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708" r:id="rId5"/>
  </p:sldMasterIdLst>
  <p:notesMasterIdLst>
    <p:notesMasterId r:id="rId57"/>
  </p:notesMasterIdLst>
  <p:sldIdLst>
    <p:sldId id="257" r:id="rId6"/>
    <p:sldId id="321" r:id="rId7"/>
    <p:sldId id="258" r:id="rId8"/>
    <p:sldId id="259" r:id="rId9"/>
    <p:sldId id="261" r:id="rId10"/>
    <p:sldId id="322" r:id="rId11"/>
    <p:sldId id="263" r:id="rId12"/>
    <p:sldId id="264" r:id="rId13"/>
    <p:sldId id="265" r:id="rId14"/>
    <p:sldId id="266" r:id="rId15"/>
    <p:sldId id="267" r:id="rId16"/>
    <p:sldId id="268" r:id="rId17"/>
    <p:sldId id="332" r:id="rId18"/>
    <p:sldId id="281" r:id="rId19"/>
    <p:sldId id="282" r:id="rId20"/>
    <p:sldId id="283" r:id="rId21"/>
    <p:sldId id="333" r:id="rId22"/>
    <p:sldId id="474" r:id="rId23"/>
    <p:sldId id="720" r:id="rId24"/>
    <p:sldId id="539" r:id="rId25"/>
    <p:sldId id="536" r:id="rId26"/>
    <p:sldId id="721" r:id="rId27"/>
    <p:sldId id="370" r:id="rId28"/>
    <p:sldId id="722" r:id="rId29"/>
    <p:sldId id="303" r:id="rId30"/>
    <p:sldId id="334" r:id="rId31"/>
    <p:sldId id="305" r:id="rId32"/>
    <p:sldId id="306" r:id="rId33"/>
    <p:sldId id="335" r:id="rId34"/>
    <p:sldId id="308" r:id="rId35"/>
    <p:sldId id="309" r:id="rId36"/>
    <p:sldId id="310" r:id="rId37"/>
    <p:sldId id="311" r:id="rId38"/>
    <p:sldId id="312" r:id="rId39"/>
    <p:sldId id="313" r:id="rId40"/>
    <p:sldId id="337" r:id="rId41"/>
    <p:sldId id="330" r:id="rId42"/>
    <p:sldId id="331" r:id="rId43"/>
    <p:sldId id="290" r:id="rId44"/>
    <p:sldId id="291" r:id="rId45"/>
    <p:sldId id="338" r:id="rId46"/>
    <p:sldId id="607" r:id="rId47"/>
    <p:sldId id="610" r:id="rId48"/>
    <p:sldId id="605" r:id="rId49"/>
    <p:sldId id="339" r:id="rId50"/>
    <p:sldId id="710" r:id="rId51"/>
    <p:sldId id="711" r:id="rId52"/>
    <p:sldId id="712" r:id="rId53"/>
    <p:sldId id="713" r:id="rId54"/>
    <p:sldId id="714" r:id="rId55"/>
    <p:sldId id="71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F8514-9A7D-274C-B7BC-789CEF7F5DBE}" v="1" dt="2021-10-14T08:56:59.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autoAdjust="0"/>
    <p:restoredTop sz="56932" autoAdjust="0"/>
  </p:normalViewPr>
  <p:slideViewPr>
    <p:cSldViewPr snapToGrid="0" snapToObjects="1" showGuides="1">
      <p:cViewPr varScale="1">
        <p:scale>
          <a:sx n="41" d="100"/>
          <a:sy n="41" d="100"/>
        </p:scale>
        <p:origin x="167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FD6E1-BF36-5F40-AA7E-C47183AAF31E}"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4CB88-7AF2-8D48-9B1A-FE9FF42520EE}" type="slidenum">
              <a:rPr lang="en-US" smtClean="0"/>
              <a:t>‹#›</a:t>
            </a:fld>
            <a:endParaRPr lang="en-US"/>
          </a:p>
        </p:txBody>
      </p:sp>
    </p:spTree>
    <p:extLst>
      <p:ext uri="{BB962C8B-B14F-4D97-AF65-F5344CB8AC3E}">
        <p14:creationId xmlns:p14="http://schemas.microsoft.com/office/powerpoint/2010/main" val="225623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ia.gov/library/publications/the-world-factbook/geos/co.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mmons.wikimedia.org/w/index.php?title=User:Vidartereyes&amp;action=edit&amp;redlink=1"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practise pronouncing</a:t>
            </a:r>
            <a:r>
              <a:rPr lang="en-US" b="0" baseline="0" dirty="0"/>
              <a:t> and spelling words with final-syllable stress correctly (at sentence level)</a:t>
            </a:r>
          </a:p>
          <a:p>
            <a:endParaRPr lang="en-US" b="1" dirty="0"/>
          </a:p>
          <a:p>
            <a:r>
              <a:rPr lang="en-US" b="1" dirty="0"/>
              <a:t>Procedure:</a:t>
            </a:r>
          </a:p>
          <a:p>
            <a:r>
              <a:rPr lang="en-US" b="0" dirty="0"/>
              <a:t>1. Student B turns away from</a:t>
            </a:r>
            <a:r>
              <a:rPr lang="en-US" b="0" baseline="0" dirty="0"/>
              <a:t> the board.</a:t>
            </a:r>
            <a:endParaRPr lang="en-US" b="0" dirty="0"/>
          </a:p>
          <a:p>
            <a:r>
              <a:rPr lang="en-US" b="0" dirty="0"/>
              <a:t>2. Student A</a:t>
            </a:r>
            <a:r>
              <a:rPr lang="en-US" b="0" baseline="0" dirty="0"/>
              <a:t> reads aloud each of the four sentences one at a time.</a:t>
            </a:r>
            <a:endParaRPr lang="en-US" b="0" dirty="0"/>
          </a:p>
          <a:p>
            <a:r>
              <a:rPr lang="en-US" b="0" dirty="0"/>
              <a:t>3. Student B writes each sentence down.</a:t>
            </a:r>
          </a:p>
          <a:p>
            <a:r>
              <a:rPr lang="en-US" b="0" dirty="0"/>
              <a:t>4. After all 4 sentences</a:t>
            </a:r>
            <a:r>
              <a:rPr lang="en-US" b="0" baseline="0" dirty="0"/>
              <a:t> have been said by his/her partner, student B turns around to see the board to check his/her spellings (focusing in particular on the use of accents).</a:t>
            </a:r>
          </a:p>
          <a:p>
            <a:r>
              <a:rPr lang="en-US" b="0" baseline="0" dirty="0"/>
              <a:t>5. Before swapping roles, check students’ understanding of the meanings by giving pairs one minute to think about the translations into English.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the student to turn away</a:t>
            </a:r>
            <a:r>
              <a:rPr lang="en-US" b="0" baseline="0" dirty="0"/>
              <a:t> from the board (first B, then A) before the sentences are displayed on the board.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If the activity is being video-recorded to support remote learning, the teacher can read Person A’s sentences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‘Primero’ and ‘segundo’ have previously been used for phonics practice. Ensure that the meanings of these words are clear.</a:t>
            </a:r>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71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Student</a:t>
            </a:r>
            <a:r>
              <a:rPr lang="en-GB" sz="1200" b="0" baseline="0" dirty="0"/>
              <a:t> A’s sentences for student B</a:t>
            </a:r>
          </a:p>
          <a:p>
            <a:endParaRPr lang="en-GB" sz="1200" b="0" baseline="0" dirty="0"/>
          </a:p>
          <a:p>
            <a:r>
              <a:rPr lang="en-GB" sz="1200" b="0" baseline="0" dirty="0"/>
              <a:t>Image retrieved from</a:t>
            </a:r>
          </a:p>
          <a:p>
            <a:r>
              <a:rPr lang="en-GB" dirty="0">
                <a:hlinkClick r:id="rId3"/>
              </a:rPr>
              <a:t>https://www.cia.gov/library/publications/the-world-factbook/geos/co.html</a:t>
            </a:r>
            <a:endParaRPr lang="en-GB" dirty="0"/>
          </a:p>
          <a:p>
            <a:endParaRPr lang="en-GB" sz="1200" b="0" dirty="0"/>
          </a:p>
          <a:p>
            <a:r>
              <a:rPr lang="en-GB" sz="1200" b="1" dirty="0"/>
              <a:t>Words revisited from 8.1.1.2:</a:t>
            </a:r>
          </a:p>
          <a:p>
            <a:r>
              <a:rPr lang="en-GB" sz="1200" b="0" dirty="0" err="1"/>
              <a:t>coger</a:t>
            </a:r>
            <a:r>
              <a:rPr lang="en-GB" sz="1200" b="0" dirty="0"/>
              <a:t>; </a:t>
            </a:r>
            <a:r>
              <a:rPr lang="en-GB" sz="1200" b="0" dirty="0" err="1"/>
              <a:t>autobús</a:t>
            </a:r>
            <a:r>
              <a:rPr lang="en-GB" sz="1200" b="0" dirty="0"/>
              <a:t>; </a:t>
            </a:r>
            <a:r>
              <a:rPr lang="en-GB" sz="1200" b="0" dirty="0" err="1"/>
              <a:t>intentar</a:t>
            </a:r>
            <a:r>
              <a:rPr lang="en-GB" sz="1200" b="0" dirty="0"/>
              <a:t>; </a:t>
            </a:r>
            <a:r>
              <a:rPr lang="en-GB" sz="1200" b="0" dirty="0" err="1"/>
              <a:t>año</a:t>
            </a:r>
            <a:r>
              <a:rPr lang="en-GB" sz="1200" b="0" dirty="0"/>
              <a:t>; </a:t>
            </a:r>
            <a:r>
              <a:rPr lang="en-GB" sz="1200" b="0" dirty="0" err="1"/>
              <a:t>premio</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6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Student</a:t>
            </a:r>
            <a:r>
              <a:rPr lang="en-GB" sz="1200" b="0" baseline="0" dirty="0"/>
              <a:t> B’s sentences for student A</a:t>
            </a:r>
            <a:endParaRPr lang="en-GB" sz="1200" b="0" dirty="0"/>
          </a:p>
          <a:p>
            <a:endParaRPr lang="en-GB" sz="1200" b="1" dirty="0"/>
          </a:p>
          <a:p>
            <a:r>
              <a:rPr lang="en-GB" sz="1200" b="0" dirty="0"/>
              <a:t>‘Balcón’ [3133] was previously</a:t>
            </a:r>
            <a:r>
              <a:rPr lang="en-GB" sz="1200" b="0" baseline="0" dirty="0"/>
              <a:t> encountered in the Year 7 text ‘La plaza tiene una </a:t>
            </a:r>
            <a:r>
              <a:rPr lang="en-GB" sz="1200" b="0" baseline="0" dirty="0" err="1"/>
              <a:t>torre</a:t>
            </a:r>
            <a:r>
              <a:rPr lang="en-GB" sz="1200" b="0" baseline="0" dirty="0"/>
              <a:t>’.</a:t>
            </a:r>
          </a:p>
          <a:p>
            <a:endParaRPr lang="en-GB" sz="1200" b="0" baseline="0" dirty="0"/>
          </a:p>
          <a:p>
            <a:r>
              <a:rPr lang="en-GB" sz="1200" b="1" baseline="0" dirty="0"/>
              <a:t>Words revisited from 8.1.1.2</a:t>
            </a:r>
          </a:p>
          <a:p>
            <a:r>
              <a:rPr lang="en-GB" sz="1200" b="0" baseline="0" dirty="0" err="1"/>
              <a:t>tomar</a:t>
            </a:r>
            <a:r>
              <a:rPr lang="en-GB" sz="1200" b="0" baseline="0" dirty="0"/>
              <a:t>; </a:t>
            </a:r>
            <a:r>
              <a:rPr lang="en-GB" sz="1200" b="0" baseline="0" dirty="0" err="1"/>
              <a:t>autobús</a:t>
            </a:r>
            <a:r>
              <a:rPr lang="en-GB" sz="1200" b="0" baseline="0" dirty="0"/>
              <a:t>; hasta</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78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07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 the spelling rules for words with final syllable stress ahead</a:t>
            </a:r>
            <a:r>
              <a:rPr lang="en-US" b="0" baseline="0" dirty="0"/>
              <a:t> of the next activity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94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practice distinguishing between</a:t>
            </a:r>
            <a:r>
              <a:rPr lang="en-US" b="0" baseline="0" dirty="0"/>
              <a:t> first person singular present tense and first person singular preterite tense of –er and –ir verbs when listening.</a:t>
            </a:r>
            <a:endParaRPr lang="en-US" b="0" dirty="0"/>
          </a:p>
          <a:p>
            <a:endParaRPr lang="en-US" b="1" dirty="0"/>
          </a:p>
          <a:p>
            <a:r>
              <a:rPr lang="en-US" b="1" dirty="0"/>
              <a:t>Procedure:</a:t>
            </a:r>
          </a:p>
          <a:p>
            <a:pPr marL="228600" indent="-228600">
              <a:buAutoNum type="arabicPeriod"/>
            </a:pPr>
            <a:r>
              <a:rPr lang="en-US" sz="1200" kern="1200" dirty="0">
                <a:solidFill>
                  <a:schemeClr val="tx1"/>
                </a:solidFill>
                <a:effectLst/>
                <a:latin typeface="+mn-lt"/>
                <a:ea typeface="+mn-ea"/>
                <a:cs typeface="+mn-cs"/>
              </a:rPr>
              <a:t>Students first listen decide if the</a:t>
            </a:r>
            <a:r>
              <a:rPr lang="en-US" sz="1200" kern="1200" baseline="0" dirty="0">
                <a:solidFill>
                  <a:schemeClr val="tx1"/>
                </a:solidFill>
                <a:effectLst/>
                <a:latin typeface="+mn-lt"/>
                <a:ea typeface="+mn-ea"/>
                <a:cs typeface="+mn-cs"/>
              </a:rPr>
              <a:t> sentence happens normally (</a:t>
            </a:r>
            <a:r>
              <a:rPr lang="en-US" sz="1200" kern="1200" dirty="0">
                <a:solidFill>
                  <a:schemeClr val="tx1"/>
                </a:solidFill>
                <a:effectLst/>
                <a:latin typeface="+mn-lt"/>
                <a:ea typeface="+mn-ea"/>
                <a:cs typeface="+mn-cs"/>
              </a:rPr>
              <a:t>‘normalmente’) or last class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última clase’).</a:t>
            </a:r>
            <a:endParaRPr lang="en-GB"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Students listen again and write the sentence in Spanish, focusing in particular</a:t>
            </a:r>
            <a:r>
              <a:rPr lang="en-US" sz="1200" kern="1200" baseline="0" dirty="0">
                <a:solidFill>
                  <a:schemeClr val="tx1"/>
                </a:solidFill>
                <a:effectLst/>
                <a:latin typeface="+mn-lt"/>
                <a:ea typeface="+mn-ea"/>
                <a:cs typeface="+mn-cs"/>
              </a:rPr>
              <a:t> on the spelling of </a:t>
            </a:r>
            <a:r>
              <a:rPr lang="en-US" sz="1200" kern="1200" dirty="0">
                <a:solidFill>
                  <a:schemeClr val="tx1"/>
                </a:solidFill>
                <a:effectLst/>
                <a:latin typeface="+mn-lt"/>
                <a:ea typeface="+mn-ea"/>
                <a:cs typeface="+mn-cs"/>
              </a:rPr>
              <a:t>words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final syllable stress</a:t>
            </a:r>
            <a:r>
              <a:rPr lang="en-US" sz="1200" kern="1200" baseline="0" dirty="0">
                <a:solidFill>
                  <a:schemeClr val="tx1"/>
                </a:solidFill>
                <a:effectLst/>
                <a:latin typeface="+mn-lt"/>
                <a:ea typeface="+mn-ea"/>
                <a:cs typeface="+mn-cs"/>
              </a:rPr>
              <a:t>. All words with final syllable stress ending in a vowel or ‘n’ or ‘s’ will require an accent on the final vowel. </a:t>
            </a:r>
          </a:p>
          <a:p>
            <a:pPr marL="0" indent="0">
              <a:buNone/>
            </a:pPr>
            <a:endParaRPr lang="en-US" b="0" dirty="0"/>
          </a:p>
          <a:p>
            <a:r>
              <a:rPr lang="en-US" b="1" dirty="0"/>
              <a:t>Transcript:</a:t>
            </a:r>
          </a:p>
          <a:p>
            <a:pPr marL="228600" indent="-228600">
              <a:buAutoNum type="arabicParenR"/>
            </a:pPr>
            <a:r>
              <a:rPr lang="en-US" b="0" dirty="0" err="1"/>
              <a:t>Aprendí</a:t>
            </a:r>
            <a:r>
              <a:rPr lang="en-US" b="0" dirty="0"/>
              <a:t> palabras </a:t>
            </a:r>
            <a:r>
              <a:rPr lang="en-US" b="0" dirty="0" err="1"/>
              <a:t>largas</a:t>
            </a:r>
            <a:r>
              <a:rPr lang="en-US" b="0" dirty="0"/>
              <a:t> </a:t>
            </a:r>
            <a:r>
              <a:rPr lang="en-US" b="0" dirty="0" err="1"/>
              <a:t>en</a:t>
            </a:r>
            <a:r>
              <a:rPr lang="en-US" b="0" dirty="0"/>
              <a:t> </a:t>
            </a:r>
            <a:r>
              <a:rPr lang="en-US" b="0" dirty="0" err="1"/>
              <a:t>inglés</a:t>
            </a:r>
            <a:r>
              <a:rPr lang="en-US" b="0" dirty="0"/>
              <a:t>.</a:t>
            </a:r>
            <a:endParaRPr lang="en-US" b="1" dirty="0"/>
          </a:p>
          <a:p>
            <a:pPr marL="228600" indent="-228600">
              <a:buAutoNum type="arabicParenR"/>
            </a:pPr>
            <a:r>
              <a:rPr lang="en-US" b="0" dirty="0" err="1"/>
              <a:t>Bebí</a:t>
            </a:r>
            <a:r>
              <a:rPr lang="en-US" b="0" dirty="0"/>
              <a:t> un café con el </a:t>
            </a:r>
            <a:r>
              <a:rPr lang="en-US" b="0" dirty="0" err="1"/>
              <a:t>profesor</a:t>
            </a:r>
            <a:r>
              <a:rPr lang="en-US" b="0" dirty="0"/>
              <a:t>.</a:t>
            </a:r>
          </a:p>
          <a:p>
            <a:pPr marL="228600" indent="-228600">
              <a:buAutoNum type="arabicParenR"/>
            </a:pPr>
            <a:r>
              <a:rPr lang="en-US" b="0" dirty="0" err="1"/>
              <a:t>Reparto</a:t>
            </a:r>
            <a:r>
              <a:rPr lang="en-US" b="0" baseline="0" dirty="0"/>
              <a:t> </a:t>
            </a:r>
            <a:r>
              <a:rPr lang="en-US" b="0" baseline="0" dirty="0" err="1"/>
              <a:t>los</a:t>
            </a:r>
            <a:r>
              <a:rPr lang="en-US" b="0" baseline="0" dirty="0"/>
              <a:t> </a:t>
            </a:r>
            <a:r>
              <a:rPr lang="en-US" b="0" baseline="0" dirty="0" err="1"/>
              <a:t>libros</a:t>
            </a:r>
            <a:r>
              <a:rPr lang="en-US" b="0" baseline="0" dirty="0"/>
              <a:t> </a:t>
            </a:r>
            <a:r>
              <a:rPr lang="en-US" sz="1200" dirty="0">
                <a:solidFill>
                  <a:schemeClr val="accent5">
                    <a:lumMod val="50000"/>
                  </a:schemeClr>
                </a:solidFill>
              </a:rPr>
              <a:t>y </a:t>
            </a:r>
            <a:r>
              <a:rPr lang="en-US" sz="1200" dirty="0" err="1">
                <a:solidFill>
                  <a:schemeClr val="accent5">
                    <a:lumMod val="50000"/>
                  </a:schemeClr>
                </a:solidFill>
              </a:rPr>
              <a:t>otros</a:t>
            </a:r>
            <a:r>
              <a:rPr lang="en-US" sz="1200" dirty="0">
                <a:solidFill>
                  <a:schemeClr val="accent5">
                    <a:lumMod val="50000"/>
                  </a:schemeClr>
                </a:solidFill>
              </a:rPr>
              <a:t> </a:t>
            </a:r>
            <a:r>
              <a:rPr lang="en-US" sz="1200" dirty="0" err="1">
                <a:solidFill>
                  <a:schemeClr val="accent5">
                    <a:lumMod val="50000"/>
                  </a:schemeClr>
                </a:solidFill>
              </a:rPr>
              <a:t>materiales</a:t>
            </a:r>
            <a:r>
              <a:rPr lang="en-US" b="0" baseline="0" dirty="0"/>
              <a:t>.</a:t>
            </a:r>
          </a:p>
          <a:p>
            <a:pPr marL="228600" indent="-228600">
              <a:buAutoNum type="arabicParenR"/>
            </a:pPr>
            <a:r>
              <a:rPr lang="en-US" b="0" baseline="0" dirty="0" err="1"/>
              <a:t>Elijo</a:t>
            </a:r>
            <a:r>
              <a:rPr lang="en-US" b="0" baseline="0" dirty="0"/>
              <a:t> </a:t>
            </a:r>
            <a:r>
              <a:rPr lang="en-US" sz="1200" dirty="0" err="1">
                <a:solidFill>
                  <a:schemeClr val="accent5">
                    <a:lumMod val="50000"/>
                  </a:schemeClr>
                </a:solidFill>
              </a:rPr>
              <a:t>estudiar</a:t>
            </a:r>
            <a:r>
              <a:rPr lang="en-US" sz="1200" dirty="0">
                <a:solidFill>
                  <a:schemeClr val="accent5">
                    <a:lumMod val="50000"/>
                  </a:schemeClr>
                </a:solidFill>
              </a:rPr>
              <a:t> </a:t>
            </a:r>
            <a:r>
              <a:rPr lang="en-US" sz="1200" dirty="0" err="1">
                <a:solidFill>
                  <a:schemeClr val="accent5">
                    <a:lumMod val="50000"/>
                  </a:schemeClr>
                </a:solidFill>
              </a:rPr>
              <a:t>alemán</a:t>
            </a:r>
            <a:r>
              <a:rPr lang="en-US" sz="1200" dirty="0">
                <a:solidFill>
                  <a:schemeClr val="accent5">
                    <a:lumMod val="50000"/>
                  </a:schemeClr>
                </a:solidFill>
              </a:rPr>
              <a:t> </a:t>
            </a:r>
            <a:r>
              <a:rPr lang="en-US" sz="1200" dirty="0" err="1">
                <a:solidFill>
                  <a:schemeClr val="accent5">
                    <a:lumMod val="50000"/>
                  </a:schemeClr>
                </a:solidFill>
              </a:rPr>
              <a:t>también</a:t>
            </a:r>
            <a:r>
              <a:rPr lang="en-US" b="0" baseline="0" dirty="0"/>
              <a:t>.</a:t>
            </a:r>
          </a:p>
          <a:p>
            <a:pPr marL="228600" indent="-228600">
              <a:buAutoNum type="arabicParenR"/>
            </a:pPr>
            <a:r>
              <a:rPr lang="en-US" b="0" baseline="0" dirty="0" err="1"/>
              <a:t>Escribí</a:t>
            </a:r>
            <a:r>
              <a:rPr lang="en-US" b="0" baseline="0" dirty="0"/>
              <a:t> </a:t>
            </a:r>
            <a:r>
              <a:rPr lang="en-US" sz="1200" b="0" dirty="0">
                <a:solidFill>
                  <a:schemeClr val="accent5">
                    <a:lumMod val="50000"/>
                  </a:schemeClr>
                </a:solidFill>
              </a:rPr>
              <a:t>un </a:t>
            </a:r>
            <a:r>
              <a:rPr lang="en-US" sz="1200" b="0" dirty="0" err="1">
                <a:solidFill>
                  <a:schemeClr val="accent5">
                    <a:lumMod val="50000"/>
                  </a:schemeClr>
                </a:solidFill>
              </a:rPr>
              <a:t>diálogo</a:t>
            </a:r>
            <a:r>
              <a:rPr lang="en-US" sz="1200" b="0" dirty="0">
                <a:solidFill>
                  <a:schemeClr val="accent5">
                    <a:lumMod val="50000"/>
                  </a:schemeClr>
                </a:solidFill>
              </a:rPr>
              <a:t> </a:t>
            </a:r>
            <a:r>
              <a:rPr lang="en-US" b="0" baseline="0" dirty="0" err="1"/>
              <a:t>en</a:t>
            </a:r>
            <a:r>
              <a:rPr lang="en-US" b="0" baseline="0" dirty="0"/>
              <a:t> </a:t>
            </a:r>
            <a:r>
              <a:rPr lang="en-US" b="0" baseline="0" dirty="0" err="1"/>
              <a:t>español</a:t>
            </a:r>
            <a:r>
              <a:rPr lang="en-US" b="0" baseline="0" dirty="0"/>
              <a:t>.</a:t>
            </a:r>
          </a:p>
          <a:p>
            <a:pPr marL="228600" indent="-228600">
              <a:buAutoNum type="arabicParenR"/>
            </a:pPr>
            <a:r>
              <a:rPr lang="en-US" b="0" baseline="0" dirty="0" err="1"/>
              <a:t>Leí</a:t>
            </a:r>
            <a:r>
              <a:rPr lang="en-US" b="0" baseline="0" dirty="0"/>
              <a:t> un </a:t>
            </a:r>
            <a:r>
              <a:rPr lang="en-US" b="0" baseline="0" dirty="0" err="1"/>
              <a:t>libro</a:t>
            </a:r>
            <a:r>
              <a:rPr lang="en-US" b="0" baseline="0" dirty="0"/>
              <a:t> de un </a:t>
            </a:r>
            <a:r>
              <a:rPr lang="en-US" b="0" baseline="0" dirty="0" err="1"/>
              <a:t>autor</a:t>
            </a:r>
            <a:r>
              <a:rPr lang="en-US" b="0" baseline="0" dirty="0"/>
              <a:t> genial.</a:t>
            </a:r>
          </a:p>
          <a:p>
            <a:pPr marL="228600" indent="-228600">
              <a:buAutoNum type="arabicParenR"/>
            </a:pPr>
            <a:r>
              <a:rPr lang="en-US" b="0" baseline="0" dirty="0" err="1"/>
              <a:t>Imprimo</a:t>
            </a:r>
            <a:r>
              <a:rPr lang="en-US" b="0" baseline="0" dirty="0"/>
              <a:t> </a:t>
            </a:r>
            <a:r>
              <a:rPr lang="en-US" b="0" baseline="0" dirty="0" err="1"/>
              <a:t>textos</a:t>
            </a:r>
            <a:r>
              <a:rPr lang="en-US" b="0" baseline="0" dirty="0"/>
              <a:t> largos </a:t>
            </a:r>
            <a:r>
              <a:rPr lang="en-US" b="0" baseline="0" dirty="0" err="1"/>
              <a:t>después</a:t>
            </a:r>
            <a:r>
              <a:rPr lang="en-US" b="0" baseline="0" dirty="0"/>
              <a:t> de la clase.</a:t>
            </a:r>
          </a:p>
          <a:p>
            <a:pPr marL="228600" indent="-228600">
              <a:buAutoNum type="arabicParenR"/>
            </a:pPr>
            <a:r>
              <a:rPr lang="en-US" b="0" baseline="0" dirty="0" err="1"/>
              <a:t>Comparto</a:t>
            </a:r>
            <a:r>
              <a:rPr lang="en-US" b="0" baseline="0" dirty="0"/>
              <a:t> </a:t>
            </a:r>
            <a:r>
              <a:rPr lang="en-US" b="0" baseline="0" dirty="0" err="1"/>
              <a:t>los</a:t>
            </a:r>
            <a:r>
              <a:rPr lang="en-US" b="0" baseline="0" dirty="0"/>
              <a:t> </a:t>
            </a:r>
            <a:r>
              <a:rPr lang="en-US" b="0" baseline="0" dirty="0" err="1"/>
              <a:t>deberes</a:t>
            </a:r>
            <a:r>
              <a:rPr lang="en-US" b="0" baseline="0" dirty="0"/>
              <a:t> de </a:t>
            </a:r>
            <a:r>
              <a:rPr lang="en-US" b="0" baseline="0" dirty="0" err="1"/>
              <a:t>alemán</a:t>
            </a:r>
            <a:r>
              <a:rPr lang="en-US" b="0" baseline="0" dirty="0"/>
              <a:t> con mi amigo </a:t>
            </a:r>
            <a:r>
              <a:rPr lang="en-US" b="0" baseline="0" dirty="0" err="1"/>
              <a:t>Adrián</a:t>
            </a:r>
            <a:r>
              <a:rPr lang="en-US" b="0" baseline="0" dirty="0"/>
              <a:t>.</a:t>
            </a:r>
          </a:p>
          <a:p>
            <a:pPr marL="228600" indent="-228600">
              <a:buAutoNum type="arabicParen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07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identify</a:t>
            </a:r>
            <a:r>
              <a:rPr lang="en-US" b="0" baseline="0" dirty="0"/>
              <a:t> correctly whether the word needs an accent or not.</a:t>
            </a:r>
            <a:endParaRPr lang="en-US" b="0" dirty="0"/>
          </a:p>
          <a:p>
            <a:endParaRPr lang="en-US" b="1" dirty="0"/>
          </a:p>
          <a:p>
            <a:r>
              <a:rPr lang="en-US" b="1" dirty="0"/>
              <a:t>Procedure:</a:t>
            </a:r>
          </a:p>
          <a:p>
            <a:r>
              <a:rPr lang="en-US" b="0" dirty="0"/>
              <a:t>1. Play the audio.</a:t>
            </a:r>
          </a:p>
          <a:p>
            <a:r>
              <a:rPr lang="en-US" b="0" dirty="0"/>
              <a:t>2. Students </a:t>
            </a:r>
            <a:r>
              <a:rPr lang="en-US" b="0" baseline="0" dirty="0"/>
              <a:t>write the word in Spanish.</a:t>
            </a:r>
          </a:p>
          <a:p>
            <a:r>
              <a:rPr lang="en-US" b="0" baseline="0" dirty="0"/>
              <a:t>3. Elicit meanings in English during the feedback.</a:t>
            </a:r>
          </a:p>
          <a:p>
            <a:endParaRPr lang="en-US" b="0" dirty="0"/>
          </a:p>
          <a:p>
            <a:r>
              <a:rPr lang="en-US" b="1" dirty="0"/>
              <a:t>Transcript:</a:t>
            </a:r>
          </a:p>
          <a:p>
            <a:pPr marL="228600" indent="-228600">
              <a:buFont typeface="+mj-lt"/>
              <a:buAutoNum type="arabicPeriod"/>
            </a:pPr>
            <a:r>
              <a:rPr lang="es-ES" dirty="0"/>
              <a:t>cubrí</a:t>
            </a:r>
          </a:p>
          <a:p>
            <a:pPr marL="228600" indent="-228600">
              <a:buFont typeface="+mj-lt"/>
              <a:buAutoNum type="arabicPeriod"/>
            </a:pPr>
            <a:r>
              <a:rPr lang="es-ES" dirty="0"/>
              <a:t>feliz</a:t>
            </a:r>
          </a:p>
          <a:p>
            <a:pPr marL="228600" indent="-228600">
              <a:buFont typeface="+mj-lt"/>
              <a:buAutoNum type="arabicPeriod"/>
            </a:pPr>
            <a:r>
              <a:rPr lang="es-ES" dirty="0"/>
              <a:t>realidad</a:t>
            </a:r>
          </a:p>
          <a:p>
            <a:pPr marL="228600" indent="-228600">
              <a:buFont typeface="+mj-lt"/>
              <a:buAutoNum type="arabicPeriod"/>
            </a:pPr>
            <a:r>
              <a:rPr lang="es-ES" dirty="0"/>
              <a:t>según</a:t>
            </a:r>
          </a:p>
          <a:p>
            <a:pPr marL="228600" indent="-228600">
              <a:buFont typeface="+mj-lt"/>
              <a:buAutoNum type="arabicPeriod"/>
            </a:pPr>
            <a:r>
              <a:rPr lang="es-ES" dirty="0"/>
              <a:t>decidí</a:t>
            </a:r>
          </a:p>
          <a:p>
            <a:pPr marL="228600" indent="-228600">
              <a:buFont typeface="+mj-lt"/>
              <a:buAutoNum type="arabicPeriod"/>
            </a:pPr>
            <a:r>
              <a:rPr lang="es-ES" dirty="0"/>
              <a:t>comer</a:t>
            </a:r>
          </a:p>
          <a:p>
            <a:pPr marL="228600" indent="-228600">
              <a:buFont typeface="+mj-lt"/>
              <a:buAutoNum type="arabicPeriod"/>
            </a:pPr>
            <a:r>
              <a:rPr lang="es-ES" dirty="0"/>
              <a:t>permití</a:t>
            </a:r>
          </a:p>
          <a:p>
            <a:pPr marL="228600" indent="-228600">
              <a:buFont typeface="+mj-lt"/>
              <a:buAutoNum type="arabicPeriod"/>
            </a:pPr>
            <a:r>
              <a:rPr lang="es-ES" dirty="0"/>
              <a:t>igual</a:t>
            </a:r>
          </a:p>
          <a:p>
            <a:pPr marL="228600" indent="-228600">
              <a:buFont typeface="+mj-lt"/>
              <a:buAutoNum type="arabicPeriod"/>
            </a:pPr>
            <a:r>
              <a:rPr lang="es-ES" dirty="0"/>
              <a:t>español</a:t>
            </a:r>
          </a:p>
          <a:p>
            <a:pPr marL="228600" indent="-228600">
              <a:buFont typeface="+mj-lt"/>
              <a:buAutoNum type="arabicPeriod"/>
            </a:pPr>
            <a:r>
              <a:rPr lang="es-ES" dirty="0"/>
              <a:t>quizás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0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86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dirty="0">
                <a:solidFill>
                  <a:srgbClr val="002060"/>
                </a:solidFill>
              </a:rPr>
              <a:t>ción</a:t>
            </a:r>
            <a:r>
              <a:rPr lang="en-US" b="0" baseline="0" dirty="0"/>
              <a:t>’ suffix in Spanish and its correspondence to ‘–tion’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‘option’ and ‘station’ (both words were learnt in Y7).</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35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71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a:t>
            </a:r>
            <a:r>
              <a:rPr lang="en-GB" sz="1200" b="0" kern="1200" baseline="30000" dirty="0" err="1">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tense for  –ar/–er/–ir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85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past tense for –er/–ir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71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accent rules on final</a:t>
            </a:r>
            <a:r>
              <a:rPr lang="en-US" b="0" baseline="0" dirty="0"/>
              <a:t> syllables to explain number spellings</a:t>
            </a:r>
            <a:endParaRPr lang="en-US" b="1" dirty="0"/>
          </a:p>
          <a:p>
            <a:endParaRPr lang="en-US" b="1" dirty="0"/>
          </a:p>
          <a:p>
            <a:r>
              <a:rPr lang="en-US" b="1" dirty="0"/>
              <a:t>Procedure:</a:t>
            </a:r>
          </a:p>
          <a:p>
            <a:r>
              <a:rPr lang="en-US" b="0" dirty="0"/>
              <a:t>1.</a:t>
            </a:r>
            <a:r>
              <a:rPr lang="en-US" b="0" baseline="0" dirty="0"/>
              <a:t> Teachers click to go through the slide. Gaps are left for teachers to elicit answers from students.</a:t>
            </a:r>
            <a:endParaRPr lang="en-US" b="0" dirty="0"/>
          </a:p>
          <a:p>
            <a:r>
              <a:rPr lang="en-US" b="0" dirty="0"/>
              <a:t>2. When the numbers appear, teachers can ask the students to say the number and say where the accent would go. They can also play a recording of the number by</a:t>
            </a:r>
            <a:r>
              <a:rPr lang="en-US" b="0" baseline="0" dirty="0"/>
              <a:t> clicking on the number buttons for students to hear the stress on the last syllable.</a:t>
            </a:r>
          </a:p>
          <a:p>
            <a:r>
              <a:rPr lang="en-US" b="0" baseline="0" dirty="0"/>
              <a:t>3. The spelling of the numbers will appear on the next clicks.</a:t>
            </a:r>
          </a:p>
          <a:p>
            <a:endParaRPr lang="en-US" b="0" dirty="0"/>
          </a:p>
          <a:p>
            <a:r>
              <a:rPr lang="en-US" b="1" dirty="0"/>
              <a:t>Source: </a:t>
            </a:r>
            <a:r>
              <a:rPr lang="en-US" b="0" dirty="0"/>
              <a:t>https://www.rae.es/espanol-al-dia/veintiuna-personas-veintiuno-por-ciento</a:t>
            </a:r>
          </a:p>
          <a:p>
            <a:endParaRPr lang="en-US" b="0" dirty="0"/>
          </a:p>
          <a:p>
            <a:r>
              <a:rPr lang="en-US" b="1" dirty="0"/>
              <a:t>Transcript:</a:t>
            </a:r>
          </a:p>
          <a:p>
            <a:r>
              <a:rPr lang="en-US" b="0" dirty="0" err="1"/>
              <a:t>Dieciséis</a:t>
            </a:r>
            <a:endParaRPr lang="en-US" b="0" dirty="0"/>
          </a:p>
          <a:p>
            <a:r>
              <a:rPr lang="en-US" b="0" dirty="0" err="1"/>
              <a:t>Veintiún</a:t>
            </a:r>
            <a:endParaRPr lang="en-US" b="0" dirty="0"/>
          </a:p>
          <a:p>
            <a:r>
              <a:rPr lang="en-US" b="0" dirty="0" err="1"/>
              <a:t>Veintidós</a:t>
            </a:r>
            <a:endParaRPr lang="en-US" b="0" dirty="0"/>
          </a:p>
          <a:p>
            <a:r>
              <a:rPr lang="en-US" b="0" dirty="0" err="1"/>
              <a:t>Ventitrés</a:t>
            </a:r>
            <a:endParaRPr lang="en-US" b="0" dirty="0"/>
          </a:p>
          <a:p>
            <a:r>
              <a:rPr lang="en-US" b="0" dirty="0" err="1"/>
              <a:t>Veinticinco</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427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011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briefly recap the</a:t>
            </a:r>
            <a:r>
              <a:rPr lang="en-GB" b="0" baseline="0" dirty="0"/>
              <a:t> use of the written accent for words with final syllable stress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Teachers click </a:t>
            </a:r>
            <a:r>
              <a:rPr lang="en-GB" b="0"/>
              <a:t>to recap</a:t>
            </a:r>
            <a:r>
              <a:rPr lang="en-GB" b="0" baseline="0"/>
              <a:t> the first part of the</a:t>
            </a:r>
            <a:r>
              <a:rPr lang="en-GB" b="0"/>
              <a:t> rule </a:t>
            </a:r>
            <a:r>
              <a:rPr lang="en-GB" b="0" dirty="0"/>
              <a:t>for final syllable stress spelling. Gaps are left for teachers to elicit answers from students.</a:t>
            </a:r>
            <a:endParaRPr b="0" dirty="0"/>
          </a:p>
          <a:p>
            <a:pPr marL="0" lvl="0" indent="0" algn="l" rtl="0">
              <a:spcBef>
                <a:spcPts val="0"/>
              </a:spcBef>
              <a:spcAft>
                <a:spcPts val="0"/>
              </a:spcAft>
              <a:buNone/>
            </a:pPr>
            <a:r>
              <a:rPr lang="en-GB" b="0" dirty="0"/>
              <a:t>2. Teachers show example words one by one, encouraging students to pronounce each word and say the meaning </a:t>
            </a:r>
            <a:r>
              <a:rPr lang="en-GB" b="0"/>
              <a:t>in English (all vocabulary has been</a:t>
            </a:r>
            <a:r>
              <a:rPr lang="en-GB" b="0" baseline="0"/>
              <a:t> previously taught)</a:t>
            </a:r>
            <a:r>
              <a:rPr lang="en-GB" b="0"/>
              <a:t>.</a:t>
            </a:r>
          </a:p>
          <a:p>
            <a:pPr marL="0" lvl="0" indent="0" algn="l" rtl="0">
              <a:spcBef>
                <a:spcPts val="0"/>
              </a:spcBef>
              <a:spcAft>
                <a:spcPts val="0"/>
              </a:spcAft>
              <a:buNone/>
            </a:pPr>
            <a:r>
              <a:rPr lang="en-GB" b="0"/>
              <a:t>3. This is then repeated</a:t>
            </a:r>
            <a:r>
              <a:rPr lang="en-GB" b="0" baseline="0"/>
              <a:t> with the second part of the rule.</a:t>
            </a:r>
            <a:endParaRPr b="0" dirty="0"/>
          </a:p>
          <a:p>
            <a:pPr marL="0" lvl="0" indent="0" algn="l" rtl="0">
              <a:spcBef>
                <a:spcPts val="0"/>
              </a:spcBef>
              <a:spcAft>
                <a:spcPts val="0"/>
              </a:spcAft>
              <a:buNone/>
            </a:pPr>
            <a:endParaRPr sz="1200" b="1" dirty="0"/>
          </a:p>
          <a:p>
            <a:pPr marL="0" lvl="0" indent="0" algn="l" rtl="0">
              <a:spcBef>
                <a:spcPts val="0"/>
              </a:spcBef>
              <a:spcAft>
                <a:spcPts val="0"/>
              </a:spcAft>
              <a:buNone/>
            </a:pPr>
            <a:endParaRPr dirty="0"/>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4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baseline="0" dirty="0"/>
              <a:t>to </a:t>
            </a:r>
            <a:r>
              <a:rPr lang="en-GB" b="0" dirty="0"/>
              <a:t>decide whether a word has an accent based on last letter of the word (all words have final syllable-stress);</a:t>
            </a:r>
            <a:r>
              <a:rPr lang="en-GB" b="0" baseline="0" dirty="0"/>
              <a:t> to transcribe the words accurately</a:t>
            </a: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should write 1-10 in their books.</a:t>
            </a:r>
            <a:endParaRPr b="0" dirty="0"/>
          </a:p>
          <a:p>
            <a:pPr marL="0" lvl="0" indent="0" algn="l" rtl="0">
              <a:spcBef>
                <a:spcPts val="0"/>
              </a:spcBef>
              <a:spcAft>
                <a:spcPts val="0"/>
              </a:spcAft>
              <a:buNone/>
            </a:pPr>
            <a:r>
              <a:rPr lang="en-GB" b="0" dirty="0"/>
              <a:t>2. Teachers click on the button to hear the word and students write down how they think the word should be spelled, paying attention to the stress of the word and what letter it ends in.</a:t>
            </a:r>
            <a:endParaRPr b="0" dirty="0"/>
          </a:p>
          <a:p>
            <a:pPr marL="0" lvl="0" indent="0" algn="l" rtl="0">
              <a:spcBef>
                <a:spcPts val="0"/>
              </a:spcBef>
              <a:spcAft>
                <a:spcPts val="0"/>
              </a:spcAft>
              <a:buNone/>
            </a:pPr>
            <a:r>
              <a:rPr lang="en-GB" b="0" dirty="0"/>
              <a:t>3. Teachers click to reveal the correct spelling of each word.</a:t>
            </a:r>
            <a:endParaRPr b="0" dirty="0"/>
          </a:p>
          <a:p>
            <a:pPr marL="0" lvl="0" indent="0" algn="l" rtl="0">
              <a:spcBef>
                <a:spcPts val="0"/>
              </a:spcBef>
              <a:spcAft>
                <a:spcPts val="0"/>
              </a:spcAft>
              <a:buNone/>
            </a:pPr>
            <a:r>
              <a:rPr lang="en-GB" b="0" dirty="0"/>
              <a:t>4. A further</a:t>
            </a:r>
            <a:r>
              <a:rPr lang="en-GB" b="0" baseline="0" dirty="0"/>
              <a:t> click </a:t>
            </a:r>
            <a:r>
              <a:rPr lang="en-GB" b="0" dirty="0"/>
              <a:t>reveals pictures and translations of the vocabulary. All words are unknown, except ‘</a:t>
            </a:r>
            <a:r>
              <a:rPr lang="en-GB" b="0" dirty="0" err="1"/>
              <a:t>azul</a:t>
            </a:r>
            <a:r>
              <a:rPr lang="en-GB" b="0" dirty="0"/>
              <a:t>’,</a:t>
            </a:r>
            <a:r>
              <a:rPr lang="en-GB" b="0" baseline="0" dirty="0"/>
              <a:t> though some words will be recognisable as they are near-cognates.</a:t>
            </a:r>
          </a:p>
          <a:p>
            <a:pPr marL="0" lvl="0" indent="0" algn="l" rtl="0">
              <a:spcBef>
                <a:spcPts val="0"/>
              </a:spcBef>
              <a:spcAft>
                <a:spcPts val="0"/>
              </a:spcAft>
              <a:buNone/>
            </a:pPr>
            <a:r>
              <a:rPr lang="en-GB" b="0" baseline="0" dirty="0"/>
              <a:t>5. Students can also try saying the correctly spelt words aloud to practise </a:t>
            </a:r>
            <a:r>
              <a:rPr lang="en-GB" b="0" baseline="0" dirty="0" err="1"/>
              <a:t>pronunication</a:t>
            </a:r>
            <a:r>
              <a:rPr lang="en-GB" b="0" baseline="0" dirty="0"/>
              <a:t> of words with stress in this position.</a:t>
            </a:r>
          </a:p>
          <a:p>
            <a:pPr marL="0" lvl="0" indent="0" algn="l" rtl="0">
              <a:spcBef>
                <a:spcPts val="0"/>
              </a:spcBef>
              <a:spcAft>
                <a:spcPts val="0"/>
              </a:spcAft>
              <a:buNone/>
            </a:pPr>
            <a:endParaRPr lang="en-GB" b="0"/>
          </a:p>
          <a:p>
            <a:pPr marL="0" lvl="0" indent="0" algn="l" rtl="0">
              <a:spcBef>
                <a:spcPts val="0"/>
              </a:spcBef>
              <a:spcAft>
                <a:spcPts val="0"/>
              </a:spcAft>
              <a:buNone/>
            </a:pPr>
            <a:r>
              <a:rPr lang="en-GB" b="1"/>
              <a:t>Note: </a:t>
            </a:r>
            <a:r>
              <a:rPr lang="en-GB" b="0"/>
              <a:t>This is</a:t>
            </a:r>
            <a:r>
              <a:rPr lang="en-GB" b="0" baseline="0"/>
              <a:t> the first time that the term ‘tilde’ has been used in resources. </a:t>
            </a:r>
            <a:r>
              <a:rPr lang="en-GB" b="0"/>
              <a:t>Regarding the</a:t>
            </a:r>
            <a:r>
              <a:rPr lang="en-GB" b="0" baseline="0"/>
              <a:t> terms used to refer to the written accent, </a:t>
            </a:r>
            <a:r>
              <a:rPr lang="en-GB" b="0"/>
              <a:t>Butt &amp; Benjamin</a:t>
            </a:r>
            <a:r>
              <a:rPr lang="en-GB" b="0" baseline="0"/>
              <a:t> (2004) state that “the Academy and many Hispanic grammarians call both the curly sign over an ñ and the acute accent (‘) </a:t>
            </a:r>
            <a:r>
              <a:rPr lang="en-GB" b="0" i="1" baseline="0"/>
              <a:t>la tilde</a:t>
            </a:r>
            <a:r>
              <a:rPr lang="en-GB" b="0" baseline="0"/>
              <a:t>, but in everyday language the latter usually means only the sign over ñ”.</a:t>
            </a:r>
            <a:endParaRPr lang="en-GB" b="1"/>
          </a:p>
          <a:p>
            <a:pPr marL="0" lvl="0" indent="0" algn="l" rtl="0">
              <a:spcBef>
                <a:spcPts val="0"/>
              </a:spcBef>
              <a:spcAft>
                <a:spcPts val="0"/>
              </a:spcAft>
              <a:buNone/>
            </a:pPr>
            <a:r>
              <a:rPr lang="en-GB" b="0"/>
              <a:t>Source: Butt, J.</a:t>
            </a:r>
            <a:r>
              <a:rPr lang="en-GB" b="0" baseline="0"/>
              <a:t> &amp; Bejamin, C. (2004). </a:t>
            </a:r>
            <a:r>
              <a:rPr lang="en-GB" b="0" i="1" baseline="0"/>
              <a:t>A New reference grammar of modern Spanish </a:t>
            </a:r>
            <a:r>
              <a:rPr lang="en-GB" b="0" i="0" baseline="0"/>
              <a:t>(4</a:t>
            </a:r>
            <a:r>
              <a:rPr lang="en-GB" b="0" i="0" baseline="30000"/>
              <a:t>th</a:t>
            </a:r>
            <a:r>
              <a:rPr lang="en-GB" b="0" i="0" baseline="0"/>
              <a:t> ed.)</a:t>
            </a:r>
            <a:r>
              <a:rPr lang="en-GB" b="0" baseline="0"/>
              <a:t>. London: Hodder</a:t>
            </a:r>
          </a:p>
          <a:p>
            <a:pPr marL="0" lvl="0" indent="0" algn="l" rtl="0">
              <a:spcBef>
                <a:spcPts val="0"/>
              </a:spcBef>
              <a:spcAft>
                <a:spcPts val="0"/>
              </a:spcAft>
              <a:buNone/>
            </a:pPr>
            <a:r>
              <a:rPr lang="en-GB" b="0" baseline="0"/>
              <a:t>The RAE also suggest using ‘tilde’ may be preferable given that the term ‘acento’ is polysemous: https://www.rae.es/duda-linguistica/se-puede-usar-acento-para-la-tilde</a:t>
            </a:r>
          </a:p>
          <a:p>
            <a:pPr marL="0" lvl="0" indent="0" algn="l" rtl="0">
              <a:spcBef>
                <a:spcPts val="0"/>
              </a:spcBef>
              <a:spcAft>
                <a:spcPts val="0"/>
              </a:spcAft>
              <a:buNone/>
            </a:pPr>
            <a:r>
              <a:rPr lang="en-GB" b="0" baseline="0"/>
              <a:t>‘Tilde’ appears to typically be used as a feminine noun, but may also been used in masculine form: https://dle.rae.es/?w=tilde&amp;origen=REDLE</a:t>
            </a:r>
            <a:endParaRPr lang="en-GB" b="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eriod"/>
            </a:pPr>
            <a:r>
              <a:rPr lang="en-GB" b="0" dirty="0" err="1"/>
              <a:t>televisión</a:t>
            </a:r>
            <a:endParaRPr b="0" dirty="0"/>
          </a:p>
          <a:p>
            <a:pPr marL="228600" lvl="0" indent="-228600" algn="l" rtl="0">
              <a:spcBef>
                <a:spcPts val="0"/>
              </a:spcBef>
              <a:spcAft>
                <a:spcPts val="0"/>
              </a:spcAft>
              <a:buClr>
                <a:schemeClr val="dk1"/>
              </a:buClr>
              <a:buSzPts val="1200"/>
              <a:buFont typeface="Calibri"/>
              <a:buAutoNum type="arabicPeriod"/>
            </a:pPr>
            <a:r>
              <a:rPr lang="en-GB" b="0" dirty="0" err="1"/>
              <a:t>azul</a:t>
            </a:r>
            <a:endParaRPr b="0" dirty="0"/>
          </a:p>
          <a:p>
            <a:pPr marL="228600" lvl="0" indent="-228600" algn="l" rtl="0">
              <a:spcBef>
                <a:spcPts val="0"/>
              </a:spcBef>
              <a:spcAft>
                <a:spcPts val="0"/>
              </a:spcAft>
              <a:buClr>
                <a:schemeClr val="dk1"/>
              </a:buClr>
              <a:buSzPts val="1200"/>
              <a:buFont typeface="Calibri"/>
              <a:buAutoNum type="arabicPeriod"/>
            </a:pPr>
            <a:r>
              <a:rPr lang="en-GB" b="0" dirty="0" err="1"/>
              <a:t>escocés</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real</a:t>
            </a:r>
            <a:endParaRPr b="0" dirty="0"/>
          </a:p>
          <a:p>
            <a:pPr marL="228600" lvl="0" indent="-228600" algn="l" rtl="0">
              <a:spcBef>
                <a:spcPts val="0"/>
              </a:spcBef>
              <a:spcAft>
                <a:spcPts val="0"/>
              </a:spcAft>
              <a:buClr>
                <a:schemeClr val="dk1"/>
              </a:buClr>
              <a:buSzPts val="1200"/>
              <a:buFont typeface="Calibri"/>
              <a:buAutoNum type="arabicPeriod"/>
            </a:pPr>
            <a:r>
              <a:rPr lang="en-GB" b="0" dirty="0" err="1"/>
              <a:t>capitán</a:t>
            </a:r>
            <a:endParaRPr dirty="0"/>
          </a:p>
          <a:p>
            <a:pPr marL="228600" lvl="0" indent="-228600" algn="l" rtl="0">
              <a:spcBef>
                <a:spcPts val="0"/>
              </a:spcBef>
              <a:spcAft>
                <a:spcPts val="0"/>
              </a:spcAft>
              <a:buClr>
                <a:schemeClr val="dk1"/>
              </a:buClr>
              <a:buSzPts val="1200"/>
              <a:buFont typeface="Calibri"/>
              <a:buAutoNum type="arabicPeriod"/>
            </a:pPr>
            <a:r>
              <a:rPr lang="en-GB" b="0" dirty="0" err="1"/>
              <a:t>francés</a:t>
            </a:r>
            <a:endParaRPr b="0" dirty="0"/>
          </a:p>
          <a:p>
            <a:pPr marL="228600" lvl="0" indent="-228600" algn="l" rtl="0">
              <a:spcBef>
                <a:spcPts val="0"/>
              </a:spcBef>
              <a:spcAft>
                <a:spcPts val="0"/>
              </a:spcAft>
              <a:buClr>
                <a:schemeClr val="dk1"/>
              </a:buClr>
              <a:buSzPts val="1200"/>
              <a:buFont typeface="Calibri"/>
              <a:buAutoNum type="arabicPeriod"/>
            </a:pPr>
            <a:r>
              <a:rPr lang="en-GB" b="0" dirty="0" err="1"/>
              <a:t>claridad</a:t>
            </a:r>
            <a:endParaRPr b="0" dirty="0"/>
          </a:p>
          <a:p>
            <a:pPr marL="228600" lvl="0" indent="-228600" algn="l" rtl="0">
              <a:spcBef>
                <a:spcPts val="0"/>
              </a:spcBef>
              <a:spcAft>
                <a:spcPts val="0"/>
              </a:spcAft>
              <a:buClr>
                <a:schemeClr val="dk1"/>
              </a:buClr>
              <a:buSzPts val="1200"/>
              <a:buFont typeface="Calibri"/>
              <a:buAutoNum type="arabicPeriod"/>
            </a:pPr>
            <a:r>
              <a:rPr lang="en-GB" b="0" dirty="0" err="1"/>
              <a:t>ratón</a:t>
            </a:r>
            <a:endParaRPr b="0" dirty="0"/>
          </a:p>
          <a:p>
            <a:pPr marL="228600" lvl="0" indent="-228600" algn="l" rtl="0">
              <a:spcBef>
                <a:spcPts val="0"/>
              </a:spcBef>
              <a:spcAft>
                <a:spcPts val="0"/>
              </a:spcAft>
              <a:buClr>
                <a:schemeClr val="dk1"/>
              </a:buClr>
              <a:buSzPts val="1200"/>
              <a:buFont typeface="Calibri"/>
              <a:buAutoNum type="arabicPeriod"/>
            </a:pPr>
            <a:r>
              <a:rPr lang="en-GB" b="0" dirty="0" err="1"/>
              <a:t>galés</a:t>
            </a:r>
            <a:endParaRPr b="0" dirty="0"/>
          </a:p>
          <a:p>
            <a:pPr marL="228600" lvl="0" indent="-228600" algn="l" rtl="0">
              <a:spcBef>
                <a:spcPts val="0"/>
              </a:spcBef>
              <a:spcAft>
                <a:spcPts val="0"/>
              </a:spcAft>
              <a:buClr>
                <a:schemeClr val="dk1"/>
              </a:buClr>
              <a:buSzPts val="1200"/>
              <a:buFont typeface="Calibri"/>
              <a:buAutoNum type="arabicPeriod"/>
            </a:pPr>
            <a:r>
              <a:rPr lang="en-GB" b="0" dirty="0" err="1"/>
              <a:t>emoción</a:t>
            </a:r>
            <a:endParaRPr dirty="0"/>
          </a:p>
          <a:p>
            <a:pPr marL="228600" lvl="0" indent="-152400" algn="l" rtl="0">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words/cognates (1 is the most frequent word in Spanish): </a:t>
            </a:r>
            <a:br>
              <a:rPr lang="en-GB" dirty="0"/>
            </a:br>
            <a:r>
              <a:rPr lang="en-GB" dirty="0" err="1"/>
              <a:t>capitán</a:t>
            </a:r>
            <a:r>
              <a:rPr lang="en-GB" dirty="0"/>
              <a:t> (1774); </a:t>
            </a:r>
            <a:r>
              <a:rPr lang="en-GB" dirty="0" err="1"/>
              <a:t>francés</a:t>
            </a:r>
            <a:r>
              <a:rPr lang="en-GB" dirty="0"/>
              <a:t> (563); </a:t>
            </a:r>
            <a:r>
              <a:rPr lang="en-GB" dirty="0" err="1"/>
              <a:t>ratón</a:t>
            </a:r>
            <a:r>
              <a:rPr lang="en-GB" dirty="0"/>
              <a:t> (3416); real (444); </a:t>
            </a:r>
            <a:r>
              <a:rPr lang="en-GB" dirty="0" err="1"/>
              <a:t>escocés</a:t>
            </a:r>
            <a:r>
              <a:rPr lang="en-GB" dirty="0"/>
              <a:t> (&gt;5000); </a:t>
            </a:r>
            <a:r>
              <a:rPr lang="en-GB" dirty="0" err="1"/>
              <a:t>galés</a:t>
            </a:r>
            <a:r>
              <a:rPr lang="en-GB" dirty="0"/>
              <a:t> (&gt;5000); </a:t>
            </a:r>
            <a:r>
              <a:rPr lang="en-GB" dirty="0" err="1"/>
              <a:t>claridad</a:t>
            </a:r>
            <a:r>
              <a:rPr lang="en-GB" dirty="0"/>
              <a:t> (2268)</a:t>
            </a:r>
            <a:endParaRPr dirty="0"/>
          </a:p>
        </p:txBody>
      </p:sp>
      <p:sp>
        <p:nvSpPr>
          <p:cNvPr id="171" name="Google Shape;17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4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correctly apply spelling rules (use of accent) for</a:t>
            </a:r>
            <a:r>
              <a:rPr lang="en-GB" b="0" baseline="0" dirty="0"/>
              <a:t> words ending in final </a:t>
            </a:r>
            <a:r>
              <a:rPr lang="en-GB" b="0" baseline="0"/>
              <a:t>syllable stress</a:t>
            </a: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n-GB" b="0"/>
              <a:t>Explain to students</a:t>
            </a:r>
            <a:r>
              <a:rPr lang="en-GB" b="0" baseline="0"/>
              <a:t> that they</a:t>
            </a:r>
            <a:r>
              <a:rPr lang="en-GB" b="0"/>
              <a:t> </a:t>
            </a:r>
            <a:r>
              <a:rPr lang="en-GB" b="0" dirty="0"/>
              <a:t>will have one minute to find and write down the seven words in the grid that should have an accent</a:t>
            </a:r>
            <a:r>
              <a:rPr lang="en-GB" b="0"/>
              <a:t>. </a:t>
            </a:r>
          </a:p>
          <a:p>
            <a:pPr marL="228600" lvl="0" indent="-228600" algn="l" rtl="0">
              <a:spcBef>
                <a:spcPts val="0"/>
              </a:spcBef>
              <a:spcAft>
                <a:spcPts val="0"/>
              </a:spcAft>
              <a:buAutoNum type="arabicPeriod"/>
            </a:pPr>
            <a:r>
              <a:rPr lang="en-GB" b="0"/>
              <a:t>Click on </a:t>
            </a:r>
            <a:r>
              <a:rPr lang="en-GB" b="0" dirty="0"/>
              <a:t>‘</a:t>
            </a:r>
            <a:r>
              <a:rPr lang="en-GB" b="0" dirty="0" err="1"/>
              <a:t>inicio</a:t>
            </a:r>
            <a:r>
              <a:rPr lang="en-GB" b="0"/>
              <a:t>’ to </a:t>
            </a:r>
            <a:r>
              <a:rPr lang="en-GB" b="0" dirty="0"/>
              <a:t>start the clock, or keep time using another </a:t>
            </a:r>
            <a:r>
              <a:rPr lang="en-GB" b="0"/>
              <a:t>method. </a:t>
            </a:r>
          </a:p>
          <a:p>
            <a:pPr marL="228600" lvl="0" indent="-228600" algn="l" rtl="0">
              <a:spcBef>
                <a:spcPts val="0"/>
              </a:spcBef>
              <a:spcAft>
                <a:spcPts val="0"/>
              </a:spcAft>
              <a:buAutoNum type="arabicPeriod"/>
            </a:pPr>
            <a:r>
              <a:rPr lang="en-GB" b="0"/>
              <a:t>When </a:t>
            </a:r>
            <a:r>
              <a:rPr lang="en-GB" b="0" dirty="0"/>
              <a:t>a minute is up</a:t>
            </a:r>
            <a:r>
              <a:rPr lang="en-GB" b="0"/>
              <a:t>, click </a:t>
            </a:r>
            <a:r>
              <a:rPr lang="en-GB" b="0" dirty="0"/>
              <a:t>again and all the words in the grid </a:t>
            </a:r>
            <a:r>
              <a:rPr lang="en-GB" b="0"/>
              <a:t>will disappear</a:t>
            </a:r>
            <a:r>
              <a:rPr lang="en-GB" b="0" baseline="0"/>
              <a:t>.</a:t>
            </a:r>
            <a:endParaRPr lang="en-GB" b="0" dirty="0"/>
          </a:p>
          <a:p>
            <a:pPr marL="228600" lvl="0" indent="-228600" algn="l" rtl="0">
              <a:spcBef>
                <a:spcPts val="0"/>
              </a:spcBef>
              <a:spcAft>
                <a:spcPts val="0"/>
              </a:spcAft>
              <a:buAutoNum type="arabicPeriod"/>
            </a:pPr>
            <a:r>
              <a:rPr lang="en-GB" b="0"/>
              <a:t>Students </a:t>
            </a:r>
            <a:r>
              <a:rPr lang="en-GB" b="0" dirty="0"/>
              <a:t>should then work in pairs. Person A </a:t>
            </a:r>
            <a:r>
              <a:rPr lang="en-GB" b="0"/>
              <a:t>says the </a:t>
            </a:r>
            <a:r>
              <a:rPr lang="en-GB" b="0" dirty="0"/>
              <a:t>seven words that they have written down to their partner. Person B then says their seven words </a:t>
            </a:r>
            <a:r>
              <a:rPr lang="en-GB" b="0"/>
              <a:t>back. They can</a:t>
            </a:r>
            <a:r>
              <a:rPr lang="en-GB" b="0" baseline="0"/>
              <a:t> work together to try to reach agreement on any differences. (The teacher could monitor position of syllable stress in students’ oral production here, and offer feedback afterwards, if useful.)</a:t>
            </a:r>
            <a:endParaRPr lang="en-GB" b="0" dirty="0"/>
          </a:p>
          <a:p>
            <a:pPr marL="228600" lvl="0" indent="-228600" algn="l" rtl="0">
              <a:spcBef>
                <a:spcPts val="0"/>
              </a:spcBef>
              <a:spcAft>
                <a:spcPts val="0"/>
              </a:spcAft>
              <a:buAutoNum type="arabicPeriod"/>
            </a:pPr>
            <a:r>
              <a:rPr lang="en-GB" b="0"/>
              <a:t>The pairs of students can then be asked for </a:t>
            </a:r>
            <a:r>
              <a:rPr lang="en-GB" b="0" dirty="0"/>
              <a:t>their seven words</a:t>
            </a:r>
            <a:r>
              <a:rPr lang="en-GB" b="0"/>
              <a:t>. Click </a:t>
            </a:r>
            <a:r>
              <a:rPr lang="en-GB" b="0" dirty="0"/>
              <a:t>to reveal the seven correct words that should have </a:t>
            </a:r>
            <a:r>
              <a:rPr lang="en-GB" b="0"/>
              <a:t>an accent. Students can also be</a:t>
            </a:r>
            <a:r>
              <a:rPr lang="en-GB" b="0" baseline="0"/>
              <a:t> </a:t>
            </a:r>
            <a:r>
              <a:rPr lang="en-GB" b="0" baseline="0" dirty="0"/>
              <a:t>asked </a:t>
            </a:r>
            <a:r>
              <a:rPr lang="en-GB" b="0"/>
              <a:t>why the 5 remaining words </a:t>
            </a:r>
            <a:r>
              <a:rPr lang="en-GB" b="0" i="1" dirty="0"/>
              <a:t>don’t</a:t>
            </a:r>
            <a:r>
              <a:rPr lang="en-GB" b="0" dirty="0"/>
              <a:t> have </a:t>
            </a:r>
            <a:r>
              <a:rPr lang="en-GB" b="0"/>
              <a:t>an accent</a:t>
            </a:r>
            <a:r>
              <a:rPr lang="en-GB" b="0" baseline="0"/>
              <a:t> (anticipate: because they end in consonants other than ‘n’ or ‘s’).</a:t>
            </a:r>
            <a:endParaRPr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Note: ‘</a:t>
            </a:r>
            <a:r>
              <a:rPr lang="en-GB" b="0" dirty="0" err="1"/>
              <a:t>jardín</a:t>
            </a:r>
            <a:r>
              <a:rPr lang="en-GB" b="0" dirty="0"/>
              <a:t>’ and ‘</a:t>
            </a:r>
            <a:r>
              <a:rPr lang="en-GB" b="0" dirty="0" err="1"/>
              <a:t>habitación</a:t>
            </a:r>
            <a:r>
              <a:rPr lang="en-GB" b="0" dirty="0"/>
              <a:t>’ will</a:t>
            </a:r>
            <a:r>
              <a:rPr lang="en-GB" b="0" baseline="0" dirty="0"/>
              <a:t> also be introduced as a vocabulary items in this lesson.</a:t>
            </a:r>
            <a:endParaRPr b="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a:t>
            </a:r>
            <a:r>
              <a:rPr lang="en-GB" b="1" baseline="0" dirty="0"/>
              <a:t> words/cognates </a:t>
            </a:r>
            <a:r>
              <a:rPr lang="en-GB" b="1" dirty="0"/>
              <a:t>(1 is the most frequent word in Spanish): </a:t>
            </a:r>
            <a:br>
              <a:rPr lang="en-GB" dirty="0"/>
            </a:br>
            <a:r>
              <a:rPr lang="en-GB" dirty="0"/>
              <a:t>total [1482];</a:t>
            </a:r>
            <a:r>
              <a:rPr lang="en-GB" baseline="0" dirty="0"/>
              <a:t> </a:t>
            </a:r>
            <a:r>
              <a:rPr lang="en-GB" baseline="0" dirty="0" err="1"/>
              <a:t>avión</a:t>
            </a:r>
            <a:r>
              <a:rPr lang="en-GB" baseline="0" dirty="0"/>
              <a:t> [1399]; </a:t>
            </a:r>
            <a:r>
              <a:rPr lang="en-GB" baseline="0" dirty="0" err="1"/>
              <a:t>jardín</a:t>
            </a:r>
            <a:r>
              <a:rPr lang="en-GB" baseline="0" dirty="0"/>
              <a:t> [1195]; </a:t>
            </a:r>
            <a:r>
              <a:rPr lang="en-GB" baseline="0" dirty="0" err="1"/>
              <a:t>acción</a:t>
            </a:r>
            <a:r>
              <a:rPr lang="en-GB" baseline="0" dirty="0"/>
              <a:t> [404]; </a:t>
            </a:r>
            <a:r>
              <a:rPr lang="en-GB" baseline="0" dirty="0" err="1"/>
              <a:t>corazón</a:t>
            </a:r>
            <a:r>
              <a:rPr lang="en-GB" baseline="0" dirty="0"/>
              <a:t> [475]; </a:t>
            </a:r>
            <a:r>
              <a:rPr lang="en-GB" baseline="0" dirty="0" err="1"/>
              <a:t>habitación</a:t>
            </a:r>
            <a:r>
              <a:rPr lang="en-GB" baseline="0" dirty="0"/>
              <a:t> [1069]; </a:t>
            </a:r>
            <a:r>
              <a:rPr lang="en-GB" baseline="0" dirty="0" err="1"/>
              <a:t>interés</a:t>
            </a:r>
            <a:r>
              <a:rPr lang="en-GB" baseline="0" dirty="0"/>
              <a:t> [388].</a:t>
            </a:r>
            <a:endParaRPr dirty="0"/>
          </a:p>
        </p:txBody>
      </p:sp>
      <p:sp>
        <p:nvSpPr>
          <p:cNvPr id="672" name="Google Shape;6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3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revise numbers 21-30, which are part of one of this week’s revisited vocabulary sets</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write 1-10 in their exercise books.</a:t>
            </a:r>
            <a:endParaRPr dirty="0"/>
          </a:p>
          <a:p>
            <a:pPr marL="0" lvl="0" indent="0" algn="l" rtl="0">
              <a:spcBef>
                <a:spcPts val="0"/>
              </a:spcBef>
              <a:spcAft>
                <a:spcPts val="0"/>
              </a:spcAft>
              <a:buNone/>
            </a:pPr>
            <a:r>
              <a:rPr lang="en-GB" b="0" dirty="0"/>
              <a:t>2. Teachers have two options about how to play the recording. Either click the player in the top right to play the audio of the order in which the athletes finished in a race in its entirety, or click the numbers buttons 1-10 to play each one separately. </a:t>
            </a:r>
          </a:p>
          <a:p>
            <a:pPr marL="0" lvl="0" indent="0" algn="l" rtl="0">
              <a:spcBef>
                <a:spcPts val="0"/>
              </a:spcBef>
              <a:spcAft>
                <a:spcPts val="0"/>
              </a:spcAft>
              <a:buNone/>
            </a:pPr>
            <a:r>
              <a:rPr lang="en-GB" b="0" dirty="0"/>
              <a:t>3. On clicking, the numbers will move into the order in which they were read out.</a:t>
            </a:r>
            <a:endParaRPr b="0" dirty="0"/>
          </a:p>
          <a:p>
            <a:pPr marL="0" lvl="0" indent="0" algn="l" rtl="0">
              <a:spcBef>
                <a:spcPts val="0"/>
              </a:spcBef>
              <a:spcAft>
                <a:spcPts val="0"/>
              </a:spcAft>
              <a:buNone/>
            </a:pPr>
            <a:r>
              <a:rPr lang="en-GB" b="0" dirty="0"/>
              <a:t>4. Teachers can also revisit here which of the numbers has an accent on it due to the spelling and final syllables stress rules. The 3 numbers with an accent on the final vowel appear on a further click. </a:t>
            </a:r>
          </a:p>
          <a:p>
            <a:pPr marL="0" lvl="0" indent="0" algn="l" rtl="0">
              <a:spcBef>
                <a:spcPts val="0"/>
              </a:spcBef>
              <a:spcAft>
                <a:spcPts val="0"/>
              </a:spcAft>
              <a:buNone/>
            </a:pPr>
            <a:endParaRPr dirty="0"/>
          </a:p>
          <a:p>
            <a:pPr marL="0" lvl="0" indent="0" algn="l" rtl="0">
              <a:spcBef>
                <a:spcPts val="0"/>
              </a:spcBef>
              <a:spcAft>
                <a:spcPts val="0"/>
              </a:spcAft>
              <a:buNone/>
            </a:pPr>
            <a:r>
              <a:rPr lang="en-GB" b="1" dirty="0"/>
              <a:t>Transcript: (full)</a:t>
            </a:r>
            <a:endParaRPr dirty="0"/>
          </a:p>
          <a:p>
            <a:pPr marL="228600" lvl="0" indent="-228600" algn="l" rtl="0">
              <a:spcBef>
                <a:spcPts val="0"/>
              </a:spcBef>
              <a:spcAft>
                <a:spcPts val="0"/>
              </a:spcAft>
              <a:buClr>
                <a:schemeClr val="dk1"/>
              </a:buClr>
              <a:buSzPts val="1200"/>
              <a:buFont typeface="Calibri"/>
              <a:buAutoNum type="arabicPeriod"/>
            </a:pPr>
            <a:r>
              <a:rPr lang="en-GB" b="0" dirty="0" err="1"/>
              <a:t>Señoras</a:t>
            </a:r>
            <a:r>
              <a:rPr lang="en-GB" b="0" dirty="0"/>
              <a:t> y </a:t>
            </a:r>
            <a:r>
              <a:rPr lang="en-GB" b="0" dirty="0" err="1"/>
              <a:t>señores</a:t>
            </a:r>
            <a:r>
              <a:rPr lang="en-GB" b="0" dirty="0"/>
              <a:t>, el </a:t>
            </a:r>
            <a:r>
              <a:rPr lang="en-GB" b="0" dirty="0" err="1"/>
              <a:t>orden</a:t>
            </a:r>
            <a:r>
              <a:rPr lang="en-GB" b="0" dirty="0"/>
              <a:t> final:  Isabela </a:t>
            </a:r>
            <a:r>
              <a:rPr lang="en-GB" b="0" dirty="0" err="1"/>
              <a:t>Ruíz</a:t>
            </a:r>
            <a:r>
              <a:rPr lang="en-GB" b="0" dirty="0"/>
              <a:t>, </a:t>
            </a:r>
            <a:r>
              <a:rPr lang="en-GB" b="0" dirty="0" err="1"/>
              <a:t>número</a:t>
            </a:r>
            <a:r>
              <a:rPr lang="en-GB" b="0" dirty="0"/>
              <a:t> </a:t>
            </a:r>
            <a:r>
              <a:rPr lang="en-GB" b="0" dirty="0" err="1"/>
              <a:t>veinticinco</a:t>
            </a:r>
            <a:r>
              <a:rPr lang="en-GB" b="0" dirty="0"/>
              <a:t>…  Catalina Sánchez, </a:t>
            </a:r>
            <a:r>
              <a:rPr lang="en-GB" b="0" dirty="0" err="1"/>
              <a:t>número</a:t>
            </a:r>
            <a:r>
              <a:rPr lang="en-GB" b="0" dirty="0"/>
              <a:t> </a:t>
            </a:r>
            <a:r>
              <a:rPr lang="en-GB" b="0" dirty="0" err="1"/>
              <a:t>veintidós</a:t>
            </a:r>
            <a:r>
              <a:rPr lang="en-GB" b="0" dirty="0"/>
              <a:t>... Ana González, </a:t>
            </a:r>
            <a:r>
              <a:rPr lang="en-GB" b="0" dirty="0" err="1"/>
              <a:t>número</a:t>
            </a:r>
            <a:r>
              <a:rPr lang="en-GB" b="0" dirty="0"/>
              <a:t> </a:t>
            </a:r>
            <a:r>
              <a:rPr lang="en-GB" b="0" dirty="0" err="1"/>
              <a:t>treinta</a:t>
            </a:r>
            <a:r>
              <a:rPr lang="en-GB" b="0" dirty="0"/>
              <a:t>...  Paula Pérez, </a:t>
            </a:r>
            <a:r>
              <a:rPr lang="en-GB" b="0" dirty="0" err="1"/>
              <a:t>número</a:t>
            </a:r>
            <a:r>
              <a:rPr lang="en-GB" b="0" dirty="0"/>
              <a:t> </a:t>
            </a:r>
            <a:r>
              <a:rPr lang="en-GB" b="0" dirty="0" err="1"/>
              <a:t>veintiséis</a:t>
            </a:r>
            <a:r>
              <a:rPr lang="en-GB" b="0" dirty="0"/>
              <a:t>...  María Velasco, </a:t>
            </a:r>
            <a:r>
              <a:rPr lang="en-GB" b="0" dirty="0" err="1"/>
              <a:t>número</a:t>
            </a:r>
            <a:r>
              <a:rPr lang="en-GB" b="0" dirty="0"/>
              <a:t> </a:t>
            </a:r>
            <a:r>
              <a:rPr lang="en-GB" b="0" dirty="0" err="1"/>
              <a:t>veintiocho</a:t>
            </a:r>
            <a:r>
              <a:rPr lang="en-GB" b="0" dirty="0"/>
              <a:t>... Elisa Ramírez, </a:t>
            </a:r>
            <a:r>
              <a:rPr lang="en-GB" b="0" dirty="0" err="1"/>
              <a:t>número</a:t>
            </a:r>
            <a:r>
              <a:rPr lang="en-GB" b="0" dirty="0"/>
              <a:t> </a:t>
            </a:r>
            <a:r>
              <a:rPr lang="en-GB" b="0" dirty="0" err="1"/>
              <a:t>veintitrés</a:t>
            </a:r>
            <a:r>
              <a:rPr lang="en-GB" b="0" dirty="0"/>
              <a:t> ... Margarita Torres, </a:t>
            </a:r>
            <a:r>
              <a:rPr lang="en-GB" b="0" dirty="0" err="1"/>
              <a:t>número</a:t>
            </a:r>
            <a:r>
              <a:rPr lang="en-GB" b="0" dirty="0"/>
              <a:t> </a:t>
            </a:r>
            <a:r>
              <a:rPr lang="en-GB" b="0" dirty="0" err="1"/>
              <a:t>veintisiete</a:t>
            </a:r>
            <a:r>
              <a:rPr lang="en-GB" b="0" dirty="0"/>
              <a:t> ... Luisa </a:t>
            </a:r>
            <a:r>
              <a:rPr lang="en-GB" b="0" dirty="0" err="1"/>
              <a:t>Daza</a:t>
            </a:r>
            <a:r>
              <a:rPr lang="en-GB" b="0" dirty="0"/>
              <a:t>, </a:t>
            </a:r>
            <a:r>
              <a:rPr lang="en-GB" b="0" dirty="0" err="1"/>
              <a:t>número</a:t>
            </a:r>
            <a:r>
              <a:rPr lang="en-GB" b="0" dirty="0"/>
              <a:t> </a:t>
            </a:r>
            <a:r>
              <a:rPr lang="en-GB" b="0" dirty="0" err="1"/>
              <a:t>veintiuno</a:t>
            </a:r>
            <a:r>
              <a:rPr lang="en-GB" b="0" dirty="0"/>
              <a:t> ...  </a:t>
            </a:r>
            <a:r>
              <a:rPr lang="en-GB" b="0" dirty="0" err="1"/>
              <a:t>Ángela</a:t>
            </a:r>
            <a:r>
              <a:rPr lang="en-GB" b="0" dirty="0"/>
              <a:t> Gómez, </a:t>
            </a:r>
            <a:r>
              <a:rPr lang="en-GB" b="0" dirty="0" err="1"/>
              <a:t>número</a:t>
            </a:r>
            <a:r>
              <a:rPr lang="en-GB" b="0" dirty="0"/>
              <a:t> </a:t>
            </a:r>
            <a:r>
              <a:rPr lang="en-GB" b="0" dirty="0" err="1"/>
              <a:t>veinticuatro</a:t>
            </a:r>
            <a:r>
              <a:rPr lang="en-GB" b="0" dirty="0"/>
              <a:t> ... , y </a:t>
            </a:r>
            <a:r>
              <a:rPr lang="en-GB" b="0" dirty="0" err="1"/>
              <a:t>finalmente</a:t>
            </a:r>
            <a:r>
              <a:rPr lang="en-GB" b="0" dirty="0"/>
              <a:t>, Yolanda Vega, </a:t>
            </a:r>
            <a:r>
              <a:rPr lang="en-GB" b="0" dirty="0" err="1"/>
              <a:t>número</a:t>
            </a:r>
            <a:r>
              <a:rPr lang="en-GB" b="0" dirty="0"/>
              <a:t> </a:t>
            </a:r>
            <a:r>
              <a:rPr lang="en-GB" b="0" dirty="0" err="1"/>
              <a:t>veintinueve</a:t>
            </a:r>
            <a:r>
              <a:rPr lang="en-GB" b="0" dirty="0"/>
              <a:t>.</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Transcript (individual)</a:t>
            </a:r>
            <a:endParaRPr dirty="0"/>
          </a:p>
          <a:p>
            <a:pPr marL="228600" lvl="0" indent="-228600" algn="l" rtl="0">
              <a:spcBef>
                <a:spcPts val="0"/>
              </a:spcBef>
              <a:spcAft>
                <a:spcPts val="0"/>
              </a:spcAft>
              <a:buClr>
                <a:schemeClr val="dk1"/>
              </a:buClr>
              <a:buSzPts val="1200"/>
              <a:buFont typeface="Calibri"/>
              <a:buAutoNum type="arabicPeriod"/>
            </a:pPr>
            <a:r>
              <a:rPr lang="en-GB" b="0" dirty="0" err="1"/>
              <a:t>Señoras</a:t>
            </a:r>
            <a:r>
              <a:rPr lang="en-GB" b="0" dirty="0"/>
              <a:t> y </a:t>
            </a:r>
            <a:r>
              <a:rPr lang="en-GB" b="0" dirty="0" err="1"/>
              <a:t>señores</a:t>
            </a:r>
            <a:r>
              <a:rPr lang="en-GB" b="0" dirty="0"/>
              <a:t>, el </a:t>
            </a:r>
            <a:r>
              <a:rPr lang="en-GB" b="0" dirty="0" err="1"/>
              <a:t>orden</a:t>
            </a:r>
            <a:r>
              <a:rPr lang="en-GB" b="0" dirty="0"/>
              <a:t> final:  Isabela </a:t>
            </a:r>
            <a:r>
              <a:rPr lang="en-GB" b="0" dirty="0" err="1"/>
              <a:t>Ruíz</a:t>
            </a:r>
            <a:r>
              <a:rPr lang="en-GB" b="0" dirty="0"/>
              <a:t>, </a:t>
            </a:r>
            <a:r>
              <a:rPr lang="en-GB" b="0" dirty="0" err="1"/>
              <a:t>número</a:t>
            </a:r>
            <a:r>
              <a:rPr lang="en-GB" b="0" dirty="0"/>
              <a:t> </a:t>
            </a:r>
            <a:r>
              <a:rPr lang="en-GB" b="0" dirty="0" err="1"/>
              <a:t>veinticinco</a:t>
            </a:r>
            <a:endParaRPr b="0" dirty="0"/>
          </a:p>
          <a:p>
            <a:pPr marL="228600" lvl="0" indent="-228600" algn="l" rtl="0">
              <a:spcBef>
                <a:spcPts val="0"/>
              </a:spcBef>
              <a:spcAft>
                <a:spcPts val="0"/>
              </a:spcAft>
              <a:buClr>
                <a:schemeClr val="dk1"/>
              </a:buClr>
              <a:buSzPts val="1200"/>
              <a:buFont typeface="Calibri"/>
              <a:buAutoNum type="arabicPeriod"/>
            </a:pPr>
            <a:r>
              <a:rPr lang="en-GB" b="0" dirty="0"/>
              <a:t>Catalina Sánchez, </a:t>
            </a:r>
            <a:r>
              <a:rPr lang="en-GB" b="0" dirty="0" err="1"/>
              <a:t>número</a:t>
            </a:r>
            <a:r>
              <a:rPr lang="en-GB" b="0" dirty="0"/>
              <a:t> </a:t>
            </a:r>
            <a:r>
              <a:rPr lang="en-GB" b="0" dirty="0" err="1"/>
              <a:t>veintidós</a:t>
            </a:r>
            <a:endParaRPr dirty="0"/>
          </a:p>
          <a:p>
            <a:pPr marL="228600" lvl="0" indent="-228600" algn="l" rtl="0">
              <a:spcBef>
                <a:spcPts val="0"/>
              </a:spcBef>
              <a:spcAft>
                <a:spcPts val="0"/>
              </a:spcAft>
              <a:buClr>
                <a:schemeClr val="dk1"/>
              </a:buClr>
              <a:buSzPts val="1200"/>
              <a:buFont typeface="Calibri"/>
              <a:buAutoNum type="arabicPeriod"/>
            </a:pPr>
            <a:r>
              <a:rPr lang="en-GB" b="0" dirty="0"/>
              <a:t>Ana González, </a:t>
            </a:r>
            <a:r>
              <a:rPr lang="en-GB" b="0" dirty="0" err="1"/>
              <a:t>número</a:t>
            </a:r>
            <a:r>
              <a:rPr lang="en-GB" b="0" dirty="0"/>
              <a:t> </a:t>
            </a:r>
            <a:r>
              <a:rPr lang="en-GB" b="0" dirty="0" err="1"/>
              <a:t>treinta</a:t>
            </a:r>
            <a:endParaRPr dirty="0"/>
          </a:p>
          <a:p>
            <a:pPr marL="228600" lvl="0" indent="-228600" algn="l" rtl="0">
              <a:spcBef>
                <a:spcPts val="0"/>
              </a:spcBef>
              <a:spcAft>
                <a:spcPts val="0"/>
              </a:spcAft>
              <a:buClr>
                <a:schemeClr val="dk1"/>
              </a:buClr>
              <a:buSzPts val="1200"/>
              <a:buFont typeface="Calibri"/>
              <a:buAutoNum type="arabicPeriod"/>
            </a:pPr>
            <a:r>
              <a:rPr lang="en-GB" b="0" dirty="0"/>
              <a:t>Paula Pérez, </a:t>
            </a:r>
            <a:r>
              <a:rPr lang="en-GB" b="0" dirty="0" err="1"/>
              <a:t>número</a:t>
            </a:r>
            <a:r>
              <a:rPr lang="en-GB" b="0" dirty="0"/>
              <a:t> </a:t>
            </a:r>
            <a:r>
              <a:rPr lang="en-GB" b="0" dirty="0" err="1"/>
              <a:t>veintiséis</a:t>
            </a:r>
            <a:endParaRPr dirty="0"/>
          </a:p>
          <a:p>
            <a:pPr marL="228600" lvl="0" indent="-228600" algn="l" rtl="0">
              <a:spcBef>
                <a:spcPts val="0"/>
              </a:spcBef>
              <a:spcAft>
                <a:spcPts val="0"/>
              </a:spcAft>
              <a:buClr>
                <a:schemeClr val="dk1"/>
              </a:buClr>
              <a:buSzPts val="1200"/>
              <a:buFont typeface="Calibri"/>
              <a:buAutoNum type="arabicPeriod"/>
            </a:pPr>
            <a:r>
              <a:rPr lang="en-GB" b="0" dirty="0"/>
              <a:t>María Velasco, </a:t>
            </a:r>
            <a:r>
              <a:rPr lang="en-GB" b="0" dirty="0" err="1"/>
              <a:t>número</a:t>
            </a:r>
            <a:r>
              <a:rPr lang="en-GB" b="0" dirty="0"/>
              <a:t> </a:t>
            </a:r>
            <a:r>
              <a:rPr lang="en-GB" b="0" dirty="0" err="1"/>
              <a:t>veintiocho</a:t>
            </a:r>
            <a:endParaRPr dirty="0"/>
          </a:p>
          <a:p>
            <a:pPr marL="228600" lvl="0" indent="-228600" algn="l" rtl="0">
              <a:spcBef>
                <a:spcPts val="0"/>
              </a:spcBef>
              <a:spcAft>
                <a:spcPts val="0"/>
              </a:spcAft>
              <a:buClr>
                <a:schemeClr val="dk1"/>
              </a:buClr>
              <a:buSzPts val="1200"/>
              <a:buFont typeface="Calibri"/>
              <a:buAutoNum type="arabicPeriod"/>
            </a:pPr>
            <a:r>
              <a:rPr lang="en-GB" b="0" dirty="0"/>
              <a:t>Elisa Ramírez, </a:t>
            </a:r>
            <a:r>
              <a:rPr lang="en-GB" b="0" dirty="0" err="1"/>
              <a:t>número</a:t>
            </a:r>
            <a:r>
              <a:rPr lang="en-GB" b="0" dirty="0"/>
              <a:t> </a:t>
            </a:r>
            <a:r>
              <a:rPr lang="en-GB" b="0" dirty="0" err="1"/>
              <a:t>veintitrés</a:t>
            </a:r>
            <a:endParaRPr dirty="0"/>
          </a:p>
          <a:p>
            <a:pPr marL="228600" lvl="0" indent="-228600" algn="l" rtl="0">
              <a:spcBef>
                <a:spcPts val="0"/>
              </a:spcBef>
              <a:spcAft>
                <a:spcPts val="0"/>
              </a:spcAft>
              <a:buClr>
                <a:schemeClr val="dk1"/>
              </a:buClr>
              <a:buSzPts val="1200"/>
              <a:buFont typeface="Calibri"/>
              <a:buAutoNum type="arabicPeriod"/>
            </a:pPr>
            <a:r>
              <a:rPr lang="en-GB" b="0" dirty="0"/>
              <a:t>Margarita Torres, </a:t>
            </a:r>
            <a:r>
              <a:rPr lang="en-GB" b="0" dirty="0" err="1"/>
              <a:t>número</a:t>
            </a:r>
            <a:r>
              <a:rPr lang="en-GB" b="0" dirty="0"/>
              <a:t> </a:t>
            </a:r>
            <a:r>
              <a:rPr lang="en-GB" b="0" dirty="0" err="1"/>
              <a:t>veintisiete</a:t>
            </a:r>
            <a:endParaRPr dirty="0"/>
          </a:p>
          <a:p>
            <a:pPr marL="228600" lvl="0" indent="-228600" algn="l" rtl="0">
              <a:spcBef>
                <a:spcPts val="0"/>
              </a:spcBef>
              <a:spcAft>
                <a:spcPts val="0"/>
              </a:spcAft>
              <a:buClr>
                <a:schemeClr val="dk1"/>
              </a:buClr>
              <a:buSzPts val="1200"/>
              <a:buFont typeface="Calibri"/>
              <a:buAutoNum type="arabicPeriod"/>
            </a:pPr>
            <a:r>
              <a:rPr lang="en-GB" b="0" dirty="0"/>
              <a:t>Luisa </a:t>
            </a:r>
            <a:r>
              <a:rPr lang="en-GB" b="0" dirty="0" err="1"/>
              <a:t>Daza</a:t>
            </a:r>
            <a:r>
              <a:rPr lang="en-GB" b="0" dirty="0"/>
              <a:t>, </a:t>
            </a:r>
            <a:r>
              <a:rPr lang="en-GB" b="0" dirty="0" err="1"/>
              <a:t>número</a:t>
            </a:r>
            <a:r>
              <a:rPr lang="en-GB" b="0" dirty="0"/>
              <a:t> </a:t>
            </a:r>
            <a:r>
              <a:rPr lang="en-GB" b="0" dirty="0" err="1"/>
              <a:t>veintiuno</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err="1"/>
              <a:t>Ángela</a:t>
            </a:r>
            <a:r>
              <a:rPr lang="en-GB" b="0" dirty="0"/>
              <a:t> Gómez, </a:t>
            </a:r>
            <a:r>
              <a:rPr lang="en-GB" b="0" dirty="0" err="1"/>
              <a:t>número</a:t>
            </a:r>
            <a:r>
              <a:rPr lang="en-GB" b="0" dirty="0"/>
              <a:t> </a:t>
            </a:r>
            <a:r>
              <a:rPr lang="en-GB" b="0" dirty="0" err="1"/>
              <a:t>veinticuatro</a:t>
            </a:r>
            <a:endParaRPr dirty="0"/>
          </a:p>
          <a:p>
            <a:pPr marL="228600" lvl="0" indent="-228600" algn="l" rtl="0">
              <a:spcBef>
                <a:spcPts val="0"/>
              </a:spcBef>
              <a:spcAft>
                <a:spcPts val="0"/>
              </a:spcAft>
              <a:buClr>
                <a:schemeClr val="dk1"/>
              </a:buClr>
              <a:buSzPts val="1200"/>
              <a:buFont typeface="Calibri"/>
              <a:buAutoNum type="arabicPeriod"/>
            </a:pPr>
            <a:r>
              <a:rPr lang="en-GB" b="0" dirty="0"/>
              <a:t>y </a:t>
            </a:r>
            <a:r>
              <a:rPr lang="en-GB" b="0" dirty="0" err="1"/>
              <a:t>finalmente</a:t>
            </a:r>
            <a:r>
              <a:rPr lang="en-GB" b="0" dirty="0"/>
              <a:t>, Yolanda Vega, </a:t>
            </a:r>
            <a:r>
              <a:rPr lang="en-GB" b="0" dirty="0" err="1"/>
              <a:t>número</a:t>
            </a:r>
            <a:r>
              <a:rPr lang="en-GB" b="0" dirty="0"/>
              <a:t> </a:t>
            </a:r>
            <a:r>
              <a:rPr lang="en-GB" b="0" dirty="0" err="1"/>
              <a:t>veintinueve</a:t>
            </a:r>
            <a:endParaRPr dirty="0"/>
          </a:p>
        </p:txBody>
      </p:sp>
      <p:sp>
        <p:nvSpPr>
          <p:cNvPr id="757" name="Google Shape;75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69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introduce</a:t>
            </a:r>
            <a:r>
              <a:rPr lang="en-US" b="0" baseline="0" dirty="0"/>
              <a:t> </a:t>
            </a:r>
            <a:r>
              <a:rPr lang="en-US" b="0" dirty="0"/>
              <a:t>final syllable stress</a:t>
            </a:r>
            <a:r>
              <a:rPr lang="en-US" b="0" baseline="0" dirty="0"/>
              <a:t> with previously learnt words</a:t>
            </a:r>
            <a:endParaRPr lang="en-US" b="0" dirty="0"/>
          </a:p>
          <a:p>
            <a:endParaRPr lang="en-US" b="1" dirty="0"/>
          </a:p>
          <a:p>
            <a:r>
              <a:rPr lang="en-US" b="1" dirty="0"/>
              <a:t>Procedure:</a:t>
            </a:r>
          </a:p>
          <a:p>
            <a:pPr marL="228600" indent="-228600">
              <a:buAutoNum type="arabicPeriod"/>
            </a:pPr>
            <a:r>
              <a:rPr lang="en-US" b="0" dirty="0"/>
              <a:t>Teachers</a:t>
            </a:r>
            <a:r>
              <a:rPr lang="en-US" b="0" baseline="0" dirty="0"/>
              <a:t> explain the slide, asking students to</a:t>
            </a:r>
            <a:r>
              <a:rPr lang="en-US" b="0" dirty="0"/>
              <a:t> listen and repeat the items</a:t>
            </a:r>
            <a:r>
              <a:rPr lang="en-US" b="0" baseline="0" dirty="0"/>
              <a:t> to practise putting the stress on the final syllable.</a:t>
            </a:r>
          </a:p>
          <a:p>
            <a:pPr marL="228600" indent="-228600">
              <a:buAutoNum type="arabicPeriod"/>
            </a:pPr>
            <a:r>
              <a:rPr lang="en-US" b="0" baseline="0" dirty="0"/>
              <a:t>Students are given one minute in pairs to think about the meanings in English.</a:t>
            </a:r>
          </a:p>
          <a:p>
            <a:pPr marL="228600" indent="-228600">
              <a:buAutoNum type="arabicPeriod"/>
            </a:pPr>
            <a:r>
              <a:rPr lang="en-US" b="0" baseline="0" dirty="0"/>
              <a:t>Elicit meaning in English of the words before moving on.</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818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listen and write the word. </a:t>
            </a:r>
          </a:p>
          <a:p>
            <a:pPr marL="228600" indent="-228600">
              <a:buAutoNum type="arabicPeriod"/>
            </a:pPr>
            <a:r>
              <a:rPr lang="en-GB" sz="1200" kern="1200" dirty="0">
                <a:solidFill>
                  <a:schemeClr val="tx1"/>
                </a:solidFill>
                <a:effectLst/>
                <a:latin typeface="+mn-lt"/>
                <a:ea typeface="+mn-ea"/>
                <a:cs typeface="+mn-cs"/>
              </a:rPr>
              <a:t>They’ll then need to decide whether it requires an accent or not above the final vowel. </a:t>
            </a:r>
          </a:p>
          <a:p>
            <a:pPr marL="228600" indent="-228600">
              <a:buAutoNum type="arabicPeriod"/>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Notes: </a:t>
            </a:r>
          </a:p>
          <a:p>
            <a:pPr marL="228600" indent="-228600">
              <a:buAutoNum type="arabicPeriod"/>
            </a:pPr>
            <a:r>
              <a:rPr lang="en-GB" sz="1200" b="0" kern="1200">
                <a:solidFill>
                  <a:schemeClr val="tx1"/>
                </a:solidFill>
                <a:effectLst/>
                <a:latin typeface="+mn-lt"/>
                <a:ea typeface="+mn-ea"/>
                <a:cs typeface="+mn-cs"/>
              </a:rPr>
              <a:t>Alternatively, if teachers </a:t>
            </a:r>
            <a:r>
              <a:rPr lang="en-GB" sz="1200" b="0" kern="1200" dirty="0">
                <a:solidFill>
                  <a:schemeClr val="tx1"/>
                </a:solidFill>
                <a:effectLst/>
                <a:latin typeface="+mn-lt"/>
                <a:ea typeface="+mn-ea"/>
                <a:cs typeface="+mn-cs"/>
              </a:rPr>
              <a:t>wish to focus students’ attention solely on the spelling rule (</a:t>
            </a:r>
            <a:r>
              <a:rPr lang="en-GB" sz="1200" b="0" kern="1200">
                <a:solidFill>
                  <a:schemeClr val="tx1"/>
                </a:solidFill>
                <a:effectLst/>
                <a:latin typeface="+mn-lt"/>
                <a:ea typeface="+mn-ea"/>
                <a:cs typeface="+mn-cs"/>
              </a:rPr>
              <a:t>without</a:t>
            </a:r>
            <a:r>
              <a:rPr lang="en-GB" sz="1200" b="0" kern="1200" baseline="0">
                <a:solidFill>
                  <a:schemeClr val="tx1"/>
                </a:solidFill>
                <a:effectLst/>
                <a:latin typeface="+mn-lt"/>
                <a:ea typeface="+mn-ea"/>
                <a:cs typeface="+mn-cs"/>
              </a:rPr>
              <a:t> any transcription)</a:t>
            </a:r>
            <a:r>
              <a:rPr lang="en-GB" sz="1200" b="0" kern="1200">
                <a:solidFill>
                  <a:schemeClr val="tx1"/>
                </a:solidFill>
                <a:effectLst/>
                <a:latin typeface="+mn-lt"/>
                <a:ea typeface="+mn-ea"/>
                <a:cs typeface="+mn-cs"/>
              </a:rPr>
              <a:t>, the </a:t>
            </a:r>
            <a:r>
              <a:rPr lang="en-GB" sz="1200" b="0" kern="1200" dirty="0">
                <a:solidFill>
                  <a:schemeClr val="tx1"/>
                </a:solidFill>
                <a:effectLst/>
                <a:latin typeface="+mn-lt"/>
                <a:ea typeface="+mn-ea"/>
                <a:cs typeface="+mn-cs"/>
              </a:rPr>
              <a:t>words could be shown </a:t>
            </a:r>
            <a:r>
              <a:rPr lang="en-GB" sz="1200" b="0" i="1" kern="1200" dirty="0">
                <a:solidFill>
                  <a:schemeClr val="tx1"/>
                </a:solidFill>
                <a:effectLst/>
                <a:latin typeface="+mn-lt"/>
                <a:ea typeface="+mn-ea"/>
                <a:cs typeface="+mn-cs"/>
              </a:rPr>
              <a:t>without</a:t>
            </a:r>
            <a:r>
              <a:rPr lang="en-GB" sz="1200" b="0" kern="1200" dirty="0">
                <a:solidFill>
                  <a:schemeClr val="tx1"/>
                </a:solidFill>
                <a:effectLst/>
                <a:latin typeface="+mn-lt"/>
                <a:ea typeface="+mn-ea"/>
                <a:cs typeface="+mn-cs"/>
              </a:rPr>
              <a:t> accents. Students could </a:t>
            </a:r>
            <a:r>
              <a:rPr lang="en-GB" sz="1200" b="0" kern="1200">
                <a:solidFill>
                  <a:schemeClr val="tx1"/>
                </a:solidFill>
                <a:effectLst/>
                <a:latin typeface="+mn-lt"/>
                <a:ea typeface="+mn-ea"/>
                <a:cs typeface="+mn-cs"/>
              </a:rPr>
              <a:t>still hear the </a:t>
            </a:r>
            <a:r>
              <a:rPr lang="en-GB" sz="1200" b="0" kern="1200" dirty="0">
                <a:solidFill>
                  <a:schemeClr val="tx1"/>
                </a:solidFill>
                <a:effectLst/>
                <a:latin typeface="+mn-lt"/>
                <a:ea typeface="+mn-ea"/>
                <a:cs typeface="+mn-cs"/>
              </a:rPr>
              <a:t>words, but</a:t>
            </a:r>
            <a:r>
              <a:rPr lang="en-GB" sz="1200" b="0" kern="1200" baseline="0" dirty="0">
                <a:solidFill>
                  <a:schemeClr val="tx1"/>
                </a:solidFill>
                <a:effectLst/>
                <a:latin typeface="+mn-lt"/>
                <a:ea typeface="+mn-ea"/>
                <a:cs typeface="+mn-cs"/>
              </a:rPr>
              <a:t> in fact they would only need to look at the final letter to decide </a:t>
            </a:r>
            <a:r>
              <a:rPr lang="en-GB" sz="1200" b="0" kern="1200" baseline="0">
                <a:solidFill>
                  <a:schemeClr val="tx1"/>
                </a:solidFill>
                <a:effectLst/>
                <a:latin typeface="+mn-lt"/>
                <a:ea typeface="+mn-ea"/>
                <a:cs typeface="+mn-cs"/>
              </a:rPr>
              <a:t>whether or not an </a:t>
            </a:r>
            <a:r>
              <a:rPr lang="en-GB" sz="1200" b="0" kern="1200" baseline="0" dirty="0">
                <a:solidFill>
                  <a:schemeClr val="tx1"/>
                </a:solidFill>
                <a:effectLst/>
                <a:latin typeface="+mn-lt"/>
                <a:ea typeface="+mn-ea"/>
                <a:cs typeface="+mn-cs"/>
              </a:rPr>
              <a:t>accent is needed</a:t>
            </a:r>
            <a:r>
              <a:rPr lang="en-GB" sz="1200" b="0" kern="1200" baseline="0">
                <a:solidFill>
                  <a:schemeClr val="tx1"/>
                </a:solidFill>
                <a:effectLst/>
                <a:latin typeface="+mn-lt"/>
                <a:ea typeface="+mn-ea"/>
                <a:cs typeface="+mn-cs"/>
              </a:rPr>
              <a:t>. </a:t>
            </a:r>
          </a:p>
          <a:p>
            <a:pPr marL="228600" indent="-228600">
              <a:buAutoNum type="arabicPeriod"/>
            </a:pPr>
            <a:r>
              <a:rPr lang="en-GB"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De </a:t>
            </a:r>
            <a:r>
              <a:rPr lang="en-GB" sz="1200" b="0" kern="1200" dirty="0" err="1">
                <a:solidFill>
                  <a:schemeClr val="tx1"/>
                </a:solidFill>
                <a:effectLst/>
                <a:latin typeface="+mn-lt"/>
                <a:ea typeface="+mn-ea"/>
                <a:cs typeface="+mn-cs"/>
              </a:rPr>
              <a:t>habla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hispana</a:t>
            </a:r>
            <a:r>
              <a:rPr lang="en-GB" sz="1200" b="0" kern="1200" dirty="0">
                <a:solidFill>
                  <a:schemeClr val="tx1"/>
                </a:solidFill>
                <a:effectLst/>
                <a:latin typeface="+mn-lt"/>
                <a:ea typeface="+mn-ea"/>
                <a:cs typeface="+mn-cs"/>
              </a:rPr>
              <a:t>’ has been used incidentally in some earlier resources (e.g. alternative homework slide in 8.3.1.3).</a:t>
            </a:r>
            <a:r>
              <a:rPr lang="en-GB" sz="1200" b="0" kern="1200" baseline="0" dirty="0">
                <a:solidFill>
                  <a:schemeClr val="tx1"/>
                </a:solidFill>
                <a:effectLst/>
                <a:latin typeface="+mn-lt"/>
                <a:ea typeface="+mn-ea"/>
                <a:cs typeface="+mn-cs"/>
              </a:rPr>
              <a:t> It may be necessary to give students </a:t>
            </a:r>
            <a:r>
              <a:rPr lang="en-GB" sz="1200" b="0" kern="1200" baseline="0">
                <a:solidFill>
                  <a:schemeClr val="tx1"/>
                </a:solidFill>
                <a:effectLst/>
                <a:latin typeface="+mn-lt"/>
                <a:ea typeface="+mn-ea"/>
                <a:cs typeface="+mn-cs"/>
              </a:rPr>
              <a:t>the meaning upfront</a:t>
            </a:r>
            <a:r>
              <a:rPr lang="en-GB"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Bogotá</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Jaén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Guayaquil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Badajoz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Medellín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Santander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Potosí</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León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US" b="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a:t>to </a:t>
            </a:r>
            <a:r>
              <a:rPr lang="es-ES" b="0"/>
              <a:t>practise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a:t>
            </a:r>
            <a:r>
              <a:rPr lang="en-GB" sz="1200" kern="1200">
                <a:solidFill>
                  <a:schemeClr val="tx1"/>
                </a:solidFill>
                <a:effectLst/>
                <a:latin typeface="+mn-lt"/>
                <a:ea typeface="+mn-ea"/>
                <a:cs typeface="+mn-cs"/>
              </a:rPr>
              <a:t>syllable stress in oral production</a:t>
            </a:r>
            <a:r>
              <a:rPr lang="es-ES" sz="1200" kern="1200">
                <a:solidFill>
                  <a:schemeClr val="tx1"/>
                </a:solidFill>
                <a:effectLst/>
                <a:latin typeface="+mn-lt"/>
                <a:ea typeface="+mn-ea"/>
                <a:cs typeface="+mn-cs"/>
              </a:rPr>
              <a:t>; to learn where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previous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activity</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located</a:t>
            </a:r>
            <a:r>
              <a:rPr lang="es-ES" sz="1200" kern="1200" dirty="0">
                <a:solidFill>
                  <a:schemeClr val="tx1"/>
                </a:solidFill>
                <a:effectLst/>
                <a:latin typeface="+mn-lt"/>
                <a:ea typeface="+mn-ea"/>
                <a:cs typeface="+mn-cs"/>
              </a:rPr>
              <a: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teacher</a:t>
            </a:r>
            <a:r>
              <a:rPr lang="es-ES" sz="1200" kern="1200" dirty="0">
                <a:solidFill>
                  <a:schemeClr val="tx1"/>
                </a:solidFill>
                <a:effectLst/>
                <a:latin typeface="+mn-lt"/>
                <a:ea typeface="+mn-ea"/>
                <a:cs typeface="+mn-cs"/>
              </a:rPr>
              <a:t> shows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 mouse </a:t>
            </a:r>
            <a:r>
              <a:rPr lang="es-ES" sz="1200" kern="1200" dirty="0" err="1">
                <a:solidFill>
                  <a:schemeClr val="tx1"/>
                </a:solidFill>
                <a:effectLst/>
                <a:latin typeface="+mn-lt"/>
                <a:ea typeface="+mn-ea"/>
                <a:cs typeface="+mn-cs"/>
              </a:rPr>
              <a:t>click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whilst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loud</a:t>
            </a:r>
            <a:r>
              <a:rPr lang="es-ES" sz="1200" kern="1200" dirty="0">
                <a:solidFill>
                  <a:schemeClr val="tx1"/>
                </a:solidFill>
                <a:effectLst/>
                <a:latin typeface="+mn-lt"/>
                <a:ea typeface="+mn-ea"/>
                <a:cs typeface="+mn-cs"/>
              </a:rPr>
              <a:t>.</a:t>
            </a:r>
          </a:p>
          <a:p>
            <a:pPr marL="228600" indent="-228600">
              <a:buAutoNum type="arabicPeriod"/>
            </a:pPr>
            <a:r>
              <a:rPr lang="es-ES" sz="1200" kern="120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asked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country </a:t>
            </a:r>
            <a:r>
              <a:rPr lang="es-ES" sz="1200" kern="1200" baseline="0" dirty="0" err="1">
                <a:solidFill>
                  <a:schemeClr val="tx1"/>
                </a:solidFill>
                <a:effectLst/>
                <a:latin typeface="+mn-lt"/>
                <a:ea typeface="+mn-ea"/>
                <a:cs typeface="+mn-cs"/>
              </a:rPr>
              <a:t>each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city</a:t>
            </a:r>
            <a:r>
              <a:rPr lang="es-ES" sz="1200" kern="1200" baseline="0" dirty="0">
                <a:solidFill>
                  <a:schemeClr val="tx1"/>
                </a:solidFill>
                <a:effectLst/>
                <a:latin typeface="+mn-lt"/>
                <a:ea typeface="+mn-ea"/>
                <a:cs typeface="+mn-cs"/>
              </a:rPr>
              <a:t>/set of </a:t>
            </a:r>
            <a:r>
              <a:rPr lang="es-ES" sz="1200" kern="1200" baseline="0" dirty="0" err="1">
                <a:solidFill>
                  <a:schemeClr val="tx1"/>
                </a:solidFill>
                <a:effectLst/>
                <a:latin typeface="+mn-lt"/>
                <a:ea typeface="+mn-ea"/>
                <a:cs typeface="+mn-cs"/>
              </a:rPr>
              <a:t>cities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belongs</a:t>
            </a:r>
            <a:r>
              <a:rPr lang="es-ES" sz="1200" kern="1200" baseline="0" dirty="0">
                <a:solidFill>
                  <a:schemeClr val="tx1"/>
                </a:solidFill>
                <a:effectLst/>
                <a:latin typeface="+mn-lt"/>
                <a:ea typeface="+mn-ea"/>
                <a:cs typeface="+mn-cs"/>
              </a:rPr>
              <a:t> to</a:t>
            </a:r>
            <a:r>
              <a:rPr lang="es-ES" sz="1200" kern="1200" baseline="0">
                <a:solidFill>
                  <a:schemeClr val="tx1"/>
                </a:solidFill>
                <a:effectLst/>
                <a:latin typeface="+mn-lt"/>
                <a:ea typeface="+mn-ea"/>
                <a:cs typeface="+mn-cs"/>
              </a:rPr>
              <a:t>. The four answer options are displayed in the title. This </a:t>
            </a:r>
            <a:r>
              <a:rPr lang="es-ES" sz="1200" kern="1200" baseline="0" dirty="0" err="1">
                <a:solidFill>
                  <a:schemeClr val="tx1"/>
                </a:solidFill>
                <a:effectLst/>
                <a:latin typeface="+mn-lt"/>
                <a:ea typeface="+mn-ea"/>
                <a:cs typeface="+mn-cs"/>
              </a:rPr>
              <a:t>not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intended</a:t>
            </a:r>
            <a:r>
              <a:rPr lang="es-ES" sz="1200" kern="1200" baseline="0" dirty="0">
                <a:solidFill>
                  <a:schemeClr val="tx1"/>
                </a:solidFill>
                <a:effectLst/>
                <a:latin typeface="+mn-lt"/>
                <a:ea typeface="+mn-ea"/>
                <a:cs typeface="+mn-cs"/>
              </a:rPr>
              <a:t> to be a test of </a:t>
            </a:r>
            <a:r>
              <a:rPr lang="es-ES" sz="1200" kern="1200" baseline="0" dirty="0" err="1">
                <a:solidFill>
                  <a:schemeClr val="tx1"/>
                </a:solidFill>
                <a:effectLst/>
                <a:latin typeface="+mn-lt"/>
                <a:ea typeface="+mn-ea"/>
                <a:cs typeface="+mn-cs"/>
              </a:rPr>
              <a:t>knowledge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although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likely</a:t>
            </a:r>
            <a:r>
              <a:rPr lang="es-ES" sz="1200" kern="1200" baseline="0" dirty="0">
                <a:solidFill>
                  <a:schemeClr val="tx1"/>
                </a:solidFill>
                <a:effectLst/>
                <a:latin typeface="+mn-lt"/>
                <a:ea typeface="+mn-ea"/>
                <a:cs typeface="+mn-cs"/>
              </a:rPr>
              <a:t> to be </a:t>
            </a:r>
            <a:r>
              <a:rPr lang="es-ES" sz="1200" kern="1200" baseline="0" dirty="0" err="1">
                <a:solidFill>
                  <a:schemeClr val="tx1"/>
                </a:solidFill>
                <a:effectLst/>
                <a:latin typeface="+mn-lt"/>
                <a:ea typeface="+mn-ea"/>
                <a:cs typeface="+mn-cs"/>
              </a:rPr>
              <a:t>able</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get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first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two</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answers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given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earlier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resources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have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taught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about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geogrpahy</a:t>
            </a:r>
            <a:r>
              <a:rPr lang="es-ES" sz="1200" kern="1200" baseline="0" dirty="0">
                <a:solidFill>
                  <a:schemeClr val="tx1"/>
                </a:solidFill>
                <a:effectLst/>
                <a:latin typeface="+mn-lt"/>
                <a:ea typeface="+mn-ea"/>
                <a:cs typeface="+mn-cs"/>
              </a:rPr>
              <a:t> of </a:t>
            </a:r>
            <a:r>
              <a:rPr lang="es-ES" sz="1200" kern="1200" baseline="0" dirty="0" err="1">
                <a:solidFill>
                  <a:schemeClr val="tx1"/>
                </a:solidFill>
                <a:effectLst/>
                <a:latin typeface="+mn-lt"/>
                <a:ea typeface="+mn-ea"/>
                <a:cs typeface="+mn-cs"/>
              </a:rPr>
              <a:t>both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Spain</a:t>
            </a:r>
            <a:r>
              <a:rPr lang="es-ES" sz="1200" kern="1200" baseline="0" dirty="0">
                <a:solidFill>
                  <a:schemeClr val="tx1"/>
                </a:solidFill>
                <a:effectLst/>
                <a:latin typeface="+mn-lt"/>
                <a:ea typeface="+mn-ea"/>
                <a:cs typeface="+mn-cs"/>
              </a:rPr>
              <a:t> and Bolivia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maps</a:t>
            </a:r>
            <a:r>
              <a:rPr lang="es-ES" sz="1200" kern="1200" baseline="0" dirty="0">
                <a:solidFill>
                  <a:schemeClr val="tx1"/>
                </a:solidFill>
                <a:effectLst/>
                <a:latin typeface="+mn-lt"/>
                <a:ea typeface="+mn-ea"/>
                <a:cs typeface="+mn-cs"/>
              </a:rPr>
              <a:t>. Ecuador and Colombia </a:t>
            </a:r>
            <a:r>
              <a:rPr lang="es-ES" sz="1200" kern="1200" baseline="0" dirty="0" err="1">
                <a:solidFill>
                  <a:schemeClr val="tx1"/>
                </a:solidFill>
                <a:effectLst/>
                <a:latin typeface="+mn-lt"/>
                <a:ea typeface="+mn-ea"/>
                <a:cs typeface="+mn-cs"/>
              </a:rPr>
              <a:t>may</a:t>
            </a:r>
            <a:r>
              <a:rPr lang="es-ES" sz="1200" kern="1200" baseline="0" dirty="0">
                <a:solidFill>
                  <a:schemeClr val="tx1"/>
                </a:solidFill>
                <a:effectLst/>
                <a:latin typeface="+mn-lt"/>
                <a:ea typeface="+mn-ea"/>
                <a:cs typeface="+mn-cs"/>
              </a:rPr>
              <a:t> be </a:t>
            </a:r>
            <a:r>
              <a:rPr lang="es-ES" sz="1200" kern="1200" baseline="0" dirty="0" err="1">
                <a:solidFill>
                  <a:schemeClr val="tx1"/>
                </a:solidFill>
                <a:effectLst/>
                <a:latin typeface="+mn-lt"/>
                <a:ea typeface="+mn-ea"/>
                <a:cs typeface="+mn-cs"/>
              </a:rPr>
              <a:t>less</a:t>
            </a:r>
            <a:r>
              <a:rPr lang="es-ES" sz="1200" kern="1200" baseline="0" dirty="0">
                <a:solidFill>
                  <a:schemeClr val="tx1"/>
                </a:solidFill>
                <a:effectLst/>
                <a:latin typeface="+mn-lt"/>
                <a:ea typeface="+mn-ea"/>
                <a:cs typeface="+mn-cs"/>
              </a:rPr>
              <a:t> familiar, </a:t>
            </a:r>
            <a:r>
              <a:rPr lang="es-ES" sz="1200" kern="1200" baseline="0" dirty="0" err="1">
                <a:solidFill>
                  <a:schemeClr val="tx1"/>
                </a:solidFill>
                <a:effectLst/>
                <a:latin typeface="+mn-lt"/>
                <a:ea typeface="+mn-ea"/>
                <a:cs typeface="+mn-cs"/>
              </a:rPr>
              <a:t>but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opportunity</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for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learning</a:t>
            </a:r>
            <a:r>
              <a:rPr lang="es-ES" sz="1200" kern="1200" baseline="0" dirty="0">
                <a:solidFill>
                  <a:schemeClr val="tx1"/>
                </a:solidFill>
                <a:effectLst/>
                <a:latin typeface="+mn-lt"/>
                <a:ea typeface="+mn-ea"/>
                <a:cs typeface="+mn-cs"/>
              </a:rPr>
              <a:t>.</a:t>
            </a:r>
          </a:p>
          <a:p>
            <a:pPr marL="0" indent="0">
              <a:buNone/>
            </a:pPr>
            <a:endParaRPr lang="en-GB" b="0" baseline="0" dirty="0"/>
          </a:p>
          <a:p>
            <a:pPr marL="0" indent="0">
              <a:buNone/>
            </a:pPr>
            <a:r>
              <a:rPr lang="en-GB" b="1" baseline="0" dirty="0"/>
              <a:t>Note: </a:t>
            </a:r>
            <a:r>
              <a:rPr lang="en-GB" b="0" baseline="0" dirty="0"/>
              <a:t>the pre-verbal position of prepositions (‘</a:t>
            </a:r>
            <a:r>
              <a:rPr lang="en-GB" b="0" baseline="0" dirty="0" err="1"/>
              <a:t>en</a:t>
            </a:r>
            <a:r>
              <a:rPr lang="en-GB" b="0" baseline="0" dirty="0"/>
              <a:t> </a:t>
            </a:r>
            <a:r>
              <a:rPr lang="en-GB" b="0" baseline="0" err="1"/>
              <a:t>qué</a:t>
            </a:r>
            <a:r>
              <a:rPr lang="en-GB" b="0" baseline="0"/>
              <a:t> país está…’) </a:t>
            </a:r>
            <a:r>
              <a:rPr lang="en-GB" b="0" baseline="0" dirty="0"/>
              <a:t>has not yet been taught explicitly. The question may well be understood, but it is worth asking students for a translation of the instructions to be sure, and clarifying if necessary. Year 9 resources will include teaching of this feature.</a:t>
            </a:r>
            <a:endParaRPr lang="en-GB" b="1"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549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 A says each city name on the list</a:t>
            </a:r>
            <a:r>
              <a:rPr lang="en-GB" sz="1200" kern="1200">
                <a:solidFill>
                  <a:schemeClr val="tx1"/>
                </a:solidFill>
                <a:effectLst/>
                <a:latin typeface="+mn-lt"/>
                <a:ea typeface="+mn-ea"/>
                <a:cs typeface="+mn-cs"/>
              </a:rPr>
              <a:t>. </a:t>
            </a:r>
            <a:r>
              <a:rPr lang="en-GB" b="0" baseline="0"/>
              <a:t>Most of the words have been seen in the previous lesson; however, there are four new place names: Alcalá, Popayán, Gijón, San Sebastián. </a:t>
            </a:r>
            <a:r>
              <a:rPr lang="en-GB" sz="1200" kern="1200">
                <a:solidFill>
                  <a:schemeClr val="tx1"/>
                </a:solidFill>
                <a:effectLst/>
                <a:latin typeface="+mn-lt"/>
                <a:ea typeface="+mn-ea"/>
                <a:cs typeface="+mn-cs"/>
              </a:rPr>
              <a:t>All </a:t>
            </a:r>
            <a:r>
              <a:rPr lang="en-GB" sz="1200" kern="1200" dirty="0">
                <a:solidFill>
                  <a:schemeClr val="tx1"/>
                </a:solidFill>
                <a:effectLst/>
                <a:latin typeface="+mn-lt"/>
                <a:ea typeface="+mn-ea"/>
                <a:cs typeface="+mn-cs"/>
              </a:rPr>
              <a:t>city names</a:t>
            </a:r>
            <a:r>
              <a:rPr lang="en-GB" sz="1200" kern="1200" baseline="0" dirty="0">
                <a:solidFill>
                  <a:schemeClr val="tx1"/>
                </a:solidFill>
                <a:effectLst/>
                <a:latin typeface="+mn-lt"/>
                <a:ea typeface="+mn-ea"/>
                <a:cs typeface="+mn-cs"/>
              </a:rPr>
              <a:t> have final syllable stress, but they end in </a:t>
            </a:r>
            <a:r>
              <a:rPr lang="en-GB" sz="1200" kern="1200" baseline="0">
                <a:solidFill>
                  <a:schemeClr val="tx1"/>
                </a:solidFill>
                <a:effectLst/>
                <a:latin typeface="+mn-lt"/>
                <a:ea typeface="+mn-ea"/>
                <a:cs typeface="+mn-cs"/>
              </a:rPr>
              <a:t>different letters.</a:t>
            </a:r>
            <a:endParaRPr lang="en-GB" sz="1200" kern="1200" dirty="0">
              <a:solidFill>
                <a:schemeClr val="tx1"/>
              </a:solidFill>
              <a:effectLst/>
              <a:latin typeface="+mn-lt"/>
              <a:ea typeface="+mn-ea"/>
              <a:cs typeface="+mn-cs"/>
            </a:endParaRPr>
          </a:p>
          <a:p>
            <a:pPr marL="228600" indent="-228600">
              <a:buAutoNum type="arabicPeriod"/>
            </a:pPr>
            <a:r>
              <a:rPr lang="en-GB" sz="1200" b="0" kern="1200" baseline="0" dirty="0">
                <a:solidFill>
                  <a:schemeClr val="tx1"/>
                </a:solidFill>
                <a:effectLst/>
                <a:latin typeface="+mn-lt"/>
                <a:ea typeface="+mn-ea"/>
                <a:cs typeface="+mn-cs"/>
              </a:rPr>
              <a:t>Student B writes the name considering the use of the written accent.</a:t>
            </a:r>
          </a:p>
          <a:p>
            <a:pPr marL="228600" indent="-228600">
              <a:buAutoNum type="arabicPeriod"/>
            </a:pPr>
            <a:r>
              <a:rPr lang="en-GB" sz="1200" b="0" kern="1200" baseline="0" dirty="0">
                <a:solidFill>
                  <a:schemeClr val="tx1"/>
                </a:solidFill>
                <a:effectLst/>
                <a:latin typeface="+mn-lt"/>
                <a:ea typeface="+mn-ea"/>
                <a:cs typeface="+mn-cs"/>
              </a:rPr>
              <a:t>Students swap roles.</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50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SPEAKING CARDS - DO NOT DISPLAY DURING ACTIVITY</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275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ANSWERS</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51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US" b="0"/>
              <a:t>3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(1)</a:t>
            </a:r>
            <a:r>
              <a:rPr lang="en-US" b="1" dirty="0"/>
              <a:t> </a:t>
            </a:r>
            <a:r>
              <a:rPr lang="en-GB" sz="1200" kern="1200" baseline="0" dirty="0">
                <a:solidFill>
                  <a:schemeClr val="tx1"/>
                </a:solidFill>
                <a:effectLst/>
                <a:latin typeface="+mn-lt"/>
                <a:ea typeface="+mn-ea"/>
                <a:cs typeface="+mn-cs"/>
              </a:rPr>
              <a:t>to see if students can recall the place names for cities that were already used in lesson 1; (2) </a:t>
            </a:r>
            <a:r>
              <a:rPr lang="es-ES" sz="1200" kern="1200" dirty="0">
                <a:solidFill>
                  <a:schemeClr val="tx1"/>
                </a:solidFill>
                <a:effectLst/>
                <a:latin typeface="+mn-lt"/>
                <a:ea typeface="+mn-ea"/>
                <a:cs typeface="+mn-cs"/>
              </a:rPr>
              <a:t>to show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locations</a:t>
            </a:r>
            <a:r>
              <a:rPr lang="es-ES" sz="1200" kern="1200" dirty="0">
                <a:solidFill>
                  <a:schemeClr val="tx1"/>
                </a:solidFill>
                <a:effectLst/>
                <a:latin typeface="+mn-lt"/>
                <a:ea typeface="+mn-ea"/>
                <a:cs typeface="+mn-cs"/>
              </a:rPr>
              <a:t> of new </a:t>
            </a:r>
            <a:r>
              <a:rPr lang="es-ES" sz="1200" kern="1200" dirty="0" err="1">
                <a:solidFill>
                  <a:schemeClr val="tx1"/>
                </a:solidFill>
                <a:effectLst/>
                <a:latin typeface="+mn-lt"/>
                <a:ea typeface="+mn-ea"/>
                <a:cs typeface="+mn-cs"/>
              </a:rPr>
              <a:t>city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used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previous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activity</a:t>
            </a:r>
            <a:r>
              <a:rPr lang="es-ES" sz="1200" kern="1200" dirty="0">
                <a:solidFill>
                  <a:schemeClr val="tx1"/>
                </a:solidFill>
                <a:effectLst/>
                <a:latin typeface="+mn-lt"/>
                <a:ea typeface="+mn-ea"/>
                <a:cs typeface="+mn-cs"/>
              </a:rPr>
              <a:t>; </a:t>
            </a:r>
            <a:r>
              <a:rPr lang="en-US" b="0" dirty="0"/>
              <a:t>(3) 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in oral production</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s-ES" sz="1200" b="0" kern="1200" baseline="0" dirty="0" err="1">
                <a:solidFill>
                  <a:schemeClr val="tx1"/>
                </a:solidFill>
                <a:effectLst/>
                <a:latin typeface="+mn-lt"/>
                <a:ea typeface="+mn-ea"/>
                <a:cs typeface="+mn-cs"/>
              </a:rPr>
              <a:t>Teacher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asks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names</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cities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saw</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previous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lesson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 </a:t>
            </a:r>
            <a:r>
              <a:rPr lang="es-ES" sz="1200" b="0" kern="1200" baseline="0" err="1">
                <a:solidFill>
                  <a:schemeClr val="tx1"/>
                </a:solidFill>
                <a:effectLst/>
                <a:latin typeface="+mn-lt"/>
                <a:ea typeface="+mn-ea"/>
                <a:cs typeface="+mn-cs"/>
              </a:rPr>
              <a:t>low-stakes</a:t>
            </a:r>
            <a:r>
              <a:rPr lang="es-ES" sz="1200" b="0" kern="1200" baseline="0">
                <a:solidFill>
                  <a:schemeClr val="tx1"/>
                </a:solidFill>
                <a:effectLst/>
                <a:latin typeface="+mn-lt"/>
                <a:ea typeface="+mn-ea"/>
                <a:cs typeface="+mn-cs"/>
              </a:rPr>
              <a:t> activity </a:t>
            </a:r>
            <a:r>
              <a:rPr lang="es-ES" sz="1200" b="0" kern="1200" baseline="0" dirty="0">
                <a:solidFill>
                  <a:schemeClr val="tx1"/>
                </a:solidFill>
                <a:effectLst/>
                <a:latin typeface="+mn-lt"/>
                <a:ea typeface="+mn-ea"/>
                <a:cs typeface="+mn-cs"/>
              </a:rPr>
              <a:t>and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intended</a:t>
            </a:r>
            <a:r>
              <a:rPr lang="es-ES" sz="1200" b="0" kern="1200" baseline="0" dirty="0">
                <a:solidFill>
                  <a:schemeClr val="tx1"/>
                </a:solidFill>
                <a:effectLst/>
                <a:latin typeface="+mn-lt"/>
                <a:ea typeface="+mn-ea"/>
                <a:cs typeface="+mn-cs"/>
              </a:rPr>
              <a:t> to be </a:t>
            </a:r>
            <a:r>
              <a:rPr lang="es-ES" sz="1200" b="0" kern="1200" baseline="0">
                <a:solidFill>
                  <a:schemeClr val="tx1"/>
                </a:solidFill>
                <a:effectLst/>
                <a:latin typeface="+mn-lt"/>
                <a:ea typeface="+mn-ea"/>
                <a:cs typeface="+mn-cs"/>
              </a:rPr>
              <a:t>a test! S/he could ask, e.g., ‘la ciudad número dos, ¿cuál es?’.</a:t>
            </a:r>
            <a:endParaRPr lang="es-ES" sz="1200" b="0" kern="1200" baseline="0" dirty="0">
              <a:solidFill>
                <a:schemeClr val="tx1"/>
              </a:solidFill>
              <a:effectLst/>
              <a:latin typeface="+mn-lt"/>
              <a:ea typeface="+mn-ea"/>
              <a:cs typeface="+mn-cs"/>
            </a:endParaRPr>
          </a:p>
          <a:p>
            <a:pPr marL="228600" indent="-228600">
              <a:buAutoNum type="arabicPeriod"/>
            </a:pP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try to </a:t>
            </a:r>
            <a:r>
              <a:rPr lang="es-ES" sz="1200" b="0" kern="1200" baseline="0" dirty="0" err="1">
                <a:solidFill>
                  <a:schemeClr val="tx1"/>
                </a:solidFill>
                <a:effectLst/>
                <a:latin typeface="+mn-lt"/>
                <a:ea typeface="+mn-ea"/>
                <a:cs typeface="+mn-cs"/>
              </a:rPr>
              <a:t>recall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name</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each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city</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its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pronunciation</a:t>
            </a:r>
            <a:r>
              <a:rPr lang="es-ES" sz="1200" b="0" kern="1200" baseline="0" dirty="0">
                <a:solidFill>
                  <a:schemeClr val="tx1"/>
                </a:solidFill>
                <a:effectLst/>
                <a:latin typeface="+mn-lt"/>
                <a:ea typeface="+mn-ea"/>
                <a:cs typeface="+mn-cs"/>
              </a:rPr>
              <a:t> (i.e. </a:t>
            </a: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final </a:t>
            </a:r>
            <a:r>
              <a:rPr lang="es-ES" sz="1200" b="0" kern="1200" baseline="0" dirty="0" err="1">
                <a:solidFill>
                  <a:schemeClr val="tx1"/>
                </a:solidFill>
                <a:effectLst/>
                <a:latin typeface="+mn-lt"/>
                <a:ea typeface="+mn-ea"/>
                <a:cs typeface="+mn-cs"/>
              </a:rPr>
              <a:t>syllable</a:t>
            </a:r>
            <a:r>
              <a:rPr lang="es-ES" sz="1200" b="0" kern="1200" baseline="0" dirty="0">
                <a:solidFill>
                  <a:schemeClr val="tx1"/>
                </a:solidFill>
                <a:effectLst/>
                <a:latin typeface="+mn-lt"/>
                <a:ea typeface="+mn-ea"/>
                <a:cs typeface="+mn-cs"/>
              </a:rPr>
              <a:t> stress).</a:t>
            </a:r>
          </a:p>
          <a:p>
            <a:pPr marL="228600" indent="-228600">
              <a:buAutoNum type="arabicPeriod"/>
            </a:pPr>
            <a:r>
              <a:rPr lang="es-ES" sz="1200" b="0" kern="1200" baseline="0" dirty="0" err="1">
                <a:solidFill>
                  <a:schemeClr val="tx1"/>
                </a:solidFill>
                <a:effectLst/>
                <a:latin typeface="+mn-lt"/>
                <a:ea typeface="+mn-ea"/>
                <a:cs typeface="+mn-cs"/>
              </a:rPr>
              <a:t>Teacher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clicks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anywhere</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reveal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numerical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order</a:t>
            </a:r>
            <a:r>
              <a:rPr lang="es-ES"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err="1">
                <a:solidFill>
                  <a:schemeClr val="tx1"/>
                </a:solidFill>
                <a:effectLst/>
                <a:latin typeface="+mn-lt"/>
                <a:ea typeface="+mn-ea"/>
                <a:cs typeface="+mn-cs"/>
              </a:rPr>
              <a:t>Teacher</a:t>
            </a:r>
            <a:r>
              <a:rPr lang="es-ES" sz="1200" kern="1200" dirty="0">
                <a:solidFill>
                  <a:schemeClr val="tx1"/>
                </a:solidFill>
                <a:effectLst/>
                <a:latin typeface="+mn-lt"/>
                <a:ea typeface="+mn-ea"/>
                <a:cs typeface="+mn-cs"/>
              </a:rPr>
              <a:t> shows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new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 mouse </a:t>
            </a:r>
            <a:r>
              <a:rPr lang="es-ES" sz="1200" kern="1200" dirty="0" err="1">
                <a:solidFill>
                  <a:schemeClr val="tx1"/>
                </a:solidFill>
                <a:effectLst/>
                <a:latin typeface="+mn-lt"/>
                <a:ea typeface="+mn-ea"/>
                <a:cs typeface="+mn-cs"/>
              </a:rPr>
              <a:t>click</a:t>
            </a:r>
            <a:r>
              <a:rPr lang="es-ES" sz="1200" kern="1200" dirty="0">
                <a:solidFill>
                  <a:schemeClr val="tx1"/>
                </a:solidFill>
                <a:effectLst/>
                <a:latin typeface="+mn-lt"/>
                <a:ea typeface="+mn-ea"/>
                <a:cs typeface="+mn-cs"/>
              </a:rPr>
              <a:t>.</a:t>
            </a:r>
            <a:endParaRPr lang="es-ES" sz="1200" b="0" kern="1200" baseline="0" dirty="0">
              <a:solidFill>
                <a:schemeClr val="tx1"/>
              </a:solidFill>
              <a:effectLst/>
              <a:latin typeface="+mn-lt"/>
              <a:ea typeface="+mn-ea"/>
              <a:cs typeface="+mn-cs"/>
            </a:endParaRPr>
          </a:p>
          <a:p>
            <a:pPr marL="228600" indent="-228600">
              <a:buAutoNum type="arabicPeriod"/>
            </a:pPr>
            <a:endParaRPr lang="en-GB" b="0"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2868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6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Aim: </a:t>
            </a:r>
            <a:r>
              <a:rPr lang="en-GB" b="0"/>
              <a:t>to recap spelling rules related to stress position.</a:t>
            </a:r>
            <a:endParaRPr b="1"/>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Click to reveal each part of the explanation. The word ‘tilde’ was used in Year 8 resources, but explain its meaning again if necessary.</a:t>
            </a:r>
            <a:endParaRPr/>
          </a:p>
          <a:p>
            <a:pPr marL="228600" lvl="0" indent="-228600" algn="l" rtl="0">
              <a:spcBef>
                <a:spcPts val="0"/>
              </a:spcBef>
              <a:spcAft>
                <a:spcPts val="0"/>
              </a:spcAft>
              <a:buClr>
                <a:schemeClr val="dk1"/>
              </a:buClr>
              <a:buSzPts val="1200"/>
              <a:buFont typeface="Calibri"/>
              <a:buAutoNum type="arabicPeriod"/>
            </a:pPr>
            <a:r>
              <a:rPr lang="en-GB" b="0"/>
              <a:t>If appropriate, ask students for further examples of words with final syllable stress that require / do not require a written accent.</a:t>
            </a:r>
            <a:endParaRPr b="0"/>
          </a:p>
          <a:p>
            <a:pPr marL="0" lvl="0" indent="0" algn="l" rtl="0">
              <a:spcBef>
                <a:spcPts val="0"/>
              </a:spcBef>
              <a:spcAft>
                <a:spcPts val="0"/>
              </a:spcAft>
              <a:buNone/>
            </a:pPr>
            <a:br>
              <a:rPr lang="en-GB"/>
            </a:br>
            <a:endParaRPr sz="1200" b="0" i="0">
              <a:solidFill>
                <a:schemeClr val="dk1"/>
              </a:solidFill>
              <a:latin typeface="Calibri"/>
              <a:ea typeface="Calibri"/>
              <a:cs typeface="Calibri"/>
              <a:sym typeface="Calibri"/>
            </a:endParaRPr>
          </a:p>
        </p:txBody>
      </p:sp>
      <p:sp>
        <p:nvSpPr>
          <p:cNvPr id="309" name="Google Shape;3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5 mins</a:t>
            </a:r>
            <a:endParaRPr/>
          </a:p>
          <a:p>
            <a:pPr marL="0" lvl="0" indent="0" algn="l" rtl="0">
              <a:spcBef>
                <a:spcPts val="0"/>
              </a:spcBef>
              <a:spcAft>
                <a:spcPts val="0"/>
              </a:spcAft>
              <a:buNone/>
            </a:pPr>
            <a:endParaRPr b="0"/>
          </a:p>
          <a:p>
            <a:pPr marL="0" lvl="0" indent="0" algn="l" rtl="0">
              <a:spcBef>
                <a:spcPts val="0"/>
              </a:spcBef>
              <a:spcAft>
                <a:spcPts val="0"/>
              </a:spcAft>
              <a:buNone/>
            </a:pPr>
            <a:r>
              <a:rPr lang="en-GB" b="1"/>
              <a:t>Aims: </a:t>
            </a:r>
            <a:endParaRPr b="1"/>
          </a:p>
          <a:p>
            <a:pPr marL="0" lvl="0" indent="0" algn="l" rtl="0">
              <a:spcBef>
                <a:spcPts val="0"/>
              </a:spcBef>
              <a:spcAft>
                <a:spcPts val="0"/>
              </a:spcAft>
              <a:buNone/>
            </a:pPr>
            <a:r>
              <a:rPr lang="en-GB" b="0"/>
              <a:t>i) to consolidate recognition of final syllable stress.</a:t>
            </a:r>
            <a:endParaRPr b="0"/>
          </a:p>
          <a:p>
            <a:pPr marL="0" lvl="0" indent="0" algn="l" rtl="0">
              <a:spcBef>
                <a:spcPts val="0"/>
              </a:spcBef>
              <a:spcAft>
                <a:spcPts val="0"/>
              </a:spcAft>
              <a:buNone/>
            </a:pPr>
            <a:r>
              <a:rPr lang="en-GB" b="0"/>
              <a:t>ii) to consolidate the first rule about the use of the written accent in words with final syllable stress.</a:t>
            </a:r>
            <a:endParaRPr b="1"/>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listen to each sentence and tally how many words they hear with a final syllable stress.</a:t>
            </a:r>
            <a:endParaRPr/>
          </a:p>
          <a:p>
            <a:pPr marL="228600" lvl="0" indent="-228600" algn="l" rtl="0">
              <a:spcBef>
                <a:spcPts val="0"/>
              </a:spcBef>
              <a:spcAft>
                <a:spcPts val="0"/>
              </a:spcAft>
              <a:buClr>
                <a:schemeClr val="dk1"/>
              </a:buClr>
              <a:buSzPts val="1200"/>
              <a:buFont typeface="Calibri"/>
              <a:buAutoNum type="arabicPeriod"/>
            </a:pPr>
            <a:r>
              <a:rPr lang="en-GB" b="0"/>
              <a:t>Click to reveal the gapped sentence. </a:t>
            </a:r>
            <a:endParaRPr b="0"/>
          </a:p>
          <a:p>
            <a:pPr marL="228600" lvl="0" indent="-228600" algn="l" rtl="0">
              <a:spcBef>
                <a:spcPts val="0"/>
              </a:spcBef>
              <a:spcAft>
                <a:spcPts val="0"/>
              </a:spcAft>
              <a:buClr>
                <a:schemeClr val="dk1"/>
              </a:buClr>
              <a:buSzPts val="1200"/>
              <a:buFont typeface="Calibri"/>
              <a:buAutoNum type="arabicPeriod"/>
            </a:pPr>
            <a:r>
              <a:rPr lang="en-GB" b="0"/>
              <a:t>Students listen to each sentence again and write the missing words, deciding whether an accent is needed or not. </a:t>
            </a:r>
            <a:endParaRPr/>
          </a:p>
          <a:p>
            <a:pPr marL="228600" lvl="0" indent="-228600" algn="l" rtl="0">
              <a:spcBef>
                <a:spcPts val="0"/>
              </a:spcBef>
              <a:spcAft>
                <a:spcPts val="0"/>
              </a:spcAft>
              <a:buClr>
                <a:schemeClr val="dk1"/>
              </a:buClr>
              <a:buSzPts val="1200"/>
              <a:buFont typeface="Calibri"/>
              <a:buAutoNum type="arabicPeriod"/>
            </a:pPr>
            <a:r>
              <a:rPr lang="en-GB" b="0"/>
              <a:t>Teacher shows the answers. Explain the meaning of ‘frente’ in item 3 (frente al mar) as this word is not yet known.</a:t>
            </a:r>
            <a:endParaRPr b="0"/>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Note: </a:t>
            </a:r>
            <a:r>
              <a:rPr lang="en-GB" b="0"/>
              <a:t>some words are known and others are unknown, making this a hybrid vocabulary/sounds of the language task.</a:t>
            </a:r>
            <a:endParaRPr/>
          </a:p>
          <a:p>
            <a:pPr marL="0" lvl="0" indent="0" algn="l" rtl="0">
              <a:spcBef>
                <a:spcPts val="0"/>
              </a:spcBef>
              <a:spcAft>
                <a:spcPts val="0"/>
              </a:spcAft>
              <a:buNone/>
            </a:pPr>
            <a:endParaRPr/>
          </a:p>
          <a:p>
            <a:pPr marL="0" lvl="0" indent="0" algn="l" rtl="0">
              <a:spcBef>
                <a:spcPts val="0"/>
              </a:spcBef>
              <a:spcAft>
                <a:spcPts val="0"/>
              </a:spcAft>
              <a:buNone/>
            </a:pPr>
            <a:r>
              <a:rPr lang="en-GB" b="1"/>
              <a:t>Frequency of unknown words/cognates:</a:t>
            </a:r>
            <a:endParaRPr/>
          </a:p>
          <a:p>
            <a:pPr marL="0" lvl="0" indent="0" algn="l" rtl="0">
              <a:spcBef>
                <a:spcPts val="0"/>
              </a:spcBef>
              <a:spcAft>
                <a:spcPts val="0"/>
              </a:spcAft>
              <a:buNone/>
            </a:pPr>
            <a:r>
              <a:rPr lang="en-GB"/>
              <a:t>festival [3194]; cultural [714]; programación [3617]; calidad [637]; espectador [2438]; actuación [1835]; edición [1449]</a:t>
            </a:r>
            <a:endParaRPr/>
          </a:p>
          <a:p>
            <a:pPr marL="0" lvl="0" indent="0" algn="l" rtl="0">
              <a:spcBef>
                <a:spcPts val="0"/>
              </a:spcBef>
              <a:spcAft>
                <a:spcPts val="0"/>
              </a:spcAft>
              <a:buNone/>
            </a:pPr>
            <a:br>
              <a:rPr lang="en-GB"/>
            </a:br>
            <a:r>
              <a:rPr lang="en-GB"/>
              <a:t>Photos from Wikipedia, </a:t>
            </a:r>
            <a:r>
              <a:rPr lang="en-GB"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Vidartereyes</a:t>
            </a:r>
            <a:r>
              <a:rPr lang="en-GB" sz="1200" b="0" i="0">
                <a:solidFill>
                  <a:schemeClr val="dk1"/>
                </a:solidFill>
                <a:latin typeface="Calibri"/>
                <a:ea typeface="Calibri"/>
                <a:cs typeface="Calibri"/>
                <a:sym typeface="Calibri"/>
              </a:rPr>
              <a:t> - </a:t>
            </a:r>
            <a:r>
              <a:rPr lang="en-GB" sz="1200" b="0" i="0"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BY-SA 4.0</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27" name="Google Shape;32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Aim: </a:t>
            </a:r>
            <a:r>
              <a:rPr lang="en-GB" b="0"/>
              <a:t>to recap spelling rules related to stress position.</a:t>
            </a:r>
            <a:endParaRPr b="1"/>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Click to reveal each part of the explanation. The word ‘tilde’ was used in Year 8 resources, but explain its meaning again if necessary.</a:t>
            </a:r>
            <a:endParaRPr/>
          </a:p>
          <a:p>
            <a:pPr marL="228600" lvl="0" indent="-228600" algn="l" rtl="0">
              <a:spcBef>
                <a:spcPts val="0"/>
              </a:spcBef>
              <a:spcAft>
                <a:spcPts val="0"/>
              </a:spcAft>
              <a:buClr>
                <a:schemeClr val="dk1"/>
              </a:buClr>
              <a:buSzPts val="1200"/>
              <a:buFont typeface="Calibri"/>
              <a:buAutoNum type="arabicPeriod"/>
            </a:pPr>
            <a:r>
              <a:rPr lang="en-GB" b="0"/>
              <a:t>If appropriate, ask students for further examples of words with final syllable stress that require / do not require a written accent.</a:t>
            </a:r>
            <a:endParaRPr b="0"/>
          </a:p>
          <a:p>
            <a:pPr marL="0" lvl="0" indent="0" algn="l" rtl="0">
              <a:spcBef>
                <a:spcPts val="0"/>
              </a:spcBef>
              <a:spcAft>
                <a:spcPts val="0"/>
              </a:spcAft>
              <a:buNone/>
            </a:pPr>
            <a:br>
              <a:rPr lang="en-GB"/>
            </a:br>
            <a:endParaRPr sz="1200" b="0" i="0">
              <a:solidFill>
                <a:schemeClr val="dk1"/>
              </a:solidFill>
              <a:latin typeface="Calibri"/>
              <a:ea typeface="Calibri"/>
              <a:cs typeface="Calibri"/>
              <a:sym typeface="Calibri"/>
            </a:endParaRPr>
          </a:p>
        </p:txBody>
      </p:sp>
      <p:sp>
        <p:nvSpPr>
          <p:cNvPr id="971" name="Google Shape;97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2-4 minutes</a:t>
            </a:r>
          </a:p>
          <a:p>
            <a:endParaRPr lang="en-US" b="1" dirty="0"/>
          </a:p>
          <a:p>
            <a:r>
              <a:rPr lang="en-US" b="1" dirty="0"/>
              <a:t>Aim: </a:t>
            </a:r>
            <a:r>
              <a:rPr lang="en-US" b="0" dirty="0"/>
              <a:t>to practise the final syllable stress</a:t>
            </a:r>
            <a:r>
              <a:rPr lang="en-US" b="0" baseline="0" dirty="0"/>
              <a:t> with previously learnt words</a:t>
            </a:r>
            <a:endParaRPr lang="en-US" b="0" dirty="0"/>
          </a:p>
          <a:p>
            <a:endParaRPr lang="en-US" b="1" dirty="0"/>
          </a:p>
          <a:p>
            <a:r>
              <a:rPr lang="en-US" b="1" dirty="0"/>
              <a:t>Procedure:</a:t>
            </a:r>
          </a:p>
          <a:p>
            <a:r>
              <a:rPr lang="en-US" b="0" dirty="0"/>
              <a:t>1. Teachers start the timer. In pairs students take it in turns</a:t>
            </a:r>
            <a:r>
              <a:rPr lang="en-US" b="0" baseline="0" dirty="0"/>
              <a:t> to say the words in alphabetical order.  Partner A begins.</a:t>
            </a:r>
            <a:endParaRPr lang="en-US" b="0" dirty="0"/>
          </a:p>
          <a:p>
            <a:r>
              <a:rPr lang="en-US" b="0" dirty="0"/>
              <a:t>2. Pairs begin again, but this time partner B begins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This can be repeated two</a:t>
            </a:r>
            <a:r>
              <a:rPr lang="en-US" b="0" baseline="0" dirty="0"/>
              <a:t> more times</a:t>
            </a:r>
            <a:r>
              <a:rPr lang="en-US" b="0" dirty="0"/>
              <a:t> to</a:t>
            </a:r>
            <a:r>
              <a:rPr lang="en-US" b="0" baseline="0" dirty="0"/>
              <a:t> allow students to increase their fluency.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74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5 minutes</a:t>
            </a:r>
            <a:endParaRPr b="1"/>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r>
              <a:rPr lang="en-GB" b="1"/>
              <a:t>Aims: </a:t>
            </a:r>
            <a:endParaRPr b="1"/>
          </a:p>
          <a:p>
            <a:pPr marL="0" lvl="0" indent="0" algn="l" rtl="0">
              <a:spcBef>
                <a:spcPts val="0"/>
              </a:spcBef>
              <a:spcAft>
                <a:spcPts val="0"/>
              </a:spcAft>
              <a:buNone/>
            </a:pPr>
            <a:r>
              <a:rPr lang="en-GB" b="0"/>
              <a:t>i) to consolidate recognition of final syllable stress.</a:t>
            </a:r>
            <a:endParaRPr b="0"/>
          </a:p>
          <a:p>
            <a:pPr marL="0" lvl="0" indent="0" algn="l" rtl="0">
              <a:spcBef>
                <a:spcPts val="0"/>
              </a:spcBef>
              <a:spcAft>
                <a:spcPts val="0"/>
              </a:spcAft>
              <a:buNone/>
            </a:pPr>
            <a:r>
              <a:rPr lang="en-GB" b="0"/>
              <a:t>ii) to consolidate the use of the written accent in words with final syllable stress.</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 </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Students listen to each sentence. They write the words that have final syllable stress.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Click once and show the sentence with words with final syllable stress. These appear in bold. At this stage, all of the accents have been removed.</a:t>
            </a:r>
            <a:endParaRPr b="0"/>
          </a:p>
          <a:p>
            <a:pPr marL="228600" marR="0" lvl="0" indent="-228600" algn="l" rtl="0">
              <a:lnSpc>
                <a:spcPct val="100000"/>
              </a:lnSpc>
              <a:spcBef>
                <a:spcPts val="0"/>
              </a:spcBef>
              <a:spcAft>
                <a:spcPts val="0"/>
              </a:spcAft>
              <a:buClr>
                <a:schemeClr val="dk1"/>
              </a:buClr>
              <a:buSzPts val="1200"/>
              <a:buFont typeface="Calibri"/>
              <a:buAutoNum type="arabicPeriod"/>
            </a:pPr>
            <a:r>
              <a:rPr lang="en-GB" b="0"/>
              <a:t>Students think which of those words need a written accent. Here they will need to apply the spelling rule by looking at the final letter of each word.</a:t>
            </a:r>
            <a:endParaRPr b="0"/>
          </a:p>
          <a:p>
            <a:pPr marL="228600" marR="0" lvl="0" indent="-228600" algn="l" rtl="0">
              <a:lnSpc>
                <a:spcPct val="100000"/>
              </a:lnSpc>
              <a:spcBef>
                <a:spcPts val="0"/>
              </a:spcBef>
              <a:spcAft>
                <a:spcPts val="0"/>
              </a:spcAft>
              <a:buClr>
                <a:schemeClr val="dk1"/>
              </a:buClr>
              <a:buSzPts val="1200"/>
              <a:buFont typeface="Calibri"/>
              <a:buAutoNum type="arabicPeriod"/>
            </a:pPr>
            <a:r>
              <a:rPr lang="en-GB" b="0"/>
              <a:t>Click again to show the words in bold in their correct form (with or without written accents). Bailén is the name of a building in Bilbao.</a:t>
            </a:r>
            <a:endParaRPr b="0"/>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Note: </a:t>
            </a:r>
            <a:r>
              <a:rPr lang="en-GB" b="0"/>
              <a:t>some words are known and others are unknown, making this a hybrid vocabulary/sounds of the language task.</a:t>
            </a:r>
            <a:endParaRPr/>
          </a:p>
          <a:p>
            <a:pPr marL="0" marR="0" lvl="0" indent="0" algn="l" rtl="0">
              <a:lnSpc>
                <a:spcPct val="100000"/>
              </a:lnSpc>
              <a:spcBef>
                <a:spcPts val="0"/>
              </a:spcBef>
              <a:spcAft>
                <a:spcPts val="0"/>
              </a:spcAft>
              <a:buClr>
                <a:schemeClr val="dk1"/>
              </a:buClr>
              <a:buSzPts val="1200"/>
              <a:buFont typeface="Calibri"/>
              <a:buNone/>
            </a:pPr>
            <a:r>
              <a:rPr lang="en-GB" b="0"/>
              <a:t>El edificio Bailén is a real building in Bilbao. At the time of being built, it was the tallest building in Bilbao (43 metres).</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GB" b="1"/>
              <a:t>Frequency of unknown words/cognates:</a:t>
            </a:r>
            <a:endParaRPr/>
          </a:p>
          <a:p>
            <a:pPr marL="0" lvl="0" indent="0" algn="l" rtl="0">
              <a:spcBef>
                <a:spcPts val="0"/>
              </a:spcBef>
              <a:spcAft>
                <a:spcPts val="0"/>
              </a:spcAft>
              <a:buNone/>
            </a:pPr>
            <a:r>
              <a:rPr lang="en-GB" b="0"/>
              <a:t>destino [960]; internacional [463]; comparación [2458]; menú [4112]; funicular [&gt;5000]; observar [556]; corazón [475]; peculiar [4148]</a:t>
            </a:r>
            <a:endParaRPr b="0"/>
          </a:p>
          <a:p>
            <a:pPr marL="0" lvl="0" indent="0" algn="l" rtl="0">
              <a:spcBef>
                <a:spcPts val="0"/>
              </a:spcBef>
              <a:spcAft>
                <a:spcPts val="0"/>
              </a:spcAft>
              <a:buNone/>
            </a:pPr>
            <a:endParaRPr b="1"/>
          </a:p>
        </p:txBody>
      </p:sp>
      <p:sp>
        <p:nvSpPr>
          <p:cNvPr id="989" name="Google Shape;98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947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 (2 slides)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(9.1.1.2).</a:t>
            </a:r>
            <a:endParaRPr lang="en-GB" b="0" dirty="0"/>
          </a:p>
          <a:p>
            <a:r>
              <a:rPr lang="en-GB" b="0" dirty="0"/>
              <a:t>ii) to develop fluency in decoding by reading aloud the student versions, including pronunciation</a:t>
            </a:r>
            <a:r>
              <a:rPr lang="en-GB" b="0" baseline="0" dirty="0"/>
              <a:t> of </a:t>
            </a:r>
            <a:r>
              <a:rPr lang="en-GB" b="0" dirty="0"/>
              <a:t>words with final syllable stress (</a:t>
            </a:r>
            <a:r>
              <a:rPr lang="en-GB" b="0" dirty="0" err="1"/>
              <a:t>quedé</a:t>
            </a:r>
            <a:r>
              <a:rPr lang="en-GB" b="0" dirty="0"/>
              <a:t>, </a:t>
            </a:r>
            <a:r>
              <a:rPr lang="en-GB" b="0" dirty="0" err="1"/>
              <a:t>levanté</a:t>
            </a:r>
            <a:r>
              <a:rPr lang="en-GB" b="0" dirty="0"/>
              <a:t>, </a:t>
            </a:r>
            <a:r>
              <a:rPr lang="en-GB" b="0" dirty="0" err="1"/>
              <a:t>pasé</a:t>
            </a:r>
            <a:r>
              <a:rPr lang="en-GB" b="0" dirty="0"/>
              <a:t>, </a:t>
            </a:r>
            <a:r>
              <a:rPr lang="en-GB" b="0" dirty="0" err="1"/>
              <a:t>después</a:t>
            </a:r>
            <a:r>
              <a:rPr lang="en-GB" b="0" dirty="0"/>
              <a:t>, </a:t>
            </a:r>
            <a:r>
              <a:rPr lang="en-GB" b="0" dirty="0" err="1"/>
              <a:t>comí</a:t>
            </a:r>
            <a:r>
              <a:rPr lang="en-GB" b="0" dirty="0"/>
              <a:t>, </a:t>
            </a:r>
            <a:r>
              <a:rPr lang="en-GB" b="0" dirty="0" err="1"/>
              <a:t>bebí</a:t>
            </a:r>
            <a:r>
              <a:rPr lang="en-GB" b="0" dirty="0"/>
              <a:t>, </a:t>
            </a:r>
            <a:r>
              <a:rPr lang="en-GB" b="0" dirty="0" err="1"/>
              <a:t>leí</a:t>
            </a:r>
            <a:r>
              <a:rPr lang="en-GB" b="0" dirty="0"/>
              <a:t>,</a:t>
            </a:r>
            <a:r>
              <a:rPr lang="en-GB" b="0" baseline="0" dirty="0"/>
              <a:t> </a:t>
            </a:r>
            <a:r>
              <a:rPr lang="en-GB" b="0" baseline="0" dirty="0" err="1"/>
              <a:t>habitación</a:t>
            </a:r>
            <a:r>
              <a:rPr lang="en-GB" b="0" baseline="0" dirty="0"/>
              <a:t>, </a:t>
            </a:r>
            <a:r>
              <a:rPr lang="en-GB" b="0" baseline="0" dirty="0" err="1"/>
              <a:t>está</a:t>
            </a:r>
            <a:r>
              <a:rPr lang="en-GB" b="0" baseline="0" dirty="0"/>
              <a:t>).</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Procedure:</a:t>
            </a:r>
            <a:br>
              <a:rPr lang="en-GB"/>
            </a:br>
            <a:r>
              <a:rPr lang="en-GB"/>
              <a:t>1. On successive clicks the bold words are underlined and the appropriate substitute word is highlighted. If a change is needed</a:t>
            </a:r>
            <a:r>
              <a:rPr lang="en-GB" baseline="0"/>
              <a:t> to its form, or an article is needed, this is highlighted in bold.</a:t>
            </a:r>
            <a:br>
              <a:rPr lang="en-GB"/>
            </a:br>
            <a:r>
              <a:rPr lang="en-GB"/>
              <a:t>2. Note that sometimes changes are needed to other words in the sentence.  All of these changes revisit previously taught grammar, which teachers can elicit and/or explain as needed.</a:t>
            </a:r>
            <a:r>
              <a:rPr lang="en-GB" baseline="0"/>
              <a:t> </a:t>
            </a:r>
            <a:endParaRPr lang="en-GB"/>
          </a:p>
          <a:p>
            <a:r>
              <a:rPr lang="en-GB"/>
              <a:t>3. When concluded, students see that 20 replacements were possible. </a:t>
            </a:r>
          </a:p>
          <a:p>
            <a:r>
              <a:rPr lang="en-GB"/>
              <a:t>4. Note that alternative substitutions are possible.  Teachers should make this clear and elicit students’ suggestions.</a:t>
            </a:r>
            <a:br>
              <a:rPr lang="en-GB"/>
            </a:br>
            <a:endParaRPr lang="en-GB"/>
          </a:p>
          <a:p>
            <a:r>
              <a:rPr lang="en-GB" b="1"/>
              <a:t>Note: </a:t>
            </a:r>
            <a:r>
              <a:rPr lang="en-GB"/>
              <a:t>in one place, two answer options</a:t>
            </a:r>
            <a:r>
              <a:rPr lang="en-GB" baseline="0"/>
              <a:t> appear simultaneously (for ‘monedas’ and ‘pantalones’). This is intended as both options are possible and neither has yet been used.</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i</a:t>
            </a:r>
            <a:r>
              <a:rPr lang="en-GB" baseline="0" dirty="0"/>
              <a:t>) to consolidate oral production of the vocabulary and grammar (mi, me, </a:t>
            </a:r>
            <a:r>
              <a:rPr lang="en-GB" baseline="0" dirty="0" err="1"/>
              <a:t>tu</a:t>
            </a:r>
            <a:r>
              <a:rPr lang="en-GB" baseline="0" dirty="0"/>
              <a:t>, </a:t>
            </a:r>
            <a:r>
              <a:rPr lang="en-GB" baseline="0" dirty="0" err="1"/>
              <a:t>te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ii) to also practise of pronunciation of words with final syllable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Font typeface="+mj-lt"/>
              <a:buAutoNum type="arabicPeriod"/>
            </a:pPr>
            <a:r>
              <a:rPr lang="en-GB" b="0" baseline="0" dirty="0"/>
              <a:t>Students recreate the dialogue between Ana y Lucía in pairs.</a:t>
            </a:r>
          </a:p>
          <a:p>
            <a:pPr marL="228600" indent="-228600">
              <a:buFont typeface="+mj-lt"/>
              <a:buAutoNum type="arabicPeriod"/>
            </a:pPr>
            <a:r>
              <a:rPr lang="en-GB" b="0" baseline="0" dirty="0"/>
              <a:t>Students read each message aloud in turn.  Where there is an English prompt, they give the phrase in Spanish.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Click to reveal the answers. Although students will primarily have focused on the oral translation of the prompts, feedback can also be given on the pronunciation of words in the text with final syllable stress (</a:t>
            </a:r>
            <a:r>
              <a:rPr lang="en-GB" baseline="0" dirty="0" err="1"/>
              <a:t>jardín</a:t>
            </a:r>
            <a:r>
              <a:rPr lang="en-GB" baseline="0" dirty="0"/>
              <a:t>, </a:t>
            </a:r>
            <a:r>
              <a:rPr lang="en-GB" baseline="0" dirty="0" err="1"/>
              <a:t>está</a:t>
            </a:r>
            <a:r>
              <a:rPr lang="en-GB" baseline="0" dirty="0"/>
              <a:t>, </a:t>
            </a:r>
            <a:r>
              <a:rPr lang="en-GB" baseline="0" dirty="0" err="1"/>
              <a:t>están</a:t>
            </a:r>
            <a:r>
              <a:rPr lang="en-GB" baseline="0" dirty="0"/>
              <a:t>, </a:t>
            </a:r>
            <a:r>
              <a:rPr lang="en-GB" baseline="0" dirty="0" err="1"/>
              <a:t>mamá</a:t>
            </a:r>
            <a:r>
              <a:rPr lang="en-GB" baseline="0" dirty="0"/>
              <a:t>, </a:t>
            </a:r>
            <a:r>
              <a:rPr lang="en-GB" baseline="0" dirty="0" err="1"/>
              <a:t>papá</a:t>
            </a:r>
            <a:r>
              <a:rPr lang="en-GB" baseline="0" dirty="0"/>
              <a:t>).</a:t>
            </a:r>
            <a:endParaRPr lang="en-GB" b="0" baseline="0" dirty="0"/>
          </a:p>
          <a:p>
            <a:pPr marL="228600" indent="-228600">
              <a:buFont typeface="+mj-lt"/>
              <a:buAutoNum type="arabicPeriod"/>
            </a:pPr>
            <a:endParaRPr lang="en-GB" b="1"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573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851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3 </a:t>
            </a:r>
            <a:r>
              <a:rPr lang="en-GB" dirty="0"/>
              <a:t>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a:t>
            </a:r>
            <a:r>
              <a:rPr lang="es-ES" dirty="0" err="1"/>
              <a:t>the</a:t>
            </a:r>
            <a:r>
              <a:rPr lang="es-ES" dirty="0"/>
              <a:t> use of </a:t>
            </a:r>
            <a:r>
              <a:rPr lang="es-ES" dirty="0" err="1"/>
              <a:t>written</a:t>
            </a:r>
            <a:r>
              <a:rPr lang="es-ES" dirty="0"/>
              <a:t> </a:t>
            </a:r>
            <a:r>
              <a:rPr lang="es-ES" dirty="0" err="1"/>
              <a:t>accents</a:t>
            </a:r>
            <a:r>
              <a:rPr lang="es-ES" dirty="0"/>
              <a:t> </a:t>
            </a:r>
            <a:r>
              <a:rPr lang="es-ES" dirty="0" err="1"/>
              <a:t>on</a:t>
            </a:r>
            <a:r>
              <a:rPr lang="es-ES" dirty="0"/>
              <a:t> final </a:t>
            </a:r>
            <a:r>
              <a:rPr lang="es-ES" dirty="0" err="1"/>
              <a:t>syllable</a:t>
            </a:r>
            <a:r>
              <a:rPr lang="es-ES" dirty="0"/>
              <a:t> stress </a:t>
            </a:r>
            <a:r>
              <a:rPr lang="es-ES" dirty="0" err="1"/>
              <a:t>words</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Students</a:t>
            </a:r>
            <a:r>
              <a:rPr lang="es-ES" b="0" dirty="0"/>
              <a:t> </a:t>
            </a:r>
            <a:r>
              <a:rPr lang="es-ES" b="0" dirty="0" err="1"/>
              <a:t>will</a:t>
            </a:r>
            <a:r>
              <a:rPr lang="es-ES" b="0" dirty="0"/>
              <a:t> listen to 6 </a:t>
            </a:r>
            <a:r>
              <a:rPr lang="es-ES" b="0" dirty="0" err="1"/>
              <a:t>sentences</a:t>
            </a:r>
            <a:r>
              <a:rPr lang="es-ES" b="0" dirty="0"/>
              <a:t>. </a:t>
            </a:r>
            <a:r>
              <a:rPr lang="es-ES" b="0" dirty="0" err="1"/>
              <a:t>Each</a:t>
            </a:r>
            <a:r>
              <a:rPr lang="es-ES" b="0" dirty="0"/>
              <a:t> </a:t>
            </a:r>
            <a:r>
              <a:rPr lang="es-ES" b="0" dirty="0" err="1"/>
              <a:t>sentence</a:t>
            </a:r>
            <a:r>
              <a:rPr lang="es-ES" b="0" dirty="0"/>
              <a:t> has a </a:t>
            </a:r>
            <a:r>
              <a:rPr lang="es-ES" b="0" dirty="0" err="1"/>
              <a:t>few</a:t>
            </a:r>
            <a:r>
              <a:rPr lang="es-ES" b="0" dirty="0"/>
              <a:t> gaps </a:t>
            </a:r>
            <a:r>
              <a:rPr lang="es-ES" b="0" dirty="0" err="1"/>
              <a:t>with</a:t>
            </a:r>
            <a:r>
              <a:rPr lang="es-ES" b="0" dirty="0"/>
              <a:t> final </a:t>
            </a:r>
            <a:r>
              <a:rPr lang="es-ES" b="0" dirty="0" err="1"/>
              <a:t>syllable</a:t>
            </a:r>
            <a:r>
              <a:rPr lang="es-ES" b="0" dirty="0"/>
              <a:t> stress </a:t>
            </a:r>
            <a:r>
              <a:rPr lang="es-ES" b="0" dirty="0" err="1"/>
              <a:t>words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Students</a:t>
            </a:r>
            <a:r>
              <a:rPr lang="es-ES" b="0" dirty="0"/>
              <a:t> </a:t>
            </a:r>
            <a:r>
              <a:rPr lang="es-ES" b="0" dirty="0" err="1"/>
              <a:t>have</a:t>
            </a:r>
            <a:r>
              <a:rPr lang="es-ES" b="0" dirty="0"/>
              <a:t> to listen </a:t>
            </a:r>
            <a:r>
              <a:rPr lang="es-ES" b="0" dirty="0" err="1"/>
              <a:t>out</a:t>
            </a:r>
            <a:r>
              <a:rPr lang="es-ES" b="0" dirty="0"/>
              <a:t> for </a:t>
            </a:r>
            <a:r>
              <a:rPr lang="es-ES" b="0" dirty="0" err="1"/>
              <a:t>each</a:t>
            </a:r>
            <a:r>
              <a:rPr lang="es-ES" b="0" dirty="0"/>
              <a:t> </a:t>
            </a:r>
            <a:r>
              <a:rPr lang="es-ES" b="0" dirty="0" err="1"/>
              <a:t>missing</a:t>
            </a:r>
            <a:r>
              <a:rPr lang="es-ES" b="0" dirty="0"/>
              <a:t> </a:t>
            </a:r>
            <a:r>
              <a:rPr lang="es-ES" b="0" dirty="0" err="1"/>
              <a:t>word</a:t>
            </a:r>
            <a:r>
              <a:rPr lang="es-ES" b="0" dirty="0"/>
              <a:t> and </a:t>
            </a:r>
            <a:r>
              <a:rPr lang="es-ES" b="0" dirty="0" err="1"/>
              <a:t>spell</a:t>
            </a:r>
            <a:r>
              <a:rPr lang="es-ES" b="0" dirty="0"/>
              <a:t> </a:t>
            </a:r>
            <a:r>
              <a:rPr lang="es-ES" b="0" dirty="0" err="1"/>
              <a:t>it</a:t>
            </a:r>
            <a:r>
              <a:rPr lang="es-ES" b="0" dirty="0"/>
              <a:t> </a:t>
            </a:r>
            <a:r>
              <a:rPr lang="es-ES" b="0" dirty="0" err="1"/>
              <a:t>correctly</a:t>
            </a:r>
            <a:r>
              <a:rPr lang="es-ES" b="0" dirty="0"/>
              <a:t>, </a:t>
            </a:r>
            <a:r>
              <a:rPr lang="es-ES" b="0" dirty="0" err="1"/>
              <a:t>considering</a:t>
            </a:r>
            <a:r>
              <a:rPr lang="es-ES" b="0" dirty="0"/>
              <a:t> </a:t>
            </a:r>
            <a:r>
              <a:rPr lang="es-ES" b="0" dirty="0" err="1"/>
              <a:t>the</a:t>
            </a:r>
            <a:r>
              <a:rPr lang="es-ES" b="0" dirty="0"/>
              <a:t> </a:t>
            </a:r>
            <a:r>
              <a:rPr lang="es-ES" b="0" dirty="0" err="1"/>
              <a:t>need</a:t>
            </a:r>
            <a:r>
              <a:rPr lang="es-ES" b="0" dirty="0"/>
              <a:t> for </a:t>
            </a:r>
            <a:r>
              <a:rPr lang="es-ES" b="0" dirty="0" err="1"/>
              <a:t>awritten</a:t>
            </a:r>
            <a:r>
              <a:rPr lang="es-ES" b="0" dirty="0"/>
              <a:t> </a:t>
            </a:r>
            <a:r>
              <a:rPr lang="es-ES" b="0" dirty="0" err="1"/>
              <a:t>accent</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a:t>
            </a:r>
            <a:r>
              <a:rPr lang="es-ES" b="0" dirty="0"/>
              <a:t> shows </a:t>
            </a:r>
            <a:r>
              <a:rPr lang="es-ES" b="0" dirty="0" err="1"/>
              <a:t>the</a:t>
            </a:r>
            <a:r>
              <a:rPr lang="es-ES" b="0" dirty="0"/>
              <a:t> </a:t>
            </a:r>
            <a:r>
              <a:rPr lang="es-ES" b="0" dirty="0" err="1"/>
              <a:t>answers</a:t>
            </a:r>
            <a:r>
              <a:rPr lang="es-ES" b="0" dirty="0"/>
              <a:t> </a:t>
            </a:r>
            <a:r>
              <a:rPr lang="es-ES" b="0" dirty="0" err="1"/>
              <a:t>one</a:t>
            </a:r>
            <a:r>
              <a:rPr lang="es-ES" b="0" dirty="0"/>
              <a:t> </a:t>
            </a:r>
            <a:r>
              <a:rPr lang="es-ES" b="0" dirty="0" err="1"/>
              <a:t>by</a:t>
            </a:r>
            <a:r>
              <a:rPr lang="es-ES" b="0" dirty="0"/>
              <a:t> </a:t>
            </a:r>
            <a:r>
              <a:rPr lang="es-ES" b="0" dirty="0" err="1"/>
              <a:t>one</a:t>
            </a:r>
            <a:r>
              <a:rPr lang="es-ES" b="0" dirty="0"/>
              <a:t> and </a:t>
            </a:r>
            <a:r>
              <a:rPr lang="es-ES" b="0" dirty="0" err="1"/>
              <a:t>encourages</a:t>
            </a:r>
            <a:r>
              <a:rPr lang="es-ES" b="0" dirty="0"/>
              <a:t> oral </a:t>
            </a:r>
            <a:r>
              <a:rPr lang="es-ES" b="0" dirty="0" err="1"/>
              <a:t>translation</a:t>
            </a:r>
            <a:r>
              <a:rPr lang="es-ES" b="0" dirty="0"/>
              <a:t> of </a:t>
            </a:r>
            <a:r>
              <a:rPr lang="es-ES" b="0" dirty="0" err="1"/>
              <a:t>each</a:t>
            </a:r>
            <a:r>
              <a:rPr lang="es-ES" b="0" dirty="0"/>
              <a:t> </a:t>
            </a:r>
            <a:r>
              <a:rPr lang="es-ES" b="0" dirty="0" err="1"/>
              <a:t>sentence</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Transcript</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Según mis padres, debo estudiar dirección de empresas en la universidad.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Pero no quiero elegir una carrera profesional así. Hay demasiado estrés.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No quiero estar siempre al ordenador o en una reunión.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En mi opinión, no tienes que ser rico y ganar un millón de euros al año para ser feliz.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En el futuro voy a seguir mi corazón y ser escritor, declaré.</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Como Carlos Ruiz Zafón, van a publicar mis novelas en español y también en catalán.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Note that unknown words are not glossed as </a:t>
            </a:r>
            <a:r>
              <a:rPr lang="en-GB" dirty="0"/>
              <a:t>(they are </a:t>
            </a:r>
            <a:r>
              <a:rPr lang="en-GB" b="0" baseline="0" dirty="0"/>
              <a:t>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n-GB" dirty="0"/>
          </a:p>
          <a:p>
            <a:pPr marL="0" lvl="0" indent="0" algn="l" rtl="0">
              <a:spcBef>
                <a:spcPts val="0"/>
              </a:spcBef>
              <a:spcAft>
                <a:spcPts val="0"/>
              </a:spcAft>
              <a:buNone/>
            </a:pPr>
            <a:r>
              <a:rPr lang="en-GB" b="1" dirty="0"/>
              <a:t>Frequency of unknown words/cognates:</a:t>
            </a:r>
            <a:endParaRPr lang="en-GB" dirty="0"/>
          </a:p>
          <a:p>
            <a:pPr marL="0" lvl="0" indent="0" algn="l" rtl="0">
              <a:spcBef>
                <a:spcPts val="0"/>
              </a:spcBef>
              <a:spcAft>
                <a:spcPts val="0"/>
              </a:spcAft>
              <a:buNone/>
            </a:pPr>
            <a:r>
              <a:rPr lang="en-GB" b="0" dirty="0" err="1"/>
              <a:t>dirección</a:t>
            </a:r>
            <a:r>
              <a:rPr lang="en-GB" b="0" dirty="0"/>
              <a:t> [646]; </a:t>
            </a:r>
            <a:r>
              <a:rPr lang="en-GB" b="0" dirty="0" err="1"/>
              <a:t>profesional</a:t>
            </a:r>
            <a:r>
              <a:rPr lang="en-GB" b="0" dirty="0"/>
              <a:t> [682]; </a:t>
            </a:r>
            <a:r>
              <a:rPr lang="en-GB" b="0" dirty="0" err="1"/>
              <a:t>estrés</a:t>
            </a:r>
            <a:r>
              <a:rPr lang="en-GB" b="0" dirty="0"/>
              <a:t> [4278]; </a:t>
            </a:r>
            <a:r>
              <a:rPr lang="en-GB" b="0" dirty="0" err="1"/>
              <a:t>declarar</a:t>
            </a:r>
            <a:r>
              <a:rPr lang="en-GB" b="0" dirty="0"/>
              <a:t> [976]; </a:t>
            </a:r>
            <a:r>
              <a:rPr lang="en-GB" b="0" dirty="0" err="1"/>
              <a:t>catalán</a:t>
            </a:r>
            <a:r>
              <a:rPr lang="en-GB" b="0" dirty="0"/>
              <a:t> [4284]; </a:t>
            </a:r>
            <a:endParaRPr lang="es-ES"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4593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recap the 2</a:t>
            </a:r>
            <a:r>
              <a:rPr lang="en-GB" b="0" baseline="30000" dirty="0"/>
              <a:t>nd</a:t>
            </a:r>
            <a:r>
              <a:rPr lang="en-GB" b="0" dirty="0"/>
              <a:t> person singular and plural forms of –</a:t>
            </a:r>
            <a:r>
              <a:rPr lang="en-GB" b="0" dirty="0" err="1"/>
              <a:t>ar</a:t>
            </a:r>
            <a:r>
              <a:rPr lang="en-GB" b="0" dirty="0"/>
              <a:t> verbs in the present tense (-as)</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b="0" dirty="0"/>
              <a:t>Click to bring up the explanation.</a:t>
            </a:r>
            <a:endParaRPr dirty="0"/>
          </a:p>
          <a:p>
            <a:pPr marL="228600" lvl="0" indent="-228600" algn="l" rtl="0">
              <a:spcBef>
                <a:spcPts val="0"/>
              </a:spcBef>
              <a:spcAft>
                <a:spcPts val="0"/>
              </a:spcAft>
              <a:buClr>
                <a:schemeClr val="dk1"/>
              </a:buClr>
              <a:buSzPts val="1200"/>
              <a:buFont typeface="Arial"/>
              <a:buAutoNum type="arabicPeriod"/>
            </a:pPr>
            <a:r>
              <a:rPr lang="en-GB" b="0" dirty="0"/>
              <a:t>Elicit translations of examples from students.</a:t>
            </a:r>
            <a:endParaRPr dirty="0"/>
          </a:p>
          <a:p>
            <a:pPr marL="228600" lvl="0" indent="-228600" algn="l" rtl="0">
              <a:spcBef>
                <a:spcPts val="0"/>
              </a:spcBef>
              <a:spcAft>
                <a:spcPts val="0"/>
              </a:spcAft>
              <a:buClr>
                <a:schemeClr val="dk1"/>
              </a:buClr>
              <a:buSzPts val="1200"/>
              <a:buFont typeface="Arial"/>
              <a:buAutoNum type="arabicPeriod"/>
            </a:pPr>
            <a:r>
              <a:rPr lang="en-GB" b="0" dirty="0"/>
              <a:t>Audio is also provided to model the pronunciation. A callout highlights the stress position on the 2</a:t>
            </a:r>
            <a:r>
              <a:rPr lang="en-GB" b="0" baseline="30000" dirty="0"/>
              <a:t>nd</a:t>
            </a:r>
            <a:r>
              <a:rPr lang="en-GB" b="0" dirty="0"/>
              <a:t> person plural form (final syllable stress).</a:t>
            </a:r>
            <a:endParaRPr b="0" dirty="0"/>
          </a:p>
        </p:txBody>
      </p:sp>
      <p:sp>
        <p:nvSpPr>
          <p:cNvPr id="100" name="Google Shape;1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88198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a:t>
            </a:r>
            <a:endParaRPr dirty="0"/>
          </a:p>
          <a:p>
            <a:pPr marL="0" marR="0" lvl="0" indent="0" algn="l" rtl="0">
              <a:lnSpc>
                <a:spcPct val="100000"/>
              </a:lnSpc>
              <a:spcBef>
                <a:spcPts val="0"/>
              </a:spcBef>
              <a:spcAft>
                <a:spcPts val="0"/>
              </a:spcAft>
              <a:buClr>
                <a:schemeClr val="dk1"/>
              </a:buClr>
              <a:buSzPts val="1200"/>
              <a:buFont typeface="Arial"/>
              <a:buNone/>
            </a:pPr>
            <a:r>
              <a:rPr lang="en-GB" b="0" dirty="0"/>
              <a:t>to practise understanding the meanings conveyed by the verb endings –as and –</a:t>
            </a:r>
            <a:r>
              <a:rPr lang="en-GB" b="0" dirty="0" err="1"/>
              <a:t>áis</a:t>
            </a:r>
            <a:r>
              <a:rPr lang="en-GB" b="0" dirty="0"/>
              <a:t> (singular ‘you’ and plural ‘you’)</a:t>
            </a:r>
            <a:endParaRPr dirty="0"/>
          </a:p>
          <a:p>
            <a:pPr marL="0" marR="0" lvl="0" indent="0" algn="l" rtl="0">
              <a:lnSpc>
                <a:spcPct val="100000"/>
              </a:lnSpc>
              <a:spcBef>
                <a:spcPts val="0"/>
              </a:spcBef>
              <a:spcAft>
                <a:spcPts val="0"/>
              </a:spcAft>
              <a:buClr>
                <a:schemeClr val="dk1"/>
              </a:buClr>
              <a:buSzPts val="1200"/>
              <a:buFont typeface="Arial"/>
              <a:buNone/>
            </a:pPr>
            <a:r>
              <a:rPr lang="en-GB" b="0" dirty="0"/>
              <a:t>to practise transcription of words requiring an accent on the final syllable</a:t>
            </a:r>
            <a:endParaRPr dirty="0"/>
          </a:p>
          <a:p>
            <a:pPr marL="0" marR="0" lvl="0" indent="0" algn="l" rtl="0">
              <a:lnSpc>
                <a:spcPct val="100000"/>
              </a:lnSpc>
              <a:spcBef>
                <a:spcPts val="0"/>
              </a:spcBef>
              <a:spcAft>
                <a:spcPts val="0"/>
              </a:spcAft>
              <a:buClr>
                <a:schemeClr val="dk1"/>
              </a:buClr>
              <a:buSzPts val="1200"/>
              <a:buFont typeface="Arial"/>
              <a:buNone/>
            </a:pP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b="0" dirty="0"/>
              <a:t>Students listen to each sentence and decide who is being addressed (singular ‘you’ or plural ‘you’), depending on the verb ending that they hear.  They write A or B.</a:t>
            </a:r>
            <a:endParaRPr dirty="0"/>
          </a:p>
          <a:p>
            <a:pPr marL="228600" lvl="0" indent="-228600" algn="l" rtl="0">
              <a:spcBef>
                <a:spcPts val="0"/>
              </a:spcBef>
              <a:spcAft>
                <a:spcPts val="0"/>
              </a:spcAft>
              <a:buClr>
                <a:schemeClr val="dk1"/>
              </a:buClr>
              <a:buSzPts val="1200"/>
              <a:buFont typeface="Arial"/>
              <a:buAutoNum type="arabicPeriod"/>
            </a:pPr>
            <a:r>
              <a:rPr lang="en-GB" b="0" dirty="0"/>
              <a:t>They then write the Spanish verb.</a:t>
            </a:r>
            <a:endParaRPr dirty="0"/>
          </a:p>
          <a:p>
            <a:pPr marL="228600" lvl="0" indent="-228600" algn="l" rtl="0">
              <a:spcBef>
                <a:spcPts val="0"/>
              </a:spcBef>
              <a:spcAft>
                <a:spcPts val="0"/>
              </a:spcAft>
              <a:buClr>
                <a:schemeClr val="dk1"/>
              </a:buClr>
              <a:buSzPts val="1200"/>
              <a:buFont typeface="Arial"/>
              <a:buAutoNum type="arabicPeriod"/>
            </a:pPr>
            <a:r>
              <a:rPr lang="en-GB" b="0" dirty="0"/>
              <a:t>They then also write the missing part of the question in English. (Note: they may need multiple </a:t>
            </a:r>
            <a:r>
              <a:rPr lang="en-GB" b="0" dirty="0" err="1"/>
              <a:t>listenings</a:t>
            </a:r>
            <a:r>
              <a:rPr lang="en-GB" b="0" dirty="0"/>
              <a:t> of each item).</a:t>
            </a:r>
            <a:endParaRPr dirty="0"/>
          </a:p>
          <a:p>
            <a:pPr marL="228600" lvl="0" indent="-228600" algn="l" rtl="0">
              <a:spcBef>
                <a:spcPts val="0"/>
              </a:spcBef>
              <a:spcAft>
                <a:spcPts val="0"/>
              </a:spcAft>
              <a:buClr>
                <a:schemeClr val="dk1"/>
              </a:buClr>
              <a:buSzPts val="1200"/>
              <a:buFont typeface="Arial"/>
              <a:buAutoNum type="arabicPeriod"/>
            </a:pPr>
            <a:r>
              <a:rPr lang="en-GB" b="0" dirty="0"/>
              <a:t>Teacher shows the answers (they are animated in the order A/B, Spanish verb, English question), and gives feedback.</a:t>
            </a:r>
            <a:endParaRPr dirty="0"/>
          </a:p>
          <a:p>
            <a:pPr marL="0" lvl="0" indent="0" algn="l" rtl="0">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Transcript:</a:t>
            </a:r>
            <a:endParaRPr dirty="0"/>
          </a:p>
          <a:p>
            <a:pPr marL="228600" lvl="0" indent="-228600" algn="l" rtl="0">
              <a:lnSpc>
                <a:spcPct val="100000"/>
              </a:lnSpc>
              <a:spcBef>
                <a:spcPts val="0"/>
              </a:spcBef>
              <a:spcAft>
                <a:spcPts val="0"/>
              </a:spcAft>
              <a:buClr>
                <a:schemeClr val="dk1"/>
              </a:buClr>
              <a:buSzPts val="1200"/>
              <a:buFont typeface="Arial"/>
              <a:buAutoNum type="arabicPeriod"/>
            </a:pPr>
            <a:r>
              <a:rPr lang="en-GB" dirty="0"/>
              <a:t> ¿</a:t>
            </a:r>
            <a:r>
              <a:rPr lang="en-GB" dirty="0" err="1"/>
              <a:t>Estudiáis</a:t>
            </a:r>
            <a:r>
              <a:rPr lang="en-GB" dirty="0"/>
              <a:t> </a:t>
            </a:r>
            <a:r>
              <a:rPr lang="en-GB" dirty="0" err="1"/>
              <a:t>inglés</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Realizas</a:t>
            </a:r>
            <a:r>
              <a:rPr lang="en-GB" dirty="0"/>
              <a:t> </a:t>
            </a:r>
            <a:r>
              <a:rPr lang="en-GB" dirty="0" err="1"/>
              <a:t>proyectos</a:t>
            </a:r>
            <a:r>
              <a:rPr lang="en-GB" dirty="0"/>
              <a:t> </a:t>
            </a:r>
            <a:r>
              <a:rPr lang="en-GB" dirty="0" err="1"/>
              <a:t>prácticos</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Organizáis</a:t>
            </a:r>
            <a:r>
              <a:rPr lang="en-GB" dirty="0"/>
              <a:t> </a:t>
            </a:r>
            <a:r>
              <a:rPr lang="en-GB" dirty="0" err="1"/>
              <a:t>eventos</a:t>
            </a:r>
            <a:r>
              <a:rPr lang="en-GB" dirty="0"/>
              <a:t> </a:t>
            </a:r>
            <a:r>
              <a:rPr lang="en-GB" dirty="0" err="1"/>
              <a:t>en</a:t>
            </a:r>
            <a:r>
              <a:rPr lang="en-GB" dirty="0"/>
              <a:t> el colegio?</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Escuchas</a:t>
            </a:r>
            <a:r>
              <a:rPr lang="en-GB" dirty="0"/>
              <a:t> los </a:t>
            </a:r>
            <a:r>
              <a:rPr lang="en-GB" dirty="0" err="1"/>
              <a:t>consejos</a:t>
            </a:r>
            <a:r>
              <a:rPr lang="en-GB" dirty="0"/>
              <a:t> de </a:t>
            </a:r>
            <a:r>
              <a:rPr lang="en-GB" dirty="0" err="1"/>
              <a:t>tus</a:t>
            </a:r>
            <a:r>
              <a:rPr lang="en-GB" dirty="0"/>
              <a:t> </a:t>
            </a:r>
            <a:r>
              <a:rPr lang="en-GB" dirty="0" err="1"/>
              <a:t>profesores</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Entregas</a:t>
            </a:r>
            <a:r>
              <a:rPr lang="en-GB" dirty="0"/>
              <a:t> los </a:t>
            </a:r>
            <a:r>
              <a:rPr lang="en-GB" dirty="0" err="1"/>
              <a:t>deberes</a:t>
            </a:r>
            <a:r>
              <a:rPr lang="en-GB" dirty="0"/>
              <a:t> a </a:t>
            </a:r>
            <a:r>
              <a:rPr lang="en-GB" dirty="0" err="1"/>
              <a:t>tiempo</a:t>
            </a:r>
            <a:r>
              <a:rPr lang="en-GB" dirty="0"/>
              <a:t>?</a:t>
            </a:r>
          </a:p>
          <a:p>
            <a:pPr marL="228600" lvl="0" indent="-228600" algn="l" rtl="0">
              <a:lnSpc>
                <a:spcPct val="100000"/>
              </a:lnSpc>
              <a:spcBef>
                <a:spcPts val="0"/>
              </a:spcBef>
              <a:spcAft>
                <a:spcPts val="0"/>
              </a:spcAft>
              <a:buClr>
                <a:schemeClr val="dk1"/>
              </a:buClr>
              <a:buSzPts val="1200"/>
              <a:buFont typeface="Arial"/>
              <a:buAutoNum type="arabicPeriod"/>
            </a:pPr>
            <a:r>
              <a:rPr lang="en-GB" dirty="0"/>
              <a:t>¿</a:t>
            </a:r>
            <a:r>
              <a:rPr lang="en-GB" dirty="0" err="1"/>
              <a:t>Usáis</a:t>
            </a:r>
            <a:r>
              <a:rPr lang="en-GB" dirty="0"/>
              <a:t> </a:t>
            </a:r>
            <a:r>
              <a:rPr lang="en-GB" dirty="0" err="1"/>
              <a:t>mucho</a:t>
            </a:r>
            <a:r>
              <a:rPr lang="en-GB" dirty="0"/>
              <a:t> el </a:t>
            </a:r>
            <a:r>
              <a:rPr lang="en-GB" dirty="0" err="1"/>
              <a:t>ordenador</a:t>
            </a:r>
            <a:r>
              <a:rPr lang="en-GB" dirty="0"/>
              <a:t>?</a:t>
            </a:r>
          </a:p>
          <a:p>
            <a:pPr marL="228600" lvl="0" indent="-228600" algn="l" rtl="0">
              <a:spcBef>
                <a:spcPts val="0"/>
              </a:spcBef>
              <a:spcAft>
                <a:spcPts val="0"/>
              </a:spcAft>
              <a:buClr>
                <a:schemeClr val="dk1"/>
              </a:buClr>
              <a:buSzPts val="1200"/>
              <a:buFont typeface="Arial"/>
              <a:buAutoNum type="arabicPeriod"/>
            </a:pPr>
            <a:endParaRPr lang="en-GB" dirty="0"/>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680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6 </a:t>
            </a:r>
            <a:r>
              <a:rPr lang="en-GB" dirty="0"/>
              <a:t>minutes (three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a:t>
            </a:r>
            <a:r>
              <a:rPr lang="es-ES" dirty="0" err="1"/>
              <a:t>the</a:t>
            </a:r>
            <a:r>
              <a:rPr lang="es-ES" dirty="0"/>
              <a:t> use of </a:t>
            </a:r>
            <a:r>
              <a:rPr lang="es-ES" dirty="0" err="1"/>
              <a:t>the</a:t>
            </a:r>
            <a:r>
              <a:rPr lang="es-ES" dirty="0"/>
              <a:t> </a:t>
            </a:r>
            <a:r>
              <a:rPr lang="es-ES" dirty="0" err="1"/>
              <a:t>accent</a:t>
            </a:r>
            <a:r>
              <a:rPr lang="es-ES" dirty="0"/>
              <a:t> </a:t>
            </a:r>
            <a:r>
              <a:rPr lang="es-ES" dirty="0" err="1"/>
              <a:t>on</a:t>
            </a:r>
            <a:r>
              <a:rPr lang="es-ES" dirty="0"/>
              <a:t> </a:t>
            </a:r>
            <a:r>
              <a:rPr lang="es-ES" dirty="0" err="1"/>
              <a:t>words</a:t>
            </a:r>
            <a:r>
              <a:rPr lang="es-ES" dirty="0"/>
              <a:t> in </a:t>
            </a:r>
            <a:r>
              <a:rPr lang="es-ES" dirty="0" err="1"/>
              <a:t>which</a:t>
            </a:r>
            <a:r>
              <a:rPr lang="es-ES" dirty="0"/>
              <a:t> </a:t>
            </a:r>
            <a:r>
              <a:rPr lang="es-ES" dirty="0" err="1"/>
              <a:t>the</a:t>
            </a:r>
            <a:r>
              <a:rPr lang="es-ES" dirty="0"/>
              <a:t> final </a:t>
            </a:r>
            <a:r>
              <a:rPr lang="es-ES" dirty="0" err="1"/>
              <a:t>syllable</a:t>
            </a:r>
            <a:r>
              <a:rPr lang="es-ES" dirty="0"/>
              <a:t> </a:t>
            </a:r>
            <a:r>
              <a:rPr lang="es-ES" dirty="0" err="1"/>
              <a:t>is</a:t>
            </a:r>
            <a:r>
              <a:rPr lang="es-ES" dirty="0"/>
              <a:t> </a:t>
            </a:r>
            <a:r>
              <a:rPr lang="es-ES" dirty="0" err="1"/>
              <a:t>stressed</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a:t>
            </a:r>
            <a:r>
              <a:rPr lang="es-ES" b="0" dirty="0" err="1"/>
              <a:t>present</a:t>
            </a:r>
            <a:r>
              <a:rPr lang="es-ES" b="0" dirty="0"/>
              <a:t> </a:t>
            </a:r>
            <a:r>
              <a:rPr lang="es-ES" b="0" dirty="0" err="1"/>
              <a:t>the</a:t>
            </a:r>
            <a:r>
              <a:rPr lang="es-ES" b="0" dirty="0"/>
              <a:t> </a:t>
            </a:r>
            <a:r>
              <a:rPr lang="es-ES" b="0" dirty="0" err="1"/>
              <a:t>information</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listen </a:t>
            </a:r>
            <a:r>
              <a:rPr lang="es-ES" b="0" dirty="0" err="1"/>
              <a:t>to</a:t>
            </a:r>
            <a:r>
              <a:rPr lang="es-ES" b="0" dirty="0"/>
              <a:t> </a:t>
            </a:r>
            <a:r>
              <a:rPr lang="es-ES" b="0" dirty="0" err="1"/>
              <a:t>words</a:t>
            </a:r>
            <a:r>
              <a:rPr lang="es-ES" b="0" dirty="0"/>
              <a:t> 1 and 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Pupils</a:t>
            </a:r>
            <a:r>
              <a:rPr lang="es-ES" b="0" dirty="0"/>
              <a:t> transcribe </a:t>
            </a:r>
            <a:r>
              <a:rPr lang="es-ES" b="0" dirty="0" err="1"/>
              <a:t>the</a:t>
            </a:r>
            <a:r>
              <a:rPr lang="es-ES" b="0" dirty="0"/>
              <a:t> </a:t>
            </a:r>
            <a:r>
              <a:rPr lang="es-ES" b="0" dirty="0" err="1"/>
              <a:t>words</a:t>
            </a:r>
            <a:r>
              <a:rPr lang="es-ES" b="0" dirty="0"/>
              <a:t>, </a:t>
            </a:r>
            <a:r>
              <a:rPr lang="es-ES" b="0" dirty="0" err="1"/>
              <a:t>paying</a:t>
            </a:r>
            <a:r>
              <a:rPr lang="es-ES" b="0" dirty="0"/>
              <a:t> </a:t>
            </a:r>
            <a:r>
              <a:rPr lang="es-ES" b="0" dirty="0" err="1"/>
              <a:t>attention</a:t>
            </a:r>
            <a:r>
              <a:rPr lang="es-ES" b="0" dirty="0"/>
              <a:t> </a:t>
            </a:r>
            <a:r>
              <a:rPr lang="es-ES" b="0" dirty="0" err="1"/>
              <a:t>to</a:t>
            </a:r>
            <a:r>
              <a:rPr lang="es-ES" b="0" dirty="0"/>
              <a:t> </a:t>
            </a:r>
            <a:r>
              <a:rPr lang="es-ES" b="0" dirty="0" err="1"/>
              <a:t>the</a:t>
            </a:r>
            <a:r>
              <a:rPr lang="es-ES" b="0" dirty="0"/>
              <a:t> </a:t>
            </a:r>
            <a:r>
              <a:rPr lang="es-ES" b="0" dirty="0" err="1"/>
              <a:t>need</a:t>
            </a:r>
            <a:r>
              <a:rPr lang="es-ES" b="0" dirty="0"/>
              <a:t> for </a:t>
            </a:r>
            <a:r>
              <a:rPr lang="es-ES" b="0" dirty="0" err="1"/>
              <a:t>an</a:t>
            </a:r>
            <a:r>
              <a:rPr lang="es-ES" b="0" dirty="0"/>
              <a:t> </a:t>
            </a:r>
            <a:r>
              <a:rPr lang="es-ES" b="0" dirty="0" err="1"/>
              <a:t>accent</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a:t>
            </a:r>
            <a:r>
              <a:rPr lang="es-ES" b="0" dirty="0" err="1"/>
              <a:t>reveal</a:t>
            </a:r>
            <a:r>
              <a:rPr lang="es-ES" b="0" dirty="0"/>
              <a:t> </a:t>
            </a:r>
            <a:r>
              <a:rPr lang="es-ES" b="0" dirty="0" err="1"/>
              <a:t>answers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Model</a:t>
            </a:r>
            <a:r>
              <a:rPr lang="es-ES" b="0" dirty="0"/>
              <a:t> </a:t>
            </a:r>
            <a:r>
              <a:rPr lang="es-ES" b="0" dirty="0" err="1"/>
              <a:t>the</a:t>
            </a:r>
            <a:r>
              <a:rPr lang="es-ES" b="0" dirty="0"/>
              <a:t> </a:t>
            </a:r>
            <a:r>
              <a:rPr lang="es-ES" b="0" dirty="0" err="1"/>
              <a:t>dictation</a:t>
            </a:r>
            <a:r>
              <a:rPr lang="es-ES" b="0" dirty="0"/>
              <a:t> / </a:t>
            </a:r>
            <a:r>
              <a:rPr lang="es-ES" b="0" dirty="0" err="1"/>
              <a:t>transcription</a:t>
            </a:r>
            <a:r>
              <a:rPr lang="es-ES" b="0" dirty="0"/>
              <a:t> </a:t>
            </a:r>
            <a:r>
              <a:rPr lang="es-ES" b="0" dirty="0" err="1"/>
              <a:t>tasks</a:t>
            </a:r>
            <a:r>
              <a:rPr lang="es-ES" b="0" dirty="0"/>
              <a:t> </a:t>
            </a:r>
            <a:r>
              <a:rPr lang="es-ES" b="0" dirty="0" err="1"/>
              <a:t>that</a:t>
            </a:r>
            <a:r>
              <a:rPr lang="es-ES" b="0" dirty="0"/>
              <a:t> </a:t>
            </a:r>
            <a:r>
              <a:rPr lang="es-ES" b="0" dirty="0" err="1"/>
              <a:t>students</a:t>
            </a:r>
            <a:r>
              <a:rPr lang="es-ES" b="0" dirty="0"/>
              <a:t> </a:t>
            </a:r>
            <a:r>
              <a:rPr lang="es-ES" b="0" dirty="0" err="1"/>
              <a:t>will</a:t>
            </a:r>
            <a:r>
              <a:rPr lang="es-ES" b="0" dirty="0"/>
              <a:t> do in </a:t>
            </a:r>
            <a:r>
              <a:rPr lang="es-ES" b="0" dirty="0" err="1"/>
              <a:t>pairs</a:t>
            </a:r>
            <a:r>
              <a:rPr lang="es-ES" b="0" dirty="0"/>
              <a:t>; </a:t>
            </a:r>
            <a:r>
              <a:rPr lang="es-ES" b="0" dirty="0" err="1"/>
              <a:t>click</a:t>
            </a:r>
            <a:r>
              <a:rPr lang="es-ES" b="0" dirty="0"/>
              <a:t> </a:t>
            </a:r>
            <a:r>
              <a:rPr lang="es-ES" b="0" dirty="0" err="1"/>
              <a:t>to</a:t>
            </a:r>
            <a:r>
              <a:rPr lang="es-ES" b="0" dirty="0"/>
              <a:t> </a:t>
            </a:r>
            <a:r>
              <a:rPr lang="es-ES" b="0" dirty="0" err="1"/>
              <a:t>reveal</a:t>
            </a:r>
            <a:r>
              <a:rPr lang="es-ES" b="0" dirty="0"/>
              <a:t> </a:t>
            </a:r>
            <a:r>
              <a:rPr lang="es-ES" b="0" dirty="0" err="1"/>
              <a:t>the</a:t>
            </a:r>
            <a:r>
              <a:rPr lang="es-ES" b="0" dirty="0"/>
              <a:t> </a:t>
            </a:r>
            <a:r>
              <a:rPr lang="es-ES" b="0" dirty="0" err="1"/>
              <a:t>instructions</a:t>
            </a:r>
            <a:r>
              <a:rPr lang="es-ES" b="0" dirty="0"/>
              <a:t> and </a:t>
            </a:r>
            <a:r>
              <a:rPr lang="es-ES" b="0" dirty="0" err="1"/>
              <a:t>example</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Give</a:t>
            </a:r>
            <a:r>
              <a:rPr lang="es-ES" b="0" dirty="0"/>
              <a:t> </a:t>
            </a:r>
            <a:r>
              <a:rPr lang="es-ES" b="0" dirty="0" err="1"/>
              <a:t>out</a:t>
            </a:r>
            <a:r>
              <a:rPr lang="es-ES" b="0" dirty="0"/>
              <a:t> </a:t>
            </a:r>
            <a:r>
              <a:rPr lang="es-ES" b="0" dirty="0" err="1"/>
              <a:t>the</a:t>
            </a:r>
            <a:r>
              <a:rPr lang="es-ES" b="0" dirty="0"/>
              <a:t> </a:t>
            </a:r>
            <a:r>
              <a:rPr lang="es-ES" b="0" dirty="0" err="1"/>
              <a:t>handouts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Student</a:t>
            </a:r>
            <a:r>
              <a:rPr lang="es-ES" b="0" dirty="0"/>
              <a:t> A </a:t>
            </a:r>
            <a:r>
              <a:rPr lang="es-ES" b="0" dirty="0" err="1"/>
              <a:t>reads</a:t>
            </a:r>
            <a:r>
              <a:rPr lang="es-ES" b="0" dirty="0"/>
              <a:t> </a:t>
            </a:r>
            <a:r>
              <a:rPr lang="es-ES" b="0" dirty="0" err="1"/>
              <a:t>out</a:t>
            </a:r>
            <a:r>
              <a:rPr lang="es-ES" b="0" dirty="0"/>
              <a:t> a </a:t>
            </a:r>
            <a:r>
              <a:rPr lang="es-ES" b="0" dirty="0" err="1"/>
              <a:t>sentence</a:t>
            </a:r>
            <a:r>
              <a:rPr lang="es-ES" b="0" dirty="0"/>
              <a:t>, </a:t>
            </a:r>
            <a:r>
              <a:rPr lang="es-ES" b="0" dirty="0" err="1"/>
              <a:t>student</a:t>
            </a:r>
            <a:r>
              <a:rPr lang="es-ES" b="0" dirty="0"/>
              <a:t> B </a:t>
            </a:r>
            <a:r>
              <a:rPr lang="es-ES" b="0" dirty="0" err="1"/>
              <a:t>listens</a:t>
            </a:r>
            <a:r>
              <a:rPr lang="es-ES" b="0" dirty="0"/>
              <a:t> and </a:t>
            </a:r>
            <a:r>
              <a:rPr lang="es-ES" b="0" dirty="0" err="1"/>
              <a:t>fill</a:t>
            </a:r>
            <a:r>
              <a:rPr lang="es-ES" b="0" dirty="0"/>
              <a:t> in </a:t>
            </a:r>
            <a:r>
              <a:rPr lang="es-ES" b="0" dirty="0" err="1"/>
              <a:t>the</a:t>
            </a:r>
            <a:r>
              <a:rPr lang="es-ES" b="0" dirty="0"/>
              <a:t> gaps </a:t>
            </a:r>
            <a:r>
              <a:rPr lang="es-ES" b="0" dirty="0" err="1"/>
              <a:t>with</a:t>
            </a:r>
            <a:r>
              <a:rPr lang="es-ES" b="0" dirty="0"/>
              <a:t> </a:t>
            </a:r>
            <a:r>
              <a:rPr lang="es-ES" b="0" dirty="0" err="1"/>
              <a:t>the</a:t>
            </a:r>
            <a:r>
              <a:rPr lang="es-ES" b="0" dirty="0"/>
              <a:t> </a:t>
            </a:r>
            <a:r>
              <a:rPr lang="es-ES" b="0" dirty="0" err="1"/>
              <a:t>words</a:t>
            </a:r>
            <a:r>
              <a:rPr lang="es-ES" b="0" dirty="0"/>
              <a:t> </a:t>
            </a:r>
            <a:r>
              <a:rPr lang="es-ES" b="0" dirty="0" err="1"/>
              <a:t>that</a:t>
            </a:r>
            <a:r>
              <a:rPr lang="es-ES" b="0" dirty="0"/>
              <a:t> </a:t>
            </a:r>
            <a:r>
              <a:rPr lang="es-ES" b="0" dirty="0" err="1"/>
              <a:t>they</a:t>
            </a:r>
            <a:r>
              <a:rPr lang="es-ES" b="0" dirty="0"/>
              <a:t> </a:t>
            </a:r>
            <a:r>
              <a:rPr lang="es-ES" b="0" dirty="0" err="1"/>
              <a:t>hear</a:t>
            </a:r>
            <a:r>
              <a:rPr lang="es-ES" b="0" dirty="0"/>
              <a:t>. </a:t>
            </a:r>
            <a:r>
              <a:rPr lang="es-ES" b="0" dirty="0" err="1"/>
              <a:t>They</a:t>
            </a:r>
            <a:r>
              <a:rPr lang="es-ES" b="0" dirty="0"/>
              <a:t> </a:t>
            </a:r>
            <a:r>
              <a:rPr lang="es-ES" b="0" dirty="0" err="1"/>
              <a:t>will</a:t>
            </a:r>
            <a:r>
              <a:rPr lang="es-ES" b="0" dirty="0"/>
              <a:t> </a:t>
            </a:r>
            <a:r>
              <a:rPr lang="es-ES" b="0" dirty="0" err="1"/>
              <a:t>need</a:t>
            </a:r>
            <a:r>
              <a:rPr lang="es-ES" b="0" dirty="0"/>
              <a:t> to </a:t>
            </a:r>
            <a:r>
              <a:rPr lang="es-ES" b="0" dirty="0" err="1"/>
              <a:t>think</a:t>
            </a:r>
            <a:r>
              <a:rPr lang="es-ES" b="0" dirty="0"/>
              <a:t> </a:t>
            </a:r>
            <a:r>
              <a:rPr lang="es-ES" b="0" dirty="0" err="1"/>
              <a:t>if</a:t>
            </a:r>
            <a:r>
              <a:rPr lang="es-ES" b="0" dirty="0"/>
              <a:t> </a:t>
            </a:r>
            <a:r>
              <a:rPr lang="es-ES" b="0" dirty="0" err="1"/>
              <a:t>these</a:t>
            </a:r>
            <a:r>
              <a:rPr lang="es-ES" b="0" dirty="0"/>
              <a:t> </a:t>
            </a:r>
            <a:r>
              <a:rPr lang="es-ES" b="0" dirty="0" err="1"/>
              <a:t>words</a:t>
            </a:r>
            <a:r>
              <a:rPr lang="es-ES" b="0" dirty="0"/>
              <a:t> </a:t>
            </a:r>
            <a:r>
              <a:rPr lang="es-ES" b="0" dirty="0" err="1"/>
              <a:t>with</a:t>
            </a:r>
            <a:r>
              <a:rPr lang="es-ES" b="0" dirty="0"/>
              <a:t> final </a:t>
            </a:r>
            <a:r>
              <a:rPr lang="es-ES" b="0" dirty="0" err="1"/>
              <a:t>syllable</a:t>
            </a:r>
            <a:r>
              <a:rPr lang="es-ES" b="0" dirty="0"/>
              <a:t> </a:t>
            </a:r>
            <a:r>
              <a:rPr lang="es-ES" b="0" dirty="0" err="1"/>
              <a:t>accent</a:t>
            </a:r>
            <a:r>
              <a:rPr lang="es-ES" b="0" dirty="0"/>
              <a:t> </a:t>
            </a:r>
            <a:r>
              <a:rPr lang="es-ES" b="0" dirty="0" err="1"/>
              <a:t>need</a:t>
            </a:r>
            <a:r>
              <a:rPr lang="es-ES" b="0" dirty="0"/>
              <a:t> a </a:t>
            </a:r>
            <a:r>
              <a:rPr lang="es-ES" b="0" dirty="0" err="1"/>
              <a:t>written</a:t>
            </a:r>
            <a:r>
              <a:rPr lang="es-ES" b="0" dirty="0"/>
              <a:t> </a:t>
            </a:r>
            <a:r>
              <a:rPr lang="es-ES" b="0" dirty="0" err="1"/>
              <a:t>accent</a:t>
            </a:r>
            <a:r>
              <a:rPr lang="es-ES" b="0" dirty="0"/>
              <a:t> </a:t>
            </a:r>
            <a:r>
              <a:rPr lang="es-ES" b="0" dirty="0" err="1"/>
              <a:t>or</a:t>
            </a:r>
            <a:r>
              <a:rPr lang="es-ES" b="0" dirty="0"/>
              <a:t> </a:t>
            </a:r>
            <a:r>
              <a:rPr lang="es-ES" b="0" dirty="0" err="1"/>
              <a:t>not</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Once </a:t>
            </a:r>
            <a:r>
              <a:rPr lang="es-ES" b="0" dirty="0" err="1"/>
              <a:t>Student</a:t>
            </a:r>
            <a:r>
              <a:rPr lang="es-ES" b="0" dirty="0"/>
              <a:t> A has </a:t>
            </a:r>
            <a:r>
              <a:rPr lang="es-ES" b="0" dirty="0" err="1"/>
              <a:t>read</a:t>
            </a:r>
            <a:r>
              <a:rPr lang="es-ES" b="0" dirty="0"/>
              <a:t> </a:t>
            </a:r>
            <a:r>
              <a:rPr lang="es-ES" b="0" dirty="0" err="1"/>
              <a:t>all</a:t>
            </a:r>
            <a:r>
              <a:rPr lang="es-ES" b="0" dirty="0"/>
              <a:t> of </a:t>
            </a:r>
            <a:r>
              <a:rPr lang="es-ES" b="0" dirty="0" err="1"/>
              <a:t>their</a:t>
            </a:r>
            <a:r>
              <a:rPr lang="es-ES" b="0" dirty="0"/>
              <a:t> </a:t>
            </a:r>
            <a:r>
              <a:rPr lang="es-ES" b="0" dirty="0" err="1"/>
              <a:t>sentences</a:t>
            </a:r>
            <a:r>
              <a:rPr lang="es-ES" b="0" dirty="0"/>
              <a:t>, </a:t>
            </a:r>
            <a:r>
              <a:rPr lang="es-ES" b="0" dirty="0" err="1"/>
              <a:t>students</a:t>
            </a:r>
            <a:r>
              <a:rPr lang="es-ES" b="0" dirty="0"/>
              <a:t>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Show </a:t>
            </a:r>
            <a:r>
              <a:rPr lang="es-ES" b="0" dirty="0" err="1"/>
              <a:t>the</a:t>
            </a:r>
            <a:r>
              <a:rPr lang="es-ES" b="0" dirty="0"/>
              <a:t> </a:t>
            </a:r>
            <a:r>
              <a:rPr lang="es-ES" b="0" dirty="0" err="1"/>
              <a:t>answers</a:t>
            </a:r>
            <a:r>
              <a:rPr lang="es-ES" b="0" dirty="0"/>
              <a:t> </a:t>
            </a:r>
            <a:r>
              <a:rPr lang="es-ES" b="0" dirty="0" err="1"/>
              <a:t>one</a:t>
            </a:r>
            <a:r>
              <a:rPr lang="es-ES" b="0" dirty="0"/>
              <a:t> </a:t>
            </a:r>
            <a:r>
              <a:rPr lang="es-ES" b="0" dirty="0" err="1"/>
              <a:t>by</a:t>
            </a:r>
            <a:r>
              <a:rPr lang="es-ES" b="0" dirty="0"/>
              <a:t> </a:t>
            </a:r>
            <a:r>
              <a:rPr lang="es-ES" b="0" dirty="0" err="1"/>
              <a:t>one</a:t>
            </a:r>
            <a:r>
              <a:rPr lang="es-ES" b="0" dirty="0"/>
              <a:t> </a:t>
            </a:r>
            <a:r>
              <a:rPr lang="es-ES" b="0" dirty="0" err="1"/>
              <a:t>on</a:t>
            </a:r>
            <a:r>
              <a:rPr lang="es-ES" b="0" dirty="0"/>
              <a:t> </a:t>
            </a:r>
            <a:r>
              <a:rPr lang="es-ES" b="0" dirty="0" err="1"/>
              <a:t>the</a:t>
            </a:r>
            <a:r>
              <a:rPr lang="es-ES" b="0" dirty="0"/>
              <a:t> </a:t>
            </a:r>
            <a:r>
              <a:rPr lang="es-ES" b="0" dirty="0" err="1"/>
              <a:t>next</a:t>
            </a:r>
            <a:r>
              <a:rPr lang="es-ES" b="0" dirty="0"/>
              <a:t> </a:t>
            </a:r>
            <a:r>
              <a:rPr lang="es-ES" b="0" dirty="0" err="1"/>
              <a:t>slides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Note </a:t>
            </a:r>
            <a:r>
              <a:rPr lang="es-ES" b="0" dirty="0" err="1"/>
              <a:t>that</a:t>
            </a:r>
            <a:r>
              <a:rPr lang="es-ES" b="0" dirty="0"/>
              <a:t> </a:t>
            </a:r>
            <a:r>
              <a:rPr lang="es-ES" b="0" dirty="0" err="1"/>
              <a:t>the</a:t>
            </a:r>
            <a:r>
              <a:rPr lang="es-ES" b="0" dirty="0"/>
              <a:t> </a:t>
            </a:r>
            <a:r>
              <a:rPr lang="es-ES" b="0" dirty="0" err="1"/>
              <a:t>word</a:t>
            </a:r>
            <a:r>
              <a:rPr lang="es-ES" b="0" dirty="0"/>
              <a:t> ‘diseñar’ </a:t>
            </a:r>
            <a:r>
              <a:rPr lang="es-ES" b="0" dirty="0" err="1"/>
              <a:t>will</a:t>
            </a:r>
            <a:r>
              <a:rPr lang="es-ES" b="0" dirty="0"/>
              <a:t> be </a:t>
            </a:r>
            <a:r>
              <a:rPr lang="es-ES" b="0" dirty="0" err="1"/>
              <a:t>taught</a:t>
            </a:r>
            <a:r>
              <a:rPr lang="es-ES" b="0" dirty="0"/>
              <a:t> in 9.3.2.7.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words are 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words/cognates:</a:t>
            </a:r>
            <a:endParaRPr lang="en-GB" b="0" baseline="0" dirty="0"/>
          </a:p>
          <a:p>
            <a:pPr marL="0" indent="0">
              <a:buNone/>
            </a:pPr>
            <a:r>
              <a:rPr lang="en-GB" b="0" baseline="0" dirty="0" err="1"/>
              <a:t>excursión</a:t>
            </a:r>
            <a:r>
              <a:rPr lang="en-GB" b="0" baseline="0" dirty="0"/>
              <a:t> [4699]; </a:t>
            </a:r>
            <a:r>
              <a:rPr lang="en-GB" b="0" baseline="0" dirty="0" err="1"/>
              <a:t>internacional</a:t>
            </a:r>
            <a:r>
              <a:rPr lang="en-GB" b="0" baseline="0" dirty="0"/>
              <a:t> [463]; </a:t>
            </a:r>
            <a:r>
              <a:rPr lang="en-GB" b="0" baseline="0" dirty="0" err="1"/>
              <a:t>empleador</a:t>
            </a:r>
            <a:r>
              <a:rPr lang="en-GB" b="0" baseline="0" dirty="0"/>
              <a:t> [&gt;5000]; </a:t>
            </a:r>
            <a:r>
              <a:rPr lang="en-GB" b="0" baseline="0" dirty="0" err="1"/>
              <a:t>veloz</a:t>
            </a:r>
            <a:r>
              <a:rPr lang="en-GB" b="0" baseline="0" dirty="0"/>
              <a:t> [4521]; </a:t>
            </a:r>
            <a:r>
              <a:rPr lang="en-GB" b="0" baseline="0" dirty="0" err="1"/>
              <a:t>producción</a:t>
            </a:r>
            <a:r>
              <a:rPr lang="en-GB" b="0" baseline="0" dirty="0"/>
              <a:t> [566]; </a:t>
            </a:r>
            <a:r>
              <a:rPr lang="en-GB" b="0" baseline="0" dirty="0" err="1"/>
              <a:t>fundador</a:t>
            </a:r>
            <a:r>
              <a:rPr lang="en-GB" b="0" baseline="0" dirty="0"/>
              <a:t> [3287]; </a:t>
            </a:r>
            <a:r>
              <a:rPr lang="en-GB" b="0" baseline="0" dirty="0" err="1"/>
              <a:t>diseñar</a:t>
            </a:r>
            <a:r>
              <a:rPr lang="en-GB" b="0" baseline="0" dirty="0"/>
              <a:t> [2010]; </a:t>
            </a:r>
            <a:r>
              <a:rPr lang="en-GB" b="0" baseline="0" dirty="0" err="1"/>
              <a:t>pintor</a:t>
            </a:r>
            <a:r>
              <a:rPr lang="en-GB" b="0" baseline="0" dirty="0"/>
              <a:t> [1848]; </a:t>
            </a:r>
            <a:r>
              <a:rPr lang="en-GB" b="0" baseline="0" dirty="0" err="1"/>
              <a:t>misión</a:t>
            </a:r>
            <a:r>
              <a:rPr lang="en-GB" b="0" baseline="0" dirty="0"/>
              <a:t> [1485] ; </a:t>
            </a:r>
            <a:r>
              <a:rPr lang="en-GB" b="0" baseline="0" dirty="0" err="1"/>
              <a:t>calidad</a:t>
            </a:r>
            <a:r>
              <a:rPr lang="en-GB" b="0" baseline="0" dirty="0"/>
              <a:t> [637]; </a:t>
            </a:r>
            <a:r>
              <a:rPr lang="en-GB" b="0" baseline="0" dirty="0" err="1"/>
              <a:t>Moscú</a:t>
            </a:r>
            <a:r>
              <a:rPr lang="en-GB" b="0" baseline="0" dirty="0"/>
              <a:t> [&gt;5000]: </a:t>
            </a:r>
            <a:r>
              <a:rPr lang="en-GB" b="0" baseline="0" dirty="0" err="1"/>
              <a:t>dirección</a:t>
            </a:r>
            <a:r>
              <a:rPr lang="en-GB" b="0" baseline="0" dirty="0"/>
              <a:t> [646]</a:t>
            </a:r>
            <a:endParaRPr lang="es-ES"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50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identify</a:t>
            </a:r>
            <a:r>
              <a:rPr lang="en-US" b="0" baseline="0" dirty="0"/>
              <a:t> correctly whether the word needs an accent or not.</a:t>
            </a:r>
            <a:endParaRPr lang="en-US" b="0" dirty="0"/>
          </a:p>
          <a:p>
            <a:endParaRPr lang="en-US" b="1" dirty="0"/>
          </a:p>
          <a:p>
            <a:r>
              <a:rPr lang="en-US" b="1" dirty="0"/>
              <a:t>Procedure:</a:t>
            </a:r>
          </a:p>
          <a:p>
            <a:r>
              <a:rPr lang="en-US" b="0" dirty="0"/>
              <a:t>1. Play the audio.</a:t>
            </a:r>
          </a:p>
          <a:p>
            <a:r>
              <a:rPr lang="en-US" b="0" dirty="0"/>
              <a:t>2. Students </a:t>
            </a:r>
            <a:r>
              <a:rPr lang="en-US" b="0" baseline="0" dirty="0"/>
              <a:t>write the word in Spanish.</a:t>
            </a:r>
          </a:p>
          <a:p>
            <a:r>
              <a:rPr lang="en-US" b="0" baseline="0" dirty="0"/>
              <a:t>3. Elicit meanings in English during the feedback.</a:t>
            </a:r>
            <a:endParaRPr lang="en-US" b="0" dirty="0"/>
          </a:p>
          <a:p>
            <a:endParaRPr lang="en-US" b="0" dirty="0"/>
          </a:p>
          <a:p>
            <a:r>
              <a:rPr lang="en-US" b="1" dirty="0"/>
              <a:t>Note:</a:t>
            </a:r>
            <a:r>
              <a:rPr lang="en-US" b="1" baseline="0" dirty="0"/>
              <a:t> </a:t>
            </a:r>
            <a:r>
              <a:rPr lang="en-US" b="0" baseline="0" dirty="0"/>
              <a:t>all words were previously taught within the SoW</a:t>
            </a:r>
            <a:endParaRPr lang="en-US" b="0" dirty="0"/>
          </a:p>
          <a:p>
            <a:endParaRPr lang="en-US" b="0" dirty="0"/>
          </a:p>
          <a:p>
            <a:r>
              <a:rPr lang="en-US" b="1" dirty="0"/>
              <a:t>Transcript:</a:t>
            </a:r>
          </a:p>
          <a:p>
            <a:pPr marL="228600" indent="-228600">
              <a:buAutoNum type="arabicParenR"/>
            </a:pPr>
            <a:r>
              <a:rPr lang="en-US" b="0" dirty="0" err="1"/>
              <a:t>beber</a:t>
            </a:r>
            <a:endParaRPr lang="en-US" b="0" dirty="0"/>
          </a:p>
          <a:p>
            <a:pPr marL="228600" indent="-228600">
              <a:buAutoNum type="arabicParenR"/>
            </a:pPr>
            <a:r>
              <a:rPr lang="en-US" b="0" dirty="0" err="1"/>
              <a:t>opción</a:t>
            </a:r>
            <a:endParaRPr lang="en-US" b="0" dirty="0"/>
          </a:p>
          <a:p>
            <a:pPr marL="228600" indent="-228600">
              <a:buAutoNum type="arabicParenR"/>
            </a:pPr>
            <a:r>
              <a:rPr lang="en-US" b="0" dirty="0"/>
              <a:t>color</a:t>
            </a:r>
          </a:p>
          <a:p>
            <a:pPr marL="228600" indent="-228600">
              <a:buAutoNum type="arabicParenR"/>
            </a:pPr>
            <a:r>
              <a:rPr lang="en-US" b="0" dirty="0" err="1"/>
              <a:t>realidad</a:t>
            </a:r>
            <a:endParaRPr lang="en-US" b="0" dirty="0"/>
          </a:p>
          <a:p>
            <a:pPr marL="228600" indent="-228600">
              <a:buAutoNum type="arabicParenR"/>
            </a:pPr>
            <a:r>
              <a:rPr lang="en-US" b="0" dirty="0" err="1"/>
              <a:t>también</a:t>
            </a:r>
            <a:endParaRPr lang="en-US" b="0" dirty="0"/>
          </a:p>
          <a:p>
            <a:pPr marL="228600" indent="-228600">
              <a:buAutoNum type="arabicParenR"/>
            </a:pPr>
            <a:r>
              <a:rPr lang="en-US" b="0" dirty="0" err="1"/>
              <a:t>después</a:t>
            </a:r>
            <a:endParaRPr lang="en-US" b="0" dirty="0"/>
          </a:p>
          <a:p>
            <a:pPr marL="228600" indent="-228600">
              <a:buAutoNum type="arabicParenR"/>
            </a:pPr>
            <a:r>
              <a:rPr lang="en-US" b="0" dirty="0" err="1"/>
              <a:t>sociedad</a:t>
            </a:r>
            <a:endParaRPr lang="en-US" b="0" dirty="0"/>
          </a:p>
          <a:p>
            <a:pPr marL="228600" indent="-228600">
              <a:buAutoNum type="arabicParenR"/>
            </a:pPr>
            <a:r>
              <a:rPr lang="en-US" b="0" dirty="0" err="1"/>
              <a:t>estación</a:t>
            </a:r>
            <a:endParaRPr lang="en-US" b="0" dirty="0"/>
          </a:p>
          <a:p>
            <a:pPr marL="228600" indent="-228600">
              <a:buAutoNum type="arabicParenR"/>
            </a:pPr>
            <a:r>
              <a:rPr lang="en-US" b="0" dirty="0" err="1"/>
              <a:t>autobús</a:t>
            </a:r>
            <a:endParaRPr lang="en-US" b="0" dirty="0"/>
          </a:p>
          <a:p>
            <a:pPr marL="228600" indent="-228600">
              <a:buAutoNum type="arabicParenR"/>
            </a:pPr>
            <a:r>
              <a:rPr lang="en-US" b="0" dirty="0" err="1"/>
              <a:t>feliz</a:t>
            </a:r>
            <a:endParaRPr lang="en-US" b="0" dirty="0"/>
          </a:p>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593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DO NOT DISPLAY DURING THE ACTIVITY. DISPLAY ONLY FOR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935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DO NOT DISPLAY DURING THE ACTIVITY. DISPLAY ONLY FOR FEEDBACK.</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9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184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the accent vs. no accent rule on final syllable stress words ending in a consonant.</a:t>
            </a:r>
          </a:p>
          <a:p>
            <a:endParaRPr lang="en-US" b="1" dirty="0"/>
          </a:p>
          <a:p>
            <a:r>
              <a:rPr lang="en-US" b="1" dirty="0"/>
              <a:t>Procedure:</a:t>
            </a:r>
          </a:p>
          <a:p>
            <a:pPr marL="228600" indent="-228600">
              <a:buAutoNum type="arabicPeriod"/>
            </a:pPr>
            <a:r>
              <a:rPr lang="en-US" b="0" dirty="0"/>
              <a:t>Ask</a:t>
            </a:r>
            <a:r>
              <a:rPr lang="en-US" b="0" baseline="0" dirty="0"/>
              <a:t> students to identify the odd one out in the two examples. Ensure that students understand that this will be based on spelling and not on meaning.</a:t>
            </a:r>
          </a:p>
          <a:p>
            <a:pPr marL="228600" indent="-228600">
              <a:buAutoNum type="arabicPeriod"/>
            </a:pPr>
            <a:r>
              <a:rPr lang="en-US" b="0" baseline="0" dirty="0"/>
              <a:t>Use this as a platform to recap the rule which appears on a mouse click.</a:t>
            </a:r>
          </a:p>
          <a:p>
            <a:pPr marL="228600" indent="-228600">
              <a:buAutoNum type="arabicPeriod"/>
            </a:pPr>
            <a:endParaRPr lang="en-US" b="0" baseline="0" dirty="0"/>
          </a:p>
          <a:p>
            <a:pPr marL="0" indent="0">
              <a:buNone/>
            </a:pPr>
            <a:r>
              <a:rPr lang="en-US" b="1" baseline="0" dirty="0"/>
              <a:t>Note: </a:t>
            </a:r>
            <a:r>
              <a:rPr lang="en-US" b="0" baseline="0" dirty="0"/>
              <a:t>this rule was introduced and practised last week (8.1.1.4)</a:t>
            </a:r>
          </a:p>
          <a:p>
            <a:pPr marL="228600" indent="-228600">
              <a:buAutoNum type="arabicPeriod"/>
            </a:pPr>
            <a:endParaRPr lang="en-US" b="0" dirty="0"/>
          </a:p>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05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explain the rule of</a:t>
            </a:r>
            <a:r>
              <a:rPr lang="en-US" b="0" baseline="0" dirty="0"/>
              <a:t> final stress syllable words: if the word ends in a vowel, there will be an accent on the final vowel.</a:t>
            </a:r>
            <a:endParaRPr lang="en-US" b="0" dirty="0"/>
          </a:p>
          <a:p>
            <a:endParaRPr lang="en-US" b="1" dirty="0"/>
          </a:p>
          <a:p>
            <a:r>
              <a:rPr lang="en-US" b="1" dirty="0"/>
              <a:t>Procedure:</a:t>
            </a:r>
          </a:p>
          <a:p>
            <a:pPr marL="228600" indent="-228600">
              <a:buAutoNum type="arabicPeriod"/>
            </a:pPr>
            <a:r>
              <a:rPr lang="en-US" b="0" baseline="0" dirty="0"/>
              <a:t>Read the explanation.</a:t>
            </a:r>
          </a:p>
          <a:p>
            <a:pPr marL="228600" indent="-228600">
              <a:buAutoNum type="arabicPeriod"/>
            </a:pPr>
            <a:r>
              <a:rPr lang="en-US" b="0" baseline="0" dirty="0"/>
              <a:t>Introduce the example words to exemplify the rule.</a:t>
            </a:r>
          </a:p>
          <a:p>
            <a:pPr marL="228600" indent="-228600">
              <a:buAutoNum type="arabicPeriod"/>
            </a:pPr>
            <a:endParaRPr lang="en-US" b="0" baseline="0" dirty="0"/>
          </a:p>
          <a:p>
            <a:pPr marL="0" indent="0">
              <a:buNone/>
            </a:pPr>
            <a:r>
              <a:rPr lang="en-US" b="1" baseline="0" dirty="0"/>
              <a:t>Words revisited from 8.1.1.2</a:t>
            </a:r>
          </a:p>
          <a:p>
            <a:pPr marL="0" indent="0">
              <a:buNone/>
            </a:pPr>
            <a:r>
              <a:rPr lang="en-US" b="0" baseline="0" dirty="0"/>
              <a:t>cantar</a:t>
            </a:r>
            <a:endParaRPr lang="en-US"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3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practise</a:t>
            </a:r>
            <a:r>
              <a:rPr lang="en-US" b="0" baseline="0" dirty="0"/>
              <a:t> applying the final stress rule by</a:t>
            </a:r>
            <a:r>
              <a:rPr lang="en-GB" sz="1200" kern="1200" dirty="0">
                <a:solidFill>
                  <a:schemeClr val="tx1"/>
                </a:solidFill>
                <a:effectLst/>
                <a:latin typeface="+mn-lt"/>
                <a:ea typeface="+mn-ea"/>
                <a:cs typeface="+mn-cs"/>
              </a:rPr>
              <a:t> listening to the words and writing them, deciding which needs an</a:t>
            </a:r>
            <a:r>
              <a:rPr lang="en-GB" sz="1200" kern="1200" baseline="0" dirty="0">
                <a:solidFill>
                  <a:schemeClr val="tx1"/>
                </a:solidFill>
                <a:effectLst/>
                <a:latin typeface="+mn-lt"/>
                <a:ea typeface="+mn-ea"/>
                <a:cs typeface="+mn-cs"/>
              </a:rPr>
              <a:t> accent.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Explain to students that they will be practising the spelling of all three</a:t>
            </a:r>
            <a:r>
              <a:rPr lang="en-US" b="0" baseline="0" dirty="0"/>
              <a:t> types of word with final syllable stress: 1) words that end in a consonant other than –n/-s; 2) words that end in –n/-s; and 3) words that end in a vowel.</a:t>
            </a:r>
          </a:p>
          <a:p>
            <a:pPr marL="228600" indent="-228600">
              <a:buAutoNum type="arabicPeriod"/>
            </a:pPr>
            <a:r>
              <a:rPr lang="en-US" b="0" dirty="0"/>
              <a:t>Play the audio be clicking on the number trigger. (Play each word twice.)</a:t>
            </a:r>
          </a:p>
          <a:p>
            <a:pPr marL="228600" indent="-228600">
              <a:buAutoNum type="arabicPeriod"/>
            </a:pPr>
            <a:r>
              <a:rPr lang="en-US" b="0" dirty="0"/>
              <a:t>Students write the word in Spanish.</a:t>
            </a:r>
          </a:p>
          <a:p>
            <a:pPr marL="228600" indent="-228600">
              <a:buAutoNum type="arabicPeriod"/>
            </a:pPr>
            <a:r>
              <a:rPr lang="en-US" b="0" dirty="0"/>
              <a:t>At</a:t>
            </a:r>
            <a:r>
              <a:rPr lang="en-US" b="0" baseline="0" dirty="0"/>
              <a:t> the end of the listening activity, give students 1 minute in pairs to give the meanings of these words in English.</a:t>
            </a:r>
          </a:p>
          <a:p>
            <a:pPr marL="228600" indent="-228600">
              <a:buAutoNum type="arabicPeriod"/>
            </a:pPr>
            <a:r>
              <a:rPr lang="en-US" b="0" baseline="0" dirty="0"/>
              <a:t>Take feedback and clarify any meanings students cannot recall/work out.</a:t>
            </a:r>
            <a:endParaRPr lang="en-US" b="0" dirty="0"/>
          </a:p>
          <a:p>
            <a:pPr marL="228600" indent="-228600">
              <a:buAutoNum type="arabicPeriod" startAt="2"/>
            </a:pPr>
            <a:endParaRPr lang="en-US" b="0" dirty="0"/>
          </a:p>
          <a:p>
            <a:pPr marL="0" indent="0">
              <a:buNone/>
            </a:pPr>
            <a:r>
              <a:rPr lang="en-US" b="1" dirty="0"/>
              <a:t>Note</a:t>
            </a:r>
            <a:r>
              <a:rPr lang="en-US" b="0" dirty="0"/>
              <a:t>: a</a:t>
            </a:r>
            <a:r>
              <a:rPr lang="en-US" b="1" dirty="0"/>
              <a:t> </a:t>
            </a:r>
            <a:r>
              <a:rPr lang="en-US" b="0" dirty="0"/>
              <a:t>gloss</a:t>
            </a:r>
            <a:r>
              <a:rPr lang="en-US" b="0" baseline="0" dirty="0"/>
              <a:t> is given for a word that hasn’t yet been taught: </a:t>
            </a:r>
            <a:r>
              <a:rPr lang="en-US" b="0" baseline="0" dirty="0" err="1"/>
              <a:t>avión</a:t>
            </a:r>
            <a:r>
              <a:rPr lang="en-US" b="0" baseline="0" dirty="0"/>
              <a:t> [1399]. </a:t>
            </a:r>
            <a:r>
              <a:rPr lang="en-US" b="0" baseline="0" dirty="0" err="1"/>
              <a:t>Avión</a:t>
            </a:r>
            <a:r>
              <a:rPr lang="en-US" b="0" baseline="0" dirty="0"/>
              <a:t> will be taught in Year 8. The gloss appears after the answer to avoid giving the correct spelling away. Another word, ideal [2388], is a cognate. You may wish to draw attention to the presence of adjacent ‘strong’ vowels [e] and [a] in this word, as this feature was recently taught.</a:t>
            </a:r>
            <a:endParaRPr lang="en-US" b="1" dirty="0"/>
          </a:p>
          <a:p>
            <a:pPr marL="0" indent="0">
              <a:buNone/>
            </a:pPr>
            <a:endParaRPr lang="en-US" b="0" dirty="0"/>
          </a:p>
          <a:p>
            <a:pPr marL="0" indent="0">
              <a:buNone/>
            </a:pPr>
            <a:r>
              <a:rPr lang="en-US" b="1" dirty="0"/>
              <a:t>Words</a:t>
            </a:r>
            <a:r>
              <a:rPr lang="en-US" b="1" baseline="0" dirty="0"/>
              <a:t> revisited from 8.1.1.2</a:t>
            </a:r>
          </a:p>
          <a:p>
            <a:pPr marL="0" indent="0">
              <a:buNone/>
            </a:pPr>
            <a:r>
              <a:rPr lang="en-US" b="0" baseline="0" dirty="0" err="1"/>
              <a:t>además</a:t>
            </a:r>
            <a:r>
              <a:rPr lang="en-US" b="0" baseline="0" dirty="0"/>
              <a:t>; </a:t>
            </a:r>
            <a:r>
              <a:rPr lang="en-US" b="0" baseline="0" dirty="0" err="1"/>
              <a:t>canción</a:t>
            </a:r>
            <a:r>
              <a:rPr lang="en-US" b="0" baseline="0" dirty="0"/>
              <a:t>; </a:t>
            </a:r>
            <a:r>
              <a:rPr lang="en-US" b="0" baseline="0" dirty="0" err="1"/>
              <a:t>ganar</a:t>
            </a:r>
            <a:endParaRPr lang="en-US" b="0" dirty="0"/>
          </a:p>
          <a:p>
            <a:pPr marL="0" indent="0">
              <a:buNone/>
            </a:pPr>
            <a:endParaRPr lang="en-US" b="0" dirty="0"/>
          </a:p>
          <a:p>
            <a:r>
              <a:rPr lang="en-US" b="1" dirty="0"/>
              <a:t>Transcript:</a:t>
            </a:r>
          </a:p>
          <a:p>
            <a:pPr marL="228600" indent="-228600">
              <a:buAutoNum type="arabicParenR"/>
            </a:pPr>
            <a:r>
              <a:rPr lang="en-US" b="0" dirty="0" err="1"/>
              <a:t>profesor</a:t>
            </a:r>
            <a:endParaRPr lang="en-US" b="0" dirty="0"/>
          </a:p>
          <a:p>
            <a:pPr marL="228600" indent="-228600">
              <a:buAutoNum type="arabicParenR"/>
            </a:pPr>
            <a:r>
              <a:rPr lang="en-US" b="0" dirty="0" err="1"/>
              <a:t>escuché</a:t>
            </a:r>
            <a:endParaRPr lang="en-US" b="0" dirty="0"/>
          </a:p>
          <a:p>
            <a:pPr marL="228600" indent="-228600">
              <a:buAutoNum type="arabicParenR"/>
            </a:pPr>
            <a:r>
              <a:rPr lang="en-US" b="0" dirty="0" err="1"/>
              <a:t>avión</a:t>
            </a:r>
            <a:endParaRPr lang="en-US" b="0" dirty="0"/>
          </a:p>
          <a:p>
            <a:pPr marL="228600" indent="-228600">
              <a:buAutoNum type="arabicParenR"/>
            </a:pPr>
            <a:r>
              <a:rPr lang="en-US" b="0" dirty="0" err="1"/>
              <a:t>universdad</a:t>
            </a:r>
            <a:endParaRPr lang="en-US" b="0" dirty="0"/>
          </a:p>
          <a:p>
            <a:pPr marL="228600" indent="-228600">
              <a:buAutoNum type="arabicParenR"/>
            </a:pPr>
            <a:r>
              <a:rPr lang="en-US" b="0" dirty="0"/>
              <a:t>Panamá</a:t>
            </a:r>
          </a:p>
          <a:p>
            <a:pPr marL="228600" indent="-228600">
              <a:buAutoNum type="arabicParenR"/>
            </a:pPr>
            <a:r>
              <a:rPr lang="en-US" b="0" dirty="0"/>
              <a:t>ideal</a:t>
            </a:r>
          </a:p>
          <a:p>
            <a:pPr marL="228600" indent="-228600">
              <a:buAutoNum type="arabicParenR"/>
            </a:pPr>
            <a:r>
              <a:rPr lang="en-US" b="0" dirty="0" err="1"/>
              <a:t>gané</a:t>
            </a:r>
            <a:endParaRPr lang="en-US" b="0" dirty="0"/>
          </a:p>
          <a:p>
            <a:pPr marL="228600" indent="-228600">
              <a:buAutoNum type="arabicParenR"/>
            </a:pPr>
            <a:r>
              <a:rPr lang="en-US" b="0" dirty="0" err="1"/>
              <a:t>después</a:t>
            </a:r>
            <a:endParaRPr lang="en-US" b="0" dirty="0"/>
          </a:p>
          <a:p>
            <a:pPr marL="228600" indent="-228600">
              <a:buAutoNum type="arabicParenR"/>
            </a:pPr>
            <a:r>
              <a:rPr lang="en-US" b="0" dirty="0"/>
              <a:t>material</a:t>
            </a:r>
          </a:p>
          <a:p>
            <a:pPr marL="228600" indent="-228600">
              <a:buAutoNum type="arabicParenR"/>
            </a:pPr>
            <a:r>
              <a:rPr lang="en-US" b="0" dirty="0" err="1"/>
              <a:t>mamá</a:t>
            </a:r>
            <a:endParaRPr lang="en-US" b="0" dirty="0"/>
          </a:p>
          <a:p>
            <a:pPr marL="228600" indent="-228600">
              <a:buAutoNum type="arabicParenR"/>
            </a:pPr>
            <a:r>
              <a:rPr lang="en-US" b="0" dirty="0" err="1"/>
              <a:t>además</a:t>
            </a:r>
            <a:endParaRPr lang="en-US" b="0" dirty="0"/>
          </a:p>
          <a:p>
            <a:pPr marL="228600" indent="-228600">
              <a:buAutoNum type="arabicParenR"/>
            </a:pPr>
            <a:r>
              <a:rPr lang="en-US" b="0" dirty="0" err="1"/>
              <a:t>canción</a:t>
            </a: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849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1020-CFB4-6546-B905-CE8BB20742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D57A037-00A0-0E4E-9FED-3155BBBDFE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6234F88-CBEA-ED48-A188-621F63C6F5E1}"/>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5" name="Footer Placeholder 4">
            <a:extLst>
              <a:ext uri="{FF2B5EF4-FFF2-40B4-BE49-F238E27FC236}">
                <a16:creationId xmlns:a16="http://schemas.microsoft.com/office/drawing/2014/main" id="{D315D2E3-6D6C-4645-B977-C350CD341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1F84E-50B2-724D-8D82-A77501A276D1}"/>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192248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D033-2A10-5B4D-9239-CF2BEFB8D3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B12C053-721C-F849-91CE-2D2C0C12AC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FF18A3-1AEB-5946-83E8-FB7779798AFF}"/>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5" name="Footer Placeholder 4">
            <a:extLst>
              <a:ext uri="{FF2B5EF4-FFF2-40B4-BE49-F238E27FC236}">
                <a16:creationId xmlns:a16="http://schemas.microsoft.com/office/drawing/2014/main" id="{94B2462E-5E26-2243-8F70-7095A8C2D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79E53-C7A1-DA40-9400-7E8816E6810E}"/>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25088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F18C8-C3D2-DE43-A8CF-7905142D7AE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FA6C4C5-AA51-794E-9948-1E650F2A9E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DAD5A1-9D2F-4E43-8238-56B17CD43FD6}"/>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5" name="Footer Placeholder 4">
            <a:extLst>
              <a:ext uri="{FF2B5EF4-FFF2-40B4-BE49-F238E27FC236}">
                <a16:creationId xmlns:a16="http://schemas.microsoft.com/office/drawing/2014/main" id="{74495116-1BF1-3041-9964-D43A3A744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7FB18-A6FE-A547-A7E7-BE235B4736BE}"/>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175950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0302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965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610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8791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10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817622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30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8376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2EDD-A5FB-1E43-A9C8-5C8AA1D3097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0B5283-6C89-3D48-96F0-58ECFE8A35D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2BB5AB-8CAE-E64A-9C38-8E93717AFBBE}"/>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5" name="Footer Placeholder 4">
            <a:extLst>
              <a:ext uri="{FF2B5EF4-FFF2-40B4-BE49-F238E27FC236}">
                <a16:creationId xmlns:a16="http://schemas.microsoft.com/office/drawing/2014/main" id="{56B0D6B5-032F-2C40-BEB7-F57768FC8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E815D-4F07-FC4F-92D7-FEF1FC55D21F}"/>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3046212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7000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4148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059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70033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7256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308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247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878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204060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68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CBAD-16DA-E54F-9C42-B4E2BC7B2F1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77C726E-DD40-7447-AE0D-3D1A51B40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607D65-AD44-7F4D-81F3-401EB573B476}"/>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5" name="Footer Placeholder 4">
            <a:extLst>
              <a:ext uri="{FF2B5EF4-FFF2-40B4-BE49-F238E27FC236}">
                <a16:creationId xmlns:a16="http://schemas.microsoft.com/office/drawing/2014/main" id="{6984EB77-7807-9F43-A1B7-670834F8E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AFF5F-0D84-5F41-AC38-DB29BA82A497}"/>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3851987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4358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72198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2948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3727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237622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68176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992159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45327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590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400" kern="0">
                <a:solidFill>
                  <a:srgbClr val="1F3864"/>
                </a:solidFill>
                <a:latin typeface="Century Gothic"/>
                <a:ea typeface="Century Gothic"/>
                <a:cs typeface="Century Gothic"/>
                <a:sym typeface="Century Gothic"/>
              </a:rPr>
              <a:t>Text</a:t>
            </a:r>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65357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05D3-AB89-3443-935A-8A8BEE321F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DAFD97-5542-274D-8867-FC6A29DD8D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00A9E7B-1F64-C64A-AE42-10DD72B8A6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7987E46-00F5-0241-9DD1-53717F59D206}"/>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6" name="Footer Placeholder 5">
            <a:extLst>
              <a:ext uri="{FF2B5EF4-FFF2-40B4-BE49-F238E27FC236}">
                <a16:creationId xmlns:a16="http://schemas.microsoft.com/office/drawing/2014/main" id="{42CD3885-B0C4-EB4D-999B-8A8868DD3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03811-A657-5C4D-A177-0CDBBCE6951D}"/>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491992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967589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884180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238635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27427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32940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68647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811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0662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0115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190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D92B-9BEB-6747-988B-3F1D37F21A9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B5DADE-36BF-E54C-955B-CD55347C4B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B91594-BB54-7C4B-8D0F-9A8BC6EFDA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DC416D9-D399-EF46-B515-747CB7636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5F0406-F73E-4C42-9635-F88D5FA417A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B21C0B0-8D0A-9648-AB74-0BA580FDA3BA}"/>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8" name="Footer Placeholder 7">
            <a:extLst>
              <a:ext uri="{FF2B5EF4-FFF2-40B4-BE49-F238E27FC236}">
                <a16:creationId xmlns:a16="http://schemas.microsoft.com/office/drawing/2014/main" id="{6BA977FB-0199-FF4F-A7B3-CEADF4F9E5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6E9F79-739F-8A4B-93DD-EC7684F5AA4C}"/>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26706764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7015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295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1708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6597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0705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041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B282B-2E86-104C-BDE0-4BE1316B626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4401CC-5EB5-8146-82DA-CCDB7DC9DEBC}"/>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4" name="Footer Placeholder 3">
            <a:extLst>
              <a:ext uri="{FF2B5EF4-FFF2-40B4-BE49-F238E27FC236}">
                <a16:creationId xmlns:a16="http://schemas.microsoft.com/office/drawing/2014/main" id="{362E4922-F626-3E4E-A516-B1671ED55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1CD7FC-FCB2-BF42-89D9-6C4C32213B9D}"/>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173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FD25A-0FC1-A64F-AA7C-3DC87504F8EA}"/>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3" name="Footer Placeholder 2">
            <a:extLst>
              <a:ext uri="{FF2B5EF4-FFF2-40B4-BE49-F238E27FC236}">
                <a16:creationId xmlns:a16="http://schemas.microsoft.com/office/drawing/2014/main" id="{4B20BE44-88D0-5441-954A-04D8AED62B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7AE3A-1BA2-9442-8CE5-7E10769B2E43}"/>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170411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C106-9AE1-B14D-8828-3819D10FFD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5A3576-B5D8-1845-B17F-3C9233CA0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2DA9B15-C514-F742-BC91-A4D4CC611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162F27-0049-F34D-A192-BBBC147CB369}"/>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6" name="Footer Placeholder 5">
            <a:extLst>
              <a:ext uri="{FF2B5EF4-FFF2-40B4-BE49-F238E27FC236}">
                <a16:creationId xmlns:a16="http://schemas.microsoft.com/office/drawing/2014/main" id="{6BD7914A-8BE6-D24B-AA3D-B8F242016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65838-99F6-9040-92A0-1452DE6E511C}"/>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144158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729D-80EA-4C4A-8AA8-D0E4543FCA6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8EAF1F0-380D-F541-9A56-4622A6DDB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3BF387-9F05-BD47-B81F-736EF7000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CF8CA8-4F10-8544-A5D9-24A95110F55A}"/>
              </a:ext>
            </a:extLst>
          </p:cNvPr>
          <p:cNvSpPr>
            <a:spLocks noGrp="1"/>
          </p:cNvSpPr>
          <p:nvPr>
            <p:ph type="dt" sz="half" idx="10"/>
          </p:nvPr>
        </p:nvSpPr>
        <p:spPr/>
        <p:txBody>
          <a:bodyPr/>
          <a:lstStyle/>
          <a:p>
            <a:fld id="{0D825954-2E86-5941-8523-F119C57213D1}" type="datetimeFigureOut">
              <a:rPr lang="en-US" smtClean="0"/>
              <a:t>8/22/2022</a:t>
            </a:fld>
            <a:endParaRPr lang="en-US"/>
          </a:p>
        </p:txBody>
      </p:sp>
      <p:sp>
        <p:nvSpPr>
          <p:cNvPr id="6" name="Footer Placeholder 5">
            <a:extLst>
              <a:ext uri="{FF2B5EF4-FFF2-40B4-BE49-F238E27FC236}">
                <a16:creationId xmlns:a16="http://schemas.microsoft.com/office/drawing/2014/main" id="{B398A125-2016-EB43-A5D9-06B45EE80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425DB-FE36-E04A-8BC8-EB0E8721097F}"/>
              </a:ext>
            </a:extLst>
          </p:cNvPr>
          <p:cNvSpPr>
            <a:spLocks noGrp="1"/>
          </p:cNvSpPr>
          <p:nvPr>
            <p:ph type="sldNum" sz="quarter" idx="12"/>
          </p:nvPr>
        </p:nvSpPr>
        <p:spPr/>
        <p:txBody>
          <a:bodyPr/>
          <a:lstStyle/>
          <a:p>
            <a:fld id="{34070E1E-3638-7C47-A906-27A3C28799EA}" type="slidenum">
              <a:rPr lang="en-US" smtClean="0"/>
              <a:t>‹#›</a:t>
            </a:fld>
            <a:endParaRPr lang="en-US"/>
          </a:p>
        </p:txBody>
      </p:sp>
    </p:spTree>
    <p:extLst>
      <p:ext uri="{BB962C8B-B14F-4D97-AF65-F5344CB8AC3E}">
        <p14:creationId xmlns:p14="http://schemas.microsoft.com/office/powerpoint/2010/main" val="307165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E1D5CF-2CEA-A843-AF65-C167DD2B4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03DBC7-5958-C641-AE4D-F569B993D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932CA0-052A-F449-A331-9C2B8A3AE6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25954-2E86-5941-8523-F119C57213D1}" type="datetimeFigureOut">
              <a:rPr lang="en-US" smtClean="0"/>
              <a:t>8/22/2022</a:t>
            </a:fld>
            <a:endParaRPr lang="en-US"/>
          </a:p>
        </p:txBody>
      </p:sp>
      <p:sp>
        <p:nvSpPr>
          <p:cNvPr id="5" name="Footer Placeholder 4">
            <a:extLst>
              <a:ext uri="{FF2B5EF4-FFF2-40B4-BE49-F238E27FC236}">
                <a16:creationId xmlns:a16="http://schemas.microsoft.com/office/drawing/2014/main" id="{50A4338D-CA77-7745-9D29-C041F40132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87962-BD35-9D42-9BF5-A69D8424C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70E1E-3638-7C47-A906-27A3C28799EA}" type="slidenum">
              <a:rPr lang="en-US" smtClean="0"/>
              <a:t>‹#›</a:t>
            </a:fld>
            <a:endParaRPr lang="en-US"/>
          </a:p>
        </p:txBody>
      </p:sp>
    </p:spTree>
    <p:extLst>
      <p:ext uri="{BB962C8B-B14F-4D97-AF65-F5344CB8AC3E}">
        <p14:creationId xmlns:p14="http://schemas.microsoft.com/office/powerpoint/2010/main" val="292170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91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49402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00199536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3899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image" Target="../media/image9.png"/><Relationship Id="rId15" Type="http://schemas.openxmlformats.org/officeDocument/2006/relationships/image" Target="../media/image12.png"/><Relationship Id="rId10" Type="http://schemas.openxmlformats.org/officeDocument/2006/relationships/audio" Target="../media/audio28.wav"/><Relationship Id="rId4" Type="http://schemas.openxmlformats.org/officeDocument/2006/relationships/audio" Target="../media/audio23.wav"/><Relationship Id="rId9" Type="http://schemas.openxmlformats.org/officeDocument/2006/relationships/audio" Target="../media/audio27.wav"/><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4.pn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45.wav"/><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audio" Target="../media/audio44.wav"/><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audio" Target="../media/audio43.wav"/><Relationship Id="rId5" Type="http://schemas.openxmlformats.org/officeDocument/2006/relationships/image" Target="../media/image14.png"/><Relationship Id="rId10" Type="http://schemas.openxmlformats.org/officeDocument/2006/relationships/audio" Target="../media/audio42.wav"/><Relationship Id="rId4" Type="http://schemas.openxmlformats.org/officeDocument/2006/relationships/image" Target="../media/image13.png"/><Relationship Id="rId9" Type="http://schemas.openxmlformats.org/officeDocument/2006/relationships/audio" Target="../media/audio41.wav"/></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image" Target="../media/image21.jpg"/><Relationship Id="rId3" Type="http://schemas.openxmlformats.org/officeDocument/2006/relationships/image" Target="../media/image4.png"/><Relationship Id="rId21" Type="http://schemas.microsoft.com/office/2007/relationships/hdphoto" Target="../media/hdphoto2.wdp"/><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image" Target="../media/image20.jpg"/><Relationship Id="rId2" Type="http://schemas.openxmlformats.org/officeDocument/2006/relationships/notesSlide" Target="../notesSlides/notesSlide26.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5.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26.png"/><Relationship Id="rId5" Type="http://schemas.openxmlformats.org/officeDocument/2006/relationships/audio" Target="../media/audio47.wav"/><Relationship Id="rId15" Type="http://schemas.microsoft.com/office/2007/relationships/hdphoto" Target="../media/hdphoto1.wdp"/><Relationship Id="rId23" Type="http://schemas.openxmlformats.org/officeDocument/2006/relationships/image" Target="../media/image25.jpeg"/><Relationship Id="rId10" Type="http://schemas.openxmlformats.org/officeDocument/2006/relationships/audio" Target="../media/audio52.wav"/><Relationship Id="rId19" Type="http://schemas.openxmlformats.org/officeDocument/2006/relationships/image" Target="../media/image22.png"/><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18.png"/><Relationship Id="rId22"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g"/><Relationship Id="rId18" Type="http://schemas.openxmlformats.org/officeDocument/2006/relationships/audio" Target="../media/audio59.wav"/><Relationship Id="rId3" Type="http://schemas.openxmlformats.org/officeDocument/2006/relationships/slideLayout" Target="../slideLayouts/slideLayout35.xml"/><Relationship Id="rId21" Type="http://schemas.openxmlformats.org/officeDocument/2006/relationships/audio" Target="../media/audio62.wav"/><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audio" Target="../media/audio58.wav"/><Relationship Id="rId25" Type="http://schemas.openxmlformats.org/officeDocument/2006/relationships/image" Target="../media/image37.png"/><Relationship Id="rId2" Type="http://schemas.openxmlformats.org/officeDocument/2006/relationships/audio" Target="../media/media1.wav"/><Relationship Id="rId16" Type="http://schemas.openxmlformats.org/officeDocument/2006/relationships/audio" Target="../media/audio57.wav"/><Relationship Id="rId20" Type="http://schemas.openxmlformats.org/officeDocument/2006/relationships/audio" Target="../media/audio61.wav"/><Relationship Id="rId1" Type="http://schemas.microsoft.com/office/2007/relationships/media" Target="../media/media1.wav"/><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audio" Target="../media/audio65.wav"/><Relationship Id="rId5" Type="http://schemas.openxmlformats.org/officeDocument/2006/relationships/image" Target="../media/image27.png"/><Relationship Id="rId15" Type="http://schemas.openxmlformats.org/officeDocument/2006/relationships/audio" Target="../media/audio56.wav"/><Relationship Id="rId23" Type="http://schemas.openxmlformats.org/officeDocument/2006/relationships/audio" Target="../media/audio64.wav"/><Relationship Id="rId10" Type="http://schemas.openxmlformats.org/officeDocument/2006/relationships/image" Target="../media/image32.png"/><Relationship Id="rId19" Type="http://schemas.openxmlformats.org/officeDocument/2006/relationships/audio" Target="../media/audio60.wav"/><Relationship Id="rId4" Type="http://schemas.openxmlformats.org/officeDocument/2006/relationships/notesSlide" Target="../notesSlides/notesSlide28.xml"/><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audio" Target="../media/audio63.wav"/></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audio" Target="../media/audio70.wav"/><Relationship Id="rId3" Type="http://schemas.openxmlformats.org/officeDocument/2006/relationships/image" Target="../media/image4.png"/><Relationship Id="rId7" Type="http://schemas.openxmlformats.org/officeDocument/2006/relationships/audio" Target="../media/audio69.wav"/><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audio" Target="../media/audio68.wav"/><Relationship Id="rId11" Type="http://schemas.openxmlformats.org/officeDocument/2006/relationships/audio" Target="../media/audio73.wav"/><Relationship Id="rId5" Type="http://schemas.openxmlformats.org/officeDocument/2006/relationships/audio" Target="../media/audio67.wav"/><Relationship Id="rId10" Type="http://schemas.openxmlformats.org/officeDocument/2006/relationships/audio" Target="../media/audio72.wav"/><Relationship Id="rId4" Type="http://schemas.openxmlformats.org/officeDocument/2006/relationships/audio" Target="../media/audio66.wav"/><Relationship Id="rId9" Type="http://schemas.openxmlformats.org/officeDocument/2006/relationships/audio" Target="../media/audio71.wav"/></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8.tiff"/><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audio" Target="../media/audio78.wav"/><Relationship Id="rId3" Type="http://schemas.openxmlformats.org/officeDocument/2006/relationships/image" Target="../media/image4.png"/><Relationship Id="rId7" Type="http://schemas.openxmlformats.org/officeDocument/2006/relationships/audio" Target="../media/audio77.wav"/><Relationship Id="rId12"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audio" Target="../media/audio76.wav"/><Relationship Id="rId11" Type="http://schemas.openxmlformats.org/officeDocument/2006/relationships/image" Target="../media/image43.png"/><Relationship Id="rId5" Type="http://schemas.openxmlformats.org/officeDocument/2006/relationships/audio" Target="../media/audio75.wav"/><Relationship Id="rId10" Type="http://schemas.openxmlformats.org/officeDocument/2006/relationships/image" Target="../media/image42.jpg"/><Relationship Id="rId4" Type="http://schemas.openxmlformats.org/officeDocument/2006/relationships/audio" Target="../media/audio74.wav"/><Relationship Id="rId9"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jpg"/><Relationship Id="rId3" Type="http://schemas.openxmlformats.org/officeDocument/2006/relationships/audio" Target="../media/audio79.wav"/><Relationship Id="rId7" Type="http://schemas.openxmlformats.org/officeDocument/2006/relationships/audio" Target="../media/audio83.wav"/><Relationship Id="rId12"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audio" Target="../media/audio82.wav"/><Relationship Id="rId11" Type="http://schemas.openxmlformats.org/officeDocument/2006/relationships/image" Target="../media/image4.png"/><Relationship Id="rId5" Type="http://schemas.openxmlformats.org/officeDocument/2006/relationships/audio" Target="../media/audio81.wav"/><Relationship Id="rId10" Type="http://schemas.openxmlformats.org/officeDocument/2006/relationships/image" Target="../media/image47.jpg"/><Relationship Id="rId4" Type="http://schemas.openxmlformats.org/officeDocument/2006/relationships/audio" Target="../media/audio80.wav"/><Relationship Id="rId9" Type="http://schemas.openxmlformats.org/officeDocument/2006/relationships/image" Target="../media/image46.jpg"/><Relationship Id="rId1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4.xml"/><Relationship Id="rId1" Type="http://schemas.openxmlformats.org/officeDocument/2006/relationships/slideLayout" Target="../slideLayouts/slideLayout46.xml"/><Relationship Id="rId5" Type="http://schemas.openxmlformats.org/officeDocument/2006/relationships/image" Target="../media/image53.jpe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audio" Target="../media/audio89.wav"/><Relationship Id="rId3" Type="http://schemas.openxmlformats.org/officeDocument/2006/relationships/audio" Target="../media/audio84.wav"/><Relationship Id="rId7" Type="http://schemas.openxmlformats.org/officeDocument/2006/relationships/audio" Target="../media/audio88.wav"/><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audio" Target="../media/audio87.wav"/><Relationship Id="rId5" Type="http://schemas.openxmlformats.org/officeDocument/2006/relationships/audio" Target="../media/audio86.wav"/><Relationship Id="rId4" Type="http://schemas.openxmlformats.org/officeDocument/2006/relationships/audio" Target="../media/audio85.wav"/><Relationship Id="rId9" Type="http://schemas.openxmlformats.org/officeDocument/2006/relationships/image" Target="../media/image54.tif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audio" Target="../media/audio91.wav"/><Relationship Id="rId4" Type="http://schemas.openxmlformats.org/officeDocument/2006/relationships/audio" Target="../media/audio90.wav"/></Relationships>
</file>

<file path=ppt/slides/_rels/slide48.xml.rels><?xml version="1.0" encoding="UTF-8" standalone="yes"?>
<Relationships xmlns="http://schemas.openxmlformats.org/package/2006/relationships"><Relationship Id="rId8" Type="http://schemas.openxmlformats.org/officeDocument/2006/relationships/audio" Target="../media/audio94.wav"/><Relationship Id="rId13" Type="http://schemas.microsoft.com/office/2007/relationships/hdphoto" Target="../media/hdphoto3.wdp"/><Relationship Id="rId18" Type="http://schemas.microsoft.com/office/2007/relationships/hdphoto" Target="../media/hdphoto6.wdp"/><Relationship Id="rId3" Type="http://schemas.openxmlformats.org/officeDocument/2006/relationships/image" Target="../media/image4.png"/><Relationship Id="rId21" Type="http://schemas.microsoft.com/office/2007/relationships/hdphoto" Target="../media/hdphoto9.wdp"/><Relationship Id="rId7" Type="http://schemas.openxmlformats.org/officeDocument/2006/relationships/image" Target="../media/image56.png"/><Relationship Id="rId12" Type="http://schemas.openxmlformats.org/officeDocument/2006/relationships/image" Target="../media/image57.png"/><Relationship Id="rId17" Type="http://schemas.microsoft.com/office/2007/relationships/hdphoto" Target="../media/hdphoto5.wdp"/><Relationship Id="rId2" Type="http://schemas.openxmlformats.org/officeDocument/2006/relationships/notesSlide" Target="../notesSlides/notesSlide48.xml"/><Relationship Id="rId16" Type="http://schemas.openxmlformats.org/officeDocument/2006/relationships/image" Target="../media/image59.png"/><Relationship Id="rId20" Type="http://schemas.microsoft.com/office/2007/relationships/hdphoto" Target="../media/hdphoto8.wdp"/><Relationship Id="rId1" Type="http://schemas.openxmlformats.org/officeDocument/2006/relationships/slideLayout" Target="../slideLayouts/slideLayout13.xml"/><Relationship Id="rId6" Type="http://schemas.openxmlformats.org/officeDocument/2006/relationships/audio" Target="../media/audio93.wav"/><Relationship Id="rId11" Type="http://schemas.openxmlformats.org/officeDocument/2006/relationships/audio" Target="../media/audio97.wav"/><Relationship Id="rId24" Type="http://schemas.openxmlformats.org/officeDocument/2006/relationships/image" Target="../media/image60.png"/><Relationship Id="rId5" Type="http://schemas.openxmlformats.org/officeDocument/2006/relationships/image" Target="../media/image55.png"/><Relationship Id="rId15" Type="http://schemas.microsoft.com/office/2007/relationships/hdphoto" Target="../media/hdphoto4.wdp"/><Relationship Id="rId23" Type="http://schemas.microsoft.com/office/2007/relationships/hdphoto" Target="../media/hdphoto11.wdp"/><Relationship Id="rId10" Type="http://schemas.openxmlformats.org/officeDocument/2006/relationships/audio" Target="../media/audio96.wav"/><Relationship Id="rId19" Type="http://schemas.microsoft.com/office/2007/relationships/hdphoto" Target="../media/hdphoto7.wdp"/><Relationship Id="rId4" Type="http://schemas.openxmlformats.org/officeDocument/2006/relationships/audio" Target="../media/audio92.wav"/><Relationship Id="rId9" Type="http://schemas.openxmlformats.org/officeDocument/2006/relationships/audio" Target="../media/audio95.wav"/><Relationship Id="rId14" Type="http://schemas.openxmlformats.org/officeDocument/2006/relationships/image" Target="../media/image58.png"/><Relationship Id="rId22" Type="http://schemas.microsoft.com/office/2007/relationships/hdphoto" Target="../media/hdphoto10.wdp"/></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98.wav"/><Relationship Id="rId7" Type="http://schemas.openxmlformats.org/officeDocument/2006/relationships/image" Target="../media/image62.tiff"/><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audio" Target="../media/audio99.wav"/></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image" Target="../media/image4.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5" Type="http://schemas.openxmlformats.org/officeDocument/2006/relationships/audio" Target="../media/audio22.wav"/><Relationship Id="rId10" Type="http://schemas.openxmlformats.org/officeDocument/2006/relationships/audio" Target="../media/audio17.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212951" cy="879475"/>
          </a:xfrm>
        </p:spPr>
        <p:txBody>
          <a:bodyPr>
            <a:normAutofit/>
          </a:bodyPr>
          <a:lstStyle/>
          <a:p>
            <a:pPr algn="l"/>
            <a:r>
              <a:rPr lang="en-GB" sz="4000" b="1" dirty="0">
                <a:solidFill>
                  <a:prstClr val="white"/>
                </a:solidFill>
                <a:latin typeface="Century Gothic" panose="020B0502020202020204" pitchFamily="34" charset="0"/>
              </a:rPr>
              <a:t>Spanish phonics collection</a:t>
            </a:r>
            <a:endParaRPr lang="en-US" sz="4000" dirty="0">
              <a:latin typeface="Century Gothic" panose="020B0502020202020204" pitchFamily="34" charset="0"/>
            </a:endParaRP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1480386"/>
          </a:xfrm>
        </p:spPr>
        <p:txBody>
          <a:bodyPr>
            <a:normAutofit/>
          </a:bodyPr>
          <a:lstStyle/>
          <a:p>
            <a:pPr algn="l"/>
            <a:r>
              <a:rPr lang="en-GB" sz="4000" dirty="0">
                <a:solidFill>
                  <a:prstClr val="white"/>
                </a:solidFill>
                <a:latin typeface="Century Gothic" panose="020B0502020202020204" pitchFamily="34" charset="0"/>
              </a:rPr>
              <a:t>Final syllable stress</a:t>
            </a:r>
          </a:p>
          <a:p>
            <a:endParaRPr lang="en-US" sz="4000" dirty="0">
              <a:latin typeface="Century Gothic" panose="020B0502020202020204" pitchFamily="34" charset="0"/>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Author name</a:t>
            </a:r>
            <a:r>
              <a:rPr lang="en-GB" sz="1400" dirty="0">
                <a:solidFill>
                  <a:prstClr val="white"/>
                </a:solidFill>
                <a:latin typeface="Century Gothic" panose="020B0502020202020204" pitchFamily="34" charset="0"/>
              </a:rPr>
              <a:t>s</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1400" dirty="0">
                <a:solidFill>
                  <a:prstClr val="white"/>
                </a:solidFill>
                <a:latin typeface="Century Gothic" panose="020B0502020202020204" pitchFamily="34" charset="0"/>
              </a:rPr>
              <a:t>Victoria Hobson</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 / </a:t>
            </a:r>
            <a:r>
              <a:rPr lang="en-GB" sz="1400" dirty="0">
                <a:solidFill>
                  <a:prstClr val="white"/>
                </a:solidFill>
                <a:latin typeface="Century Gothic" panose="020B0502020202020204" pitchFamily="34" charset="0"/>
              </a:rPr>
              <a:t>Nick Avery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1400" noProof="0" dirty="0">
                <a:solidFill>
                  <a:prstClr val="white"/>
                </a:solidFill>
                <a:latin typeface="Century Gothic" panose="020B0502020202020204" pitchFamily="34" charset="0"/>
              </a:rPr>
              <a:t>R</a:t>
            </a:r>
            <a:r>
              <a:rPr lang="en-GB" sz="1400" dirty="0" err="1">
                <a:solidFill>
                  <a:prstClr val="white"/>
                </a:solidFill>
                <a:latin typeface="Century Gothic" panose="020B0502020202020204" pitchFamily="34" charset="0"/>
              </a:rPr>
              <a:t>achel</a:t>
            </a:r>
            <a:r>
              <a:rPr lang="en-GB" sz="1400" dirty="0">
                <a:solidFill>
                  <a:prstClr val="white"/>
                </a:solidFill>
                <a:latin typeface="Century Gothic" panose="020B0502020202020204" pitchFamily="34" charset="0"/>
              </a:rPr>
              <a:t> Hawkes / Amanda </a:t>
            </a:r>
            <a:r>
              <a:rPr lang="en-GB" sz="1400" dirty="0" err="1">
                <a:solidFill>
                  <a:prstClr val="white"/>
                </a:solidFill>
                <a:latin typeface="Century Gothic" panose="020B0502020202020204" pitchFamily="34" charset="0"/>
              </a:rPr>
              <a:t>Izquierdo</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Date updated: </a:t>
            </a:r>
            <a:r>
              <a:rPr lang="en-GB" sz="1400" dirty="0">
                <a:solidFill>
                  <a:prstClr val="white"/>
                </a:solidFill>
                <a:latin typeface="Century Gothic" panose="020B0502020202020204" pitchFamily="34" charset="0"/>
              </a:rPr>
              <a:t>22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6" name="TextBox 5">
            <a:extLst>
              <a:ext uri="{FF2B5EF4-FFF2-40B4-BE49-F238E27FC236}">
                <a16:creationId xmlns:a16="http://schemas.microsoft.com/office/drawing/2014/main" id="{EF8CDABB-FE34-9B40-A7AC-9470E22856BF}"/>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Rounded Rectangle 11">
            <a:extLst>
              <a:ext uri="{FF2B5EF4-FFF2-40B4-BE49-F238E27FC236}">
                <a16:creationId xmlns:a16="http://schemas.microsoft.com/office/drawing/2014/main" id="{A316DD52-7894-4A75-969C-CA0645DA2978}"/>
              </a:ext>
            </a:extLst>
          </p:cNvPr>
          <p:cNvSpPr/>
          <p:nvPr/>
        </p:nvSpPr>
        <p:spPr>
          <a:xfrm>
            <a:off x="8312728" y="258166"/>
            <a:ext cx="361541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F8CDABB-FE34-9B40-A7AC-9470E22856BF}"/>
              </a:ext>
            </a:extLst>
          </p:cNvPr>
          <p:cNvSpPr txBox="1"/>
          <p:nvPr/>
        </p:nvSpPr>
        <p:spPr>
          <a:xfrm>
            <a:off x="180000" y="2376654"/>
            <a:ext cx="105671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español,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pizarra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EF8CDABB-FE34-9B40-A7AC-9470E22856BF}"/>
              </a:ext>
            </a:extLst>
          </p:cNvPr>
          <p:cNvSpPr txBox="1"/>
          <p:nvPr/>
        </p:nvSpPr>
        <p:spPr>
          <a:xfrm>
            <a:off x="180000" y="1836327"/>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primera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vez</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EF8CDABB-FE34-9B40-A7AC-9470E22856BF}"/>
              </a:ext>
            </a:extLst>
          </p:cNvPr>
          <p:cNvSpPr txBox="1"/>
          <p:nvPr/>
        </p:nvSpPr>
        <p:spPr>
          <a:xfrm>
            <a:off x="180000" y="4103638"/>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segunda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vez</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F8CDABB-FE34-9B40-A7AC-9470E22856BF}"/>
              </a:ext>
            </a:extLst>
          </p:cNvPr>
          <p:cNvSpPr txBox="1"/>
          <p:nvPr/>
        </p:nvSpPr>
        <p:spPr>
          <a:xfrm>
            <a:off x="179999" y="4565303"/>
            <a:ext cx="105671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español,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pizarra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ounded Rectangular Callout 2"/>
          <p:cNvSpPr/>
          <p:nvPr/>
        </p:nvSpPr>
        <p:spPr>
          <a:xfrm>
            <a:off x="5946444" y="1296000"/>
            <a:ext cx="5712156" cy="1669275"/>
          </a:xfrm>
          <a:prstGeom prst="wedgeRoundRectCallout">
            <a:avLst>
              <a:gd name="adj1" fmla="val -82928"/>
              <a:gd name="adj2" fmla="val 8291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Remember, if the word has final syllable stress and it ends in a vowel or ‘n’ or ‘s’, it will need an accent.</a:t>
            </a:r>
          </a:p>
        </p:txBody>
      </p:sp>
    </p:spTree>
    <p:extLst>
      <p:ext uri="{BB962C8B-B14F-4D97-AF65-F5344CB8AC3E}">
        <p14:creationId xmlns:p14="http://schemas.microsoft.com/office/powerpoint/2010/main" val="1247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312728" y="258166"/>
            <a:ext cx="361541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79999" y="1296000"/>
            <a:ext cx="105671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español,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pizarra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3" name="Table 2"/>
          <p:cNvGraphicFramePr>
            <a:graphicFrameLocks noGrp="1"/>
          </p:cNvGraphicFramePr>
          <p:nvPr/>
        </p:nvGraphicFramePr>
        <p:xfrm>
          <a:off x="179999" y="3189734"/>
          <a:ext cx="7859101" cy="2122340"/>
        </p:xfrm>
        <a:graphic>
          <a:graphicData uri="http://schemas.openxmlformats.org/drawingml/2006/table">
            <a:tbl>
              <a:tblPr firstRow="1" bandRow="1">
                <a:tableStyleId>{8A107856-5554-42FB-B03E-39F5DBC370BA}</a:tableStyleId>
              </a:tblPr>
              <a:tblGrid>
                <a:gridCol w="366162">
                  <a:extLst>
                    <a:ext uri="{9D8B030D-6E8A-4147-A177-3AD203B41FA5}">
                      <a16:colId xmlns:a16="http://schemas.microsoft.com/office/drawing/2014/main" val="3039732283"/>
                    </a:ext>
                  </a:extLst>
                </a:gridCol>
                <a:gridCol w="7492939">
                  <a:extLst>
                    <a:ext uri="{9D8B030D-6E8A-4147-A177-3AD203B41FA5}">
                      <a16:colId xmlns:a16="http://schemas.microsoft.com/office/drawing/2014/main" val="2382734644"/>
                    </a:ext>
                  </a:extLst>
                </a:gridCol>
              </a:tblGrid>
              <a:tr h="530585">
                <a:tc>
                  <a:txBody>
                    <a:bodyPr/>
                    <a:lstStyle/>
                    <a:p>
                      <a:r>
                        <a:rPr lang="en-GB" sz="2400" b="1" dirty="0">
                          <a:solidFill>
                            <a:schemeClr val="accent5">
                              <a:lumMod val="50000"/>
                            </a:schemeClr>
                          </a:solidFill>
                        </a:rPr>
                        <a:t>1</a:t>
                      </a:r>
                    </a:p>
                  </a:txBody>
                  <a:tcPr/>
                </a:tc>
                <a:tc>
                  <a:txBody>
                    <a:bodyPr/>
                    <a:lstStyle/>
                    <a:p>
                      <a:r>
                        <a:rPr lang="en-GB" sz="2400" b="0" dirty="0" err="1">
                          <a:solidFill>
                            <a:schemeClr val="accent5">
                              <a:lumMod val="50000"/>
                            </a:schemeClr>
                          </a:solidFill>
                        </a:rPr>
                        <a:t>Intenté</a:t>
                      </a:r>
                      <a:r>
                        <a:rPr lang="en-GB" sz="2400" b="0" dirty="0">
                          <a:solidFill>
                            <a:schemeClr val="accent5">
                              <a:lumMod val="50000"/>
                            </a:schemeClr>
                          </a:solidFill>
                        </a:rPr>
                        <a:t> </a:t>
                      </a:r>
                      <a:r>
                        <a:rPr lang="en-GB" sz="2400" b="0" dirty="0" err="1">
                          <a:solidFill>
                            <a:schemeClr val="accent5">
                              <a:lumMod val="50000"/>
                            </a:schemeClr>
                          </a:solidFill>
                        </a:rPr>
                        <a:t>hablar</a:t>
                      </a:r>
                      <a:r>
                        <a:rPr lang="en-GB" sz="2400" b="0" dirty="0">
                          <a:solidFill>
                            <a:schemeClr val="accent5">
                              <a:lumMod val="50000"/>
                            </a:schemeClr>
                          </a:solidFill>
                        </a:rPr>
                        <a:t> con un</a:t>
                      </a:r>
                      <a:r>
                        <a:rPr lang="en-GB" sz="2400" b="0" baseline="0" dirty="0">
                          <a:solidFill>
                            <a:schemeClr val="accent5">
                              <a:lumMod val="50000"/>
                            </a:schemeClr>
                          </a:solidFill>
                        </a:rPr>
                        <a:t> </a:t>
                      </a:r>
                      <a:r>
                        <a:rPr lang="en-GB" sz="2400" b="0" baseline="0" dirty="0" err="1">
                          <a:solidFill>
                            <a:schemeClr val="accent5">
                              <a:lumMod val="50000"/>
                            </a:schemeClr>
                          </a:solidFill>
                        </a:rPr>
                        <a:t>profesor</a:t>
                      </a:r>
                      <a:r>
                        <a:rPr lang="en-GB" sz="2400" b="0" baseline="0" dirty="0">
                          <a:solidFill>
                            <a:schemeClr val="accent5">
                              <a:lumMod val="50000"/>
                            </a:schemeClr>
                          </a:solidFill>
                        </a:rPr>
                        <a:t> </a:t>
                      </a:r>
                      <a:r>
                        <a:rPr lang="en-GB" sz="2400" b="0" baseline="0" dirty="0" err="1">
                          <a:solidFill>
                            <a:schemeClr val="accent5">
                              <a:lumMod val="50000"/>
                            </a:schemeClr>
                          </a:solidFill>
                        </a:rPr>
                        <a:t>sobre</a:t>
                      </a:r>
                      <a:r>
                        <a:rPr lang="en-GB" sz="2400" b="0" baseline="0" dirty="0">
                          <a:solidFill>
                            <a:schemeClr val="accent5">
                              <a:lumMod val="50000"/>
                            </a:schemeClr>
                          </a:solidFill>
                        </a:rPr>
                        <a:t> el </a:t>
                      </a:r>
                      <a:r>
                        <a:rPr lang="en-GB" sz="2400" b="0" baseline="0" dirty="0" err="1">
                          <a:solidFill>
                            <a:schemeClr val="accent5">
                              <a:lumMod val="50000"/>
                            </a:schemeClr>
                          </a:solidFill>
                        </a:rPr>
                        <a:t>premio</a:t>
                      </a:r>
                      <a:r>
                        <a:rPr lang="en-GB" sz="2400" b="0" baseline="0" dirty="0">
                          <a:solidFill>
                            <a:schemeClr val="accent5">
                              <a:lumMod val="50000"/>
                            </a:schemeClr>
                          </a:solidFill>
                        </a:rPr>
                        <a:t>.</a:t>
                      </a:r>
                      <a:endParaRPr lang="en-GB" sz="2400" b="0" dirty="0">
                        <a:solidFill>
                          <a:schemeClr val="accent5">
                            <a:lumMod val="50000"/>
                          </a:schemeClr>
                        </a:solidFill>
                      </a:endParaRPr>
                    </a:p>
                  </a:txBody>
                  <a:tcPr/>
                </a:tc>
                <a:extLst>
                  <a:ext uri="{0D108BD9-81ED-4DB2-BD59-A6C34878D82A}">
                    <a16:rowId xmlns:a16="http://schemas.microsoft.com/office/drawing/2014/main" val="2260288085"/>
                  </a:ext>
                </a:extLst>
              </a:tr>
              <a:tr h="530585">
                <a:tc>
                  <a:txBody>
                    <a:bodyPr/>
                    <a:lstStyle/>
                    <a:p>
                      <a:r>
                        <a:rPr lang="en-GB" sz="2400" b="1" dirty="0">
                          <a:solidFill>
                            <a:schemeClr val="accent5">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Según mi </a:t>
                      </a:r>
                      <a:r>
                        <a:rPr lang="en-GB" sz="2400" dirty="0" err="1">
                          <a:solidFill>
                            <a:schemeClr val="accent5">
                              <a:lumMod val="50000"/>
                            </a:schemeClr>
                          </a:solidFill>
                        </a:rPr>
                        <a:t>mamá</a:t>
                      </a:r>
                      <a:r>
                        <a:rPr lang="en-GB" sz="2400" dirty="0">
                          <a:solidFill>
                            <a:schemeClr val="accent5">
                              <a:lumMod val="50000"/>
                            </a:schemeClr>
                          </a:solidFill>
                        </a:rPr>
                        <a:t>, </a:t>
                      </a:r>
                      <a:r>
                        <a:rPr lang="en-GB" sz="2400" dirty="0" err="1">
                          <a:solidFill>
                            <a:schemeClr val="accent5">
                              <a:lumMod val="50000"/>
                            </a:schemeClr>
                          </a:solidFill>
                        </a:rPr>
                        <a:t>coger</a:t>
                      </a:r>
                      <a:r>
                        <a:rPr lang="en-GB" sz="2400" dirty="0">
                          <a:solidFill>
                            <a:schemeClr val="accent5">
                              <a:lumMod val="50000"/>
                            </a:schemeClr>
                          </a:solidFill>
                        </a:rPr>
                        <a:t> el </a:t>
                      </a:r>
                      <a:r>
                        <a:rPr lang="en-GB" sz="2400" dirty="0" err="1">
                          <a:solidFill>
                            <a:schemeClr val="accent5">
                              <a:lumMod val="50000"/>
                            </a:schemeClr>
                          </a:solidFill>
                        </a:rPr>
                        <a:t>autobús</a:t>
                      </a:r>
                      <a:r>
                        <a:rPr lang="en-GB" sz="2400" dirty="0">
                          <a:solidFill>
                            <a:schemeClr val="accent5">
                              <a:lumMod val="50000"/>
                            </a:schemeClr>
                          </a:solidFill>
                        </a:rPr>
                        <a:t> es ideal.</a:t>
                      </a:r>
                    </a:p>
                  </a:txBody>
                  <a:tcPr/>
                </a:tc>
                <a:extLst>
                  <a:ext uri="{0D108BD9-81ED-4DB2-BD59-A6C34878D82A}">
                    <a16:rowId xmlns:a16="http://schemas.microsoft.com/office/drawing/2014/main" val="252340795"/>
                  </a:ext>
                </a:extLst>
              </a:tr>
              <a:tr h="530585">
                <a:tc>
                  <a:txBody>
                    <a:bodyPr/>
                    <a:lstStyle/>
                    <a:p>
                      <a:r>
                        <a:rPr lang="en-GB" sz="2400" b="1" dirty="0">
                          <a:solidFill>
                            <a:schemeClr val="accent5">
                              <a:lumMod val="50000"/>
                            </a:schemeClr>
                          </a:solidFill>
                        </a:rPr>
                        <a:t>3</a:t>
                      </a:r>
                    </a:p>
                  </a:txBody>
                  <a:tcPr/>
                </a:tc>
                <a:tc>
                  <a:txBody>
                    <a:bodyPr/>
                    <a:lstStyle/>
                    <a:p>
                      <a:r>
                        <a:rPr lang="en-GB" sz="2400" dirty="0">
                          <a:solidFill>
                            <a:schemeClr val="accent5">
                              <a:lumMod val="50000"/>
                            </a:schemeClr>
                          </a:solidFill>
                        </a:rPr>
                        <a:t>El </a:t>
                      </a:r>
                      <a:r>
                        <a:rPr lang="en-GB" sz="2400" dirty="0" err="1">
                          <a:solidFill>
                            <a:schemeClr val="accent5">
                              <a:lumMod val="50000"/>
                            </a:schemeClr>
                          </a:solidFill>
                        </a:rPr>
                        <a:t>año</a:t>
                      </a:r>
                      <a:r>
                        <a:rPr lang="en-GB" sz="2400" dirty="0">
                          <a:solidFill>
                            <a:schemeClr val="accent5">
                              <a:lumMod val="50000"/>
                            </a:schemeClr>
                          </a:solidFill>
                        </a:rPr>
                        <a:t> </a:t>
                      </a:r>
                      <a:r>
                        <a:rPr lang="en-GB" sz="2400" dirty="0" err="1">
                          <a:solidFill>
                            <a:schemeClr val="accent5">
                              <a:lumMod val="50000"/>
                            </a:schemeClr>
                          </a:solidFill>
                        </a:rPr>
                        <a:t>pasado</a:t>
                      </a:r>
                      <a:r>
                        <a:rPr lang="en-GB" sz="2400" dirty="0">
                          <a:solidFill>
                            <a:schemeClr val="accent5">
                              <a:lumMod val="50000"/>
                            </a:schemeClr>
                          </a:solidFill>
                        </a:rPr>
                        <a:t>, </a:t>
                      </a:r>
                      <a:r>
                        <a:rPr lang="en-GB" sz="2400" dirty="0" err="1">
                          <a:solidFill>
                            <a:schemeClr val="accent5">
                              <a:lumMod val="50000"/>
                            </a:schemeClr>
                          </a:solidFill>
                        </a:rPr>
                        <a:t>viajé</a:t>
                      </a:r>
                      <a:r>
                        <a:rPr lang="en-GB" sz="2400" dirty="0">
                          <a:solidFill>
                            <a:schemeClr val="accent5">
                              <a:lumMod val="50000"/>
                            </a:schemeClr>
                          </a:solidFill>
                        </a:rPr>
                        <a:t> a Bogotá en avión.</a:t>
                      </a:r>
                    </a:p>
                  </a:txBody>
                  <a:tcPr/>
                </a:tc>
                <a:extLst>
                  <a:ext uri="{0D108BD9-81ED-4DB2-BD59-A6C34878D82A}">
                    <a16:rowId xmlns:a16="http://schemas.microsoft.com/office/drawing/2014/main" val="2940266124"/>
                  </a:ext>
                </a:extLst>
              </a:tr>
              <a:tr h="530585">
                <a:tc>
                  <a:txBody>
                    <a:bodyPr/>
                    <a:lstStyle/>
                    <a:p>
                      <a:r>
                        <a:rPr lang="en-GB" sz="2400" b="1" dirty="0">
                          <a:solidFill>
                            <a:schemeClr val="accent5">
                              <a:lumMod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a:t>
                      </a:r>
                      <a:r>
                        <a:rPr lang="en-GB" sz="2400" dirty="0" err="1">
                          <a:solidFill>
                            <a:schemeClr val="accent5">
                              <a:lumMod val="50000"/>
                            </a:schemeClr>
                          </a:solidFill>
                        </a:rPr>
                        <a:t>Quién</a:t>
                      </a:r>
                      <a:r>
                        <a:rPr lang="en-GB" sz="2400" dirty="0">
                          <a:solidFill>
                            <a:schemeClr val="accent5">
                              <a:lumMod val="50000"/>
                            </a:schemeClr>
                          </a:solidFill>
                        </a:rPr>
                        <a:t> está </a:t>
                      </a:r>
                      <a:r>
                        <a:rPr lang="en-GB" sz="2400" dirty="0" err="1">
                          <a:solidFill>
                            <a:schemeClr val="accent5">
                              <a:lumMod val="50000"/>
                            </a:schemeClr>
                          </a:solidFill>
                        </a:rPr>
                        <a:t>detrás</a:t>
                      </a:r>
                      <a:r>
                        <a:rPr lang="en-GB" sz="2400" dirty="0">
                          <a:solidFill>
                            <a:schemeClr val="accent5">
                              <a:lumMod val="50000"/>
                            </a:schemeClr>
                          </a:solidFill>
                        </a:rPr>
                        <a:t> del director?</a:t>
                      </a:r>
                    </a:p>
                  </a:txBody>
                  <a:tcPr/>
                </a:tc>
                <a:extLst>
                  <a:ext uri="{0D108BD9-81ED-4DB2-BD59-A6C34878D82A}">
                    <a16:rowId xmlns:a16="http://schemas.microsoft.com/office/drawing/2014/main" val="4290148062"/>
                  </a:ext>
                </a:extLst>
              </a:tr>
            </a:tbl>
          </a:graphicData>
        </a:graphic>
      </p:graphicFrame>
      <p:pic>
        <p:nvPicPr>
          <p:cNvPr id="1026" name="Picture 2" descr="https://www.cia.gov/library/publications/the-world-factbook/attachments/maps/CO-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360" y="1472898"/>
            <a:ext cx="3940152" cy="42302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972300" y="5703123"/>
            <a:ext cx="56289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Bogotá es la capital de Colombia</a:t>
            </a:r>
          </a:p>
        </p:txBody>
      </p:sp>
    </p:spTree>
    <p:extLst>
      <p:ext uri="{BB962C8B-B14F-4D97-AF65-F5344CB8AC3E}">
        <p14:creationId xmlns:p14="http://schemas.microsoft.com/office/powerpoint/2010/main" val="53628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312728" y="258166"/>
            <a:ext cx="361541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79999" y="1296000"/>
            <a:ext cx="105671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español,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pizarra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3" name="Table 2"/>
          <p:cNvGraphicFramePr>
            <a:graphicFrameLocks noGrp="1"/>
          </p:cNvGraphicFramePr>
          <p:nvPr/>
        </p:nvGraphicFramePr>
        <p:xfrm>
          <a:off x="512233" y="3171756"/>
          <a:ext cx="9902700" cy="2122340"/>
        </p:xfrm>
        <a:graphic>
          <a:graphicData uri="http://schemas.openxmlformats.org/drawingml/2006/table">
            <a:tbl>
              <a:tblPr firstRow="1" bandRow="1">
                <a:tableStyleId>{8A107856-5554-42FB-B03E-39F5DBC370BA}</a:tableStyleId>
              </a:tblPr>
              <a:tblGrid>
                <a:gridCol w="461375">
                  <a:extLst>
                    <a:ext uri="{9D8B030D-6E8A-4147-A177-3AD203B41FA5}">
                      <a16:colId xmlns:a16="http://schemas.microsoft.com/office/drawing/2014/main" val="3039732283"/>
                    </a:ext>
                  </a:extLst>
                </a:gridCol>
                <a:gridCol w="9441325">
                  <a:extLst>
                    <a:ext uri="{9D8B030D-6E8A-4147-A177-3AD203B41FA5}">
                      <a16:colId xmlns:a16="http://schemas.microsoft.com/office/drawing/2014/main" val="2382734644"/>
                    </a:ext>
                  </a:extLst>
                </a:gridCol>
              </a:tblGrid>
              <a:tr h="530585">
                <a:tc>
                  <a:txBody>
                    <a:bodyPr/>
                    <a:lstStyle/>
                    <a:p>
                      <a:r>
                        <a:rPr lang="en-GB" sz="2400" b="1" dirty="0">
                          <a:solidFill>
                            <a:schemeClr val="accent5">
                              <a:lumMod val="50000"/>
                            </a:schemeClr>
                          </a:solidFill>
                        </a:rPr>
                        <a:t>1</a:t>
                      </a:r>
                    </a:p>
                  </a:txBody>
                  <a:tcPr/>
                </a:tc>
                <a:tc>
                  <a:txBody>
                    <a:bodyPr/>
                    <a:lstStyle/>
                    <a:p>
                      <a:r>
                        <a:rPr lang="en-GB" sz="2400" b="0" dirty="0">
                          <a:solidFill>
                            <a:schemeClr val="accent5">
                              <a:lumMod val="50000"/>
                            </a:schemeClr>
                          </a:solidFill>
                        </a:rPr>
                        <a:t>Tomé</a:t>
                      </a:r>
                      <a:r>
                        <a:rPr lang="en-GB" sz="2400" b="0" baseline="0" dirty="0">
                          <a:solidFill>
                            <a:schemeClr val="accent5">
                              <a:lumMod val="50000"/>
                            </a:schemeClr>
                          </a:solidFill>
                        </a:rPr>
                        <a:t> el </a:t>
                      </a:r>
                      <a:r>
                        <a:rPr lang="en-GB" sz="2400" b="0" baseline="0" dirty="0" err="1">
                          <a:solidFill>
                            <a:schemeClr val="accent5">
                              <a:lumMod val="50000"/>
                            </a:schemeClr>
                          </a:solidFill>
                        </a:rPr>
                        <a:t>autobús</a:t>
                      </a:r>
                      <a:r>
                        <a:rPr lang="en-GB" sz="2400" b="0" baseline="0" dirty="0">
                          <a:solidFill>
                            <a:schemeClr val="accent5">
                              <a:lumMod val="50000"/>
                            </a:schemeClr>
                          </a:solidFill>
                        </a:rPr>
                        <a:t> hasta la </a:t>
                      </a:r>
                      <a:r>
                        <a:rPr lang="en-GB" sz="2400" b="0" baseline="0" dirty="0" err="1">
                          <a:solidFill>
                            <a:schemeClr val="accent5">
                              <a:lumMod val="50000"/>
                            </a:schemeClr>
                          </a:solidFill>
                        </a:rPr>
                        <a:t>estación</a:t>
                      </a:r>
                      <a:r>
                        <a:rPr lang="en-GB" sz="2400" b="0" baseline="0" dirty="0">
                          <a:solidFill>
                            <a:schemeClr val="accent5">
                              <a:lumMod val="50000"/>
                            </a:schemeClr>
                          </a:solidFill>
                        </a:rPr>
                        <a:t>.</a:t>
                      </a:r>
                      <a:endParaRPr lang="en-GB" sz="2400" b="0" dirty="0">
                        <a:solidFill>
                          <a:schemeClr val="accent5">
                            <a:lumMod val="50000"/>
                          </a:schemeClr>
                        </a:solidFill>
                      </a:endParaRPr>
                    </a:p>
                  </a:txBody>
                  <a:tcPr/>
                </a:tc>
                <a:extLst>
                  <a:ext uri="{0D108BD9-81ED-4DB2-BD59-A6C34878D82A}">
                    <a16:rowId xmlns:a16="http://schemas.microsoft.com/office/drawing/2014/main" val="2260288085"/>
                  </a:ext>
                </a:extLst>
              </a:tr>
              <a:tr h="530585">
                <a:tc>
                  <a:txBody>
                    <a:bodyPr/>
                    <a:lstStyle/>
                    <a:p>
                      <a:r>
                        <a:rPr lang="en-GB" sz="2400" b="1" dirty="0">
                          <a:solidFill>
                            <a:schemeClr val="accent5">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Es genial </a:t>
                      </a:r>
                      <a:r>
                        <a:rPr lang="en-GB" sz="2400" dirty="0" err="1">
                          <a:solidFill>
                            <a:schemeClr val="accent5">
                              <a:lumMod val="50000"/>
                            </a:schemeClr>
                          </a:solidFill>
                        </a:rPr>
                        <a:t>estudiar</a:t>
                      </a:r>
                      <a:r>
                        <a:rPr lang="en-GB" sz="2400" dirty="0">
                          <a:solidFill>
                            <a:schemeClr val="accent5">
                              <a:lumMod val="50000"/>
                            </a:schemeClr>
                          </a:solidFill>
                        </a:rPr>
                        <a:t> </a:t>
                      </a:r>
                      <a:r>
                        <a:rPr lang="en-GB" sz="2400" dirty="0" err="1">
                          <a:solidFill>
                            <a:schemeClr val="accent5">
                              <a:lumMod val="50000"/>
                            </a:schemeClr>
                          </a:solidFill>
                        </a:rPr>
                        <a:t>español</a:t>
                      </a:r>
                      <a:r>
                        <a:rPr lang="en-GB" sz="2400" dirty="0">
                          <a:solidFill>
                            <a:schemeClr val="accent5">
                              <a:lumMod val="50000"/>
                            </a:schemeClr>
                          </a:solidFill>
                        </a:rPr>
                        <a:t> en Madrid.</a:t>
                      </a:r>
                    </a:p>
                  </a:txBody>
                  <a:tcPr/>
                </a:tc>
                <a:extLst>
                  <a:ext uri="{0D108BD9-81ED-4DB2-BD59-A6C34878D82A}">
                    <a16:rowId xmlns:a16="http://schemas.microsoft.com/office/drawing/2014/main" val="252340795"/>
                  </a:ext>
                </a:extLst>
              </a:tr>
              <a:tr h="530585">
                <a:tc>
                  <a:txBody>
                    <a:bodyPr/>
                    <a:lstStyle/>
                    <a:p>
                      <a:r>
                        <a:rPr lang="en-GB" sz="2400" b="1" dirty="0">
                          <a:solidFill>
                            <a:schemeClr val="accent5">
                              <a:lumMod val="50000"/>
                            </a:schemeClr>
                          </a:solidFill>
                        </a:rPr>
                        <a:t>3</a:t>
                      </a:r>
                    </a:p>
                  </a:txBody>
                  <a:tcPr/>
                </a:tc>
                <a:tc>
                  <a:txBody>
                    <a:bodyPr/>
                    <a:lstStyle/>
                    <a:p>
                      <a:r>
                        <a:rPr lang="en-GB" sz="2400" dirty="0" err="1">
                          <a:solidFill>
                            <a:schemeClr val="accent5">
                              <a:lumMod val="50000"/>
                            </a:schemeClr>
                          </a:solidFill>
                        </a:rPr>
                        <a:t>Beber</a:t>
                      </a:r>
                      <a:r>
                        <a:rPr lang="en-GB" sz="2400" dirty="0">
                          <a:solidFill>
                            <a:schemeClr val="accent5">
                              <a:lumMod val="50000"/>
                            </a:schemeClr>
                          </a:solidFill>
                        </a:rPr>
                        <a:t> un café en el </a:t>
                      </a:r>
                      <a:r>
                        <a:rPr lang="en-GB" sz="2400" dirty="0" err="1">
                          <a:solidFill>
                            <a:schemeClr val="accent5">
                              <a:lumMod val="50000"/>
                            </a:schemeClr>
                          </a:solidFill>
                        </a:rPr>
                        <a:t>balcón</a:t>
                      </a:r>
                      <a:r>
                        <a:rPr lang="en-GB" sz="2400" dirty="0">
                          <a:solidFill>
                            <a:schemeClr val="accent5">
                              <a:lumMod val="50000"/>
                            </a:schemeClr>
                          </a:solidFill>
                        </a:rPr>
                        <a:t> es una </a:t>
                      </a:r>
                      <a:r>
                        <a:rPr lang="en-GB" sz="2400" dirty="0" err="1">
                          <a:solidFill>
                            <a:schemeClr val="accent5">
                              <a:lumMod val="50000"/>
                            </a:schemeClr>
                          </a:solidFill>
                        </a:rPr>
                        <a:t>opción</a:t>
                      </a:r>
                      <a:r>
                        <a:rPr lang="en-GB" sz="2400" dirty="0">
                          <a:solidFill>
                            <a:schemeClr val="accent5">
                              <a:lumMod val="50000"/>
                            </a:schemeClr>
                          </a:solidFill>
                        </a:rPr>
                        <a:t>.</a:t>
                      </a:r>
                    </a:p>
                  </a:txBody>
                  <a:tcPr/>
                </a:tc>
                <a:extLst>
                  <a:ext uri="{0D108BD9-81ED-4DB2-BD59-A6C34878D82A}">
                    <a16:rowId xmlns:a16="http://schemas.microsoft.com/office/drawing/2014/main" val="2940266124"/>
                  </a:ext>
                </a:extLst>
              </a:tr>
              <a:tr h="530585">
                <a:tc>
                  <a:txBody>
                    <a:bodyPr/>
                    <a:lstStyle/>
                    <a:p>
                      <a:r>
                        <a:rPr lang="en-GB" sz="2400" b="1" dirty="0">
                          <a:solidFill>
                            <a:schemeClr val="accent5">
                              <a:lumMod val="50000"/>
                            </a:schemeClr>
                          </a:solidFill>
                        </a:rPr>
                        <a:t>4</a:t>
                      </a:r>
                    </a:p>
                  </a:txBody>
                  <a:tcPr/>
                </a:tc>
                <a:tc>
                  <a:txBody>
                    <a:bodyPr/>
                    <a:lstStyle/>
                    <a:p>
                      <a:r>
                        <a:rPr lang="en-GB" sz="2400" dirty="0" err="1">
                          <a:solidFill>
                            <a:schemeClr val="accent5">
                              <a:lumMod val="50000"/>
                            </a:schemeClr>
                          </a:solidFill>
                        </a:rPr>
                        <a:t>Quedé</a:t>
                      </a:r>
                      <a:r>
                        <a:rPr lang="en-GB" sz="2400" dirty="0">
                          <a:solidFill>
                            <a:schemeClr val="accent5">
                              <a:lumMod val="50000"/>
                            </a:schemeClr>
                          </a:solidFill>
                        </a:rPr>
                        <a:t> con mi</a:t>
                      </a:r>
                      <a:r>
                        <a:rPr lang="en-GB" sz="2400" baseline="0" dirty="0">
                          <a:solidFill>
                            <a:schemeClr val="accent5">
                              <a:lumMod val="50000"/>
                            </a:schemeClr>
                          </a:solidFill>
                        </a:rPr>
                        <a:t> </a:t>
                      </a:r>
                      <a:r>
                        <a:rPr lang="en-GB" sz="2400" baseline="0" dirty="0" err="1">
                          <a:solidFill>
                            <a:schemeClr val="accent5">
                              <a:lumMod val="50000"/>
                            </a:schemeClr>
                          </a:solidFill>
                        </a:rPr>
                        <a:t>papá</a:t>
                      </a:r>
                      <a:r>
                        <a:rPr lang="en-GB" sz="2400" baseline="0" dirty="0">
                          <a:solidFill>
                            <a:schemeClr val="accent5">
                              <a:lumMod val="50000"/>
                            </a:schemeClr>
                          </a:solidFill>
                        </a:rPr>
                        <a:t> </a:t>
                      </a:r>
                      <a:r>
                        <a:rPr lang="en-GB" sz="2400" baseline="0" dirty="0" err="1">
                          <a:solidFill>
                            <a:schemeClr val="accent5">
                              <a:lumMod val="50000"/>
                            </a:schemeClr>
                          </a:solidFill>
                        </a:rPr>
                        <a:t>después</a:t>
                      </a:r>
                      <a:r>
                        <a:rPr lang="en-GB" sz="2400" baseline="0" dirty="0">
                          <a:solidFill>
                            <a:schemeClr val="accent5">
                              <a:lumMod val="50000"/>
                            </a:schemeClr>
                          </a:solidFill>
                        </a:rPr>
                        <a:t> de la </a:t>
                      </a:r>
                      <a:r>
                        <a:rPr lang="en-GB" sz="2400" baseline="0" dirty="0" err="1">
                          <a:solidFill>
                            <a:schemeClr val="accent5">
                              <a:lumMod val="50000"/>
                            </a:schemeClr>
                          </a:solidFill>
                        </a:rPr>
                        <a:t>actividad</a:t>
                      </a:r>
                      <a:r>
                        <a:rPr lang="en-GB" sz="2400" baseline="0" dirty="0">
                          <a:solidFill>
                            <a:schemeClr val="accent5">
                              <a:lumMod val="50000"/>
                            </a:schemeClr>
                          </a:solidFill>
                        </a:rPr>
                        <a:t>.</a:t>
                      </a:r>
                      <a:endParaRPr lang="en-GB" sz="2400" dirty="0">
                        <a:solidFill>
                          <a:schemeClr val="accent5">
                            <a:lumMod val="50000"/>
                          </a:schemeClr>
                        </a:solidFill>
                      </a:endParaRPr>
                    </a:p>
                  </a:txBody>
                  <a:tcPr/>
                </a:tc>
                <a:extLst>
                  <a:ext uri="{0D108BD9-81ED-4DB2-BD59-A6C34878D82A}">
                    <a16:rowId xmlns:a16="http://schemas.microsoft.com/office/drawing/2014/main" val="4290148062"/>
                  </a:ext>
                </a:extLst>
              </a:tr>
            </a:tbl>
          </a:graphicData>
        </a:graphic>
      </p:graphicFrame>
    </p:spTree>
    <p:extLst>
      <p:ext uri="{BB962C8B-B14F-4D97-AF65-F5344CB8AC3E}">
        <p14:creationId xmlns:p14="http://schemas.microsoft.com/office/powerpoint/2010/main" val="86938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419314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6" name="TextBox 5">
            <a:extLst>
              <a:ext uri="{FF2B5EF4-FFF2-40B4-BE49-F238E27FC236}">
                <a16:creationId xmlns:a16="http://schemas.microsoft.com/office/drawing/2014/main" id="{EF8CDABB-FE34-9B40-A7AC-9470E22856BF}"/>
              </a:ext>
            </a:extLst>
          </p:cNvPr>
          <p:cNvSpPr txBox="1"/>
          <p:nvPr/>
        </p:nvSpPr>
        <p:spPr>
          <a:xfrm>
            <a:off x="288892" y="1839317"/>
            <a:ext cx="111609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i</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 the final syllable is stressed and the word ends in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 vowel or ‘n’ or ‘s’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there is an accent on the final vowel.</a:t>
            </a:r>
            <a:endPar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288892" y="1208949"/>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Syllable Stress</a:t>
            </a:r>
            <a:endParaRPr kumimoji="0" lang="en-US"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p:cNvSpPr txBox="1"/>
          <p:nvPr/>
        </p:nvSpPr>
        <p:spPr>
          <a:xfrm>
            <a:off x="1447678" y="454049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caf</a:t>
            </a:r>
            <a:r>
              <a:rPr kumimoji="0" lang="en-GB" sz="3200" b="0" i="0" u="none" strike="noStrike" kern="1200" cap="none" spc="0" normalizeH="0" baseline="0" noProof="0" dirty="0">
                <a:ln>
                  <a:noFill/>
                </a:ln>
                <a:solidFill>
                  <a:srgbClr val="FF6600"/>
                </a:solidFill>
                <a:effectLst/>
                <a:uLnTx/>
                <a:uFillTx/>
                <a:latin typeface="Century Gothic" panose="020F0302020204030204"/>
                <a:ea typeface="+mn-ea"/>
                <a:cs typeface="+mn-cs"/>
              </a:rPr>
              <a:t>é</a:t>
            </a:r>
          </a:p>
        </p:txBody>
      </p:sp>
      <p:sp>
        <p:nvSpPr>
          <p:cNvPr id="10" name="TextBox 9"/>
          <p:cNvSpPr txBox="1"/>
          <p:nvPr/>
        </p:nvSpPr>
        <p:spPr>
          <a:xfrm>
            <a:off x="5046648" y="4540687"/>
            <a:ext cx="19392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tambi</a:t>
            </a:r>
            <a:r>
              <a:rPr kumimoji="0" lang="en-GB" sz="3200" b="0" i="0" u="none" strike="noStrike" kern="1200" cap="none" spc="0" normalizeH="0" baseline="0" noProof="0" dirty="0" err="1">
                <a:ln>
                  <a:noFill/>
                </a:ln>
                <a:solidFill>
                  <a:srgbClr val="FF6600"/>
                </a:solidFill>
                <a:effectLst/>
                <a:uLnTx/>
                <a:uFillTx/>
                <a:latin typeface="Century Gothic" panose="020F0302020204030204"/>
                <a:ea typeface="+mn-ea"/>
                <a:cs typeface="+mn-cs"/>
              </a:rPr>
              <a:t>é</a:t>
            </a:r>
            <a:r>
              <a:rPr kumimoji="0" lang="en-GB"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endPar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40893"/>
          <a:stretch/>
        </p:blipFill>
        <p:spPr>
          <a:xfrm>
            <a:off x="1647519" y="3051066"/>
            <a:ext cx="1424243" cy="1181731"/>
          </a:xfrm>
          <a:prstGeom prst="rect">
            <a:avLst/>
          </a:prstGeom>
        </p:spPr>
      </p:pic>
      <p:sp>
        <p:nvSpPr>
          <p:cNvPr id="16" name="TextBox 15"/>
          <p:cNvSpPr txBox="1"/>
          <p:nvPr/>
        </p:nvSpPr>
        <p:spPr>
          <a:xfrm>
            <a:off x="9306009" y="454049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escrib</a:t>
            </a:r>
            <a:r>
              <a:rPr kumimoji="0" lang="en-GB" sz="3200" b="0" i="0" u="none" strike="noStrike" kern="1200" cap="none" spc="0" normalizeH="0" baseline="0" noProof="0" dirty="0" err="1">
                <a:ln>
                  <a:noFill/>
                </a:ln>
                <a:solidFill>
                  <a:srgbClr val="ED7D31"/>
                </a:solidFill>
                <a:effectLst/>
                <a:uLnTx/>
                <a:uFillTx/>
                <a:latin typeface="Century Gothic" panose="020F0302020204030204"/>
                <a:ea typeface="+mn-ea"/>
                <a:cs typeface="+mn-cs"/>
              </a:rPr>
              <a:t>í</a:t>
            </a:r>
            <a:endParaRPr kumimoji="0" lang="en-GB" sz="32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19" name="Group 18"/>
          <p:cNvGrpSpPr/>
          <p:nvPr/>
        </p:nvGrpSpPr>
        <p:grpSpPr>
          <a:xfrm>
            <a:off x="8813110" y="2599746"/>
            <a:ext cx="2288422" cy="2015606"/>
            <a:chOff x="8225912" y="3667190"/>
            <a:chExt cx="2357284" cy="2135794"/>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6649">
              <a:off x="8225912" y="3667190"/>
              <a:ext cx="2357284" cy="2135794"/>
            </a:xfrm>
            <a:prstGeom prst="rect">
              <a:avLst/>
            </a:prstGeom>
          </p:spPr>
        </p:pic>
        <p:sp>
          <p:nvSpPr>
            <p:cNvPr id="18" name="TextBox 17"/>
            <p:cNvSpPr txBox="1"/>
            <p:nvPr/>
          </p:nvSpPr>
          <p:spPr>
            <a:xfrm rot="20905489">
              <a:off x="8613783" y="4336181"/>
              <a:ext cx="1912676" cy="652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wrote</a:t>
              </a:r>
            </a:p>
          </p:txBody>
        </p:sp>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6649">
            <a:off x="4956168" y="2643317"/>
            <a:ext cx="2288422" cy="2015606"/>
          </a:xfrm>
          <a:prstGeom prst="rect">
            <a:avLst/>
          </a:prstGeom>
        </p:spPr>
      </p:pic>
      <p:sp>
        <p:nvSpPr>
          <p:cNvPr id="22" name="TextBox 21"/>
          <p:cNvSpPr txBox="1"/>
          <p:nvPr/>
        </p:nvSpPr>
        <p:spPr>
          <a:xfrm rot="20905489">
            <a:off x="5542926" y="3261817"/>
            <a:ext cx="18568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also</a:t>
            </a:r>
          </a:p>
        </p:txBody>
      </p:sp>
      <p:sp>
        <p:nvSpPr>
          <p:cNvPr id="4" name="Rounded Rectangular Callout 3"/>
          <p:cNvSpPr/>
          <p:nvPr/>
        </p:nvSpPr>
        <p:spPr>
          <a:xfrm>
            <a:off x="4484915" y="5497111"/>
            <a:ext cx="6081486" cy="758594"/>
          </a:xfrm>
          <a:prstGeom prst="wedgeRoundRectCallout">
            <a:avLst>
              <a:gd name="adj1" fmla="val 35400"/>
              <a:gd name="adj2" fmla="val -104398"/>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–er / –ir verbs in the 1</a:t>
            </a:r>
            <a:r>
              <a:rPr kumimoji="0" lang="en-GB" sz="2000" b="0" i="0" u="none" strike="noStrike" kern="1200" cap="none" spc="0" normalizeH="0" baseline="30000" noProof="0" dirty="0">
                <a:ln>
                  <a:noFill/>
                </a:ln>
                <a:solidFill>
                  <a:prstClr val="white"/>
                </a:solidFill>
                <a:effectLst/>
                <a:uLnTx/>
                <a:uFillTx/>
                <a:latin typeface="Century Gothic"/>
                <a:ea typeface="+mn-ea"/>
                <a:cs typeface="+mn-cs"/>
              </a:rPr>
              <a:t>st</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person singular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preterite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always have an accent on the final vowel. </a:t>
            </a:r>
          </a:p>
        </p:txBody>
      </p:sp>
    </p:spTree>
    <p:extLst>
      <p:ext uri="{BB962C8B-B14F-4D97-AF65-F5344CB8AC3E}">
        <p14:creationId xmlns:p14="http://schemas.microsoft.com/office/powerpoint/2010/main" val="17306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2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İEn</a:t>
            </a:r>
            <a:r>
              <a:rPr lang="en-GB" sz="3600" b="1" dirty="0">
                <a:solidFill>
                  <a:schemeClr val="bg1"/>
                </a:solidFill>
              </a:rPr>
              <a:t> clase!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274511" y="258166"/>
            <a:ext cx="265363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nvGraphicFramePr>
        <p:xfrm>
          <a:off x="309263" y="1673047"/>
          <a:ext cx="11746379" cy="4473603"/>
        </p:xfrm>
        <a:graphic>
          <a:graphicData uri="http://schemas.openxmlformats.org/drawingml/2006/table">
            <a:tbl>
              <a:tblPr firstRow="1" bandRow="1">
                <a:tableStyleId>{21E4AEA4-8DFA-4A89-87EB-49C32662AFE0}</a:tableStyleId>
              </a:tblPr>
              <a:tblGrid>
                <a:gridCol w="677708">
                  <a:extLst>
                    <a:ext uri="{9D8B030D-6E8A-4147-A177-3AD203B41FA5}">
                      <a16:colId xmlns:a16="http://schemas.microsoft.com/office/drawing/2014/main" val="2607353726"/>
                    </a:ext>
                  </a:extLst>
                </a:gridCol>
                <a:gridCol w="1886858">
                  <a:extLst>
                    <a:ext uri="{9D8B030D-6E8A-4147-A177-3AD203B41FA5}">
                      <a16:colId xmlns:a16="http://schemas.microsoft.com/office/drawing/2014/main" val="4128092149"/>
                    </a:ext>
                  </a:extLst>
                </a:gridCol>
                <a:gridCol w="2423885">
                  <a:extLst>
                    <a:ext uri="{9D8B030D-6E8A-4147-A177-3AD203B41FA5}">
                      <a16:colId xmlns:a16="http://schemas.microsoft.com/office/drawing/2014/main" val="2609792770"/>
                    </a:ext>
                  </a:extLst>
                </a:gridCol>
                <a:gridCol w="6757928">
                  <a:extLst>
                    <a:ext uri="{9D8B030D-6E8A-4147-A177-3AD203B41FA5}">
                      <a16:colId xmlns:a16="http://schemas.microsoft.com/office/drawing/2014/main" val="80496228"/>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Normalmente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En</a:t>
                      </a:r>
                      <a:r>
                        <a:rPr lang="en-GB" sz="2000" b="1" baseline="0" dirty="0"/>
                        <a:t> la última clase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Frase</a:t>
                      </a:r>
                      <a:r>
                        <a:rPr lang="en-GB" sz="2000" b="1" dirty="0"/>
                        <a:t> en </a:t>
                      </a:r>
                      <a:r>
                        <a:rPr lang="en-GB" sz="2000" b="1" dirty="0" err="1"/>
                        <a:t>español</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000" dirty="0" err="1">
                          <a:solidFill>
                            <a:schemeClr val="accent1">
                              <a:lumMod val="50000"/>
                            </a:schemeClr>
                          </a:solidFill>
                        </a:rPr>
                        <a:t>te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1)_Aprendí palabras largas en inglés.wav"/>
            </a:hlinkClick>
            <a:extLst>
              <a:ext uri="{FF2B5EF4-FFF2-40B4-BE49-F238E27FC236}">
                <a16:creationId xmlns:a16="http://schemas.microsoft.com/office/drawing/2014/main" id="{30030AF8-564D-734B-84B9-DB4C7A3A6A53}"/>
              </a:ext>
            </a:extLst>
          </p:cNvPr>
          <p:cNvSpPr/>
          <p:nvPr/>
        </p:nvSpPr>
        <p:spPr>
          <a:xfrm>
            <a:off x="469554" y="222877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9" name="Picture 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7507" y="2266557"/>
            <a:ext cx="282522" cy="294294"/>
          </a:xfrm>
          <a:prstGeom prst="rect">
            <a:avLst/>
          </a:prstGeom>
        </p:spPr>
      </p:pic>
      <p:sp>
        <p:nvSpPr>
          <p:cNvPr id="10" name="Action Button: Custom 16">
            <a:hlinkClick r:id="" action="ppaction://noaction" highlightClick="1">
              <a:snd r:embed="rId6" name="2)_Bebí un café con el profesor.wav"/>
            </a:hlinkClick>
            <a:extLst>
              <a:ext uri="{FF2B5EF4-FFF2-40B4-BE49-F238E27FC236}">
                <a16:creationId xmlns:a16="http://schemas.microsoft.com/office/drawing/2014/main" id="{07BF8C7A-85C3-B348-9105-B6C7D7A99279}"/>
              </a:ext>
            </a:extLst>
          </p:cNvPr>
          <p:cNvSpPr/>
          <p:nvPr/>
        </p:nvSpPr>
        <p:spPr>
          <a:xfrm>
            <a:off x="469554" y="270140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8973" y="2802704"/>
            <a:ext cx="282522" cy="294294"/>
          </a:xfrm>
          <a:prstGeom prst="rect">
            <a:avLst/>
          </a:prstGeom>
        </p:spPr>
      </p:pic>
      <p:sp>
        <p:nvSpPr>
          <p:cNvPr id="12" name="Action Button: Custom 16">
            <a:hlinkClick r:id="" action="ppaction://noaction" highlightClick="1">
              <a:snd r:embed="rId7" name="3)_Reparto los libros y otros materiales.wav"/>
            </a:hlinkClick>
            <a:extLst>
              <a:ext uri="{FF2B5EF4-FFF2-40B4-BE49-F238E27FC236}">
                <a16:creationId xmlns:a16="http://schemas.microsoft.com/office/drawing/2014/main" id="{38F5D3D6-70F2-C44A-BDEE-C35951A667F4}"/>
              </a:ext>
            </a:extLst>
          </p:cNvPr>
          <p:cNvSpPr/>
          <p:nvPr/>
        </p:nvSpPr>
        <p:spPr>
          <a:xfrm>
            <a:off x="467476" y="321209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3" name="Picture 12" descr="green checkmark">
            <a:extLst>
              <a:ext uri="{FF2B5EF4-FFF2-40B4-BE49-F238E27FC236}">
                <a16:creationId xmlns:a16="http://schemas.microsoft.com/office/drawing/2014/main" id="{7ECDD7EE-706F-B845-9552-688F9C4B4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832" y="3301337"/>
            <a:ext cx="282522" cy="294294"/>
          </a:xfrm>
          <a:prstGeom prst="rect">
            <a:avLst/>
          </a:prstGeom>
        </p:spPr>
      </p:pic>
      <p:sp>
        <p:nvSpPr>
          <p:cNvPr id="14" name="Action Button: Custom 13">
            <a:hlinkClick r:id="" action="ppaction://noaction" highlightClick="1">
              <a:snd r:embed="rId8" name="4)_Elijo estudiar alemán también.wav"/>
            </a:hlinkClick>
            <a:extLst>
              <a:ext uri="{FF2B5EF4-FFF2-40B4-BE49-F238E27FC236}">
                <a16:creationId xmlns:a16="http://schemas.microsoft.com/office/drawing/2014/main" id="{BC2CF6E3-124B-1B4F-85AF-96617E2B02E1}"/>
              </a:ext>
            </a:extLst>
          </p:cNvPr>
          <p:cNvSpPr/>
          <p:nvPr/>
        </p:nvSpPr>
        <p:spPr>
          <a:xfrm>
            <a:off x="467476" y="369426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5" name="Picture 14" descr="green checkmark">
            <a:extLst>
              <a:ext uri="{FF2B5EF4-FFF2-40B4-BE49-F238E27FC236}">
                <a16:creationId xmlns:a16="http://schemas.microsoft.com/office/drawing/2014/main" id="{29FBE1EB-FBCA-A849-BF63-9F75845347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832" y="3742045"/>
            <a:ext cx="282522" cy="294294"/>
          </a:xfrm>
          <a:prstGeom prst="rect">
            <a:avLst/>
          </a:prstGeom>
        </p:spPr>
      </p:pic>
      <p:sp>
        <p:nvSpPr>
          <p:cNvPr id="16" name="Action Button: Custom 16">
            <a:hlinkClick r:id="" action="ppaction://noaction" highlightClick="1">
              <a:snd r:embed="rId9" name="5)_Escribí un diálogo en español.wav"/>
            </a:hlinkClick>
            <a:extLst>
              <a:ext uri="{FF2B5EF4-FFF2-40B4-BE49-F238E27FC236}">
                <a16:creationId xmlns:a16="http://schemas.microsoft.com/office/drawing/2014/main" id="{996C48E9-B2F8-454E-8D47-6F1722784A4F}"/>
              </a:ext>
            </a:extLst>
          </p:cNvPr>
          <p:cNvSpPr/>
          <p:nvPr/>
        </p:nvSpPr>
        <p:spPr>
          <a:xfrm>
            <a:off x="467476" y="421180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7" name="Picture 16" descr="green checkmark">
            <a:extLst>
              <a:ext uri="{FF2B5EF4-FFF2-40B4-BE49-F238E27FC236}">
                <a16:creationId xmlns:a16="http://schemas.microsoft.com/office/drawing/2014/main" id="{5A9D0DED-93A0-9143-A0D9-FE7D83FA9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7507" y="4262653"/>
            <a:ext cx="282522" cy="294294"/>
          </a:xfrm>
          <a:prstGeom prst="rect">
            <a:avLst/>
          </a:prstGeom>
        </p:spPr>
      </p:pic>
      <p:sp>
        <p:nvSpPr>
          <p:cNvPr id="18" name="Action Button: Custom 16">
            <a:hlinkClick r:id="" action="ppaction://noaction" highlightClick="1">
              <a:snd r:embed="rId10" name="6)_Leí un libro de un autor genial.wav"/>
            </a:hlinkClick>
            <a:extLst>
              <a:ext uri="{FF2B5EF4-FFF2-40B4-BE49-F238E27FC236}">
                <a16:creationId xmlns:a16="http://schemas.microsoft.com/office/drawing/2014/main" id="{35CEC8AB-5083-7C4E-A3E2-4429467836F2}"/>
              </a:ext>
            </a:extLst>
          </p:cNvPr>
          <p:cNvSpPr/>
          <p:nvPr/>
        </p:nvSpPr>
        <p:spPr>
          <a:xfrm>
            <a:off x="472270" y="469772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9" name="Picture 18" descr="green checkmark">
            <a:extLst>
              <a:ext uri="{FF2B5EF4-FFF2-40B4-BE49-F238E27FC236}">
                <a16:creationId xmlns:a16="http://schemas.microsoft.com/office/drawing/2014/main" id="{83045CD6-93E3-154A-985F-E6A321F85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7507" y="4827863"/>
            <a:ext cx="282522" cy="294294"/>
          </a:xfrm>
          <a:prstGeom prst="rect">
            <a:avLst/>
          </a:prstGeom>
        </p:spPr>
      </p:pic>
      <p:sp>
        <p:nvSpPr>
          <p:cNvPr id="20" name="Action Button: Custom 16">
            <a:hlinkClick r:id="" action="ppaction://noaction" highlightClick="1">
              <a:snd r:embed="rId11" name="1)_Imprimo textos largos después de la clase.wav"/>
            </a:hlinkClick>
            <a:extLst>
              <a:ext uri="{FF2B5EF4-FFF2-40B4-BE49-F238E27FC236}">
                <a16:creationId xmlns:a16="http://schemas.microsoft.com/office/drawing/2014/main" id="{19044796-2828-DD42-8E8E-0D07DF45431F}"/>
              </a:ext>
            </a:extLst>
          </p:cNvPr>
          <p:cNvSpPr/>
          <p:nvPr/>
        </p:nvSpPr>
        <p:spPr>
          <a:xfrm>
            <a:off x="477670" y="520409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1" name="Picture 20" descr="green checkmark">
            <a:extLst>
              <a:ext uri="{FF2B5EF4-FFF2-40B4-BE49-F238E27FC236}">
                <a16:creationId xmlns:a16="http://schemas.microsoft.com/office/drawing/2014/main" id="{5CB062F0-5A75-064C-8E4A-067193949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832" y="5220262"/>
            <a:ext cx="282522" cy="294294"/>
          </a:xfrm>
          <a:prstGeom prst="rect">
            <a:avLst/>
          </a:prstGeom>
        </p:spPr>
      </p:pic>
      <p:sp>
        <p:nvSpPr>
          <p:cNvPr id="22" name="Action Button: Custom 16">
            <a:hlinkClick r:id="" action="ppaction://noaction" highlightClick="1">
              <a:snd r:embed="rId12" name="1)_Comparto los deberes de alemán con mi amigo Adrián.wav"/>
            </a:hlinkClick>
            <a:extLst>
              <a:ext uri="{FF2B5EF4-FFF2-40B4-BE49-F238E27FC236}">
                <a16:creationId xmlns:a16="http://schemas.microsoft.com/office/drawing/2014/main" id="{841E82C6-7EB5-B842-B9D3-938275E186BD}"/>
              </a:ext>
            </a:extLst>
          </p:cNvPr>
          <p:cNvSpPr/>
          <p:nvPr/>
        </p:nvSpPr>
        <p:spPr>
          <a:xfrm>
            <a:off x="467476" y="569123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583ECB23-EB89-A34E-9E97-0AC9FC65C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4465" y="5808117"/>
            <a:ext cx="282522" cy="294294"/>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39093" y="278698"/>
            <a:ext cx="1291079" cy="85054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09676" y="153827"/>
            <a:ext cx="822805" cy="1366770"/>
          </a:xfrm>
          <a:prstGeom prst="rect">
            <a:avLst/>
          </a:prstGeom>
        </p:spPr>
      </p:pic>
      <p:pic>
        <p:nvPicPr>
          <p:cNvPr id="25" name="Picture 24"/>
          <p:cNvPicPr>
            <a:picLocks noChangeAspect="1"/>
          </p:cNvPicPr>
          <p:nvPr/>
        </p:nvPicPr>
        <p:blipFill rotWithShape="1">
          <a:blip r:embed="rId15">
            <a:extLst>
              <a:ext uri="{28A0092B-C50C-407E-A947-70E740481C1C}">
                <a14:useLocalDpi xmlns:a14="http://schemas.microsoft.com/office/drawing/2010/main" val="0"/>
              </a:ext>
            </a:extLst>
          </a:blip>
          <a:srcRect l="30842" r="33698" b="59801"/>
          <a:stretch/>
        </p:blipFill>
        <p:spPr>
          <a:xfrm>
            <a:off x="8253430" y="447498"/>
            <a:ext cx="552807" cy="541363"/>
          </a:xfrm>
          <a:prstGeom prst="rect">
            <a:avLst/>
          </a:prstGeom>
        </p:spPr>
      </p:pic>
      <p:pic>
        <p:nvPicPr>
          <p:cNvPr id="26" name="Picture 25"/>
          <p:cNvPicPr>
            <a:picLocks noChangeAspect="1"/>
          </p:cNvPicPr>
          <p:nvPr/>
        </p:nvPicPr>
        <p:blipFill rotWithShape="1">
          <a:blip r:embed="rId15">
            <a:extLst>
              <a:ext uri="{28A0092B-C50C-407E-A947-70E740481C1C}">
                <a14:useLocalDpi xmlns:a14="http://schemas.microsoft.com/office/drawing/2010/main" val="0"/>
              </a:ext>
            </a:extLst>
          </a:blip>
          <a:srcRect l="51451" t="57493" r="13088" b="-56525"/>
          <a:stretch/>
        </p:blipFill>
        <p:spPr>
          <a:xfrm rot="12778579">
            <a:off x="6608512" y="-513680"/>
            <a:ext cx="638534" cy="1621087"/>
          </a:xfrm>
          <a:prstGeom prst="rect">
            <a:avLst/>
          </a:prstGeom>
        </p:spPr>
      </p:pic>
      <p:pic>
        <p:nvPicPr>
          <p:cNvPr id="27" name="Picture 26"/>
          <p:cNvPicPr>
            <a:picLocks noChangeAspect="1"/>
          </p:cNvPicPr>
          <p:nvPr/>
        </p:nvPicPr>
        <p:blipFill rotWithShape="1">
          <a:blip r:embed="rId15">
            <a:extLst>
              <a:ext uri="{28A0092B-C50C-407E-A947-70E740481C1C}">
                <a14:useLocalDpi xmlns:a14="http://schemas.microsoft.com/office/drawing/2010/main" val="0"/>
              </a:ext>
            </a:extLst>
          </a:blip>
          <a:srcRect l="65257" t="21378" b="39400"/>
          <a:stretch/>
        </p:blipFill>
        <p:spPr>
          <a:xfrm rot="17308951">
            <a:off x="6995626" y="437058"/>
            <a:ext cx="584863" cy="600238"/>
          </a:xfrm>
          <a:prstGeom prst="rect">
            <a:avLst/>
          </a:prstGeom>
        </p:spPr>
      </p:pic>
      <p:pic>
        <p:nvPicPr>
          <p:cNvPr id="28" name="Picture 27"/>
          <p:cNvPicPr>
            <a:picLocks noChangeAspect="1"/>
          </p:cNvPicPr>
          <p:nvPr/>
        </p:nvPicPr>
        <p:blipFill rotWithShape="1">
          <a:blip r:embed="rId15">
            <a:extLst>
              <a:ext uri="{28A0092B-C50C-407E-A947-70E740481C1C}">
                <a14:useLocalDpi xmlns:a14="http://schemas.microsoft.com/office/drawing/2010/main" val="0"/>
              </a:ext>
            </a:extLst>
          </a:blip>
          <a:srcRect t="25723" r="64532" b="35753"/>
          <a:stretch/>
        </p:blipFill>
        <p:spPr>
          <a:xfrm rot="5214391">
            <a:off x="7618048" y="422886"/>
            <a:ext cx="642252" cy="646574"/>
          </a:xfrm>
          <a:prstGeom prst="rect">
            <a:avLst/>
          </a:prstGeom>
        </p:spPr>
      </p:pic>
      <p:sp>
        <p:nvSpPr>
          <p:cNvPr id="29" name="TextBox 28">
            <a:extLst>
              <a:ext uri="{FF2B5EF4-FFF2-40B4-BE49-F238E27FC236}">
                <a16:creationId xmlns:a16="http://schemas.microsoft.com/office/drawing/2014/main" id="{955C1F40-282D-9A45-ABA7-965FD9383203}"/>
              </a:ext>
            </a:extLst>
          </p:cNvPr>
          <p:cNvSpPr txBox="1"/>
          <p:nvPr/>
        </p:nvSpPr>
        <p:spPr>
          <a:xfrm>
            <a:off x="82286" y="1139694"/>
            <a:ext cx="5761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opción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correcta.</a:t>
            </a:r>
          </a:p>
        </p:txBody>
      </p:sp>
      <p:sp>
        <p:nvSpPr>
          <p:cNvPr id="32" name="TextBox 31">
            <a:extLst>
              <a:ext uri="{FF2B5EF4-FFF2-40B4-BE49-F238E27FC236}">
                <a16:creationId xmlns:a16="http://schemas.microsoft.com/office/drawing/2014/main" id="{955C1F40-282D-9A45-ABA7-965FD9383203}"/>
              </a:ext>
            </a:extLst>
          </p:cNvPr>
          <p:cNvSpPr txBox="1"/>
          <p:nvPr/>
        </p:nvSpPr>
        <p:spPr>
          <a:xfrm>
            <a:off x="5809473" y="1158282"/>
            <a:ext cx="576118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p:cNvSpPr txBox="1"/>
          <p:nvPr/>
        </p:nvSpPr>
        <p:spPr>
          <a:xfrm>
            <a:off x="5339096" y="2169784"/>
            <a:ext cx="6716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Aprendí</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palabras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largas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inglés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4" name="TextBox 33"/>
          <p:cNvSpPr txBox="1"/>
          <p:nvPr/>
        </p:nvSpPr>
        <p:spPr>
          <a:xfrm>
            <a:off x="5327372" y="2674107"/>
            <a:ext cx="5500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Bebí</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un café con el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profesor</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TextBox 34"/>
          <p:cNvSpPr txBox="1"/>
          <p:nvPr/>
        </p:nvSpPr>
        <p:spPr>
          <a:xfrm>
            <a:off x="5339096" y="3163302"/>
            <a:ext cx="5500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Reparto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los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libros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otros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materiales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6" name="TextBox 35"/>
          <p:cNvSpPr txBox="1"/>
          <p:nvPr/>
        </p:nvSpPr>
        <p:spPr>
          <a:xfrm>
            <a:off x="5339096" y="3618517"/>
            <a:ext cx="5500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Elijo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estudiar</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alemán</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también</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8" name="TextBox 37"/>
          <p:cNvSpPr txBox="1"/>
          <p:nvPr/>
        </p:nvSpPr>
        <p:spPr>
          <a:xfrm>
            <a:off x="5334107" y="4650042"/>
            <a:ext cx="5500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Leí</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libro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de un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autor</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genial.</a:t>
            </a:r>
            <a:endParaRPr kumimoji="0" lang="en-US"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9" name="TextBox 38"/>
          <p:cNvSpPr txBox="1"/>
          <p:nvPr/>
        </p:nvSpPr>
        <p:spPr>
          <a:xfrm>
            <a:off x="5345954" y="5123739"/>
            <a:ext cx="6473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Imprimo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textos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largos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después</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de la clase.</a:t>
            </a:r>
            <a:endParaRPr kumimoji="0" lang="en-US"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39"/>
          <p:cNvSpPr txBox="1"/>
          <p:nvPr/>
        </p:nvSpPr>
        <p:spPr>
          <a:xfrm>
            <a:off x="4957953" y="5670641"/>
            <a:ext cx="72559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Comparto</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deberes</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alemán</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con mi amigo, Adrián.</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TextBox 40"/>
          <p:cNvSpPr txBox="1"/>
          <p:nvPr/>
        </p:nvSpPr>
        <p:spPr>
          <a:xfrm>
            <a:off x="5334107" y="4147519"/>
            <a:ext cx="5500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Escribí</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diálogo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corto</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español</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27046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8" grpId="0"/>
      <p:bldP spid="39" grpId="0"/>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Table 6">
            <a:extLst>
              <a:ext uri="{FF2B5EF4-FFF2-40B4-BE49-F238E27FC236}">
                <a16:creationId xmlns:a16="http://schemas.microsoft.com/office/drawing/2014/main" id="{332C54D4-14F9-481A-AB21-FCC2664EE1EB}"/>
              </a:ext>
            </a:extLst>
          </p:cNvPr>
          <p:cNvGraphicFramePr>
            <a:graphicFrameLocks noGrp="1"/>
          </p:cNvGraphicFramePr>
          <p:nvPr/>
        </p:nvGraphicFramePr>
        <p:xfrm>
          <a:off x="1997465" y="3118734"/>
          <a:ext cx="3477127" cy="2982402"/>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cubr</a:t>
                      </a:r>
                      <a:r>
                        <a:rPr lang="en-GB" sz="2000" dirty="0" err="1">
                          <a:solidFill>
                            <a:srgbClr val="FA7100"/>
                          </a:solidFill>
                        </a:rPr>
                        <a:t>í</a:t>
                      </a:r>
                      <a:endParaRPr lang="en-GB" sz="2000" dirty="0">
                        <a:solidFill>
                          <a:srgbClr val="FA7100"/>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feliz</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realidad</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seg</a:t>
                      </a:r>
                      <a:r>
                        <a:rPr lang="en-GB" sz="2000" dirty="0" err="1">
                          <a:solidFill>
                            <a:schemeClr val="accent2"/>
                          </a:solidFill>
                        </a:rPr>
                        <a:t>ú</a:t>
                      </a:r>
                      <a:r>
                        <a:rPr lang="en-GB" sz="2000" dirty="0" err="1">
                          <a:solidFill>
                            <a:schemeClr val="accent1">
                              <a:lumMod val="50000"/>
                            </a:schemeClr>
                          </a:solidFill>
                        </a:rPr>
                        <a:t>n</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decid</a:t>
                      </a:r>
                      <a:r>
                        <a:rPr lang="en-GB" sz="2000" dirty="0" err="1">
                          <a:solidFill>
                            <a:srgbClr val="FA7100"/>
                          </a:solidFill>
                        </a:rPr>
                        <a:t>í</a:t>
                      </a:r>
                      <a:endParaRPr lang="en-GB" sz="2000" dirty="0">
                        <a:solidFill>
                          <a:srgbClr val="FA7100"/>
                        </a:solidFill>
                      </a:endParaRPr>
                    </a:p>
                  </a:txBody>
                  <a:tcPr anchor="ctr"/>
                </a:tc>
                <a:extLst>
                  <a:ext uri="{0D108BD9-81ED-4DB2-BD59-A6C34878D82A}">
                    <a16:rowId xmlns:a16="http://schemas.microsoft.com/office/drawing/2014/main" val="1972389626"/>
                  </a:ext>
                </a:extLst>
              </a:tr>
            </a:tbl>
          </a:graphicData>
        </a:graphic>
      </p:graphicFrame>
      <p:graphicFrame>
        <p:nvGraphicFramePr>
          <p:cNvPr id="73" name="Table 6">
            <a:extLst>
              <a:ext uri="{FF2B5EF4-FFF2-40B4-BE49-F238E27FC236}">
                <a16:creationId xmlns:a16="http://schemas.microsoft.com/office/drawing/2014/main" id="{31E8C3FE-10BC-4766-BC00-D26A205CDE82}"/>
              </a:ext>
            </a:extLst>
          </p:cNvPr>
          <p:cNvGraphicFramePr>
            <a:graphicFrameLocks noGrp="1"/>
          </p:cNvGraphicFramePr>
          <p:nvPr/>
        </p:nvGraphicFramePr>
        <p:xfrm>
          <a:off x="6999658" y="3118734"/>
          <a:ext cx="3477127" cy="2982402"/>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comer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permit</a:t>
                      </a:r>
                      <a:r>
                        <a:rPr lang="en-GB" sz="2000" dirty="0" err="1">
                          <a:solidFill>
                            <a:srgbClr val="FA7100"/>
                          </a:solidFill>
                        </a:rPr>
                        <a:t>í</a:t>
                      </a:r>
                      <a:endParaRPr lang="en-GB" sz="2000" dirty="0">
                        <a:solidFill>
                          <a:srgbClr val="FA7100"/>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igual</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español</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quiz</a:t>
                      </a:r>
                      <a:r>
                        <a:rPr lang="en-GB" sz="2000" dirty="0" err="1">
                          <a:solidFill>
                            <a:schemeClr val="accent2"/>
                          </a:solidFill>
                        </a:rPr>
                        <a:t>á</a:t>
                      </a:r>
                      <a:r>
                        <a:rPr lang="en-GB" sz="2000" dirty="0" err="1">
                          <a:solidFill>
                            <a:schemeClr val="accent1">
                              <a:lumMod val="50000"/>
                            </a:schemeClr>
                          </a:solidFill>
                        </a:rPr>
                        <a:t>s</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A37406D-9EE1-4437-90DC-DF8A76091D10}"/>
              </a:ext>
            </a:extLst>
          </p:cNvPr>
          <p:cNvSpPr txBox="1"/>
          <p:nvPr/>
        </p:nvSpPr>
        <p:spPr>
          <a:xfrm>
            <a:off x="280600" y="1973683"/>
            <a:ext cx="9869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the stress is on the final syllable and the word ends in _________ or the consonants ___ or ___, then there will be an accent. </a:t>
            </a:r>
          </a:p>
        </p:txBody>
      </p:sp>
      <p:sp>
        <p:nvSpPr>
          <p:cNvPr id="15" name="TextBox 14">
            <a:extLst>
              <a:ext uri="{FF2B5EF4-FFF2-40B4-BE49-F238E27FC236}">
                <a16:creationId xmlns:a16="http://schemas.microsoft.com/office/drawing/2014/main" id="{9F64C139-44A6-4ABD-B437-776192047B89}"/>
              </a:ext>
            </a:extLst>
          </p:cNvPr>
          <p:cNvSpPr txBox="1"/>
          <p:nvPr/>
        </p:nvSpPr>
        <p:spPr>
          <a:xfrm>
            <a:off x="280600" y="1214894"/>
            <a:ext cx="118458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Syllable Stress</a:t>
            </a:r>
            <a:endParaRPr kumimoji="0" lang="en-US" sz="4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7E5DCF23-29CC-4303-B877-62F52C48C607}"/>
              </a:ext>
            </a:extLst>
          </p:cNvPr>
          <p:cNvSpPr txBox="1"/>
          <p:nvPr/>
        </p:nvSpPr>
        <p:spPr>
          <a:xfrm>
            <a:off x="280599" y="2855583"/>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en español.  </a:t>
            </a:r>
          </a:p>
        </p:txBody>
      </p:sp>
      <p:sp>
        <p:nvSpPr>
          <p:cNvPr id="63" name="Action Button: Custom 16">
            <a:hlinkClick r:id="" action="ppaction://noaction" highlightClick="1">
              <a:snd r:embed="rId4" name="cubrí.wav"/>
            </a:hlinkClick>
            <a:extLst>
              <a:ext uri="{FF2B5EF4-FFF2-40B4-BE49-F238E27FC236}">
                <a16:creationId xmlns:a16="http://schemas.microsoft.com/office/drawing/2014/main" id="{4E76DC49-CBB4-47CB-9B2A-0C2F6CC35479}"/>
              </a:ext>
            </a:extLst>
          </p:cNvPr>
          <p:cNvSpPr/>
          <p:nvPr/>
        </p:nvSpPr>
        <p:spPr>
          <a:xfrm>
            <a:off x="2211058" y="367035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5" name="comer.wav"/>
            </a:hlinkClick>
            <a:extLst>
              <a:ext uri="{FF2B5EF4-FFF2-40B4-BE49-F238E27FC236}">
                <a16:creationId xmlns:a16="http://schemas.microsoft.com/office/drawing/2014/main" id="{7FDF6AF7-7AA3-4468-AEC7-33A95ECABB29}"/>
              </a:ext>
            </a:extLst>
          </p:cNvPr>
          <p:cNvSpPr/>
          <p:nvPr/>
        </p:nvSpPr>
        <p:spPr>
          <a:xfrm>
            <a:off x="7226509" y="366323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4" name="TextBox 63" descr="text box hiding answer">
            <a:extLst>
              <a:ext uri="{FF2B5EF4-FFF2-40B4-BE49-F238E27FC236}">
                <a16:creationId xmlns:a16="http://schemas.microsoft.com/office/drawing/2014/main" id="{BDF7B994-5A92-4AAE-B743-4433E47FAFBB}"/>
              </a:ext>
            </a:extLst>
          </p:cNvPr>
          <p:cNvSpPr txBox="1"/>
          <p:nvPr/>
        </p:nvSpPr>
        <p:spPr>
          <a:xfrm>
            <a:off x="2856540" y="3737483"/>
            <a:ext cx="1150706"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5" name="Action Button: Custom 16">
            <a:hlinkClick r:id="" action="ppaction://noaction" highlightClick="1">
              <a:snd r:embed="rId6" name="feliz.wav"/>
            </a:hlinkClick>
            <a:extLst>
              <a:ext uri="{FF2B5EF4-FFF2-40B4-BE49-F238E27FC236}">
                <a16:creationId xmlns:a16="http://schemas.microsoft.com/office/drawing/2014/main" id="{F15CD7B3-4CAA-4644-8E3D-D31944C21AD2}"/>
              </a:ext>
            </a:extLst>
          </p:cNvPr>
          <p:cNvSpPr/>
          <p:nvPr/>
        </p:nvSpPr>
        <p:spPr>
          <a:xfrm>
            <a:off x="2211058" y="414299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6" name="TextBox 65" descr="text box hiding answer">
            <a:extLst>
              <a:ext uri="{FF2B5EF4-FFF2-40B4-BE49-F238E27FC236}">
                <a16:creationId xmlns:a16="http://schemas.microsoft.com/office/drawing/2014/main" id="{4DAF3877-F63B-4DF6-82CB-73C0D05D345E}"/>
              </a:ext>
            </a:extLst>
          </p:cNvPr>
          <p:cNvSpPr txBox="1"/>
          <p:nvPr/>
        </p:nvSpPr>
        <p:spPr>
          <a:xfrm>
            <a:off x="2894327" y="4245111"/>
            <a:ext cx="115070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7" name="Action Button: Custom 16">
            <a:hlinkClick r:id="" action="ppaction://noaction" highlightClick="1">
              <a:snd r:embed="rId7" name="realidad.wav"/>
            </a:hlinkClick>
            <a:extLst>
              <a:ext uri="{FF2B5EF4-FFF2-40B4-BE49-F238E27FC236}">
                <a16:creationId xmlns:a16="http://schemas.microsoft.com/office/drawing/2014/main" id="{1DDFFBEA-7AF7-4F65-8E89-7285BBBB0759}"/>
              </a:ext>
            </a:extLst>
          </p:cNvPr>
          <p:cNvSpPr/>
          <p:nvPr/>
        </p:nvSpPr>
        <p:spPr>
          <a:xfrm>
            <a:off x="2208980" y="465368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TextBox 67" descr="text box hiding answer">
            <a:extLst>
              <a:ext uri="{FF2B5EF4-FFF2-40B4-BE49-F238E27FC236}">
                <a16:creationId xmlns:a16="http://schemas.microsoft.com/office/drawing/2014/main" id="{CFDBBD7B-BC4F-4E1A-B90A-8CE277D28122}"/>
              </a:ext>
            </a:extLst>
          </p:cNvPr>
          <p:cNvSpPr txBox="1"/>
          <p:nvPr/>
        </p:nvSpPr>
        <p:spPr>
          <a:xfrm>
            <a:off x="2885515" y="4713863"/>
            <a:ext cx="1244531"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9" name="Action Button: Custom 16">
            <a:hlinkClick r:id="" action="ppaction://noaction" highlightClick="1">
              <a:snd r:embed="rId8" name="según.wav"/>
            </a:hlinkClick>
            <a:extLst>
              <a:ext uri="{FF2B5EF4-FFF2-40B4-BE49-F238E27FC236}">
                <a16:creationId xmlns:a16="http://schemas.microsoft.com/office/drawing/2014/main" id="{A1FA7AF1-B73B-4555-A7BC-79167E65E163}"/>
              </a:ext>
            </a:extLst>
          </p:cNvPr>
          <p:cNvSpPr/>
          <p:nvPr/>
        </p:nvSpPr>
        <p:spPr>
          <a:xfrm>
            <a:off x="2208980" y="513585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0" name="TextBox 69" descr="text box hiding answer">
            <a:extLst>
              <a:ext uri="{FF2B5EF4-FFF2-40B4-BE49-F238E27FC236}">
                <a16:creationId xmlns:a16="http://schemas.microsoft.com/office/drawing/2014/main" id="{2EA18C68-6089-4B9B-9831-8A091B59E004}"/>
              </a:ext>
            </a:extLst>
          </p:cNvPr>
          <p:cNvSpPr txBox="1"/>
          <p:nvPr/>
        </p:nvSpPr>
        <p:spPr>
          <a:xfrm>
            <a:off x="2911232" y="5189095"/>
            <a:ext cx="170102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1" name="Action Button: Custom 16">
            <a:hlinkClick r:id="" action="ppaction://noaction" highlightClick="1">
              <a:snd r:embed="rId9" name="decidí.wav"/>
            </a:hlinkClick>
            <a:extLst>
              <a:ext uri="{FF2B5EF4-FFF2-40B4-BE49-F238E27FC236}">
                <a16:creationId xmlns:a16="http://schemas.microsoft.com/office/drawing/2014/main" id="{B3929DC1-8822-4162-A4EA-D69EC8273F3A}"/>
              </a:ext>
            </a:extLst>
          </p:cNvPr>
          <p:cNvSpPr/>
          <p:nvPr/>
        </p:nvSpPr>
        <p:spPr>
          <a:xfrm>
            <a:off x="2208980" y="56533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2" name="TextBox 71" descr="text box hiding answer">
            <a:extLst>
              <a:ext uri="{FF2B5EF4-FFF2-40B4-BE49-F238E27FC236}">
                <a16:creationId xmlns:a16="http://schemas.microsoft.com/office/drawing/2014/main" id="{CF42E544-CA0C-4566-9B5B-1E6E234DB1B7}"/>
              </a:ext>
            </a:extLst>
          </p:cNvPr>
          <p:cNvSpPr txBox="1"/>
          <p:nvPr/>
        </p:nvSpPr>
        <p:spPr>
          <a:xfrm>
            <a:off x="2894327" y="5739726"/>
            <a:ext cx="119241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4" name="TextBox 73" descr="text box hiding answer">
            <a:extLst>
              <a:ext uri="{FF2B5EF4-FFF2-40B4-BE49-F238E27FC236}">
                <a16:creationId xmlns:a16="http://schemas.microsoft.com/office/drawing/2014/main" id="{D20B7726-12A5-4E85-9AB4-3F660256C412}"/>
              </a:ext>
            </a:extLst>
          </p:cNvPr>
          <p:cNvSpPr txBox="1"/>
          <p:nvPr/>
        </p:nvSpPr>
        <p:spPr>
          <a:xfrm>
            <a:off x="7936494" y="3814727"/>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5" name="TextBox 74" descr="text box hiding answer">
            <a:extLst>
              <a:ext uri="{FF2B5EF4-FFF2-40B4-BE49-F238E27FC236}">
                <a16:creationId xmlns:a16="http://schemas.microsoft.com/office/drawing/2014/main" id="{2665AFA6-1B9F-4745-9EA8-325C4A872162}"/>
              </a:ext>
            </a:extLst>
          </p:cNvPr>
          <p:cNvSpPr txBox="1"/>
          <p:nvPr/>
        </p:nvSpPr>
        <p:spPr>
          <a:xfrm>
            <a:off x="7868803" y="4258412"/>
            <a:ext cx="1284172" cy="281173"/>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6" name="TextBox 75" descr="text box hiding answer">
            <a:extLst>
              <a:ext uri="{FF2B5EF4-FFF2-40B4-BE49-F238E27FC236}">
                <a16:creationId xmlns:a16="http://schemas.microsoft.com/office/drawing/2014/main" id="{AB02AC83-19C2-434E-B2F2-4E9F8E78A8D0}"/>
              </a:ext>
            </a:extLst>
          </p:cNvPr>
          <p:cNvSpPr txBox="1"/>
          <p:nvPr/>
        </p:nvSpPr>
        <p:spPr>
          <a:xfrm>
            <a:off x="7868803" y="4773654"/>
            <a:ext cx="1273978" cy="247985"/>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7" name="TextBox 76" descr="text box hiding answer">
            <a:extLst>
              <a:ext uri="{FF2B5EF4-FFF2-40B4-BE49-F238E27FC236}">
                <a16:creationId xmlns:a16="http://schemas.microsoft.com/office/drawing/2014/main" id="{9959A21D-3832-4D1E-9ED0-C9879D92F1D2}"/>
              </a:ext>
            </a:extLst>
          </p:cNvPr>
          <p:cNvSpPr txBox="1"/>
          <p:nvPr/>
        </p:nvSpPr>
        <p:spPr>
          <a:xfrm>
            <a:off x="7936494" y="5255708"/>
            <a:ext cx="170102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8" name="TextBox 77" descr="text box hiding answer">
            <a:extLst>
              <a:ext uri="{FF2B5EF4-FFF2-40B4-BE49-F238E27FC236}">
                <a16:creationId xmlns:a16="http://schemas.microsoft.com/office/drawing/2014/main" id="{0534295F-B16C-42F7-B7F5-6CF70940C646}"/>
              </a:ext>
            </a:extLst>
          </p:cNvPr>
          <p:cNvSpPr txBox="1"/>
          <p:nvPr/>
        </p:nvSpPr>
        <p:spPr>
          <a:xfrm>
            <a:off x="7936494" y="5740090"/>
            <a:ext cx="119241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0" name="Action Button: Custom 16">
            <a:hlinkClick r:id="" action="ppaction://noaction" highlightClick="1">
              <a:snd r:embed="rId10" name="permití.wav"/>
            </a:hlinkClick>
            <a:extLst>
              <a:ext uri="{FF2B5EF4-FFF2-40B4-BE49-F238E27FC236}">
                <a16:creationId xmlns:a16="http://schemas.microsoft.com/office/drawing/2014/main" id="{CC07AC1C-89C0-4345-A397-EBCAA9168443}"/>
              </a:ext>
            </a:extLst>
          </p:cNvPr>
          <p:cNvSpPr/>
          <p:nvPr/>
        </p:nvSpPr>
        <p:spPr>
          <a:xfrm>
            <a:off x="7231909" y="416959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1" name="Action Button: Custom 16">
            <a:hlinkClick r:id="" action="ppaction://noaction" highlightClick="1">
              <a:snd r:embed="rId11" name="igual.wav"/>
            </a:hlinkClick>
            <a:extLst>
              <a:ext uri="{FF2B5EF4-FFF2-40B4-BE49-F238E27FC236}">
                <a16:creationId xmlns:a16="http://schemas.microsoft.com/office/drawing/2014/main" id="{5B3077EA-49AC-4867-8360-C4EC0683BF74}"/>
              </a:ext>
            </a:extLst>
          </p:cNvPr>
          <p:cNvSpPr/>
          <p:nvPr/>
        </p:nvSpPr>
        <p:spPr>
          <a:xfrm>
            <a:off x="7221715" y="465673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2" name="Action Button: Custom 16">
            <a:hlinkClick r:id="" action="ppaction://noaction" highlightClick="1">
              <a:snd r:embed="rId12" name="español.wav"/>
            </a:hlinkClick>
            <a:extLst>
              <a:ext uri="{FF2B5EF4-FFF2-40B4-BE49-F238E27FC236}">
                <a16:creationId xmlns:a16="http://schemas.microsoft.com/office/drawing/2014/main" id="{EBFC79EB-1C03-43F4-8533-D3A09DD32C2C}"/>
              </a:ext>
            </a:extLst>
          </p:cNvPr>
          <p:cNvSpPr/>
          <p:nvPr/>
        </p:nvSpPr>
        <p:spPr>
          <a:xfrm>
            <a:off x="7231909" y="514387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83" name="Action Button: Custom 16">
            <a:hlinkClick r:id="" action="ppaction://noaction" highlightClick="1">
              <a:snd r:embed="rId13" name="quizás.wav"/>
            </a:hlinkClick>
            <a:extLst>
              <a:ext uri="{FF2B5EF4-FFF2-40B4-BE49-F238E27FC236}">
                <a16:creationId xmlns:a16="http://schemas.microsoft.com/office/drawing/2014/main" id="{982950F9-2F59-4616-822E-8F2278505222}"/>
              </a:ext>
            </a:extLst>
          </p:cNvPr>
          <p:cNvSpPr/>
          <p:nvPr/>
        </p:nvSpPr>
        <p:spPr>
          <a:xfrm>
            <a:off x="7231909" y="56533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84" name="TextBox 83">
            <a:extLst>
              <a:ext uri="{FF2B5EF4-FFF2-40B4-BE49-F238E27FC236}">
                <a16:creationId xmlns:a16="http://schemas.microsoft.com/office/drawing/2014/main" id="{16B9C62B-4414-4B79-8291-692DBB78C0FA}"/>
              </a:ext>
            </a:extLst>
          </p:cNvPr>
          <p:cNvSpPr txBox="1"/>
          <p:nvPr/>
        </p:nvSpPr>
        <p:spPr>
          <a:xfrm>
            <a:off x="8374651" y="1971250"/>
            <a:ext cx="1536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A7100"/>
                </a:solidFill>
                <a:effectLst/>
                <a:uLnTx/>
                <a:uFillTx/>
                <a:latin typeface="Century Gothic" panose="020F0302020204030204"/>
                <a:ea typeface="+mn-ea"/>
                <a:cs typeface="+mn-cs"/>
              </a:rPr>
              <a:t>a vowel</a:t>
            </a:r>
          </a:p>
        </p:txBody>
      </p:sp>
      <p:sp>
        <p:nvSpPr>
          <p:cNvPr id="85" name="TextBox 84">
            <a:extLst>
              <a:ext uri="{FF2B5EF4-FFF2-40B4-BE49-F238E27FC236}">
                <a16:creationId xmlns:a16="http://schemas.microsoft.com/office/drawing/2014/main" id="{80BBA8FA-F937-4540-AF3A-09A7613ED3C4}"/>
              </a:ext>
            </a:extLst>
          </p:cNvPr>
          <p:cNvSpPr txBox="1"/>
          <p:nvPr/>
        </p:nvSpPr>
        <p:spPr>
          <a:xfrm>
            <a:off x="3065885" y="2322561"/>
            <a:ext cx="587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A7100"/>
                </a:solidFill>
                <a:effectLst/>
                <a:uLnTx/>
                <a:uFillTx/>
                <a:latin typeface="Century Gothic" panose="020F0302020204030204"/>
                <a:ea typeface="+mn-ea"/>
                <a:cs typeface="+mn-cs"/>
              </a:rPr>
              <a:t>‘n’</a:t>
            </a:r>
          </a:p>
        </p:txBody>
      </p:sp>
      <p:sp>
        <p:nvSpPr>
          <p:cNvPr id="87" name="TextBox 86">
            <a:extLst>
              <a:ext uri="{FF2B5EF4-FFF2-40B4-BE49-F238E27FC236}">
                <a16:creationId xmlns:a16="http://schemas.microsoft.com/office/drawing/2014/main" id="{28860FB7-6F94-4E37-BB05-2128613E877B}"/>
              </a:ext>
            </a:extLst>
          </p:cNvPr>
          <p:cNvSpPr txBox="1"/>
          <p:nvPr/>
        </p:nvSpPr>
        <p:spPr>
          <a:xfrm>
            <a:off x="3963556" y="2313430"/>
            <a:ext cx="5874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A7100"/>
                </a:solidFill>
                <a:effectLst/>
                <a:uLnTx/>
                <a:uFillTx/>
                <a:latin typeface="Century Gothic" panose="020F0302020204030204"/>
                <a:ea typeface="+mn-ea"/>
                <a:cs typeface="+mn-cs"/>
              </a:rPr>
              <a:t>‘s’</a:t>
            </a:r>
          </a:p>
        </p:txBody>
      </p:sp>
    </p:spTree>
    <p:extLst>
      <p:ext uri="{BB962C8B-B14F-4D97-AF65-F5344CB8AC3E}">
        <p14:creationId xmlns:p14="http://schemas.microsoft.com/office/powerpoint/2010/main" val="128663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64" grpId="0" animBg="1"/>
      <p:bldP spid="66" grpId="0" animBg="1"/>
      <p:bldP spid="68" grpId="0" animBg="1"/>
      <p:bldP spid="70" grpId="0" animBg="1"/>
      <p:bldP spid="72" grpId="0" animBg="1"/>
      <p:bldP spid="74" grpId="0" animBg="1"/>
      <p:bldP spid="75" grpId="0" animBg="1"/>
      <p:bldP spid="76" grpId="0" animBg="1"/>
      <p:bldP spid="77" grpId="0" animBg="1"/>
      <p:bldP spid="78" grpId="0" animBg="1"/>
      <p:bldP spid="84" grpId="0"/>
      <p:bldP spid="85"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26691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FA2764AC-3AB3-4060-895E-E5611FB4BC05}"/>
              </a:ext>
            </a:extLst>
          </p:cNvPr>
          <p:cNvSpPr txBox="1">
            <a:spLocks/>
          </p:cNvSpPr>
          <p:nvPr/>
        </p:nvSpPr>
        <p:spPr>
          <a:xfrm>
            <a:off x="268942" y="5148765"/>
            <a:ext cx="11512202" cy="803714"/>
          </a:xfrm>
          <a:prstGeom prst="rect">
            <a:avLst/>
          </a:prstGeom>
          <a:solidFill>
            <a:srgbClr val="EA5F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err="1">
                <a:ln>
                  <a:noFill/>
                </a:ln>
                <a:solidFill>
                  <a:prstClr val="white"/>
                </a:solidFill>
                <a:effectLst/>
                <a:uLnTx/>
                <a:uFillTx/>
                <a:latin typeface="Century Gothic" panose="020F0302020204030204"/>
                <a:ea typeface="+mj-ea"/>
                <a:cs typeface="+mj-cs"/>
              </a:rPr>
              <a:t>tion</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ción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2914522" y="2142795"/>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op</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914523" y="3507959"/>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sta</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526306" y="1163991"/>
            <a:ext cx="1004475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5178368" y="2142795"/>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a:t>
            </a: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5160597" y="3526599"/>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a:t>
            </a: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D63FCFC-9870-4195-9F1B-259503A4C2CA}"/>
              </a:ext>
            </a:extLst>
          </p:cNvPr>
          <p:cNvSpPr txBox="1"/>
          <p:nvPr/>
        </p:nvSpPr>
        <p:spPr>
          <a:xfrm>
            <a:off x="7481927" y="2031119"/>
            <a:ext cx="4439900" cy="2739211"/>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NB: All –</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ción</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words in Spanish are feminine, so use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 an’.</a:t>
            </a:r>
          </a:p>
        </p:txBody>
      </p:sp>
      <p:sp>
        <p:nvSpPr>
          <p:cNvPr id="14" name="Rounded Rectangular Callout 2">
            <a:extLst>
              <a:ext uri="{FF2B5EF4-FFF2-40B4-BE49-F238E27FC236}">
                <a16:creationId xmlns:a16="http://schemas.microsoft.com/office/drawing/2014/main" id="{128C2010-924D-4FD0-9324-8B7EE7681389}"/>
              </a:ext>
            </a:extLst>
          </p:cNvPr>
          <p:cNvSpPr/>
          <p:nvPr/>
        </p:nvSpPr>
        <p:spPr>
          <a:xfrm>
            <a:off x="100428" y="3176216"/>
            <a:ext cx="2657000" cy="1493367"/>
          </a:xfrm>
          <a:prstGeom prst="wedgeRoundRectCallout">
            <a:avLst>
              <a:gd name="adj1" fmla="val 66500"/>
              <a:gd name="adj2" fmla="val 690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All –ción words have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final syllable stress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2845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66106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US" sz="3600" dirty="0">
                <a:solidFill>
                  <a:prstClr val="white"/>
                </a:solidFill>
              </a:rPr>
              <a:t>F</a:t>
            </a:r>
            <a:r>
              <a:rPr lang="en-GB" sz="3600" dirty="0" err="1">
                <a:solidFill>
                  <a:prstClr val="white"/>
                </a:solidFill>
              </a:rPr>
              <a:t>inal</a:t>
            </a:r>
            <a:r>
              <a:rPr lang="en-GB" sz="3600" dirty="0">
                <a:solidFill>
                  <a:prstClr val="white"/>
                </a:solidFill>
              </a:rPr>
              <a:t>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0">
            <a:extLst>
              <a:ext uri="{FF2B5EF4-FFF2-40B4-BE49-F238E27FC236}">
                <a16:creationId xmlns:a16="http://schemas.microsoft.com/office/drawing/2014/main" id="{6AA0189A-2E9D-9449-80D3-9711E5F30FF1}"/>
              </a:ext>
            </a:extLst>
          </p:cNvPr>
          <p:cNvSpPr/>
          <p:nvPr/>
        </p:nvSpPr>
        <p:spPr>
          <a:xfrm>
            <a:off x="289002" y="2638680"/>
            <a:ext cx="368402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walked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things completed in the past: regular verbs in the preterite</a:t>
            </a:r>
          </a:p>
        </p:txBody>
      </p:sp>
      <p:sp>
        <p:nvSpPr>
          <p:cNvPr id="8" name="TextBox 7"/>
          <p:cNvSpPr txBox="1"/>
          <p:nvPr/>
        </p:nvSpPr>
        <p:spPr>
          <a:xfrm>
            <a:off x="200093" y="1622426"/>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a:t>
            </a:r>
            <a:r>
              <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completed action in the past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remove –ar and add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_____.</a:t>
            </a:r>
            <a:endParaRPr kumimoji="0" lang="en-GB" sz="2600" b="0" i="0" u="none" strike="noStrike" kern="1200" cap="none" spc="0" normalizeH="0" baseline="0" noProof="0" dirty="0">
              <a:ln>
                <a:noFill/>
              </a:ln>
              <a:solidFill>
                <a:srgbClr val="E25B00"/>
              </a:solidFill>
              <a:effectLst/>
              <a:uLnTx/>
              <a:uFillTx/>
              <a:latin typeface="Tw Cen MT" panose="020B0602020104020603"/>
              <a:ea typeface="+mn-ea"/>
              <a:cs typeface="+mn-cs"/>
            </a:endParaRPr>
          </a:p>
        </p:txBody>
      </p:sp>
      <p:sp>
        <p:nvSpPr>
          <p:cNvPr id="9" name="TextBox 8"/>
          <p:cNvSpPr txBox="1"/>
          <p:nvPr/>
        </p:nvSpPr>
        <p:spPr>
          <a:xfrm>
            <a:off x="238013" y="3242151"/>
            <a:ext cx="1069047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completed action in the past, remove –ar and add </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a:t>
            </a:r>
          </a:p>
        </p:txBody>
      </p:sp>
      <p:sp>
        <p:nvSpPr>
          <p:cNvPr id="3" name="Rectangle 2"/>
          <p:cNvSpPr/>
          <p:nvPr/>
        </p:nvSpPr>
        <p:spPr>
          <a:xfrm>
            <a:off x="1811733" y="3636273"/>
            <a:ext cx="103105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aste</a:t>
            </a:r>
            <a:endParaRPr kumimoji="0" lang="en-GB" sz="2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TextBox 9"/>
          <p:cNvSpPr txBox="1"/>
          <p:nvPr/>
        </p:nvSpPr>
        <p:spPr>
          <a:xfrm>
            <a:off x="2777489" y="4156291"/>
            <a:ext cx="16086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Sac</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aste</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1" name="Rectangle 10"/>
          <p:cNvSpPr/>
          <p:nvPr/>
        </p:nvSpPr>
        <p:spPr>
          <a:xfrm>
            <a:off x="257334" y="4205492"/>
            <a:ext cx="4216219"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took out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7538132" y="4195738"/>
            <a:ext cx="16916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Limpi</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aste</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3" name="Rectangle 12"/>
          <p:cNvSpPr/>
          <p:nvPr/>
        </p:nvSpPr>
        <p:spPr>
          <a:xfrm>
            <a:off x="5071756" y="4214354"/>
            <a:ext cx="425148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cleaned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239870" y="4841691"/>
            <a:ext cx="1174797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completed action in the past, remove –ar and add </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27" name="Rectangle 2">
            <a:extLst>
              <a:ext uri="{FF2B5EF4-FFF2-40B4-BE49-F238E27FC236}">
                <a16:creationId xmlns:a16="http://schemas.microsoft.com/office/drawing/2014/main" id="{8FCF5371-D0E4-3B46-B6B5-8005B4D502A7}"/>
              </a:ext>
            </a:extLst>
          </p:cNvPr>
          <p:cNvSpPr/>
          <p:nvPr/>
        </p:nvSpPr>
        <p:spPr>
          <a:xfrm>
            <a:off x="3821558" y="2010786"/>
            <a:ext cx="56457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–é</a:t>
            </a:r>
            <a:endParaRPr kumimoji="0" lang="en-GB" sz="26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2222435" y="2596394"/>
            <a:ext cx="15991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Camin</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é</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219927" y="2556132"/>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Viaj</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é</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1" name="Rectangle 12">
            <a:extLst>
              <a:ext uri="{FF2B5EF4-FFF2-40B4-BE49-F238E27FC236}">
                <a16:creationId xmlns:a16="http://schemas.microsoft.com/office/drawing/2014/main" id="{ABDCA0DA-CD54-6046-82ED-2383C3A0901C}"/>
              </a:ext>
            </a:extLst>
          </p:cNvPr>
          <p:cNvSpPr/>
          <p:nvPr/>
        </p:nvSpPr>
        <p:spPr>
          <a:xfrm>
            <a:off x="5115190" y="2592874"/>
            <a:ext cx="3421129"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travelled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1981968" y="5241800"/>
            <a:ext cx="56457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ó</a:t>
            </a:r>
            <a:endParaRPr kumimoji="0" lang="en-GB" sz="2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3021695" y="5766007"/>
            <a:ext cx="12448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Mont</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ó</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4" name="Rectangle 10">
            <a:extLst>
              <a:ext uri="{FF2B5EF4-FFF2-40B4-BE49-F238E27FC236}">
                <a16:creationId xmlns:a16="http://schemas.microsoft.com/office/drawing/2014/main" id="{80B914D3-88E4-1246-BCE5-D9C6F20E6286}"/>
              </a:ext>
            </a:extLst>
          </p:cNvPr>
          <p:cNvSpPr/>
          <p:nvPr/>
        </p:nvSpPr>
        <p:spPr>
          <a:xfrm>
            <a:off x="257334" y="5790928"/>
            <a:ext cx="4440639"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 </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it rode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10212151" y="5782131"/>
            <a:ext cx="10397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Pas</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ó</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6" name="Rectangle 12">
            <a:extLst>
              <a:ext uri="{FF2B5EF4-FFF2-40B4-BE49-F238E27FC236}">
                <a16:creationId xmlns:a16="http://schemas.microsoft.com/office/drawing/2014/main" id="{F51035FD-53ED-3A4E-A341-A988FF31803C}"/>
              </a:ext>
            </a:extLst>
          </p:cNvPr>
          <p:cNvSpPr/>
          <p:nvPr/>
        </p:nvSpPr>
        <p:spPr>
          <a:xfrm>
            <a:off x="5048508" y="5775300"/>
            <a:ext cx="629371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 </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it passed, spent (time)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Llamada rectangular redondeada 5">
            <a:extLst>
              <a:ext uri="{FF2B5EF4-FFF2-40B4-BE49-F238E27FC236}">
                <a16:creationId xmlns:a16="http://schemas.microsoft.com/office/drawing/2014/main" id="{1366E2C9-D5C1-094F-9CE6-2FD31135DA3A}"/>
              </a:ext>
            </a:extLst>
          </p:cNvPr>
          <p:cNvSpPr/>
          <p:nvPr/>
        </p:nvSpPr>
        <p:spPr>
          <a:xfrm>
            <a:off x="5883251" y="3631834"/>
            <a:ext cx="5458968" cy="2031137"/>
          </a:xfrm>
          <a:prstGeom prst="wedgeRoundRectCallout">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Which of these endings have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final syllable stress?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 </a:t>
            </a:r>
            <a:r>
              <a:rPr kumimoji="0" lang="en-US"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caminé</a:t>
            </a: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  b) </a:t>
            </a:r>
            <a:r>
              <a:rPr kumimoji="0" lang="en-US"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sacaste</a:t>
            </a: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  c) </a:t>
            </a:r>
            <a:r>
              <a:rPr kumimoji="0" lang="en-US"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montó</a:t>
            </a: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endParaRPr kumimoji="0" lang="es-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4" name="Anillo 23">
            <a:extLst>
              <a:ext uri="{FF2B5EF4-FFF2-40B4-BE49-F238E27FC236}">
                <a16:creationId xmlns:a16="http://schemas.microsoft.com/office/drawing/2014/main" id="{223C8B7E-5890-E643-8CCB-AB630E070980}"/>
              </a:ext>
            </a:extLst>
          </p:cNvPr>
          <p:cNvSpPr/>
          <p:nvPr/>
        </p:nvSpPr>
        <p:spPr>
          <a:xfrm>
            <a:off x="6227608" y="4891430"/>
            <a:ext cx="1691612" cy="568932"/>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Anillo 24">
            <a:extLst>
              <a:ext uri="{FF2B5EF4-FFF2-40B4-BE49-F238E27FC236}">
                <a16:creationId xmlns:a16="http://schemas.microsoft.com/office/drawing/2014/main" id="{6035D0AD-80BD-B347-A3CC-C2CA8C983DB0}"/>
              </a:ext>
            </a:extLst>
          </p:cNvPr>
          <p:cNvSpPr/>
          <p:nvPr/>
        </p:nvSpPr>
        <p:spPr>
          <a:xfrm>
            <a:off x="9416334" y="4916481"/>
            <a:ext cx="1691612" cy="568932"/>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p:cNvSpPr txBox="1"/>
          <p:nvPr/>
        </p:nvSpPr>
        <p:spPr>
          <a:xfrm>
            <a:off x="200093" y="1151194"/>
            <a:ext cx="1142599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mn-cs"/>
              </a:rPr>
              <a:t>As you know, -ar verbs are very common in Spanish. </a:t>
            </a:r>
          </a:p>
        </p:txBody>
      </p:sp>
    </p:spTree>
    <p:extLst>
      <p:ext uri="{BB962C8B-B14F-4D97-AF65-F5344CB8AC3E}">
        <p14:creationId xmlns:p14="http://schemas.microsoft.com/office/powerpoint/2010/main" val="149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9" grpId="0"/>
      <p:bldP spid="10" grpId="0"/>
      <p:bldP spid="11" grpId="0"/>
      <p:bldP spid="13" grpId="0"/>
      <p:bldP spid="27" grpId="0"/>
      <p:bldP spid="28" grpId="0"/>
      <p:bldP spid="30" grpId="0"/>
      <p:bldP spid="31" grpId="0"/>
      <p:bldP spid="32" grpId="0"/>
      <p:bldP spid="33" grpId="0"/>
      <p:bldP spid="34" grpId="0"/>
      <p:bldP spid="6" grpId="0" animBg="1"/>
      <p:bldP spid="24" grpId="0" animBg="1"/>
      <p:bldP spid="25" grpId="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2021"/>
            <a:ext cx="6484584" cy="1325563"/>
          </a:xfrm>
        </p:spPr>
        <p:txBody>
          <a:bodyPr>
            <a:normAutofit/>
          </a:bodyPr>
          <a:lstStyle/>
          <a:p>
            <a:r>
              <a:rPr lang="en-GB" sz="2400" b="1" dirty="0">
                <a:solidFill>
                  <a:schemeClr val="bg1"/>
                </a:solidFill>
              </a:rPr>
              <a:t>Talking about completed actions in the past: -er/-ir verbs in the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554029"/>
            <a:ext cx="1096662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completed action in the past, remove –er or –ir and add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_____.</a:t>
            </a:r>
            <a:endParaRPr kumimoji="0" lang="en-GB" sz="2600" b="0" i="0" u="none" strike="noStrike" kern="1200" cap="none" spc="0" normalizeH="0" baseline="0" noProof="0" dirty="0">
              <a:ln>
                <a:noFill/>
              </a:ln>
              <a:solidFill>
                <a:srgbClr val="E25B00"/>
              </a:solidFill>
              <a:effectLst/>
              <a:uLnTx/>
              <a:uFillTx/>
              <a:latin typeface="Tw Cen MT" panose="020B0602020104020603"/>
              <a:ea typeface="+mn-ea"/>
              <a:cs typeface="+mn-cs"/>
            </a:endParaRPr>
          </a:p>
        </p:txBody>
      </p:sp>
      <p:sp>
        <p:nvSpPr>
          <p:cNvPr id="9" name="TextBox 8"/>
          <p:cNvSpPr txBox="1"/>
          <p:nvPr/>
        </p:nvSpPr>
        <p:spPr>
          <a:xfrm>
            <a:off x="251659" y="3113246"/>
            <a:ext cx="1163004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completed action in the past, remove –er or –ir and add </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1833368" y="3510312"/>
            <a:ext cx="89159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iste</a:t>
            </a:r>
            <a:endParaRPr kumimoji="0" lang="en-GB" sz="2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TextBox 9"/>
          <p:cNvSpPr txBox="1"/>
          <p:nvPr/>
        </p:nvSpPr>
        <p:spPr>
          <a:xfrm>
            <a:off x="2930943" y="4112562"/>
            <a:ext cx="11997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sal</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iste</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1" name="Rectangle 10"/>
          <p:cNvSpPr/>
          <p:nvPr/>
        </p:nvSpPr>
        <p:spPr>
          <a:xfrm>
            <a:off x="329233" y="4156388"/>
            <a:ext cx="558266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went out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8178599" y="4058912"/>
            <a:ext cx="172287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recog</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iste</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3" name="Rectangle 12"/>
          <p:cNvSpPr/>
          <p:nvPr/>
        </p:nvSpPr>
        <p:spPr>
          <a:xfrm>
            <a:off x="5303278" y="4104239"/>
            <a:ext cx="483658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picked up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a:t>
            </a:r>
          </a:p>
        </p:txBody>
      </p:sp>
      <p:sp>
        <p:nvSpPr>
          <p:cNvPr id="14" name="TextBox 13"/>
          <p:cNvSpPr txBox="1"/>
          <p:nvPr/>
        </p:nvSpPr>
        <p:spPr>
          <a:xfrm>
            <a:off x="298097" y="4799227"/>
            <a:ext cx="112208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completed action in the past, remove –er or –ir and add</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a:t>
            </a:r>
          </a:p>
        </p:txBody>
      </p:sp>
      <p:sp>
        <p:nvSpPr>
          <p:cNvPr id="27" name="Rectangle 2">
            <a:extLst>
              <a:ext uri="{FF2B5EF4-FFF2-40B4-BE49-F238E27FC236}">
                <a16:creationId xmlns:a16="http://schemas.microsoft.com/office/drawing/2014/main" id="{8FCF5371-D0E4-3B46-B6B5-8005B4D502A7}"/>
              </a:ext>
            </a:extLst>
          </p:cNvPr>
          <p:cNvSpPr/>
          <p:nvPr/>
        </p:nvSpPr>
        <p:spPr>
          <a:xfrm>
            <a:off x="2063400" y="1920933"/>
            <a:ext cx="43152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í</a:t>
            </a:r>
            <a:endParaRPr kumimoji="0" lang="en-GB" sz="26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3019037" y="2506467"/>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decid</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í</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29" name="Rectangle 10">
            <a:extLst>
              <a:ext uri="{FF2B5EF4-FFF2-40B4-BE49-F238E27FC236}">
                <a16:creationId xmlns:a16="http://schemas.microsoft.com/office/drawing/2014/main" id="{6AA0189A-2E9D-9449-80D3-9711E5F30FF1}"/>
              </a:ext>
            </a:extLst>
          </p:cNvPr>
          <p:cNvSpPr/>
          <p:nvPr/>
        </p:nvSpPr>
        <p:spPr>
          <a:xfrm>
            <a:off x="260177" y="2554450"/>
            <a:ext cx="50483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decided (to)</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  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637576" y="2502681"/>
            <a:ext cx="108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eleg</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í</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1" name="Rectangle 12">
            <a:extLst>
              <a:ext uri="{FF2B5EF4-FFF2-40B4-BE49-F238E27FC236}">
                <a16:creationId xmlns:a16="http://schemas.microsoft.com/office/drawing/2014/main" id="{ABDCA0DA-CD54-6046-82ED-2383C3A0901C}"/>
              </a:ext>
            </a:extLst>
          </p:cNvPr>
          <p:cNvSpPr/>
          <p:nvPr/>
        </p:nvSpPr>
        <p:spPr>
          <a:xfrm>
            <a:off x="5258829" y="2544684"/>
            <a:ext cx="556061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chose (to)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2772541" y="5199336"/>
            <a:ext cx="64472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ió</a:t>
            </a:r>
            <a:endParaRPr kumimoji="0" lang="en-GB" sz="26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2772541" y="5691779"/>
            <a:ext cx="14173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perd</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ió</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4" name="Rectangle 10">
            <a:extLst>
              <a:ext uri="{FF2B5EF4-FFF2-40B4-BE49-F238E27FC236}">
                <a16:creationId xmlns:a16="http://schemas.microsoft.com/office/drawing/2014/main" id="{80B914D3-88E4-1246-BCE5-D9C6F20E6286}"/>
              </a:ext>
            </a:extLst>
          </p:cNvPr>
          <p:cNvSpPr/>
          <p:nvPr/>
        </p:nvSpPr>
        <p:spPr>
          <a:xfrm>
            <a:off x="329233" y="5707351"/>
            <a:ext cx="390844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it lost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a:t>
            </a:r>
          </a:p>
        </p:txBody>
      </p:sp>
      <p:sp>
        <p:nvSpPr>
          <p:cNvPr id="35" name="TextBox 11">
            <a:extLst>
              <a:ext uri="{FF2B5EF4-FFF2-40B4-BE49-F238E27FC236}">
                <a16:creationId xmlns:a16="http://schemas.microsoft.com/office/drawing/2014/main" id="{B3065E61-B53E-9346-81CF-1B42B02719CD}"/>
              </a:ext>
            </a:extLst>
          </p:cNvPr>
          <p:cNvSpPr txBox="1"/>
          <p:nvPr/>
        </p:nvSpPr>
        <p:spPr>
          <a:xfrm>
            <a:off x="8620621" y="5648102"/>
            <a:ext cx="111846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sub</a:t>
            </a:r>
            <a:r>
              <a:rPr kumimoji="0" lang="en-GB" sz="26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ió</a:t>
            </a:r>
            <a:endPar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6" name="Rectangle 12">
            <a:extLst>
              <a:ext uri="{FF2B5EF4-FFF2-40B4-BE49-F238E27FC236}">
                <a16:creationId xmlns:a16="http://schemas.microsoft.com/office/drawing/2014/main" id="{F51035FD-53ED-3A4E-A341-A988FF31803C}"/>
              </a:ext>
            </a:extLst>
          </p:cNvPr>
          <p:cNvSpPr/>
          <p:nvPr/>
        </p:nvSpPr>
        <p:spPr>
          <a:xfrm>
            <a:off x="5303278" y="5691779"/>
            <a:ext cx="459819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it</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went up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a:t>
            </a:r>
          </a:p>
        </p:txBody>
      </p:sp>
      <p:sp>
        <p:nvSpPr>
          <p:cNvPr id="23" name="Llamada rectangular redondeada 22">
            <a:extLst>
              <a:ext uri="{FF2B5EF4-FFF2-40B4-BE49-F238E27FC236}">
                <a16:creationId xmlns:a16="http://schemas.microsoft.com/office/drawing/2014/main" id="{0760E210-5969-1E4E-A97B-843334400028}"/>
              </a:ext>
            </a:extLst>
          </p:cNvPr>
          <p:cNvSpPr/>
          <p:nvPr/>
        </p:nvSpPr>
        <p:spPr>
          <a:xfrm>
            <a:off x="6040086" y="3197669"/>
            <a:ext cx="5621120" cy="2086281"/>
          </a:xfrm>
          <a:prstGeom prst="wedgeRoundRectCallout">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Which of these endings have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final syllable stress?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a)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abrí</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comiste</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c)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corrió</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4" name="Anillo 23">
            <a:extLst>
              <a:ext uri="{FF2B5EF4-FFF2-40B4-BE49-F238E27FC236}">
                <a16:creationId xmlns:a16="http://schemas.microsoft.com/office/drawing/2014/main" id="{1AE0D705-69E0-D74C-BD28-BDF95423E542}"/>
              </a:ext>
            </a:extLst>
          </p:cNvPr>
          <p:cNvSpPr/>
          <p:nvPr/>
        </p:nvSpPr>
        <p:spPr>
          <a:xfrm>
            <a:off x="6816478" y="4488877"/>
            <a:ext cx="1345916" cy="508676"/>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Anillo 25">
            <a:extLst>
              <a:ext uri="{FF2B5EF4-FFF2-40B4-BE49-F238E27FC236}">
                <a16:creationId xmlns:a16="http://schemas.microsoft.com/office/drawing/2014/main" id="{D8A8B832-E979-9B46-9843-D45848156C4E}"/>
              </a:ext>
            </a:extLst>
          </p:cNvPr>
          <p:cNvSpPr/>
          <p:nvPr/>
        </p:nvSpPr>
        <p:spPr>
          <a:xfrm>
            <a:off x="9620688" y="4501001"/>
            <a:ext cx="1345916" cy="508676"/>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TextBox 36"/>
          <p:cNvSpPr txBox="1"/>
          <p:nvPr/>
        </p:nvSpPr>
        <p:spPr>
          <a:xfrm>
            <a:off x="260177" y="1087645"/>
            <a:ext cx="1142599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 you know, many verbs in Spanish end in –er or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endParaRPr kumimoji="0" lang="en-GB" sz="2600" b="0" i="0" u="none" strike="noStrike" kern="1200" cap="none" spc="0" normalizeH="0" baseline="0" noProof="0" dirty="0">
              <a:ln>
                <a:noFill/>
              </a:ln>
              <a:solidFill>
                <a:srgbClr val="E25B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0964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27" grpId="0"/>
      <p:bldP spid="28" grpId="0"/>
      <p:bldP spid="29" grpId="0"/>
      <p:bldP spid="30" grpId="0"/>
      <p:bldP spid="31" grpId="0"/>
      <p:bldP spid="32" grpId="0"/>
      <p:bldP spid="33" grpId="0"/>
      <p:bldP spid="34" grpId="0"/>
      <p:bldP spid="23" grpId="0" animBg="1"/>
      <p:bldP spid="24" grpId="0" animBg="1"/>
      <p:bldP spid="26" grpId="0" animBg="1"/>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4136730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Recap</a:t>
            </a:r>
            <a:r>
              <a:rPr lang="en-GB" sz="2800" b="1">
                <a:solidFill>
                  <a:schemeClr val="bg1"/>
                </a:solidFill>
              </a:rPr>
              <a:t>: stress and spelling rules</a:t>
            </a:r>
            <a:endParaRPr lang="en-GB" sz="2800" b="1" dirty="0">
              <a:solidFill>
                <a:schemeClr val="bg1"/>
              </a:solidFill>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96000"/>
            <a:ext cx="113685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Remember: for words with final-syllable stress, there is an accent on the final vowel if the word ends with the consonants ___or 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This rule applies to several numbers between 13 and 30.</a:t>
            </a:r>
          </a:p>
        </p:txBody>
      </p:sp>
      <p:sp>
        <p:nvSpPr>
          <p:cNvPr id="3" name="TextBox 2"/>
          <p:cNvSpPr txBox="1"/>
          <p:nvPr/>
        </p:nvSpPr>
        <p:spPr>
          <a:xfrm>
            <a:off x="6722533" y="1630749"/>
            <a:ext cx="5926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a:ea typeface="+mn-ea"/>
                <a:cs typeface="+mn-cs"/>
              </a:rPr>
              <a:t>n</a:t>
            </a:r>
          </a:p>
        </p:txBody>
      </p:sp>
      <p:sp>
        <p:nvSpPr>
          <p:cNvPr id="6" name="TextBox 5"/>
          <p:cNvSpPr txBox="1"/>
          <p:nvPr/>
        </p:nvSpPr>
        <p:spPr>
          <a:xfrm>
            <a:off x="7620000" y="1643217"/>
            <a:ext cx="5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a:ea typeface="+mn-ea"/>
                <a:cs typeface="+mn-cs"/>
              </a:rPr>
              <a:t>s</a:t>
            </a:r>
          </a:p>
        </p:txBody>
      </p:sp>
      <p:pic>
        <p:nvPicPr>
          <p:cNvPr id="8" name="Picture 7" descr="1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033" y="3009900"/>
            <a:ext cx="1341967" cy="1545167"/>
          </a:xfrm>
          <a:prstGeom prst="rect">
            <a:avLst/>
          </a:prstGeom>
        </p:spPr>
      </p:pic>
      <p:pic>
        <p:nvPicPr>
          <p:cNvPr id="9" name="Picture 8" descr="2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4862" y="2777066"/>
            <a:ext cx="1466532" cy="1715961"/>
          </a:xfrm>
          <a:prstGeom prst="rect">
            <a:avLst/>
          </a:prstGeom>
        </p:spPr>
      </p:pic>
      <p:pic>
        <p:nvPicPr>
          <p:cNvPr id="10" name="Picture 9" descr="2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59468" y="2810933"/>
            <a:ext cx="1529383" cy="1778000"/>
          </a:xfrm>
          <a:prstGeom prst="rect">
            <a:avLst/>
          </a:prstGeom>
        </p:spPr>
      </p:pic>
      <p:pic>
        <p:nvPicPr>
          <p:cNvPr id="11" name="Picture 10" descr="2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86709" y="4809066"/>
            <a:ext cx="1122150" cy="1304893"/>
          </a:xfrm>
          <a:prstGeom prst="rect">
            <a:avLst/>
          </a:prstGeom>
        </p:spPr>
      </p:pic>
      <p:pic>
        <p:nvPicPr>
          <p:cNvPr id="12" name="Picture 11" descr="26.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92510" y="4583739"/>
            <a:ext cx="1350824" cy="1578127"/>
          </a:xfrm>
          <a:prstGeom prst="rect">
            <a:avLst/>
          </a:prstGeom>
        </p:spPr>
      </p:pic>
      <p:sp>
        <p:nvSpPr>
          <p:cNvPr id="13" name="TextBox 12"/>
          <p:cNvSpPr txBox="1"/>
          <p:nvPr/>
        </p:nvSpPr>
        <p:spPr>
          <a:xfrm>
            <a:off x="1981200" y="3403600"/>
            <a:ext cx="203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diecis</a:t>
            </a:r>
            <a:r>
              <a:rPr kumimoji="0" lang="en-US" sz="2400" b="0" i="0" u="none" strike="noStrike" kern="1200" cap="none" spc="0" normalizeH="0" baseline="0" noProof="0" dirty="0" err="1">
                <a:ln>
                  <a:noFill/>
                </a:ln>
                <a:solidFill>
                  <a:srgbClr val="FF6600"/>
                </a:solidFill>
                <a:effectLst/>
                <a:uLnTx/>
                <a:uFillTx/>
                <a:latin typeface="Century Gothic"/>
                <a:ea typeface="+mn-ea"/>
                <a:cs typeface="+mn-cs"/>
              </a:rPr>
              <a:t>é</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is</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p:cNvSpPr txBox="1"/>
          <p:nvPr/>
        </p:nvSpPr>
        <p:spPr>
          <a:xfrm>
            <a:off x="6299201" y="3302000"/>
            <a:ext cx="1591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veinti</a:t>
            </a:r>
            <a:r>
              <a:rPr kumimoji="0" lang="en-US" sz="2400" b="0" i="0" u="none" strike="noStrike" kern="1200" cap="none" spc="0" normalizeH="0" baseline="0" noProof="0" dirty="0" err="1">
                <a:ln>
                  <a:noFill/>
                </a:ln>
                <a:solidFill>
                  <a:srgbClr val="FF6600"/>
                </a:solidFill>
                <a:effectLst/>
                <a:uLnTx/>
                <a:uFillTx/>
                <a:latin typeface="Century Gothic"/>
                <a:ea typeface="+mn-ea"/>
                <a:cs typeface="+mn-cs"/>
              </a:rPr>
              <a:t>ú</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5" name="TextBox 14"/>
          <p:cNvSpPr txBox="1"/>
          <p:nvPr/>
        </p:nvSpPr>
        <p:spPr>
          <a:xfrm>
            <a:off x="10041467" y="3352801"/>
            <a:ext cx="215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veintid</a:t>
            </a:r>
            <a:r>
              <a:rPr kumimoji="0" lang="en-US" sz="2400" b="0" i="0" u="none" strike="noStrike" kern="1200" cap="none" spc="0" normalizeH="0" baseline="0" noProof="0" dirty="0" err="1">
                <a:ln>
                  <a:noFill/>
                </a:ln>
                <a:solidFill>
                  <a:srgbClr val="FF6600"/>
                </a:solidFill>
                <a:effectLst/>
                <a:uLnTx/>
                <a:uFillTx/>
                <a:latin typeface="Century Gothic"/>
                <a:ea typeface="+mn-ea"/>
                <a:cs typeface="+mn-cs"/>
              </a:rPr>
              <a:t>ó</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s</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TextBox 15"/>
          <p:cNvSpPr txBox="1"/>
          <p:nvPr/>
        </p:nvSpPr>
        <p:spPr>
          <a:xfrm>
            <a:off x="3454400" y="5164666"/>
            <a:ext cx="23537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veintitr</a:t>
            </a:r>
            <a:r>
              <a:rPr kumimoji="0" lang="en-US" sz="2400" b="0" i="0" u="none" strike="noStrike" kern="1200" cap="none" spc="0" normalizeH="0" baseline="0" noProof="0" dirty="0" err="1">
                <a:ln>
                  <a:noFill/>
                </a:ln>
                <a:solidFill>
                  <a:srgbClr val="FF6600"/>
                </a:solidFill>
                <a:effectLst/>
                <a:uLnTx/>
                <a:uFillTx/>
                <a:latin typeface="Century Gothic"/>
                <a:ea typeface="+mn-ea"/>
                <a:cs typeface="+mn-cs"/>
              </a:rPr>
              <a:t>é</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s</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TextBox 16"/>
          <p:cNvSpPr txBox="1"/>
          <p:nvPr/>
        </p:nvSpPr>
        <p:spPr>
          <a:xfrm>
            <a:off x="8178800" y="5164666"/>
            <a:ext cx="1964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veintis</a:t>
            </a:r>
            <a:r>
              <a:rPr kumimoji="0" lang="en-US" sz="2400" b="0" i="0" u="none" strike="noStrike" kern="1200" cap="none" spc="0" normalizeH="0" baseline="0" noProof="0" dirty="0" err="1">
                <a:ln>
                  <a:noFill/>
                </a:ln>
                <a:solidFill>
                  <a:srgbClr val="FF6600"/>
                </a:solidFill>
                <a:effectLst/>
                <a:uLnTx/>
                <a:uFillTx/>
                <a:latin typeface="Century Gothic"/>
                <a:ea typeface="+mn-ea"/>
                <a:cs typeface="+mn-cs"/>
              </a:rPr>
              <a:t>é</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is</a:t>
            </a:r>
            <a:endPar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Action Button: Custom 16">
            <a:hlinkClick r:id="" action="ppaction://noaction" highlightClick="1">
              <a:snd r:embed="rId9" name="dieciséis.wav"/>
            </a:hlinkClick>
            <a:extLst>
              <a:ext uri="{FF2B5EF4-FFF2-40B4-BE49-F238E27FC236}">
                <a16:creationId xmlns:a16="http://schemas.microsoft.com/office/drawing/2014/main" id="{30030AF8-564D-734B-84B9-DB4C7A3A6A53}"/>
              </a:ext>
            </a:extLst>
          </p:cNvPr>
          <p:cNvSpPr/>
          <p:nvPr/>
        </p:nvSpPr>
        <p:spPr>
          <a:xfrm>
            <a:off x="138462" y="35768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Action Button: Custom 16">
            <a:hlinkClick r:id="" action="ppaction://noaction" highlightClick="1">
              <a:snd r:embed="rId10" name="veintiún.wav"/>
            </a:hlinkClick>
            <a:extLst>
              <a:ext uri="{FF2B5EF4-FFF2-40B4-BE49-F238E27FC236}">
                <a16:creationId xmlns:a16="http://schemas.microsoft.com/office/drawing/2014/main" id="{30030AF8-564D-734B-84B9-DB4C7A3A6A53}"/>
              </a:ext>
            </a:extLst>
          </p:cNvPr>
          <p:cNvSpPr/>
          <p:nvPr/>
        </p:nvSpPr>
        <p:spPr>
          <a:xfrm>
            <a:off x="4185529" y="35768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21</a:t>
            </a:r>
          </a:p>
        </p:txBody>
      </p:sp>
      <p:sp>
        <p:nvSpPr>
          <p:cNvPr id="20" name="Action Button: Custom 16">
            <a:hlinkClick r:id="" action="ppaction://noaction" highlightClick="1">
              <a:snd r:embed="rId11" name="veintido%CC%81s.wav"/>
            </a:hlinkClick>
            <a:extLst>
              <a:ext uri="{FF2B5EF4-FFF2-40B4-BE49-F238E27FC236}">
                <a16:creationId xmlns:a16="http://schemas.microsoft.com/office/drawing/2014/main" id="{30030AF8-564D-734B-84B9-DB4C7A3A6A53}"/>
              </a:ext>
            </a:extLst>
          </p:cNvPr>
          <p:cNvSpPr/>
          <p:nvPr/>
        </p:nvSpPr>
        <p:spPr>
          <a:xfrm>
            <a:off x="8012463" y="35429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22</a:t>
            </a:r>
          </a:p>
        </p:txBody>
      </p:sp>
      <p:sp>
        <p:nvSpPr>
          <p:cNvPr id="21" name="Action Button: Custom 16">
            <a:hlinkClick r:id="" action="ppaction://noaction" highlightClick="1">
              <a:snd r:embed="rId12" name="veintitre%CC%81s.wav"/>
            </a:hlinkClick>
            <a:extLst>
              <a:ext uri="{FF2B5EF4-FFF2-40B4-BE49-F238E27FC236}">
                <a16:creationId xmlns:a16="http://schemas.microsoft.com/office/drawing/2014/main" id="{30030AF8-564D-734B-84B9-DB4C7A3A6A53}"/>
              </a:ext>
            </a:extLst>
          </p:cNvPr>
          <p:cNvSpPr/>
          <p:nvPr/>
        </p:nvSpPr>
        <p:spPr>
          <a:xfrm>
            <a:off x="1747129" y="528710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23</a:t>
            </a:r>
          </a:p>
        </p:txBody>
      </p:sp>
      <p:sp>
        <p:nvSpPr>
          <p:cNvPr id="22" name="Action Button: Custom 16">
            <a:hlinkClick r:id="" action="ppaction://noaction" highlightClick="1">
              <a:snd r:embed="rId13" name="veintise%CC%81is.wav"/>
            </a:hlinkClick>
            <a:extLst>
              <a:ext uri="{FF2B5EF4-FFF2-40B4-BE49-F238E27FC236}">
                <a16:creationId xmlns:a16="http://schemas.microsoft.com/office/drawing/2014/main" id="{30030AF8-564D-734B-84B9-DB4C7A3A6A53}"/>
              </a:ext>
            </a:extLst>
          </p:cNvPr>
          <p:cNvSpPr/>
          <p:nvPr/>
        </p:nvSpPr>
        <p:spPr>
          <a:xfrm>
            <a:off x="6251396" y="52701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26</a:t>
            </a:r>
          </a:p>
        </p:txBody>
      </p:sp>
      <p:sp>
        <p:nvSpPr>
          <p:cNvPr id="4" name="Rounded Rectangular Callout 3"/>
          <p:cNvSpPr/>
          <p:nvPr/>
        </p:nvSpPr>
        <p:spPr>
          <a:xfrm>
            <a:off x="6013277" y="4555067"/>
            <a:ext cx="6033580" cy="1642044"/>
          </a:xfrm>
          <a:prstGeom prst="wedgeRoundRectCallout">
            <a:avLst>
              <a:gd name="adj1" fmla="val -41710"/>
              <a:gd name="adj2" fmla="val -84953"/>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3" name="Rectangle 22"/>
          <p:cNvSpPr/>
          <p:nvPr/>
        </p:nvSpPr>
        <p:spPr>
          <a:xfrm>
            <a:off x="6127465" y="5136198"/>
            <a:ext cx="317747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Hay </a:t>
            </a:r>
            <a:r>
              <a:rPr kumimoji="0" lang="en-GB" sz="2000" b="1" i="0" u="none" strike="noStrike" kern="1200" cap="none" spc="0" normalizeH="0" baseline="0" noProof="0">
                <a:ln>
                  <a:noFill/>
                </a:ln>
                <a:solidFill>
                  <a:srgbClr val="002060"/>
                </a:solidFill>
                <a:effectLst/>
                <a:uLnTx/>
                <a:uFillTx/>
                <a:latin typeface="Century Gothic"/>
                <a:ea typeface="+mn-ea"/>
                <a:cs typeface="+mn-cs"/>
              </a:rPr>
              <a:t>veintiún</a:t>
            </a:r>
            <a:r>
              <a:rPr kumimoji="0" lang="en-GB" sz="2000" b="0" i="0" u="none" strike="noStrike" kern="1200" cap="none" spc="0" normalizeH="0" baseline="0" noProof="0">
                <a:ln>
                  <a:noFill/>
                </a:ln>
                <a:solidFill>
                  <a:srgbClr val="002060"/>
                </a:solidFill>
                <a:effectLst/>
                <a:uLnTx/>
                <a:uFillTx/>
                <a:latin typeface="Century Gothic"/>
                <a:ea typeface="+mn-ea"/>
                <a:cs typeface="+mn-cs"/>
              </a:rPr>
              <a:t> chic</a:t>
            </a:r>
            <a:r>
              <a:rPr kumimoji="0" lang="en-GB" sz="2000" b="1" i="0" u="none" strike="noStrike" kern="1200" cap="none" spc="0" normalizeH="0" baseline="0" noProof="0">
                <a:ln>
                  <a:noFill/>
                </a:ln>
                <a:solidFill>
                  <a:srgbClr val="002060"/>
                </a:solidFill>
                <a:effectLst/>
                <a:uLnTx/>
                <a:uFillTx/>
                <a:latin typeface="Century Gothic"/>
                <a:ea typeface="+mn-ea"/>
                <a:cs typeface="+mn-cs"/>
              </a:rPr>
              <a:t>os (m)</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24" name="Rectangle 23"/>
          <p:cNvSpPr/>
          <p:nvPr/>
        </p:nvSpPr>
        <p:spPr>
          <a:xfrm>
            <a:off x="5976525" y="5621401"/>
            <a:ext cx="354827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Hay </a:t>
            </a:r>
            <a:r>
              <a:rPr kumimoji="0" lang="en-GB" sz="2000" b="1" i="0" u="none" strike="noStrike" kern="1200" cap="none" spc="0" normalizeH="0" baseline="0" noProof="0">
                <a:ln>
                  <a:noFill/>
                </a:ln>
                <a:solidFill>
                  <a:srgbClr val="002060"/>
                </a:solidFill>
                <a:effectLst/>
                <a:uLnTx/>
                <a:uFillTx/>
                <a:latin typeface="Century Gothic"/>
                <a:ea typeface="+mn-ea"/>
                <a:cs typeface="+mn-cs"/>
              </a:rPr>
              <a:t>veintiuna</a:t>
            </a:r>
            <a:r>
              <a:rPr kumimoji="0" lang="en-GB" sz="2000" b="0" i="0" u="none" strike="noStrike" kern="1200" cap="none" spc="0" normalizeH="0" baseline="0" noProof="0">
                <a:ln>
                  <a:noFill/>
                </a:ln>
                <a:solidFill>
                  <a:srgbClr val="002060"/>
                </a:solidFill>
                <a:effectLst/>
                <a:uLnTx/>
                <a:uFillTx/>
                <a:latin typeface="Century Gothic"/>
                <a:ea typeface="+mn-ea"/>
                <a:cs typeface="+mn-cs"/>
              </a:rPr>
              <a:t> chic</a:t>
            </a:r>
            <a:r>
              <a:rPr kumimoji="0" lang="en-GB" sz="2000" b="1" i="0" u="none" strike="noStrike" kern="1200" cap="none" spc="0" normalizeH="0" baseline="0" noProof="0">
                <a:ln>
                  <a:noFill/>
                </a:ln>
                <a:solidFill>
                  <a:srgbClr val="002060"/>
                </a:solidFill>
                <a:effectLst/>
                <a:uLnTx/>
                <a:uFillTx/>
                <a:latin typeface="Century Gothic"/>
                <a:ea typeface="+mn-ea"/>
                <a:cs typeface="+mn-cs"/>
              </a:rPr>
              <a:t>as (f)</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27" name="Rectangle 26"/>
          <p:cNvSpPr/>
          <p:nvPr/>
        </p:nvSpPr>
        <p:spPr>
          <a:xfrm>
            <a:off x="9510081" y="5122064"/>
            <a:ext cx="242726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There are 21 boys.</a:t>
            </a:r>
          </a:p>
        </p:txBody>
      </p:sp>
      <p:sp>
        <p:nvSpPr>
          <p:cNvPr id="28" name="Rectangle 27"/>
          <p:cNvSpPr/>
          <p:nvPr/>
        </p:nvSpPr>
        <p:spPr>
          <a:xfrm>
            <a:off x="9510081" y="5638364"/>
            <a:ext cx="229902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There are 21 girls.</a:t>
            </a:r>
          </a:p>
        </p:txBody>
      </p:sp>
      <p:sp>
        <p:nvSpPr>
          <p:cNvPr id="29" name="Rectangle 28"/>
          <p:cNvSpPr/>
          <p:nvPr/>
        </p:nvSpPr>
        <p:spPr>
          <a:xfrm>
            <a:off x="6092199" y="4671257"/>
            <a:ext cx="451758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Veintiuno </a:t>
            </a:r>
            <a:r>
              <a:rPr kumimoji="0" lang="en-GB" sz="2000" b="0" i="0" u="none" strike="noStrike" kern="1200" cap="none" spc="0" normalizeH="0" baseline="0" noProof="0">
                <a:ln>
                  <a:noFill/>
                </a:ln>
                <a:solidFill>
                  <a:srgbClr val="002060"/>
                </a:solidFill>
                <a:effectLst/>
                <a:uLnTx/>
                <a:uFillTx/>
                <a:latin typeface="Century Gothic"/>
                <a:ea typeface="+mn-ea"/>
                <a:cs typeface="+mn-cs"/>
              </a:rPr>
              <a:t>changes before a noun. </a:t>
            </a:r>
          </a:p>
        </p:txBody>
      </p:sp>
    </p:spTree>
    <p:extLst>
      <p:ext uri="{BB962C8B-B14F-4D97-AF65-F5344CB8AC3E}">
        <p14:creationId xmlns:p14="http://schemas.microsoft.com/office/powerpoint/2010/main" val="9765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7"/>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P spid="14" grpId="0"/>
      <p:bldP spid="15" grpId="0"/>
      <p:bldP spid="16" grpId="0"/>
      <p:bldP spid="17" grpId="0"/>
      <p:bldP spid="18" grpId="0" animBg="1"/>
      <p:bldP spid="19" grpId="0" animBg="1"/>
      <p:bldP spid="20" grpId="0" animBg="1"/>
      <p:bldP spid="21" grpId="0" animBg="1"/>
      <p:bldP spid="22" grpId="0" animBg="1"/>
      <p:bldP spid="4" grpId="0" animBg="1"/>
      <p:bldP spid="4" grpId="1" animBg="1"/>
      <p:bldP spid="23" grpId="0"/>
      <p:bldP spid="23" grpId="1"/>
      <p:bldP spid="24" grpId="0"/>
      <p:bldP spid="24" grpId="1"/>
      <p:bldP spid="27" grpId="0"/>
      <p:bldP spid="27" grpId="1"/>
      <p:bldP spid="28" grpId="0"/>
      <p:bldP spid="28" grpId="1"/>
      <p:bldP spid="29" grpId="0"/>
      <p:bldP spid="2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p:txBody>
      </p:sp>
    </p:spTree>
    <p:extLst>
      <p:ext uri="{BB962C8B-B14F-4D97-AF65-F5344CB8AC3E}">
        <p14:creationId xmlns:p14="http://schemas.microsoft.com/office/powerpoint/2010/main" val="186431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50" name="Google Shape;150;p2"/>
          <p:cNvSpPr txBox="1">
            <a:spLocks noGrp="1"/>
          </p:cNvSpPr>
          <p:nvPr>
            <p:ph type="title"/>
          </p:nvPr>
        </p:nvSpPr>
        <p:spPr>
          <a:xfrm>
            <a:off x="55173" y="45873"/>
            <a:ext cx="6484584" cy="12445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600" b="1">
                <a:solidFill>
                  <a:schemeClr val="lt1"/>
                </a:solidFill>
              </a:rPr>
              <a:t>Using the written accent</a:t>
            </a:r>
            <a:br>
              <a:rPr lang="en-GB" sz="2600" b="1">
                <a:solidFill>
                  <a:schemeClr val="lt1"/>
                </a:solidFill>
              </a:rPr>
            </a:br>
            <a:r>
              <a:rPr lang="en-GB" sz="2600" b="1">
                <a:solidFill>
                  <a:schemeClr val="lt1"/>
                </a:solidFill>
              </a:rPr>
              <a:t>Final syllable stress and spelling</a:t>
            </a:r>
            <a:endParaRPr sz="2600" b="1" dirty="0">
              <a:solidFill>
                <a:schemeClr val="lt1"/>
              </a:solidFill>
            </a:endParaRPr>
          </a:p>
        </p:txBody>
      </p:sp>
      <p:sp>
        <p:nvSpPr>
          <p:cNvPr id="151" name="Google Shape;151;p2"/>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fonética</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2" name="Google Shape;152;p2"/>
          <p:cNvSpPr txBox="1"/>
          <p:nvPr/>
        </p:nvSpPr>
        <p:spPr>
          <a:xfrm>
            <a:off x="224026" y="1211298"/>
            <a:ext cx="11283867" cy="25975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Remember, if a Spanish word with stress on the </a:t>
            </a:r>
            <a:r>
              <a:rPr kumimoji="0" lang="en-GB" sz="2800" b="1"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last</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syllable ends in the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consonants ___ or ___, an accent is needed on the vowel of that last syllable.</a:t>
            </a:r>
            <a:endParaRPr kumimoji="0" sz="1600" b="0"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1600" b="0"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3" name="Google Shape;153;p2"/>
          <p:cNvSpPr txBox="1"/>
          <p:nvPr/>
        </p:nvSpPr>
        <p:spPr>
          <a:xfrm>
            <a:off x="339696" y="3599930"/>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segú</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a:t>
            </a:r>
            <a:endParaRPr kumimoji="0"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4" name="Google Shape;154;p2"/>
          <p:cNvSpPr txBox="1"/>
          <p:nvPr/>
        </p:nvSpPr>
        <p:spPr>
          <a:xfrm>
            <a:off x="3157373" y="3573548"/>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despué</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t>
            </a:r>
            <a:endParaRPr kumimoji="0"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5" name="Google Shape;155;p2"/>
          <p:cNvSpPr txBox="1"/>
          <p:nvPr/>
        </p:nvSpPr>
        <p:spPr>
          <a:xfrm>
            <a:off x="6291225" y="3525835"/>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quizá</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t>
            </a:r>
            <a:endParaRPr kumimoji="0"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6" name="Google Shape;156;p2"/>
          <p:cNvSpPr txBox="1"/>
          <p:nvPr/>
        </p:nvSpPr>
        <p:spPr>
          <a:xfrm>
            <a:off x="9109792" y="3543407"/>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tambié</a:t>
            </a: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n</a:t>
            </a:r>
            <a:endParaRPr kumimoji="0"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161" name="Google Shape;161;p2"/>
          <p:cNvSpPr txBox="1"/>
          <p:nvPr/>
        </p:nvSpPr>
        <p:spPr>
          <a:xfrm>
            <a:off x="338326" y="5287540"/>
            <a:ext cx="1638640" cy="584776"/>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relo</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t>
            </a:r>
            <a:endParaRPr kumimoji="0"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2" name="Google Shape;162;p2"/>
          <p:cNvSpPr txBox="1"/>
          <p:nvPr/>
        </p:nvSpPr>
        <p:spPr>
          <a:xfrm>
            <a:off x="3132325" y="5321407"/>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realida</a:t>
            </a: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d</a:t>
            </a:r>
            <a:endParaRPr kumimoji="0"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163" name="Google Shape;163;p2"/>
          <p:cNvSpPr txBox="1"/>
          <p:nvPr/>
        </p:nvSpPr>
        <p:spPr>
          <a:xfrm>
            <a:off x="6281926" y="530447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tota</a:t>
            </a: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l</a:t>
            </a:r>
            <a:endParaRPr kumimoji="0"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164" name="Google Shape;164;p2"/>
          <p:cNvSpPr txBox="1"/>
          <p:nvPr/>
        </p:nvSpPr>
        <p:spPr>
          <a:xfrm>
            <a:off x="9109792" y="5304472"/>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colo</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a:t>
            </a:r>
            <a:endParaRPr kumimoji="0"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6" name="Google Shape;166;p2"/>
          <p:cNvSpPr txBox="1"/>
          <p:nvPr/>
        </p:nvSpPr>
        <p:spPr>
          <a:xfrm>
            <a:off x="3469892" y="1666226"/>
            <a:ext cx="5757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n</a:t>
            </a:r>
            <a:endParaRPr kumimoji="0" sz="16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167" name="Google Shape;167;p2"/>
          <p:cNvSpPr txBox="1"/>
          <p:nvPr/>
        </p:nvSpPr>
        <p:spPr>
          <a:xfrm>
            <a:off x="4578899" y="1666226"/>
            <a:ext cx="54186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endParaRPr kumimoji="0" sz="16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2" name="Rectangle 1"/>
          <p:cNvSpPr/>
          <p:nvPr/>
        </p:nvSpPr>
        <p:spPr>
          <a:xfrm>
            <a:off x="338326" y="4471530"/>
            <a:ext cx="9129422" cy="566309"/>
          </a:xfrm>
          <a:prstGeom prst="rect">
            <a:avLst/>
          </a:prstGeom>
        </p:spPr>
        <p:txBody>
          <a:bodyPr wrap="none">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If it ends in any other consonant, no accent is used.</a:t>
            </a:r>
            <a:endParaRPr kumimoji="0" lang="en-GB" sz="2800"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3" name="Rectangle 2"/>
          <p:cNvSpPr/>
          <p:nvPr/>
        </p:nvSpPr>
        <p:spPr>
          <a:xfrm>
            <a:off x="224026" y="2897213"/>
            <a:ext cx="1843774" cy="528927"/>
          </a:xfrm>
          <a:prstGeom prst="rect">
            <a:avLst/>
          </a:prstGeom>
        </p:spPr>
        <p:txBody>
          <a:bodyPr wrap="none">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Ejemplos:</a:t>
            </a:r>
            <a:endParaRPr kumimoji="0" lang="en-GB" sz="2800" b="0" i="0" u="none" strike="noStrike" kern="0" cap="none" spc="0" normalizeH="0" baseline="0" noProof="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38249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 descr="background rectangle"/>
          <p:cNvPicPr preferRelativeResize="0"/>
          <p:nvPr/>
        </p:nvPicPr>
        <p:blipFill rotWithShape="1">
          <a:blip r:embed="rId3">
            <a:alphaModFix/>
          </a:blip>
          <a:srcRect/>
          <a:stretch/>
        </p:blipFill>
        <p:spPr>
          <a:xfrm>
            <a:off x="0" y="296863"/>
            <a:ext cx="5317067" cy="867128"/>
          </a:xfrm>
          <a:prstGeom prst="rect">
            <a:avLst/>
          </a:prstGeom>
          <a:noFill/>
          <a:ln>
            <a:noFill/>
          </a:ln>
        </p:spPr>
      </p:pic>
      <p:sp>
        <p:nvSpPr>
          <p:cNvPr id="174" name="Google Shape;174;p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b="1">
                <a:solidFill>
                  <a:schemeClr val="lt1"/>
                </a:solidFill>
              </a:rPr>
              <a:t>Fonética</a:t>
            </a:r>
            <a:endParaRPr sz="2800" b="1">
              <a:solidFill>
                <a:schemeClr val="lt1"/>
              </a:solidFill>
            </a:endParaRPr>
          </a:p>
        </p:txBody>
      </p:sp>
      <p:sp>
        <p:nvSpPr>
          <p:cNvPr id="175" name="Google Shape;175;p3"/>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escuchar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76" name="Google Shape;176;p3"/>
          <p:cNvSpPr txBox="1"/>
          <p:nvPr/>
        </p:nvSpPr>
        <p:spPr>
          <a:xfrm>
            <a:off x="257426" y="1168546"/>
            <a:ext cx="89470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y escribe las palabras: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¿llevan tilde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 no?</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177" name="Google Shape;177;p3"/>
          <p:cNvGraphicFramePr/>
          <p:nvPr>
            <p:extLst>
              <p:ext uri="{D42A27DB-BD31-4B8C-83A1-F6EECF244321}">
                <p14:modId xmlns:p14="http://schemas.microsoft.com/office/powerpoint/2010/main" val="2190881193"/>
              </p:ext>
            </p:extLst>
          </p:nvPr>
        </p:nvGraphicFramePr>
        <p:xfrm>
          <a:off x="343365" y="1723937"/>
          <a:ext cx="11377580" cy="4455190"/>
        </p:xfrm>
        <a:graphic>
          <a:graphicData uri="http://schemas.openxmlformats.org/drawingml/2006/table">
            <a:tbl>
              <a:tblPr firstRow="1" bandRow="1">
                <a:noFill/>
              </a:tblPr>
              <a:tblGrid>
                <a:gridCol w="598744">
                  <a:extLst>
                    <a:ext uri="{9D8B030D-6E8A-4147-A177-3AD203B41FA5}">
                      <a16:colId xmlns:a16="http://schemas.microsoft.com/office/drawing/2014/main" val="20000"/>
                    </a:ext>
                  </a:extLst>
                </a:gridCol>
                <a:gridCol w="5001491">
                  <a:extLst>
                    <a:ext uri="{9D8B030D-6E8A-4147-A177-3AD203B41FA5}">
                      <a16:colId xmlns:a16="http://schemas.microsoft.com/office/drawing/2014/main" val="20001"/>
                    </a:ext>
                  </a:extLst>
                </a:gridCol>
                <a:gridCol w="540327">
                  <a:extLst>
                    <a:ext uri="{9D8B030D-6E8A-4147-A177-3AD203B41FA5}">
                      <a16:colId xmlns:a16="http://schemas.microsoft.com/office/drawing/2014/main" val="20002"/>
                    </a:ext>
                  </a:extLst>
                </a:gridCol>
                <a:gridCol w="5237018">
                  <a:extLst>
                    <a:ext uri="{9D8B030D-6E8A-4147-A177-3AD203B41FA5}">
                      <a16:colId xmlns:a16="http://schemas.microsoft.com/office/drawing/2014/main" val="20003"/>
                    </a:ext>
                  </a:extLst>
                </a:gridCol>
              </a:tblGrid>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2"/>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4"/>
                  </a:ext>
                </a:extLst>
              </a:tr>
            </a:tbl>
          </a:graphicData>
        </a:graphic>
      </p:graphicFrame>
      <p:sp>
        <p:nvSpPr>
          <p:cNvPr id="178" name="Google Shape;178;p3">
            <a:hlinkClick r:id="" action="ppaction://noaction">
              <a:snd r:embed="rId4" name="televisio%CC%81n.wav"/>
            </a:hlinkClick>
          </p:cNvPr>
          <p:cNvSpPr/>
          <p:nvPr/>
        </p:nvSpPr>
        <p:spPr>
          <a:xfrm>
            <a:off x="418730" y="196244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9" name="Google Shape;179;p3">
            <a:hlinkClick r:id="" action="ppaction://noaction">
              <a:snd r:embed="rId5" name="azul.wav"/>
            </a:hlinkClick>
          </p:cNvPr>
          <p:cNvSpPr/>
          <p:nvPr/>
        </p:nvSpPr>
        <p:spPr>
          <a:xfrm>
            <a:off x="418730" y="28336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0" name="Google Shape;180;p3">
            <a:hlinkClick r:id="" action="ppaction://noaction">
              <a:snd r:embed="rId6" name="escoce%CC%81s.wav"/>
            </a:hlinkClick>
          </p:cNvPr>
          <p:cNvSpPr/>
          <p:nvPr/>
        </p:nvSpPr>
        <p:spPr>
          <a:xfrm>
            <a:off x="438630" y="372701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1" name="Google Shape;181;p3">
            <a:hlinkClick r:id="" action="ppaction://noaction">
              <a:snd r:embed="rId7" name="real.wav"/>
            </a:hlinkClick>
          </p:cNvPr>
          <p:cNvSpPr/>
          <p:nvPr/>
        </p:nvSpPr>
        <p:spPr>
          <a:xfrm>
            <a:off x="418730" y="466064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2" name="Google Shape;182;p3">
            <a:hlinkClick r:id="" action="ppaction://noaction">
              <a:snd r:embed="rId8" name="capita%CC%81n.wav"/>
            </a:hlinkClick>
          </p:cNvPr>
          <p:cNvSpPr/>
          <p:nvPr/>
        </p:nvSpPr>
        <p:spPr>
          <a:xfrm>
            <a:off x="438630" y="553628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3" name="Google Shape;183;p3">
            <a:hlinkClick r:id="" action="ppaction://noaction">
              <a:snd r:embed="rId9" name="france%CC%81s.wav"/>
            </a:hlinkClick>
          </p:cNvPr>
          <p:cNvSpPr/>
          <p:nvPr/>
        </p:nvSpPr>
        <p:spPr>
          <a:xfrm>
            <a:off x="6018060" y="192525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4" name="Google Shape;184;p3">
            <a:hlinkClick r:id="" action="ppaction://noaction">
              <a:snd r:embed="rId10" name="claridad.wav"/>
            </a:hlinkClick>
          </p:cNvPr>
          <p:cNvSpPr/>
          <p:nvPr/>
        </p:nvSpPr>
        <p:spPr>
          <a:xfrm>
            <a:off x="6015855" y="287954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5" name="Google Shape;185;p3">
            <a:hlinkClick r:id="" action="ppaction://noaction">
              <a:snd r:embed="rId11" name="rato%CC%81n.wav"/>
            </a:hlinkClick>
          </p:cNvPr>
          <p:cNvSpPr/>
          <p:nvPr/>
        </p:nvSpPr>
        <p:spPr>
          <a:xfrm>
            <a:off x="6019463" y="370781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8</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6" name="Google Shape;186;p3">
            <a:hlinkClick r:id="" action="ppaction://noaction">
              <a:snd r:embed="rId12" name="gale%CC%81s.wav"/>
            </a:hlinkClick>
          </p:cNvPr>
          <p:cNvSpPr/>
          <p:nvPr/>
        </p:nvSpPr>
        <p:spPr>
          <a:xfrm>
            <a:off x="6007055" y="464720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9</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7" name="Google Shape;187;p3">
            <a:hlinkClick r:id="" action="ppaction://noaction">
              <a:snd r:embed="rId13" name="emocio%CC%81n.wav"/>
            </a:hlinkClick>
          </p:cNvPr>
          <p:cNvSpPr/>
          <p:nvPr/>
        </p:nvSpPr>
        <p:spPr>
          <a:xfrm>
            <a:off x="6007055" y="553628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10</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8" name="Google Shape;188;p3"/>
          <p:cNvSpPr txBox="1"/>
          <p:nvPr/>
        </p:nvSpPr>
        <p:spPr>
          <a:xfrm>
            <a:off x="960038" y="1939935"/>
            <a:ext cx="171974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televisión</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89" name="Google Shape;189;p3"/>
          <p:cNvSpPr txBox="1"/>
          <p:nvPr/>
        </p:nvSpPr>
        <p:spPr>
          <a:xfrm>
            <a:off x="960038" y="2860011"/>
            <a:ext cx="174620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azul</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190" name="Google Shape;190;p3"/>
          <p:cNvSpPr txBox="1"/>
          <p:nvPr/>
        </p:nvSpPr>
        <p:spPr>
          <a:xfrm>
            <a:off x="960038" y="3707813"/>
            <a:ext cx="166683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escocés</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191" name="Google Shape;191;p3"/>
          <p:cNvSpPr txBox="1"/>
          <p:nvPr/>
        </p:nvSpPr>
        <p:spPr>
          <a:xfrm>
            <a:off x="1006780" y="5470622"/>
            <a:ext cx="183880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capitán</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192" name="Google Shape;192;p3"/>
          <p:cNvSpPr txBox="1"/>
          <p:nvPr/>
        </p:nvSpPr>
        <p:spPr>
          <a:xfrm>
            <a:off x="982545" y="4581541"/>
            <a:ext cx="1243508"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real</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194" name="Google Shape;194;p3"/>
          <p:cNvSpPr txBox="1"/>
          <p:nvPr/>
        </p:nvSpPr>
        <p:spPr>
          <a:xfrm>
            <a:off x="6511276" y="1895562"/>
            <a:ext cx="174620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francés</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196" name="Google Shape;196;p3"/>
          <p:cNvSpPr txBox="1"/>
          <p:nvPr/>
        </p:nvSpPr>
        <p:spPr>
          <a:xfrm>
            <a:off x="6553878" y="5478351"/>
            <a:ext cx="1812347" cy="4630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emoción</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pic>
        <p:nvPicPr>
          <p:cNvPr id="198" name="Google Shape;198;p3" descr="Captain.jpeg"/>
          <p:cNvPicPr preferRelativeResize="0"/>
          <p:nvPr/>
        </p:nvPicPr>
        <p:blipFill rotWithShape="1">
          <a:blip r:embed="rId14" cstate="screen">
            <a:alphaModFix/>
            <a:extLst>
              <a:ext uri="{BEBA8EAE-BF5A-486C-A8C5-ECC9F3942E4B}">
                <a14:imgProps xmlns:a14="http://schemas.microsoft.com/office/drawing/2010/main">
                  <a14:imgLayer r:embed="rId15">
                    <a14:imgEffect>
                      <a14:backgroundRemoval t="2335" b="97665" l="9694" r="89796">
                        <a14:foregroundMark x1="39796" y1="87938" x2="36735" y2="98054"/>
                        <a14:foregroundMark x1="51531" y1="15175" x2="45918" y2="2335"/>
                        <a14:foregroundMark x1="81633" y1="57198" x2="77041" y2="52918"/>
                        <a14:foregroundMark x1="82143" y1="57977" x2="73980" y2="49805"/>
                        <a14:foregroundMark x1="81122" y1="55253" x2="83163" y2="57588"/>
                        <a14:foregroundMark x1="82143" y1="54864" x2="84694" y2="57198"/>
                      </a14:backgroundRemoval>
                    </a14:imgEffect>
                  </a14:imgLayer>
                </a14:imgProps>
              </a:ext>
              <a:ext uri="{28A0092B-C50C-407E-A947-70E740481C1C}">
                <a14:useLocalDpi xmlns:a14="http://schemas.microsoft.com/office/drawing/2010/main"/>
              </a:ext>
            </a:extLst>
          </a:blip>
          <a:srcRect/>
          <a:stretch/>
        </p:blipFill>
        <p:spPr>
          <a:xfrm>
            <a:off x="4967520" y="5312360"/>
            <a:ext cx="757790" cy="1033438"/>
          </a:xfrm>
          <a:prstGeom prst="rect">
            <a:avLst/>
          </a:prstGeom>
          <a:noFill/>
          <a:ln>
            <a:noFill/>
          </a:ln>
        </p:spPr>
      </p:pic>
      <p:pic>
        <p:nvPicPr>
          <p:cNvPr id="199" name="Google Shape;199;p3" descr="French.png"/>
          <p:cNvPicPr preferRelativeResize="0"/>
          <p:nvPr/>
        </p:nvPicPr>
        <p:blipFill rotWithShape="1">
          <a:blip r:embed="rId16"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10653285" y="1743156"/>
            <a:ext cx="932489" cy="884048"/>
          </a:xfrm>
          <a:prstGeom prst="rect">
            <a:avLst/>
          </a:prstGeom>
          <a:noFill/>
          <a:ln>
            <a:noFill/>
          </a:ln>
        </p:spPr>
      </p:pic>
      <p:pic>
        <p:nvPicPr>
          <p:cNvPr id="201" name="Google Shape;201;p3" descr="mouse computer.jpeg"/>
          <p:cNvPicPr preferRelativeResize="0"/>
          <p:nvPr/>
        </p:nvPicPr>
        <p:blipFill rotWithShape="1">
          <a:blip r:embed="rId17" cstate="screen">
            <a:clrChange>
              <a:clrFrom>
                <a:srgbClr val="F6F6F6"/>
              </a:clrFrom>
              <a:clrTo>
                <a:srgbClr val="F6F6F6">
                  <a:alpha val="0"/>
                </a:srgbClr>
              </a:clrTo>
            </a:clrChange>
            <a:alphaModFix/>
            <a:extLst>
              <a:ext uri="{28A0092B-C50C-407E-A947-70E740481C1C}">
                <a14:useLocalDpi xmlns:a14="http://schemas.microsoft.com/office/drawing/2010/main"/>
              </a:ext>
            </a:extLst>
          </a:blip>
          <a:srcRect/>
          <a:stretch/>
        </p:blipFill>
        <p:spPr>
          <a:xfrm>
            <a:off x="11119530" y="3466682"/>
            <a:ext cx="712232" cy="933889"/>
          </a:xfrm>
          <a:prstGeom prst="rect">
            <a:avLst/>
          </a:prstGeom>
          <a:noFill/>
          <a:ln>
            <a:noFill/>
          </a:ln>
        </p:spPr>
      </p:pic>
      <p:sp>
        <p:nvSpPr>
          <p:cNvPr id="204" name="Google Shape;204;p3"/>
          <p:cNvSpPr txBox="1"/>
          <p:nvPr/>
        </p:nvSpPr>
        <p:spPr>
          <a:xfrm>
            <a:off x="6553878" y="3664495"/>
            <a:ext cx="153454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ratón</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6" name="Google Shape;206;p3" descr="Scottish.jpeg"/>
          <p:cNvPicPr preferRelativeResize="0"/>
          <p:nvPr/>
        </p:nvPicPr>
        <p:blipFill rotWithShape="1">
          <a:blip r:embed="rId18"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5218415" y="3537714"/>
            <a:ext cx="643589" cy="822726"/>
          </a:xfrm>
          <a:prstGeom prst="rect">
            <a:avLst/>
          </a:prstGeom>
          <a:noFill/>
          <a:ln>
            <a:noFill/>
          </a:ln>
        </p:spPr>
      </p:pic>
      <p:pic>
        <p:nvPicPr>
          <p:cNvPr id="208" name="Google Shape;208;p3" descr="Welsh.png"/>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0440377" y="4427874"/>
            <a:ext cx="1219068" cy="800976"/>
          </a:xfrm>
          <a:prstGeom prst="rect">
            <a:avLst/>
          </a:prstGeom>
          <a:noFill/>
          <a:ln>
            <a:noFill/>
          </a:ln>
        </p:spPr>
      </p:pic>
      <p:sp>
        <p:nvSpPr>
          <p:cNvPr id="209" name="Google Shape;209;p3"/>
          <p:cNvSpPr txBox="1"/>
          <p:nvPr/>
        </p:nvSpPr>
        <p:spPr>
          <a:xfrm>
            <a:off x="6566870" y="4598263"/>
            <a:ext cx="128319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galés</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0" name="Google Shape;210;p3"/>
          <p:cNvSpPr txBox="1"/>
          <p:nvPr/>
        </p:nvSpPr>
        <p:spPr>
          <a:xfrm>
            <a:off x="9236997" y="2830315"/>
            <a:ext cx="147501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clarity</a:t>
            </a:r>
            <a:endParaRPr kumimoji="0" sz="2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40" name="Google Shape;200;p3" descr="mouse.png">
            <a:extLst>
              <a:ext uri="{FF2B5EF4-FFF2-40B4-BE49-F238E27FC236}">
                <a16:creationId xmlns:a16="http://schemas.microsoft.com/office/drawing/2014/main" id="{488D5396-1F71-2545-A941-B8181BF029EA}"/>
              </a:ext>
            </a:extLst>
          </p:cNvPr>
          <p:cNvPicPr preferRelativeResize="0"/>
          <p:nvPr/>
        </p:nvPicPr>
        <p:blipFill rotWithShape="1">
          <a:blip r:embed="rId20" cstate="screen">
            <a:clrChange>
              <a:clrFrom>
                <a:srgbClr val="EEEEEE"/>
              </a:clrFrom>
              <a:clrTo>
                <a:srgbClr val="EEEEEE">
                  <a:alpha val="0"/>
                </a:srgbClr>
              </a:clrTo>
            </a:clrChange>
            <a:alphaModFix/>
            <a:extLst>
              <a:ext uri="{BEBA8EAE-BF5A-486C-A8C5-ECC9F3942E4B}">
                <a14:imgProps xmlns:a14="http://schemas.microsoft.com/office/drawing/2010/main">
                  <a14:imgLayer r:embed="rId21">
                    <a14:imgEffect>
                      <a14:backgroundRemoval t="529" b="97354" l="9023" r="89850">
                        <a14:foregroundMark x1="57895" y1="10053" x2="47744" y2="3175"/>
                        <a14:foregroundMark x1="47744" y1="3175" x2="36466" y2="6349"/>
                        <a14:foregroundMark x1="36466" y1="6349" x2="26692" y2="15873"/>
                        <a14:foregroundMark x1="26692" y1="15873" x2="15789" y2="20106"/>
                        <a14:foregroundMark x1="15789" y1="20106" x2="15038" y2="19577"/>
                        <a14:foregroundMark x1="48872" y1="1587" x2="43985" y2="1587"/>
                        <a14:foregroundMark x1="59774" y1="88360" x2="60526" y2="89947"/>
                        <a14:foregroundMark x1="52632" y1="89418" x2="48120" y2="97354"/>
                      </a14:backgroundRemoval>
                    </a14:imgEffect>
                  </a14:imgLayer>
                </a14:imgProps>
              </a:ext>
              <a:ext uri="{28A0092B-C50C-407E-A947-70E740481C1C}">
                <a14:useLocalDpi xmlns:a14="http://schemas.microsoft.com/office/drawing/2010/main"/>
              </a:ext>
            </a:extLst>
          </a:blip>
          <a:srcRect/>
          <a:stretch/>
        </p:blipFill>
        <p:spPr>
          <a:xfrm>
            <a:off x="10205183" y="3530471"/>
            <a:ext cx="1170274" cy="917046"/>
          </a:xfrm>
          <a:prstGeom prst="rect">
            <a:avLst/>
          </a:prstGeom>
          <a:noFill/>
          <a:ln>
            <a:noFill/>
          </a:ln>
        </p:spPr>
      </p:pic>
      <p:sp>
        <p:nvSpPr>
          <p:cNvPr id="2" name="CuadroTexto 1">
            <a:extLst>
              <a:ext uri="{FF2B5EF4-FFF2-40B4-BE49-F238E27FC236}">
                <a16:creationId xmlns:a16="http://schemas.microsoft.com/office/drawing/2014/main" id="{9BCC611D-0195-EC48-A737-8365894A81DA}"/>
              </a:ext>
            </a:extLst>
          </p:cNvPr>
          <p:cNvSpPr txBox="1"/>
          <p:nvPr/>
        </p:nvSpPr>
        <p:spPr>
          <a:xfrm>
            <a:off x="3397067" y="5503454"/>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captain</a:t>
            </a:r>
            <a:endParaRPr kumimoji="0" lang="es-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CuadroTexto 41">
            <a:extLst>
              <a:ext uri="{FF2B5EF4-FFF2-40B4-BE49-F238E27FC236}">
                <a16:creationId xmlns:a16="http://schemas.microsoft.com/office/drawing/2014/main" id="{9BACCE7A-E4F0-AB45-B63D-6272FFF981F6}"/>
              </a:ext>
            </a:extLst>
          </p:cNvPr>
          <p:cNvSpPr txBox="1"/>
          <p:nvPr/>
        </p:nvSpPr>
        <p:spPr>
          <a:xfrm>
            <a:off x="3397041" y="3687545"/>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Scottish</a:t>
            </a:r>
            <a:endParaRPr kumimoji="0" lang="es-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CuadroTexto 42">
            <a:extLst>
              <a:ext uri="{FF2B5EF4-FFF2-40B4-BE49-F238E27FC236}">
                <a16:creationId xmlns:a16="http://schemas.microsoft.com/office/drawing/2014/main" id="{0A842603-FDF5-B44F-8AB8-DBB44C030D99}"/>
              </a:ext>
            </a:extLst>
          </p:cNvPr>
          <p:cNvSpPr txBox="1"/>
          <p:nvPr/>
        </p:nvSpPr>
        <p:spPr>
          <a:xfrm>
            <a:off x="9204445" y="1934508"/>
            <a:ext cx="12009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French</a:t>
            </a:r>
            <a:endParaRPr kumimoji="0" lang="es-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CuadroTexto 43">
            <a:extLst>
              <a:ext uri="{FF2B5EF4-FFF2-40B4-BE49-F238E27FC236}">
                <a16:creationId xmlns:a16="http://schemas.microsoft.com/office/drawing/2014/main" id="{67517300-82DF-6544-9F52-25552005DA02}"/>
              </a:ext>
            </a:extLst>
          </p:cNvPr>
          <p:cNvSpPr txBox="1"/>
          <p:nvPr/>
        </p:nvSpPr>
        <p:spPr>
          <a:xfrm>
            <a:off x="9265514" y="4627139"/>
            <a:ext cx="10486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Welsh</a:t>
            </a:r>
            <a:endParaRPr kumimoji="0" lang="es-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Google Shape;205;p3">
            <a:extLst>
              <a:ext uri="{FF2B5EF4-FFF2-40B4-BE49-F238E27FC236}">
                <a16:creationId xmlns:a16="http://schemas.microsoft.com/office/drawing/2014/main" id="{97C8E3F8-8121-0847-A326-54BC21FC4F37}"/>
              </a:ext>
            </a:extLst>
          </p:cNvPr>
          <p:cNvSpPr txBox="1"/>
          <p:nvPr/>
        </p:nvSpPr>
        <p:spPr>
          <a:xfrm>
            <a:off x="3393559" y="4566692"/>
            <a:ext cx="20554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real, royal</a:t>
            </a:r>
            <a:endParaRPr kumimoji="0" sz="2400" b="0" i="0" u="none" strike="noStrike" kern="0" cap="none" spc="0" normalizeH="0" baseline="0" noProof="0" dirty="0">
              <a:ln>
                <a:noFill/>
              </a:ln>
              <a:solidFill>
                <a:srgbClr val="002060"/>
              </a:solidFill>
              <a:effectLst/>
              <a:uLnTx/>
              <a:uFillTx/>
              <a:latin typeface="Arial"/>
              <a:cs typeface="Arial"/>
              <a:sym typeface="Arial"/>
            </a:endParaRPr>
          </a:p>
        </p:txBody>
      </p:sp>
      <p:sp>
        <p:nvSpPr>
          <p:cNvPr id="48" name="Google Shape;210;p3">
            <a:extLst>
              <a:ext uri="{FF2B5EF4-FFF2-40B4-BE49-F238E27FC236}">
                <a16:creationId xmlns:a16="http://schemas.microsoft.com/office/drawing/2014/main" id="{D6A38F63-5EEF-2548-9EFD-92BF699FD2B3}"/>
              </a:ext>
            </a:extLst>
          </p:cNvPr>
          <p:cNvSpPr txBox="1"/>
          <p:nvPr/>
        </p:nvSpPr>
        <p:spPr>
          <a:xfrm>
            <a:off x="6500968" y="2813884"/>
            <a:ext cx="147501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claridad</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1026" name="Picture 2" descr="transparent background television clipart&#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20226" y="1705820"/>
            <a:ext cx="1255111" cy="941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08162" y="2846716"/>
            <a:ext cx="134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blue</a:t>
            </a:r>
          </a:p>
        </p:txBody>
      </p:sp>
      <p:sp>
        <p:nvSpPr>
          <p:cNvPr id="49" name="Google Shape;196;p3"/>
          <p:cNvSpPr txBox="1"/>
          <p:nvPr/>
        </p:nvSpPr>
        <p:spPr>
          <a:xfrm>
            <a:off x="9282030" y="5312360"/>
            <a:ext cx="301658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emotion, excitement</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0" name="Google Shape;210;p3"/>
          <p:cNvSpPr txBox="1"/>
          <p:nvPr/>
        </p:nvSpPr>
        <p:spPr>
          <a:xfrm>
            <a:off x="9236997" y="3693859"/>
            <a:ext cx="147501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mouse</a:t>
            </a:r>
            <a:endParaRPr kumimoji="0" sz="2400" b="0" i="0" u="none" strike="noStrike" kern="0" cap="none" spc="0" normalizeH="0" baseline="0" noProof="0" dirty="0">
              <a:ln>
                <a:noFill/>
              </a:ln>
              <a:solidFill>
                <a:srgbClr val="002060"/>
              </a:solidFill>
              <a:effectLst/>
              <a:uLnTx/>
              <a:uFillTx/>
              <a:latin typeface="Arial"/>
              <a:cs typeface="Arial"/>
              <a:sym typeface="Arial"/>
            </a:endParaRPr>
          </a:p>
        </p:txBody>
      </p:sp>
      <p:sp>
        <p:nvSpPr>
          <p:cNvPr id="46" name="TextBox 45"/>
          <p:cNvSpPr txBox="1"/>
          <p:nvPr/>
        </p:nvSpPr>
        <p:spPr>
          <a:xfrm>
            <a:off x="3397161" y="1939935"/>
            <a:ext cx="1805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television</a:t>
            </a:r>
          </a:p>
        </p:txBody>
      </p:sp>
      <p:pic>
        <p:nvPicPr>
          <p:cNvPr id="2050" name="Picture 2" descr="transparent background pencil clipart&#10;"/>
          <p:cNvPicPr>
            <a:picLocks noChangeAspect="1" noChangeArrowheads="1"/>
          </p:cNvPicPr>
          <p:nvPr/>
        </p:nvPicPr>
        <p:blipFill>
          <a:blip r:embed="rId2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67520" y="2609990"/>
            <a:ext cx="1039535" cy="86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nsparent background crown png&#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41953" y="4360439"/>
            <a:ext cx="924991" cy="92499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5824894" y="296165"/>
            <a:ext cx="3964962" cy="722742"/>
          </a:xfrm>
          <a:prstGeom prst="wedgeRoundRectCallout">
            <a:avLst>
              <a:gd name="adj1" fmla="val -32439"/>
              <a:gd name="adj2" fmla="val 6975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‘Tilde’ es otra palabra para ‘acento’ (e.g. é, ñ, ó).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0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p:bldP spid="194" grpId="0"/>
      <p:bldP spid="196" grpId="0"/>
      <p:bldP spid="204" grpId="0"/>
      <p:bldP spid="209" grpId="0"/>
      <p:bldP spid="210" grpId="0"/>
      <p:bldP spid="2" grpId="0"/>
      <p:bldP spid="42" grpId="0"/>
      <p:bldP spid="43" grpId="0"/>
      <p:bldP spid="44" grpId="0"/>
      <p:bldP spid="45" grpId="0"/>
      <p:bldP spid="48" grpId="0"/>
      <p:bldP spid="3" grpId="0"/>
      <p:bldP spid="49" grpId="0"/>
      <p:bldP spid="50" grpId="0"/>
      <p:bldP spid="46"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2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75" name="Google Shape;675;p25"/>
          <p:cNvSpPr txBox="1">
            <a:spLocks noGrp="1"/>
          </p:cNvSpPr>
          <p:nvPr>
            <p:ph type="title"/>
          </p:nvPr>
        </p:nvSpPr>
        <p:spPr>
          <a:xfrm>
            <a:off x="0"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676" name="Google Shape;676;p25"/>
          <p:cNvSpPr/>
          <p:nvPr/>
        </p:nvSpPr>
        <p:spPr>
          <a:xfrm>
            <a:off x="10113696" y="266018"/>
            <a:ext cx="196685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leer / escibir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7" name="Google Shape;677;p25"/>
          <p:cNvSpPr/>
          <p:nvPr/>
        </p:nvSpPr>
        <p:spPr>
          <a:xfrm>
            <a:off x="148727" y="4815562"/>
            <a:ext cx="2387528" cy="1243602"/>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corazon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[heart]</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8" name="Google Shape;678;p25"/>
          <p:cNvSpPr/>
          <p:nvPr/>
        </p:nvSpPr>
        <p:spPr>
          <a:xfrm>
            <a:off x="142382" y="341320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mejor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[better]</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9" name="Google Shape;679;p25"/>
          <p:cNvSpPr/>
          <p:nvPr/>
        </p:nvSpPr>
        <p:spPr>
          <a:xfrm>
            <a:off x="155610" y="202407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avion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[plane]</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0" name="Google Shape;680;p25"/>
          <p:cNvSpPr/>
          <p:nvPr/>
        </p:nvSpPr>
        <p:spPr>
          <a:xfrm>
            <a:off x="2689196" y="2044175"/>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adios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[goodbye]</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1" name="Google Shape;681;p25"/>
          <p:cNvSpPr/>
          <p:nvPr/>
        </p:nvSpPr>
        <p:spPr>
          <a:xfrm>
            <a:off x="2675967" y="343330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peor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[worse]</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2" name="Google Shape;682;p25"/>
          <p:cNvSpPr/>
          <p:nvPr/>
        </p:nvSpPr>
        <p:spPr>
          <a:xfrm>
            <a:off x="2689195" y="483566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reloj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[watch]</a:t>
            </a:r>
            <a:endParaRPr kumimoji="0" sz="28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83" name="Google Shape;683;p25"/>
          <p:cNvSpPr/>
          <p:nvPr/>
        </p:nvSpPr>
        <p:spPr>
          <a:xfrm>
            <a:off x="5202669" y="2044175"/>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[total]</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4" name="Google Shape;684;p25"/>
          <p:cNvSpPr/>
          <p:nvPr/>
        </p:nvSpPr>
        <p:spPr>
          <a:xfrm>
            <a:off x="5202669" y="344653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salud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[health]</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5" name="Google Shape;685;p25"/>
          <p:cNvSpPr/>
          <p:nvPr/>
        </p:nvSpPr>
        <p:spPr>
          <a:xfrm>
            <a:off x="5202669" y="484889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habitacion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[bedroom]</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6" name="Google Shape;686;p25"/>
          <p:cNvSpPr/>
          <p:nvPr/>
        </p:nvSpPr>
        <p:spPr>
          <a:xfrm>
            <a:off x="7716142" y="205740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jardin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[garden] </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7" name="Google Shape;687;p25"/>
          <p:cNvSpPr/>
          <p:nvPr/>
        </p:nvSpPr>
        <p:spPr>
          <a:xfrm>
            <a:off x="7716143" y="345976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accion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[action]</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8" name="Google Shape;688;p25"/>
          <p:cNvSpPr/>
          <p:nvPr/>
        </p:nvSpPr>
        <p:spPr>
          <a:xfrm>
            <a:off x="7716142" y="484889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interes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[interest]</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9" name="Google Shape;689;p25"/>
          <p:cNvSpPr txBox="1"/>
          <p:nvPr/>
        </p:nvSpPr>
        <p:spPr>
          <a:xfrm>
            <a:off x="132828" y="1384312"/>
            <a:ext cx="896913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400" b="0"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Elige</a:t>
            </a:r>
            <a:r>
              <a:rPr kumimoji="0" lang="en-GB" sz="24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siete</a:t>
            </a:r>
            <a:r>
              <a:rPr kumimoji="0" lang="en-GB" sz="24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Escribe las 7 palabras que </a:t>
            </a:r>
            <a:r>
              <a:rPr kumimoji="0" lang="en-GB" sz="2400" b="0" i="0" u="none" strike="noStrike" kern="1200" cap="none" spc="0" normalizeH="0" baseline="0" noProof="0" err="1">
                <a:ln>
                  <a:noFill/>
                </a:ln>
                <a:solidFill>
                  <a:srgbClr val="1F3864"/>
                </a:solidFill>
                <a:effectLst/>
                <a:uLnTx/>
                <a:uFillTx/>
                <a:latin typeface="Century Gothic"/>
                <a:ea typeface="Century Gothic"/>
                <a:cs typeface="Century Gothic"/>
                <a:sym typeface="Century Gothic"/>
              </a:rPr>
              <a:t>deben</a:t>
            </a:r>
            <a:r>
              <a:rPr kumimoji="0" lang="en-GB" sz="24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 llevar tilde.</a:t>
            </a:r>
            <a:endParaRPr kumimoji="0" sz="24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90" name="Google Shape;690;p25"/>
          <p:cNvSpPr/>
          <p:nvPr/>
        </p:nvSpPr>
        <p:spPr>
          <a:xfrm>
            <a:off x="501780" y="2186524"/>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avión</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91" name="Google Shape;691;p25"/>
          <p:cNvSpPr/>
          <p:nvPr/>
        </p:nvSpPr>
        <p:spPr>
          <a:xfrm>
            <a:off x="3078637" y="2153193"/>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adiós</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92" name="Google Shape;692;p25"/>
          <p:cNvSpPr/>
          <p:nvPr/>
        </p:nvSpPr>
        <p:spPr>
          <a:xfrm>
            <a:off x="8084318" y="2206370"/>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jardín</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93" name="Google Shape;693;p25"/>
          <p:cNvSpPr/>
          <p:nvPr/>
        </p:nvSpPr>
        <p:spPr>
          <a:xfrm>
            <a:off x="8084318" y="3595487"/>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acción</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94" name="Google Shape;694;p25"/>
          <p:cNvSpPr/>
          <p:nvPr/>
        </p:nvSpPr>
        <p:spPr>
          <a:xfrm>
            <a:off x="516227" y="4947861"/>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corazón</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95" name="Google Shape;695;p25"/>
          <p:cNvSpPr/>
          <p:nvPr/>
        </p:nvSpPr>
        <p:spPr>
          <a:xfrm>
            <a:off x="5355114" y="4964782"/>
            <a:ext cx="2143067" cy="489503"/>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habitación</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96" name="Google Shape;696;p25"/>
          <p:cNvSpPr/>
          <p:nvPr/>
        </p:nvSpPr>
        <p:spPr>
          <a:xfrm>
            <a:off x="8038812" y="4964783"/>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interés</a:t>
            </a:r>
            <a:endParaRPr kumimoji="0" sz="2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 name="Rectangle 14">
            <a:extLst>
              <a:ext uri="{FF2B5EF4-FFF2-40B4-BE49-F238E27FC236}">
                <a16:creationId xmlns:a16="http://schemas.microsoft.com/office/drawing/2014/main" id="{60F676D7-917C-C54F-B085-D1293E0BE482}"/>
              </a:ext>
            </a:extLst>
          </p:cNvPr>
          <p:cNvSpPr/>
          <p:nvPr/>
        </p:nvSpPr>
        <p:spPr>
          <a:xfrm>
            <a:off x="10405271" y="5485062"/>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2">
            <a:extLst>
              <a:ext uri="{FF2B5EF4-FFF2-40B4-BE49-F238E27FC236}">
                <a16:creationId xmlns:a16="http://schemas.microsoft.com/office/drawing/2014/main" id="{AE591573-3A6F-DF40-9947-06192FC31215}"/>
              </a:ext>
            </a:extLst>
          </p:cNvPr>
          <p:cNvSpPr>
            <a:spLocks noChangeArrowheads="1"/>
          </p:cNvSpPr>
          <p:nvPr/>
        </p:nvSpPr>
        <p:spPr bwMode="auto">
          <a:xfrm>
            <a:off x="10700015" y="138431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Rectangle 3">
            <a:extLst>
              <a:ext uri="{FF2B5EF4-FFF2-40B4-BE49-F238E27FC236}">
                <a16:creationId xmlns:a16="http://schemas.microsoft.com/office/drawing/2014/main" id="{77080E00-8280-0248-BE8E-DE6FC9E3C495}"/>
              </a:ext>
            </a:extLst>
          </p:cNvPr>
          <p:cNvSpPr>
            <a:spLocks noChangeArrowheads="1"/>
          </p:cNvSpPr>
          <p:nvPr/>
        </p:nvSpPr>
        <p:spPr bwMode="auto">
          <a:xfrm>
            <a:off x="10697649" y="138431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Line 4">
            <a:extLst>
              <a:ext uri="{FF2B5EF4-FFF2-40B4-BE49-F238E27FC236}">
                <a16:creationId xmlns:a16="http://schemas.microsoft.com/office/drawing/2014/main" id="{ADD6BCBB-476B-094E-907F-A67A8235F3BB}"/>
              </a:ext>
            </a:extLst>
          </p:cNvPr>
          <p:cNvSpPr>
            <a:spLocks noChangeShapeType="1"/>
          </p:cNvSpPr>
          <p:nvPr/>
        </p:nvSpPr>
        <p:spPr bwMode="auto">
          <a:xfrm>
            <a:off x="11383388" y="137288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Line 7">
            <a:extLst>
              <a:ext uri="{FF2B5EF4-FFF2-40B4-BE49-F238E27FC236}">
                <a16:creationId xmlns:a16="http://schemas.microsoft.com/office/drawing/2014/main" id="{58113C43-C1D8-A245-A557-DA2C7F8E05F7}"/>
              </a:ext>
            </a:extLst>
          </p:cNvPr>
          <p:cNvSpPr>
            <a:spLocks noChangeShapeType="1"/>
          </p:cNvSpPr>
          <p:nvPr/>
        </p:nvSpPr>
        <p:spPr bwMode="auto">
          <a:xfrm>
            <a:off x="11408076" y="137288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Line 9">
            <a:extLst>
              <a:ext uri="{FF2B5EF4-FFF2-40B4-BE49-F238E27FC236}">
                <a16:creationId xmlns:a16="http://schemas.microsoft.com/office/drawing/2014/main" id="{346924C7-BF88-454A-BE5F-2FF473944F4D}"/>
              </a:ext>
            </a:extLst>
          </p:cNvPr>
          <p:cNvSpPr>
            <a:spLocks noChangeShapeType="1"/>
          </p:cNvSpPr>
          <p:nvPr/>
        </p:nvSpPr>
        <p:spPr bwMode="auto">
          <a:xfrm>
            <a:off x="11383388" y="552914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 Box 12">
            <a:extLst>
              <a:ext uri="{FF2B5EF4-FFF2-40B4-BE49-F238E27FC236}">
                <a16:creationId xmlns:a16="http://schemas.microsoft.com/office/drawing/2014/main" id="{DCB3BCEB-D52D-D347-857C-4EFADF0E347C}"/>
              </a:ext>
            </a:extLst>
          </p:cNvPr>
          <p:cNvSpPr txBox="1">
            <a:spLocks noChangeArrowheads="1"/>
          </p:cNvSpPr>
          <p:nvPr/>
        </p:nvSpPr>
        <p:spPr bwMode="auto">
          <a:xfrm>
            <a:off x="11624867" y="121503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49" name="Text Box 14">
            <a:extLst>
              <a:ext uri="{FF2B5EF4-FFF2-40B4-BE49-F238E27FC236}">
                <a16:creationId xmlns:a16="http://schemas.microsoft.com/office/drawing/2014/main" id="{05CA7616-CB12-444D-8219-EB9643085552}"/>
              </a:ext>
            </a:extLst>
          </p:cNvPr>
          <p:cNvSpPr txBox="1">
            <a:spLocks noChangeArrowheads="1"/>
          </p:cNvSpPr>
          <p:nvPr/>
        </p:nvSpPr>
        <p:spPr bwMode="auto">
          <a:xfrm>
            <a:off x="11600179" y="534861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50" name="AutoShape 11">
            <a:hlinkClick r:id="" action="ppaction://noaction" highlightClick="1"/>
            <a:extLst>
              <a:ext uri="{FF2B5EF4-FFF2-40B4-BE49-F238E27FC236}">
                <a16:creationId xmlns:a16="http://schemas.microsoft.com/office/drawing/2014/main" id="{6CF71AEB-1A20-764A-8342-2D8481CA201B}"/>
              </a:ext>
            </a:extLst>
          </p:cNvPr>
          <p:cNvSpPr>
            <a:spLocks noChangeArrowheads="1"/>
          </p:cNvSpPr>
          <p:nvPr/>
        </p:nvSpPr>
        <p:spPr bwMode="auto">
          <a:xfrm>
            <a:off x="10436751" y="575956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Tree>
    <p:extLst>
      <p:ext uri="{BB962C8B-B14F-4D97-AF65-F5344CB8AC3E}">
        <p14:creationId xmlns:p14="http://schemas.microsoft.com/office/powerpoint/2010/main" val="22263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7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7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8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8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8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8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8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8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8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8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8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67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67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7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80"/>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81"/>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68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8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684"/>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685"/>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686"/>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68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6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0"/>
                    </p:tgtEl>
                  </p:cond>
                </p:stCondLst>
                <p:endSync evt="end" delay="0">
                  <p:rtn val="all"/>
                </p:endSync>
                <p:childTnLst>
                  <p:par>
                    <p:cTn id="70" fill="hold">
                      <p:stCondLst>
                        <p:cond delay="0"/>
                      </p:stCondLst>
                      <p:childTnLst>
                        <p:par>
                          <p:cTn id="71" fill="hold">
                            <p:stCondLst>
                              <p:cond delay="0"/>
                            </p:stCondLst>
                            <p:childTnLst>
                              <p:par>
                                <p:cTn id="72" presetID="12" presetClass="exit" presetSubtype="4" fill="hold" nodeType="afterEffect">
                                  <p:stCondLst>
                                    <p:cond delay="0"/>
                                  </p:stCondLst>
                                  <p:childTnLst>
                                    <p:animEffect transition="out" filter="slide(fromBottom)">
                                      <p:cBhvr>
                                        <p:cTn id="73" dur="59000"/>
                                        <p:tgtEl>
                                          <p:spTgt spid="40"/>
                                        </p:tgtEl>
                                      </p:cBhvr>
                                    </p:animEffect>
                                    <p:set>
                                      <p:cBhvr>
                                        <p:cTn id="74"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677" grpId="0" animBg="1"/>
      <p:bldP spid="677" grpId="1" animBg="1"/>
      <p:bldP spid="678" grpId="0" animBg="1"/>
      <p:bldP spid="678" grpId="1" animBg="1"/>
      <p:bldP spid="679" grpId="0" animBg="1"/>
      <p:bldP spid="679" grpId="1" animBg="1"/>
      <p:bldP spid="680" grpId="0" animBg="1"/>
      <p:bldP spid="680" grpId="1" animBg="1"/>
      <p:bldP spid="681" grpId="0" animBg="1"/>
      <p:bldP spid="681" grpId="1" animBg="1"/>
      <p:bldP spid="682" grpId="0" animBg="1"/>
      <p:bldP spid="682" grpId="1" animBg="1"/>
      <p:bldP spid="683" grpId="0" animBg="1"/>
      <p:bldP spid="683" grpId="1" animBg="1"/>
      <p:bldP spid="684" grpId="0" animBg="1"/>
      <p:bldP spid="684" grpId="1" animBg="1"/>
      <p:bldP spid="685" grpId="0" animBg="1"/>
      <p:bldP spid="685" grpId="1" animBg="1"/>
      <p:bldP spid="686" grpId="0" animBg="1"/>
      <p:bldP spid="686" grpId="1" animBg="1"/>
      <p:bldP spid="687" grpId="0" animBg="1"/>
      <p:bldP spid="687" grpId="1" animBg="1"/>
      <p:bldP spid="688" grpId="0" animBg="1"/>
      <p:bldP spid="688" grpId="1" animBg="1"/>
      <p:bldP spid="690" grpId="0" animBg="1"/>
      <p:bldP spid="691" grpId="0" animBg="1"/>
      <p:bldP spid="692" grpId="0" animBg="1"/>
      <p:bldP spid="693" grpId="0" animBg="1"/>
      <p:bldP spid="694" grpId="0" animBg="1"/>
      <p:bldP spid="695" grpId="0" animBg="1"/>
      <p:bldP spid="6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27"/>
          <p:cNvSpPr txBox="1">
            <a:spLocks noGrp="1"/>
          </p:cNvSpPr>
          <p:nvPr>
            <p:ph type="title"/>
          </p:nvPr>
        </p:nvSpPr>
        <p:spPr>
          <a:xfrm>
            <a:off x="345813" y="178620"/>
            <a:ext cx="9755981" cy="6429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15076"/>
              </a:buClr>
              <a:buSzPts val="2400"/>
              <a:buFont typeface="Century Gothic"/>
              <a:buNone/>
            </a:pPr>
            <a:r>
              <a:rPr lang="en-GB" sz="2400" b="1" dirty="0">
                <a:solidFill>
                  <a:srgbClr val="002060"/>
                </a:solidFill>
              </a:rPr>
              <a:t>¡</a:t>
            </a:r>
            <a:r>
              <a:rPr lang="en-GB" sz="2400" b="1" dirty="0" err="1">
                <a:solidFill>
                  <a:srgbClr val="002060"/>
                </a:solidFill>
              </a:rPr>
              <a:t>Hacer</a:t>
            </a:r>
            <a:r>
              <a:rPr lang="en-GB" sz="2400" b="1" dirty="0">
                <a:solidFill>
                  <a:srgbClr val="002060"/>
                </a:solidFill>
              </a:rPr>
              <a:t> fila! </a:t>
            </a:r>
            <a:r>
              <a:rPr lang="en-GB" sz="2400" dirty="0">
                <a:solidFill>
                  <a:srgbClr val="002060"/>
                </a:solidFill>
              </a:rPr>
              <a:t>There has been a race and the announcer reads out the finishing positions. Escribe los </a:t>
            </a:r>
            <a:r>
              <a:rPr lang="en-GB" sz="2400" dirty="0" err="1">
                <a:solidFill>
                  <a:srgbClr val="002060"/>
                </a:solidFill>
              </a:rPr>
              <a:t>números</a:t>
            </a:r>
            <a:r>
              <a:rPr lang="en-GB" sz="2400" dirty="0">
                <a:solidFill>
                  <a:srgbClr val="002060"/>
                </a:solidFill>
              </a:rPr>
              <a:t> </a:t>
            </a:r>
            <a:r>
              <a:rPr lang="en-GB" sz="2400" dirty="0" err="1">
                <a:solidFill>
                  <a:srgbClr val="002060"/>
                </a:solidFill>
              </a:rPr>
              <a:t>en</a:t>
            </a:r>
            <a:r>
              <a:rPr lang="en-GB" sz="2400" dirty="0">
                <a:solidFill>
                  <a:srgbClr val="002060"/>
                </a:solidFill>
              </a:rPr>
              <a:t> el </a:t>
            </a:r>
            <a:r>
              <a:rPr lang="en-GB" sz="2400" err="1">
                <a:solidFill>
                  <a:srgbClr val="002060"/>
                </a:solidFill>
              </a:rPr>
              <a:t>orden</a:t>
            </a:r>
            <a:r>
              <a:rPr lang="en-GB" sz="2400">
                <a:solidFill>
                  <a:srgbClr val="002060"/>
                </a:solidFill>
              </a:rPr>
              <a:t> correcto.</a:t>
            </a:r>
            <a:endParaRPr sz="2400" dirty="0">
              <a:solidFill>
                <a:srgbClr val="002060"/>
              </a:solidFill>
            </a:endParaRPr>
          </a:p>
        </p:txBody>
      </p:sp>
      <p:sp>
        <p:nvSpPr>
          <p:cNvPr id="760" name="Google Shape;760;p27"/>
          <p:cNvSpPr/>
          <p:nvPr/>
        </p:nvSpPr>
        <p:spPr>
          <a:xfrm>
            <a:off x="10509956" y="258166"/>
            <a:ext cx="141818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761" name="Google Shape;761;p27" descr="21.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6863" y="889292"/>
            <a:ext cx="1251380" cy="1092126"/>
          </a:xfrm>
          <a:prstGeom prst="rect">
            <a:avLst/>
          </a:prstGeom>
          <a:noFill/>
          <a:ln>
            <a:noFill/>
          </a:ln>
        </p:spPr>
      </p:pic>
      <p:pic>
        <p:nvPicPr>
          <p:cNvPr id="762" name="Google Shape;762;p27" descr="22.png"/>
          <p:cNvPicPr preferRelativeResize="0"/>
          <p:nvPr/>
        </p:nvPicPr>
        <p:blipFill rotWithShape="1">
          <a:blip r:embed="rId6">
            <a:alphaModFix/>
          </a:blip>
          <a:srcRect/>
          <a:stretch/>
        </p:blipFill>
        <p:spPr>
          <a:xfrm>
            <a:off x="3057529" y="954180"/>
            <a:ext cx="1462455" cy="1128838"/>
          </a:xfrm>
          <a:prstGeom prst="rect">
            <a:avLst/>
          </a:prstGeom>
          <a:noFill/>
          <a:ln>
            <a:noFill/>
          </a:ln>
        </p:spPr>
      </p:pic>
      <p:pic>
        <p:nvPicPr>
          <p:cNvPr id="763" name="Google Shape;763;p27" descr="23.png"/>
          <p:cNvPicPr preferRelativeResize="0"/>
          <p:nvPr/>
        </p:nvPicPr>
        <p:blipFill rotWithShape="1">
          <a:blip r:embed="rId7">
            <a:alphaModFix/>
          </a:blip>
          <a:srcRect/>
          <a:stretch/>
        </p:blipFill>
        <p:spPr>
          <a:xfrm>
            <a:off x="5597528" y="939927"/>
            <a:ext cx="1296610" cy="1109223"/>
          </a:xfrm>
          <a:prstGeom prst="rect">
            <a:avLst/>
          </a:prstGeom>
          <a:noFill/>
          <a:ln>
            <a:noFill/>
          </a:ln>
        </p:spPr>
      </p:pic>
      <p:pic>
        <p:nvPicPr>
          <p:cNvPr id="764" name="Google Shape;764;p27" descr="24.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900462" y="963956"/>
            <a:ext cx="1482006" cy="1085194"/>
          </a:xfrm>
          <a:prstGeom prst="rect">
            <a:avLst/>
          </a:prstGeom>
          <a:noFill/>
          <a:ln>
            <a:noFill/>
          </a:ln>
        </p:spPr>
      </p:pic>
      <p:pic>
        <p:nvPicPr>
          <p:cNvPr id="765" name="Google Shape;765;p27" descr="25.png"/>
          <p:cNvPicPr preferRelativeResize="0"/>
          <p:nvPr/>
        </p:nvPicPr>
        <p:blipFill rotWithShape="1">
          <a:blip r:embed="rId9">
            <a:alphaModFix/>
          </a:blip>
          <a:srcRect/>
          <a:stretch/>
        </p:blipFill>
        <p:spPr>
          <a:xfrm>
            <a:off x="10067929" y="1055034"/>
            <a:ext cx="1418188" cy="977184"/>
          </a:xfrm>
          <a:prstGeom prst="rect">
            <a:avLst/>
          </a:prstGeom>
          <a:noFill/>
          <a:ln>
            <a:noFill/>
          </a:ln>
        </p:spPr>
      </p:pic>
      <p:pic>
        <p:nvPicPr>
          <p:cNvPr id="766" name="Google Shape;766;p27" descr="26.p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03794" y="2168916"/>
            <a:ext cx="1326764" cy="1133302"/>
          </a:xfrm>
          <a:prstGeom prst="rect">
            <a:avLst/>
          </a:prstGeom>
          <a:noFill/>
          <a:ln>
            <a:noFill/>
          </a:ln>
        </p:spPr>
      </p:pic>
      <p:pic>
        <p:nvPicPr>
          <p:cNvPr id="767" name="Google Shape;767;p27" descr="27.pn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032979" y="2103289"/>
            <a:ext cx="1514467" cy="1181996"/>
          </a:xfrm>
          <a:prstGeom prst="rect">
            <a:avLst/>
          </a:prstGeom>
          <a:noFill/>
          <a:ln>
            <a:noFill/>
          </a:ln>
        </p:spPr>
      </p:pic>
      <p:pic>
        <p:nvPicPr>
          <p:cNvPr id="768" name="Google Shape;768;p27" descr="28.png"/>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495929" y="2116884"/>
            <a:ext cx="1492609" cy="1168400"/>
          </a:xfrm>
          <a:prstGeom prst="rect">
            <a:avLst/>
          </a:prstGeom>
          <a:noFill/>
          <a:ln>
            <a:noFill/>
          </a:ln>
        </p:spPr>
      </p:pic>
      <p:pic>
        <p:nvPicPr>
          <p:cNvPr id="769" name="Google Shape;769;p27" descr="29.jpe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934328" y="2094673"/>
            <a:ext cx="1440885" cy="1207545"/>
          </a:xfrm>
          <a:prstGeom prst="rect">
            <a:avLst/>
          </a:prstGeom>
          <a:noFill/>
          <a:ln>
            <a:noFill/>
          </a:ln>
        </p:spPr>
      </p:pic>
      <p:pic>
        <p:nvPicPr>
          <p:cNvPr id="770" name="Google Shape;770;p27" descr="30.png"/>
          <p:cNvPicPr preferRelativeResize="0"/>
          <p:nvPr/>
        </p:nvPicPr>
        <p:blipFill rotWithShape="1">
          <a:blip r:embed="rId14">
            <a:alphaModFix/>
          </a:blip>
          <a:srcRect/>
          <a:stretch/>
        </p:blipFill>
        <p:spPr>
          <a:xfrm>
            <a:off x="10000195" y="2221062"/>
            <a:ext cx="1477532" cy="945690"/>
          </a:xfrm>
          <a:prstGeom prst="rect">
            <a:avLst/>
          </a:prstGeom>
          <a:noFill/>
          <a:ln>
            <a:noFill/>
          </a:ln>
        </p:spPr>
      </p:pic>
      <p:sp>
        <p:nvSpPr>
          <p:cNvPr id="774" name="Google Shape;774;p27">
            <a:hlinkClick r:id="" action="ppaction://noaction">
              <a:snd r:embed="rId15" name="Sp8.3.1.5_slide_25_item_1.wav"/>
            </a:hlinkClick>
          </p:cNvPr>
          <p:cNvSpPr/>
          <p:nvPr/>
        </p:nvSpPr>
        <p:spPr>
          <a:xfrm>
            <a:off x="505794" y="36110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775" name="Google Shape;775;p27">
            <a:hlinkClick r:id="" action="ppaction://noaction">
              <a:snd r:embed="rId16" name="sp8.3.1.5_slide_25_item_2.wav"/>
            </a:hlinkClick>
          </p:cNvPr>
          <p:cNvSpPr/>
          <p:nvPr/>
        </p:nvSpPr>
        <p:spPr>
          <a:xfrm>
            <a:off x="2757927" y="364488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76" name="Google Shape;776;p27">
            <a:hlinkClick r:id="" action="ppaction://noaction">
              <a:snd r:embed="rId17" name="Sp8.3.1.5_slide_25_item_3.wav"/>
            </a:hlinkClick>
          </p:cNvPr>
          <p:cNvSpPr/>
          <p:nvPr/>
        </p:nvSpPr>
        <p:spPr>
          <a:xfrm>
            <a:off x="5162460" y="36279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77" name="Google Shape;777;p27">
            <a:hlinkClick r:id="" action="ppaction://noaction">
              <a:snd r:embed="rId18" name="Sp8.3.1.5_slide_25_item_4.wav"/>
            </a:hlinkClick>
          </p:cNvPr>
          <p:cNvSpPr/>
          <p:nvPr/>
        </p:nvSpPr>
        <p:spPr>
          <a:xfrm>
            <a:off x="7482327" y="36618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78" name="Google Shape;778;p27">
            <a:hlinkClick r:id="" action="ppaction://noaction">
              <a:snd r:embed="rId19" name="Sp8.3.1.5_slide_25_item_5.wav"/>
            </a:hlinkClick>
          </p:cNvPr>
          <p:cNvSpPr/>
          <p:nvPr/>
        </p:nvSpPr>
        <p:spPr>
          <a:xfrm>
            <a:off x="9903794" y="36618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79" name="Google Shape;779;p27">
            <a:hlinkClick r:id="" action="ppaction://noaction">
              <a:snd r:embed="rId20" name="Sp8.3.1.5_slide_25_item_6.wav"/>
            </a:hlinkClick>
          </p:cNvPr>
          <p:cNvSpPr/>
          <p:nvPr/>
        </p:nvSpPr>
        <p:spPr>
          <a:xfrm>
            <a:off x="505793" y="506728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0" name="Google Shape;780;p27">
            <a:hlinkClick r:id="" action="ppaction://noaction">
              <a:snd r:embed="rId21" name="Sp8.3.1.5_slide_25_item_7.wav"/>
            </a:hlinkClick>
          </p:cNvPr>
          <p:cNvSpPr/>
          <p:nvPr/>
        </p:nvSpPr>
        <p:spPr>
          <a:xfrm>
            <a:off x="2791793" y="51011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1" name="Google Shape;781;p27">
            <a:hlinkClick r:id="" action="ppaction://noaction">
              <a:snd r:embed="rId22" name="Sp8.3.1.5_slide_25_item_8.wav"/>
            </a:hlinkClick>
          </p:cNvPr>
          <p:cNvSpPr/>
          <p:nvPr/>
        </p:nvSpPr>
        <p:spPr>
          <a:xfrm>
            <a:off x="5179394" y="51011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8</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2" name="Google Shape;782;p27">
            <a:hlinkClick r:id="" action="ppaction://noaction">
              <a:snd r:embed="rId23" name="Sp8.3.1.5_slide_25_item_9.wav"/>
            </a:hlinkClick>
          </p:cNvPr>
          <p:cNvSpPr/>
          <p:nvPr/>
        </p:nvSpPr>
        <p:spPr>
          <a:xfrm>
            <a:off x="7516193" y="50842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9</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3" name="Google Shape;783;p27">
            <a:hlinkClick r:id="" action="ppaction://noaction">
              <a:snd r:embed="rId24" name="Sp8.3.1.5_slide_25_item_10.wav"/>
            </a:hlinkClick>
          </p:cNvPr>
          <p:cNvSpPr/>
          <p:nvPr/>
        </p:nvSpPr>
        <p:spPr>
          <a:xfrm>
            <a:off x="9937660" y="51011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10</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7" name="Google Shape;759;p27">
            <a:extLst>
              <a:ext uri="{FF2B5EF4-FFF2-40B4-BE49-F238E27FC236}">
                <a16:creationId xmlns:a16="http://schemas.microsoft.com/office/drawing/2014/main" id="{E321403C-734C-3145-A591-1A468E60F8C3}"/>
              </a:ext>
            </a:extLst>
          </p:cNvPr>
          <p:cNvSpPr txBox="1">
            <a:spLocks/>
          </p:cNvSpPr>
          <p:nvPr/>
        </p:nvSpPr>
        <p:spPr>
          <a:xfrm>
            <a:off x="4156348" y="3048483"/>
            <a:ext cx="4361818" cy="6429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15076"/>
              </a:buClr>
              <a:buSzPts val="2400"/>
              <a:buFont typeface="Century Gothic"/>
              <a:buNone/>
              <a:tabLst/>
              <a:defRPr/>
            </a:pPr>
            <a:r>
              <a:rPr kumimoji="0" lang="en-GB" sz="2400" b="1" i="0" u="none" strike="noStrike" kern="1200" cap="none" spc="0" normalizeH="0" baseline="0" noProof="0" dirty="0">
                <a:ln>
                  <a:noFill/>
                </a:ln>
                <a:solidFill>
                  <a:srgbClr val="002060"/>
                </a:solidFill>
                <a:effectLst/>
                <a:uLnTx/>
                <a:uFillTx/>
                <a:latin typeface="Century Gothic"/>
                <a:sym typeface="Century Gothic"/>
              </a:rPr>
              <a:t>¿</a:t>
            </a:r>
            <a:r>
              <a:rPr kumimoji="0" lang="en-GB" sz="2400" b="1" i="0" u="none" strike="noStrike" kern="1200" cap="none" spc="0" normalizeH="0" baseline="0" noProof="0" dirty="0" err="1">
                <a:ln>
                  <a:noFill/>
                </a:ln>
                <a:solidFill>
                  <a:srgbClr val="002060"/>
                </a:solidFill>
                <a:effectLst/>
                <a:uLnTx/>
                <a:uFillTx/>
                <a:latin typeface="Century Gothic"/>
                <a:sym typeface="Century Gothic"/>
              </a:rPr>
              <a:t>Qué</a:t>
            </a:r>
            <a:r>
              <a:rPr kumimoji="0" lang="en-GB" sz="2400" b="1" i="0" u="none" strike="noStrike" kern="1200" cap="none" spc="0" normalizeH="0" baseline="0" noProof="0" dirty="0">
                <a:ln>
                  <a:noFill/>
                </a:ln>
                <a:solidFill>
                  <a:srgbClr val="002060"/>
                </a:solidFill>
                <a:effectLst/>
                <a:uLnTx/>
                <a:uFillTx/>
                <a:latin typeface="Century Gothic"/>
                <a:sym typeface="Century Gothic"/>
              </a:rPr>
              <a:t> </a:t>
            </a:r>
            <a:r>
              <a:rPr kumimoji="0" lang="en-GB" sz="2400" b="1" i="0" u="none" strike="noStrike" kern="1200" cap="none" spc="0" normalizeH="0" baseline="0" noProof="0" dirty="0" err="1">
                <a:ln>
                  <a:noFill/>
                </a:ln>
                <a:solidFill>
                  <a:srgbClr val="002060"/>
                </a:solidFill>
                <a:effectLst/>
                <a:uLnTx/>
                <a:uFillTx/>
                <a:latin typeface="Century Gothic"/>
                <a:sym typeface="Century Gothic"/>
              </a:rPr>
              <a:t>números</a:t>
            </a:r>
            <a:r>
              <a:rPr kumimoji="0" lang="en-GB" sz="2400" b="1" i="0" u="none" strike="noStrike" kern="1200" cap="none" spc="0" normalizeH="0" baseline="0" noProof="0" dirty="0">
                <a:ln>
                  <a:noFill/>
                </a:ln>
                <a:solidFill>
                  <a:srgbClr val="002060"/>
                </a:solidFill>
                <a:effectLst/>
                <a:uLnTx/>
                <a:uFillTx/>
                <a:latin typeface="Century Gothic"/>
                <a:sym typeface="Century Gothic"/>
              </a:rPr>
              <a:t> </a:t>
            </a:r>
            <a:r>
              <a:rPr kumimoji="0" lang="en-GB" sz="2400" b="1" i="0" u="none" strike="noStrike" kern="1200" cap="none" spc="0" normalizeH="0" baseline="0" noProof="0" dirty="0" err="1">
                <a:ln>
                  <a:noFill/>
                </a:ln>
                <a:solidFill>
                  <a:srgbClr val="002060"/>
                </a:solidFill>
                <a:effectLst/>
                <a:uLnTx/>
                <a:uFillTx/>
                <a:latin typeface="Century Gothic"/>
                <a:sym typeface="Century Gothic"/>
              </a:rPr>
              <a:t>llevan</a:t>
            </a:r>
            <a:r>
              <a:rPr kumimoji="0" lang="en-GB" sz="2400" b="1" i="0" u="none" strike="noStrike" kern="1200" cap="none" spc="0" normalizeH="0" baseline="0" noProof="0" dirty="0">
                <a:ln>
                  <a:noFill/>
                </a:ln>
                <a:solidFill>
                  <a:srgbClr val="002060"/>
                </a:solidFill>
                <a:effectLst/>
                <a:uLnTx/>
                <a:uFillTx/>
                <a:latin typeface="Century Gothic"/>
                <a:sym typeface="Century Gothic"/>
              </a:rPr>
              <a:t> tilde?</a:t>
            </a:r>
          </a:p>
        </p:txBody>
      </p:sp>
      <p:sp>
        <p:nvSpPr>
          <p:cNvPr id="2" name="CuadroTexto 1">
            <a:extLst>
              <a:ext uri="{FF2B5EF4-FFF2-40B4-BE49-F238E27FC236}">
                <a16:creationId xmlns:a16="http://schemas.microsoft.com/office/drawing/2014/main" id="{BA5C0FC1-7C98-A54D-AF18-50D626F3246D}"/>
              </a:ext>
            </a:extLst>
          </p:cNvPr>
          <p:cNvSpPr txBox="1"/>
          <p:nvPr/>
        </p:nvSpPr>
        <p:spPr>
          <a:xfrm>
            <a:off x="3266651" y="4591771"/>
            <a:ext cx="1611339" cy="492443"/>
          </a:xfrm>
          <a:prstGeom prst="rect">
            <a:avLst/>
          </a:prstGeom>
          <a:solidFill>
            <a:schemeClr val="bg1"/>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veintidós</a:t>
            </a:r>
          </a:p>
        </p:txBody>
      </p:sp>
      <p:sp>
        <p:nvSpPr>
          <p:cNvPr id="29" name="CuadroTexto 28">
            <a:extLst>
              <a:ext uri="{FF2B5EF4-FFF2-40B4-BE49-F238E27FC236}">
                <a16:creationId xmlns:a16="http://schemas.microsoft.com/office/drawing/2014/main" id="{7F610A34-E9EE-F546-ADF1-BF5D8C903D39}"/>
              </a:ext>
            </a:extLst>
          </p:cNvPr>
          <p:cNvSpPr txBox="1"/>
          <p:nvPr/>
        </p:nvSpPr>
        <p:spPr>
          <a:xfrm>
            <a:off x="8120203" y="4591770"/>
            <a:ext cx="1579278" cy="492443"/>
          </a:xfrm>
          <a:prstGeom prst="rect">
            <a:avLst/>
          </a:prstGeom>
          <a:solidFill>
            <a:schemeClr val="bg1"/>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veintiséis</a:t>
            </a:r>
          </a:p>
        </p:txBody>
      </p:sp>
      <p:sp>
        <p:nvSpPr>
          <p:cNvPr id="30" name="CuadroTexto 29">
            <a:extLst>
              <a:ext uri="{FF2B5EF4-FFF2-40B4-BE49-F238E27FC236}">
                <a16:creationId xmlns:a16="http://schemas.microsoft.com/office/drawing/2014/main" id="{35CC16CB-970C-444E-832D-2920B55F4276}"/>
              </a:ext>
            </a:extLst>
          </p:cNvPr>
          <p:cNvSpPr txBox="1"/>
          <p:nvPr/>
        </p:nvSpPr>
        <p:spPr>
          <a:xfrm>
            <a:off x="935914" y="5722486"/>
            <a:ext cx="1595309" cy="492443"/>
          </a:xfrm>
          <a:prstGeom prst="rect">
            <a:avLst/>
          </a:prstGeom>
          <a:solidFill>
            <a:schemeClr val="bg1"/>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veintitrés</a:t>
            </a:r>
          </a:p>
        </p:txBody>
      </p:sp>
      <p:pic>
        <p:nvPicPr>
          <p:cNvPr id="3" name="Slide 25 Señoras y señor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830860" y="354356"/>
            <a:ext cx="609600" cy="609600"/>
          </a:xfrm>
          <a:prstGeom prst="rect">
            <a:avLst/>
          </a:prstGeom>
        </p:spPr>
      </p:pic>
    </p:spTree>
    <p:extLst>
      <p:ext uri="{BB962C8B-B14F-4D97-AF65-F5344CB8AC3E}">
        <p14:creationId xmlns:p14="http://schemas.microsoft.com/office/powerpoint/2010/main" val="17662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77556E-17 L -0.74322 0.40463 " pathEditMode="relative" rAng="0" ptsTypes="AA">
                                      <p:cBhvr>
                                        <p:cTn id="6" dur="2000" fill="hold"/>
                                        <p:tgtEl>
                                          <p:spTgt spid="765"/>
                                        </p:tgtEl>
                                        <p:attrNameLst>
                                          <p:attrName>ppt_x</p:attrName>
                                          <p:attrName>ppt_y</p:attrName>
                                        </p:attrNameLst>
                                      </p:cBhvr>
                                      <p:rCtr x="-37161" y="2023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821 0.01736 L 0.02057 0.41319 " pathEditMode="relative" rAng="0" ptsTypes="AA">
                                      <p:cBhvr>
                                        <p:cTn id="10" dur="2000" fill="hold"/>
                                        <p:tgtEl>
                                          <p:spTgt spid="762"/>
                                        </p:tgtEl>
                                        <p:attrNameLst>
                                          <p:attrName>ppt_x</p:attrName>
                                          <p:attrName>ppt_y</p:attrName>
                                        </p:attrNameLst>
                                      </p:cBhvr>
                                      <p:rCtr x="1432" y="1979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859 0.02223 L -0.34701 0.23588 " pathEditMode="relative" rAng="0" ptsTypes="AA">
                                      <p:cBhvr>
                                        <p:cTn id="14" dur="2000" fill="hold"/>
                                        <p:tgtEl>
                                          <p:spTgt spid="770"/>
                                        </p:tgtEl>
                                        <p:attrNameLst>
                                          <p:attrName>ppt_x</p:attrName>
                                          <p:attrName>ppt_y</p:attrName>
                                        </p:attrNameLst>
                                      </p:cBhvr>
                                      <p:rCtr x="-16927" y="1067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925 -0.00092 L 0.61367 0.20972 " pathEditMode="relative" rAng="0" ptsTypes="AA">
                                      <p:cBhvr>
                                        <p:cTn id="18" dur="2000" fill="hold"/>
                                        <p:tgtEl>
                                          <p:spTgt spid="766"/>
                                        </p:tgtEl>
                                        <p:attrNameLst>
                                          <p:attrName>ppt_x</p:attrName>
                                          <p:attrName>ppt_y</p:attrName>
                                        </p:attrNameLst>
                                      </p:cBhvr>
                                      <p:rCtr x="31146" y="1053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026 -0.00023 L 0.40859 0.23495 " pathEditMode="relative" rAng="0" ptsTypes="AA">
                                      <p:cBhvr>
                                        <p:cTn id="22" dur="2000" fill="hold"/>
                                        <p:tgtEl>
                                          <p:spTgt spid="768"/>
                                        </p:tgtEl>
                                        <p:attrNameLst>
                                          <p:attrName>ppt_x</p:attrName>
                                          <p:attrName>ppt_y</p:attrName>
                                        </p:attrNameLst>
                                      </p:cBhvr>
                                      <p:rCtr x="20443" y="1175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898 0.01227 L -0.3707 0.5838 " pathEditMode="relative" rAng="0" ptsTypes="AA">
                                      <p:cBhvr>
                                        <p:cTn id="26" dur="2000" fill="hold"/>
                                        <p:tgtEl>
                                          <p:spTgt spid="763"/>
                                        </p:tgtEl>
                                        <p:attrNameLst>
                                          <p:attrName>ppt_x</p:attrName>
                                          <p:attrName>ppt_y</p:attrName>
                                        </p:attrNameLst>
                                      </p:cBhvr>
                                      <p:rCtr x="-18086" y="28565"/>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2539 0.02871 C 0.02487 0.15973 0.02448 0.29098 0.02409 0.42223 " pathEditMode="relative" ptsTypes="AA">
                                      <p:cBhvr>
                                        <p:cTn id="30" dur="2000" fill="hold"/>
                                        <p:tgtEl>
                                          <p:spTgt spid="76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365 0.00579 L 0.42826 0.59514 " pathEditMode="relative" ptsTypes="AA">
                                      <p:cBhvr>
                                        <p:cTn id="34" dur="2000" fill="hold"/>
                                        <p:tgtEl>
                                          <p:spTgt spid="761"/>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0468 0.02129 L 0.01784 0.6 " pathEditMode="relative" rAng="0" ptsTypes="AA">
                                      <p:cBhvr>
                                        <p:cTn id="38" dur="2000" fill="hold"/>
                                        <p:tgtEl>
                                          <p:spTgt spid="764"/>
                                        </p:tgtEl>
                                        <p:attrNameLst>
                                          <p:attrName>ppt_x</p:attrName>
                                          <p:attrName>ppt_y</p:attrName>
                                        </p:attrNameLst>
                                      </p:cBhvr>
                                      <p:rCtr x="1120" y="28935"/>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1106 0.01967 L 0.20559 0.42639 " pathEditMode="relative" rAng="0" ptsTypes="AA">
                                      <p:cBhvr>
                                        <p:cTn id="42" dur="2000" fill="hold"/>
                                        <p:tgtEl>
                                          <p:spTgt spid="769"/>
                                        </p:tgtEl>
                                        <p:attrNameLst>
                                          <p:attrName>ppt_x</p:attrName>
                                          <p:attrName>ppt_y</p:attrName>
                                        </p:attrNameLst>
                                      </p:cBhvr>
                                      <p:rCtr x="9727" y="20324"/>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5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
                </p:tgtEl>
              </p:cMediaNode>
            </p:audio>
          </p:childTnLst>
        </p:cTn>
      </p:par>
    </p:tnLst>
    <p:bldLst>
      <p:bldP spid="759" grpId="0"/>
      <p:bldP spid="27" grpId="0"/>
      <p:bldP spid="2"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p:txBody>
      </p:sp>
    </p:spTree>
    <p:extLst>
      <p:ext uri="{BB962C8B-B14F-4D97-AF65-F5344CB8AC3E}">
        <p14:creationId xmlns:p14="http://schemas.microsoft.com/office/powerpoint/2010/main" val="152996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85946" y="258166"/>
            <a:ext cx="15421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938454" y="2257090"/>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comer</a:t>
            </a:r>
          </a:p>
        </p:txBody>
      </p:sp>
      <p:sp>
        <p:nvSpPr>
          <p:cNvPr id="8" name="TextBox 7"/>
          <p:cNvSpPr txBox="1"/>
          <p:nvPr/>
        </p:nvSpPr>
        <p:spPr>
          <a:xfrm>
            <a:off x="3176493" y="227023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beber</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TextBox 8"/>
          <p:cNvSpPr txBox="1"/>
          <p:nvPr/>
        </p:nvSpPr>
        <p:spPr>
          <a:xfrm>
            <a:off x="5462264" y="227602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Madrid</a:t>
            </a:r>
          </a:p>
        </p:txBody>
      </p:sp>
      <p:sp>
        <p:nvSpPr>
          <p:cNvPr id="10" name="TextBox 9"/>
          <p:cNvSpPr txBox="1"/>
          <p:nvPr/>
        </p:nvSpPr>
        <p:spPr>
          <a:xfrm>
            <a:off x="2388076" y="3007459"/>
            <a:ext cx="1947081"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español</a:t>
            </a:r>
          </a:p>
        </p:txBody>
      </p:sp>
      <p:sp>
        <p:nvSpPr>
          <p:cNvPr id="11" name="TextBox 10"/>
          <p:cNvSpPr txBox="1"/>
          <p:nvPr/>
        </p:nvSpPr>
        <p:spPr>
          <a:xfrm>
            <a:off x="7536515" y="3007773"/>
            <a:ext cx="1366126"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igual</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 name="TextBox 11"/>
          <p:cNvSpPr txBox="1"/>
          <p:nvPr/>
        </p:nvSpPr>
        <p:spPr>
          <a:xfrm>
            <a:off x="7794797" y="2261679"/>
            <a:ext cx="1296537"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feliz</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 name="TextBox 12"/>
          <p:cNvSpPr txBox="1"/>
          <p:nvPr/>
        </p:nvSpPr>
        <p:spPr>
          <a:xfrm>
            <a:off x="449164" y="3020507"/>
            <a:ext cx="1296537"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color</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 name="TextBox 13"/>
          <p:cNvSpPr txBox="1"/>
          <p:nvPr/>
        </p:nvSpPr>
        <p:spPr>
          <a:xfrm>
            <a:off x="9422273" y="3020507"/>
            <a:ext cx="1919975"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realidad</a:t>
            </a:r>
          </a:p>
        </p:txBody>
      </p:sp>
      <p:sp>
        <p:nvSpPr>
          <p:cNvPr id="15" name="TextBox 14"/>
          <p:cNvSpPr txBox="1"/>
          <p:nvPr/>
        </p:nvSpPr>
        <p:spPr>
          <a:xfrm>
            <a:off x="4829506" y="3007458"/>
            <a:ext cx="2135896"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sociedad</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TextBox 16"/>
          <p:cNvSpPr txBox="1"/>
          <p:nvPr/>
        </p:nvSpPr>
        <p:spPr>
          <a:xfrm>
            <a:off x="193270" y="1154275"/>
            <a:ext cx="113685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Many words in Spanish have stress on the final syllable, for example:</a:t>
            </a:r>
          </a:p>
        </p:txBody>
      </p:sp>
      <p:sp>
        <p:nvSpPr>
          <p:cNvPr id="18" name="TextBox 17"/>
          <p:cNvSpPr txBox="1"/>
          <p:nvPr/>
        </p:nvSpPr>
        <p:spPr>
          <a:xfrm>
            <a:off x="193269" y="3753552"/>
            <a:ext cx="113685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Some words in Spanish have stress on the final syllable and have an accent to show this:</a:t>
            </a:r>
          </a:p>
        </p:txBody>
      </p:sp>
      <p:sp>
        <p:nvSpPr>
          <p:cNvPr id="20" name="TextBox 19"/>
          <p:cNvSpPr txBox="1"/>
          <p:nvPr/>
        </p:nvSpPr>
        <p:spPr>
          <a:xfrm>
            <a:off x="293130" y="490140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según</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1" name="TextBox 20"/>
          <p:cNvSpPr txBox="1"/>
          <p:nvPr/>
        </p:nvSpPr>
        <p:spPr>
          <a:xfrm>
            <a:off x="2358589" y="4909220"/>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quizás</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2" name="TextBox 21"/>
          <p:cNvSpPr txBox="1"/>
          <p:nvPr/>
        </p:nvSpPr>
        <p:spPr>
          <a:xfrm>
            <a:off x="4423492" y="4878745"/>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también</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TextBox 22"/>
          <p:cNvSpPr txBox="1"/>
          <p:nvPr/>
        </p:nvSpPr>
        <p:spPr>
          <a:xfrm>
            <a:off x="6717606" y="4891954"/>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después</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4" name="TextBox 23"/>
          <p:cNvSpPr txBox="1"/>
          <p:nvPr/>
        </p:nvSpPr>
        <p:spPr>
          <a:xfrm>
            <a:off x="9011720" y="4891954"/>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opción</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TextBox 24"/>
          <p:cNvSpPr txBox="1"/>
          <p:nvPr/>
        </p:nvSpPr>
        <p:spPr>
          <a:xfrm>
            <a:off x="472712" y="5715681"/>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estación</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TextBox 25"/>
          <p:cNvSpPr txBox="1"/>
          <p:nvPr/>
        </p:nvSpPr>
        <p:spPr>
          <a:xfrm>
            <a:off x="2813158" y="571568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quién</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TextBox 26"/>
          <p:cNvSpPr txBox="1"/>
          <p:nvPr/>
        </p:nvSpPr>
        <p:spPr>
          <a:xfrm>
            <a:off x="5123413" y="5706788"/>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inglés</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8" name="TextBox 27"/>
          <p:cNvSpPr txBox="1"/>
          <p:nvPr/>
        </p:nvSpPr>
        <p:spPr>
          <a:xfrm>
            <a:off x="7463859" y="5707841"/>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quizás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29" name="TextBox 28"/>
          <p:cNvSpPr txBox="1"/>
          <p:nvPr/>
        </p:nvSpPr>
        <p:spPr>
          <a:xfrm>
            <a:off x="9774114" y="571568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autobús</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TextBox 29"/>
          <p:cNvSpPr txBox="1"/>
          <p:nvPr/>
        </p:nvSpPr>
        <p:spPr>
          <a:xfrm>
            <a:off x="293130" y="490140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segú</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1" name="TextBox 30"/>
          <p:cNvSpPr txBox="1"/>
          <p:nvPr/>
        </p:nvSpPr>
        <p:spPr>
          <a:xfrm>
            <a:off x="2358589" y="4909220"/>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quizá</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2" name="TextBox 31"/>
          <p:cNvSpPr txBox="1"/>
          <p:nvPr/>
        </p:nvSpPr>
        <p:spPr>
          <a:xfrm>
            <a:off x="4423492" y="4878745"/>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tambié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3" name="TextBox 32"/>
          <p:cNvSpPr txBox="1"/>
          <p:nvPr/>
        </p:nvSpPr>
        <p:spPr>
          <a:xfrm>
            <a:off x="6717606" y="4891953"/>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despué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4" name="TextBox 33"/>
          <p:cNvSpPr txBox="1"/>
          <p:nvPr/>
        </p:nvSpPr>
        <p:spPr>
          <a:xfrm>
            <a:off x="9011720" y="488901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opció</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5" name="TextBox 34"/>
          <p:cNvSpPr txBox="1"/>
          <p:nvPr/>
        </p:nvSpPr>
        <p:spPr>
          <a:xfrm>
            <a:off x="472712" y="571568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estació</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6" name="TextBox 35"/>
          <p:cNvSpPr txBox="1"/>
          <p:nvPr/>
        </p:nvSpPr>
        <p:spPr>
          <a:xfrm>
            <a:off x="2813158" y="5712263"/>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7" name="TextBox 36"/>
          <p:cNvSpPr txBox="1"/>
          <p:nvPr/>
        </p:nvSpPr>
        <p:spPr>
          <a:xfrm>
            <a:off x="5123413" y="5706788"/>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inglé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9" name="TextBox 38"/>
          <p:cNvSpPr txBox="1"/>
          <p:nvPr/>
        </p:nvSpPr>
        <p:spPr>
          <a:xfrm>
            <a:off x="9774114" y="571568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autobú</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40" name="Explosion 2 39"/>
          <p:cNvSpPr/>
          <p:nvPr/>
        </p:nvSpPr>
        <p:spPr>
          <a:xfrm>
            <a:off x="1816695" y="659085"/>
            <a:ext cx="9856143" cy="4512047"/>
          </a:xfrm>
          <a:prstGeom prst="irregularSeal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Rule:</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If the stress is on the final syllable, and the word ends in the consonants ‘</a:t>
            </a:r>
            <a:r>
              <a:rPr kumimoji="0" lang="en-GB" sz="2400" b="1" i="0" u="none" strike="noStrike" kern="1200" cap="none" spc="0" normalizeH="0" baseline="0" noProof="0" dirty="0">
                <a:ln>
                  <a:noFill/>
                </a:ln>
                <a:solidFill>
                  <a:srgbClr val="FF6600"/>
                </a:solidFill>
                <a:effectLst/>
                <a:uLnTx/>
                <a:uFillTx/>
                <a:latin typeface="Century Gothic"/>
                <a:ea typeface="+mn-ea"/>
                <a:cs typeface="+mn-cs"/>
              </a:rPr>
              <a:t>n</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or ‘</a:t>
            </a:r>
            <a:r>
              <a:rPr kumimoji="0" lang="en-GB" sz="2400" b="1" i="0" u="none" strike="noStrike" kern="1200" cap="none" spc="0" normalizeH="0" baseline="0" noProof="0" dirty="0">
                <a:ln>
                  <a:noFill/>
                </a:ln>
                <a:solidFill>
                  <a:srgbClr val="FF6600"/>
                </a:solidFill>
                <a:effectLst/>
                <a:uLnTx/>
                <a:uFillTx/>
                <a:latin typeface="Century Gothic"/>
                <a:ea typeface="+mn-ea"/>
                <a:cs typeface="+mn-cs"/>
              </a:rPr>
              <a:t>s</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there will be an accent on the last vowel.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8" name="TextBox 37"/>
          <p:cNvSpPr txBox="1"/>
          <p:nvPr/>
        </p:nvSpPr>
        <p:spPr>
          <a:xfrm>
            <a:off x="7463858" y="5706788"/>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quizá</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Tree>
    <p:extLst>
      <p:ext uri="{BB962C8B-B14F-4D97-AF65-F5344CB8AC3E}">
        <p14:creationId xmlns:p14="http://schemas.microsoft.com/office/powerpoint/2010/main" val="25591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7" grpId="0"/>
      <p:bldP spid="18"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7690"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escribe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ciudad. Remember: if the stress is on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 </a:t>
            </a: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last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syllable, and the word ends in the consonants ‘n’ or ‘s’, there will be an accent on the last vowel. </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9519556" y="237479"/>
            <a:ext cx="2503977"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9519556" y="296863"/>
            <a:ext cx="2535586" cy="330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0" name="Tabla 29">
            <a:extLst>
              <a:ext uri="{FF2B5EF4-FFF2-40B4-BE49-F238E27FC236}">
                <a16:creationId xmlns:a16="http://schemas.microsoft.com/office/drawing/2014/main" id="{8D1284F0-2D32-184A-A36E-CA6A816724F6}"/>
              </a:ext>
            </a:extLst>
          </p:cNvPr>
          <p:cNvGraphicFramePr>
            <a:graphicFrameLocks noGrp="1"/>
          </p:cNvGraphicFramePr>
          <p:nvPr/>
        </p:nvGraphicFramePr>
        <p:xfrm>
          <a:off x="896016" y="2028234"/>
          <a:ext cx="10661224" cy="4181263"/>
        </p:xfrm>
        <a:graphic>
          <a:graphicData uri="http://schemas.openxmlformats.org/drawingml/2006/table">
            <a:tbl>
              <a:tblPr firstRow="1" bandRow="1">
                <a:tableStyleId>{5DA37D80-6434-44D0-A028-1B22A696006F}</a:tableStyleId>
              </a:tblPr>
              <a:tblGrid>
                <a:gridCol w="949112">
                  <a:extLst>
                    <a:ext uri="{9D8B030D-6E8A-4147-A177-3AD203B41FA5}">
                      <a16:colId xmlns:a16="http://schemas.microsoft.com/office/drawing/2014/main" val="3212352524"/>
                    </a:ext>
                  </a:extLst>
                </a:gridCol>
                <a:gridCol w="4856056">
                  <a:extLst>
                    <a:ext uri="{9D8B030D-6E8A-4147-A177-3AD203B41FA5}">
                      <a16:colId xmlns:a16="http://schemas.microsoft.com/office/drawing/2014/main" val="3975948012"/>
                    </a:ext>
                  </a:extLst>
                </a:gridCol>
                <a:gridCol w="4856056">
                  <a:extLst>
                    <a:ext uri="{9D8B030D-6E8A-4147-A177-3AD203B41FA5}">
                      <a16:colId xmlns:a16="http://schemas.microsoft.com/office/drawing/2014/main" val="2321293653"/>
                    </a:ext>
                  </a:extLst>
                </a:gridCol>
              </a:tblGrid>
              <a:tr h="461671">
                <a:tc>
                  <a:txBody>
                    <a:bodyPr/>
                    <a:lstStyle/>
                    <a:p>
                      <a:endParaRPr lang="x-none" sz="2000" dirty="0"/>
                    </a:p>
                  </a:txBody>
                  <a:tcPr/>
                </a:tc>
                <a:tc>
                  <a:txBody>
                    <a:bodyPr/>
                    <a:lstStyle/>
                    <a:p>
                      <a:pPr algn="ctr"/>
                      <a:r>
                        <a:rPr lang="es-ES" sz="2000">
                          <a:solidFill>
                            <a:srgbClr val="203864"/>
                          </a:solidFill>
                        </a:rPr>
                        <a:t>palabras con </a:t>
                      </a:r>
                      <a:r>
                        <a:rPr lang="es-ES" sz="2000" dirty="0">
                          <a:solidFill>
                            <a:srgbClr val="203864"/>
                          </a:solidFill>
                        </a:rPr>
                        <a:t>tilde</a:t>
                      </a:r>
                      <a:endParaRPr lang="x-none" sz="2000" dirty="0">
                        <a:solidFill>
                          <a:srgbClr val="203864"/>
                        </a:solidFill>
                      </a:endParaRPr>
                    </a:p>
                  </a:txBody>
                  <a:tcPr anchor="ctr"/>
                </a:tc>
                <a:tc>
                  <a:txBody>
                    <a:bodyPr/>
                    <a:lstStyle/>
                    <a:p>
                      <a:pPr algn="ctr"/>
                      <a:r>
                        <a:rPr lang="es-ES" sz="2000">
                          <a:solidFill>
                            <a:srgbClr val="203864"/>
                          </a:solidFill>
                        </a:rPr>
                        <a:t>palabras sin </a:t>
                      </a:r>
                      <a:r>
                        <a:rPr lang="es-ES" sz="2000" dirty="0">
                          <a:solidFill>
                            <a:srgbClr val="203864"/>
                          </a:solidFill>
                        </a:rPr>
                        <a:t>tilde</a:t>
                      </a:r>
                      <a:endParaRPr lang="x-none" sz="2000" dirty="0">
                        <a:solidFill>
                          <a:srgbClr val="203864"/>
                        </a:solidFill>
                      </a:endParaRPr>
                    </a:p>
                  </a:txBody>
                  <a:tcPr anchor="ctr"/>
                </a:tc>
                <a:extLst>
                  <a:ext uri="{0D108BD9-81ED-4DB2-BD59-A6C34878D82A}">
                    <a16:rowId xmlns:a16="http://schemas.microsoft.com/office/drawing/2014/main" val="1618326333"/>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820434900"/>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51597389"/>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2002282666"/>
                  </a:ext>
                </a:extLst>
              </a:tr>
              <a:tr h="464949">
                <a:tc>
                  <a:txBody>
                    <a:bodyPr/>
                    <a:lstStyle/>
                    <a:p>
                      <a:endParaRPr lang="x-none" sz="2000"/>
                    </a:p>
                  </a:txBody>
                  <a:tcPr/>
                </a:tc>
                <a:tc>
                  <a:txBody>
                    <a:bodyPr/>
                    <a:lstStyle/>
                    <a:p>
                      <a:endParaRPr lang="x-none" sz="2000"/>
                    </a:p>
                  </a:txBody>
                  <a:tcPr/>
                </a:tc>
                <a:tc>
                  <a:txBody>
                    <a:bodyPr/>
                    <a:lstStyle/>
                    <a:p>
                      <a:endParaRPr lang="x-none" sz="2000"/>
                    </a:p>
                  </a:txBody>
                  <a:tcPr/>
                </a:tc>
                <a:extLst>
                  <a:ext uri="{0D108BD9-81ED-4DB2-BD59-A6C34878D82A}">
                    <a16:rowId xmlns:a16="http://schemas.microsoft.com/office/drawing/2014/main" val="2515354939"/>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62052452"/>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919348041"/>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482872676"/>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4000313067"/>
                  </a:ext>
                </a:extLst>
              </a:tr>
            </a:tbl>
          </a:graphicData>
        </a:graphic>
      </p:graphicFrame>
      <p:sp>
        <p:nvSpPr>
          <p:cNvPr id="4" name="Llamada ovalada 3">
            <a:extLst>
              <a:ext uri="{FF2B5EF4-FFF2-40B4-BE49-F238E27FC236}">
                <a16:creationId xmlns:a16="http://schemas.microsoft.com/office/drawing/2014/main" id="{AC988D2D-34D0-3346-8DA5-F81DE5F30CD5}"/>
              </a:ext>
            </a:extLst>
          </p:cNvPr>
          <p:cNvSpPr/>
          <p:nvPr/>
        </p:nvSpPr>
        <p:spPr>
          <a:xfrm>
            <a:off x="4704415" y="2435769"/>
            <a:ext cx="4888623" cy="1290894"/>
          </a:xfrm>
          <a:prstGeom prst="wedgeEllipseCallout">
            <a:avLst>
              <a:gd name="adj1" fmla="val -46160"/>
              <a:gd name="adj2" fmla="val -41188"/>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3864"/>
                </a:solidFill>
                <a:effectLst/>
                <a:uLnTx/>
                <a:uFillTx/>
                <a:latin typeface="Century Gothic"/>
                <a:ea typeface="+mn-ea"/>
                <a:cs typeface="+mn-cs"/>
              </a:rPr>
              <a:t>Remember, </a:t>
            </a:r>
            <a:r>
              <a:rPr kumimoji="0" lang="x-none" sz="2000" b="0" i="0" u="none" strike="noStrike" kern="1200" cap="none" spc="0" normalizeH="0" baseline="0" noProof="0">
                <a:ln>
                  <a:noFill/>
                </a:ln>
                <a:solidFill>
                  <a:srgbClr val="203864"/>
                </a:solidFill>
                <a:effectLst/>
                <a:uLnTx/>
                <a:uFillTx/>
                <a:latin typeface="Century Gothic"/>
                <a:ea typeface="+mn-ea"/>
                <a:cs typeface="+mn-cs"/>
              </a:rPr>
              <a:t>‘</a:t>
            </a:r>
            <a:r>
              <a:rPr kumimoji="0" lang="en-GB" sz="2000" b="0" i="0" u="none" strike="noStrike" kern="1200" cap="none" spc="0" normalizeH="0" baseline="0" noProof="0">
                <a:ln>
                  <a:noFill/>
                </a:ln>
                <a:solidFill>
                  <a:srgbClr val="203864"/>
                </a:solidFill>
                <a:effectLst/>
                <a:uLnTx/>
                <a:uFillTx/>
                <a:latin typeface="Century Gothic"/>
                <a:ea typeface="+mn-ea"/>
                <a:cs typeface="+mn-cs"/>
              </a:rPr>
              <a:t>t</a:t>
            </a:r>
            <a:r>
              <a:rPr kumimoji="0" lang="x-none" sz="2000" b="0" i="0" u="none" strike="noStrike" kern="1200" cap="none" spc="0" normalizeH="0" baseline="0" noProof="0">
                <a:ln>
                  <a:noFill/>
                </a:ln>
                <a:solidFill>
                  <a:srgbClr val="203864"/>
                </a:solidFill>
                <a:effectLst/>
                <a:uLnTx/>
                <a:uFillTx/>
                <a:latin typeface="Century Gothic"/>
                <a:ea typeface="+mn-ea"/>
                <a:cs typeface="+mn-cs"/>
              </a:rPr>
              <a:t>ilde</a:t>
            </a:r>
            <a:r>
              <a:rPr kumimoji="0" lang="x-none" sz="2000" b="0" i="0" u="none" strike="noStrike" kern="1200" cap="none" spc="0" normalizeH="0" baseline="0" noProof="0" dirty="0">
                <a:ln>
                  <a:noFill/>
                </a:ln>
                <a:solidFill>
                  <a:srgbClr val="203864"/>
                </a:solidFill>
                <a:effectLst/>
                <a:uLnTx/>
                <a:uFillTx/>
                <a:latin typeface="Century Gothic"/>
                <a:ea typeface="+mn-ea"/>
                <a:cs typeface="+mn-cs"/>
              </a:rPr>
              <a:t>’ </a:t>
            </a:r>
            <a:r>
              <a:rPr kumimoji="0" lang="x-none" sz="2000" b="0" i="0" u="none" strike="noStrike" kern="1200" cap="none" spc="0" normalizeH="0" baseline="0" noProof="0">
                <a:ln>
                  <a:noFill/>
                </a:ln>
                <a:solidFill>
                  <a:srgbClr val="203864"/>
                </a:solidFill>
                <a:effectLst/>
                <a:uLnTx/>
                <a:uFillTx/>
                <a:latin typeface="Century Gothic"/>
                <a:ea typeface="+mn-ea"/>
                <a:cs typeface="+mn-cs"/>
              </a:rPr>
              <a:t>is </a:t>
            </a:r>
            <a:r>
              <a:rPr kumimoji="0" lang="en-GB" sz="2000" b="0" i="0" u="none" strike="noStrike" kern="1200" cap="none" spc="0" normalizeH="0" baseline="0" noProof="0">
                <a:ln>
                  <a:noFill/>
                </a:ln>
                <a:solidFill>
                  <a:srgbClr val="203864"/>
                </a:solidFill>
                <a:effectLst/>
                <a:uLnTx/>
                <a:uFillTx/>
                <a:latin typeface="Century Gothic"/>
                <a:ea typeface="+mn-ea"/>
                <a:cs typeface="+mn-cs"/>
              </a:rPr>
              <a:t>another word</a:t>
            </a:r>
            <a:r>
              <a:rPr kumimoji="0" lang="x-none" sz="2000" b="0" i="0" u="none" strike="noStrike" kern="1200" cap="none" spc="0" normalizeH="0" baseline="0" noProof="0">
                <a:ln>
                  <a:noFill/>
                </a:ln>
                <a:solidFill>
                  <a:srgbClr val="203864"/>
                </a:solidFill>
                <a:effectLst/>
                <a:uLnTx/>
                <a:uFillTx/>
                <a:latin typeface="Century Gothic"/>
                <a:ea typeface="+mn-ea"/>
                <a:cs typeface="+mn-cs"/>
              </a:rPr>
              <a:t> </a:t>
            </a:r>
            <a:r>
              <a:rPr kumimoji="0" lang="x-none" sz="2000" b="0" i="0" u="none" strike="noStrike" kern="1200" cap="none" spc="0" normalizeH="0" baseline="0" noProof="0" dirty="0">
                <a:ln>
                  <a:noFill/>
                </a:ln>
                <a:solidFill>
                  <a:srgbClr val="203864"/>
                </a:solidFill>
                <a:effectLst/>
                <a:uLnTx/>
                <a:uFillTx/>
                <a:latin typeface="Century Gothic"/>
                <a:ea typeface="+mn-ea"/>
                <a:cs typeface="+mn-cs"/>
              </a:rPr>
              <a:t>for the written accent </a:t>
            </a:r>
            <a:r>
              <a:rPr kumimoji="0" lang="x-none" sz="2000" b="0" i="0" u="none" strike="noStrike" kern="1200" cap="none" spc="0" normalizeH="0" baseline="0" noProof="0">
                <a:ln>
                  <a:noFill/>
                </a:ln>
                <a:solidFill>
                  <a:srgbClr val="203864"/>
                </a:solidFill>
                <a:effectLst/>
                <a:uLnTx/>
                <a:uFillTx/>
                <a:latin typeface="Century Gothic"/>
                <a:ea typeface="+mn-ea"/>
                <a:cs typeface="+mn-cs"/>
              </a:rPr>
              <a:t>in Spanish</a:t>
            </a:r>
            <a:r>
              <a:rPr kumimoji="0" lang="en-GB" sz="2000" b="0" i="0" u="none" strike="noStrike" kern="1200" cap="none" spc="0" normalizeH="0" baseline="0" noProof="0">
                <a:ln>
                  <a:noFill/>
                </a:ln>
                <a:solidFill>
                  <a:srgbClr val="203864"/>
                </a:solidFill>
                <a:effectLst/>
                <a:uLnTx/>
                <a:uFillTx/>
                <a:latin typeface="Century Gothic"/>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3" name="Action Button: Custom 20">
            <a:hlinkClick r:id="" action="ppaction://noaction" highlightClick="1">
              <a:snd r:embed="rId4" name="Bogota%CC%81.wav"/>
            </a:hlinkClick>
            <a:extLst>
              <a:ext uri="{FF2B5EF4-FFF2-40B4-BE49-F238E27FC236}">
                <a16:creationId xmlns:a16="http://schemas.microsoft.com/office/drawing/2014/main" id="{116F8D8C-2AE7-004B-84A8-6AE31668B9BD}"/>
              </a:ext>
            </a:extLst>
          </p:cNvPr>
          <p:cNvSpPr/>
          <p:nvPr/>
        </p:nvSpPr>
        <p:spPr>
          <a:xfrm>
            <a:off x="1152637" y="254603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20">
            <a:hlinkClick r:id="" action="ppaction://noaction" highlightClick="1">
              <a:snd r:embed="rId5" name="Jae%CC%81n.wav"/>
            </a:hlinkClick>
            <a:extLst>
              <a:ext uri="{FF2B5EF4-FFF2-40B4-BE49-F238E27FC236}">
                <a16:creationId xmlns:a16="http://schemas.microsoft.com/office/drawing/2014/main" id="{79BBBD57-E38F-684E-BF52-3F99BEF646C1}"/>
              </a:ext>
            </a:extLst>
          </p:cNvPr>
          <p:cNvSpPr/>
          <p:nvPr/>
        </p:nvSpPr>
        <p:spPr>
          <a:xfrm>
            <a:off x="1152637" y="2993694"/>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20">
            <a:hlinkClick r:id="" action="ppaction://noaction" highlightClick="1">
              <a:snd r:embed="rId6" name="Guayaquil.wav"/>
            </a:hlinkClick>
            <a:extLst>
              <a:ext uri="{FF2B5EF4-FFF2-40B4-BE49-F238E27FC236}">
                <a16:creationId xmlns:a16="http://schemas.microsoft.com/office/drawing/2014/main" id="{2A50DBB8-F3B9-EA42-86F6-FCC1051A4407}"/>
              </a:ext>
            </a:extLst>
          </p:cNvPr>
          <p:cNvSpPr/>
          <p:nvPr/>
        </p:nvSpPr>
        <p:spPr>
          <a:xfrm>
            <a:off x="1152637" y="346539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20">
            <a:hlinkClick r:id="" action="ppaction://noaction" highlightClick="1">
              <a:snd r:embed="rId7" name="Badajoz.wav"/>
            </a:hlinkClick>
            <a:extLst>
              <a:ext uri="{FF2B5EF4-FFF2-40B4-BE49-F238E27FC236}">
                <a16:creationId xmlns:a16="http://schemas.microsoft.com/office/drawing/2014/main" id="{DAECDA80-E40F-5947-994C-B9669D8B6A57}"/>
              </a:ext>
            </a:extLst>
          </p:cNvPr>
          <p:cNvSpPr/>
          <p:nvPr/>
        </p:nvSpPr>
        <p:spPr>
          <a:xfrm>
            <a:off x="1152637" y="39352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20">
            <a:hlinkClick r:id="" action="ppaction://noaction" highlightClick="1">
              <a:snd r:embed="rId8" name="Medelli%CC%81n.wav"/>
            </a:hlinkClick>
            <a:extLst>
              <a:ext uri="{FF2B5EF4-FFF2-40B4-BE49-F238E27FC236}">
                <a16:creationId xmlns:a16="http://schemas.microsoft.com/office/drawing/2014/main" id="{F2579D89-BB2E-374F-ACFF-0B26227E99E6}"/>
              </a:ext>
            </a:extLst>
          </p:cNvPr>
          <p:cNvSpPr/>
          <p:nvPr/>
        </p:nvSpPr>
        <p:spPr>
          <a:xfrm>
            <a:off x="1152637" y="4382941"/>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20">
            <a:hlinkClick r:id="" action="ppaction://noaction" highlightClick="1">
              <a:snd r:embed="rId9" name="Santander.wav"/>
            </a:hlinkClick>
            <a:extLst>
              <a:ext uri="{FF2B5EF4-FFF2-40B4-BE49-F238E27FC236}">
                <a16:creationId xmlns:a16="http://schemas.microsoft.com/office/drawing/2014/main" id="{81165F80-0CB9-6246-9826-7ABF38500613}"/>
              </a:ext>
            </a:extLst>
          </p:cNvPr>
          <p:cNvSpPr/>
          <p:nvPr/>
        </p:nvSpPr>
        <p:spPr>
          <a:xfrm>
            <a:off x="1152637" y="4848563"/>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20">
            <a:hlinkClick r:id="" action="ppaction://noaction" highlightClick="1">
              <a:snd r:embed="rId10" name="Potosi%CC%81.wav"/>
            </a:hlinkClick>
            <a:extLst>
              <a:ext uri="{FF2B5EF4-FFF2-40B4-BE49-F238E27FC236}">
                <a16:creationId xmlns:a16="http://schemas.microsoft.com/office/drawing/2014/main" id="{C8B84D81-6913-D748-B4A4-0518F2BD32F2}"/>
              </a:ext>
            </a:extLst>
          </p:cNvPr>
          <p:cNvSpPr/>
          <p:nvPr/>
        </p:nvSpPr>
        <p:spPr>
          <a:xfrm>
            <a:off x="1145792" y="53141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0" name="Action Button: Custom 20">
            <a:hlinkClick r:id="" action="ppaction://noaction" highlightClick="1">
              <a:snd r:embed="rId11" name="Leo%CC%81n.wav"/>
            </a:hlinkClick>
            <a:extLst>
              <a:ext uri="{FF2B5EF4-FFF2-40B4-BE49-F238E27FC236}">
                <a16:creationId xmlns:a16="http://schemas.microsoft.com/office/drawing/2014/main" id="{EBA7E742-B982-CE41-86D3-E85F90E87761}"/>
              </a:ext>
            </a:extLst>
          </p:cNvPr>
          <p:cNvSpPr/>
          <p:nvPr/>
        </p:nvSpPr>
        <p:spPr>
          <a:xfrm>
            <a:off x="1138947" y="5779807"/>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 name="CuadroTexto 9">
            <a:extLst>
              <a:ext uri="{FF2B5EF4-FFF2-40B4-BE49-F238E27FC236}">
                <a16:creationId xmlns:a16="http://schemas.microsoft.com/office/drawing/2014/main" id="{AFE57BFE-165B-D245-A1D4-E04BA012CE13}"/>
              </a:ext>
            </a:extLst>
          </p:cNvPr>
          <p:cNvSpPr txBox="1"/>
          <p:nvPr/>
        </p:nvSpPr>
        <p:spPr>
          <a:xfrm>
            <a:off x="3617259" y="2512971"/>
            <a:ext cx="11929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Bogotá</a:t>
            </a:r>
          </a:p>
        </p:txBody>
      </p:sp>
      <p:sp>
        <p:nvSpPr>
          <p:cNvPr id="41" name="CuadroTexto 40">
            <a:extLst>
              <a:ext uri="{FF2B5EF4-FFF2-40B4-BE49-F238E27FC236}">
                <a16:creationId xmlns:a16="http://schemas.microsoft.com/office/drawing/2014/main" id="{A84E1657-6AB9-BC43-9EE2-A29E7C47F4E5}"/>
              </a:ext>
            </a:extLst>
          </p:cNvPr>
          <p:cNvSpPr txBox="1"/>
          <p:nvPr/>
        </p:nvSpPr>
        <p:spPr>
          <a:xfrm>
            <a:off x="3617258" y="2966807"/>
            <a:ext cx="8675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Jaén</a:t>
            </a:r>
          </a:p>
        </p:txBody>
      </p:sp>
      <p:sp>
        <p:nvSpPr>
          <p:cNvPr id="42" name="CuadroTexto 41">
            <a:extLst>
              <a:ext uri="{FF2B5EF4-FFF2-40B4-BE49-F238E27FC236}">
                <a16:creationId xmlns:a16="http://schemas.microsoft.com/office/drawing/2014/main" id="{5D1622E0-F239-594B-B530-6BB84985BEBC}"/>
              </a:ext>
            </a:extLst>
          </p:cNvPr>
          <p:cNvSpPr txBox="1"/>
          <p:nvPr/>
        </p:nvSpPr>
        <p:spPr>
          <a:xfrm>
            <a:off x="8248600" y="3465398"/>
            <a:ext cx="16129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Guayaquil</a:t>
            </a:r>
          </a:p>
        </p:txBody>
      </p:sp>
      <p:sp>
        <p:nvSpPr>
          <p:cNvPr id="44" name="CuadroTexto 43">
            <a:extLst>
              <a:ext uri="{FF2B5EF4-FFF2-40B4-BE49-F238E27FC236}">
                <a16:creationId xmlns:a16="http://schemas.microsoft.com/office/drawing/2014/main" id="{CF9AD4D9-D0C4-BE40-9FC1-F91AB715A4A6}"/>
              </a:ext>
            </a:extLst>
          </p:cNvPr>
          <p:cNvSpPr txBox="1"/>
          <p:nvPr/>
        </p:nvSpPr>
        <p:spPr>
          <a:xfrm>
            <a:off x="8411305" y="3935060"/>
            <a:ext cx="12875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Badajoz</a:t>
            </a:r>
          </a:p>
        </p:txBody>
      </p:sp>
      <p:sp>
        <p:nvSpPr>
          <p:cNvPr id="45" name="CuadroTexto 44">
            <a:extLst>
              <a:ext uri="{FF2B5EF4-FFF2-40B4-BE49-F238E27FC236}">
                <a16:creationId xmlns:a16="http://schemas.microsoft.com/office/drawing/2014/main" id="{77502B56-B18C-884E-9EA1-B0475F081657}"/>
              </a:ext>
            </a:extLst>
          </p:cNvPr>
          <p:cNvSpPr txBox="1"/>
          <p:nvPr/>
        </p:nvSpPr>
        <p:spPr>
          <a:xfrm>
            <a:off x="3541915" y="4382941"/>
            <a:ext cx="134363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Medellín</a:t>
            </a:r>
          </a:p>
        </p:txBody>
      </p:sp>
      <p:sp>
        <p:nvSpPr>
          <p:cNvPr id="46" name="CuadroTexto 45">
            <a:extLst>
              <a:ext uri="{FF2B5EF4-FFF2-40B4-BE49-F238E27FC236}">
                <a16:creationId xmlns:a16="http://schemas.microsoft.com/office/drawing/2014/main" id="{06F9FBF4-77DF-B04A-A5BF-72577A4E2173}"/>
              </a:ext>
            </a:extLst>
          </p:cNvPr>
          <p:cNvSpPr txBox="1"/>
          <p:nvPr/>
        </p:nvSpPr>
        <p:spPr>
          <a:xfrm>
            <a:off x="8248600" y="4837447"/>
            <a:ext cx="16113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Santander</a:t>
            </a:r>
          </a:p>
        </p:txBody>
      </p:sp>
      <p:sp>
        <p:nvSpPr>
          <p:cNvPr id="47" name="CuadroTexto 46">
            <a:extLst>
              <a:ext uri="{FF2B5EF4-FFF2-40B4-BE49-F238E27FC236}">
                <a16:creationId xmlns:a16="http://schemas.microsoft.com/office/drawing/2014/main" id="{99106ABC-F032-9F49-A997-50013F5EF6E6}"/>
              </a:ext>
            </a:extLst>
          </p:cNvPr>
          <p:cNvSpPr txBox="1"/>
          <p:nvPr/>
        </p:nvSpPr>
        <p:spPr>
          <a:xfrm>
            <a:off x="3723056" y="5274438"/>
            <a:ext cx="9813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Potosí</a:t>
            </a:r>
          </a:p>
        </p:txBody>
      </p:sp>
      <p:sp>
        <p:nvSpPr>
          <p:cNvPr id="48" name="CuadroTexto 47">
            <a:extLst>
              <a:ext uri="{FF2B5EF4-FFF2-40B4-BE49-F238E27FC236}">
                <a16:creationId xmlns:a16="http://schemas.microsoft.com/office/drawing/2014/main" id="{4F2DD8D8-C80D-B642-A8D1-48238E69250B}"/>
              </a:ext>
            </a:extLst>
          </p:cNvPr>
          <p:cNvSpPr txBox="1"/>
          <p:nvPr/>
        </p:nvSpPr>
        <p:spPr>
          <a:xfrm>
            <a:off x="3787175" y="576855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León</a:t>
            </a:r>
          </a:p>
        </p:txBody>
      </p:sp>
    </p:spTree>
    <p:extLst>
      <p:ext uri="{BB962C8B-B14F-4D97-AF65-F5344CB8AC3E}">
        <p14:creationId xmlns:p14="http://schemas.microsoft.com/office/powerpoint/2010/main" val="24535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p:bldP spid="41" grpId="0"/>
      <p:bldP spid="42" grpId="0"/>
      <p:bldP spid="45" grpId="0"/>
      <p:bldP spid="46" grpId="0"/>
      <p:bldP spid="47"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393879" y="322151"/>
            <a:ext cx="10001250" cy="490377"/>
          </a:xfrm>
        </p:spPr>
        <p:txBody>
          <a:bodyPr>
            <a:normAutofit/>
          </a:bodyPr>
          <a:lstStyle/>
          <a:p>
            <a:r>
              <a:rPr lang="es-ES" sz="2600" b="1"/>
              <a:t>Ahora pronuncia los nombres de las ciudades.  </a:t>
            </a:r>
            <a:endParaRPr lang="x-none" sz="2600" b="1" dirty="0"/>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987826" y="905490"/>
            <a:ext cx="4455981" cy="5368854"/>
          </a:xfrm>
          <a:prstGeom prst="rect">
            <a:avLst/>
          </a:prstGeom>
        </p:spPr>
      </p:pic>
      <p:sp>
        <p:nvSpPr>
          <p:cNvPr id="22" name="CuadroTexto 18">
            <a:extLst>
              <a:ext uri="{FF2B5EF4-FFF2-40B4-BE49-F238E27FC236}">
                <a16:creationId xmlns:a16="http://schemas.microsoft.com/office/drawing/2014/main" id="{CC0DDF59-4F73-4B46-AE6B-E75CC19A33FB}"/>
              </a:ext>
            </a:extLst>
          </p:cNvPr>
          <p:cNvSpPr txBox="1"/>
          <p:nvPr/>
        </p:nvSpPr>
        <p:spPr>
          <a:xfrm>
            <a:off x="3077388" y="2657034"/>
            <a:ext cx="1103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Bogotá</a:t>
            </a:r>
          </a:p>
        </p:txBody>
      </p:sp>
      <p:pic>
        <p:nvPicPr>
          <p:cNvPr id="4098" name="Picture 2" descr="map of spain with labels - Clip Art Library">
            <a:extLst>
              <a:ext uri="{FF2B5EF4-FFF2-40B4-BE49-F238E27FC236}">
                <a16:creationId xmlns:a16="http://schemas.microsoft.com/office/drawing/2014/main" id="{8B8FD40A-C37D-0E46-987F-2C3FCDC1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929" y="1502515"/>
            <a:ext cx="6804723" cy="4821455"/>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CuadroTexto 18">
            <a:extLst>
              <a:ext uri="{FF2B5EF4-FFF2-40B4-BE49-F238E27FC236}">
                <a16:creationId xmlns:a16="http://schemas.microsoft.com/office/drawing/2014/main" id="{CBA0FFBA-E444-E545-928D-30429E9E985E}"/>
              </a:ext>
            </a:extLst>
          </p:cNvPr>
          <p:cNvSpPr txBox="1"/>
          <p:nvPr/>
        </p:nvSpPr>
        <p:spPr>
          <a:xfrm>
            <a:off x="9017566" y="4049903"/>
            <a:ext cx="8066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Jaén</a:t>
            </a:r>
          </a:p>
        </p:txBody>
      </p:sp>
      <p:sp>
        <p:nvSpPr>
          <p:cNvPr id="29" name="CuadroTexto 18">
            <a:extLst>
              <a:ext uri="{FF2B5EF4-FFF2-40B4-BE49-F238E27FC236}">
                <a16:creationId xmlns:a16="http://schemas.microsoft.com/office/drawing/2014/main" id="{549BCED2-C1E7-674E-8C76-6AB666FA300A}"/>
              </a:ext>
            </a:extLst>
          </p:cNvPr>
          <p:cNvSpPr txBox="1"/>
          <p:nvPr/>
        </p:nvSpPr>
        <p:spPr>
          <a:xfrm>
            <a:off x="1637004" y="3210980"/>
            <a:ext cx="14847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Guayaquil</a:t>
            </a:r>
          </a:p>
        </p:txBody>
      </p:sp>
      <p:sp>
        <p:nvSpPr>
          <p:cNvPr id="30" name="CuadroTexto 18">
            <a:extLst>
              <a:ext uri="{FF2B5EF4-FFF2-40B4-BE49-F238E27FC236}">
                <a16:creationId xmlns:a16="http://schemas.microsoft.com/office/drawing/2014/main" id="{9E2D87FB-9C5A-B74F-931A-34ED01CAD4C8}"/>
              </a:ext>
            </a:extLst>
          </p:cNvPr>
          <p:cNvSpPr txBox="1"/>
          <p:nvPr/>
        </p:nvSpPr>
        <p:spPr>
          <a:xfrm>
            <a:off x="6875801" y="3591260"/>
            <a:ext cx="1188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Badajoz</a:t>
            </a:r>
          </a:p>
        </p:txBody>
      </p:sp>
      <p:sp>
        <p:nvSpPr>
          <p:cNvPr id="31" name="CuadroTexto 18">
            <a:extLst>
              <a:ext uri="{FF2B5EF4-FFF2-40B4-BE49-F238E27FC236}">
                <a16:creationId xmlns:a16="http://schemas.microsoft.com/office/drawing/2014/main" id="{B8F60BF2-62BC-8E4A-90A7-F5F985C5BECD}"/>
              </a:ext>
            </a:extLst>
          </p:cNvPr>
          <p:cNvSpPr txBox="1"/>
          <p:nvPr/>
        </p:nvSpPr>
        <p:spPr>
          <a:xfrm>
            <a:off x="1637004" y="2314874"/>
            <a:ext cx="1241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Medellín</a:t>
            </a:r>
          </a:p>
        </p:txBody>
      </p:sp>
      <p:sp>
        <p:nvSpPr>
          <p:cNvPr id="32" name="CuadroTexto 18">
            <a:extLst>
              <a:ext uri="{FF2B5EF4-FFF2-40B4-BE49-F238E27FC236}">
                <a16:creationId xmlns:a16="http://schemas.microsoft.com/office/drawing/2014/main" id="{50E2C922-24BF-3A4C-A730-8EEDE81B2EA0}"/>
              </a:ext>
            </a:extLst>
          </p:cNvPr>
          <p:cNvSpPr txBox="1"/>
          <p:nvPr/>
        </p:nvSpPr>
        <p:spPr>
          <a:xfrm>
            <a:off x="8170170" y="1591273"/>
            <a:ext cx="14830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Santander</a:t>
            </a:r>
          </a:p>
        </p:txBody>
      </p:sp>
      <p:sp>
        <p:nvSpPr>
          <p:cNvPr id="33" name="CuadroTexto 18">
            <a:extLst>
              <a:ext uri="{FF2B5EF4-FFF2-40B4-BE49-F238E27FC236}">
                <a16:creationId xmlns:a16="http://schemas.microsoft.com/office/drawing/2014/main" id="{E24B5B4A-72F5-E74F-B8D1-BB04EE530909}"/>
              </a:ext>
            </a:extLst>
          </p:cNvPr>
          <p:cNvSpPr txBox="1"/>
          <p:nvPr/>
        </p:nvSpPr>
        <p:spPr>
          <a:xfrm>
            <a:off x="3121706" y="3595722"/>
            <a:ext cx="9108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Potosí</a:t>
            </a:r>
          </a:p>
        </p:txBody>
      </p:sp>
      <p:sp>
        <p:nvSpPr>
          <p:cNvPr id="34" name="CuadroTexto 18">
            <a:extLst>
              <a:ext uri="{FF2B5EF4-FFF2-40B4-BE49-F238E27FC236}">
                <a16:creationId xmlns:a16="http://schemas.microsoft.com/office/drawing/2014/main" id="{8C07729B-AAFB-7F41-A88B-D78CE885B1ED}"/>
              </a:ext>
            </a:extLst>
          </p:cNvPr>
          <p:cNvSpPr txBox="1"/>
          <p:nvPr/>
        </p:nvSpPr>
        <p:spPr>
          <a:xfrm>
            <a:off x="8446317" y="2217896"/>
            <a:ext cx="7954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León</a:t>
            </a:r>
          </a:p>
        </p:txBody>
      </p:sp>
      <p:sp>
        <p:nvSpPr>
          <p:cNvPr id="3" name="Elipse 2">
            <a:extLst>
              <a:ext uri="{FF2B5EF4-FFF2-40B4-BE49-F238E27FC236}">
                <a16:creationId xmlns:a16="http://schemas.microsoft.com/office/drawing/2014/main" id="{B4BB5F2B-1C4A-B343-A27B-60BD5261C5D7}"/>
              </a:ext>
            </a:extLst>
          </p:cNvPr>
          <p:cNvSpPr/>
          <p:nvPr/>
        </p:nvSpPr>
        <p:spPr>
          <a:xfrm>
            <a:off x="2962105" y="280663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Elipse 34">
            <a:extLst>
              <a:ext uri="{FF2B5EF4-FFF2-40B4-BE49-F238E27FC236}">
                <a16:creationId xmlns:a16="http://schemas.microsoft.com/office/drawing/2014/main" id="{42EDDE59-2F10-AC4D-B7F8-D7B68EE254A4}"/>
              </a:ext>
            </a:extLst>
          </p:cNvPr>
          <p:cNvSpPr/>
          <p:nvPr/>
        </p:nvSpPr>
        <p:spPr>
          <a:xfrm>
            <a:off x="2608746"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Elipse 35">
            <a:extLst>
              <a:ext uri="{FF2B5EF4-FFF2-40B4-BE49-F238E27FC236}">
                <a16:creationId xmlns:a16="http://schemas.microsoft.com/office/drawing/2014/main" id="{C1182342-D3DC-EC4E-B7D5-C68443E03A4C}"/>
              </a:ext>
            </a:extLst>
          </p:cNvPr>
          <p:cNvSpPr/>
          <p:nvPr/>
        </p:nvSpPr>
        <p:spPr>
          <a:xfrm>
            <a:off x="3385614" y="3991998"/>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Elipse 36">
            <a:extLst>
              <a:ext uri="{FF2B5EF4-FFF2-40B4-BE49-F238E27FC236}">
                <a16:creationId xmlns:a16="http://schemas.microsoft.com/office/drawing/2014/main" id="{C0B282CC-38C1-A543-B002-434001CE7139}"/>
              </a:ext>
            </a:extLst>
          </p:cNvPr>
          <p:cNvSpPr/>
          <p:nvPr/>
        </p:nvSpPr>
        <p:spPr>
          <a:xfrm>
            <a:off x="2851154" y="263300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Elipse 37">
            <a:extLst>
              <a:ext uri="{FF2B5EF4-FFF2-40B4-BE49-F238E27FC236}">
                <a16:creationId xmlns:a16="http://schemas.microsoft.com/office/drawing/2014/main" id="{C4B126F1-3D6F-4A49-97B5-7949B40982F0}"/>
              </a:ext>
            </a:extLst>
          </p:cNvPr>
          <p:cNvSpPr/>
          <p:nvPr/>
        </p:nvSpPr>
        <p:spPr>
          <a:xfrm>
            <a:off x="8911720" y="418988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Elipse 38">
            <a:extLst>
              <a:ext uri="{FF2B5EF4-FFF2-40B4-BE49-F238E27FC236}">
                <a16:creationId xmlns:a16="http://schemas.microsoft.com/office/drawing/2014/main" id="{E58575F8-D855-7349-AC42-4EAAF6508DE3}"/>
              </a:ext>
            </a:extLst>
          </p:cNvPr>
          <p:cNvSpPr/>
          <p:nvPr/>
        </p:nvSpPr>
        <p:spPr>
          <a:xfrm>
            <a:off x="8008472" y="372702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Elipse 39">
            <a:extLst>
              <a:ext uri="{FF2B5EF4-FFF2-40B4-BE49-F238E27FC236}">
                <a16:creationId xmlns:a16="http://schemas.microsoft.com/office/drawing/2014/main" id="{C467DA10-0FFF-D846-94DD-50CA99B8A253}"/>
              </a:ext>
            </a:extLst>
          </p:cNvPr>
          <p:cNvSpPr/>
          <p:nvPr/>
        </p:nvSpPr>
        <p:spPr>
          <a:xfrm>
            <a:off x="8335366" y="235788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Elipse 40">
            <a:extLst>
              <a:ext uri="{FF2B5EF4-FFF2-40B4-BE49-F238E27FC236}">
                <a16:creationId xmlns:a16="http://schemas.microsoft.com/office/drawing/2014/main" id="{77913A9B-80E0-6947-904D-00F9FEB129FC}"/>
              </a:ext>
            </a:extLst>
          </p:cNvPr>
          <p:cNvSpPr/>
          <p:nvPr/>
        </p:nvSpPr>
        <p:spPr>
          <a:xfrm>
            <a:off x="8856244" y="1970187"/>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Título 1">
            <a:extLst>
              <a:ext uri="{FF2B5EF4-FFF2-40B4-BE49-F238E27FC236}">
                <a16:creationId xmlns:a16="http://schemas.microsoft.com/office/drawing/2014/main" id="{C8D557E6-1C59-B848-8FB0-E3B8DE01845F}"/>
              </a:ext>
            </a:extLst>
          </p:cNvPr>
          <p:cNvSpPr txBox="1">
            <a:spLocks/>
          </p:cNvSpPr>
          <p:nvPr/>
        </p:nvSpPr>
        <p:spPr>
          <a:xfrm>
            <a:off x="342788" y="260212"/>
            <a:ext cx="9641454" cy="490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 qué país está cada ciudad</a:t>
            </a: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Las </a:t>
            </a: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opciones son: Bolivia, España</a:t>
            </a: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Colombia y </a:t>
            </a: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Ecuador.</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 name="CuadroTexto 3">
            <a:extLst>
              <a:ext uri="{FF2B5EF4-FFF2-40B4-BE49-F238E27FC236}">
                <a16:creationId xmlns:a16="http://schemas.microsoft.com/office/drawing/2014/main" id="{73DD6A99-0D0B-EA4A-BFEF-B34EC518E51E}"/>
              </a:ext>
            </a:extLst>
          </p:cNvPr>
          <p:cNvSpPr txBox="1"/>
          <p:nvPr/>
        </p:nvSpPr>
        <p:spPr>
          <a:xfrm>
            <a:off x="3270431" y="1005239"/>
            <a:ext cx="56412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Jaen, Badajoz, León y Santander están en...</a:t>
            </a:r>
          </a:p>
        </p:txBody>
      </p:sp>
      <p:sp>
        <p:nvSpPr>
          <p:cNvPr id="24" name="CuadroTexto 23">
            <a:extLst>
              <a:ext uri="{FF2B5EF4-FFF2-40B4-BE49-F238E27FC236}">
                <a16:creationId xmlns:a16="http://schemas.microsoft.com/office/drawing/2014/main" id="{C9398342-B110-7E4A-B2B5-3752ABFEBEDD}"/>
              </a:ext>
            </a:extLst>
          </p:cNvPr>
          <p:cNvSpPr txBox="1"/>
          <p:nvPr/>
        </p:nvSpPr>
        <p:spPr>
          <a:xfrm>
            <a:off x="8728268" y="997756"/>
            <a:ext cx="11737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España.</a:t>
            </a:r>
          </a:p>
        </p:txBody>
      </p:sp>
      <p:sp>
        <p:nvSpPr>
          <p:cNvPr id="25" name="CuadroTexto 24">
            <a:extLst>
              <a:ext uri="{FF2B5EF4-FFF2-40B4-BE49-F238E27FC236}">
                <a16:creationId xmlns:a16="http://schemas.microsoft.com/office/drawing/2014/main" id="{D549CF43-3370-AA47-9665-854B1AB6517B}"/>
              </a:ext>
            </a:extLst>
          </p:cNvPr>
          <p:cNvSpPr txBox="1"/>
          <p:nvPr/>
        </p:nvSpPr>
        <p:spPr>
          <a:xfrm>
            <a:off x="3382418" y="994796"/>
            <a:ext cx="21146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Potosí está en...</a:t>
            </a:r>
          </a:p>
        </p:txBody>
      </p:sp>
      <p:sp>
        <p:nvSpPr>
          <p:cNvPr id="5" name="CuadroTexto 4">
            <a:extLst>
              <a:ext uri="{FF2B5EF4-FFF2-40B4-BE49-F238E27FC236}">
                <a16:creationId xmlns:a16="http://schemas.microsoft.com/office/drawing/2014/main" id="{869A3736-30BB-024B-BF5A-9BFE02B7CE51}"/>
              </a:ext>
            </a:extLst>
          </p:cNvPr>
          <p:cNvSpPr txBox="1"/>
          <p:nvPr/>
        </p:nvSpPr>
        <p:spPr>
          <a:xfrm>
            <a:off x="5394504" y="993444"/>
            <a:ext cx="10663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Bolivia.</a:t>
            </a:r>
          </a:p>
        </p:txBody>
      </p:sp>
      <p:sp>
        <p:nvSpPr>
          <p:cNvPr id="27" name="CuadroTexto 26">
            <a:extLst>
              <a:ext uri="{FF2B5EF4-FFF2-40B4-BE49-F238E27FC236}">
                <a16:creationId xmlns:a16="http://schemas.microsoft.com/office/drawing/2014/main" id="{B4F4C6E9-1F5B-8041-93EC-BBA9180C2FFA}"/>
              </a:ext>
            </a:extLst>
          </p:cNvPr>
          <p:cNvSpPr txBox="1"/>
          <p:nvPr/>
        </p:nvSpPr>
        <p:spPr>
          <a:xfrm>
            <a:off x="3270431" y="989305"/>
            <a:ext cx="26885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Guayaquil está en...</a:t>
            </a:r>
          </a:p>
        </p:txBody>
      </p:sp>
      <p:sp>
        <p:nvSpPr>
          <p:cNvPr id="42" name="CuadroTexto 41">
            <a:extLst>
              <a:ext uri="{FF2B5EF4-FFF2-40B4-BE49-F238E27FC236}">
                <a16:creationId xmlns:a16="http://schemas.microsoft.com/office/drawing/2014/main" id="{B2DFEE12-34C9-BC43-B1AB-596F865CCFA2}"/>
              </a:ext>
            </a:extLst>
          </p:cNvPr>
          <p:cNvSpPr txBox="1"/>
          <p:nvPr/>
        </p:nvSpPr>
        <p:spPr>
          <a:xfrm>
            <a:off x="5813715" y="965340"/>
            <a:ext cx="12923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Ecuador.</a:t>
            </a:r>
          </a:p>
        </p:txBody>
      </p:sp>
      <p:sp>
        <p:nvSpPr>
          <p:cNvPr id="43" name="CuadroTexto 42">
            <a:extLst>
              <a:ext uri="{FF2B5EF4-FFF2-40B4-BE49-F238E27FC236}">
                <a16:creationId xmlns:a16="http://schemas.microsoft.com/office/drawing/2014/main" id="{90902C17-9BF0-874D-8948-2C145D8F7219}"/>
              </a:ext>
            </a:extLst>
          </p:cNvPr>
          <p:cNvSpPr txBox="1"/>
          <p:nvPr/>
        </p:nvSpPr>
        <p:spPr>
          <a:xfrm>
            <a:off x="3266581" y="1005239"/>
            <a:ext cx="37994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Bogotá y Medellín están en...</a:t>
            </a:r>
          </a:p>
        </p:txBody>
      </p:sp>
      <p:sp>
        <p:nvSpPr>
          <p:cNvPr id="44" name="CuadroTexto 43">
            <a:extLst>
              <a:ext uri="{FF2B5EF4-FFF2-40B4-BE49-F238E27FC236}">
                <a16:creationId xmlns:a16="http://schemas.microsoft.com/office/drawing/2014/main" id="{4805C746-9FFF-CC42-BF3B-B84872AB49A8}"/>
              </a:ext>
            </a:extLst>
          </p:cNvPr>
          <p:cNvSpPr txBox="1"/>
          <p:nvPr/>
        </p:nvSpPr>
        <p:spPr>
          <a:xfrm>
            <a:off x="6910393" y="1006591"/>
            <a:ext cx="14863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Colombia.</a:t>
            </a:r>
          </a:p>
        </p:txBody>
      </p:sp>
    </p:spTree>
    <p:extLst>
      <p:ext uri="{BB962C8B-B14F-4D97-AF65-F5344CB8AC3E}">
        <p14:creationId xmlns:p14="http://schemas.microsoft.com/office/powerpoint/2010/main" val="164710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4">
                                            <p:txEl>
                                              <p:pRg st="0" end="0"/>
                                            </p:txEl>
                                          </p:spTgt>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8" grpId="0"/>
      <p:bldP spid="29" grpId="0"/>
      <p:bldP spid="30" grpId="0"/>
      <p:bldP spid="31" grpId="0"/>
      <p:bldP spid="32" grpId="0"/>
      <p:bldP spid="33" grpId="0"/>
      <p:bldP spid="34" grpId="0"/>
      <p:bldP spid="3" grpId="0" animBg="1"/>
      <p:bldP spid="35" grpId="0" animBg="1"/>
      <p:bldP spid="36" grpId="0" animBg="1"/>
      <p:bldP spid="37" grpId="0" animBg="1"/>
      <p:bldP spid="38" grpId="0" animBg="1"/>
      <p:bldP spid="39" grpId="0" animBg="1"/>
      <p:bldP spid="40" grpId="0" animBg="1"/>
      <p:bldP spid="41" grpId="0" animBg="1"/>
      <p:bldP spid="23" grpId="0"/>
      <p:bldP spid="4" grpId="0"/>
      <p:bldP spid="4" grpId="1"/>
      <p:bldP spid="24" grpId="0" build="allAtOnce"/>
      <p:bldP spid="25" grpId="0"/>
      <p:bldP spid="25" grpId="1"/>
      <p:bldP spid="5" grpId="0"/>
      <p:bldP spid="5" grpId="1"/>
      <p:bldP spid="27" grpId="0"/>
      <p:bldP spid="27" grpId="1"/>
      <p:bldP spid="42" grpId="0"/>
      <p:bldP spid="42" grpId="1"/>
      <p:bldP spid="43"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581666"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escribimos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ciudades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Latinoamérica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310288" y="237479"/>
            <a:ext cx="37132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310288" y="229241"/>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5" name="TextBox 7">
            <a:extLst>
              <a:ext uri="{FF2B5EF4-FFF2-40B4-BE49-F238E27FC236}">
                <a16:creationId xmlns:a16="http://schemas.microsoft.com/office/drawing/2014/main" id="{0EAA0976-2F11-1349-B57C-D7B66E66F2D9}"/>
              </a:ext>
            </a:extLst>
          </p:cNvPr>
          <p:cNvSpPr txBox="1"/>
          <p:nvPr/>
        </p:nvSpPr>
        <p:spPr>
          <a:xfrm>
            <a:off x="234529" y="2306873"/>
            <a:ext cx="8075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ciudades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7">
            <a:extLst>
              <a:ext uri="{FF2B5EF4-FFF2-40B4-BE49-F238E27FC236}">
                <a16:creationId xmlns:a16="http://schemas.microsoft.com/office/drawing/2014/main" id="{BCBA7BDA-4B23-704D-9F81-5C4DC3A0F730}"/>
              </a:ext>
            </a:extLst>
          </p:cNvPr>
          <p:cNvSpPr txBox="1"/>
          <p:nvPr/>
        </p:nvSpPr>
        <p:spPr>
          <a:xfrm>
            <a:off x="234529" y="3004563"/>
            <a:ext cx="117229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¿Tienen tilde o no?</a:t>
            </a:r>
          </a:p>
        </p:txBody>
      </p:sp>
      <p:sp>
        <p:nvSpPr>
          <p:cNvPr id="27" name="TextBox 7">
            <a:extLst>
              <a:ext uri="{FF2B5EF4-FFF2-40B4-BE49-F238E27FC236}">
                <a16:creationId xmlns:a16="http://schemas.microsoft.com/office/drawing/2014/main" id="{13F1ED05-1D05-FE4C-87D0-33CC51B2131E}"/>
              </a:ext>
            </a:extLst>
          </p:cNvPr>
          <p:cNvSpPr txBox="1"/>
          <p:nvPr/>
        </p:nvSpPr>
        <p:spPr>
          <a:xfrm>
            <a:off x="234529" y="3702252"/>
            <a:ext cx="1706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7">
            <a:extLst>
              <a:ext uri="{FF2B5EF4-FFF2-40B4-BE49-F238E27FC236}">
                <a16:creationId xmlns:a16="http://schemas.microsoft.com/office/drawing/2014/main" id="{68D77C3A-E903-0B4B-B6C2-04EFA226CBC4}"/>
              </a:ext>
            </a:extLst>
          </p:cNvPr>
          <p:cNvSpPr txBox="1"/>
          <p:nvPr/>
        </p:nvSpPr>
        <p:spPr>
          <a:xfrm>
            <a:off x="234529" y="4333438"/>
            <a:ext cx="2556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p>
        </p:txBody>
      </p:sp>
      <p:sp>
        <p:nvSpPr>
          <p:cNvPr id="29" name="TextBox 7">
            <a:extLst>
              <a:ext uri="{FF2B5EF4-FFF2-40B4-BE49-F238E27FC236}">
                <a16:creationId xmlns:a16="http://schemas.microsoft.com/office/drawing/2014/main" id="{66528249-1B97-C842-A6B4-974A69DDCE82}"/>
              </a:ext>
            </a:extLst>
          </p:cNvPr>
          <p:cNvSpPr txBox="1"/>
          <p:nvPr/>
        </p:nvSpPr>
        <p:spPr>
          <a:xfrm>
            <a:off x="7031889" y="4330850"/>
            <a:ext cx="2556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p>
        </p:txBody>
      </p:sp>
      <p:graphicFrame>
        <p:nvGraphicFramePr>
          <p:cNvPr id="3" name="Tabla 5">
            <a:extLst>
              <a:ext uri="{FF2B5EF4-FFF2-40B4-BE49-F238E27FC236}">
                <a16:creationId xmlns:a16="http://schemas.microsoft.com/office/drawing/2014/main" id="{89D93B7E-1973-7D42-A17E-6D17E4D5B849}"/>
              </a:ext>
            </a:extLst>
          </p:cNvPr>
          <p:cNvGraphicFramePr>
            <a:graphicFrameLocks noGrp="1"/>
          </p:cNvGraphicFramePr>
          <p:nvPr/>
        </p:nvGraphicFramePr>
        <p:xfrm>
          <a:off x="486611"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r>
                        <a:rPr lang="x-none" sz="2000" dirty="0">
                          <a:solidFill>
                            <a:srgbClr val="203864"/>
                          </a:solidFill>
                        </a:rPr>
                        <a:t>San José</a:t>
                      </a:r>
                    </a:p>
                  </a:txBody>
                  <a:tcPr anchor="ctr"/>
                </a:tc>
                <a:extLst>
                  <a:ext uri="{0D108BD9-81ED-4DB2-BD59-A6C34878D82A}">
                    <a16:rowId xmlns:a16="http://schemas.microsoft.com/office/drawing/2014/main" val="2760841848"/>
                  </a:ext>
                </a:extLst>
              </a:tr>
            </a:tbl>
          </a:graphicData>
        </a:graphic>
      </p:graphicFrame>
      <p:sp>
        <p:nvSpPr>
          <p:cNvPr id="31" name="Llamada rectangular redondeada 30">
            <a:extLst>
              <a:ext uri="{FF2B5EF4-FFF2-40B4-BE49-F238E27FC236}">
                <a16:creationId xmlns:a16="http://schemas.microsoft.com/office/drawing/2014/main" id="{1EBA3BA3-406F-6740-AE0B-C5CA884FDF09}"/>
              </a:ext>
            </a:extLst>
          </p:cNvPr>
          <p:cNvSpPr/>
          <p:nvPr/>
        </p:nvSpPr>
        <p:spPr>
          <a:xfrm>
            <a:off x="4802058" y="4908781"/>
            <a:ext cx="1577353" cy="582479"/>
          </a:xfrm>
          <a:prstGeom prst="wedgeRoundRectCallout">
            <a:avLst>
              <a:gd name="adj1" fmla="val -65600"/>
              <a:gd name="adj2" fmla="val 825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a:ea typeface="+mn-ea"/>
                <a:cs typeface="+mn-cs"/>
              </a:rPr>
              <a:t>San José</a:t>
            </a:r>
          </a:p>
        </p:txBody>
      </p:sp>
      <p:graphicFrame>
        <p:nvGraphicFramePr>
          <p:cNvPr id="32" name="Tabla 5">
            <a:extLst>
              <a:ext uri="{FF2B5EF4-FFF2-40B4-BE49-F238E27FC236}">
                <a16:creationId xmlns:a16="http://schemas.microsoft.com/office/drawing/2014/main" id="{CB4FB99E-170B-F241-BA52-6D33934A130A}"/>
              </a:ext>
            </a:extLst>
          </p:cNvPr>
          <p:cNvGraphicFramePr>
            <a:graphicFrameLocks noGrp="1"/>
          </p:cNvGraphicFramePr>
          <p:nvPr/>
        </p:nvGraphicFramePr>
        <p:xfrm>
          <a:off x="7180030"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bl>
          </a:graphicData>
        </a:graphic>
      </p:graphicFrame>
      <p:pic>
        <p:nvPicPr>
          <p:cNvPr id="43" name="Picture 2" descr="Writing Drawing Clip art - writing png download - 2383*1898 - Free ...">
            <a:extLst>
              <a:ext uri="{FF2B5EF4-FFF2-40B4-BE49-F238E27FC236}">
                <a16:creationId xmlns:a16="http://schemas.microsoft.com/office/drawing/2014/main" id="{7745BD45-B1A4-E643-8E44-A4D85C3EB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4858" y="5025825"/>
            <a:ext cx="1230141" cy="97975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uadroTexto 5">
            <a:extLst>
              <a:ext uri="{FF2B5EF4-FFF2-40B4-BE49-F238E27FC236}">
                <a16:creationId xmlns:a16="http://schemas.microsoft.com/office/drawing/2014/main" id="{6918B4B1-C194-5840-B68B-4911041DB6DE}"/>
              </a:ext>
            </a:extLst>
          </p:cNvPr>
          <p:cNvSpPr txBox="1"/>
          <p:nvPr/>
        </p:nvSpPr>
        <p:spPr>
          <a:xfrm>
            <a:off x="9109885" y="5491260"/>
            <a:ext cx="1492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203864"/>
                </a:solidFill>
                <a:effectLst/>
                <a:uLnTx/>
                <a:uFillTx/>
                <a:latin typeface="Century Gothic"/>
                <a:ea typeface="+mn-ea"/>
                <a:cs typeface="+mn-cs"/>
              </a:rPr>
              <a:t>San Jos</a:t>
            </a:r>
            <a:r>
              <a:rPr kumimoji="0" lang="x-none" sz="2400" b="1" i="0" u="none" strike="noStrike" kern="1200" cap="none" spc="0" normalizeH="0" baseline="0" noProof="0" dirty="0">
                <a:ln>
                  <a:noFill/>
                </a:ln>
                <a:solidFill>
                  <a:srgbClr val="203864"/>
                </a:solidFill>
                <a:effectLst/>
                <a:uLnTx/>
                <a:uFillTx/>
                <a:latin typeface="Century Gothic"/>
                <a:ea typeface="+mn-ea"/>
                <a:cs typeface="+mn-cs"/>
              </a:rPr>
              <a:t>é</a:t>
            </a:r>
          </a:p>
        </p:txBody>
      </p:sp>
      <p:sp>
        <p:nvSpPr>
          <p:cNvPr id="8" name="Llamada rectangular 7">
            <a:extLst>
              <a:ext uri="{FF2B5EF4-FFF2-40B4-BE49-F238E27FC236}">
                <a16:creationId xmlns:a16="http://schemas.microsoft.com/office/drawing/2014/main" id="{1AF5FBEC-D2A2-C44C-AF4A-B1810E7148DE}"/>
              </a:ext>
            </a:extLst>
          </p:cNvPr>
          <p:cNvSpPr/>
          <p:nvPr/>
        </p:nvSpPr>
        <p:spPr>
          <a:xfrm>
            <a:off x="7031889" y="3553583"/>
            <a:ext cx="4893110" cy="1135269"/>
          </a:xfrm>
          <a:prstGeom prst="wedgeRectCallout">
            <a:avLst>
              <a:gd name="adj1" fmla="val 20322"/>
              <a:gd name="adj2" fmla="val 656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It needs the written accent </a:t>
            </a:r>
            <a:r>
              <a:rPr kumimoji="0" lang="x-none" sz="2000" b="0" i="0" u="none" strike="noStrike" kern="1200" cap="none" spc="0" normalizeH="0" baseline="0" noProof="0">
                <a:ln>
                  <a:noFill/>
                </a:ln>
                <a:solidFill>
                  <a:srgbClr val="4472C4">
                    <a:lumMod val="50000"/>
                  </a:srgbClr>
                </a:solidFill>
                <a:effectLst/>
                <a:uLnTx/>
                <a:uFillTx/>
                <a:latin typeface="Century Gothic"/>
                <a:ea typeface="+mn-ea"/>
                <a:cs typeface="+mn-cs"/>
              </a:rPr>
              <a:t>because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 final syllable is stressed </a:t>
            </a: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and</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it </a:t>
            </a:r>
            <a:r>
              <a:rPr kumimoji="0" lang="x-none" sz="2000" b="0" i="0" u="none" strike="noStrike" kern="1200" cap="none" spc="0" normalizeH="0" baseline="0" noProof="0">
                <a:ln>
                  <a:noFill/>
                </a:ln>
                <a:solidFill>
                  <a:srgbClr val="4472C4">
                    <a:lumMod val="50000"/>
                  </a:srgbClr>
                </a:solidFill>
                <a:effectLst/>
                <a:uLnTx/>
                <a:uFillTx/>
                <a:latin typeface="Century Gothic"/>
                <a:ea typeface="+mn-ea"/>
                <a:cs typeface="+mn-cs"/>
              </a:rPr>
              <a:t>ends </a:t>
            </a: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in a vowel.</a:t>
            </a:r>
          </a:p>
        </p:txBody>
      </p:sp>
      <p:pic>
        <p:nvPicPr>
          <p:cNvPr id="49" name="Imagen 13">
            <a:extLst>
              <a:ext uri="{FF2B5EF4-FFF2-40B4-BE49-F238E27FC236}">
                <a16:creationId xmlns:a16="http://schemas.microsoft.com/office/drawing/2014/main" id="{F1CCE042-52CA-4F47-B8F0-EBDFCE11821C}"/>
              </a:ext>
            </a:extLst>
          </p:cNvPr>
          <p:cNvPicPr>
            <a:picLocks noChangeAspect="1"/>
          </p:cNvPicPr>
          <p:nvPr/>
        </p:nvPicPr>
        <p:blipFill rotWithShape="1">
          <a:blip r:embed="rId5"/>
          <a:srcRect l="10035" b="46914"/>
          <a:stretch/>
        </p:blipFill>
        <p:spPr>
          <a:xfrm>
            <a:off x="10067597" y="1820313"/>
            <a:ext cx="2042117" cy="1390393"/>
          </a:xfrm>
          <a:prstGeom prst="rect">
            <a:avLst/>
          </a:prstGeom>
        </p:spPr>
      </p:pic>
      <p:sp>
        <p:nvSpPr>
          <p:cNvPr id="50" name="Elipse 49">
            <a:extLst>
              <a:ext uri="{FF2B5EF4-FFF2-40B4-BE49-F238E27FC236}">
                <a16:creationId xmlns:a16="http://schemas.microsoft.com/office/drawing/2014/main" id="{228528A5-C987-D243-BC56-10B6139238C5}"/>
              </a:ext>
            </a:extLst>
          </p:cNvPr>
          <p:cNvSpPr/>
          <p:nvPr/>
        </p:nvSpPr>
        <p:spPr>
          <a:xfrm>
            <a:off x="10694858" y="2499730"/>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1" name="CuadroTexto 18">
            <a:extLst>
              <a:ext uri="{FF2B5EF4-FFF2-40B4-BE49-F238E27FC236}">
                <a16:creationId xmlns:a16="http://schemas.microsoft.com/office/drawing/2014/main" id="{50634C0D-3511-A14C-BCCB-5A5D33C8CBB2}"/>
              </a:ext>
            </a:extLst>
          </p:cNvPr>
          <p:cNvSpPr txBox="1"/>
          <p:nvPr/>
        </p:nvSpPr>
        <p:spPr>
          <a:xfrm>
            <a:off x="7861401" y="2379459"/>
            <a:ext cx="28889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 José (Costa Rica)</a:t>
            </a:r>
          </a:p>
        </p:txBody>
      </p:sp>
    </p:spTree>
    <p:extLst>
      <p:ext uri="{BB962C8B-B14F-4D97-AF65-F5344CB8AC3E}">
        <p14:creationId xmlns:p14="http://schemas.microsoft.com/office/powerpoint/2010/main" val="215669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28" grpId="0"/>
      <p:bldP spid="29" grpId="0"/>
      <p:bldP spid="31" grpId="0" animBg="1"/>
      <p:bldP spid="6" grpId="0"/>
      <p:bldP spid="8" grpId="0" animBg="1"/>
      <p:bldP spid="50" grpId="0" animBg="1"/>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nvGraphicFramePr>
        <p:xfrm>
          <a:off x="406651" y="1227150"/>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1419173" y="2701603"/>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nvGraphicFramePr>
        <p:xfrm>
          <a:off x="6769712" y="1240838"/>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737759" y="470670"/>
            <a:ext cx="2048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328289" y="509885"/>
            <a:ext cx="2048959" cy="461666"/>
          </a:xfrm>
        </p:spPr>
        <p:txBody>
          <a:bodyPr>
            <a:normAutofit/>
          </a:bodyPr>
          <a:lstStyle/>
          <a:p>
            <a:r>
              <a:rPr lang="x-none" sz="2400" b="1"/>
              <a:t>Estudiante A</a:t>
            </a:r>
            <a:endParaRPr lang="x-none" sz="2400" b="1" dirty="0"/>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8599556" y="1984476"/>
            <a:ext cx="14718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Bogotá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C7EF3240-C96F-5A4E-97D8-20C370605750}"/>
              </a:ext>
            </a:extLst>
          </p:cNvPr>
          <p:cNvSpPr/>
          <p:nvPr/>
        </p:nvSpPr>
        <p:spPr>
          <a:xfrm>
            <a:off x="8762350" y="2606974"/>
            <a:ext cx="105670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Jaén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6FF2F30E-5620-EE4E-AEAD-89EFCFBF0C1F}"/>
              </a:ext>
            </a:extLst>
          </p:cNvPr>
          <p:cNvSpPr/>
          <p:nvPr/>
        </p:nvSpPr>
        <p:spPr>
          <a:xfrm>
            <a:off x="8400072" y="3285535"/>
            <a:ext cx="200247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Santander</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B672F612-9EF3-0341-A1AA-0A19B3A84BC7}"/>
              </a:ext>
            </a:extLst>
          </p:cNvPr>
          <p:cNvSpPr/>
          <p:nvPr/>
        </p:nvSpPr>
        <p:spPr>
          <a:xfrm>
            <a:off x="8586031" y="3942776"/>
            <a:ext cx="13179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Alcalá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892259BA-120B-1446-A2EF-AF97577FA0EE}"/>
              </a:ext>
            </a:extLst>
          </p:cNvPr>
          <p:cNvSpPr/>
          <p:nvPr/>
        </p:nvSpPr>
        <p:spPr>
          <a:xfrm>
            <a:off x="8400072" y="4564305"/>
            <a:ext cx="1781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Popayán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42549B6-F8A6-4B43-A760-7C7BC57F95B3}"/>
              </a:ext>
            </a:extLst>
          </p:cNvPr>
          <p:cNvSpPr/>
          <p:nvPr/>
        </p:nvSpPr>
        <p:spPr>
          <a:xfrm>
            <a:off x="8287863" y="5284143"/>
            <a:ext cx="20056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Guayaquil</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FB112E9-D6C8-5641-83DB-AD64B52ADE0B}"/>
              </a:ext>
            </a:extLst>
          </p:cNvPr>
          <p:cNvSpPr/>
          <p:nvPr/>
        </p:nvSpPr>
        <p:spPr>
          <a:xfrm>
            <a:off x="2391980" y="3299678"/>
            <a:ext cx="15888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Badajoz</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48391D2A-826D-3C41-B7EB-1186B4EAF2EC}"/>
              </a:ext>
            </a:extLst>
          </p:cNvPr>
          <p:cNvSpPr/>
          <p:nvPr/>
        </p:nvSpPr>
        <p:spPr>
          <a:xfrm>
            <a:off x="2653645" y="3960403"/>
            <a:ext cx="103906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León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2594334" y="4617834"/>
            <a:ext cx="10983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Gijón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1960372" y="5300645"/>
            <a:ext cx="263084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 Sebastián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2585143" y="2001804"/>
            <a:ext cx="120257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Potosí</a:t>
            </a:r>
          </a:p>
        </p:txBody>
      </p:sp>
    </p:spTree>
    <p:extLst>
      <p:ext uri="{BB962C8B-B14F-4D97-AF65-F5344CB8AC3E}">
        <p14:creationId xmlns:p14="http://schemas.microsoft.com/office/powerpoint/2010/main" val="3506772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nvGraphicFramePr>
        <p:xfrm>
          <a:off x="6778994"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7791516" y="2887229"/>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nvGraphicFramePr>
        <p:xfrm>
          <a:off x="400433"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663911" y="947235"/>
            <a:ext cx="2048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282876" y="957054"/>
            <a:ext cx="2048959" cy="461666"/>
          </a:xfrm>
        </p:spPr>
        <p:txBody>
          <a:bodyPr>
            <a:normAutofit/>
          </a:bodyPr>
          <a:lstStyle/>
          <a:p>
            <a:r>
              <a:rPr lang="x-none" sz="2400" b="1" dirty="0"/>
              <a:t>Estudiante A</a:t>
            </a:r>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2230277" y="2156414"/>
            <a:ext cx="14718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Bogotá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C7EF3240-C96F-5A4E-97D8-20C370605750}"/>
              </a:ext>
            </a:extLst>
          </p:cNvPr>
          <p:cNvSpPr/>
          <p:nvPr/>
        </p:nvSpPr>
        <p:spPr>
          <a:xfrm>
            <a:off x="2393071" y="2778912"/>
            <a:ext cx="105670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Jaén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6FF2F30E-5620-EE4E-AEAD-89EFCFBF0C1F}"/>
              </a:ext>
            </a:extLst>
          </p:cNvPr>
          <p:cNvSpPr/>
          <p:nvPr/>
        </p:nvSpPr>
        <p:spPr>
          <a:xfrm>
            <a:off x="2030793" y="3457473"/>
            <a:ext cx="200247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Santander</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B672F612-9EF3-0341-A1AA-0A19B3A84BC7}"/>
              </a:ext>
            </a:extLst>
          </p:cNvPr>
          <p:cNvSpPr/>
          <p:nvPr/>
        </p:nvSpPr>
        <p:spPr>
          <a:xfrm>
            <a:off x="2216752" y="4114714"/>
            <a:ext cx="13179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Alcalá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892259BA-120B-1446-A2EF-AF97577FA0EE}"/>
              </a:ext>
            </a:extLst>
          </p:cNvPr>
          <p:cNvSpPr/>
          <p:nvPr/>
        </p:nvSpPr>
        <p:spPr>
          <a:xfrm>
            <a:off x="2030793" y="4736243"/>
            <a:ext cx="1781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Popayán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42549B6-F8A6-4B43-A760-7C7BC57F95B3}"/>
              </a:ext>
            </a:extLst>
          </p:cNvPr>
          <p:cNvSpPr/>
          <p:nvPr/>
        </p:nvSpPr>
        <p:spPr>
          <a:xfrm>
            <a:off x="1918584" y="5456081"/>
            <a:ext cx="20056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Guayaquil</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FB112E9-D6C8-5641-83DB-AD64B52ADE0B}"/>
              </a:ext>
            </a:extLst>
          </p:cNvPr>
          <p:cNvSpPr/>
          <p:nvPr/>
        </p:nvSpPr>
        <p:spPr>
          <a:xfrm>
            <a:off x="8764323" y="3485304"/>
            <a:ext cx="15888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Badajoz</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48391D2A-826D-3C41-B7EB-1186B4EAF2EC}"/>
              </a:ext>
            </a:extLst>
          </p:cNvPr>
          <p:cNvSpPr/>
          <p:nvPr/>
        </p:nvSpPr>
        <p:spPr>
          <a:xfrm>
            <a:off x="9025988" y="4146029"/>
            <a:ext cx="103906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León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8966677" y="4803460"/>
            <a:ext cx="10983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Gijón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8332715" y="5486271"/>
            <a:ext cx="263084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 Sebastián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8957486" y="2187430"/>
            <a:ext cx="120257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Potosí</a:t>
            </a:r>
          </a:p>
        </p:txBody>
      </p:sp>
      <p:sp>
        <p:nvSpPr>
          <p:cNvPr id="19" name="Título 9">
            <a:extLst>
              <a:ext uri="{FF2B5EF4-FFF2-40B4-BE49-F238E27FC236}">
                <a16:creationId xmlns:a16="http://schemas.microsoft.com/office/drawing/2014/main" id="{BC3AF1CE-A1E1-9D47-8FFE-22B8506A6137}"/>
              </a:ext>
            </a:extLst>
          </p:cNvPr>
          <p:cNvSpPr txBox="1">
            <a:spLocks/>
          </p:cNvSpPr>
          <p:nvPr/>
        </p:nvSpPr>
        <p:spPr>
          <a:xfrm>
            <a:off x="266484" y="253512"/>
            <a:ext cx="2048959" cy="461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Respuestas</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0944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4" grpId="0"/>
      <p:bldP spid="5" grpId="0"/>
      <p:bldP spid="6" grpId="0"/>
      <p:bldP spid="7" grpId="0"/>
      <p:bldP spid="8" grpId="0"/>
      <p:bldP spid="9" grpId="0"/>
      <p:bldP spid="11"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1018339" y="926663"/>
            <a:ext cx="4455981" cy="5368854"/>
          </a:xfrm>
          <a:prstGeom prst="rect">
            <a:avLst/>
          </a:prstGeom>
        </p:spPr>
      </p:pic>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235962" y="270910"/>
            <a:ext cx="4500289" cy="490377"/>
          </a:xfrm>
        </p:spPr>
        <p:txBody>
          <a:bodyPr>
            <a:normAutofit/>
          </a:bodyPr>
          <a:lstStyle/>
          <a:p>
            <a:r>
              <a:rPr lang="es-ES" sz="2600" b="1"/>
              <a:t>¿Cuáles son las </a:t>
            </a:r>
            <a:r>
              <a:rPr lang="es-ES" sz="2600" b="1" dirty="0"/>
              <a:t>ciudades?</a:t>
            </a:r>
            <a:endParaRPr lang="x-none" sz="2600" b="1" dirty="0"/>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adroTexto 18">
            <a:extLst>
              <a:ext uri="{FF2B5EF4-FFF2-40B4-BE49-F238E27FC236}">
                <a16:creationId xmlns:a16="http://schemas.microsoft.com/office/drawing/2014/main" id="{CC0DDF59-4F73-4B46-AE6B-E75CC19A33FB}"/>
              </a:ext>
            </a:extLst>
          </p:cNvPr>
          <p:cNvSpPr txBox="1"/>
          <p:nvPr/>
        </p:nvSpPr>
        <p:spPr>
          <a:xfrm>
            <a:off x="3077388" y="2657034"/>
            <a:ext cx="1609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2.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B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a:t>
            </a:r>
          </a:p>
        </p:txBody>
      </p:sp>
      <p:pic>
        <p:nvPicPr>
          <p:cNvPr id="4098" name="Picture 2" descr="map of spain with labels - Clip Art Library">
            <a:extLst>
              <a:ext uri="{FF2B5EF4-FFF2-40B4-BE49-F238E27FC236}">
                <a16:creationId xmlns:a16="http://schemas.microsoft.com/office/drawing/2014/main" id="{8B8FD40A-C37D-0E46-987F-2C3FCDC1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743872"/>
            <a:ext cx="5270567" cy="3734436"/>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CuadroTexto 18">
            <a:extLst>
              <a:ext uri="{FF2B5EF4-FFF2-40B4-BE49-F238E27FC236}">
                <a16:creationId xmlns:a16="http://schemas.microsoft.com/office/drawing/2014/main" id="{CBA0FFBA-E444-E545-928D-30429E9E985E}"/>
              </a:ext>
            </a:extLst>
          </p:cNvPr>
          <p:cNvSpPr txBox="1"/>
          <p:nvPr/>
        </p:nvSpPr>
        <p:spPr>
          <a:xfrm>
            <a:off x="9017566" y="4049903"/>
            <a:ext cx="1188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8.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J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a:t>
            </a:r>
          </a:p>
        </p:txBody>
      </p:sp>
      <p:sp>
        <p:nvSpPr>
          <p:cNvPr id="29" name="CuadroTexto 18">
            <a:extLst>
              <a:ext uri="{FF2B5EF4-FFF2-40B4-BE49-F238E27FC236}">
                <a16:creationId xmlns:a16="http://schemas.microsoft.com/office/drawing/2014/main" id="{549BCED2-C1E7-674E-8C76-6AB666FA300A}"/>
              </a:ext>
            </a:extLst>
          </p:cNvPr>
          <p:cNvSpPr txBox="1"/>
          <p:nvPr/>
        </p:nvSpPr>
        <p:spPr>
          <a:xfrm>
            <a:off x="1637004" y="3210980"/>
            <a:ext cx="22829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3.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G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 _ _ _</a:t>
            </a:r>
          </a:p>
        </p:txBody>
      </p:sp>
      <p:sp>
        <p:nvSpPr>
          <p:cNvPr id="30" name="CuadroTexto 18">
            <a:extLst>
              <a:ext uri="{FF2B5EF4-FFF2-40B4-BE49-F238E27FC236}">
                <a16:creationId xmlns:a16="http://schemas.microsoft.com/office/drawing/2014/main" id="{9E2D87FB-9C5A-B74F-931A-34ED01CAD4C8}"/>
              </a:ext>
            </a:extLst>
          </p:cNvPr>
          <p:cNvSpPr txBox="1"/>
          <p:nvPr/>
        </p:nvSpPr>
        <p:spPr>
          <a:xfrm>
            <a:off x="6555887" y="3587043"/>
            <a:ext cx="18085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7.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B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 _</a:t>
            </a:r>
          </a:p>
        </p:txBody>
      </p:sp>
      <p:sp>
        <p:nvSpPr>
          <p:cNvPr id="31" name="CuadroTexto 18">
            <a:extLst>
              <a:ext uri="{FF2B5EF4-FFF2-40B4-BE49-F238E27FC236}">
                <a16:creationId xmlns:a16="http://schemas.microsoft.com/office/drawing/2014/main" id="{B8F60BF2-62BC-8E4A-90A7-F5F985C5BECD}"/>
              </a:ext>
            </a:extLst>
          </p:cNvPr>
          <p:cNvSpPr txBox="1"/>
          <p:nvPr/>
        </p:nvSpPr>
        <p:spPr>
          <a:xfrm>
            <a:off x="1136898" y="1873557"/>
            <a:ext cx="20954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1.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M _ _ _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a:t>
            </a:r>
          </a:p>
        </p:txBody>
      </p:sp>
      <p:sp>
        <p:nvSpPr>
          <p:cNvPr id="32" name="CuadroTexto 18">
            <a:extLst>
              <a:ext uri="{FF2B5EF4-FFF2-40B4-BE49-F238E27FC236}">
                <a16:creationId xmlns:a16="http://schemas.microsoft.com/office/drawing/2014/main" id="{50E2C922-24BF-3A4C-A730-8EEDE81B2EA0}"/>
              </a:ext>
            </a:extLst>
          </p:cNvPr>
          <p:cNvSpPr txBox="1"/>
          <p:nvPr/>
        </p:nvSpPr>
        <p:spPr>
          <a:xfrm>
            <a:off x="8598436" y="1565154"/>
            <a:ext cx="21868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5.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S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 _ _ _</a:t>
            </a:r>
          </a:p>
        </p:txBody>
      </p:sp>
      <p:sp>
        <p:nvSpPr>
          <p:cNvPr id="33" name="CuadroTexto 18">
            <a:extLst>
              <a:ext uri="{FF2B5EF4-FFF2-40B4-BE49-F238E27FC236}">
                <a16:creationId xmlns:a16="http://schemas.microsoft.com/office/drawing/2014/main" id="{E24B5B4A-72F5-E74F-B8D1-BB04EE530909}"/>
              </a:ext>
            </a:extLst>
          </p:cNvPr>
          <p:cNvSpPr txBox="1"/>
          <p:nvPr/>
        </p:nvSpPr>
        <p:spPr>
          <a:xfrm>
            <a:off x="3121706" y="3595722"/>
            <a:ext cx="16145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4.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P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a:t>
            </a:r>
          </a:p>
        </p:txBody>
      </p:sp>
      <p:sp>
        <p:nvSpPr>
          <p:cNvPr id="34" name="CuadroTexto 18">
            <a:extLst>
              <a:ext uri="{FF2B5EF4-FFF2-40B4-BE49-F238E27FC236}">
                <a16:creationId xmlns:a16="http://schemas.microsoft.com/office/drawing/2014/main" id="{8C07729B-AAFB-7F41-A88B-D78CE885B1ED}"/>
              </a:ext>
            </a:extLst>
          </p:cNvPr>
          <p:cNvSpPr txBox="1"/>
          <p:nvPr/>
        </p:nvSpPr>
        <p:spPr>
          <a:xfrm>
            <a:off x="8390720" y="2227820"/>
            <a:ext cx="11833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6.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L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a:t>
            </a:r>
          </a:p>
        </p:txBody>
      </p:sp>
      <p:sp>
        <p:nvSpPr>
          <p:cNvPr id="3" name="Elipse 2">
            <a:extLst>
              <a:ext uri="{FF2B5EF4-FFF2-40B4-BE49-F238E27FC236}">
                <a16:creationId xmlns:a16="http://schemas.microsoft.com/office/drawing/2014/main" id="{B4BB5F2B-1C4A-B343-A27B-60BD5261C5D7}"/>
              </a:ext>
            </a:extLst>
          </p:cNvPr>
          <p:cNvSpPr/>
          <p:nvPr/>
        </p:nvSpPr>
        <p:spPr>
          <a:xfrm>
            <a:off x="2962105" y="280663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Elipse 34">
            <a:extLst>
              <a:ext uri="{FF2B5EF4-FFF2-40B4-BE49-F238E27FC236}">
                <a16:creationId xmlns:a16="http://schemas.microsoft.com/office/drawing/2014/main" id="{42EDDE59-2F10-AC4D-B7F8-D7B68EE254A4}"/>
              </a:ext>
            </a:extLst>
          </p:cNvPr>
          <p:cNvSpPr/>
          <p:nvPr/>
        </p:nvSpPr>
        <p:spPr>
          <a:xfrm>
            <a:off x="2608746"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Elipse 35">
            <a:extLst>
              <a:ext uri="{FF2B5EF4-FFF2-40B4-BE49-F238E27FC236}">
                <a16:creationId xmlns:a16="http://schemas.microsoft.com/office/drawing/2014/main" id="{C1182342-D3DC-EC4E-B7D5-C68443E03A4C}"/>
              </a:ext>
            </a:extLst>
          </p:cNvPr>
          <p:cNvSpPr/>
          <p:nvPr/>
        </p:nvSpPr>
        <p:spPr>
          <a:xfrm>
            <a:off x="3385614" y="3991998"/>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Elipse 36">
            <a:extLst>
              <a:ext uri="{FF2B5EF4-FFF2-40B4-BE49-F238E27FC236}">
                <a16:creationId xmlns:a16="http://schemas.microsoft.com/office/drawing/2014/main" id="{C0B282CC-38C1-A543-B002-434001CE7139}"/>
              </a:ext>
            </a:extLst>
          </p:cNvPr>
          <p:cNvSpPr/>
          <p:nvPr/>
        </p:nvSpPr>
        <p:spPr>
          <a:xfrm>
            <a:off x="2851154" y="263300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Elipse 37">
            <a:extLst>
              <a:ext uri="{FF2B5EF4-FFF2-40B4-BE49-F238E27FC236}">
                <a16:creationId xmlns:a16="http://schemas.microsoft.com/office/drawing/2014/main" id="{C4B126F1-3D6F-4A49-97B5-7949B40982F0}"/>
              </a:ext>
            </a:extLst>
          </p:cNvPr>
          <p:cNvSpPr/>
          <p:nvPr/>
        </p:nvSpPr>
        <p:spPr>
          <a:xfrm>
            <a:off x="8911720" y="418988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Elipse 38">
            <a:extLst>
              <a:ext uri="{FF2B5EF4-FFF2-40B4-BE49-F238E27FC236}">
                <a16:creationId xmlns:a16="http://schemas.microsoft.com/office/drawing/2014/main" id="{E58575F8-D855-7349-AC42-4EAAF6508DE3}"/>
              </a:ext>
            </a:extLst>
          </p:cNvPr>
          <p:cNvSpPr/>
          <p:nvPr/>
        </p:nvSpPr>
        <p:spPr>
          <a:xfrm>
            <a:off x="8008472" y="372702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Elipse 39">
            <a:extLst>
              <a:ext uri="{FF2B5EF4-FFF2-40B4-BE49-F238E27FC236}">
                <a16:creationId xmlns:a16="http://schemas.microsoft.com/office/drawing/2014/main" id="{C467DA10-0FFF-D846-94DD-50CA99B8A253}"/>
              </a:ext>
            </a:extLst>
          </p:cNvPr>
          <p:cNvSpPr/>
          <p:nvPr/>
        </p:nvSpPr>
        <p:spPr>
          <a:xfrm>
            <a:off x="8335366" y="235788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Elipse 40">
            <a:extLst>
              <a:ext uri="{FF2B5EF4-FFF2-40B4-BE49-F238E27FC236}">
                <a16:creationId xmlns:a16="http://schemas.microsoft.com/office/drawing/2014/main" id="{77913A9B-80E0-6947-904D-00F9FEB129FC}"/>
              </a:ext>
            </a:extLst>
          </p:cNvPr>
          <p:cNvSpPr/>
          <p:nvPr/>
        </p:nvSpPr>
        <p:spPr>
          <a:xfrm>
            <a:off x="8813718" y="1967696"/>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Elipse 22">
            <a:extLst>
              <a:ext uri="{FF2B5EF4-FFF2-40B4-BE49-F238E27FC236}">
                <a16:creationId xmlns:a16="http://schemas.microsoft.com/office/drawing/2014/main" id="{A0417F6D-48FF-184F-985B-CA2DA8B36BAE}"/>
              </a:ext>
            </a:extLst>
          </p:cNvPr>
          <p:cNvSpPr/>
          <p:nvPr/>
        </p:nvSpPr>
        <p:spPr>
          <a:xfrm>
            <a:off x="8951768"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CuadroTexto 18">
            <a:extLst>
              <a:ext uri="{FF2B5EF4-FFF2-40B4-BE49-F238E27FC236}">
                <a16:creationId xmlns:a16="http://schemas.microsoft.com/office/drawing/2014/main" id="{69A7B874-E3CE-8348-B075-EED1EFC3520C}"/>
              </a:ext>
            </a:extLst>
          </p:cNvPr>
          <p:cNvSpPr txBox="1"/>
          <p:nvPr/>
        </p:nvSpPr>
        <p:spPr>
          <a:xfrm>
            <a:off x="9053690" y="2810055"/>
            <a:ext cx="9925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Alcalá</a:t>
            </a:r>
          </a:p>
        </p:txBody>
      </p:sp>
      <p:sp>
        <p:nvSpPr>
          <p:cNvPr id="25" name="CuadroTexto 18">
            <a:extLst>
              <a:ext uri="{FF2B5EF4-FFF2-40B4-BE49-F238E27FC236}">
                <a16:creationId xmlns:a16="http://schemas.microsoft.com/office/drawing/2014/main" id="{DB0C888E-A529-6049-8A70-320F219555A7}"/>
              </a:ext>
            </a:extLst>
          </p:cNvPr>
          <p:cNvSpPr txBox="1"/>
          <p:nvPr/>
        </p:nvSpPr>
        <p:spPr>
          <a:xfrm>
            <a:off x="7700077" y="1547738"/>
            <a:ext cx="8386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Gijón</a:t>
            </a:r>
          </a:p>
        </p:txBody>
      </p:sp>
      <p:sp>
        <p:nvSpPr>
          <p:cNvPr id="26" name="Elipse 25">
            <a:extLst>
              <a:ext uri="{FF2B5EF4-FFF2-40B4-BE49-F238E27FC236}">
                <a16:creationId xmlns:a16="http://schemas.microsoft.com/office/drawing/2014/main" id="{7E346709-DF88-954C-9284-75F707D413F9}"/>
              </a:ext>
            </a:extLst>
          </p:cNvPr>
          <p:cNvSpPr/>
          <p:nvPr/>
        </p:nvSpPr>
        <p:spPr>
          <a:xfrm>
            <a:off x="8312400" y="1901926"/>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Elipse 26">
            <a:extLst>
              <a:ext uri="{FF2B5EF4-FFF2-40B4-BE49-F238E27FC236}">
                <a16:creationId xmlns:a16="http://schemas.microsoft.com/office/drawing/2014/main" id="{6C7BB97F-77DB-FD43-BE3B-6D1D95BE103C}"/>
              </a:ext>
            </a:extLst>
          </p:cNvPr>
          <p:cNvSpPr/>
          <p:nvPr/>
        </p:nvSpPr>
        <p:spPr>
          <a:xfrm>
            <a:off x="2795678" y="289706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CuadroTexto 18">
            <a:extLst>
              <a:ext uri="{FF2B5EF4-FFF2-40B4-BE49-F238E27FC236}">
                <a16:creationId xmlns:a16="http://schemas.microsoft.com/office/drawing/2014/main" id="{7F9C2105-39E5-1D4F-835B-7775880580AE}"/>
              </a:ext>
            </a:extLst>
          </p:cNvPr>
          <p:cNvSpPr txBox="1"/>
          <p:nvPr/>
        </p:nvSpPr>
        <p:spPr>
          <a:xfrm>
            <a:off x="1522420" y="2714984"/>
            <a:ext cx="13244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Popayán</a:t>
            </a:r>
          </a:p>
        </p:txBody>
      </p:sp>
      <p:sp>
        <p:nvSpPr>
          <p:cNvPr id="43" name="Elipse 42">
            <a:extLst>
              <a:ext uri="{FF2B5EF4-FFF2-40B4-BE49-F238E27FC236}">
                <a16:creationId xmlns:a16="http://schemas.microsoft.com/office/drawing/2014/main" id="{47A8EC44-63C5-D540-9CE8-A68DC187A7BB}"/>
              </a:ext>
            </a:extLst>
          </p:cNvPr>
          <p:cNvSpPr/>
          <p:nvPr/>
        </p:nvSpPr>
        <p:spPr>
          <a:xfrm>
            <a:off x="9315036" y="203020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4" name="CuadroTexto 18">
            <a:extLst>
              <a:ext uri="{FF2B5EF4-FFF2-40B4-BE49-F238E27FC236}">
                <a16:creationId xmlns:a16="http://schemas.microsoft.com/office/drawing/2014/main" id="{B216058C-B845-5D4A-B61E-6C67B3086995}"/>
              </a:ext>
            </a:extLst>
          </p:cNvPr>
          <p:cNvSpPr txBox="1"/>
          <p:nvPr/>
        </p:nvSpPr>
        <p:spPr>
          <a:xfrm>
            <a:off x="9355540" y="1897889"/>
            <a:ext cx="19287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 Sebastián</a:t>
            </a:r>
          </a:p>
        </p:txBody>
      </p:sp>
      <p:sp>
        <p:nvSpPr>
          <p:cNvPr id="45" name="CuadroTexto 18">
            <a:extLst>
              <a:ext uri="{FF2B5EF4-FFF2-40B4-BE49-F238E27FC236}">
                <a16:creationId xmlns:a16="http://schemas.microsoft.com/office/drawing/2014/main" id="{9BED1713-B9AB-F348-881C-4B0EE76D698C}"/>
              </a:ext>
            </a:extLst>
          </p:cNvPr>
          <p:cNvSpPr txBox="1"/>
          <p:nvPr/>
        </p:nvSpPr>
        <p:spPr>
          <a:xfrm>
            <a:off x="1141104" y="1878667"/>
            <a:ext cx="15247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1.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Medellín</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6" name="CuadroTexto 18">
            <a:extLst>
              <a:ext uri="{FF2B5EF4-FFF2-40B4-BE49-F238E27FC236}">
                <a16:creationId xmlns:a16="http://schemas.microsoft.com/office/drawing/2014/main" id="{7E7556C6-4142-0641-8B61-D27499A4A302}"/>
              </a:ext>
            </a:extLst>
          </p:cNvPr>
          <p:cNvSpPr txBox="1"/>
          <p:nvPr/>
        </p:nvSpPr>
        <p:spPr>
          <a:xfrm>
            <a:off x="3081769" y="2647708"/>
            <a:ext cx="14300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2.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Bogotá</a:t>
            </a: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7" name="CuadroTexto 18">
            <a:extLst>
              <a:ext uri="{FF2B5EF4-FFF2-40B4-BE49-F238E27FC236}">
                <a16:creationId xmlns:a16="http://schemas.microsoft.com/office/drawing/2014/main" id="{B558E0F0-2F92-9841-81F9-2139D6A83FCC}"/>
              </a:ext>
            </a:extLst>
          </p:cNvPr>
          <p:cNvSpPr txBox="1"/>
          <p:nvPr/>
        </p:nvSpPr>
        <p:spPr>
          <a:xfrm>
            <a:off x="1618824" y="3210980"/>
            <a:ext cx="17684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3.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Guayaquil</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8" name="CuadroTexto 18">
            <a:extLst>
              <a:ext uri="{FF2B5EF4-FFF2-40B4-BE49-F238E27FC236}">
                <a16:creationId xmlns:a16="http://schemas.microsoft.com/office/drawing/2014/main" id="{30FA9BAE-25C2-7F45-A874-512F17AE7CC4}"/>
              </a:ext>
            </a:extLst>
          </p:cNvPr>
          <p:cNvSpPr txBox="1"/>
          <p:nvPr/>
        </p:nvSpPr>
        <p:spPr>
          <a:xfrm>
            <a:off x="3121706" y="3595722"/>
            <a:ext cx="11945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4.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Potosí</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9" name="CuadroTexto 18">
            <a:extLst>
              <a:ext uri="{FF2B5EF4-FFF2-40B4-BE49-F238E27FC236}">
                <a16:creationId xmlns:a16="http://schemas.microsoft.com/office/drawing/2014/main" id="{970ABEDD-73A3-0246-832F-AB17F382C1E2}"/>
              </a:ext>
            </a:extLst>
          </p:cNvPr>
          <p:cNvSpPr txBox="1"/>
          <p:nvPr/>
        </p:nvSpPr>
        <p:spPr>
          <a:xfrm>
            <a:off x="8598436" y="1563512"/>
            <a:ext cx="17668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5.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Santander</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0" name="CuadroTexto 18">
            <a:extLst>
              <a:ext uri="{FF2B5EF4-FFF2-40B4-BE49-F238E27FC236}">
                <a16:creationId xmlns:a16="http://schemas.microsoft.com/office/drawing/2014/main" id="{6F26CB67-1456-4544-9B58-EE11295FCAA6}"/>
              </a:ext>
            </a:extLst>
          </p:cNvPr>
          <p:cNvSpPr txBox="1"/>
          <p:nvPr/>
        </p:nvSpPr>
        <p:spPr>
          <a:xfrm>
            <a:off x="8390720" y="2232895"/>
            <a:ext cx="10791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6.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León</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1" name="CuadroTexto 18">
            <a:extLst>
              <a:ext uri="{FF2B5EF4-FFF2-40B4-BE49-F238E27FC236}">
                <a16:creationId xmlns:a16="http://schemas.microsoft.com/office/drawing/2014/main" id="{BB16E456-F790-AE4F-A653-4994771C0DA2}"/>
              </a:ext>
            </a:extLst>
          </p:cNvPr>
          <p:cNvSpPr txBox="1"/>
          <p:nvPr/>
        </p:nvSpPr>
        <p:spPr>
          <a:xfrm>
            <a:off x="6558498" y="3595722"/>
            <a:ext cx="14718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7.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Badajoz</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2" name="CuadroTexto 18">
            <a:extLst>
              <a:ext uri="{FF2B5EF4-FFF2-40B4-BE49-F238E27FC236}">
                <a16:creationId xmlns:a16="http://schemas.microsoft.com/office/drawing/2014/main" id="{3072AC57-5A56-9A46-B9EC-3A3EEFDF6F02}"/>
              </a:ext>
            </a:extLst>
          </p:cNvPr>
          <p:cNvSpPr txBox="1"/>
          <p:nvPr/>
        </p:nvSpPr>
        <p:spPr>
          <a:xfrm>
            <a:off x="9022849" y="4049903"/>
            <a:ext cx="10903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8.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Jaén</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7" name="Título 1">
            <a:extLst>
              <a:ext uri="{FF2B5EF4-FFF2-40B4-BE49-F238E27FC236}">
                <a16:creationId xmlns:a16="http://schemas.microsoft.com/office/drawing/2014/main" id="{ADC89CF6-1560-274F-B835-ECA49D92B914}"/>
              </a:ext>
            </a:extLst>
          </p:cNvPr>
          <p:cNvSpPr txBox="1">
            <a:spLocks/>
          </p:cNvSpPr>
          <p:nvPr/>
        </p:nvSpPr>
        <p:spPr>
          <a:xfrm>
            <a:off x="4620806" y="247430"/>
            <a:ext cx="5363436" cy="490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Ahora mira dónde están las otras.</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7318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P spid="32" grpId="0"/>
      <p:bldP spid="33" grpId="0"/>
      <p:bldP spid="34" grpId="0"/>
      <p:bldP spid="23" grpId="0" animBg="1"/>
      <p:bldP spid="24" grpId="0"/>
      <p:bldP spid="25" grpId="0"/>
      <p:bldP spid="26" grpId="0" animBg="1"/>
      <p:bldP spid="27" grpId="0" animBg="1"/>
      <p:bldP spid="42" grpId="0"/>
      <p:bldP spid="43" grpId="0" animBg="1"/>
      <p:bldP spid="44" grpId="0"/>
      <p:bldP spid="45" grpId="0"/>
      <p:bldP spid="46" grpId="0"/>
      <p:bldP spid="47" grpId="0"/>
      <p:bldP spid="48" grpId="0"/>
      <p:bldP spid="49" grpId="0"/>
      <p:bldP spid="50" grpId="0"/>
      <p:bldP spid="51" grpId="0"/>
      <p:bldP spid="52" grpId="0"/>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p:txBody>
      </p:sp>
    </p:spTree>
    <p:extLst>
      <p:ext uri="{BB962C8B-B14F-4D97-AF65-F5344CB8AC3E}">
        <p14:creationId xmlns:p14="http://schemas.microsoft.com/office/powerpoint/2010/main" val="3037843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12" name="Google Shape;312;p8"/>
          <p:cNvSpPr txBox="1">
            <a:spLocks noGrp="1"/>
          </p:cNvSpPr>
          <p:nvPr>
            <p:ph type="title"/>
          </p:nvPr>
        </p:nvSpPr>
        <p:spPr>
          <a:xfrm>
            <a:off x="-33793" y="25508"/>
            <a:ext cx="52927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a:solidFill>
                  <a:schemeClr val="lt1"/>
                </a:solidFill>
                <a:latin typeface="Century Gothic"/>
                <a:ea typeface="Century Gothic"/>
                <a:cs typeface="Century Gothic"/>
                <a:sym typeface="Century Gothic"/>
              </a:rPr>
              <a:t>El uso de los acentos</a:t>
            </a:r>
            <a:endParaRPr sz="3600"/>
          </a:p>
        </p:txBody>
      </p:sp>
      <p:sp>
        <p:nvSpPr>
          <p:cNvPr id="313" name="Google Shape;313;p8"/>
          <p:cNvSpPr txBox="1"/>
          <p:nvPr/>
        </p:nvSpPr>
        <p:spPr>
          <a:xfrm>
            <a:off x="184463" y="1604458"/>
            <a:ext cx="1136136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Remember:</a:t>
            </a:r>
            <a:endParaRPr/>
          </a:p>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Remember, if the stress falls on the </a:t>
            </a:r>
            <a:r>
              <a:rPr lang="en-GB" sz="2400" b="1" i="1">
                <a:solidFill>
                  <a:srgbClr val="002060"/>
                </a:solidFill>
                <a:latin typeface="Century Gothic"/>
                <a:ea typeface="Century Gothic"/>
                <a:cs typeface="Century Gothic"/>
                <a:sym typeface="Century Gothic"/>
              </a:rPr>
              <a:t>final</a:t>
            </a:r>
            <a:r>
              <a:rPr lang="en-GB" sz="2400">
                <a:solidFill>
                  <a:srgbClr val="002060"/>
                </a:solidFill>
                <a:latin typeface="Century Gothic"/>
                <a:ea typeface="Century Gothic"/>
                <a:cs typeface="Century Gothic"/>
                <a:sym typeface="Century Gothic"/>
              </a:rPr>
              <a:t> syllable, and the word ends in any consonant except ‘___’ or ‘___’, there is no written accent.</a:t>
            </a:r>
            <a:endParaRPr sz="2400" i="0" u="none" strike="noStrike" cap="none">
              <a:solidFill>
                <a:srgbClr val="002060"/>
              </a:solidFill>
              <a:latin typeface="Century Gothic"/>
              <a:ea typeface="Century Gothic"/>
              <a:cs typeface="Century Gothic"/>
              <a:sym typeface="Century Gothic"/>
            </a:endParaRPr>
          </a:p>
        </p:txBody>
      </p:sp>
      <p:sp>
        <p:nvSpPr>
          <p:cNvPr id="314" name="Google Shape;314;p8"/>
          <p:cNvSpPr txBox="1"/>
          <p:nvPr/>
        </p:nvSpPr>
        <p:spPr>
          <a:xfrm>
            <a:off x="3235678" y="2324260"/>
            <a:ext cx="5971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n</a:t>
            </a:r>
            <a:endParaRPr/>
          </a:p>
        </p:txBody>
      </p:sp>
      <p:sp>
        <p:nvSpPr>
          <p:cNvPr id="315" name="Google Shape;315;p8"/>
          <p:cNvSpPr txBox="1"/>
          <p:nvPr/>
        </p:nvSpPr>
        <p:spPr>
          <a:xfrm>
            <a:off x="4363275" y="2328509"/>
            <a:ext cx="5971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s</a:t>
            </a:r>
            <a:endParaRPr/>
          </a:p>
        </p:txBody>
      </p:sp>
      <p:sp>
        <p:nvSpPr>
          <p:cNvPr id="316" name="Google Shape;316;p8"/>
          <p:cNvSpPr txBox="1"/>
          <p:nvPr/>
        </p:nvSpPr>
        <p:spPr>
          <a:xfrm>
            <a:off x="184463" y="3245254"/>
            <a:ext cx="113613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Por ejemplo:</a:t>
            </a:r>
            <a:endParaRPr sz="2400" i="0" u="none" strike="noStrike" cap="none">
              <a:solidFill>
                <a:srgbClr val="002060"/>
              </a:solidFill>
              <a:latin typeface="Century Gothic"/>
              <a:ea typeface="Century Gothic"/>
              <a:cs typeface="Century Gothic"/>
              <a:sym typeface="Century Gothic"/>
            </a:endParaRPr>
          </a:p>
        </p:txBody>
      </p:sp>
      <p:sp>
        <p:nvSpPr>
          <p:cNvPr id="317" name="Google Shape;317;p8"/>
          <p:cNvSpPr txBox="1"/>
          <p:nvPr/>
        </p:nvSpPr>
        <p:spPr>
          <a:xfrm>
            <a:off x="3500092"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estació</a:t>
            </a:r>
            <a:r>
              <a:rPr lang="en-GB" sz="2400" b="1">
                <a:solidFill>
                  <a:srgbClr val="002060"/>
                </a:solidFill>
                <a:latin typeface="Century Gothic"/>
                <a:ea typeface="Century Gothic"/>
                <a:cs typeface="Century Gothic"/>
                <a:sym typeface="Century Gothic"/>
              </a:rPr>
              <a:t>n</a:t>
            </a:r>
            <a:endParaRPr sz="2400" b="1" i="0" u="none" strike="noStrike" cap="none">
              <a:solidFill>
                <a:srgbClr val="002060"/>
              </a:solidFill>
              <a:latin typeface="Century Gothic"/>
              <a:ea typeface="Century Gothic"/>
              <a:cs typeface="Century Gothic"/>
              <a:sym typeface="Century Gothic"/>
            </a:endParaRPr>
          </a:p>
        </p:txBody>
      </p:sp>
      <p:sp>
        <p:nvSpPr>
          <p:cNvPr id="318" name="Google Shape;318;p8"/>
          <p:cNvSpPr txBox="1"/>
          <p:nvPr/>
        </p:nvSpPr>
        <p:spPr>
          <a:xfrm>
            <a:off x="3500092"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despué</a:t>
            </a:r>
            <a:r>
              <a:rPr lang="en-GB" sz="2400" b="1">
                <a:solidFill>
                  <a:srgbClr val="002060"/>
                </a:solidFill>
                <a:latin typeface="Century Gothic"/>
                <a:ea typeface="Century Gothic"/>
                <a:cs typeface="Century Gothic"/>
                <a:sym typeface="Century Gothic"/>
              </a:rPr>
              <a:t>s</a:t>
            </a:r>
            <a:endParaRPr sz="2400" b="1" i="0" u="none" strike="noStrike" cap="none">
              <a:solidFill>
                <a:srgbClr val="002060"/>
              </a:solidFill>
              <a:latin typeface="Century Gothic"/>
              <a:ea typeface="Century Gothic"/>
              <a:cs typeface="Century Gothic"/>
              <a:sym typeface="Century Gothic"/>
            </a:endParaRPr>
          </a:p>
        </p:txBody>
      </p:sp>
      <p:sp>
        <p:nvSpPr>
          <p:cNvPr id="319" name="Google Shape;319;p8"/>
          <p:cNvSpPr/>
          <p:nvPr/>
        </p:nvSpPr>
        <p:spPr>
          <a:xfrm>
            <a:off x="4363275" y="4637674"/>
            <a:ext cx="4648378" cy="906951"/>
          </a:xfrm>
          <a:prstGeom prst="wedgeRoundRectCallout">
            <a:avLst>
              <a:gd name="adj1" fmla="val -37768"/>
              <a:gd name="adj2" fmla="val -676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Estas palabras terminan en ‘n’ y ‘s’ y tienen énfasis en la última sílaba. Necesitan tilde.</a:t>
            </a:r>
            <a:endParaRPr/>
          </a:p>
        </p:txBody>
      </p:sp>
      <p:sp>
        <p:nvSpPr>
          <p:cNvPr id="320" name="Google Shape;320;p8"/>
          <p:cNvSpPr txBox="1"/>
          <p:nvPr/>
        </p:nvSpPr>
        <p:spPr>
          <a:xfrm>
            <a:off x="184463"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habla</a:t>
            </a:r>
            <a:r>
              <a:rPr lang="en-GB" sz="2400" b="1">
                <a:solidFill>
                  <a:srgbClr val="002060"/>
                </a:solidFill>
                <a:latin typeface="Century Gothic"/>
                <a:ea typeface="Century Gothic"/>
                <a:cs typeface="Century Gothic"/>
                <a:sym typeface="Century Gothic"/>
              </a:rPr>
              <a:t>r</a:t>
            </a:r>
            <a:endParaRPr sz="2400" b="1" i="0" u="none" strike="noStrike" cap="none">
              <a:solidFill>
                <a:srgbClr val="002060"/>
              </a:solidFill>
              <a:latin typeface="Century Gothic"/>
              <a:ea typeface="Century Gothic"/>
              <a:cs typeface="Century Gothic"/>
              <a:sym typeface="Century Gothic"/>
            </a:endParaRPr>
          </a:p>
        </p:txBody>
      </p:sp>
      <p:sp>
        <p:nvSpPr>
          <p:cNvPr id="321" name="Google Shape;321;p8"/>
          <p:cNvSpPr txBox="1"/>
          <p:nvPr/>
        </p:nvSpPr>
        <p:spPr>
          <a:xfrm>
            <a:off x="184463"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activida</a:t>
            </a:r>
            <a:r>
              <a:rPr lang="en-GB" sz="2400" b="1">
                <a:solidFill>
                  <a:srgbClr val="002060"/>
                </a:solidFill>
                <a:latin typeface="Century Gothic"/>
                <a:ea typeface="Century Gothic"/>
                <a:cs typeface="Century Gothic"/>
                <a:sym typeface="Century Gothic"/>
              </a:rPr>
              <a:t>d</a:t>
            </a:r>
            <a:endParaRPr sz="2400" b="1" i="0" u="none" strike="noStrike" cap="none">
              <a:solidFill>
                <a:srgbClr val="002060"/>
              </a:solidFill>
              <a:latin typeface="Century Gothic"/>
              <a:ea typeface="Century Gothic"/>
              <a:cs typeface="Century Gothic"/>
              <a:sym typeface="Century Gothic"/>
            </a:endParaRPr>
          </a:p>
        </p:txBody>
      </p:sp>
      <p:sp>
        <p:nvSpPr>
          <p:cNvPr id="322" name="Google Shape;322;p8"/>
          <p:cNvSpPr/>
          <p:nvPr/>
        </p:nvSpPr>
        <p:spPr>
          <a:xfrm>
            <a:off x="308432" y="4695900"/>
            <a:ext cx="3225800" cy="906951"/>
          </a:xfrm>
          <a:prstGeom prst="wedgeRoundRectCallout">
            <a:avLst>
              <a:gd name="adj1" fmla="val -22015"/>
              <a:gd name="adj2" fmla="val -694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Estas palabras </a:t>
            </a:r>
            <a:r>
              <a:rPr lang="en-GB" sz="2000" b="1">
                <a:solidFill>
                  <a:srgbClr val="002060"/>
                </a:solidFill>
                <a:latin typeface="Century Gothic"/>
                <a:ea typeface="Century Gothic"/>
                <a:cs typeface="Century Gothic"/>
                <a:sym typeface="Century Gothic"/>
              </a:rPr>
              <a:t>no</a:t>
            </a:r>
            <a:r>
              <a:rPr lang="en-GB" sz="2000">
                <a:solidFill>
                  <a:srgbClr val="002060"/>
                </a:solidFill>
                <a:latin typeface="Century Gothic"/>
                <a:ea typeface="Century Gothic"/>
                <a:cs typeface="Century Gothic"/>
                <a:sym typeface="Century Gothic"/>
              </a:rPr>
              <a:t> necesitan tilde.</a:t>
            </a:r>
            <a:endParaRPr/>
          </a:p>
        </p:txBody>
      </p:sp>
      <p:sp>
        <p:nvSpPr>
          <p:cNvPr id="323" name="Google Shape;323;p8"/>
          <p:cNvSpPr/>
          <p:nvPr/>
        </p:nvSpPr>
        <p:spPr>
          <a:xfrm>
            <a:off x="10477500" y="258166"/>
            <a:ext cx="14506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fonética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9"/>
          <p:cNvSpPr/>
          <p:nvPr/>
        </p:nvSpPr>
        <p:spPr>
          <a:xfrm>
            <a:off x="10477500" y="258166"/>
            <a:ext cx="14506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sz="1400" b="0" i="0" u="none" strike="noStrike" cap="none">
              <a:solidFill>
                <a:srgbClr val="000000"/>
              </a:solidFill>
              <a:latin typeface="Arial"/>
              <a:ea typeface="Arial"/>
              <a:cs typeface="Arial"/>
              <a:sym typeface="Arial"/>
            </a:endParaRPr>
          </a:p>
        </p:txBody>
      </p:sp>
      <p:pic>
        <p:nvPicPr>
          <p:cNvPr id="330" name="Google Shape;330;p9" descr="background rectangle"/>
          <p:cNvPicPr preferRelativeResize="0"/>
          <p:nvPr/>
        </p:nvPicPr>
        <p:blipFill rotWithShape="1">
          <a:blip r:embed="rId3">
            <a:alphaModFix/>
          </a:blip>
          <a:srcRect/>
          <a:stretch/>
        </p:blipFill>
        <p:spPr>
          <a:xfrm>
            <a:off x="-1" y="296863"/>
            <a:ext cx="4960384" cy="867128"/>
          </a:xfrm>
          <a:prstGeom prst="rect">
            <a:avLst/>
          </a:prstGeom>
          <a:noFill/>
          <a:ln>
            <a:noFill/>
          </a:ln>
        </p:spPr>
      </p:pic>
      <p:sp>
        <p:nvSpPr>
          <p:cNvPr id="331" name="Google Shape;331;p9"/>
          <p:cNvSpPr txBox="1">
            <a:spLocks noGrp="1"/>
          </p:cNvSpPr>
          <p:nvPr>
            <p:ph type="title"/>
          </p:nvPr>
        </p:nvSpPr>
        <p:spPr>
          <a:xfrm>
            <a:off x="-33793" y="25508"/>
            <a:ext cx="43520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a:solidFill>
                  <a:schemeClr val="lt1"/>
                </a:solidFill>
                <a:latin typeface="Century Gothic"/>
                <a:ea typeface="Century Gothic"/>
                <a:cs typeface="Century Gothic"/>
                <a:sym typeface="Century Gothic"/>
              </a:rPr>
              <a:t>El Festival de Jazz</a:t>
            </a:r>
            <a:endParaRPr sz="3600"/>
          </a:p>
        </p:txBody>
      </p:sp>
      <p:sp>
        <p:nvSpPr>
          <p:cNvPr id="332" name="Google Shape;332;p9"/>
          <p:cNvSpPr txBox="1"/>
          <p:nvPr/>
        </p:nvSpPr>
        <p:spPr>
          <a:xfrm>
            <a:off x="288305" y="2641593"/>
            <a:ext cx="11922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Luego escucha otra vez y completa las frases. ¿Qué palabras necesitan tilde?</a:t>
            </a:r>
            <a:endParaRPr sz="2400">
              <a:solidFill>
                <a:srgbClr val="002060"/>
              </a:solidFill>
              <a:latin typeface="Century Gothic"/>
              <a:ea typeface="Century Gothic"/>
              <a:cs typeface="Century Gothic"/>
              <a:sym typeface="Century Gothic"/>
            </a:endParaRPr>
          </a:p>
        </p:txBody>
      </p:sp>
      <p:sp>
        <p:nvSpPr>
          <p:cNvPr id="333" name="Google Shape;333;p9"/>
          <p:cNvSpPr txBox="1"/>
          <p:nvPr/>
        </p:nvSpPr>
        <p:spPr>
          <a:xfrm>
            <a:off x="1028022" y="3317510"/>
            <a:ext cx="740459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El ________ de jazz de San __________ es muy antiguo.</a:t>
            </a:r>
            <a:endParaRPr/>
          </a:p>
        </p:txBody>
      </p:sp>
      <p:sp>
        <p:nvSpPr>
          <p:cNvPr id="334" name="Google Shape;334;p9"/>
          <p:cNvSpPr txBox="1"/>
          <p:nvPr/>
        </p:nvSpPr>
        <p:spPr>
          <a:xfrm>
            <a:off x="1028022" y="4413976"/>
            <a:ext cx="996138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Cada ___________ viene a la playa para ver la __________ frente al mar. </a:t>
            </a:r>
            <a:endParaRPr/>
          </a:p>
        </p:txBody>
      </p:sp>
      <p:sp>
        <p:nvSpPr>
          <p:cNvPr id="335" name="Google Shape;335;p9"/>
          <p:cNvSpPr txBox="1"/>
          <p:nvPr/>
        </p:nvSpPr>
        <p:spPr>
          <a:xfrm>
            <a:off x="1028022" y="5510444"/>
            <a:ext cx="805701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_____ puedes __________ música nueva en cada ________.</a:t>
            </a:r>
            <a:endParaRPr/>
          </a:p>
        </p:txBody>
      </p:sp>
      <p:sp>
        <p:nvSpPr>
          <p:cNvPr id="336" name="Google Shape;336;p9"/>
          <p:cNvSpPr txBox="1"/>
          <p:nvPr/>
        </p:nvSpPr>
        <p:spPr>
          <a:xfrm>
            <a:off x="1028022" y="3865743"/>
            <a:ext cx="98475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Es una __________ ________ con una ______________ de buena ________ .</a:t>
            </a:r>
            <a:endParaRPr/>
          </a:p>
        </p:txBody>
      </p:sp>
      <p:sp>
        <p:nvSpPr>
          <p:cNvPr id="337" name="Google Shape;337;p9"/>
          <p:cNvSpPr txBox="1"/>
          <p:nvPr/>
        </p:nvSpPr>
        <p:spPr>
          <a:xfrm>
            <a:off x="1028022" y="4962210"/>
            <a:ext cx="809388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El año pasado un artista _______ una ________ en ________.</a:t>
            </a:r>
            <a:endParaRPr/>
          </a:p>
        </p:txBody>
      </p:sp>
      <p:sp>
        <p:nvSpPr>
          <p:cNvPr id="338" name="Google Shape;338;p9">
            <a:hlinkClick r:id="" action="ppaction://noaction">
              <a:snd r:embed="rId4" name="El festival de jazz de San Sebastia%CC%81n es muy antiguo.wav"/>
            </a:hlinkClick>
          </p:cNvPr>
          <p:cNvSpPr/>
          <p:nvPr/>
        </p:nvSpPr>
        <p:spPr>
          <a:xfrm>
            <a:off x="371784" y="330951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339" name="Google Shape;339;p9">
            <a:hlinkClick r:id="" action="ppaction://noaction">
              <a:snd r:embed="rId5" name="Es una actividad cultural con una programacio%CC%81n de buena calidad.wav"/>
            </a:hlinkClick>
          </p:cNvPr>
          <p:cNvSpPr/>
          <p:nvPr/>
        </p:nvSpPr>
        <p:spPr>
          <a:xfrm>
            <a:off x="371784" y="387103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340" name="Google Shape;340;p9">
            <a:hlinkClick r:id="" action="ppaction://noaction">
              <a:snd r:embed="rId6" name="Cada espectador viene a la playa para ver la actuacio%CC%81n frente al mar.wav"/>
            </a:hlinkClick>
          </p:cNvPr>
          <p:cNvSpPr/>
          <p:nvPr/>
        </p:nvSpPr>
        <p:spPr>
          <a:xfrm>
            <a:off x="371784" y="443255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a:p>
        </p:txBody>
      </p:sp>
      <p:sp>
        <p:nvSpPr>
          <p:cNvPr id="341" name="Google Shape;341;p9">
            <a:hlinkClick r:id="" action="ppaction://noaction">
              <a:snd r:embed="rId7" name="El an%CC%83o pasado un artista canto%CC%81 una cancio%CC%81n en alema%CC%81n.wav"/>
            </a:hlinkClick>
          </p:cNvPr>
          <p:cNvSpPr/>
          <p:nvPr/>
        </p:nvSpPr>
        <p:spPr>
          <a:xfrm>
            <a:off x="371784" y="499407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a:p>
        </p:txBody>
      </p:sp>
      <p:sp>
        <p:nvSpPr>
          <p:cNvPr id="342" name="Google Shape;342;p9">
            <a:hlinkClick r:id="" action="ppaction://noaction">
              <a:snd r:embed="rId8" name="Aqui%CC%81 puedes descubrir mu%CC%81sica nueva en cada edicio%CC%81n.wav"/>
            </a:hlinkClick>
          </p:cNvPr>
          <p:cNvSpPr/>
          <p:nvPr/>
        </p:nvSpPr>
        <p:spPr>
          <a:xfrm>
            <a:off x="371784" y="555559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5</a:t>
            </a:r>
            <a:endParaRPr/>
          </a:p>
        </p:txBody>
      </p:sp>
      <p:sp>
        <p:nvSpPr>
          <p:cNvPr id="343" name="Google Shape;343;p9"/>
          <p:cNvSpPr txBox="1"/>
          <p:nvPr/>
        </p:nvSpPr>
        <p:spPr>
          <a:xfrm>
            <a:off x="1407137" y="3309513"/>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festival</a:t>
            </a:r>
            <a:endParaRPr/>
          </a:p>
        </p:txBody>
      </p:sp>
      <p:sp>
        <p:nvSpPr>
          <p:cNvPr id="344" name="Google Shape;344;p9"/>
          <p:cNvSpPr txBox="1"/>
          <p:nvPr/>
        </p:nvSpPr>
        <p:spPr>
          <a:xfrm>
            <a:off x="4594825" y="3297975"/>
            <a:ext cx="151676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Sebastián</a:t>
            </a:r>
            <a:endParaRPr/>
          </a:p>
        </p:txBody>
      </p:sp>
      <p:sp>
        <p:nvSpPr>
          <p:cNvPr id="345" name="Google Shape;345;p9"/>
          <p:cNvSpPr txBox="1"/>
          <p:nvPr/>
        </p:nvSpPr>
        <p:spPr>
          <a:xfrm>
            <a:off x="2043851" y="3857996"/>
            <a:ext cx="14879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actividad</a:t>
            </a:r>
            <a:endParaRPr/>
          </a:p>
        </p:txBody>
      </p:sp>
      <p:sp>
        <p:nvSpPr>
          <p:cNvPr id="346" name="Google Shape;346;p9"/>
          <p:cNvSpPr txBox="1"/>
          <p:nvPr/>
        </p:nvSpPr>
        <p:spPr>
          <a:xfrm>
            <a:off x="3503269" y="3858246"/>
            <a:ext cx="12954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cultural</a:t>
            </a:r>
            <a:endParaRPr/>
          </a:p>
        </p:txBody>
      </p:sp>
      <p:sp>
        <p:nvSpPr>
          <p:cNvPr id="347" name="Google Shape;347;p9"/>
          <p:cNvSpPr txBox="1"/>
          <p:nvPr/>
        </p:nvSpPr>
        <p:spPr>
          <a:xfrm>
            <a:off x="1901931" y="4394659"/>
            <a:ext cx="19972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espectador</a:t>
            </a:r>
            <a:endParaRPr/>
          </a:p>
        </p:txBody>
      </p:sp>
      <p:sp>
        <p:nvSpPr>
          <p:cNvPr id="348" name="Google Shape;348;p9"/>
          <p:cNvSpPr txBox="1"/>
          <p:nvPr/>
        </p:nvSpPr>
        <p:spPr>
          <a:xfrm>
            <a:off x="7311873" y="4399149"/>
            <a:ext cx="19972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actuación</a:t>
            </a:r>
            <a:endParaRPr/>
          </a:p>
        </p:txBody>
      </p:sp>
      <p:sp>
        <p:nvSpPr>
          <p:cNvPr id="349" name="Google Shape;349;p9"/>
          <p:cNvSpPr txBox="1"/>
          <p:nvPr/>
        </p:nvSpPr>
        <p:spPr>
          <a:xfrm>
            <a:off x="4480628" y="4946399"/>
            <a:ext cx="14034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cantó</a:t>
            </a:r>
            <a:endParaRPr/>
          </a:p>
        </p:txBody>
      </p:sp>
      <p:sp>
        <p:nvSpPr>
          <p:cNvPr id="350" name="Google Shape;350;p9"/>
          <p:cNvSpPr txBox="1"/>
          <p:nvPr/>
        </p:nvSpPr>
        <p:spPr>
          <a:xfrm>
            <a:off x="6014446" y="4942918"/>
            <a:ext cx="14917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canción</a:t>
            </a:r>
            <a:endParaRPr/>
          </a:p>
        </p:txBody>
      </p:sp>
      <p:sp>
        <p:nvSpPr>
          <p:cNvPr id="351" name="Google Shape;351;p9"/>
          <p:cNvSpPr txBox="1"/>
          <p:nvPr/>
        </p:nvSpPr>
        <p:spPr>
          <a:xfrm>
            <a:off x="7686729" y="4938265"/>
            <a:ext cx="14917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alemán</a:t>
            </a:r>
            <a:endParaRPr/>
          </a:p>
        </p:txBody>
      </p:sp>
      <p:sp>
        <p:nvSpPr>
          <p:cNvPr id="352" name="Google Shape;352;p9"/>
          <p:cNvSpPr txBox="1"/>
          <p:nvPr/>
        </p:nvSpPr>
        <p:spPr>
          <a:xfrm>
            <a:off x="724566" y="5517702"/>
            <a:ext cx="149176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Aquí</a:t>
            </a:r>
            <a:endParaRPr/>
          </a:p>
        </p:txBody>
      </p:sp>
      <p:sp>
        <p:nvSpPr>
          <p:cNvPr id="353" name="Google Shape;353;p9"/>
          <p:cNvSpPr txBox="1"/>
          <p:nvPr/>
        </p:nvSpPr>
        <p:spPr>
          <a:xfrm>
            <a:off x="2857942" y="5494633"/>
            <a:ext cx="170017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descubrir</a:t>
            </a:r>
            <a:endParaRPr/>
          </a:p>
        </p:txBody>
      </p:sp>
      <p:pic>
        <p:nvPicPr>
          <p:cNvPr id="354" name="Google Shape;354;p9"/>
          <p:cNvPicPr preferRelativeResize="0"/>
          <p:nvPr/>
        </p:nvPicPr>
        <p:blipFill rotWithShape="1">
          <a:blip r:embed="rId9">
            <a:alphaModFix/>
          </a:blip>
          <a:srcRect/>
          <a:stretch/>
        </p:blipFill>
        <p:spPr>
          <a:xfrm>
            <a:off x="4994175" y="147398"/>
            <a:ext cx="2178146" cy="1457060"/>
          </a:xfrm>
          <a:prstGeom prst="rect">
            <a:avLst/>
          </a:prstGeom>
          <a:noFill/>
          <a:ln>
            <a:noFill/>
          </a:ln>
        </p:spPr>
      </p:pic>
      <p:pic>
        <p:nvPicPr>
          <p:cNvPr id="355" name="Google Shape;355;p9" descr="Una multitud de gente&#10;&#10;Descripción generada automáticamente"/>
          <p:cNvPicPr preferRelativeResize="0"/>
          <p:nvPr/>
        </p:nvPicPr>
        <p:blipFill rotWithShape="1">
          <a:blip r:embed="rId10">
            <a:alphaModFix/>
          </a:blip>
          <a:srcRect/>
          <a:stretch/>
        </p:blipFill>
        <p:spPr>
          <a:xfrm>
            <a:off x="8029199" y="152361"/>
            <a:ext cx="2178146" cy="1452097"/>
          </a:xfrm>
          <a:prstGeom prst="rect">
            <a:avLst/>
          </a:prstGeom>
          <a:noFill/>
          <a:ln>
            <a:noFill/>
          </a:ln>
        </p:spPr>
      </p:pic>
      <p:pic>
        <p:nvPicPr>
          <p:cNvPr id="356" name="Google Shape;356;p9"/>
          <p:cNvPicPr preferRelativeResize="0"/>
          <p:nvPr/>
        </p:nvPicPr>
        <p:blipFill rotWithShape="1">
          <a:blip r:embed="rId11">
            <a:alphaModFix/>
          </a:blip>
          <a:srcRect/>
          <a:stretch/>
        </p:blipFill>
        <p:spPr>
          <a:xfrm>
            <a:off x="9215369" y="5219502"/>
            <a:ext cx="930536" cy="1012769"/>
          </a:xfrm>
          <a:prstGeom prst="rect">
            <a:avLst/>
          </a:prstGeom>
          <a:noFill/>
          <a:ln>
            <a:noFill/>
          </a:ln>
        </p:spPr>
      </p:pic>
      <p:pic>
        <p:nvPicPr>
          <p:cNvPr id="357" name="Google Shape;357;p9" descr="Imagen que contiene dibujo&#10;&#10;Descripción generada automáticamente"/>
          <p:cNvPicPr preferRelativeResize="0"/>
          <p:nvPr/>
        </p:nvPicPr>
        <p:blipFill rotWithShape="1">
          <a:blip r:embed="rId12">
            <a:alphaModFix/>
          </a:blip>
          <a:srcRect/>
          <a:stretch/>
        </p:blipFill>
        <p:spPr>
          <a:xfrm flipH="1">
            <a:off x="10789275" y="1291511"/>
            <a:ext cx="894182" cy="1103516"/>
          </a:xfrm>
          <a:prstGeom prst="rect">
            <a:avLst/>
          </a:prstGeom>
          <a:noFill/>
          <a:ln>
            <a:noFill/>
          </a:ln>
        </p:spPr>
      </p:pic>
      <p:sp>
        <p:nvSpPr>
          <p:cNvPr id="358" name="Google Shape;358;p9"/>
          <p:cNvSpPr txBox="1"/>
          <p:nvPr/>
        </p:nvSpPr>
        <p:spPr>
          <a:xfrm>
            <a:off x="278712" y="1681734"/>
            <a:ext cx="113613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Hay un Festival de Jazz cada año (</a:t>
            </a:r>
            <a:r>
              <a:rPr lang="en-GB" sz="2400" i="1">
                <a:solidFill>
                  <a:srgbClr val="002060"/>
                </a:solidFill>
                <a:latin typeface="Century Gothic"/>
                <a:ea typeface="Century Gothic"/>
                <a:cs typeface="Century Gothic"/>
                <a:sym typeface="Century Gothic"/>
              </a:rPr>
              <a:t>Jazzaldia</a:t>
            </a:r>
            <a:r>
              <a:rPr lang="en-GB" sz="2400">
                <a:solidFill>
                  <a:srgbClr val="002060"/>
                </a:solidFill>
                <a:latin typeface="Century Gothic"/>
                <a:ea typeface="Century Gothic"/>
                <a:cs typeface="Century Gothic"/>
                <a:sym typeface="Century Gothic"/>
              </a:rPr>
              <a:t>).</a:t>
            </a:r>
            <a:endParaRPr sz="2400" i="0" u="none" strike="noStrike" cap="none">
              <a:solidFill>
                <a:srgbClr val="002060"/>
              </a:solidFill>
              <a:latin typeface="Century Gothic"/>
              <a:ea typeface="Century Gothic"/>
              <a:cs typeface="Century Gothic"/>
              <a:sym typeface="Century Gothic"/>
            </a:endParaRPr>
          </a:p>
        </p:txBody>
      </p:sp>
      <p:sp>
        <p:nvSpPr>
          <p:cNvPr id="359" name="Google Shape;359;p9"/>
          <p:cNvSpPr/>
          <p:nvPr/>
        </p:nvSpPr>
        <p:spPr>
          <a:xfrm>
            <a:off x="278712" y="2220675"/>
            <a:ext cx="113709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Escucha. ¿Cuántas palabras hay con énfasis en la última sílaba? </a:t>
            </a:r>
            <a:endParaRPr/>
          </a:p>
        </p:txBody>
      </p:sp>
      <p:sp>
        <p:nvSpPr>
          <p:cNvPr id="360" name="Google Shape;360;p9"/>
          <p:cNvSpPr txBox="1"/>
          <p:nvPr/>
        </p:nvSpPr>
        <p:spPr>
          <a:xfrm>
            <a:off x="5853093" y="3833614"/>
            <a:ext cx="225700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programación</a:t>
            </a:r>
            <a:endParaRPr/>
          </a:p>
        </p:txBody>
      </p:sp>
      <p:sp>
        <p:nvSpPr>
          <p:cNvPr id="361" name="Google Shape;361;p9"/>
          <p:cNvSpPr txBox="1"/>
          <p:nvPr/>
        </p:nvSpPr>
        <p:spPr>
          <a:xfrm>
            <a:off x="9345191" y="3827742"/>
            <a:ext cx="131513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calidad</a:t>
            </a:r>
            <a:endParaRPr/>
          </a:p>
        </p:txBody>
      </p:sp>
      <p:sp>
        <p:nvSpPr>
          <p:cNvPr id="362" name="Google Shape;362;p9"/>
          <p:cNvSpPr txBox="1"/>
          <p:nvPr/>
        </p:nvSpPr>
        <p:spPr>
          <a:xfrm>
            <a:off x="7370824" y="5486499"/>
            <a:ext cx="170017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edición</a:t>
            </a:r>
            <a:endParaRPr/>
          </a:p>
        </p:txBody>
      </p:sp>
      <p:sp>
        <p:nvSpPr>
          <p:cNvPr id="363" name="Google Shape;363;p9"/>
          <p:cNvSpPr txBox="1"/>
          <p:nvPr/>
        </p:nvSpPr>
        <p:spPr>
          <a:xfrm>
            <a:off x="9995813" y="4778613"/>
            <a:ext cx="243308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actuación = performance</a:t>
            </a:r>
            <a:endParaRPr/>
          </a:p>
        </p:txBody>
      </p:sp>
      <p:sp>
        <p:nvSpPr>
          <p:cNvPr id="364" name="Google Shape;364;p9"/>
          <p:cNvSpPr txBox="1"/>
          <p:nvPr/>
        </p:nvSpPr>
        <p:spPr>
          <a:xfrm>
            <a:off x="8548029" y="3137322"/>
            <a:ext cx="342273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programación = line-up</a:t>
            </a:r>
            <a:endParaRPr/>
          </a:p>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calidad = quality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3" name="Google Shape;973;p3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974" name="Google Shape;974;p35"/>
          <p:cNvSpPr txBox="1">
            <a:spLocks noGrp="1"/>
          </p:cNvSpPr>
          <p:nvPr>
            <p:ph type="title"/>
          </p:nvPr>
        </p:nvSpPr>
        <p:spPr>
          <a:xfrm>
            <a:off x="-33793" y="25508"/>
            <a:ext cx="52927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a:solidFill>
                  <a:schemeClr val="lt1"/>
                </a:solidFill>
                <a:latin typeface="Century Gothic"/>
                <a:ea typeface="Century Gothic"/>
                <a:cs typeface="Century Gothic"/>
                <a:sym typeface="Century Gothic"/>
              </a:rPr>
              <a:t>El uso de los acentos</a:t>
            </a:r>
            <a:endParaRPr sz="3600"/>
          </a:p>
        </p:txBody>
      </p:sp>
      <p:sp>
        <p:nvSpPr>
          <p:cNvPr id="975" name="Google Shape;975;p35"/>
          <p:cNvSpPr txBox="1"/>
          <p:nvPr/>
        </p:nvSpPr>
        <p:spPr>
          <a:xfrm>
            <a:off x="184463" y="1604458"/>
            <a:ext cx="1136136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Remember:</a:t>
            </a:r>
            <a:endParaRPr/>
          </a:p>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Remember, if the stress falls on the </a:t>
            </a:r>
            <a:r>
              <a:rPr lang="en-GB" sz="2400" b="1" i="1" u="none" strike="noStrike" cap="none">
                <a:solidFill>
                  <a:srgbClr val="002060"/>
                </a:solidFill>
                <a:latin typeface="Century Gothic"/>
                <a:ea typeface="Century Gothic"/>
                <a:cs typeface="Century Gothic"/>
                <a:sym typeface="Century Gothic"/>
              </a:rPr>
              <a:t>final</a:t>
            </a:r>
            <a:r>
              <a:rPr lang="en-GB" sz="2400" b="0" i="0" u="none" strike="noStrike" cap="none">
                <a:solidFill>
                  <a:srgbClr val="002060"/>
                </a:solidFill>
                <a:latin typeface="Century Gothic"/>
                <a:ea typeface="Century Gothic"/>
                <a:cs typeface="Century Gothic"/>
                <a:sym typeface="Century Gothic"/>
              </a:rPr>
              <a:t> syllable, and the word ends in any consonant except ‘___’ or ‘___’, there is no written accent.</a:t>
            </a:r>
            <a:endParaRPr sz="2400" b="0" i="0" u="none" strike="noStrike" cap="none">
              <a:solidFill>
                <a:srgbClr val="002060"/>
              </a:solidFill>
              <a:latin typeface="Century Gothic"/>
              <a:ea typeface="Century Gothic"/>
              <a:cs typeface="Century Gothic"/>
              <a:sym typeface="Century Gothic"/>
            </a:endParaRPr>
          </a:p>
        </p:txBody>
      </p:sp>
      <p:sp>
        <p:nvSpPr>
          <p:cNvPr id="976" name="Google Shape;976;p35"/>
          <p:cNvSpPr txBox="1"/>
          <p:nvPr/>
        </p:nvSpPr>
        <p:spPr>
          <a:xfrm>
            <a:off x="3235678" y="2324260"/>
            <a:ext cx="5971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2400"/>
              <a:buFont typeface="Century Gothic"/>
              <a:buNone/>
            </a:pPr>
            <a:r>
              <a:rPr lang="en-GB" sz="2400" b="1" i="0" u="none" strike="noStrike" cap="none">
                <a:solidFill>
                  <a:srgbClr val="F66400"/>
                </a:solidFill>
                <a:latin typeface="Century Gothic"/>
                <a:ea typeface="Century Gothic"/>
                <a:cs typeface="Century Gothic"/>
                <a:sym typeface="Century Gothic"/>
              </a:rPr>
              <a:t>n</a:t>
            </a:r>
            <a:endParaRPr/>
          </a:p>
        </p:txBody>
      </p:sp>
      <p:sp>
        <p:nvSpPr>
          <p:cNvPr id="977" name="Google Shape;977;p35"/>
          <p:cNvSpPr txBox="1"/>
          <p:nvPr/>
        </p:nvSpPr>
        <p:spPr>
          <a:xfrm>
            <a:off x="4363275" y="2328509"/>
            <a:ext cx="5971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2400"/>
              <a:buFont typeface="Century Gothic"/>
              <a:buNone/>
            </a:pPr>
            <a:r>
              <a:rPr lang="en-GB" sz="2400" b="1" i="0" u="none" strike="noStrike" cap="none">
                <a:solidFill>
                  <a:srgbClr val="F66400"/>
                </a:solidFill>
                <a:latin typeface="Century Gothic"/>
                <a:ea typeface="Century Gothic"/>
                <a:cs typeface="Century Gothic"/>
                <a:sym typeface="Century Gothic"/>
              </a:rPr>
              <a:t>s</a:t>
            </a:r>
            <a:endParaRPr/>
          </a:p>
        </p:txBody>
      </p:sp>
      <p:sp>
        <p:nvSpPr>
          <p:cNvPr id="978" name="Google Shape;978;p35"/>
          <p:cNvSpPr txBox="1"/>
          <p:nvPr/>
        </p:nvSpPr>
        <p:spPr>
          <a:xfrm>
            <a:off x="184463" y="3245254"/>
            <a:ext cx="1136136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Por ejemplo:</a:t>
            </a:r>
            <a:endParaRPr sz="2400" b="0" i="0" u="none" strike="noStrike" cap="none">
              <a:solidFill>
                <a:srgbClr val="002060"/>
              </a:solidFill>
              <a:latin typeface="Century Gothic"/>
              <a:ea typeface="Century Gothic"/>
              <a:cs typeface="Century Gothic"/>
              <a:sym typeface="Century Gothic"/>
            </a:endParaRPr>
          </a:p>
        </p:txBody>
      </p:sp>
      <p:sp>
        <p:nvSpPr>
          <p:cNvPr id="979" name="Google Shape;979;p35"/>
          <p:cNvSpPr txBox="1"/>
          <p:nvPr/>
        </p:nvSpPr>
        <p:spPr>
          <a:xfrm>
            <a:off x="3500092"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estació</a:t>
            </a:r>
            <a:r>
              <a:rPr lang="en-GB" sz="2400" b="1" i="0" u="none" strike="noStrike" cap="none">
                <a:solidFill>
                  <a:srgbClr val="002060"/>
                </a:solidFill>
                <a:latin typeface="Century Gothic"/>
                <a:ea typeface="Century Gothic"/>
                <a:cs typeface="Century Gothic"/>
                <a:sym typeface="Century Gothic"/>
              </a:rPr>
              <a:t>n</a:t>
            </a:r>
            <a:endParaRPr sz="2400" b="1" i="0" u="none" strike="noStrike" cap="none">
              <a:solidFill>
                <a:srgbClr val="002060"/>
              </a:solidFill>
              <a:latin typeface="Century Gothic"/>
              <a:ea typeface="Century Gothic"/>
              <a:cs typeface="Century Gothic"/>
              <a:sym typeface="Century Gothic"/>
            </a:endParaRPr>
          </a:p>
        </p:txBody>
      </p:sp>
      <p:sp>
        <p:nvSpPr>
          <p:cNvPr id="980" name="Google Shape;980;p35"/>
          <p:cNvSpPr txBox="1"/>
          <p:nvPr/>
        </p:nvSpPr>
        <p:spPr>
          <a:xfrm>
            <a:off x="3500092"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despué</a:t>
            </a:r>
            <a:r>
              <a:rPr lang="en-GB" sz="2400" b="1" i="0" u="none" strike="noStrike" cap="none">
                <a:solidFill>
                  <a:srgbClr val="002060"/>
                </a:solidFill>
                <a:latin typeface="Century Gothic"/>
                <a:ea typeface="Century Gothic"/>
                <a:cs typeface="Century Gothic"/>
                <a:sym typeface="Century Gothic"/>
              </a:rPr>
              <a:t>s</a:t>
            </a:r>
            <a:endParaRPr sz="2400" b="1" i="0" u="none" strike="noStrike" cap="none">
              <a:solidFill>
                <a:srgbClr val="002060"/>
              </a:solidFill>
              <a:latin typeface="Century Gothic"/>
              <a:ea typeface="Century Gothic"/>
              <a:cs typeface="Century Gothic"/>
              <a:sym typeface="Century Gothic"/>
            </a:endParaRPr>
          </a:p>
        </p:txBody>
      </p:sp>
      <p:sp>
        <p:nvSpPr>
          <p:cNvPr id="981" name="Google Shape;981;p35"/>
          <p:cNvSpPr/>
          <p:nvPr/>
        </p:nvSpPr>
        <p:spPr>
          <a:xfrm>
            <a:off x="4363275" y="4637674"/>
            <a:ext cx="3741942" cy="906951"/>
          </a:xfrm>
          <a:prstGeom prst="wedgeRoundRectCallout">
            <a:avLst>
              <a:gd name="adj1" fmla="val -37768"/>
              <a:gd name="adj2" fmla="val -676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Estas palabras terminan en ‘n’ y ‘s’. Necesitan tilde.</a:t>
            </a:r>
            <a:endParaRPr/>
          </a:p>
        </p:txBody>
      </p:sp>
      <p:sp>
        <p:nvSpPr>
          <p:cNvPr id="982" name="Google Shape;982;p35"/>
          <p:cNvSpPr txBox="1"/>
          <p:nvPr/>
        </p:nvSpPr>
        <p:spPr>
          <a:xfrm>
            <a:off x="184463"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habla</a:t>
            </a:r>
            <a:r>
              <a:rPr lang="en-GB" sz="2400" b="1" i="0" u="none" strike="noStrike" cap="none">
                <a:solidFill>
                  <a:srgbClr val="002060"/>
                </a:solidFill>
                <a:latin typeface="Century Gothic"/>
                <a:ea typeface="Century Gothic"/>
                <a:cs typeface="Century Gothic"/>
                <a:sym typeface="Century Gothic"/>
              </a:rPr>
              <a:t>r</a:t>
            </a:r>
            <a:endParaRPr sz="2400" b="1" i="0" u="none" strike="noStrike" cap="none">
              <a:solidFill>
                <a:srgbClr val="002060"/>
              </a:solidFill>
              <a:latin typeface="Century Gothic"/>
              <a:ea typeface="Century Gothic"/>
              <a:cs typeface="Century Gothic"/>
              <a:sym typeface="Century Gothic"/>
            </a:endParaRPr>
          </a:p>
        </p:txBody>
      </p:sp>
      <p:sp>
        <p:nvSpPr>
          <p:cNvPr id="983" name="Google Shape;983;p35"/>
          <p:cNvSpPr txBox="1"/>
          <p:nvPr/>
        </p:nvSpPr>
        <p:spPr>
          <a:xfrm>
            <a:off x="184463"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activida</a:t>
            </a:r>
            <a:r>
              <a:rPr lang="en-GB" sz="2400" b="1" i="0" u="none" strike="noStrike" cap="none">
                <a:solidFill>
                  <a:srgbClr val="002060"/>
                </a:solidFill>
                <a:latin typeface="Century Gothic"/>
                <a:ea typeface="Century Gothic"/>
                <a:cs typeface="Century Gothic"/>
                <a:sym typeface="Century Gothic"/>
              </a:rPr>
              <a:t>d</a:t>
            </a:r>
            <a:endParaRPr sz="2400" b="1" i="0" u="none" strike="noStrike" cap="none">
              <a:solidFill>
                <a:srgbClr val="002060"/>
              </a:solidFill>
              <a:latin typeface="Century Gothic"/>
              <a:ea typeface="Century Gothic"/>
              <a:cs typeface="Century Gothic"/>
              <a:sym typeface="Century Gothic"/>
            </a:endParaRPr>
          </a:p>
        </p:txBody>
      </p:sp>
      <p:sp>
        <p:nvSpPr>
          <p:cNvPr id="984" name="Google Shape;984;p35"/>
          <p:cNvSpPr/>
          <p:nvPr/>
        </p:nvSpPr>
        <p:spPr>
          <a:xfrm>
            <a:off x="308432" y="4695900"/>
            <a:ext cx="3225800" cy="906951"/>
          </a:xfrm>
          <a:prstGeom prst="wedgeRoundRectCallout">
            <a:avLst>
              <a:gd name="adj1" fmla="val -22015"/>
              <a:gd name="adj2" fmla="val -694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Estas palabras </a:t>
            </a:r>
            <a:r>
              <a:rPr lang="en-GB" sz="2000" b="1" i="0" u="none" strike="noStrike" cap="none">
                <a:solidFill>
                  <a:srgbClr val="002060"/>
                </a:solidFill>
                <a:latin typeface="Century Gothic"/>
                <a:ea typeface="Century Gothic"/>
                <a:cs typeface="Century Gothic"/>
                <a:sym typeface="Century Gothic"/>
              </a:rPr>
              <a:t>no</a:t>
            </a:r>
            <a:r>
              <a:rPr lang="en-GB" sz="2000" b="0" i="0" u="none" strike="noStrike" cap="none">
                <a:solidFill>
                  <a:srgbClr val="002060"/>
                </a:solidFill>
                <a:latin typeface="Century Gothic"/>
                <a:ea typeface="Century Gothic"/>
                <a:cs typeface="Century Gothic"/>
                <a:sym typeface="Century Gothic"/>
              </a:rPr>
              <a:t> necesitan tilde.</a:t>
            </a:r>
            <a:endParaRPr/>
          </a:p>
        </p:txBody>
      </p:sp>
      <p:sp>
        <p:nvSpPr>
          <p:cNvPr id="985" name="Google Shape;985;p35"/>
          <p:cNvSpPr/>
          <p:nvPr/>
        </p:nvSpPr>
        <p:spPr>
          <a:xfrm>
            <a:off x="10477500" y="258166"/>
            <a:ext cx="14506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fonética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15"/>
          <p:cNvSpPr txBox="1"/>
          <p:nvPr/>
        </p:nvSpPr>
        <p:spPr>
          <a:xfrm>
            <a:off x="1829211" y="1428401"/>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comer</a:t>
            </a:r>
          </a:p>
        </p:txBody>
      </p:sp>
      <p:sp>
        <p:nvSpPr>
          <p:cNvPr id="18" name="TextBox 17"/>
          <p:cNvSpPr txBox="1"/>
          <p:nvPr/>
        </p:nvSpPr>
        <p:spPr>
          <a:xfrm>
            <a:off x="7144815" y="565887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beber</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9" name="TextBox 18"/>
          <p:cNvSpPr txBox="1"/>
          <p:nvPr/>
        </p:nvSpPr>
        <p:spPr>
          <a:xfrm>
            <a:off x="3174504" y="239457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Madrid</a:t>
            </a:r>
          </a:p>
        </p:txBody>
      </p:sp>
      <p:sp>
        <p:nvSpPr>
          <p:cNvPr id="20" name="TextBox 19"/>
          <p:cNvSpPr txBox="1"/>
          <p:nvPr/>
        </p:nvSpPr>
        <p:spPr>
          <a:xfrm>
            <a:off x="4660022" y="3424075"/>
            <a:ext cx="1947081"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español</a:t>
            </a:r>
          </a:p>
        </p:txBody>
      </p:sp>
      <p:sp>
        <p:nvSpPr>
          <p:cNvPr id="21" name="TextBox 20"/>
          <p:cNvSpPr txBox="1"/>
          <p:nvPr/>
        </p:nvSpPr>
        <p:spPr>
          <a:xfrm>
            <a:off x="7536515" y="3007773"/>
            <a:ext cx="1366126"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igual</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2" name="TextBox 21"/>
          <p:cNvSpPr txBox="1"/>
          <p:nvPr/>
        </p:nvSpPr>
        <p:spPr>
          <a:xfrm>
            <a:off x="4657340" y="1431591"/>
            <a:ext cx="1296537"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feliz</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TextBox 22"/>
          <p:cNvSpPr txBox="1"/>
          <p:nvPr/>
        </p:nvSpPr>
        <p:spPr>
          <a:xfrm>
            <a:off x="350172" y="3835361"/>
            <a:ext cx="1296537"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color</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4" name="TextBox 23"/>
          <p:cNvSpPr txBox="1"/>
          <p:nvPr/>
        </p:nvSpPr>
        <p:spPr>
          <a:xfrm>
            <a:off x="7356647" y="942057"/>
            <a:ext cx="1919975"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realidad</a:t>
            </a:r>
          </a:p>
        </p:txBody>
      </p:sp>
      <p:sp>
        <p:nvSpPr>
          <p:cNvPr id="25" name="TextBox 24"/>
          <p:cNvSpPr txBox="1"/>
          <p:nvPr/>
        </p:nvSpPr>
        <p:spPr>
          <a:xfrm>
            <a:off x="3038594" y="4907437"/>
            <a:ext cx="2135896"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sociedad</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 name="Rectangle 2"/>
          <p:cNvSpPr/>
          <p:nvPr/>
        </p:nvSpPr>
        <p:spPr>
          <a:xfrm>
            <a:off x="324225" y="1436158"/>
            <a:ext cx="697627"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FF6600"/>
                </a:solidFill>
                <a:effectLst>
                  <a:outerShdw blurRad="38100" dist="25400" dir="5400000" algn="ctr" rotWithShape="0">
                    <a:srgbClr val="6E747A">
                      <a:alpha val="43000"/>
                    </a:srgbClr>
                  </a:outerShdw>
                </a:effectLst>
                <a:uLnTx/>
                <a:uFillTx/>
                <a:latin typeface="Century Gothic"/>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FF6600"/>
                </a:solidFill>
                <a:effectLst>
                  <a:outerShdw blurRad="38100" dist="25400" dir="5400000" algn="ctr" rotWithShape="0">
                    <a:srgbClr val="6E747A">
                      <a:alpha val="43000"/>
                    </a:srgbClr>
                  </a:outerShdw>
                </a:effectLst>
                <a:uLnTx/>
                <a:uFillTx/>
                <a:latin typeface="Century Gothic"/>
                <a:ea typeface="+mn-ea"/>
                <a:cs typeface="+mn-cs"/>
              </a:rPr>
              <a:t>Z</a:t>
            </a:r>
          </a:p>
        </p:txBody>
      </p:sp>
      <p:sp>
        <p:nvSpPr>
          <p:cNvPr id="26" name="Striped Right Arrow 25"/>
          <p:cNvSpPr/>
          <p:nvPr/>
        </p:nvSpPr>
        <p:spPr>
          <a:xfrm rot="5400000">
            <a:off x="577439" y="2158447"/>
            <a:ext cx="1389298" cy="566742"/>
          </a:xfrm>
          <a:prstGeom prst="striped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TextBox 26"/>
          <p:cNvSpPr txBox="1"/>
          <p:nvPr/>
        </p:nvSpPr>
        <p:spPr>
          <a:xfrm>
            <a:off x="250752" y="4868075"/>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segú</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28" name="TextBox 27"/>
          <p:cNvSpPr txBox="1"/>
          <p:nvPr/>
        </p:nvSpPr>
        <p:spPr>
          <a:xfrm>
            <a:off x="2379899" y="409294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quizá</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29" name="TextBox 28"/>
          <p:cNvSpPr txBox="1"/>
          <p:nvPr/>
        </p:nvSpPr>
        <p:spPr>
          <a:xfrm>
            <a:off x="5345068" y="2394572"/>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tambié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0" name="TextBox 29"/>
          <p:cNvSpPr txBox="1"/>
          <p:nvPr/>
        </p:nvSpPr>
        <p:spPr>
          <a:xfrm>
            <a:off x="5398233" y="4246701"/>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despué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1" name="TextBox 30"/>
          <p:cNvSpPr txBox="1"/>
          <p:nvPr/>
        </p:nvSpPr>
        <p:spPr>
          <a:xfrm>
            <a:off x="7767965" y="1928531"/>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opció</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2" name="TextBox 31"/>
          <p:cNvSpPr txBox="1"/>
          <p:nvPr/>
        </p:nvSpPr>
        <p:spPr>
          <a:xfrm>
            <a:off x="1772196" y="3173744"/>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estació</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3" name="TextBox 32"/>
          <p:cNvSpPr txBox="1"/>
          <p:nvPr/>
        </p:nvSpPr>
        <p:spPr>
          <a:xfrm>
            <a:off x="1555870" y="5654102"/>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quié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4" name="TextBox 33"/>
          <p:cNvSpPr txBox="1"/>
          <p:nvPr/>
        </p:nvSpPr>
        <p:spPr>
          <a:xfrm>
            <a:off x="4871487" y="5654103"/>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inglé</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5" name="TextBox 34"/>
          <p:cNvSpPr txBox="1"/>
          <p:nvPr/>
        </p:nvSpPr>
        <p:spPr>
          <a:xfrm>
            <a:off x="7485169" y="4891563"/>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perdó</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6" name="TextBox 35"/>
          <p:cNvSpPr txBox="1"/>
          <p:nvPr/>
        </p:nvSpPr>
        <p:spPr>
          <a:xfrm>
            <a:off x="7937975" y="3994247"/>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autobú</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spTree>
    <p:extLst>
      <p:ext uri="{BB962C8B-B14F-4D97-AF65-F5344CB8AC3E}">
        <p14:creationId xmlns:p14="http://schemas.microsoft.com/office/powerpoint/2010/main" val="175016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59000"/>
                                        <p:tgtEl>
                                          <p:spTgt spid="7"/>
                                        </p:tgtEl>
                                      </p:cBhvr>
                                    </p:animEffect>
                                    <p:set>
                                      <p:cBhvr>
                                        <p:cTn id="30"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36"/>
          <p:cNvSpPr txBox="1"/>
          <p:nvPr/>
        </p:nvSpPr>
        <p:spPr>
          <a:xfrm>
            <a:off x="198891" y="1793683"/>
            <a:ext cx="964448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Lee y escucha estas frases. En cada frase hay palabras </a:t>
            </a:r>
            <a:r>
              <a:rPr lang="en-GB" sz="2200" b="1">
                <a:solidFill>
                  <a:srgbClr val="002060"/>
                </a:solidFill>
                <a:latin typeface="Century Gothic"/>
                <a:ea typeface="Century Gothic"/>
                <a:cs typeface="Century Gothic"/>
                <a:sym typeface="Century Gothic"/>
              </a:rPr>
              <a:t>con énfasis en la última sílaba. ¿Cuáles son? ¿Necesitan una tilde o no?</a:t>
            </a:r>
            <a:endParaRPr sz="2200" i="0" u="none" strike="noStrike" cap="none">
              <a:solidFill>
                <a:srgbClr val="002060"/>
              </a:solidFill>
              <a:latin typeface="Century Gothic"/>
              <a:ea typeface="Century Gothic"/>
              <a:cs typeface="Century Gothic"/>
              <a:sym typeface="Century Gothic"/>
            </a:endParaRPr>
          </a:p>
        </p:txBody>
      </p:sp>
      <p:sp>
        <p:nvSpPr>
          <p:cNvPr id="992" name="Google Shape;992;p36"/>
          <p:cNvSpPr/>
          <p:nvPr/>
        </p:nvSpPr>
        <p:spPr>
          <a:xfrm>
            <a:off x="9868829" y="241211"/>
            <a:ext cx="2098831" cy="463517"/>
          </a:xfrm>
          <a:prstGeom prst="roundRect">
            <a:avLst>
              <a:gd name="adj" fmla="val 16667"/>
            </a:avLst>
          </a:prstGeom>
          <a:solidFill>
            <a:srgbClr val="F664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Century Gothic"/>
              <a:ea typeface="Century Gothic"/>
              <a:cs typeface="Century Gothic"/>
              <a:sym typeface="Century Gothic"/>
            </a:endParaRPr>
          </a:p>
        </p:txBody>
      </p:sp>
      <p:sp>
        <p:nvSpPr>
          <p:cNvPr id="993" name="Google Shape;993;p36"/>
          <p:cNvSpPr txBox="1">
            <a:spLocks noGrp="1"/>
          </p:cNvSpPr>
          <p:nvPr>
            <p:ph type="title" idx="4294967295"/>
          </p:nvPr>
        </p:nvSpPr>
        <p:spPr>
          <a:xfrm>
            <a:off x="9868829" y="200885"/>
            <a:ext cx="2098831" cy="5979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leer / escuchar</a:t>
            </a:r>
            <a:endParaRPr sz="2000" b="1">
              <a:solidFill>
                <a:schemeClr val="lt1"/>
              </a:solidFill>
            </a:endParaRPr>
          </a:p>
        </p:txBody>
      </p:sp>
      <p:sp>
        <p:nvSpPr>
          <p:cNvPr id="994" name="Google Shape;994;p36">
            <a:hlinkClick r:id="" action="ppaction://noaction">
              <a:snd r:embed="rId3" name="Slow_Bilbao es un destino internacional sin comparacio%CC%81n.wav"/>
            </a:hlinkClick>
          </p:cNvPr>
          <p:cNvSpPr/>
          <p:nvPr/>
        </p:nvSpPr>
        <p:spPr>
          <a:xfrm>
            <a:off x="294625" y="29149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995" name="Google Shape;995;p36">
            <a:hlinkClick r:id="" action="ppaction://noaction">
              <a:snd r:embed="rId4" name="Slow_%C2%A1Un menu%CC%81 genial! Yo comi%CC%81 pintxos y mi hermano comio%CC%81 carne.wav"/>
            </a:hlinkClick>
          </p:cNvPr>
          <p:cNvSpPr/>
          <p:nvPr/>
        </p:nvSpPr>
        <p:spPr>
          <a:xfrm>
            <a:off x="294625" y="356676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996" name="Google Shape;996;p36">
            <a:hlinkClick r:id="" action="ppaction://noaction">
              <a:snd r:embed="rId5" name="Slow_Pues al final decidi%CC%81 coger el funicular y observar toda la poblacio%CC%81n.wav"/>
            </a:hlinkClick>
          </p:cNvPr>
          <p:cNvSpPr/>
          <p:nvPr/>
        </p:nvSpPr>
        <p:spPr>
          <a:xfrm>
            <a:off x="294626" y="421856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a:p>
        </p:txBody>
      </p:sp>
      <p:sp>
        <p:nvSpPr>
          <p:cNvPr id="997" name="Google Shape;997;p36">
            <a:hlinkClick r:id="" action="ppaction://noaction">
              <a:snd r:embed="rId6" name="Slow_Tambie%CC%81n salio%CC%81 al corazo%CC%81n de la ciudad y bebio%CC%81 pachara%CC%81n.wav"/>
            </a:hlinkClick>
          </p:cNvPr>
          <p:cNvSpPr/>
          <p:nvPr/>
        </p:nvSpPr>
        <p:spPr>
          <a:xfrm>
            <a:off x="294627" y="487037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a:p>
        </p:txBody>
      </p:sp>
      <p:sp>
        <p:nvSpPr>
          <p:cNvPr id="998" name="Google Shape;998;p36">
            <a:hlinkClick r:id="" action="ppaction://noaction">
              <a:snd r:embed="rId7" name="Slow_Adema%CC%81s, subi%CC%81 al edificio Baile%CC%81n porque es muy peculiar.wav"/>
            </a:hlinkClick>
          </p:cNvPr>
          <p:cNvSpPr/>
          <p:nvPr/>
        </p:nvSpPr>
        <p:spPr>
          <a:xfrm>
            <a:off x="294626" y="55221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5</a:t>
            </a:r>
            <a:endParaRPr/>
          </a:p>
        </p:txBody>
      </p:sp>
      <p:sp>
        <p:nvSpPr>
          <p:cNvPr id="999" name="Google Shape;999;p36"/>
          <p:cNvSpPr/>
          <p:nvPr/>
        </p:nvSpPr>
        <p:spPr>
          <a:xfrm>
            <a:off x="989327" y="4910670"/>
            <a:ext cx="89994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Tam</a:t>
            </a:r>
            <a:r>
              <a:rPr lang="en-GB" sz="2200" b="1">
                <a:solidFill>
                  <a:srgbClr val="002060"/>
                </a:solidFill>
                <a:latin typeface="Century Gothic"/>
                <a:ea typeface="Century Gothic"/>
                <a:cs typeface="Century Gothic"/>
                <a:sym typeface="Century Gothic"/>
              </a:rPr>
              <a:t>bien </a:t>
            </a:r>
            <a:r>
              <a:rPr lang="en-GB" sz="2200">
                <a:solidFill>
                  <a:srgbClr val="002060"/>
                </a:solidFill>
                <a:latin typeface="Century Gothic"/>
                <a:ea typeface="Century Gothic"/>
                <a:cs typeface="Century Gothic"/>
                <a:sym typeface="Century Gothic"/>
              </a:rPr>
              <a:t>sa</a:t>
            </a:r>
            <a:r>
              <a:rPr lang="en-GB" sz="2200" b="1">
                <a:solidFill>
                  <a:srgbClr val="002060"/>
                </a:solidFill>
                <a:latin typeface="Century Gothic"/>
                <a:ea typeface="Century Gothic"/>
                <a:cs typeface="Century Gothic"/>
                <a:sym typeface="Century Gothic"/>
              </a:rPr>
              <a:t>lio</a:t>
            </a:r>
            <a:r>
              <a:rPr lang="en-GB" sz="2200">
                <a:solidFill>
                  <a:srgbClr val="002060"/>
                </a:solidFill>
                <a:latin typeface="Century Gothic"/>
                <a:ea typeface="Century Gothic"/>
                <a:cs typeface="Century Gothic"/>
                <a:sym typeface="Century Gothic"/>
              </a:rPr>
              <a:t> al cora</a:t>
            </a:r>
            <a:r>
              <a:rPr lang="en-GB" sz="2200" b="1">
                <a:solidFill>
                  <a:srgbClr val="002060"/>
                </a:solidFill>
                <a:latin typeface="Century Gothic"/>
                <a:ea typeface="Century Gothic"/>
                <a:cs typeface="Century Gothic"/>
                <a:sym typeface="Century Gothic"/>
              </a:rPr>
              <a:t>zon</a:t>
            </a:r>
            <a:r>
              <a:rPr lang="en-GB" sz="2200">
                <a:solidFill>
                  <a:srgbClr val="002060"/>
                </a:solidFill>
                <a:latin typeface="Century Gothic"/>
                <a:ea typeface="Century Gothic"/>
                <a:cs typeface="Century Gothic"/>
                <a:sym typeface="Century Gothic"/>
              </a:rPr>
              <a:t> de la ciu</a:t>
            </a:r>
            <a:r>
              <a:rPr lang="en-GB" sz="2200" b="1">
                <a:solidFill>
                  <a:srgbClr val="002060"/>
                </a:solidFill>
                <a:latin typeface="Century Gothic"/>
                <a:ea typeface="Century Gothic"/>
                <a:cs typeface="Century Gothic"/>
                <a:sym typeface="Century Gothic"/>
              </a:rPr>
              <a:t>dad</a:t>
            </a:r>
            <a:r>
              <a:rPr lang="en-GB" sz="2200">
                <a:solidFill>
                  <a:srgbClr val="002060"/>
                </a:solidFill>
                <a:latin typeface="Century Gothic"/>
                <a:ea typeface="Century Gothic"/>
                <a:cs typeface="Century Gothic"/>
                <a:sym typeface="Century Gothic"/>
              </a:rPr>
              <a:t> y be</a:t>
            </a:r>
            <a:r>
              <a:rPr lang="en-GB" sz="2200" b="1">
                <a:solidFill>
                  <a:srgbClr val="002060"/>
                </a:solidFill>
                <a:latin typeface="Century Gothic"/>
                <a:ea typeface="Century Gothic"/>
                <a:cs typeface="Century Gothic"/>
                <a:sym typeface="Century Gothic"/>
              </a:rPr>
              <a:t>bio</a:t>
            </a:r>
            <a:r>
              <a:rPr lang="en-GB" sz="2200">
                <a:solidFill>
                  <a:srgbClr val="002060"/>
                </a:solidFill>
                <a:latin typeface="Century Gothic"/>
                <a:ea typeface="Century Gothic"/>
                <a:cs typeface="Century Gothic"/>
                <a:sym typeface="Century Gothic"/>
              </a:rPr>
              <a:t> pacha</a:t>
            </a:r>
            <a:r>
              <a:rPr lang="en-GB" sz="2200" b="1">
                <a:solidFill>
                  <a:srgbClr val="002060"/>
                </a:solidFill>
                <a:latin typeface="Century Gothic"/>
                <a:ea typeface="Century Gothic"/>
                <a:cs typeface="Century Gothic"/>
                <a:sym typeface="Century Gothic"/>
              </a:rPr>
              <a:t>ran.</a:t>
            </a:r>
            <a:endParaRPr sz="2200" b="1">
              <a:solidFill>
                <a:schemeClr val="dk1"/>
              </a:solidFill>
              <a:latin typeface="Century Gothic"/>
              <a:ea typeface="Century Gothic"/>
              <a:cs typeface="Century Gothic"/>
              <a:sym typeface="Century Gothic"/>
            </a:endParaRPr>
          </a:p>
        </p:txBody>
      </p:sp>
      <p:sp>
        <p:nvSpPr>
          <p:cNvPr id="1000" name="Google Shape;1000;p36"/>
          <p:cNvSpPr txBox="1"/>
          <p:nvPr/>
        </p:nvSpPr>
        <p:spPr>
          <a:xfrm>
            <a:off x="989327" y="4223056"/>
            <a:ext cx="953772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Pues al fi</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deci</a:t>
            </a:r>
            <a:r>
              <a:rPr lang="en-GB" sz="2200" b="1">
                <a:solidFill>
                  <a:srgbClr val="002060"/>
                </a:solidFill>
                <a:latin typeface="Century Gothic"/>
                <a:ea typeface="Century Gothic"/>
                <a:cs typeface="Century Gothic"/>
                <a:sym typeface="Century Gothic"/>
              </a:rPr>
              <a:t>di</a:t>
            </a:r>
            <a:r>
              <a:rPr lang="en-GB" sz="2200">
                <a:solidFill>
                  <a:srgbClr val="002060"/>
                </a:solidFill>
                <a:latin typeface="Century Gothic"/>
                <a:ea typeface="Century Gothic"/>
                <a:cs typeface="Century Gothic"/>
                <a:sym typeface="Century Gothic"/>
              </a:rPr>
              <a:t> co</a:t>
            </a:r>
            <a:r>
              <a:rPr lang="en-GB" sz="2200" b="1">
                <a:solidFill>
                  <a:srgbClr val="002060"/>
                </a:solidFill>
                <a:latin typeface="Century Gothic"/>
                <a:ea typeface="Century Gothic"/>
                <a:cs typeface="Century Gothic"/>
                <a:sym typeface="Century Gothic"/>
              </a:rPr>
              <a:t>ger</a:t>
            </a:r>
            <a:r>
              <a:rPr lang="en-GB" sz="2200">
                <a:solidFill>
                  <a:srgbClr val="002060"/>
                </a:solidFill>
                <a:latin typeface="Century Gothic"/>
                <a:ea typeface="Century Gothic"/>
                <a:cs typeface="Century Gothic"/>
                <a:sym typeface="Century Gothic"/>
              </a:rPr>
              <a:t> el funicu</a:t>
            </a:r>
            <a:r>
              <a:rPr lang="en-GB" sz="2200" b="1">
                <a:solidFill>
                  <a:srgbClr val="002060"/>
                </a:solidFill>
                <a:latin typeface="Century Gothic"/>
                <a:ea typeface="Century Gothic"/>
                <a:cs typeface="Century Gothic"/>
                <a:sym typeface="Century Gothic"/>
              </a:rPr>
              <a:t>lar</a:t>
            </a:r>
            <a:r>
              <a:rPr lang="en-GB" sz="2200">
                <a:solidFill>
                  <a:srgbClr val="002060"/>
                </a:solidFill>
                <a:latin typeface="Century Gothic"/>
                <a:ea typeface="Century Gothic"/>
                <a:cs typeface="Century Gothic"/>
                <a:sym typeface="Century Gothic"/>
              </a:rPr>
              <a:t> y obser</a:t>
            </a:r>
            <a:r>
              <a:rPr lang="en-GB" sz="2200" b="1">
                <a:solidFill>
                  <a:srgbClr val="002060"/>
                </a:solidFill>
                <a:latin typeface="Century Gothic"/>
                <a:ea typeface="Century Gothic"/>
                <a:cs typeface="Century Gothic"/>
                <a:sym typeface="Century Gothic"/>
              </a:rPr>
              <a:t>var</a:t>
            </a:r>
            <a:r>
              <a:rPr lang="en-GB" sz="2200">
                <a:solidFill>
                  <a:srgbClr val="002060"/>
                </a:solidFill>
                <a:latin typeface="Century Gothic"/>
                <a:ea typeface="Century Gothic"/>
                <a:cs typeface="Century Gothic"/>
                <a:sym typeface="Century Gothic"/>
              </a:rPr>
              <a:t> toda la pobla</a:t>
            </a:r>
            <a:r>
              <a:rPr lang="en-GB" sz="2200" b="1">
                <a:solidFill>
                  <a:srgbClr val="002060"/>
                </a:solidFill>
                <a:latin typeface="Century Gothic"/>
                <a:ea typeface="Century Gothic"/>
                <a:cs typeface="Century Gothic"/>
                <a:sym typeface="Century Gothic"/>
              </a:rPr>
              <a:t>cion</a:t>
            </a:r>
            <a:r>
              <a:rPr lang="en-GB" sz="2200">
                <a:solidFill>
                  <a:srgbClr val="002060"/>
                </a:solidFill>
                <a:latin typeface="Century Gothic"/>
                <a:ea typeface="Century Gothic"/>
                <a:cs typeface="Century Gothic"/>
                <a:sym typeface="Century Gothic"/>
              </a:rPr>
              <a:t>.</a:t>
            </a:r>
            <a:endParaRPr/>
          </a:p>
        </p:txBody>
      </p:sp>
      <p:sp>
        <p:nvSpPr>
          <p:cNvPr id="1001" name="Google Shape;1001;p36"/>
          <p:cNvSpPr txBox="1"/>
          <p:nvPr/>
        </p:nvSpPr>
        <p:spPr>
          <a:xfrm>
            <a:off x="989326" y="3583568"/>
            <a:ext cx="899940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¡Un me</a:t>
            </a:r>
            <a:r>
              <a:rPr lang="en-GB" sz="2200" b="1">
                <a:solidFill>
                  <a:srgbClr val="002060"/>
                </a:solidFill>
                <a:latin typeface="Century Gothic"/>
                <a:ea typeface="Century Gothic"/>
                <a:cs typeface="Century Gothic"/>
                <a:sym typeface="Century Gothic"/>
              </a:rPr>
              <a:t>nu</a:t>
            </a:r>
            <a:r>
              <a:rPr lang="en-GB" sz="2200">
                <a:solidFill>
                  <a:srgbClr val="002060"/>
                </a:solidFill>
                <a:latin typeface="Century Gothic"/>
                <a:ea typeface="Century Gothic"/>
                <a:cs typeface="Century Gothic"/>
                <a:sym typeface="Century Gothic"/>
              </a:rPr>
              <a:t> ge</a:t>
            </a:r>
            <a:r>
              <a:rPr lang="en-GB" sz="2200" b="1">
                <a:solidFill>
                  <a:srgbClr val="002060"/>
                </a:solidFill>
                <a:latin typeface="Century Gothic"/>
                <a:ea typeface="Century Gothic"/>
                <a:cs typeface="Century Gothic"/>
                <a:sym typeface="Century Gothic"/>
              </a:rPr>
              <a:t>nial</a:t>
            </a:r>
            <a:r>
              <a:rPr lang="en-GB" sz="2200">
                <a:solidFill>
                  <a:srgbClr val="002060"/>
                </a:solidFill>
                <a:latin typeface="Century Gothic"/>
                <a:ea typeface="Century Gothic"/>
                <a:cs typeface="Century Gothic"/>
                <a:sym typeface="Century Gothic"/>
              </a:rPr>
              <a:t>! Yo co</a:t>
            </a:r>
            <a:r>
              <a:rPr lang="en-GB" sz="2200" b="1">
                <a:solidFill>
                  <a:srgbClr val="002060"/>
                </a:solidFill>
                <a:latin typeface="Century Gothic"/>
                <a:ea typeface="Century Gothic"/>
                <a:cs typeface="Century Gothic"/>
                <a:sym typeface="Century Gothic"/>
              </a:rPr>
              <a:t>mi</a:t>
            </a:r>
            <a:r>
              <a:rPr lang="en-GB" sz="2200">
                <a:solidFill>
                  <a:srgbClr val="002060"/>
                </a:solidFill>
                <a:latin typeface="Century Gothic"/>
                <a:ea typeface="Century Gothic"/>
                <a:cs typeface="Century Gothic"/>
                <a:sym typeface="Century Gothic"/>
              </a:rPr>
              <a:t> pintxos y mi hermano co</a:t>
            </a:r>
            <a:r>
              <a:rPr lang="en-GB" sz="2200" b="1">
                <a:solidFill>
                  <a:srgbClr val="002060"/>
                </a:solidFill>
                <a:latin typeface="Century Gothic"/>
                <a:ea typeface="Century Gothic"/>
                <a:cs typeface="Century Gothic"/>
                <a:sym typeface="Century Gothic"/>
              </a:rPr>
              <a:t>mio</a:t>
            </a:r>
            <a:r>
              <a:rPr lang="en-GB" sz="2200">
                <a:solidFill>
                  <a:srgbClr val="002060"/>
                </a:solidFill>
                <a:latin typeface="Century Gothic"/>
                <a:ea typeface="Century Gothic"/>
                <a:cs typeface="Century Gothic"/>
                <a:sym typeface="Century Gothic"/>
              </a:rPr>
              <a:t> carne.</a:t>
            </a:r>
            <a:endParaRPr sz="2200">
              <a:solidFill>
                <a:srgbClr val="002060"/>
              </a:solidFill>
              <a:latin typeface="Century Gothic"/>
              <a:ea typeface="Century Gothic"/>
              <a:cs typeface="Century Gothic"/>
              <a:sym typeface="Century Gothic"/>
            </a:endParaRPr>
          </a:p>
        </p:txBody>
      </p:sp>
      <p:sp>
        <p:nvSpPr>
          <p:cNvPr id="1002" name="Google Shape;1002;p36"/>
          <p:cNvSpPr txBox="1"/>
          <p:nvPr/>
        </p:nvSpPr>
        <p:spPr>
          <a:xfrm>
            <a:off x="927621" y="5550229"/>
            <a:ext cx="790814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Ade</a:t>
            </a:r>
            <a:r>
              <a:rPr lang="en-GB" sz="2200" b="1">
                <a:solidFill>
                  <a:srgbClr val="002060"/>
                </a:solidFill>
                <a:latin typeface="Century Gothic"/>
                <a:ea typeface="Century Gothic"/>
                <a:cs typeface="Century Gothic"/>
                <a:sym typeface="Century Gothic"/>
              </a:rPr>
              <a:t>mas</a:t>
            </a:r>
            <a:r>
              <a:rPr lang="en-GB" sz="2200">
                <a:solidFill>
                  <a:srgbClr val="002060"/>
                </a:solidFill>
                <a:latin typeface="Century Gothic"/>
                <a:ea typeface="Century Gothic"/>
                <a:cs typeface="Century Gothic"/>
                <a:sym typeface="Century Gothic"/>
              </a:rPr>
              <a:t>, su</a:t>
            </a:r>
            <a:r>
              <a:rPr lang="en-GB" sz="2200" b="1">
                <a:solidFill>
                  <a:srgbClr val="002060"/>
                </a:solidFill>
                <a:latin typeface="Century Gothic"/>
                <a:ea typeface="Century Gothic"/>
                <a:cs typeface="Century Gothic"/>
                <a:sym typeface="Century Gothic"/>
              </a:rPr>
              <a:t>bi</a:t>
            </a:r>
            <a:r>
              <a:rPr lang="en-GB" sz="2200">
                <a:solidFill>
                  <a:srgbClr val="002060"/>
                </a:solidFill>
                <a:latin typeface="Century Gothic"/>
                <a:ea typeface="Century Gothic"/>
                <a:cs typeface="Century Gothic"/>
                <a:sym typeface="Century Gothic"/>
              </a:rPr>
              <a:t> al edificio Bai</a:t>
            </a:r>
            <a:r>
              <a:rPr lang="en-GB" sz="2200" b="1">
                <a:solidFill>
                  <a:srgbClr val="002060"/>
                </a:solidFill>
                <a:latin typeface="Century Gothic"/>
                <a:ea typeface="Century Gothic"/>
                <a:cs typeface="Century Gothic"/>
                <a:sym typeface="Century Gothic"/>
              </a:rPr>
              <a:t>len</a:t>
            </a:r>
            <a:r>
              <a:rPr lang="en-GB" sz="2200">
                <a:solidFill>
                  <a:srgbClr val="002060"/>
                </a:solidFill>
                <a:latin typeface="Century Gothic"/>
                <a:ea typeface="Century Gothic"/>
                <a:cs typeface="Century Gothic"/>
                <a:sym typeface="Century Gothic"/>
              </a:rPr>
              <a:t> porque es muy pecu</a:t>
            </a:r>
            <a:r>
              <a:rPr lang="en-GB" sz="2200" b="1">
                <a:solidFill>
                  <a:srgbClr val="002060"/>
                </a:solidFill>
                <a:latin typeface="Century Gothic"/>
                <a:ea typeface="Century Gothic"/>
                <a:cs typeface="Century Gothic"/>
                <a:sym typeface="Century Gothic"/>
              </a:rPr>
              <a:t>liar</a:t>
            </a:r>
            <a:r>
              <a:rPr lang="en-GB" sz="2200">
                <a:solidFill>
                  <a:srgbClr val="002060"/>
                </a:solidFill>
                <a:latin typeface="Century Gothic"/>
                <a:ea typeface="Century Gothic"/>
                <a:cs typeface="Century Gothic"/>
                <a:sym typeface="Century Gothic"/>
              </a:rPr>
              <a:t>.</a:t>
            </a:r>
            <a:endParaRPr/>
          </a:p>
        </p:txBody>
      </p:sp>
      <p:pic>
        <p:nvPicPr>
          <p:cNvPr id="1003" name="Google Shape;1003;p36" descr="Dibujo animado de un personaje animado&#10;&#10;Descripción generada automáticamente con confianza media"/>
          <p:cNvPicPr preferRelativeResize="0"/>
          <p:nvPr/>
        </p:nvPicPr>
        <p:blipFill rotWithShape="1">
          <a:blip r:embed="rId8">
            <a:alphaModFix/>
          </a:blip>
          <a:srcRect/>
          <a:stretch/>
        </p:blipFill>
        <p:spPr>
          <a:xfrm>
            <a:off x="9236633" y="2327621"/>
            <a:ext cx="1236994" cy="1360519"/>
          </a:xfrm>
          <a:prstGeom prst="rect">
            <a:avLst/>
          </a:prstGeom>
          <a:noFill/>
          <a:ln>
            <a:noFill/>
          </a:ln>
        </p:spPr>
      </p:pic>
      <p:pic>
        <p:nvPicPr>
          <p:cNvPr id="1004" name="Google Shape;1004;p36" descr="Restaurante, Pintxos, Cocina, Alimentos, Gastrónomo"/>
          <p:cNvPicPr preferRelativeResize="0"/>
          <p:nvPr/>
        </p:nvPicPr>
        <p:blipFill rotWithShape="1">
          <a:blip r:embed="rId9">
            <a:alphaModFix/>
          </a:blip>
          <a:srcRect/>
          <a:stretch/>
        </p:blipFill>
        <p:spPr>
          <a:xfrm>
            <a:off x="6449042" y="144802"/>
            <a:ext cx="2172092" cy="1448061"/>
          </a:xfrm>
          <a:prstGeom prst="rect">
            <a:avLst/>
          </a:prstGeom>
          <a:noFill/>
          <a:ln>
            <a:noFill/>
          </a:ln>
        </p:spPr>
      </p:pic>
      <p:pic>
        <p:nvPicPr>
          <p:cNvPr id="1005" name="Google Shape;1005;p36" descr="Museo, Guggenheim, Bilbao, Reflejos, Arquitectura"/>
          <p:cNvPicPr preferRelativeResize="0"/>
          <p:nvPr/>
        </p:nvPicPr>
        <p:blipFill rotWithShape="1">
          <a:blip r:embed="rId10">
            <a:alphaModFix/>
          </a:blip>
          <a:srcRect/>
          <a:stretch/>
        </p:blipFill>
        <p:spPr>
          <a:xfrm>
            <a:off x="9516451" y="904120"/>
            <a:ext cx="2233301" cy="1488867"/>
          </a:xfrm>
          <a:prstGeom prst="rect">
            <a:avLst/>
          </a:prstGeom>
          <a:noFill/>
          <a:ln>
            <a:noFill/>
          </a:ln>
        </p:spPr>
      </p:pic>
      <p:pic>
        <p:nvPicPr>
          <p:cNvPr id="1006" name="Google Shape;1006;p36" descr="background rectangle"/>
          <p:cNvPicPr preferRelativeResize="0"/>
          <p:nvPr/>
        </p:nvPicPr>
        <p:blipFill rotWithShape="1">
          <a:blip r:embed="rId11">
            <a:alphaModFix/>
          </a:blip>
          <a:srcRect/>
          <a:stretch/>
        </p:blipFill>
        <p:spPr>
          <a:xfrm>
            <a:off x="0" y="339070"/>
            <a:ext cx="3674566" cy="867128"/>
          </a:xfrm>
          <a:prstGeom prst="rect">
            <a:avLst/>
          </a:prstGeom>
          <a:noFill/>
          <a:ln>
            <a:noFill/>
          </a:ln>
        </p:spPr>
      </p:pic>
      <p:sp>
        <p:nvSpPr>
          <p:cNvPr id="1007" name="Google Shape;1007;p36"/>
          <p:cNvSpPr txBox="1"/>
          <p:nvPr/>
        </p:nvSpPr>
        <p:spPr>
          <a:xfrm>
            <a:off x="-33793" y="25508"/>
            <a:ext cx="378664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Century Gothic"/>
              <a:buNone/>
            </a:pPr>
            <a:r>
              <a:rPr lang="en-GB" sz="3600" b="1">
                <a:solidFill>
                  <a:schemeClr val="lt1"/>
                </a:solidFill>
                <a:latin typeface="Century Gothic"/>
                <a:ea typeface="Century Gothic"/>
                <a:cs typeface="Century Gothic"/>
                <a:sym typeface="Century Gothic"/>
              </a:rPr>
              <a:t>Fonética</a:t>
            </a:r>
            <a:endParaRPr sz="3600">
              <a:solidFill>
                <a:srgbClr val="1F3864"/>
              </a:solidFill>
              <a:latin typeface="Century Gothic"/>
              <a:ea typeface="Century Gothic"/>
              <a:cs typeface="Century Gothic"/>
              <a:sym typeface="Century Gothic"/>
            </a:endParaRPr>
          </a:p>
        </p:txBody>
      </p:sp>
      <p:pic>
        <p:nvPicPr>
          <p:cNvPr id="1008" name="Google Shape;1008;p36" descr="Reflejo, Agua, Mar, Edificios, Nubes, Bilbao, Olabeaga"/>
          <p:cNvPicPr preferRelativeResize="0"/>
          <p:nvPr/>
        </p:nvPicPr>
        <p:blipFill rotWithShape="1">
          <a:blip r:embed="rId12">
            <a:alphaModFix/>
          </a:blip>
          <a:srcRect/>
          <a:stretch/>
        </p:blipFill>
        <p:spPr>
          <a:xfrm>
            <a:off x="4106163" y="138873"/>
            <a:ext cx="1941069" cy="1455801"/>
          </a:xfrm>
          <a:prstGeom prst="rect">
            <a:avLst/>
          </a:prstGeom>
          <a:noFill/>
          <a:ln>
            <a:noFill/>
          </a:ln>
        </p:spPr>
      </p:pic>
      <p:pic>
        <p:nvPicPr>
          <p:cNvPr id="1009" name="Google Shape;1009;p36" descr="Abando, Estación De Tren, Bilbao, Ventana, Reloj"/>
          <p:cNvPicPr preferRelativeResize="0"/>
          <p:nvPr/>
        </p:nvPicPr>
        <p:blipFill rotWithShape="1">
          <a:blip r:embed="rId13">
            <a:alphaModFix/>
          </a:blip>
          <a:srcRect/>
          <a:stretch/>
        </p:blipFill>
        <p:spPr>
          <a:xfrm>
            <a:off x="10510183" y="2498237"/>
            <a:ext cx="1220889" cy="1627852"/>
          </a:xfrm>
          <a:prstGeom prst="rect">
            <a:avLst/>
          </a:prstGeom>
          <a:noFill/>
          <a:ln>
            <a:noFill/>
          </a:ln>
        </p:spPr>
      </p:pic>
      <p:sp>
        <p:nvSpPr>
          <p:cNvPr id="1010" name="Google Shape;1010;p36"/>
          <p:cNvSpPr/>
          <p:nvPr/>
        </p:nvSpPr>
        <p:spPr>
          <a:xfrm>
            <a:off x="989327" y="4910517"/>
            <a:ext cx="89994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Tam</a:t>
            </a:r>
            <a:r>
              <a:rPr lang="en-GB" sz="2200" b="1">
                <a:solidFill>
                  <a:srgbClr val="002060"/>
                </a:solidFill>
                <a:latin typeface="Century Gothic"/>
                <a:ea typeface="Century Gothic"/>
                <a:cs typeface="Century Gothic"/>
                <a:sym typeface="Century Gothic"/>
              </a:rPr>
              <a:t>bién</a:t>
            </a:r>
            <a:r>
              <a:rPr lang="en-GB" sz="2200">
                <a:solidFill>
                  <a:srgbClr val="002060"/>
                </a:solidFill>
                <a:latin typeface="Century Gothic"/>
                <a:ea typeface="Century Gothic"/>
                <a:cs typeface="Century Gothic"/>
                <a:sym typeface="Century Gothic"/>
              </a:rPr>
              <a:t> sa</a:t>
            </a:r>
            <a:r>
              <a:rPr lang="en-GB" sz="2200" b="1">
                <a:solidFill>
                  <a:srgbClr val="002060"/>
                </a:solidFill>
                <a:latin typeface="Century Gothic"/>
                <a:ea typeface="Century Gothic"/>
                <a:cs typeface="Century Gothic"/>
                <a:sym typeface="Century Gothic"/>
              </a:rPr>
              <a:t>lió</a:t>
            </a:r>
            <a:r>
              <a:rPr lang="en-GB" sz="2200">
                <a:solidFill>
                  <a:srgbClr val="002060"/>
                </a:solidFill>
                <a:latin typeface="Century Gothic"/>
                <a:ea typeface="Century Gothic"/>
                <a:cs typeface="Century Gothic"/>
                <a:sym typeface="Century Gothic"/>
              </a:rPr>
              <a:t> al cora</a:t>
            </a:r>
            <a:r>
              <a:rPr lang="en-GB" sz="2200" b="1">
                <a:solidFill>
                  <a:srgbClr val="002060"/>
                </a:solidFill>
                <a:latin typeface="Century Gothic"/>
                <a:ea typeface="Century Gothic"/>
                <a:cs typeface="Century Gothic"/>
                <a:sym typeface="Century Gothic"/>
              </a:rPr>
              <a:t>zón</a:t>
            </a:r>
            <a:r>
              <a:rPr lang="en-GB" sz="2200">
                <a:solidFill>
                  <a:srgbClr val="002060"/>
                </a:solidFill>
                <a:latin typeface="Century Gothic"/>
                <a:ea typeface="Century Gothic"/>
                <a:cs typeface="Century Gothic"/>
                <a:sym typeface="Century Gothic"/>
              </a:rPr>
              <a:t> de la ciu</a:t>
            </a:r>
            <a:r>
              <a:rPr lang="en-GB" sz="2200" b="1">
                <a:solidFill>
                  <a:srgbClr val="002060"/>
                </a:solidFill>
                <a:latin typeface="Century Gothic"/>
                <a:ea typeface="Century Gothic"/>
                <a:cs typeface="Century Gothic"/>
                <a:sym typeface="Century Gothic"/>
              </a:rPr>
              <a:t>dad</a:t>
            </a:r>
            <a:r>
              <a:rPr lang="en-GB" sz="2200">
                <a:solidFill>
                  <a:srgbClr val="002060"/>
                </a:solidFill>
                <a:latin typeface="Century Gothic"/>
                <a:ea typeface="Century Gothic"/>
                <a:cs typeface="Century Gothic"/>
                <a:sym typeface="Century Gothic"/>
              </a:rPr>
              <a:t> y be</a:t>
            </a:r>
            <a:r>
              <a:rPr lang="en-GB" sz="2200" b="1">
                <a:solidFill>
                  <a:srgbClr val="002060"/>
                </a:solidFill>
                <a:latin typeface="Century Gothic"/>
                <a:ea typeface="Century Gothic"/>
                <a:cs typeface="Century Gothic"/>
                <a:sym typeface="Century Gothic"/>
              </a:rPr>
              <a:t>bió</a:t>
            </a:r>
            <a:r>
              <a:rPr lang="en-GB" sz="2200">
                <a:solidFill>
                  <a:srgbClr val="002060"/>
                </a:solidFill>
                <a:latin typeface="Century Gothic"/>
                <a:ea typeface="Century Gothic"/>
                <a:cs typeface="Century Gothic"/>
                <a:sym typeface="Century Gothic"/>
              </a:rPr>
              <a:t> pacha</a:t>
            </a:r>
            <a:r>
              <a:rPr lang="en-GB" sz="2200" b="1">
                <a:solidFill>
                  <a:srgbClr val="002060"/>
                </a:solidFill>
                <a:latin typeface="Century Gothic"/>
                <a:ea typeface="Century Gothic"/>
                <a:cs typeface="Century Gothic"/>
                <a:sym typeface="Century Gothic"/>
              </a:rPr>
              <a:t>rán.</a:t>
            </a:r>
            <a:endParaRPr sz="2200" b="1">
              <a:solidFill>
                <a:schemeClr val="dk1"/>
              </a:solidFill>
              <a:latin typeface="Century Gothic"/>
              <a:ea typeface="Century Gothic"/>
              <a:cs typeface="Century Gothic"/>
              <a:sym typeface="Century Gothic"/>
            </a:endParaRPr>
          </a:p>
        </p:txBody>
      </p:sp>
      <p:sp>
        <p:nvSpPr>
          <p:cNvPr id="1011" name="Google Shape;1011;p36"/>
          <p:cNvSpPr txBox="1"/>
          <p:nvPr/>
        </p:nvSpPr>
        <p:spPr>
          <a:xfrm>
            <a:off x="985823" y="2905993"/>
            <a:ext cx="88830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Bilbao es un destino internacio</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sin </a:t>
            </a:r>
            <a:r>
              <a:rPr lang="en-GB" sz="2200" b="1">
                <a:solidFill>
                  <a:srgbClr val="002060"/>
                </a:solidFill>
                <a:latin typeface="Century Gothic"/>
                <a:ea typeface="Century Gothic"/>
                <a:cs typeface="Century Gothic"/>
                <a:sym typeface="Century Gothic"/>
              </a:rPr>
              <a:t>comparación</a:t>
            </a:r>
            <a:r>
              <a:rPr lang="en-GB" sz="2200">
                <a:solidFill>
                  <a:srgbClr val="002060"/>
                </a:solidFill>
                <a:latin typeface="Century Gothic"/>
                <a:ea typeface="Century Gothic"/>
                <a:cs typeface="Century Gothic"/>
                <a:sym typeface="Century Gothic"/>
              </a:rPr>
              <a:t>.</a:t>
            </a:r>
            <a:endParaRPr sz="2200">
              <a:solidFill>
                <a:schemeClr val="dk1"/>
              </a:solidFill>
              <a:latin typeface="Century Gothic"/>
              <a:ea typeface="Century Gothic"/>
              <a:cs typeface="Century Gothic"/>
              <a:sym typeface="Century Gothic"/>
            </a:endParaRPr>
          </a:p>
        </p:txBody>
      </p:sp>
      <p:sp>
        <p:nvSpPr>
          <p:cNvPr id="1012" name="Google Shape;1012;p36"/>
          <p:cNvSpPr txBox="1"/>
          <p:nvPr/>
        </p:nvSpPr>
        <p:spPr>
          <a:xfrm>
            <a:off x="985823" y="4230837"/>
            <a:ext cx="953772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Pues al fi</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deci</a:t>
            </a:r>
            <a:r>
              <a:rPr lang="en-GB" sz="2200" b="1">
                <a:solidFill>
                  <a:srgbClr val="002060"/>
                </a:solidFill>
                <a:latin typeface="Century Gothic"/>
                <a:ea typeface="Century Gothic"/>
                <a:cs typeface="Century Gothic"/>
                <a:sym typeface="Century Gothic"/>
              </a:rPr>
              <a:t>dí</a:t>
            </a:r>
            <a:r>
              <a:rPr lang="en-GB" sz="2200">
                <a:solidFill>
                  <a:srgbClr val="002060"/>
                </a:solidFill>
                <a:latin typeface="Century Gothic"/>
                <a:ea typeface="Century Gothic"/>
                <a:cs typeface="Century Gothic"/>
                <a:sym typeface="Century Gothic"/>
              </a:rPr>
              <a:t> co</a:t>
            </a:r>
            <a:r>
              <a:rPr lang="en-GB" sz="2200" b="1">
                <a:solidFill>
                  <a:srgbClr val="002060"/>
                </a:solidFill>
                <a:latin typeface="Century Gothic"/>
                <a:ea typeface="Century Gothic"/>
                <a:cs typeface="Century Gothic"/>
                <a:sym typeface="Century Gothic"/>
              </a:rPr>
              <a:t>ger</a:t>
            </a:r>
            <a:r>
              <a:rPr lang="en-GB" sz="2200">
                <a:solidFill>
                  <a:srgbClr val="002060"/>
                </a:solidFill>
                <a:latin typeface="Century Gothic"/>
                <a:ea typeface="Century Gothic"/>
                <a:cs typeface="Century Gothic"/>
                <a:sym typeface="Century Gothic"/>
              </a:rPr>
              <a:t> el funicu</a:t>
            </a:r>
            <a:r>
              <a:rPr lang="en-GB" sz="2200" b="1">
                <a:solidFill>
                  <a:srgbClr val="002060"/>
                </a:solidFill>
                <a:latin typeface="Century Gothic"/>
                <a:ea typeface="Century Gothic"/>
                <a:cs typeface="Century Gothic"/>
                <a:sym typeface="Century Gothic"/>
              </a:rPr>
              <a:t>lar</a:t>
            </a:r>
            <a:r>
              <a:rPr lang="en-GB" sz="2200">
                <a:solidFill>
                  <a:srgbClr val="002060"/>
                </a:solidFill>
                <a:latin typeface="Century Gothic"/>
                <a:ea typeface="Century Gothic"/>
                <a:cs typeface="Century Gothic"/>
                <a:sym typeface="Century Gothic"/>
              </a:rPr>
              <a:t> y obser</a:t>
            </a:r>
            <a:r>
              <a:rPr lang="en-GB" sz="2200" b="1">
                <a:solidFill>
                  <a:srgbClr val="002060"/>
                </a:solidFill>
                <a:latin typeface="Century Gothic"/>
                <a:ea typeface="Century Gothic"/>
                <a:cs typeface="Century Gothic"/>
                <a:sym typeface="Century Gothic"/>
              </a:rPr>
              <a:t>var</a:t>
            </a:r>
            <a:r>
              <a:rPr lang="en-GB" sz="2200">
                <a:solidFill>
                  <a:srgbClr val="002060"/>
                </a:solidFill>
                <a:latin typeface="Century Gothic"/>
                <a:ea typeface="Century Gothic"/>
                <a:cs typeface="Century Gothic"/>
                <a:sym typeface="Century Gothic"/>
              </a:rPr>
              <a:t> toda la pobla</a:t>
            </a:r>
            <a:r>
              <a:rPr lang="en-GB" sz="2200" b="1">
                <a:solidFill>
                  <a:srgbClr val="002060"/>
                </a:solidFill>
                <a:latin typeface="Century Gothic"/>
                <a:ea typeface="Century Gothic"/>
                <a:cs typeface="Century Gothic"/>
                <a:sym typeface="Century Gothic"/>
              </a:rPr>
              <a:t>ción</a:t>
            </a:r>
            <a:r>
              <a:rPr lang="en-GB" sz="2200">
                <a:solidFill>
                  <a:srgbClr val="002060"/>
                </a:solidFill>
                <a:latin typeface="Century Gothic"/>
                <a:ea typeface="Century Gothic"/>
                <a:cs typeface="Century Gothic"/>
                <a:sym typeface="Century Gothic"/>
              </a:rPr>
              <a:t>.</a:t>
            </a:r>
            <a:endParaRPr/>
          </a:p>
        </p:txBody>
      </p:sp>
      <p:sp>
        <p:nvSpPr>
          <p:cNvPr id="1013" name="Google Shape;1013;p36"/>
          <p:cNvSpPr txBox="1"/>
          <p:nvPr/>
        </p:nvSpPr>
        <p:spPr>
          <a:xfrm>
            <a:off x="989326" y="3591349"/>
            <a:ext cx="899940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¡Un me</a:t>
            </a:r>
            <a:r>
              <a:rPr lang="en-GB" sz="2200" b="1">
                <a:solidFill>
                  <a:srgbClr val="002060"/>
                </a:solidFill>
                <a:latin typeface="Century Gothic"/>
                <a:ea typeface="Century Gothic"/>
                <a:cs typeface="Century Gothic"/>
                <a:sym typeface="Century Gothic"/>
              </a:rPr>
              <a:t>nú</a:t>
            </a:r>
            <a:r>
              <a:rPr lang="en-GB" sz="2200">
                <a:solidFill>
                  <a:srgbClr val="002060"/>
                </a:solidFill>
                <a:latin typeface="Century Gothic"/>
                <a:ea typeface="Century Gothic"/>
                <a:cs typeface="Century Gothic"/>
                <a:sym typeface="Century Gothic"/>
              </a:rPr>
              <a:t> ge</a:t>
            </a:r>
            <a:r>
              <a:rPr lang="en-GB" sz="2200" b="1">
                <a:solidFill>
                  <a:srgbClr val="002060"/>
                </a:solidFill>
                <a:latin typeface="Century Gothic"/>
                <a:ea typeface="Century Gothic"/>
                <a:cs typeface="Century Gothic"/>
                <a:sym typeface="Century Gothic"/>
              </a:rPr>
              <a:t>nial</a:t>
            </a:r>
            <a:r>
              <a:rPr lang="en-GB" sz="2200">
                <a:solidFill>
                  <a:srgbClr val="002060"/>
                </a:solidFill>
                <a:latin typeface="Century Gothic"/>
                <a:ea typeface="Century Gothic"/>
                <a:cs typeface="Century Gothic"/>
                <a:sym typeface="Century Gothic"/>
              </a:rPr>
              <a:t>! Yo </a:t>
            </a:r>
            <a:r>
              <a:rPr lang="en-GB" sz="2200" b="1">
                <a:solidFill>
                  <a:srgbClr val="002060"/>
                </a:solidFill>
                <a:latin typeface="Century Gothic"/>
                <a:ea typeface="Century Gothic"/>
                <a:cs typeface="Century Gothic"/>
                <a:sym typeface="Century Gothic"/>
              </a:rPr>
              <a:t>comí</a:t>
            </a:r>
            <a:r>
              <a:rPr lang="en-GB" sz="2200">
                <a:solidFill>
                  <a:srgbClr val="002060"/>
                </a:solidFill>
                <a:latin typeface="Century Gothic"/>
                <a:ea typeface="Century Gothic"/>
                <a:cs typeface="Century Gothic"/>
                <a:sym typeface="Century Gothic"/>
              </a:rPr>
              <a:t> pintxos y mi hermano co</a:t>
            </a:r>
            <a:r>
              <a:rPr lang="en-GB" sz="2200" b="1">
                <a:solidFill>
                  <a:srgbClr val="002060"/>
                </a:solidFill>
                <a:latin typeface="Century Gothic"/>
                <a:ea typeface="Century Gothic"/>
                <a:cs typeface="Century Gothic"/>
                <a:sym typeface="Century Gothic"/>
              </a:rPr>
              <a:t>mió</a:t>
            </a:r>
            <a:r>
              <a:rPr lang="en-GB" sz="2200">
                <a:solidFill>
                  <a:srgbClr val="002060"/>
                </a:solidFill>
                <a:latin typeface="Century Gothic"/>
                <a:ea typeface="Century Gothic"/>
                <a:cs typeface="Century Gothic"/>
                <a:sym typeface="Century Gothic"/>
              </a:rPr>
              <a:t> carne. </a:t>
            </a:r>
            <a:endParaRPr/>
          </a:p>
        </p:txBody>
      </p:sp>
      <p:sp>
        <p:nvSpPr>
          <p:cNvPr id="1014" name="Google Shape;1014;p36"/>
          <p:cNvSpPr txBox="1"/>
          <p:nvPr/>
        </p:nvSpPr>
        <p:spPr>
          <a:xfrm>
            <a:off x="927621" y="5542224"/>
            <a:ext cx="821652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Ade</a:t>
            </a:r>
            <a:r>
              <a:rPr lang="en-GB" sz="2200" b="1">
                <a:solidFill>
                  <a:srgbClr val="002060"/>
                </a:solidFill>
                <a:latin typeface="Century Gothic"/>
                <a:ea typeface="Century Gothic"/>
                <a:cs typeface="Century Gothic"/>
                <a:sym typeface="Century Gothic"/>
              </a:rPr>
              <a:t>más</a:t>
            </a:r>
            <a:r>
              <a:rPr lang="en-GB" sz="2200">
                <a:solidFill>
                  <a:srgbClr val="002060"/>
                </a:solidFill>
                <a:latin typeface="Century Gothic"/>
                <a:ea typeface="Century Gothic"/>
                <a:cs typeface="Century Gothic"/>
                <a:sym typeface="Century Gothic"/>
              </a:rPr>
              <a:t>, su</a:t>
            </a:r>
            <a:r>
              <a:rPr lang="en-GB" sz="2200" b="1">
                <a:solidFill>
                  <a:srgbClr val="002060"/>
                </a:solidFill>
                <a:latin typeface="Century Gothic"/>
                <a:ea typeface="Century Gothic"/>
                <a:cs typeface="Century Gothic"/>
                <a:sym typeface="Century Gothic"/>
              </a:rPr>
              <a:t>bí</a:t>
            </a:r>
            <a:r>
              <a:rPr lang="en-GB" sz="2200">
                <a:solidFill>
                  <a:srgbClr val="002060"/>
                </a:solidFill>
                <a:latin typeface="Century Gothic"/>
                <a:ea typeface="Century Gothic"/>
                <a:cs typeface="Century Gothic"/>
                <a:sym typeface="Century Gothic"/>
              </a:rPr>
              <a:t> al edificio Bai</a:t>
            </a:r>
            <a:r>
              <a:rPr lang="en-GB" sz="2200" b="1">
                <a:solidFill>
                  <a:srgbClr val="002060"/>
                </a:solidFill>
                <a:latin typeface="Century Gothic"/>
                <a:ea typeface="Century Gothic"/>
                <a:cs typeface="Century Gothic"/>
                <a:sym typeface="Century Gothic"/>
              </a:rPr>
              <a:t>lén</a:t>
            </a:r>
            <a:r>
              <a:rPr lang="en-GB" sz="2200">
                <a:solidFill>
                  <a:srgbClr val="002060"/>
                </a:solidFill>
                <a:latin typeface="Century Gothic"/>
                <a:ea typeface="Century Gothic"/>
                <a:cs typeface="Century Gothic"/>
                <a:sym typeface="Century Gothic"/>
              </a:rPr>
              <a:t> porque es muy pecu</a:t>
            </a:r>
            <a:r>
              <a:rPr lang="en-GB" sz="2200" b="1">
                <a:solidFill>
                  <a:srgbClr val="002060"/>
                </a:solidFill>
                <a:latin typeface="Century Gothic"/>
                <a:ea typeface="Century Gothic"/>
                <a:cs typeface="Century Gothic"/>
                <a:sym typeface="Century Gothic"/>
              </a:rPr>
              <a:t>liar</a:t>
            </a:r>
            <a:r>
              <a:rPr lang="en-GB" sz="2200">
                <a:solidFill>
                  <a:srgbClr val="002060"/>
                </a:solidFill>
                <a:latin typeface="Century Gothic"/>
                <a:ea typeface="Century Gothic"/>
                <a:cs typeface="Century Gothic"/>
                <a:sym typeface="Century Gothic"/>
              </a:rPr>
              <a:t>.</a:t>
            </a:r>
            <a:endParaRPr/>
          </a:p>
        </p:txBody>
      </p:sp>
      <p:sp>
        <p:nvSpPr>
          <p:cNvPr id="1015" name="Google Shape;1015;p36"/>
          <p:cNvSpPr txBox="1"/>
          <p:nvPr/>
        </p:nvSpPr>
        <p:spPr>
          <a:xfrm>
            <a:off x="9216573" y="4661005"/>
            <a:ext cx="294360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población = </a:t>
            </a:r>
            <a:endParaRPr sz="2000">
              <a:solidFill>
                <a:srgbClr val="1F3864"/>
              </a:solidFill>
              <a:highlight>
                <a:srgbClr val="FBF0D5"/>
              </a:highlight>
              <a:latin typeface="Century Gothic"/>
              <a:ea typeface="Century Gothic"/>
              <a:cs typeface="Century Gothic"/>
              <a:sym typeface="Century Gothic"/>
            </a:endParaRPr>
          </a:p>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city, town, population</a:t>
            </a:r>
            <a:endParaRPr/>
          </a:p>
        </p:txBody>
      </p:sp>
      <p:sp>
        <p:nvSpPr>
          <p:cNvPr id="1016" name="Google Shape;1016;p36"/>
          <p:cNvSpPr txBox="1"/>
          <p:nvPr/>
        </p:nvSpPr>
        <p:spPr>
          <a:xfrm>
            <a:off x="9216573" y="5390142"/>
            <a:ext cx="29436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el corazón = heart</a:t>
            </a:r>
            <a:endParaRPr/>
          </a:p>
        </p:txBody>
      </p:sp>
      <p:sp>
        <p:nvSpPr>
          <p:cNvPr id="1017" name="Google Shape;1017;p36"/>
          <p:cNvSpPr txBox="1"/>
          <p:nvPr/>
        </p:nvSpPr>
        <p:spPr>
          <a:xfrm>
            <a:off x="985823" y="2913998"/>
            <a:ext cx="88830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Bilbao es un destino internacio</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sin </a:t>
            </a:r>
            <a:r>
              <a:rPr lang="en-GB" sz="2200" b="1">
                <a:solidFill>
                  <a:srgbClr val="002060"/>
                </a:solidFill>
                <a:latin typeface="Century Gothic"/>
                <a:ea typeface="Century Gothic"/>
                <a:cs typeface="Century Gothic"/>
                <a:sym typeface="Century Gothic"/>
              </a:rPr>
              <a:t>comparacion</a:t>
            </a:r>
            <a:r>
              <a:rPr lang="en-GB" sz="2200">
                <a:solidFill>
                  <a:srgbClr val="002060"/>
                </a:solidFill>
                <a:latin typeface="Century Gothic"/>
                <a:ea typeface="Century Gothic"/>
                <a:cs typeface="Century Gothic"/>
                <a:sym typeface="Century Gothic"/>
              </a:rPr>
              <a:t>.</a:t>
            </a:r>
            <a:endParaRPr sz="2200">
              <a:solidFill>
                <a:schemeClr val="dk1"/>
              </a:solidFill>
              <a:latin typeface="Century Gothic"/>
              <a:ea typeface="Century Gothic"/>
              <a:cs typeface="Century Gothic"/>
              <a:sym typeface="Century Gothic"/>
            </a:endParaRPr>
          </a:p>
        </p:txBody>
      </p:sp>
      <p:sp>
        <p:nvSpPr>
          <p:cNvPr id="1018" name="Google Shape;1018;p36"/>
          <p:cNvSpPr/>
          <p:nvPr/>
        </p:nvSpPr>
        <p:spPr>
          <a:xfrm>
            <a:off x="4597990" y="1541297"/>
            <a:ext cx="4756500" cy="3260400"/>
          </a:xfrm>
          <a:prstGeom prst="wedgeRoundRectCallout">
            <a:avLst>
              <a:gd name="adj1" fmla="val 22497"/>
              <a:gd name="adj2" fmla="val 55822"/>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El pacharán es una bebida      alcohólica típica en el norte de España.</a:t>
            </a:r>
            <a:endParaRPr/>
          </a:p>
        </p:txBody>
      </p:sp>
      <p:pic>
        <p:nvPicPr>
          <p:cNvPr id="1019" name="Google Shape;1019;p36"/>
          <p:cNvPicPr preferRelativeResize="0"/>
          <p:nvPr/>
        </p:nvPicPr>
        <p:blipFill rotWithShape="1">
          <a:blip r:embed="rId14">
            <a:alphaModFix/>
          </a:blip>
          <a:srcRect/>
          <a:stretch/>
        </p:blipFill>
        <p:spPr>
          <a:xfrm>
            <a:off x="6415730" y="1660096"/>
            <a:ext cx="1317477" cy="19762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0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1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1"/>
                                          </p:stCondLst>
                                        </p:cTn>
                                        <p:tgtEl>
                                          <p:spTgt spid="100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1"/>
                                          </p:stCondLst>
                                        </p:cTn>
                                        <p:tgtEl>
                                          <p:spTgt spid="10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9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99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101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10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14"/>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1"/>
                                          </p:stCondLst>
                                        </p:cTn>
                                        <p:tgtEl>
                                          <p:spTgt spid="10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a:t>
            </a:r>
            <a:r>
              <a:rPr lang="en-US" sz="6600" b="1" dirty="0">
                <a:solidFill>
                  <a:srgbClr val="4472C4">
                    <a:lumMod val="50000"/>
                  </a:srgbClr>
                </a:solidFill>
                <a:latin typeface="Century Gothic" panose="020F0302020204030204"/>
              </a:rPr>
              <a:t>9</a:t>
            </a: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62369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82286" y="0"/>
            <a:ext cx="5385454" cy="1325563"/>
          </a:xfrm>
        </p:spPr>
        <p:txBody>
          <a:bodyPr>
            <a:normAutofit/>
          </a:bodyPr>
          <a:lstStyle/>
          <a:p>
            <a:r>
              <a:rPr lang="en-GB" sz="2800" b="1">
                <a:solidFill>
                  <a:schemeClr val="bg1"/>
                </a:solidFill>
              </a:rPr>
              <a:t>Mi día ayer y hoy </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 lee su versión del texto.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 escucha y toma apuntes*.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¿Cuáles son las diferencias?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400" y="1686530"/>
            <a:ext cx="7083776" cy="4093428"/>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Ayer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quedé</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primos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Pasé todo el día en casa.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levanté</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las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nueve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la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mañana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comí</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algo</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en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cocina</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bebí</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un</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vaso</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de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agua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Leí</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un</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libro</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interesante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después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hablar</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por</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teléfono</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mi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novio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Hoy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voy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hacer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trabajos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ayudar</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a mi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madre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Mi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habitación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bastante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limpia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siempre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tiro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los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zapatos</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debajo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la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silla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papeles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todas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partes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También debo limpiar las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ventanas.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Y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problema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¿Dónde está mi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llave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Estoy muy enojada porque no la puedo encontrar. Quiero salir con unos compañeros y ver el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partido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vestido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527050" y="42150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llamar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jardín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sacar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revista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cosa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despertar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173995" y="1134159"/>
            <a:ext cx="199102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moneda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desayunar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nuevo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detrás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amigo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cama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apoyar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sucio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concierto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botella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pantalones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mesa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9863328" y="5988439"/>
            <a:ext cx="2328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*apuntes = notes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5005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82286" y="0"/>
            <a:ext cx="5385454" cy="1325563"/>
          </a:xfrm>
        </p:spPr>
        <p:txBody>
          <a:bodyPr>
            <a:normAutofit/>
          </a:bodyPr>
          <a:lstStyle/>
          <a:p>
            <a:r>
              <a:rPr lang="en-GB" sz="2800" b="1">
                <a:solidFill>
                  <a:schemeClr val="bg1"/>
                </a:solidFill>
              </a:rPr>
              <a:t>Mi día ayer y hoy </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 lee su versión del texto.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 escucha y toma apuntes*.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¿Cuáles son las diferencias?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399" y="1686530"/>
            <a:ext cx="7083775" cy="4093428"/>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Ayer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quedé</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primos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Pasé</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todo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día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en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casa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levanté</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las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nueve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la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mañana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comí</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algo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en la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cocina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bebí</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vaso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agua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Leí</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libro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interesante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después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hablar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teléfono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mi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novio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Hoy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voy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hacer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trabajos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ayudar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mi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madre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Mi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habitación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bastante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limpia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siempre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tiro los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zapatos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debajo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la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silla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papeles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todas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partes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debo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limpiar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las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ventanas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tengo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problema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Dónde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mi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llave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muy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enojada</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porque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puedo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encontrar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Quiero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salir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compañeros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partido</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Rectangle: Rounded Corners 8">
            <a:extLst>
              <a:ext uri="{FF2B5EF4-FFF2-40B4-BE49-F238E27FC236}">
                <a16:creationId xmlns:a16="http://schemas.microsoft.com/office/drawing/2014/main" id="{4C1C7C36-A3ED-4D57-9253-B3850414B202}"/>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vestido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ectangle: Rounded Corners 9">
            <a:extLst>
              <a:ext uri="{FF2B5EF4-FFF2-40B4-BE49-F238E27FC236}">
                <a16:creationId xmlns:a16="http://schemas.microsoft.com/office/drawing/2014/main" id="{D99F3718-6C9D-43E5-AD7C-05910A4114D7}"/>
              </a:ext>
            </a:extLst>
          </p:cNvPr>
          <p:cNvSpPr/>
          <p:nvPr/>
        </p:nvSpPr>
        <p:spPr>
          <a:xfrm>
            <a:off x="527050" y="42150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llamar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Rectangle: Rounded Corners 10">
            <a:extLst>
              <a:ext uri="{FF2B5EF4-FFF2-40B4-BE49-F238E27FC236}">
                <a16:creationId xmlns:a16="http://schemas.microsoft.com/office/drawing/2014/main" id="{06CBDB9D-484A-4BF7-9CBE-36BB767B33F0}"/>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jardín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sacar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Rectangle: Rounded Corners 12">
            <a:extLst>
              <a:ext uri="{FF2B5EF4-FFF2-40B4-BE49-F238E27FC236}">
                <a16:creationId xmlns:a16="http://schemas.microsoft.com/office/drawing/2014/main" id="{5C605B34-3CF1-4880-9FAD-6F36CC83979A}"/>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revista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cosa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ectangle: Rounded Corners 14">
            <a:extLst>
              <a:ext uri="{FF2B5EF4-FFF2-40B4-BE49-F238E27FC236}">
                <a16:creationId xmlns:a16="http://schemas.microsoft.com/office/drawing/2014/main" id="{987B37B0-769D-4E60-B58D-1007B525E722}"/>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despertar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Rectangle: Rounded Corners 16">
            <a:extLst>
              <a:ext uri="{FF2B5EF4-FFF2-40B4-BE49-F238E27FC236}">
                <a16:creationId xmlns:a16="http://schemas.microsoft.com/office/drawing/2014/main" id="{4296EA8C-5547-44C8-9F5A-7394A56C09F5}"/>
              </a:ext>
            </a:extLst>
          </p:cNvPr>
          <p:cNvSpPr/>
          <p:nvPr/>
        </p:nvSpPr>
        <p:spPr>
          <a:xfrm>
            <a:off x="4173995" y="1134159"/>
            <a:ext cx="199102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moneda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Rectangle: Rounded Corners 17">
            <a:extLst>
              <a:ext uri="{FF2B5EF4-FFF2-40B4-BE49-F238E27FC236}">
                <a16:creationId xmlns:a16="http://schemas.microsoft.com/office/drawing/2014/main" id="{3109A6DC-FB3D-4511-AC23-5F507DDE5AFF}"/>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desayunar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nuevo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detrás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amigo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Rectangle: Rounded Corners 25">
            <a:extLst>
              <a:ext uri="{FF2B5EF4-FFF2-40B4-BE49-F238E27FC236}">
                <a16:creationId xmlns:a16="http://schemas.microsoft.com/office/drawing/2014/main" id="{D48FF6B5-79E1-452C-91B5-16778D9D9261}"/>
              </a:ext>
            </a:extLst>
          </p:cNvPr>
          <p:cNvSpPr/>
          <p:nvPr/>
        </p:nvSpPr>
        <p:spPr>
          <a:xfrm>
            <a:off x="10001407" y="4504308"/>
            <a:ext cx="1738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cama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Rectangle: Rounded Corners 26">
            <a:extLst>
              <a:ext uri="{FF2B5EF4-FFF2-40B4-BE49-F238E27FC236}">
                <a16:creationId xmlns:a16="http://schemas.microsoft.com/office/drawing/2014/main" id="{6DB2E082-18C2-4123-BF61-7BC549BFEF25}"/>
              </a:ext>
            </a:extLst>
          </p:cNvPr>
          <p:cNvSpPr/>
          <p:nvPr/>
        </p:nvSpPr>
        <p:spPr>
          <a:xfrm>
            <a:off x="10001407" y="3877199"/>
            <a:ext cx="1738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apoyar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Rectangle: Rounded Corners 27">
            <a:extLst>
              <a:ext uri="{FF2B5EF4-FFF2-40B4-BE49-F238E27FC236}">
                <a16:creationId xmlns:a16="http://schemas.microsoft.com/office/drawing/2014/main" id="{109AC2D7-66A6-4EF5-B6C9-F71DBA605997}"/>
              </a:ext>
            </a:extLst>
          </p:cNvPr>
          <p:cNvSpPr/>
          <p:nvPr/>
        </p:nvSpPr>
        <p:spPr>
          <a:xfrm>
            <a:off x="10001407" y="3219776"/>
            <a:ext cx="1738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sucio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ectangle: Rounded Corners 28">
            <a:extLst>
              <a:ext uri="{FF2B5EF4-FFF2-40B4-BE49-F238E27FC236}">
                <a16:creationId xmlns:a16="http://schemas.microsoft.com/office/drawing/2014/main" id="{07A1FCD8-2A9B-41DA-82DA-B66196A23F90}"/>
              </a:ext>
            </a:extLst>
          </p:cNvPr>
          <p:cNvSpPr/>
          <p:nvPr/>
        </p:nvSpPr>
        <p:spPr>
          <a:xfrm>
            <a:off x="10001407" y="2562354"/>
            <a:ext cx="1738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concierto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Rectangle: Rounded Corners 29">
            <a:extLst>
              <a:ext uri="{FF2B5EF4-FFF2-40B4-BE49-F238E27FC236}">
                <a16:creationId xmlns:a16="http://schemas.microsoft.com/office/drawing/2014/main" id="{76F8C803-CBB0-41D0-A80D-857AE200F82D}"/>
              </a:ext>
            </a:extLst>
          </p:cNvPr>
          <p:cNvSpPr/>
          <p:nvPr/>
        </p:nvSpPr>
        <p:spPr>
          <a:xfrm>
            <a:off x="10001406" y="1876159"/>
            <a:ext cx="1738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botella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66" name="Rectangle: Rounded Corners 17">
            <a:extLst>
              <a:ext uri="{FF2B5EF4-FFF2-40B4-BE49-F238E27FC236}">
                <a16:creationId xmlns:a16="http://schemas.microsoft.com/office/drawing/2014/main" id="{3109A6DC-FB3D-4511-AC23-5F507DDE5AFF}"/>
              </a:ext>
            </a:extLst>
          </p:cNvPr>
          <p:cNvSpPr/>
          <p:nvPr/>
        </p:nvSpPr>
        <p:spPr>
          <a:xfrm>
            <a:off x="8147006" y="1147847"/>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pantalones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Rectangle: Rounded Corners 25">
            <a:extLst>
              <a:ext uri="{FF2B5EF4-FFF2-40B4-BE49-F238E27FC236}">
                <a16:creationId xmlns:a16="http://schemas.microsoft.com/office/drawing/2014/main" id="{D48FF6B5-79E1-452C-91B5-16778D9D9261}"/>
              </a:ext>
            </a:extLst>
          </p:cNvPr>
          <p:cNvSpPr/>
          <p:nvPr/>
        </p:nvSpPr>
        <p:spPr>
          <a:xfrm>
            <a:off x="9985173" y="5104017"/>
            <a:ext cx="175488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mesa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BBD74DD8-7FCB-49C2-AF58-C431C8FAACED}"/>
              </a:ext>
            </a:extLst>
          </p:cNvPr>
          <p:cNvCxnSpPr>
            <a:cxnSpLocks/>
          </p:cNvCxnSpPr>
          <p:nvPr/>
        </p:nvCxnSpPr>
        <p:spPr>
          <a:xfrm>
            <a:off x="3999724" y="2334808"/>
            <a:ext cx="934226" cy="274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Rectangle: Rounded Corners 14">
            <a:extLst>
              <a:ext uri="{FF2B5EF4-FFF2-40B4-BE49-F238E27FC236}">
                <a16:creationId xmlns:a16="http://schemas.microsoft.com/office/drawing/2014/main" id="{987B37B0-769D-4E60-B58D-1007B525E722}"/>
              </a:ext>
            </a:extLst>
          </p:cNvPr>
          <p:cNvSpPr/>
          <p:nvPr/>
        </p:nvSpPr>
        <p:spPr>
          <a:xfrm>
            <a:off x="2647950" y="1133102"/>
            <a:ext cx="144819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despert</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é</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33" name="Straight Connector 32">
            <a:extLst>
              <a:ext uri="{FF2B5EF4-FFF2-40B4-BE49-F238E27FC236}">
                <a16:creationId xmlns:a16="http://schemas.microsoft.com/office/drawing/2014/main" id="{BBD74DD8-7FCB-49C2-AF58-C431C8FAACED}"/>
              </a:ext>
            </a:extLst>
          </p:cNvPr>
          <p:cNvCxnSpPr>
            <a:cxnSpLocks/>
          </p:cNvCxnSpPr>
          <p:nvPr/>
        </p:nvCxnSpPr>
        <p:spPr>
          <a:xfrm>
            <a:off x="5736482" y="2041401"/>
            <a:ext cx="778618" cy="171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5" name="Rectangle: Rounded Corners 14">
            <a:extLst>
              <a:ext uri="{FF2B5EF4-FFF2-40B4-BE49-F238E27FC236}">
                <a16:creationId xmlns:a16="http://schemas.microsoft.com/office/drawing/2014/main" id="{987B37B0-769D-4E60-B58D-1007B525E722}"/>
              </a:ext>
            </a:extLst>
          </p:cNvPr>
          <p:cNvSpPr/>
          <p:nvPr/>
        </p:nvSpPr>
        <p:spPr>
          <a:xfrm>
            <a:off x="8004526" y="5836431"/>
            <a:ext cx="177164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amigo</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36" name="Straight Connector 35">
            <a:extLst>
              <a:ext uri="{FF2B5EF4-FFF2-40B4-BE49-F238E27FC236}">
                <a16:creationId xmlns:a16="http://schemas.microsoft.com/office/drawing/2014/main" id="{BBD74DD8-7FCB-49C2-AF58-C431C8FAACED}"/>
              </a:ext>
            </a:extLst>
          </p:cNvPr>
          <p:cNvCxnSpPr>
            <a:cxnSpLocks/>
          </p:cNvCxnSpPr>
          <p:nvPr/>
        </p:nvCxnSpPr>
        <p:spPr>
          <a:xfrm>
            <a:off x="8406306" y="2341167"/>
            <a:ext cx="12520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Rectangle: Rounded Corners 14">
            <a:extLst>
              <a:ext uri="{FF2B5EF4-FFF2-40B4-BE49-F238E27FC236}">
                <a16:creationId xmlns:a16="http://schemas.microsoft.com/office/drawing/2014/main" id="{987B37B0-769D-4E60-B58D-1007B525E722}"/>
              </a:ext>
            </a:extLst>
          </p:cNvPr>
          <p:cNvSpPr/>
          <p:nvPr/>
        </p:nvSpPr>
        <p:spPr>
          <a:xfrm>
            <a:off x="6274685" y="1134812"/>
            <a:ext cx="1737786"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desayun</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é</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63" name="Straight Connector 62">
            <a:extLst>
              <a:ext uri="{FF2B5EF4-FFF2-40B4-BE49-F238E27FC236}">
                <a16:creationId xmlns:a16="http://schemas.microsoft.com/office/drawing/2014/main" id="{BBD74DD8-7FCB-49C2-AF58-C431C8FAACED}"/>
              </a:ext>
            </a:extLst>
          </p:cNvPr>
          <p:cNvCxnSpPr>
            <a:cxnSpLocks/>
          </p:cNvCxnSpPr>
          <p:nvPr/>
        </p:nvCxnSpPr>
        <p:spPr>
          <a:xfrm>
            <a:off x="3176977" y="2643102"/>
            <a:ext cx="1156898" cy="802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4" name="Rectangle: Rounded Corners 14">
            <a:extLst>
              <a:ext uri="{FF2B5EF4-FFF2-40B4-BE49-F238E27FC236}">
                <a16:creationId xmlns:a16="http://schemas.microsoft.com/office/drawing/2014/main" id="{987B37B0-769D-4E60-B58D-1007B525E722}"/>
              </a:ext>
            </a:extLst>
          </p:cNvPr>
          <p:cNvSpPr/>
          <p:nvPr/>
        </p:nvSpPr>
        <p:spPr>
          <a:xfrm>
            <a:off x="527050" y="3575981"/>
            <a:ext cx="154305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jardín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1" name="Straight Connector 70">
            <a:extLst>
              <a:ext uri="{FF2B5EF4-FFF2-40B4-BE49-F238E27FC236}">
                <a16:creationId xmlns:a16="http://schemas.microsoft.com/office/drawing/2014/main" id="{BBD74DD8-7FCB-49C2-AF58-C431C8FAACED}"/>
              </a:ext>
            </a:extLst>
          </p:cNvPr>
          <p:cNvCxnSpPr>
            <a:cxnSpLocks/>
          </p:cNvCxnSpPr>
          <p:nvPr/>
        </p:nvCxnSpPr>
        <p:spPr>
          <a:xfrm>
            <a:off x="7968433" y="2633393"/>
            <a:ext cx="818093" cy="137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2" name="Rectangle: Rounded Corners 14">
            <a:extLst>
              <a:ext uri="{FF2B5EF4-FFF2-40B4-BE49-F238E27FC236}">
                <a16:creationId xmlns:a16="http://schemas.microsoft.com/office/drawing/2014/main" id="{987B37B0-769D-4E60-B58D-1007B525E722}"/>
              </a:ext>
            </a:extLst>
          </p:cNvPr>
          <p:cNvSpPr/>
          <p:nvPr/>
        </p:nvSpPr>
        <p:spPr>
          <a:xfrm>
            <a:off x="504825" y="2213080"/>
            <a:ext cx="1587499"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una</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revista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3" name="Straight Connector 72">
            <a:extLst>
              <a:ext uri="{FF2B5EF4-FFF2-40B4-BE49-F238E27FC236}">
                <a16:creationId xmlns:a16="http://schemas.microsoft.com/office/drawing/2014/main" id="{BBD74DD8-7FCB-49C2-AF58-C431C8FAACED}"/>
              </a:ext>
            </a:extLst>
          </p:cNvPr>
          <p:cNvCxnSpPr>
            <a:cxnSpLocks/>
          </p:cNvCxnSpPr>
          <p:nvPr/>
        </p:nvCxnSpPr>
        <p:spPr>
          <a:xfrm>
            <a:off x="5736482" y="2950596"/>
            <a:ext cx="2365447" cy="366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4" name="Rectangle: Rounded Corners 14">
            <a:extLst>
              <a:ext uri="{FF2B5EF4-FFF2-40B4-BE49-F238E27FC236}">
                <a16:creationId xmlns:a16="http://schemas.microsoft.com/office/drawing/2014/main" id="{987B37B0-769D-4E60-B58D-1007B525E722}"/>
              </a:ext>
            </a:extLst>
          </p:cNvPr>
          <p:cNvSpPr/>
          <p:nvPr/>
        </p:nvSpPr>
        <p:spPr>
          <a:xfrm>
            <a:off x="527049" y="4204631"/>
            <a:ext cx="154305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llamar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Rectangle: Rounded Corners 14">
            <a:extLst>
              <a:ext uri="{FF2B5EF4-FFF2-40B4-BE49-F238E27FC236}">
                <a16:creationId xmlns:a16="http://schemas.microsoft.com/office/drawing/2014/main" id="{987B37B0-769D-4E60-B58D-1007B525E722}"/>
              </a:ext>
            </a:extLst>
          </p:cNvPr>
          <p:cNvSpPr/>
          <p:nvPr/>
        </p:nvSpPr>
        <p:spPr>
          <a:xfrm>
            <a:off x="10001402" y="4500787"/>
            <a:ext cx="173864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cama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8" name="Straight Connector 77">
            <a:extLst>
              <a:ext uri="{FF2B5EF4-FFF2-40B4-BE49-F238E27FC236}">
                <a16:creationId xmlns:a16="http://schemas.microsoft.com/office/drawing/2014/main" id="{BBD74DD8-7FCB-49C2-AF58-C431C8FAACED}"/>
              </a:ext>
            </a:extLst>
          </p:cNvPr>
          <p:cNvCxnSpPr>
            <a:cxnSpLocks/>
          </p:cNvCxnSpPr>
          <p:nvPr/>
        </p:nvCxnSpPr>
        <p:spPr>
          <a:xfrm>
            <a:off x="7298582" y="4182982"/>
            <a:ext cx="778618" cy="171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9" name="Rectangle: Rounded Corners 14">
            <a:extLst>
              <a:ext uri="{FF2B5EF4-FFF2-40B4-BE49-F238E27FC236}">
                <a16:creationId xmlns:a16="http://schemas.microsoft.com/office/drawing/2014/main" id="{987B37B0-769D-4E60-B58D-1007B525E722}"/>
              </a:ext>
            </a:extLst>
          </p:cNvPr>
          <p:cNvSpPr/>
          <p:nvPr/>
        </p:nvSpPr>
        <p:spPr>
          <a:xfrm>
            <a:off x="10001403" y="3218722"/>
            <a:ext cx="173864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suci</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0" name="Straight Connector 79">
            <a:extLst>
              <a:ext uri="{FF2B5EF4-FFF2-40B4-BE49-F238E27FC236}">
                <a16:creationId xmlns:a16="http://schemas.microsoft.com/office/drawing/2014/main" id="{F31C5C14-3477-4AD0-AC8D-036E422782A5}"/>
              </a:ext>
            </a:extLst>
          </p:cNvPr>
          <p:cNvCxnSpPr>
            <a:cxnSpLocks/>
          </p:cNvCxnSpPr>
          <p:nvPr/>
        </p:nvCxnSpPr>
        <p:spPr>
          <a:xfrm flipV="1">
            <a:off x="8107538" y="3978596"/>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1B0AF99-1854-4EA3-9FCF-25971133DE0B}"/>
              </a:ext>
            </a:extLst>
          </p:cNvPr>
          <p:cNvSpPr txBox="1"/>
          <p:nvPr/>
        </p:nvSpPr>
        <p:spPr>
          <a:xfrm>
            <a:off x="8691263" y="3813883"/>
            <a:ext cx="11351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porque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2" name="Straight Connector 81">
            <a:extLst>
              <a:ext uri="{FF2B5EF4-FFF2-40B4-BE49-F238E27FC236}">
                <a16:creationId xmlns:a16="http://schemas.microsoft.com/office/drawing/2014/main" id="{BBD74DD8-7FCB-49C2-AF58-C431C8FAACED}"/>
              </a:ext>
            </a:extLst>
          </p:cNvPr>
          <p:cNvCxnSpPr>
            <a:cxnSpLocks/>
          </p:cNvCxnSpPr>
          <p:nvPr/>
        </p:nvCxnSpPr>
        <p:spPr>
          <a:xfrm>
            <a:off x="7262371" y="3860180"/>
            <a:ext cx="845167" cy="697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D74DD8-7FCB-49C2-AF58-C431C8FAACED}"/>
              </a:ext>
            </a:extLst>
          </p:cNvPr>
          <p:cNvCxnSpPr>
            <a:cxnSpLocks/>
          </p:cNvCxnSpPr>
          <p:nvPr/>
        </p:nvCxnSpPr>
        <p:spPr>
          <a:xfrm>
            <a:off x="4296673" y="4475422"/>
            <a:ext cx="1283494" cy="495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6" name="Rectangle: Rounded Corners 14">
            <a:extLst>
              <a:ext uri="{FF2B5EF4-FFF2-40B4-BE49-F238E27FC236}">
                <a16:creationId xmlns:a16="http://schemas.microsoft.com/office/drawing/2014/main" id="{987B37B0-769D-4E60-B58D-1007B525E722}"/>
              </a:ext>
            </a:extLst>
          </p:cNvPr>
          <p:cNvSpPr/>
          <p:nvPr/>
        </p:nvSpPr>
        <p:spPr>
          <a:xfrm>
            <a:off x="8135380" y="1147847"/>
            <a:ext cx="169072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pantalones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7" name="Straight Connector 86">
            <a:extLst>
              <a:ext uri="{FF2B5EF4-FFF2-40B4-BE49-F238E27FC236}">
                <a16:creationId xmlns:a16="http://schemas.microsoft.com/office/drawing/2014/main" id="{BBD74DD8-7FCB-49C2-AF58-C431C8FAACED}"/>
              </a:ext>
            </a:extLst>
          </p:cNvPr>
          <p:cNvCxnSpPr>
            <a:cxnSpLocks/>
          </p:cNvCxnSpPr>
          <p:nvPr/>
        </p:nvCxnSpPr>
        <p:spPr>
          <a:xfrm>
            <a:off x="5736482" y="4464180"/>
            <a:ext cx="778618" cy="171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8" name="Rectangle: Rounded Corners 14">
            <a:extLst>
              <a:ext uri="{FF2B5EF4-FFF2-40B4-BE49-F238E27FC236}">
                <a16:creationId xmlns:a16="http://schemas.microsoft.com/office/drawing/2014/main" id="{987B37B0-769D-4E60-B58D-1007B525E722}"/>
              </a:ext>
            </a:extLst>
          </p:cNvPr>
          <p:cNvSpPr/>
          <p:nvPr/>
        </p:nvSpPr>
        <p:spPr>
          <a:xfrm>
            <a:off x="6269213" y="5868233"/>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detrás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0" name="Straight Connector 89">
            <a:extLst>
              <a:ext uri="{FF2B5EF4-FFF2-40B4-BE49-F238E27FC236}">
                <a16:creationId xmlns:a16="http://schemas.microsoft.com/office/drawing/2014/main" id="{BBD74DD8-7FCB-49C2-AF58-C431C8FAACED}"/>
              </a:ext>
            </a:extLst>
          </p:cNvPr>
          <p:cNvCxnSpPr>
            <a:cxnSpLocks/>
          </p:cNvCxnSpPr>
          <p:nvPr/>
        </p:nvCxnSpPr>
        <p:spPr>
          <a:xfrm flipV="1">
            <a:off x="8680450" y="4464180"/>
            <a:ext cx="964177" cy="20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1" name="Rectangle: Rounded Corners 14">
            <a:extLst>
              <a:ext uri="{FF2B5EF4-FFF2-40B4-BE49-F238E27FC236}">
                <a16:creationId xmlns:a16="http://schemas.microsoft.com/office/drawing/2014/main" id="{987B37B0-769D-4E60-B58D-1007B525E722}"/>
              </a:ext>
            </a:extLst>
          </p:cNvPr>
          <p:cNvSpPr/>
          <p:nvPr/>
        </p:nvSpPr>
        <p:spPr>
          <a:xfrm>
            <a:off x="504825" y="1602432"/>
            <a:ext cx="1587499"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cosa</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Rectangle: Rounded Corners 14">
            <a:extLst>
              <a:ext uri="{FF2B5EF4-FFF2-40B4-BE49-F238E27FC236}">
                <a16:creationId xmlns:a16="http://schemas.microsoft.com/office/drawing/2014/main" id="{987B37B0-769D-4E60-B58D-1007B525E722}"/>
              </a:ext>
            </a:extLst>
          </p:cNvPr>
          <p:cNvSpPr/>
          <p:nvPr/>
        </p:nvSpPr>
        <p:spPr>
          <a:xfrm>
            <a:off x="10001404" y="3877199"/>
            <a:ext cx="173864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apoyar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5" name="Straight Connector 94">
            <a:extLst>
              <a:ext uri="{FF2B5EF4-FFF2-40B4-BE49-F238E27FC236}">
                <a16:creationId xmlns:a16="http://schemas.microsoft.com/office/drawing/2014/main" id="{BBD74DD8-7FCB-49C2-AF58-C431C8FAACED}"/>
              </a:ext>
            </a:extLst>
          </p:cNvPr>
          <p:cNvCxnSpPr>
            <a:cxnSpLocks/>
          </p:cNvCxnSpPr>
          <p:nvPr/>
        </p:nvCxnSpPr>
        <p:spPr>
          <a:xfrm>
            <a:off x="7509226" y="2632043"/>
            <a:ext cx="348899" cy="272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6" name="Rectangle: Rounded Corners 14">
            <a:extLst>
              <a:ext uri="{FF2B5EF4-FFF2-40B4-BE49-F238E27FC236}">
                <a16:creationId xmlns:a16="http://schemas.microsoft.com/office/drawing/2014/main" id="{987B37B0-769D-4E60-B58D-1007B525E722}"/>
              </a:ext>
            </a:extLst>
          </p:cNvPr>
          <p:cNvSpPr/>
          <p:nvPr/>
        </p:nvSpPr>
        <p:spPr>
          <a:xfrm>
            <a:off x="527050" y="2883438"/>
            <a:ext cx="159067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í</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8" name="Straight Connector 97">
            <a:extLst>
              <a:ext uri="{FF2B5EF4-FFF2-40B4-BE49-F238E27FC236}">
                <a16:creationId xmlns:a16="http://schemas.microsoft.com/office/drawing/2014/main" id="{BBD74DD8-7FCB-49C2-AF58-C431C8FAACED}"/>
              </a:ext>
            </a:extLst>
          </p:cNvPr>
          <p:cNvCxnSpPr>
            <a:cxnSpLocks/>
          </p:cNvCxnSpPr>
          <p:nvPr/>
        </p:nvCxnSpPr>
        <p:spPr>
          <a:xfrm flipV="1">
            <a:off x="4278488" y="2950596"/>
            <a:ext cx="952324" cy="420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2" name="Rectangle: Rounded Corners 14">
            <a:extLst>
              <a:ext uri="{FF2B5EF4-FFF2-40B4-BE49-F238E27FC236}">
                <a16:creationId xmlns:a16="http://schemas.microsoft.com/office/drawing/2014/main" id="{987B37B0-769D-4E60-B58D-1007B525E722}"/>
              </a:ext>
            </a:extLst>
          </p:cNvPr>
          <p:cNvSpPr/>
          <p:nvPr/>
        </p:nvSpPr>
        <p:spPr>
          <a:xfrm>
            <a:off x="4533899" y="5834900"/>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3" name="Straight Connector 102">
            <a:extLst>
              <a:ext uri="{FF2B5EF4-FFF2-40B4-BE49-F238E27FC236}">
                <a16:creationId xmlns:a16="http://schemas.microsoft.com/office/drawing/2014/main" id="{BBD74DD8-7FCB-49C2-AF58-C431C8FAACED}"/>
              </a:ext>
            </a:extLst>
          </p:cNvPr>
          <p:cNvCxnSpPr>
            <a:cxnSpLocks/>
          </p:cNvCxnSpPr>
          <p:nvPr/>
        </p:nvCxnSpPr>
        <p:spPr>
          <a:xfrm flipV="1">
            <a:off x="5258857" y="2643102"/>
            <a:ext cx="894293" cy="481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5" name="Rectangle: Rounded Corners 14">
            <a:extLst>
              <a:ext uri="{FF2B5EF4-FFF2-40B4-BE49-F238E27FC236}">
                <a16:creationId xmlns:a16="http://schemas.microsoft.com/office/drawing/2014/main" id="{987B37B0-769D-4E60-B58D-1007B525E722}"/>
              </a:ext>
            </a:extLst>
          </p:cNvPr>
          <p:cNvSpPr/>
          <p:nvPr/>
        </p:nvSpPr>
        <p:spPr>
          <a:xfrm>
            <a:off x="10001406" y="1876159"/>
            <a:ext cx="173864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una</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botella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6" name="Straight Connector 105">
            <a:extLst>
              <a:ext uri="{FF2B5EF4-FFF2-40B4-BE49-F238E27FC236}">
                <a16:creationId xmlns:a16="http://schemas.microsoft.com/office/drawing/2014/main" id="{BBD74DD8-7FCB-49C2-AF58-C431C8FAACED}"/>
              </a:ext>
            </a:extLst>
          </p:cNvPr>
          <p:cNvCxnSpPr>
            <a:cxnSpLocks/>
          </p:cNvCxnSpPr>
          <p:nvPr/>
        </p:nvCxnSpPr>
        <p:spPr>
          <a:xfrm flipV="1">
            <a:off x="7330174" y="5074621"/>
            <a:ext cx="674352" cy="203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8" name="Rectangle: Rounded Corners 14">
            <a:extLst>
              <a:ext uri="{FF2B5EF4-FFF2-40B4-BE49-F238E27FC236}">
                <a16:creationId xmlns:a16="http://schemas.microsoft.com/office/drawing/2014/main" id="{987B37B0-769D-4E60-B58D-1007B525E722}"/>
              </a:ext>
            </a:extLst>
          </p:cNvPr>
          <p:cNvSpPr/>
          <p:nvPr/>
        </p:nvSpPr>
        <p:spPr>
          <a:xfrm>
            <a:off x="527049" y="4840986"/>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vestido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9" name="Straight Connector 108">
            <a:extLst>
              <a:ext uri="{FF2B5EF4-FFF2-40B4-BE49-F238E27FC236}">
                <a16:creationId xmlns:a16="http://schemas.microsoft.com/office/drawing/2014/main" id="{BBD74DD8-7FCB-49C2-AF58-C431C8FAACED}"/>
              </a:ext>
            </a:extLst>
          </p:cNvPr>
          <p:cNvCxnSpPr>
            <a:cxnSpLocks/>
          </p:cNvCxnSpPr>
          <p:nvPr/>
        </p:nvCxnSpPr>
        <p:spPr>
          <a:xfrm>
            <a:off x="2762250" y="2961082"/>
            <a:ext cx="138257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1" name="Rectangle: Rounded Corners 14">
            <a:extLst>
              <a:ext uri="{FF2B5EF4-FFF2-40B4-BE49-F238E27FC236}">
                <a16:creationId xmlns:a16="http://schemas.microsoft.com/office/drawing/2014/main" id="{987B37B0-769D-4E60-B58D-1007B525E722}"/>
              </a:ext>
            </a:extLst>
          </p:cNvPr>
          <p:cNvSpPr/>
          <p:nvPr/>
        </p:nvSpPr>
        <p:spPr>
          <a:xfrm>
            <a:off x="2762249" y="5842448"/>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nuev</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Rectangle: Rounded Corners 14">
            <a:extLst>
              <a:ext uri="{FF2B5EF4-FFF2-40B4-BE49-F238E27FC236}">
                <a16:creationId xmlns:a16="http://schemas.microsoft.com/office/drawing/2014/main" id="{987B37B0-769D-4E60-B58D-1007B525E722}"/>
              </a:ext>
            </a:extLst>
          </p:cNvPr>
          <p:cNvSpPr/>
          <p:nvPr/>
        </p:nvSpPr>
        <p:spPr>
          <a:xfrm>
            <a:off x="9985173" y="5112917"/>
            <a:ext cx="1754878"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mesa</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16" name="Straight Connector 115">
            <a:extLst>
              <a:ext uri="{FF2B5EF4-FFF2-40B4-BE49-F238E27FC236}">
                <a16:creationId xmlns:a16="http://schemas.microsoft.com/office/drawing/2014/main" id="{BBD74DD8-7FCB-49C2-AF58-C431C8FAACED}"/>
              </a:ext>
            </a:extLst>
          </p:cNvPr>
          <p:cNvCxnSpPr>
            <a:cxnSpLocks/>
          </p:cNvCxnSpPr>
          <p:nvPr/>
        </p:nvCxnSpPr>
        <p:spPr>
          <a:xfrm>
            <a:off x="8101929" y="4776998"/>
            <a:ext cx="1156898" cy="802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BD74DD8-7FCB-49C2-AF58-C431C8FAACED}"/>
              </a:ext>
            </a:extLst>
          </p:cNvPr>
          <p:cNvCxnSpPr>
            <a:cxnSpLocks/>
          </p:cNvCxnSpPr>
          <p:nvPr/>
        </p:nvCxnSpPr>
        <p:spPr>
          <a:xfrm>
            <a:off x="7330174" y="4459230"/>
            <a:ext cx="482089" cy="49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5" name="Rectangle: Rounded Corners 14">
            <a:extLst>
              <a:ext uri="{FF2B5EF4-FFF2-40B4-BE49-F238E27FC236}">
                <a16:creationId xmlns:a16="http://schemas.microsoft.com/office/drawing/2014/main" id="{987B37B0-769D-4E60-B58D-1007B525E722}"/>
              </a:ext>
            </a:extLst>
          </p:cNvPr>
          <p:cNvSpPr/>
          <p:nvPr/>
        </p:nvSpPr>
        <p:spPr>
          <a:xfrm>
            <a:off x="4173994" y="1132435"/>
            <a:ext cx="1991021"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(las) monedas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8" name="TextBox 127">
            <a:extLst>
              <a:ext uri="{FF2B5EF4-FFF2-40B4-BE49-F238E27FC236}">
                <a16:creationId xmlns:a16="http://schemas.microsoft.com/office/drawing/2014/main" id="{B1B0AF99-1854-4EA3-9FCF-25971133DE0B}"/>
              </a:ext>
            </a:extLst>
          </p:cNvPr>
          <p:cNvSpPr txBox="1"/>
          <p:nvPr/>
        </p:nvSpPr>
        <p:spPr>
          <a:xfrm>
            <a:off x="8203502" y="2865226"/>
            <a:ext cx="525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29" name="Straight Connector 128">
            <a:extLst>
              <a:ext uri="{FF2B5EF4-FFF2-40B4-BE49-F238E27FC236}">
                <a16:creationId xmlns:a16="http://schemas.microsoft.com/office/drawing/2014/main" id="{F31C5C14-3477-4AD0-AC8D-036E422782A5}"/>
              </a:ext>
            </a:extLst>
          </p:cNvPr>
          <p:cNvCxnSpPr>
            <a:cxnSpLocks/>
          </p:cNvCxnSpPr>
          <p:nvPr/>
        </p:nvCxnSpPr>
        <p:spPr>
          <a:xfrm flipV="1">
            <a:off x="8184431" y="2793804"/>
            <a:ext cx="495947" cy="112437"/>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Rectangle: Rounded Corners 14">
            <a:extLst>
              <a:ext uri="{FF2B5EF4-FFF2-40B4-BE49-F238E27FC236}">
                <a16:creationId xmlns:a16="http://schemas.microsoft.com/office/drawing/2014/main" id="{987B37B0-769D-4E60-B58D-1007B525E722}"/>
              </a:ext>
            </a:extLst>
          </p:cNvPr>
          <p:cNvSpPr/>
          <p:nvPr/>
        </p:nvSpPr>
        <p:spPr>
          <a:xfrm>
            <a:off x="10001405" y="2561300"/>
            <a:ext cx="1738649"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concierto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33" name="Straight Connector 132">
            <a:extLst>
              <a:ext uri="{FF2B5EF4-FFF2-40B4-BE49-F238E27FC236}">
                <a16:creationId xmlns:a16="http://schemas.microsoft.com/office/drawing/2014/main" id="{BBD74DD8-7FCB-49C2-AF58-C431C8FAACED}"/>
              </a:ext>
            </a:extLst>
          </p:cNvPr>
          <p:cNvCxnSpPr>
            <a:cxnSpLocks/>
          </p:cNvCxnSpPr>
          <p:nvPr/>
        </p:nvCxnSpPr>
        <p:spPr>
          <a:xfrm flipV="1">
            <a:off x="6558649" y="5695552"/>
            <a:ext cx="964177" cy="20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D4E12C9-F800-6246-A23D-34B2311C015C}"/>
              </a:ext>
            </a:extLst>
          </p:cNvPr>
          <p:cNvCxnSpPr>
            <a:cxnSpLocks/>
          </p:cNvCxnSpPr>
          <p:nvPr/>
        </p:nvCxnSpPr>
        <p:spPr>
          <a:xfrm flipV="1">
            <a:off x="5305424" y="5210715"/>
            <a:ext cx="208883" cy="125806"/>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D62D804-ABF3-B54B-9933-A10F280FD0F5}"/>
              </a:ext>
            </a:extLst>
          </p:cNvPr>
          <p:cNvSpPr txBox="1"/>
          <p:nvPr/>
        </p:nvSpPr>
        <p:spPr>
          <a:xfrm>
            <a:off x="5305424" y="5197806"/>
            <a:ext cx="525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a:t>
            </a:r>
          </a:p>
        </p:txBody>
      </p:sp>
    </p:spTree>
    <p:extLst>
      <p:ext uri="{BB962C8B-B14F-4D97-AF65-F5344CB8AC3E}">
        <p14:creationId xmlns:p14="http://schemas.microsoft.com/office/powerpoint/2010/main" val="30625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2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2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9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1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0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7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3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9" grpId="0" animBg="1"/>
      <p:bldP spid="64" grpId="0" animBg="1"/>
      <p:bldP spid="72" grpId="0" animBg="1"/>
      <p:bldP spid="74" grpId="0" animBg="1"/>
      <p:bldP spid="77" grpId="0" animBg="1"/>
      <p:bldP spid="79" grpId="0" animBg="1"/>
      <p:bldP spid="81" grpId="0"/>
      <p:bldP spid="86" grpId="0" animBg="1"/>
      <p:bldP spid="88" grpId="0" animBg="1"/>
      <p:bldP spid="91" grpId="0" animBg="1"/>
      <p:bldP spid="94" grpId="0" animBg="1"/>
      <p:bldP spid="96" grpId="0" animBg="1"/>
      <p:bldP spid="102" grpId="0" animBg="1"/>
      <p:bldP spid="105" grpId="0" animBg="1"/>
      <p:bldP spid="108" grpId="0" animBg="1"/>
      <p:bldP spid="111" grpId="0" animBg="1"/>
      <p:bldP spid="114" grpId="0" animBg="1"/>
      <p:bldP spid="125" grpId="0" animBg="1"/>
      <p:bldP spid="128" grpId="0"/>
      <p:bldP spid="131" grpId="0" animBg="1"/>
      <p:bldP spid="8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142880" y="-162034"/>
            <a:ext cx="10697892" cy="1118097"/>
          </a:xfrm>
        </p:spPr>
        <p:txBody>
          <a:bodyPr>
            <a:normAutofit/>
          </a:bodyPr>
          <a:lstStyle/>
          <a:p>
            <a:r>
              <a:rPr lang="en-GB" sz="2200" b="1">
                <a:solidFill>
                  <a:srgbClr val="002060"/>
                </a:solidFill>
              </a:rPr>
              <a:t>Ahora lee el texto con en español un/a companero/a. Traduce las frases.</a:t>
            </a:r>
            <a:endParaRPr lang="x-none" sz="2200" b="1" dirty="0">
              <a:solidFill>
                <a:srgbClr val="002060"/>
              </a:solidFill>
            </a:endParaRPr>
          </a:p>
        </p:txBody>
      </p:sp>
      <p:sp>
        <p:nvSpPr>
          <p:cNvPr id="6" name="CuadroTexto 5">
            <a:extLst>
              <a:ext uri="{FF2B5EF4-FFF2-40B4-BE49-F238E27FC236}">
                <a16:creationId xmlns:a16="http://schemas.microsoft.com/office/drawing/2014/main" id="{868CF56F-0E41-3E4B-B837-952DFFE6E0A0}"/>
              </a:ext>
            </a:extLst>
          </p:cNvPr>
          <p:cNvSpPr txBox="1"/>
          <p:nvPr/>
        </p:nvSpPr>
        <p:spPr>
          <a:xfrm>
            <a:off x="1121610" y="656355"/>
            <a:ext cx="4130598" cy="707886"/>
          </a:xfrm>
          <a:prstGeom prst="rect">
            <a:avLst/>
          </a:prstGeom>
          <a:solidFill>
            <a:schemeClr val="accent4">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Hol</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a:t>
            </a:r>
            <a:r>
              <a:rPr kumimoji="0" lang="x-non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Lucía</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¿Qué 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aces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5741045" y="986579"/>
            <a:ext cx="6362143" cy="70788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mis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deberes</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Mañana </a:t>
            </a:r>
            <a:r>
              <a:rPr kumimoji="0" lang="en-GB" sz="2000" b="1" i="1" u="none" strike="noStrike" kern="1200" cap="none" spc="0" normalizeH="0" baseline="0" noProof="0">
                <a:ln>
                  <a:noFill/>
                </a:ln>
                <a:solidFill>
                  <a:srgbClr val="002060"/>
                </a:solidFill>
                <a:effectLst/>
                <a:uLnTx/>
                <a:uFillTx/>
                <a:latin typeface="Century Gothic" panose="020F0302020204030204"/>
                <a:ea typeface="+mn-ea"/>
                <a:cs typeface="+mn-cs"/>
              </a:rPr>
              <a:t>(1)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I introduce myself]</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 nuevo director del colegio.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CuadroTexto 7">
            <a:extLst>
              <a:ext uri="{FF2B5EF4-FFF2-40B4-BE49-F238E27FC236}">
                <a16:creationId xmlns:a16="http://schemas.microsoft.com/office/drawing/2014/main" id="{3157FAD3-806D-0E4E-A7B7-55054B0ABC41}"/>
              </a:ext>
            </a:extLst>
          </p:cNvPr>
          <p:cNvSpPr txBox="1"/>
          <p:nvPr/>
        </p:nvSpPr>
        <p:spPr>
          <a:xfrm>
            <a:off x="1121610" y="1465182"/>
            <a:ext cx="4250496" cy="70788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verdad</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(2)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Y </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a:t>
            </a: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your brother]</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6536C849-AB00-234E-BB6D-E66A7920FB74}"/>
              </a:ext>
            </a:extLst>
          </p:cNvPr>
          <p:cNvSpPr txBox="1"/>
          <p:nvPr/>
        </p:nvSpPr>
        <p:spPr>
          <a:xfrm>
            <a:off x="5741045" y="1834254"/>
            <a:ext cx="6422964"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(3)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Your son]</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bien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 da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rabia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cuando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usa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(4</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my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computer]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adroTexto 9">
            <a:extLst>
              <a:ext uri="{FF2B5EF4-FFF2-40B4-BE49-F238E27FC236}">
                <a16:creationId xmlns:a16="http://schemas.microsoft.com/office/drawing/2014/main" id="{0E93874C-69C1-0E44-9122-20C58B02507F}"/>
              </a:ext>
            </a:extLst>
          </p:cNvPr>
          <p:cNvSpPr txBox="1"/>
          <p:nvPr/>
        </p:nvSpPr>
        <p:spPr>
          <a:xfrm>
            <a:off x="16465" y="2278798"/>
            <a:ext cx="5399956"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je! ¿Y las mañanas</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(5) [</a:t>
            </a: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Do you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get up]</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temprano para sacar al perro a caminar?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adroTexto 11">
            <a:extLst>
              <a:ext uri="{FF2B5EF4-FFF2-40B4-BE49-F238E27FC236}">
                <a16:creationId xmlns:a16="http://schemas.microsoft.com/office/drawing/2014/main" id="{A7B97FB1-B25A-B046-865B-01576ECEC0D8}"/>
              </a:ext>
            </a:extLst>
          </p:cNvPr>
          <p:cNvSpPr txBox="1"/>
          <p:nvPr/>
        </p:nvSpPr>
        <p:spPr>
          <a:xfrm>
            <a:off x="5699453" y="2720939"/>
            <a:ext cx="6403735" cy="101566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Sí, sí, mamá.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(6)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I wake up]</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siempre a las siete y media,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(7)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I put on]</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ropa y voy con el perro al parque.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adroTexto 12">
            <a:extLst>
              <a:ext uri="{FF2B5EF4-FFF2-40B4-BE49-F238E27FC236}">
                <a16:creationId xmlns:a16="http://schemas.microsoft.com/office/drawing/2014/main" id="{F142FF84-1BFB-EB48-88F5-222FCF7718DA}"/>
              </a:ext>
            </a:extLst>
          </p:cNvPr>
          <p:cNvSpPr txBox="1"/>
          <p:nvPr/>
        </p:nvSpPr>
        <p:spPr>
          <a:xfrm>
            <a:off x="74110" y="3409066"/>
            <a:ext cx="5399956"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Bueno. ¿Y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(8)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do you make (‘prepare’) yourself]</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algo de comer antes de salir de casa?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CuadroTexto 13">
            <a:extLst>
              <a:ext uri="{FF2B5EF4-FFF2-40B4-BE49-F238E27FC236}">
                <a16:creationId xmlns:a16="http://schemas.microsoft.com/office/drawing/2014/main" id="{8267657D-8A0E-5645-8E14-627B5E0819D6}"/>
              </a:ext>
            </a:extLst>
          </p:cNvPr>
          <p:cNvSpPr txBox="1"/>
          <p:nvPr/>
        </p:nvSpPr>
        <p:spPr>
          <a:xfrm>
            <a:off x="5699453" y="3990924"/>
            <a:ext cx="640373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verdad es que mis amigas y yo compramos el desayuno y una botella de agua en la tienda.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CuadroTexto 14">
            <a:extLst>
              <a:ext uri="{FF2B5EF4-FFF2-40B4-BE49-F238E27FC236}">
                <a16:creationId xmlns:a16="http://schemas.microsoft.com/office/drawing/2014/main" id="{BDA37B2E-FC12-6D43-ABD6-756C51523862}"/>
              </a:ext>
            </a:extLst>
          </p:cNvPr>
          <p:cNvSpPr txBox="1"/>
          <p:nvPr/>
        </p:nvSpPr>
        <p:spPr>
          <a:xfrm>
            <a:off x="74110" y="4546853"/>
            <a:ext cx="5421541" cy="70788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Mm…entiendo.  ¿Y mi casa está limpia</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9</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My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garden]</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Imagen 2">
            <a:extLst>
              <a:ext uri="{FF2B5EF4-FFF2-40B4-BE49-F238E27FC236}">
                <a16:creationId xmlns:a16="http://schemas.microsoft.com/office/drawing/2014/main" id="{175F0876-71D9-4E4E-9E03-7F007BBFD1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893511">
            <a:off x="5147302" y="813108"/>
            <a:ext cx="688354" cy="602365"/>
          </a:xfrm>
          <a:prstGeom prst="rect">
            <a:avLst/>
          </a:prstGeom>
        </p:spPr>
      </p:pic>
      <p:sp>
        <p:nvSpPr>
          <p:cNvPr id="28" name="TextBox 27"/>
          <p:cNvSpPr txBox="1"/>
          <p:nvPr/>
        </p:nvSpPr>
        <p:spPr>
          <a:xfrm>
            <a:off x="233916" y="1655139"/>
            <a:ext cx="16089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a:t>
            </a:r>
          </a:p>
        </p:txBody>
      </p:sp>
      <p:sp>
        <p:nvSpPr>
          <p:cNvPr id="72" name="Rounded Rectangle 11">
            <a:extLst>
              <a:ext uri="{FF2B5EF4-FFF2-40B4-BE49-F238E27FC236}">
                <a16:creationId xmlns:a16="http://schemas.microsoft.com/office/drawing/2014/main" id="{A316DD52-7894-4A75-969C-CA0645DA2978}"/>
              </a:ext>
            </a:extLst>
          </p:cNvPr>
          <p:cNvSpPr/>
          <p:nvPr/>
        </p:nvSpPr>
        <p:spPr>
          <a:xfrm>
            <a:off x="10240934" y="180054"/>
            <a:ext cx="18534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Shape, circle&#10;&#10;Description automatically generated">
            <a:extLst>
              <a:ext uri="{FF2B5EF4-FFF2-40B4-BE49-F238E27FC236}">
                <a16:creationId xmlns:a16="http://schemas.microsoft.com/office/drawing/2014/main" id="{7D7E9127-802A-4845-AA48-A1728B373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80" y="638413"/>
            <a:ext cx="1058588" cy="1058588"/>
          </a:xfrm>
          <a:prstGeom prst="rect">
            <a:avLst/>
          </a:prstGeom>
        </p:spPr>
      </p:pic>
      <p:sp>
        <p:nvSpPr>
          <p:cNvPr id="74" name="CuadroTexto 13">
            <a:extLst>
              <a:ext uri="{FF2B5EF4-FFF2-40B4-BE49-F238E27FC236}">
                <a16:creationId xmlns:a16="http://schemas.microsoft.com/office/drawing/2014/main" id="{DD96215D-408A-A548-A0F2-4D4CCA59DF97}"/>
              </a:ext>
            </a:extLst>
          </p:cNvPr>
          <p:cNvSpPr txBox="1"/>
          <p:nvPr/>
        </p:nvSpPr>
        <p:spPr>
          <a:xfrm>
            <a:off x="5702282" y="5048701"/>
            <a:ext cx="6422964" cy="1015663"/>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papá limpia la casa y lava los platos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(10</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your </a:t>
            </a:r>
            <a:r>
              <a:rPr kumimoji="0" lang="en-GB" sz="2000" b="1" i="1" u="sng" strike="noStrike" kern="1200" cap="none" spc="0" normalizeH="0" baseline="0" noProof="0" dirty="0">
                <a:ln>
                  <a:noFill/>
                </a:ln>
                <a:solidFill>
                  <a:srgbClr val="002060"/>
                </a:solidFill>
                <a:effectLst/>
                <a:uLnTx/>
                <a:uFillTx/>
                <a:latin typeface="Century Gothic" panose="020F0302020204030204"/>
                <a:ea typeface="+mn-ea"/>
                <a:cs typeface="+mn-cs"/>
              </a:rPr>
              <a:t>garden]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 flores están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muy bonitas. ¿Cuándo vas a volver? </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adroTexto 14">
            <a:extLst>
              <a:ext uri="{FF2B5EF4-FFF2-40B4-BE49-F238E27FC236}">
                <a16:creationId xmlns:a16="http://schemas.microsoft.com/office/drawing/2014/main" id="{CA734F17-87CA-AB40-9B12-87F39CDE4910}"/>
              </a:ext>
            </a:extLst>
          </p:cNvPr>
          <p:cNvSpPr txBox="1"/>
          <p:nvPr/>
        </p:nvSpPr>
        <p:spPr>
          <a:xfrm>
            <a:off x="142880" y="5338469"/>
            <a:ext cx="5421541"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Ahora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(11) </a:t>
            </a:r>
            <a:r>
              <a:rPr kumimoji="0" lang="en-GB" sz="2000" b="1" i="1" u="sng" strike="noStrike" kern="1200" cap="none" spc="0" normalizeH="0" baseline="0" noProof="0">
                <a:ln>
                  <a:noFill/>
                </a:ln>
                <a:solidFill>
                  <a:srgbClr val="002060"/>
                </a:solidFill>
                <a:effectLst/>
                <a:uLnTx/>
                <a:uFillTx/>
                <a:latin typeface="Century Gothic" panose="020F0302020204030204"/>
                <a:ea typeface="+mn-ea"/>
                <a:cs typeface="+mn-cs"/>
              </a:rPr>
              <a:t>[I’m getting ready (‘preparing myself’)]</a:t>
            </a:r>
            <a:r>
              <a:rPr kumimoji="0" lang="en-GB" sz="2000" b="1" i="1"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para volver mañana. Hasta pronto.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adroTexto 6">
            <a:extLst>
              <a:ext uri="{FF2B5EF4-FFF2-40B4-BE49-F238E27FC236}">
                <a16:creationId xmlns:a16="http://schemas.microsoft.com/office/drawing/2014/main" id="{CE835609-7DB2-F047-9D32-F3799654C212}"/>
              </a:ext>
            </a:extLst>
          </p:cNvPr>
          <p:cNvSpPr txBox="1"/>
          <p:nvPr/>
        </p:nvSpPr>
        <p:spPr>
          <a:xfrm>
            <a:off x="5730751" y="986675"/>
            <a:ext cx="6382729" cy="70788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mis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deberes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 </a:t>
            </a:r>
            <a:r>
              <a:rPr kumimoji="0" lang="en-GB" sz="20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presento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nuevo director del colegio.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CuadroTexto 7">
            <a:extLst>
              <a:ext uri="{FF2B5EF4-FFF2-40B4-BE49-F238E27FC236}">
                <a16:creationId xmlns:a16="http://schemas.microsoft.com/office/drawing/2014/main" id="{78A83F4C-8EBD-3541-91B3-BD2CE539BC9B}"/>
              </a:ext>
            </a:extLst>
          </p:cNvPr>
          <p:cNvSpPr txBox="1"/>
          <p:nvPr/>
        </p:nvSpPr>
        <p:spPr>
          <a:xfrm>
            <a:off x="1111318" y="1474744"/>
            <a:ext cx="4260788" cy="70788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verdad</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x-none"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Y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hermano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adroTexto 8">
            <a:extLst>
              <a:ext uri="{FF2B5EF4-FFF2-40B4-BE49-F238E27FC236}">
                <a16:creationId xmlns:a16="http://schemas.microsoft.com/office/drawing/2014/main" id="{4977C5D7-6CEF-654E-B057-DF9BB7B304ED}"/>
              </a:ext>
            </a:extLst>
          </p:cNvPr>
          <p:cNvSpPr txBox="1"/>
          <p:nvPr/>
        </p:nvSpPr>
        <p:spPr>
          <a:xfrm>
            <a:off x="5730751" y="1850524"/>
            <a:ext cx="6098476"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0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hijo</a:t>
            </a: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bien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 da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rabia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cuando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t>
            </a:r>
            <a:r>
              <a:rPr kumimoji="0" lang="en-GB" sz="20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CuadroTexto 9">
            <a:extLst>
              <a:ext uri="{FF2B5EF4-FFF2-40B4-BE49-F238E27FC236}">
                <a16:creationId xmlns:a16="http://schemas.microsoft.com/office/drawing/2014/main" id="{1FDD810F-B855-0746-9630-197F7B1A33F3}"/>
              </a:ext>
            </a:extLst>
          </p:cNvPr>
          <p:cNvSpPr txBox="1"/>
          <p:nvPr/>
        </p:nvSpPr>
        <p:spPr>
          <a:xfrm>
            <a:off x="27457" y="2272021"/>
            <a:ext cx="5344649"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je! ¿Y las mañanas</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 levantas</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temprano para sacar al perro a caminar?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CuadroTexto 11">
            <a:extLst>
              <a:ext uri="{FF2B5EF4-FFF2-40B4-BE49-F238E27FC236}">
                <a16:creationId xmlns:a16="http://schemas.microsoft.com/office/drawing/2014/main" id="{391038B3-BFD9-B442-A1C2-EA59766F63E4}"/>
              </a:ext>
            </a:extLst>
          </p:cNvPr>
          <p:cNvSpPr txBox="1"/>
          <p:nvPr/>
        </p:nvSpPr>
        <p:spPr>
          <a:xfrm>
            <a:off x="5708292" y="2704669"/>
            <a:ext cx="6386056" cy="101566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Sí, sí, mamá. </a:t>
            </a: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 despierto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siempre a las siete y media, </a:t>
            </a: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 </a:t>
            </a:r>
            <a:r>
              <a:rPr kumimoji="0" lang="es-ES" sz="20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pong</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ropa y voy con el perro al parque.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CuadroTexto 12">
            <a:extLst>
              <a:ext uri="{FF2B5EF4-FFF2-40B4-BE49-F238E27FC236}">
                <a16:creationId xmlns:a16="http://schemas.microsoft.com/office/drawing/2014/main" id="{736E5037-5B75-F448-AEFF-0FD25843A180}"/>
              </a:ext>
            </a:extLst>
          </p:cNvPr>
          <p:cNvSpPr txBox="1"/>
          <p:nvPr/>
        </p:nvSpPr>
        <p:spPr>
          <a:xfrm>
            <a:off x="74110" y="3423962"/>
            <a:ext cx="5373076"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Bueno.  ¿Y </a:t>
            </a: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E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8)</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sz="2000" b="1" i="1" u="sng" strike="noStrike" kern="1200" cap="none" spc="0" normalizeH="0" baseline="0" noProof="0">
                <a:ln>
                  <a:noFill/>
                </a:ln>
                <a:solidFill>
                  <a:srgbClr val="002060"/>
                </a:solidFill>
                <a:effectLst/>
                <a:uLnTx/>
                <a:uFillTx/>
                <a:latin typeface="Century Gothic" panose="020B0502020202020204" pitchFamily="34" charset="0"/>
                <a:ea typeface="+mn-ea"/>
                <a:cs typeface="+mn-cs"/>
              </a:rPr>
              <a:t>te </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preparas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algo de comer antes de salir de casa</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CuadroTexto 14">
            <a:extLst>
              <a:ext uri="{FF2B5EF4-FFF2-40B4-BE49-F238E27FC236}">
                <a16:creationId xmlns:a16="http://schemas.microsoft.com/office/drawing/2014/main" id="{3C9151F2-5AAE-4D4F-8A90-B63DA4984D3C}"/>
              </a:ext>
            </a:extLst>
          </p:cNvPr>
          <p:cNvSpPr txBox="1"/>
          <p:nvPr/>
        </p:nvSpPr>
        <p:spPr>
          <a:xfrm>
            <a:off x="106346" y="4561749"/>
            <a:ext cx="5373075" cy="70788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Mm…entiendo.  ¿Y mi casa está limpia</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jardín</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CuadroTexto 13">
            <a:extLst>
              <a:ext uri="{FF2B5EF4-FFF2-40B4-BE49-F238E27FC236}">
                <a16:creationId xmlns:a16="http://schemas.microsoft.com/office/drawing/2014/main" id="{C7958901-7534-BF4F-8166-4FAD4FD5854B}"/>
              </a:ext>
            </a:extLst>
          </p:cNvPr>
          <p:cNvSpPr txBox="1"/>
          <p:nvPr/>
        </p:nvSpPr>
        <p:spPr>
          <a:xfrm>
            <a:off x="5635535" y="5064330"/>
            <a:ext cx="6403626" cy="101566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papá limpia la casa y lava los platos cada día.  En </a:t>
            </a: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jardín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 </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flores están muy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bonitas. ¿Cuándo vas a volver?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CuadroTexto 14">
            <a:extLst>
              <a:ext uri="{FF2B5EF4-FFF2-40B4-BE49-F238E27FC236}">
                <a16:creationId xmlns:a16="http://schemas.microsoft.com/office/drawing/2014/main" id="{452F4ECC-0CD0-6147-8B55-030FD790F98B}"/>
              </a:ext>
            </a:extLst>
          </p:cNvPr>
          <p:cNvSpPr txBox="1"/>
          <p:nvPr/>
        </p:nvSpPr>
        <p:spPr>
          <a:xfrm>
            <a:off x="138204" y="5356477"/>
            <a:ext cx="5389305"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Ahora </a:t>
            </a: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E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11) </a:t>
            </a:r>
            <a:r>
              <a:rPr kumimoji="0" lang="es-ES" sz="2000" b="1" i="1" u="sng" strike="noStrike" kern="1200" cap="none" spc="0" normalizeH="0" baseline="0" noProof="0">
                <a:ln>
                  <a:noFill/>
                </a:ln>
                <a:solidFill>
                  <a:srgbClr val="002060"/>
                </a:solidFill>
                <a:effectLst/>
                <a:uLnTx/>
                <a:uFillTx/>
                <a:latin typeface="Century Gothic" panose="020B0502020202020204" pitchFamily="34" charset="0"/>
                <a:ea typeface="+mn-ea"/>
                <a:cs typeface="+mn-cs"/>
              </a:rPr>
              <a:t>me </a:t>
            </a:r>
            <a:r>
              <a:rPr kumimoji="0" lang="es-ES" sz="20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preparo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volver mañana. Hasta pronto</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1770" t="2038" r="41250" b="64629"/>
          <a:stretch/>
        </p:blipFill>
        <p:spPr>
          <a:xfrm flipH="1">
            <a:off x="11260144" y="5414221"/>
            <a:ext cx="843044" cy="720108"/>
          </a:xfrm>
          <a:prstGeom prst="rect">
            <a:avLst/>
          </a:prstGeom>
        </p:spPr>
      </p:pic>
      <p:sp>
        <p:nvSpPr>
          <p:cNvPr id="29" name="TextBox 28"/>
          <p:cNvSpPr txBox="1"/>
          <p:nvPr/>
        </p:nvSpPr>
        <p:spPr>
          <a:xfrm>
            <a:off x="11315292" y="6040601"/>
            <a:ext cx="1225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Lucía</a:t>
            </a:r>
          </a:p>
        </p:txBody>
      </p:sp>
    </p:spTree>
    <p:extLst>
      <p:ext uri="{BB962C8B-B14F-4D97-AF65-F5344CB8AC3E}">
        <p14:creationId xmlns:p14="http://schemas.microsoft.com/office/powerpoint/2010/main" val="40125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[10]</a:t>
            </a:r>
          </a:p>
        </p:txBody>
      </p:sp>
    </p:spTree>
    <p:extLst>
      <p:ext uri="{BB962C8B-B14F-4D97-AF65-F5344CB8AC3E}">
        <p14:creationId xmlns:p14="http://schemas.microsoft.com/office/powerpoint/2010/main" val="3170249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5F1F6D-F023-444E-AC03-70BC28871657}"/>
              </a:ext>
            </a:extLst>
          </p:cNvPr>
          <p:cNvSpPr>
            <a:spLocks noGrp="1"/>
          </p:cNvSpPr>
          <p:nvPr>
            <p:ph type="title"/>
          </p:nvPr>
        </p:nvSpPr>
        <p:spPr>
          <a:xfrm>
            <a:off x="263858" y="258166"/>
            <a:ext cx="9046398" cy="1021876"/>
          </a:xfrm>
        </p:spPr>
        <p:txBody>
          <a:bodyPr>
            <a:normAutofit/>
          </a:bodyPr>
          <a:lstStyle/>
          <a:p>
            <a:r>
              <a:rPr lang="es-GB" sz="2200" b="1" dirty="0"/>
              <a:t>Remember: </a:t>
            </a:r>
            <a:br>
              <a:rPr lang="es-GB" sz="2200" b="1" dirty="0"/>
            </a:br>
            <a:r>
              <a:rPr lang="es-ES" sz="2200" b="1" dirty="0"/>
              <a:t>Rule #1: </a:t>
            </a:r>
            <a:r>
              <a:rPr lang="es-ES" sz="2200" b="1" dirty="0" err="1"/>
              <a:t>if</a:t>
            </a:r>
            <a:r>
              <a:rPr lang="es-ES" sz="2200" b="1" dirty="0"/>
              <a:t> stress </a:t>
            </a:r>
            <a:r>
              <a:rPr lang="es-ES" sz="2200" b="1" dirty="0" err="1"/>
              <a:t>is</a:t>
            </a:r>
            <a:r>
              <a:rPr lang="es-ES" sz="2200" b="1" dirty="0"/>
              <a:t> </a:t>
            </a:r>
            <a:r>
              <a:rPr lang="es-ES" sz="2200" b="1" dirty="0" err="1"/>
              <a:t>on</a:t>
            </a:r>
            <a:r>
              <a:rPr lang="es-ES" sz="2200" b="1" dirty="0"/>
              <a:t> </a:t>
            </a:r>
            <a:r>
              <a:rPr lang="es-ES" sz="2200" b="1" dirty="0" err="1"/>
              <a:t>the</a:t>
            </a:r>
            <a:r>
              <a:rPr lang="es-ES" sz="2200" b="1" dirty="0"/>
              <a:t> final </a:t>
            </a:r>
            <a:r>
              <a:rPr lang="es-ES" sz="2200" b="1" dirty="0" err="1"/>
              <a:t>syllable</a:t>
            </a:r>
            <a:r>
              <a:rPr lang="es-ES" sz="2200" b="1" dirty="0"/>
              <a:t>, and </a:t>
            </a:r>
            <a:r>
              <a:rPr lang="es-ES" sz="2200" b="1" dirty="0" err="1"/>
              <a:t>it</a:t>
            </a:r>
            <a:r>
              <a:rPr lang="es-ES" sz="2200" b="1" dirty="0"/>
              <a:t> </a:t>
            </a:r>
            <a:r>
              <a:rPr lang="es-ES" sz="2200" b="1" dirty="0" err="1"/>
              <a:t>ends</a:t>
            </a:r>
            <a:r>
              <a:rPr lang="es-ES" sz="2200" b="1" dirty="0"/>
              <a:t> in </a:t>
            </a:r>
            <a:r>
              <a:rPr lang="es-ES" sz="2200" b="1" dirty="0" err="1"/>
              <a:t>any</a:t>
            </a:r>
            <a:r>
              <a:rPr lang="es-ES" sz="2200" b="1" dirty="0"/>
              <a:t> </a:t>
            </a:r>
            <a:r>
              <a:rPr lang="es-ES" sz="2200" b="1" dirty="0" err="1"/>
              <a:t>consonant</a:t>
            </a:r>
            <a:r>
              <a:rPr lang="es-ES" sz="2200" b="1" dirty="0"/>
              <a:t> </a:t>
            </a:r>
            <a:r>
              <a:rPr lang="es-ES" sz="2200" b="1" dirty="0" err="1"/>
              <a:t>except</a:t>
            </a:r>
            <a:r>
              <a:rPr lang="es-ES" sz="2200" b="1" dirty="0"/>
              <a:t> ‘n’ </a:t>
            </a:r>
            <a:r>
              <a:rPr lang="es-ES" sz="2200" b="1" dirty="0" err="1"/>
              <a:t>or</a:t>
            </a:r>
            <a:r>
              <a:rPr lang="es-ES" sz="2200" b="1" dirty="0"/>
              <a:t> ‘s’, </a:t>
            </a:r>
            <a:r>
              <a:rPr lang="es-ES" sz="2200" b="1" dirty="0" err="1"/>
              <a:t>then</a:t>
            </a:r>
            <a:r>
              <a:rPr lang="es-ES" sz="2200" b="1" dirty="0"/>
              <a:t> </a:t>
            </a:r>
            <a:r>
              <a:rPr lang="es-ES" sz="2200" b="1" dirty="0" err="1"/>
              <a:t>there</a:t>
            </a:r>
            <a:r>
              <a:rPr lang="es-ES" sz="2200" b="1" dirty="0"/>
              <a:t> </a:t>
            </a:r>
            <a:r>
              <a:rPr lang="es-ES" sz="2200" b="1" dirty="0" err="1"/>
              <a:t>will</a:t>
            </a:r>
            <a:r>
              <a:rPr lang="es-ES" sz="2200" b="1" dirty="0"/>
              <a:t> be no </a:t>
            </a:r>
            <a:r>
              <a:rPr lang="es-ES" sz="2200" b="1" dirty="0" err="1"/>
              <a:t>accent</a:t>
            </a:r>
            <a:r>
              <a:rPr lang="es-ES" sz="2200" b="1" dirty="0"/>
              <a:t>. </a:t>
            </a:r>
            <a:endParaRPr lang="es-GB" sz="2200" b="1" dirty="0"/>
          </a:p>
        </p:txBody>
      </p:sp>
      <p:sp>
        <p:nvSpPr>
          <p:cNvPr id="4" name="Rounded Rectangle 11">
            <a:extLst>
              <a:ext uri="{FF2B5EF4-FFF2-40B4-BE49-F238E27FC236}">
                <a16:creationId xmlns:a16="http://schemas.microsoft.com/office/drawing/2014/main" id="{AD408A56-110A-C740-B203-93D215F66B27}"/>
              </a:ext>
            </a:extLst>
          </p:cNvPr>
          <p:cNvSpPr/>
          <p:nvPr/>
        </p:nvSpPr>
        <p:spPr>
          <a:xfrm>
            <a:off x="9540240" y="258166"/>
            <a:ext cx="2387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CuadroTexto 4">
            <a:extLst>
              <a:ext uri="{FF2B5EF4-FFF2-40B4-BE49-F238E27FC236}">
                <a16:creationId xmlns:a16="http://schemas.microsoft.com/office/drawing/2014/main" id="{92C5CD22-F160-374F-9879-C80F37A103D0}"/>
              </a:ext>
            </a:extLst>
          </p:cNvPr>
          <p:cNvSpPr txBox="1"/>
          <p:nvPr/>
        </p:nvSpPr>
        <p:spPr>
          <a:xfrm>
            <a:off x="263858" y="1371486"/>
            <a:ext cx="101970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Escucha las frases y escribe las palabras que no están. ¿Necesitan tilde*?</a:t>
            </a:r>
          </a:p>
        </p:txBody>
      </p:sp>
      <p:sp>
        <p:nvSpPr>
          <p:cNvPr id="6" name="CuadroTexto 5">
            <a:extLst>
              <a:ext uri="{FF2B5EF4-FFF2-40B4-BE49-F238E27FC236}">
                <a16:creationId xmlns:a16="http://schemas.microsoft.com/office/drawing/2014/main" id="{AA32DE86-8B83-5D49-90A4-0756AFE87770}"/>
              </a:ext>
            </a:extLst>
          </p:cNvPr>
          <p:cNvSpPr txBox="1"/>
          <p:nvPr/>
        </p:nvSpPr>
        <p:spPr>
          <a:xfrm>
            <a:off x="845972" y="1935752"/>
            <a:ext cx="114748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 mis padres, debo estudiar _________ de empresas en la </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__</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ángulo 6">
            <a:hlinkClick r:id="" action="ppaction://noaction">
              <a:snd r:embed="rId3" name="01. Segu%CC%81n mis padres, debo estudiar direccio%CC%81n de empresas en la universidad.wav"/>
            </a:hlinkClick>
            <a:extLst>
              <a:ext uri="{FF2B5EF4-FFF2-40B4-BE49-F238E27FC236}">
                <a16:creationId xmlns:a16="http://schemas.microsoft.com/office/drawing/2014/main" id="{A5BB67D1-E985-614B-9B5F-F9BCA95BF6D5}"/>
              </a:ext>
            </a:extLst>
          </p:cNvPr>
          <p:cNvSpPr/>
          <p:nvPr/>
        </p:nvSpPr>
        <p:spPr>
          <a:xfrm>
            <a:off x="388548" y="1944176"/>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8" name="Rectángulo 7">
            <a:hlinkClick r:id="" action="ppaction://noaction">
              <a:snd r:embed="rId4" name="2 pero no.wav"/>
            </a:hlinkClick>
            <a:extLst>
              <a:ext uri="{FF2B5EF4-FFF2-40B4-BE49-F238E27FC236}">
                <a16:creationId xmlns:a16="http://schemas.microsoft.com/office/drawing/2014/main" id="{9D3BFB86-FD10-1948-856F-96014C3EA201}"/>
              </a:ext>
            </a:extLst>
          </p:cNvPr>
          <p:cNvSpPr/>
          <p:nvPr/>
        </p:nvSpPr>
        <p:spPr>
          <a:xfrm>
            <a:off x="388548" y="2673652"/>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9" name="Rectángulo 8">
            <a:hlinkClick r:id="" action="ppaction://noaction">
              <a:snd r:embed="rId5" name="3 no quiero.wav"/>
            </a:hlinkClick>
            <a:extLst>
              <a:ext uri="{FF2B5EF4-FFF2-40B4-BE49-F238E27FC236}">
                <a16:creationId xmlns:a16="http://schemas.microsoft.com/office/drawing/2014/main" id="{88F7D12D-6A7C-3640-92C0-3D0316298EEC}"/>
              </a:ext>
            </a:extLst>
          </p:cNvPr>
          <p:cNvSpPr/>
          <p:nvPr/>
        </p:nvSpPr>
        <p:spPr>
          <a:xfrm>
            <a:off x="388548" y="3403128"/>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0" name="Rectángulo 9">
            <a:hlinkClick r:id="" action="ppaction://noaction">
              <a:snd r:embed="rId6" name="4 en mi.wav"/>
            </a:hlinkClick>
            <a:extLst>
              <a:ext uri="{FF2B5EF4-FFF2-40B4-BE49-F238E27FC236}">
                <a16:creationId xmlns:a16="http://schemas.microsoft.com/office/drawing/2014/main" id="{EE80E58F-7CBE-7A4C-BD8A-CD700BDDA8D6}"/>
              </a:ext>
            </a:extLst>
          </p:cNvPr>
          <p:cNvSpPr/>
          <p:nvPr/>
        </p:nvSpPr>
        <p:spPr>
          <a:xfrm>
            <a:off x="388548" y="4132604"/>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11" name="Rectángulo 10">
            <a:hlinkClick r:id="" action="ppaction://noaction">
              <a:snd r:embed="rId7" name="5 en el futuro.wav"/>
            </a:hlinkClick>
            <a:extLst>
              <a:ext uri="{FF2B5EF4-FFF2-40B4-BE49-F238E27FC236}">
                <a16:creationId xmlns:a16="http://schemas.microsoft.com/office/drawing/2014/main" id="{0ABEDB03-3481-F44C-A84E-4B92348000D7}"/>
              </a:ext>
            </a:extLst>
          </p:cNvPr>
          <p:cNvSpPr/>
          <p:nvPr/>
        </p:nvSpPr>
        <p:spPr>
          <a:xfrm>
            <a:off x="388548" y="4862080"/>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12" name="Rectángulo 11">
            <a:hlinkClick r:id="" action="ppaction://noaction">
              <a:snd r:embed="rId8" name="6 Como Carlos.wav"/>
            </a:hlinkClick>
            <a:extLst>
              <a:ext uri="{FF2B5EF4-FFF2-40B4-BE49-F238E27FC236}">
                <a16:creationId xmlns:a16="http://schemas.microsoft.com/office/drawing/2014/main" id="{B537F469-E108-3848-A34A-B5B5C7118F55}"/>
              </a:ext>
            </a:extLst>
          </p:cNvPr>
          <p:cNvSpPr/>
          <p:nvPr/>
        </p:nvSpPr>
        <p:spPr>
          <a:xfrm>
            <a:off x="388548" y="5591555"/>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15" name="CuadroTexto 14">
            <a:extLst>
              <a:ext uri="{FF2B5EF4-FFF2-40B4-BE49-F238E27FC236}">
                <a16:creationId xmlns:a16="http://schemas.microsoft.com/office/drawing/2014/main" id="{F3BB28B5-FDF1-6C4F-A82C-8D599D40407F}"/>
              </a:ext>
            </a:extLst>
          </p:cNvPr>
          <p:cNvSpPr txBox="1"/>
          <p:nvPr/>
        </p:nvSpPr>
        <p:spPr>
          <a:xfrm>
            <a:off x="818823" y="1888158"/>
            <a:ext cx="103906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Según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E7506A27-0A08-8047-BAC1-5811421E281A}"/>
              </a:ext>
            </a:extLst>
          </p:cNvPr>
          <p:cNvSpPr txBox="1"/>
          <p:nvPr/>
        </p:nvSpPr>
        <p:spPr>
          <a:xfrm>
            <a:off x="5328565" y="1901915"/>
            <a:ext cx="148951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dirección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7" name="CuadroTexto 16">
            <a:extLst>
              <a:ext uri="{FF2B5EF4-FFF2-40B4-BE49-F238E27FC236}">
                <a16:creationId xmlns:a16="http://schemas.microsoft.com/office/drawing/2014/main" id="{B1C8CF68-7CDE-0B48-94F7-A1CFB21C5E1F}"/>
              </a:ext>
            </a:extLst>
          </p:cNvPr>
          <p:cNvSpPr txBox="1"/>
          <p:nvPr/>
        </p:nvSpPr>
        <p:spPr>
          <a:xfrm>
            <a:off x="8789353" y="941429"/>
            <a:ext cx="32271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*tilde = written accent</a:t>
            </a:r>
          </a:p>
        </p:txBody>
      </p:sp>
      <p:sp>
        <p:nvSpPr>
          <p:cNvPr id="19" name="CuadroTexto 5">
            <a:extLst>
              <a:ext uri="{FF2B5EF4-FFF2-40B4-BE49-F238E27FC236}">
                <a16:creationId xmlns:a16="http://schemas.microsoft.com/office/drawing/2014/main" id="{78F0E6E7-56F6-6A40-8D9A-CAA0B9A0131C}"/>
              </a:ext>
            </a:extLst>
          </p:cNvPr>
          <p:cNvSpPr txBox="1"/>
          <p:nvPr/>
        </p:nvSpPr>
        <p:spPr>
          <a:xfrm>
            <a:off x="841867" y="2685001"/>
            <a:ext cx="113683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Pero no q</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uiero ________ una carrera ___________</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_______.  Hay demasiado _______</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0" name="CuadroTexto 14">
            <a:extLst>
              <a:ext uri="{FF2B5EF4-FFF2-40B4-BE49-F238E27FC236}">
                <a16:creationId xmlns:a16="http://schemas.microsoft.com/office/drawing/2014/main" id="{EF96EAC8-1FCB-0E48-9A9F-D67AD0BD5F89}"/>
              </a:ext>
            </a:extLst>
          </p:cNvPr>
          <p:cNvSpPr txBox="1"/>
          <p:nvPr/>
        </p:nvSpPr>
        <p:spPr>
          <a:xfrm>
            <a:off x="3078970" y="2645533"/>
            <a:ext cx="95731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D7D31"/>
                </a:solidFill>
                <a:effectLst/>
                <a:uLnTx/>
                <a:uFillTx/>
                <a:latin typeface="Century Gothic"/>
                <a:ea typeface="+mn-ea"/>
                <a:cs typeface="+mn-cs"/>
              </a:rPr>
              <a:t>elegir</a:t>
            </a:r>
          </a:p>
        </p:txBody>
      </p:sp>
      <p:sp>
        <p:nvSpPr>
          <p:cNvPr id="21" name="CuadroTexto 15">
            <a:extLst>
              <a:ext uri="{FF2B5EF4-FFF2-40B4-BE49-F238E27FC236}">
                <a16:creationId xmlns:a16="http://schemas.microsoft.com/office/drawing/2014/main" id="{C4330484-0415-EE4E-A86F-C5A6E47C6110}"/>
              </a:ext>
            </a:extLst>
          </p:cNvPr>
          <p:cNvSpPr txBox="1"/>
          <p:nvPr/>
        </p:nvSpPr>
        <p:spPr>
          <a:xfrm>
            <a:off x="5786543" y="2650473"/>
            <a:ext cx="16962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D7D31"/>
                </a:solidFill>
                <a:effectLst/>
                <a:uLnTx/>
                <a:uFillTx/>
                <a:latin typeface="Century Gothic"/>
                <a:ea typeface="+mn-ea"/>
                <a:cs typeface="+mn-cs"/>
              </a:rPr>
              <a:t>profesional</a:t>
            </a:r>
          </a:p>
        </p:txBody>
      </p:sp>
      <p:sp>
        <p:nvSpPr>
          <p:cNvPr id="22" name="CuadroTexto 5">
            <a:extLst>
              <a:ext uri="{FF2B5EF4-FFF2-40B4-BE49-F238E27FC236}">
                <a16:creationId xmlns:a16="http://schemas.microsoft.com/office/drawing/2014/main" id="{2C54085D-EEAA-724E-AFC9-3BE45B7657F6}"/>
              </a:ext>
            </a:extLst>
          </p:cNvPr>
          <p:cNvSpPr txBox="1"/>
          <p:nvPr/>
        </p:nvSpPr>
        <p:spPr>
          <a:xfrm>
            <a:off x="841867" y="3389400"/>
            <a:ext cx="113981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No quiero ______ siempre al ___________ o en una </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 </a:t>
            </a:r>
          </a:p>
        </p:txBody>
      </p:sp>
      <p:sp>
        <p:nvSpPr>
          <p:cNvPr id="23" name="CuadroTexto 14">
            <a:extLst>
              <a:ext uri="{FF2B5EF4-FFF2-40B4-BE49-F238E27FC236}">
                <a16:creationId xmlns:a16="http://schemas.microsoft.com/office/drawing/2014/main" id="{67C75F6E-7AF8-7D4E-B117-B4F8440523A7}"/>
              </a:ext>
            </a:extLst>
          </p:cNvPr>
          <p:cNvSpPr txBox="1"/>
          <p:nvPr/>
        </p:nvSpPr>
        <p:spPr>
          <a:xfrm>
            <a:off x="10929400" y="2648983"/>
            <a:ext cx="96853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estrés</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4" name="CuadroTexto 15">
            <a:extLst>
              <a:ext uri="{FF2B5EF4-FFF2-40B4-BE49-F238E27FC236}">
                <a16:creationId xmlns:a16="http://schemas.microsoft.com/office/drawing/2014/main" id="{603967C6-77DF-D04D-8B04-569CE5682CF8}"/>
              </a:ext>
            </a:extLst>
          </p:cNvPr>
          <p:cNvSpPr txBox="1"/>
          <p:nvPr/>
        </p:nvSpPr>
        <p:spPr>
          <a:xfrm>
            <a:off x="2347779" y="3360460"/>
            <a:ext cx="84991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estar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5" name="CuadroTexto 5">
            <a:extLst>
              <a:ext uri="{FF2B5EF4-FFF2-40B4-BE49-F238E27FC236}">
                <a16:creationId xmlns:a16="http://schemas.microsoft.com/office/drawing/2014/main" id="{A5848057-13F7-A241-B483-ABCDFDEC8B0D}"/>
              </a:ext>
            </a:extLst>
          </p:cNvPr>
          <p:cNvSpPr txBox="1"/>
          <p:nvPr/>
        </p:nvSpPr>
        <p:spPr>
          <a:xfrm>
            <a:off x="786007" y="4895545"/>
            <a:ext cx="113981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“En el futuro, voy a seguir mi </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__________ </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y ser </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__________</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__________ .</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6" name="CuadroTexto 14">
            <a:extLst>
              <a:ext uri="{FF2B5EF4-FFF2-40B4-BE49-F238E27FC236}">
                <a16:creationId xmlns:a16="http://schemas.microsoft.com/office/drawing/2014/main" id="{45EFC7BE-3498-7542-8FC0-1414C9769549}"/>
              </a:ext>
            </a:extLst>
          </p:cNvPr>
          <p:cNvSpPr txBox="1"/>
          <p:nvPr/>
        </p:nvSpPr>
        <p:spPr>
          <a:xfrm>
            <a:off x="4869515" y="4861017"/>
            <a:ext cx="130356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corazón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7" name="CuadroTexto 15">
            <a:extLst>
              <a:ext uri="{FF2B5EF4-FFF2-40B4-BE49-F238E27FC236}">
                <a16:creationId xmlns:a16="http://schemas.microsoft.com/office/drawing/2014/main" id="{B1B255BE-3007-244B-82F0-98FFE6DEADC9}"/>
              </a:ext>
            </a:extLst>
          </p:cNvPr>
          <p:cNvSpPr txBox="1"/>
          <p:nvPr/>
        </p:nvSpPr>
        <p:spPr>
          <a:xfrm>
            <a:off x="7059141" y="4861017"/>
            <a:ext cx="11833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escritor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8" name="CuadroTexto 5">
            <a:extLst>
              <a:ext uri="{FF2B5EF4-FFF2-40B4-BE49-F238E27FC236}">
                <a16:creationId xmlns:a16="http://schemas.microsoft.com/office/drawing/2014/main" id="{D4A8E5EB-0CC6-B34B-BDF9-78D6ECC18E53}"/>
              </a:ext>
            </a:extLst>
          </p:cNvPr>
          <p:cNvSpPr txBox="1"/>
          <p:nvPr/>
        </p:nvSpPr>
        <p:spPr>
          <a:xfrm>
            <a:off x="818823" y="5568171"/>
            <a:ext cx="109846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Como Carlos _______ __________, van a publicar mis novelas en español y </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_____________ </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en </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_____________. </a:t>
            </a:r>
          </a:p>
        </p:txBody>
      </p:sp>
      <p:sp>
        <p:nvSpPr>
          <p:cNvPr id="29" name="CuadroTexto 14">
            <a:extLst>
              <a:ext uri="{FF2B5EF4-FFF2-40B4-BE49-F238E27FC236}">
                <a16:creationId xmlns:a16="http://schemas.microsoft.com/office/drawing/2014/main" id="{68800D2B-AAE4-9F41-815D-E7D1A24C8CF2}"/>
              </a:ext>
            </a:extLst>
          </p:cNvPr>
          <p:cNvSpPr txBox="1"/>
          <p:nvPr/>
        </p:nvSpPr>
        <p:spPr>
          <a:xfrm>
            <a:off x="8678683" y="4856328"/>
            <a:ext cx="12570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declaré</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0" name="CuadroTexto 15">
            <a:extLst>
              <a:ext uri="{FF2B5EF4-FFF2-40B4-BE49-F238E27FC236}">
                <a16:creationId xmlns:a16="http://schemas.microsoft.com/office/drawing/2014/main" id="{A7763FB6-204C-3E4C-A808-A78B034FF838}"/>
              </a:ext>
            </a:extLst>
          </p:cNvPr>
          <p:cNvSpPr txBox="1"/>
          <p:nvPr/>
        </p:nvSpPr>
        <p:spPr>
          <a:xfrm>
            <a:off x="2891117" y="5521505"/>
            <a:ext cx="71526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Ruiz</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1" name="CuadroTexto 5">
            <a:extLst>
              <a:ext uri="{FF2B5EF4-FFF2-40B4-BE49-F238E27FC236}">
                <a16:creationId xmlns:a16="http://schemas.microsoft.com/office/drawing/2014/main" id="{2358496A-DA2F-B94E-9CF8-0A4EFD54E0AA}"/>
              </a:ext>
            </a:extLst>
          </p:cNvPr>
          <p:cNvSpPr txBox="1"/>
          <p:nvPr/>
        </p:nvSpPr>
        <p:spPr>
          <a:xfrm>
            <a:off x="860685" y="3995809"/>
            <a:ext cx="89018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En mi ________,  no tienes que ser rico y ganar un _______ de euros al año</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 para ser _______</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CuadroTexto 14">
            <a:extLst>
              <a:ext uri="{FF2B5EF4-FFF2-40B4-BE49-F238E27FC236}">
                <a16:creationId xmlns:a16="http://schemas.microsoft.com/office/drawing/2014/main" id="{52AB94A6-82AB-B546-B13D-A569D168D5D2}"/>
              </a:ext>
            </a:extLst>
          </p:cNvPr>
          <p:cNvSpPr txBox="1"/>
          <p:nvPr/>
        </p:nvSpPr>
        <p:spPr>
          <a:xfrm>
            <a:off x="3941219" y="4298983"/>
            <a:ext cx="70884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feliz</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3" name="CuadroTexto 15">
            <a:extLst>
              <a:ext uri="{FF2B5EF4-FFF2-40B4-BE49-F238E27FC236}">
                <a16:creationId xmlns:a16="http://schemas.microsoft.com/office/drawing/2014/main" id="{C3E6D3D7-B7D9-8A4B-8C81-74726CCA65BC}"/>
              </a:ext>
            </a:extLst>
          </p:cNvPr>
          <p:cNvSpPr txBox="1"/>
          <p:nvPr/>
        </p:nvSpPr>
        <p:spPr>
          <a:xfrm>
            <a:off x="4098498" y="5521505"/>
            <a:ext cx="94128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Zafón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4" name="CuadroTexto 15">
            <a:extLst>
              <a:ext uri="{FF2B5EF4-FFF2-40B4-BE49-F238E27FC236}">
                <a16:creationId xmlns:a16="http://schemas.microsoft.com/office/drawing/2014/main" id="{86715147-B5B3-B842-BD40-96FE60965825}"/>
              </a:ext>
            </a:extLst>
          </p:cNvPr>
          <p:cNvSpPr txBox="1"/>
          <p:nvPr/>
        </p:nvSpPr>
        <p:spPr>
          <a:xfrm>
            <a:off x="9307221" y="1913865"/>
            <a:ext cx="177003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universidad</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5" name="CuadroTexto 15">
            <a:extLst>
              <a:ext uri="{FF2B5EF4-FFF2-40B4-BE49-F238E27FC236}">
                <a16:creationId xmlns:a16="http://schemas.microsoft.com/office/drawing/2014/main" id="{92FBCBCF-55E3-7444-976F-40D2322B8F6A}"/>
              </a:ext>
            </a:extLst>
          </p:cNvPr>
          <p:cNvSpPr txBox="1"/>
          <p:nvPr/>
        </p:nvSpPr>
        <p:spPr>
          <a:xfrm>
            <a:off x="7669088" y="3363911"/>
            <a:ext cx="12137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reunión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6" name="CuadroTexto 14">
            <a:extLst>
              <a:ext uri="{FF2B5EF4-FFF2-40B4-BE49-F238E27FC236}">
                <a16:creationId xmlns:a16="http://schemas.microsoft.com/office/drawing/2014/main" id="{5A7FA0BF-E018-684B-82F9-87ACE164313C}"/>
              </a:ext>
            </a:extLst>
          </p:cNvPr>
          <p:cNvSpPr txBox="1"/>
          <p:nvPr/>
        </p:nvSpPr>
        <p:spPr>
          <a:xfrm>
            <a:off x="7541934" y="3986564"/>
            <a:ext cx="100219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millón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7" name="CuadroTexto 15">
            <a:extLst>
              <a:ext uri="{FF2B5EF4-FFF2-40B4-BE49-F238E27FC236}">
                <a16:creationId xmlns:a16="http://schemas.microsoft.com/office/drawing/2014/main" id="{78F6F42A-74FD-D447-B65F-A3EA873184D6}"/>
              </a:ext>
            </a:extLst>
          </p:cNvPr>
          <p:cNvSpPr txBox="1"/>
          <p:nvPr/>
        </p:nvSpPr>
        <p:spPr>
          <a:xfrm>
            <a:off x="3475571" y="5881631"/>
            <a:ext cx="124585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catalán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8" name="CuadroTexto 15">
            <a:extLst>
              <a:ext uri="{FF2B5EF4-FFF2-40B4-BE49-F238E27FC236}">
                <a16:creationId xmlns:a16="http://schemas.microsoft.com/office/drawing/2014/main" id="{5FC2E8D2-AEC1-434B-BB5B-632B552A9664}"/>
              </a:ext>
            </a:extLst>
          </p:cNvPr>
          <p:cNvSpPr txBox="1"/>
          <p:nvPr/>
        </p:nvSpPr>
        <p:spPr>
          <a:xfrm>
            <a:off x="4703604" y="3355246"/>
            <a:ext cx="163538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ordenador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9" name="CuadroTexto 14">
            <a:extLst>
              <a:ext uri="{FF2B5EF4-FFF2-40B4-BE49-F238E27FC236}">
                <a16:creationId xmlns:a16="http://schemas.microsoft.com/office/drawing/2014/main" id="{25D4D1E6-5B3D-3D46-B274-3364AE67C212}"/>
              </a:ext>
            </a:extLst>
          </p:cNvPr>
          <p:cNvSpPr txBox="1"/>
          <p:nvPr/>
        </p:nvSpPr>
        <p:spPr>
          <a:xfrm>
            <a:off x="1683735" y="3979150"/>
            <a:ext cx="120738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opinión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0" name="CuadroTexto 15">
            <a:extLst>
              <a:ext uri="{FF2B5EF4-FFF2-40B4-BE49-F238E27FC236}">
                <a16:creationId xmlns:a16="http://schemas.microsoft.com/office/drawing/2014/main" id="{DD1CA71E-4E8A-814E-BD61-599F29EB4464}"/>
              </a:ext>
            </a:extLst>
          </p:cNvPr>
          <p:cNvSpPr txBox="1"/>
          <p:nvPr/>
        </p:nvSpPr>
        <p:spPr>
          <a:xfrm>
            <a:off x="1192769" y="5850690"/>
            <a:ext cx="132440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también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1" name="CuadroTexto 14">
            <a:extLst>
              <a:ext uri="{FF2B5EF4-FFF2-40B4-BE49-F238E27FC236}">
                <a16:creationId xmlns:a16="http://schemas.microsoft.com/office/drawing/2014/main" id="{D448F98F-917B-7440-B1B9-055274E96A4B}"/>
              </a:ext>
            </a:extLst>
          </p:cNvPr>
          <p:cNvSpPr txBox="1"/>
          <p:nvPr/>
        </p:nvSpPr>
        <p:spPr>
          <a:xfrm>
            <a:off x="7714613" y="2639996"/>
            <a:ext cx="56137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así</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pic>
        <p:nvPicPr>
          <p:cNvPr id="13" name="Imagen 12">
            <a:extLst>
              <a:ext uri="{FF2B5EF4-FFF2-40B4-BE49-F238E27FC236}">
                <a16:creationId xmlns:a16="http://schemas.microsoft.com/office/drawing/2014/main" id="{9F824AA7-F526-7940-B5DA-49B8D45B7425}"/>
              </a:ext>
            </a:extLst>
          </p:cNvPr>
          <p:cNvPicPr>
            <a:picLocks noChangeAspect="1"/>
          </p:cNvPicPr>
          <p:nvPr/>
        </p:nvPicPr>
        <p:blipFill rotWithShape="1">
          <a:blip r:embed="rId9">
            <a:clrChange>
              <a:clrFrom>
                <a:srgbClr val="FEFEFE"/>
              </a:clrFrom>
              <a:clrTo>
                <a:srgbClr val="FEFEFE">
                  <a:alpha val="0"/>
                </a:srgbClr>
              </a:clrTo>
            </a:clrChange>
          </a:blip>
          <a:srcRect l="22386" t="13205" r="25583" b="8299"/>
          <a:stretch/>
        </p:blipFill>
        <p:spPr>
          <a:xfrm>
            <a:off x="9874231" y="3127237"/>
            <a:ext cx="1696299" cy="1591073"/>
          </a:xfrm>
          <a:prstGeom prst="rect">
            <a:avLst/>
          </a:prstGeom>
        </p:spPr>
      </p:pic>
    </p:spTree>
    <p:extLst>
      <p:ext uri="{BB962C8B-B14F-4D97-AF65-F5344CB8AC3E}">
        <p14:creationId xmlns:p14="http://schemas.microsoft.com/office/powerpoint/2010/main" val="23378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9" grpId="0" animBg="1"/>
      <p:bldP spid="10" grpId="0" animBg="1"/>
      <p:bldP spid="11" grpId="0" animBg="1"/>
      <p:bldP spid="12" grpId="0" animBg="1"/>
      <p:bldP spid="15" grpId="0"/>
      <p:bldP spid="16" grpId="0"/>
      <p:bldP spid="17"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p:nvPr/>
        </p:nvSpPr>
        <p:spPr>
          <a:xfrm>
            <a:off x="947882" y="5397923"/>
            <a:ext cx="388276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You</a:t>
            </a:r>
            <a:r>
              <a:rPr kumimoji="0" lang="es-E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s-ES"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all</a:t>
            </a:r>
            <a:r>
              <a:rPr kumimoji="0" lang="es-E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s-ES"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work</a:t>
            </a:r>
            <a:r>
              <a:rPr kumimoji="0" lang="es-E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late.</a:t>
            </a:r>
            <a:endParaRPr kumimoji="0"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pic>
        <p:nvPicPr>
          <p:cNvPr id="103" name="Google Shape;103;p4"/>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04" name="Google Shape;104;p4"/>
          <p:cNvSpPr txBox="1">
            <a:spLocks noGrp="1"/>
          </p:cNvSpPr>
          <p:nvPr>
            <p:ph type="title"/>
          </p:nvPr>
        </p:nvSpPr>
        <p:spPr>
          <a:xfrm>
            <a:off x="0" y="-89372"/>
            <a:ext cx="11702143" cy="14883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GB" sz="2400" b="1">
                <a:solidFill>
                  <a:schemeClr val="lt1"/>
                </a:solidFill>
              </a:rPr>
              <a:t>Talking about ‘you’</a:t>
            </a:r>
            <a:br>
              <a:rPr lang="en-GB" sz="2400" b="1">
                <a:solidFill>
                  <a:schemeClr val="lt1"/>
                </a:solidFill>
              </a:rPr>
            </a:br>
            <a:r>
              <a:rPr lang="en-GB" sz="2400">
                <a:solidFill>
                  <a:schemeClr val="lt1"/>
                </a:solidFill>
              </a:rPr>
              <a:t>-ar verbs in 2</a:t>
            </a:r>
            <a:r>
              <a:rPr lang="en-GB" sz="2400" baseline="30000">
                <a:solidFill>
                  <a:schemeClr val="lt1"/>
                </a:solidFill>
              </a:rPr>
              <a:t>nd</a:t>
            </a:r>
            <a:r>
              <a:rPr lang="en-GB" sz="2400">
                <a:solidFill>
                  <a:schemeClr val="lt1"/>
                </a:solidFill>
              </a:rPr>
              <a:t> person singular &amp; plural</a:t>
            </a:r>
            <a:endParaRPr sz="2400" b="1">
              <a:solidFill>
                <a:schemeClr val="lt1"/>
              </a:solidFill>
            </a:endParaRPr>
          </a:p>
        </p:txBody>
      </p:sp>
      <p:sp>
        <p:nvSpPr>
          <p:cNvPr id="105" name="Google Shape;105;p4"/>
          <p:cNvSpPr/>
          <p:nvPr/>
        </p:nvSpPr>
        <p:spPr>
          <a:xfrm>
            <a:off x="338280" y="2362494"/>
            <a:ext cx="10490139" cy="8925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To refer to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you</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for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one person </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with a present-tense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ar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verb, use the verb ending ____. </a:t>
            </a:r>
            <a:endParaRPr kumimoji="0"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106" name="Google Shape;106;p4"/>
          <p:cNvSpPr txBox="1"/>
          <p:nvPr/>
        </p:nvSpPr>
        <p:spPr>
          <a:xfrm>
            <a:off x="5851071" y="3452312"/>
            <a:ext cx="6378131" cy="6924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Buscas</a:t>
            </a:r>
            <a:r>
              <a:rPr kumimoji="0" lang="en-GB" sz="2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un </a:t>
            </a:r>
            <a:r>
              <a:rPr kumimoji="0" lang="en-GB" sz="2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trabajo</a:t>
            </a:r>
            <a:r>
              <a:rPr kumimoji="0" lang="en-GB" sz="2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de fin de </a:t>
            </a:r>
            <a:r>
              <a:rPr kumimoji="0" lang="en-GB" sz="2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semana</a:t>
            </a:r>
            <a:r>
              <a:rPr kumimoji="0" lang="en-GB" sz="2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a:t>
            </a:r>
            <a:endParaRPr kumimoji="0" sz="26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107" name="Google Shape;107;p4"/>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gramática</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108" name="Google Shape;108;p4"/>
          <p:cNvSpPr txBox="1"/>
          <p:nvPr/>
        </p:nvSpPr>
        <p:spPr>
          <a:xfrm>
            <a:off x="4966564" y="5297894"/>
            <a:ext cx="7305208" cy="6924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Trabajáis</a:t>
            </a:r>
            <a:r>
              <a:rPr kumimoji="0" lang="en-GB" sz="2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tarde</a:t>
            </a:r>
            <a:r>
              <a:rPr kumimoji="0" lang="en-GB" sz="2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a:t>
            </a:r>
            <a:endParaRPr kumimoji="0" sz="26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109" name="Google Shape;109;p4"/>
          <p:cNvSpPr/>
          <p:nvPr/>
        </p:nvSpPr>
        <p:spPr>
          <a:xfrm>
            <a:off x="947882" y="3554951"/>
            <a:ext cx="4809838" cy="4924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You look for a weekend job.</a:t>
            </a:r>
            <a:endParaRPr kumimoji="0"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110" name="Google Shape;110;p4"/>
          <p:cNvSpPr/>
          <p:nvPr/>
        </p:nvSpPr>
        <p:spPr>
          <a:xfrm>
            <a:off x="338280" y="4294722"/>
            <a:ext cx="11363863" cy="8925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To refer to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you</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for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two or more people </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with a present-tense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ar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verb, use the verb ending ____. </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1" name="Google Shape;111;p4"/>
          <p:cNvSpPr txBox="1"/>
          <p:nvPr/>
        </p:nvSpPr>
        <p:spPr>
          <a:xfrm>
            <a:off x="338280" y="1170037"/>
            <a:ext cx="11187969" cy="8925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600"/>
              <a:buFont typeface="Arial"/>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Remember that Spanish verb endings change depending on the person or tense.</a:t>
            </a:r>
            <a:endParaRPr kumimoji="0"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112" name="Google Shape;112;p4"/>
          <p:cNvSpPr txBox="1"/>
          <p:nvPr/>
        </p:nvSpPr>
        <p:spPr>
          <a:xfrm>
            <a:off x="3707194" y="2573541"/>
            <a:ext cx="908759" cy="6924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F66400"/>
              </a:buClr>
              <a:buSzPts val="2600"/>
              <a:buFont typeface="Arial"/>
              <a:buNone/>
              <a:tabLst/>
              <a:defRPr/>
            </a:pPr>
            <a:r>
              <a:rPr kumimoji="0" lang="en-GB" sz="26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-as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Google Shape;113;p4"/>
          <p:cNvSpPr/>
          <p:nvPr/>
        </p:nvSpPr>
        <p:spPr>
          <a:xfrm>
            <a:off x="8367486" y="5102856"/>
            <a:ext cx="3610829" cy="1082535"/>
          </a:xfrm>
          <a:prstGeom prst="wedgeRoundRectCallout">
            <a:avLst>
              <a:gd name="adj1" fmla="val -65200"/>
              <a:gd name="adj2" fmla="val 19719"/>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The final syllable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áis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is stressed, so there is an accent on the ‘a’.</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4" name="Google Shape;114;p4">
            <a:hlinkClick r:id="" action="ppaction://noaction">
              <a:snd r:embed="rId4" name="1 Buscas.wav"/>
            </a:hlinkClick>
          </p:cNvPr>
          <p:cNvSpPr/>
          <p:nvPr/>
        </p:nvSpPr>
        <p:spPr>
          <a:xfrm>
            <a:off x="349253" y="355495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1</a:t>
            </a:r>
            <a:endParaRPr kumimoji="0" sz="1400" b="0" i="0" u="none" strike="noStrike" kern="1200" cap="none" spc="0" normalizeH="0" baseline="0" noProof="0">
              <a:ln>
                <a:noFill/>
              </a:ln>
              <a:solidFill>
                <a:srgbClr val="000000"/>
              </a:solidFill>
              <a:effectLst/>
              <a:uLnTx/>
              <a:uFillTx/>
              <a:latin typeface="Century Gothic" panose="020B0502020202020204" pitchFamily="34" charset="0"/>
              <a:ea typeface="Arial"/>
              <a:cs typeface="Arial"/>
              <a:sym typeface="Arial"/>
            </a:endParaRPr>
          </a:p>
        </p:txBody>
      </p:sp>
      <p:sp>
        <p:nvSpPr>
          <p:cNvPr id="115" name="Google Shape;115;p4">
            <a:hlinkClick r:id="" action="ppaction://noaction">
              <a:snd r:embed="rId5" name="2 trabaja%CC%81is.wav"/>
            </a:hlinkClick>
          </p:cNvPr>
          <p:cNvSpPr/>
          <p:nvPr/>
        </p:nvSpPr>
        <p:spPr>
          <a:xfrm>
            <a:off x="338280" y="548718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2</a:t>
            </a:r>
            <a:endParaRPr kumimoji="0" sz="1400" b="0" i="0" u="none" strike="noStrike" kern="1200" cap="none" spc="0" normalizeH="0" baseline="0" noProof="0">
              <a:ln>
                <a:noFill/>
              </a:ln>
              <a:solidFill>
                <a:srgbClr val="000000"/>
              </a:solidFill>
              <a:effectLst/>
              <a:uLnTx/>
              <a:uFillTx/>
              <a:latin typeface="Century Gothic" panose="020B0502020202020204" pitchFamily="34" charset="0"/>
              <a:ea typeface="Arial"/>
              <a:cs typeface="Arial"/>
              <a:sym typeface="Arial"/>
            </a:endParaRPr>
          </a:p>
        </p:txBody>
      </p:sp>
      <p:sp>
        <p:nvSpPr>
          <p:cNvPr id="16" name="Google Shape;112;p4">
            <a:extLst>
              <a:ext uri="{FF2B5EF4-FFF2-40B4-BE49-F238E27FC236}">
                <a16:creationId xmlns:a16="http://schemas.microsoft.com/office/drawing/2014/main" id="{13F916EA-4004-A640-8EF7-5C7879B90BAB}"/>
              </a:ext>
            </a:extLst>
          </p:cNvPr>
          <p:cNvSpPr txBox="1"/>
          <p:nvPr/>
        </p:nvSpPr>
        <p:spPr>
          <a:xfrm>
            <a:off x="3646307" y="4505245"/>
            <a:ext cx="908759" cy="6924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F66400"/>
              </a:buClr>
              <a:buSzPts val="2600"/>
              <a:buFont typeface="Arial"/>
              <a:buNone/>
              <a:tabLst/>
              <a:defRPr/>
            </a:pPr>
            <a:r>
              <a:rPr kumimoji="0" lang="en-GB" sz="26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a:t>
            </a:r>
            <a:r>
              <a:rPr kumimoji="0" lang="en-GB" sz="2600" b="1" i="0" u="none" strike="noStrike" kern="1200" cap="none" spc="0" normalizeH="0" baseline="0" noProof="0" dirty="0" err="1">
                <a:ln>
                  <a:noFill/>
                </a:ln>
                <a:solidFill>
                  <a:srgbClr val="F66400"/>
                </a:solidFill>
                <a:effectLst/>
                <a:uLnTx/>
                <a:uFillTx/>
                <a:latin typeface="Century Gothic" panose="020B0502020202020204" pitchFamily="34" charset="0"/>
                <a:ea typeface="Arial"/>
                <a:cs typeface="Arial"/>
                <a:sym typeface="Arial"/>
              </a:rPr>
              <a:t>áis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0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p:nvPr/>
        </p:nvSpPr>
        <p:spPr>
          <a:xfrm>
            <a:off x="869435" y="1369919"/>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194" name="Google Shape;194;p7"/>
          <p:cNvSpPr txBox="1"/>
          <p:nvPr/>
        </p:nvSpPr>
        <p:spPr>
          <a:xfrm>
            <a:off x="2494229" y="1298243"/>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195" name="Google Shape;195;p7"/>
          <p:cNvSpPr txBox="1"/>
          <p:nvPr/>
        </p:nvSpPr>
        <p:spPr>
          <a:xfrm>
            <a:off x="833500" y="1325563"/>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pic>
        <p:nvPicPr>
          <p:cNvPr id="196" name="Google Shape;196;p7" descr="background rectangle"/>
          <p:cNvPicPr preferRelativeResize="0"/>
          <p:nvPr/>
        </p:nvPicPr>
        <p:blipFill rotWithShape="1">
          <a:blip r:embed="rId3">
            <a:alphaModFix/>
          </a:blip>
          <a:srcRect/>
          <a:stretch/>
        </p:blipFill>
        <p:spPr>
          <a:xfrm>
            <a:off x="0" y="296863"/>
            <a:ext cx="5362832" cy="867128"/>
          </a:xfrm>
          <a:prstGeom prst="rect">
            <a:avLst/>
          </a:prstGeom>
          <a:noFill/>
          <a:ln>
            <a:noFill/>
          </a:ln>
        </p:spPr>
      </p:pic>
      <p:sp>
        <p:nvSpPr>
          <p:cNvPr id="197" name="Google Shape;197;p7"/>
          <p:cNvSpPr txBox="1"/>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1E4E79"/>
              </a:buClr>
              <a:buSzPts val="2800"/>
              <a:buFont typeface="Arial"/>
              <a:buNone/>
              <a:tabLst/>
              <a:defRPr/>
            </a:pPr>
            <a:endParaRPr kumimoji="0" sz="2800" b="1"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198" name="Google Shape;198;p7"/>
          <p:cNvSpPr txBox="1">
            <a:spLocks noGrp="1"/>
          </p:cNvSpPr>
          <p:nvPr>
            <p:ph type="title"/>
          </p:nvPr>
        </p:nvSpPr>
        <p:spPr>
          <a:xfrm>
            <a:off x="-7832" y="202678"/>
            <a:ext cx="572280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Arial"/>
              <a:buNone/>
            </a:pPr>
            <a:r>
              <a:rPr lang="en-GB" sz="2800" b="1" dirty="0" err="1">
                <a:solidFill>
                  <a:schemeClr val="lt1"/>
                </a:solidFill>
              </a:rPr>
              <a:t>Preguntas</a:t>
            </a:r>
            <a:r>
              <a:rPr lang="en-GB" sz="2800" b="1" dirty="0">
                <a:solidFill>
                  <a:schemeClr val="lt1"/>
                </a:solidFill>
              </a:rPr>
              <a:t> </a:t>
            </a:r>
            <a:r>
              <a:rPr lang="en-GB" sz="2800" b="1" dirty="0" err="1">
                <a:solidFill>
                  <a:schemeClr val="lt1"/>
                </a:solidFill>
              </a:rPr>
              <a:t>sobre</a:t>
            </a:r>
            <a:r>
              <a:rPr lang="en-GB" sz="2800" b="1" dirty="0">
                <a:solidFill>
                  <a:schemeClr val="lt1"/>
                </a:solidFill>
              </a:rPr>
              <a:t> el </a:t>
            </a:r>
            <a:r>
              <a:rPr lang="en-GB" sz="2800" b="1" dirty="0" err="1">
                <a:solidFill>
                  <a:schemeClr val="lt1"/>
                </a:solidFill>
              </a:rPr>
              <a:t>trabajo</a:t>
            </a:r>
            <a:br>
              <a:rPr lang="en-GB" sz="2800" b="1" dirty="0">
                <a:solidFill>
                  <a:schemeClr val="lt1"/>
                </a:solidFill>
              </a:rPr>
            </a:br>
            <a:endParaRPr sz="2800" dirty="0"/>
          </a:p>
        </p:txBody>
      </p:sp>
      <p:sp>
        <p:nvSpPr>
          <p:cNvPr id="199" name="Google Shape;199;p7">
            <a:hlinkClick r:id="" action="ppaction://noaction">
              <a:snd r:embed="rId4" name="1 Estudia%CC%81is ingle%CC%81s.wav"/>
            </a:hlinkClick>
          </p:cNvPr>
          <p:cNvSpPr/>
          <p:nvPr/>
        </p:nvSpPr>
        <p:spPr>
          <a:xfrm>
            <a:off x="282149" y="1754603"/>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1</a:t>
            </a:r>
            <a:endParaRPr kumimoji="0"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00" name="Google Shape;200;p7"/>
          <p:cNvSpPr txBox="1"/>
          <p:nvPr/>
        </p:nvSpPr>
        <p:spPr>
          <a:xfrm>
            <a:off x="757213" y="2536919"/>
            <a:ext cx="54286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you _____________?</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01" name="Google Shape;201;p7"/>
          <p:cNvSpPr/>
          <p:nvPr/>
        </p:nvSpPr>
        <p:spPr>
          <a:xfrm>
            <a:off x="2391358" y="1273969"/>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02" name="Google Shape;202;p7"/>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escuchar</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03" name="Google Shape;203;p7"/>
          <p:cNvSpPr txBox="1"/>
          <p:nvPr/>
        </p:nvSpPr>
        <p:spPr>
          <a:xfrm>
            <a:off x="5198147" y="113440"/>
            <a:ext cx="6067437"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200"/>
              <a:buFont typeface="Arial"/>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Los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expertos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tienen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unas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preguntas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a:t>
            </a:r>
            <a:endParaRPr kumimoji="0"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2060"/>
              </a:buClr>
              <a:buSzPts val="2200"/>
              <a:buFont typeface="Arial"/>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pregunta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¿para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quién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es? </a:t>
            </a:r>
            <a:endParaRPr kumimoji="0"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2060"/>
              </a:buClr>
              <a:buSzPts val="2200"/>
              <a:buFont typeface="Arial"/>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Elige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 o B.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Luego</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completa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traducción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pic>
        <p:nvPicPr>
          <p:cNvPr id="204" name="Google Shape;204;p7" descr="Shape, circle&#10;&#10;Description automatically generated"/>
          <p:cNvPicPr preferRelativeResize="0"/>
          <p:nvPr/>
        </p:nvPicPr>
        <p:blipFill rotWithShape="1">
          <a:blip r:embed="rId5">
            <a:alphaModFix/>
          </a:blip>
          <a:srcRect/>
          <a:stretch/>
        </p:blipFill>
        <p:spPr>
          <a:xfrm>
            <a:off x="1061513" y="1466428"/>
            <a:ext cx="903913" cy="903913"/>
          </a:xfrm>
          <a:prstGeom prst="rect">
            <a:avLst/>
          </a:prstGeom>
          <a:noFill/>
          <a:ln>
            <a:noFill/>
          </a:ln>
        </p:spPr>
      </p:pic>
      <p:pic>
        <p:nvPicPr>
          <p:cNvPr id="206" name="Google Shape;206;p7" descr="Shape, circle&#10;&#10;Description automatically generated"/>
          <p:cNvPicPr preferRelativeResize="0"/>
          <p:nvPr/>
        </p:nvPicPr>
        <p:blipFill rotWithShape="1">
          <a:blip r:embed="rId5">
            <a:alphaModFix/>
          </a:blip>
          <a:srcRect/>
          <a:stretch/>
        </p:blipFill>
        <p:spPr>
          <a:xfrm>
            <a:off x="3351017" y="1480964"/>
            <a:ext cx="903913" cy="903913"/>
          </a:xfrm>
          <a:prstGeom prst="rect">
            <a:avLst/>
          </a:prstGeom>
          <a:noFill/>
          <a:ln>
            <a:noFill/>
          </a:ln>
        </p:spPr>
      </p:pic>
      <p:sp>
        <p:nvSpPr>
          <p:cNvPr id="207" name="Google Shape;207;p7"/>
          <p:cNvSpPr txBox="1"/>
          <p:nvPr/>
        </p:nvSpPr>
        <p:spPr>
          <a:xfrm>
            <a:off x="1715340" y="2522900"/>
            <a:ext cx="188322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study English</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8" name="Google Shape;208;p7"/>
          <p:cNvSpPr/>
          <p:nvPr/>
        </p:nvSpPr>
        <p:spPr>
          <a:xfrm>
            <a:off x="868406" y="3070452"/>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09" name="Google Shape;209;p7"/>
          <p:cNvSpPr txBox="1"/>
          <p:nvPr/>
        </p:nvSpPr>
        <p:spPr>
          <a:xfrm>
            <a:off x="2493200" y="2998776"/>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0" name="Google Shape;210;p7"/>
          <p:cNvSpPr txBox="1"/>
          <p:nvPr/>
        </p:nvSpPr>
        <p:spPr>
          <a:xfrm>
            <a:off x="832471" y="3026096"/>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1" name="Google Shape;211;p7">
            <a:hlinkClick r:id="" action="ppaction://noaction">
              <a:snd r:embed="rId6" name="2 Realizas proyectos pra%CC%81cticos.wav"/>
            </a:hlinkClick>
          </p:cNvPr>
          <p:cNvSpPr/>
          <p:nvPr/>
        </p:nvSpPr>
        <p:spPr>
          <a:xfrm>
            <a:off x="281120" y="3455136"/>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2</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12" name="Google Shape;212;p7"/>
          <p:cNvSpPr txBox="1"/>
          <p:nvPr/>
        </p:nvSpPr>
        <p:spPr>
          <a:xfrm>
            <a:off x="756184" y="4237452"/>
            <a:ext cx="4861026"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Do you ____________________________?</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3" name="Google Shape;213;p7"/>
          <p:cNvSpPr/>
          <p:nvPr/>
        </p:nvSpPr>
        <p:spPr>
          <a:xfrm>
            <a:off x="2399914" y="3019156"/>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pic>
        <p:nvPicPr>
          <p:cNvPr id="215" name="Google Shape;215;p7"/>
          <p:cNvPicPr preferRelativeResize="0"/>
          <p:nvPr/>
        </p:nvPicPr>
        <p:blipFill rotWithShape="1">
          <a:blip r:embed="rId7">
            <a:alphaModFix/>
          </a:blip>
          <a:srcRect/>
          <a:stretch/>
        </p:blipFill>
        <p:spPr>
          <a:xfrm>
            <a:off x="961542" y="3261876"/>
            <a:ext cx="843444" cy="843444"/>
          </a:xfrm>
          <a:prstGeom prst="rect">
            <a:avLst/>
          </a:prstGeom>
          <a:noFill/>
          <a:ln>
            <a:noFill/>
          </a:ln>
        </p:spPr>
      </p:pic>
      <p:sp>
        <p:nvSpPr>
          <p:cNvPr id="216" name="Google Shape;216;p7"/>
          <p:cNvSpPr txBox="1"/>
          <p:nvPr/>
        </p:nvSpPr>
        <p:spPr>
          <a:xfrm>
            <a:off x="1718673" y="4237452"/>
            <a:ext cx="393348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carry out practical projects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7" name="Google Shape;217;p7"/>
          <p:cNvSpPr/>
          <p:nvPr/>
        </p:nvSpPr>
        <p:spPr>
          <a:xfrm>
            <a:off x="868406" y="4818945"/>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18" name="Google Shape;218;p7"/>
          <p:cNvSpPr txBox="1"/>
          <p:nvPr/>
        </p:nvSpPr>
        <p:spPr>
          <a:xfrm>
            <a:off x="2493200" y="4747269"/>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9" name="Google Shape;219;p7"/>
          <p:cNvSpPr txBox="1"/>
          <p:nvPr/>
        </p:nvSpPr>
        <p:spPr>
          <a:xfrm>
            <a:off x="832471" y="4774589"/>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20" name="Google Shape;220;p7">
            <a:hlinkClick r:id="" action="ppaction://noaction">
              <a:snd r:embed="rId8" name="3 %C2%BForganiza%CC%81is eventos.wav"/>
            </a:hlinkClick>
          </p:cNvPr>
          <p:cNvSpPr/>
          <p:nvPr/>
        </p:nvSpPr>
        <p:spPr>
          <a:xfrm>
            <a:off x="281120" y="5203629"/>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3</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21" name="Google Shape;221;p7"/>
          <p:cNvSpPr txBox="1"/>
          <p:nvPr/>
        </p:nvSpPr>
        <p:spPr>
          <a:xfrm>
            <a:off x="756184" y="5985945"/>
            <a:ext cx="54286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you _____________________________?</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pic>
        <p:nvPicPr>
          <p:cNvPr id="224" name="Google Shape;224;p7"/>
          <p:cNvPicPr preferRelativeResize="0"/>
          <p:nvPr/>
        </p:nvPicPr>
        <p:blipFill rotWithShape="1">
          <a:blip r:embed="rId7">
            <a:alphaModFix/>
          </a:blip>
          <a:srcRect/>
          <a:stretch/>
        </p:blipFill>
        <p:spPr>
          <a:xfrm>
            <a:off x="2999306" y="3281625"/>
            <a:ext cx="843444" cy="843444"/>
          </a:xfrm>
          <a:prstGeom prst="rect">
            <a:avLst/>
          </a:prstGeom>
          <a:noFill/>
          <a:ln>
            <a:noFill/>
          </a:ln>
        </p:spPr>
      </p:pic>
      <p:sp>
        <p:nvSpPr>
          <p:cNvPr id="225" name="Google Shape;225;p7"/>
          <p:cNvSpPr/>
          <p:nvPr/>
        </p:nvSpPr>
        <p:spPr>
          <a:xfrm>
            <a:off x="6611755" y="1412928"/>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26" name="Google Shape;226;p7"/>
          <p:cNvSpPr txBox="1"/>
          <p:nvPr/>
        </p:nvSpPr>
        <p:spPr>
          <a:xfrm>
            <a:off x="8236549" y="1341252"/>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27" name="Google Shape;227;p7"/>
          <p:cNvSpPr txBox="1"/>
          <p:nvPr/>
        </p:nvSpPr>
        <p:spPr>
          <a:xfrm>
            <a:off x="6575820" y="1368572"/>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28" name="Google Shape;228;p7">
            <a:hlinkClick r:id="" action="ppaction://noaction">
              <a:snd r:embed="rId9" name="4 escuchas los consejos.wav"/>
            </a:hlinkClick>
          </p:cNvPr>
          <p:cNvSpPr/>
          <p:nvPr/>
        </p:nvSpPr>
        <p:spPr>
          <a:xfrm>
            <a:off x="6024469" y="1797612"/>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Arial"/>
                <a:cs typeface="Arial"/>
                <a:sym typeface="Arial"/>
              </a:rPr>
              <a:t>4</a:t>
            </a:r>
            <a:endParaRPr kumimoji="0" sz="2000" b="1" i="0" u="none" strike="noStrike" kern="1200" cap="none" spc="0" normalizeH="0" baseline="0" noProof="0" dirty="0">
              <a:ln>
                <a:noFill/>
              </a:ln>
              <a:solidFill>
                <a:srgbClr val="FFFFFF"/>
              </a:solidFill>
              <a:effectLst/>
              <a:uLnTx/>
              <a:uFillTx/>
              <a:latin typeface="Century Gothic" panose="020B0502020202020204" pitchFamily="34" charset="0"/>
              <a:ea typeface="Arial"/>
              <a:cs typeface="Arial"/>
              <a:sym typeface="Arial"/>
            </a:endParaRPr>
          </a:p>
        </p:txBody>
      </p:sp>
      <p:sp>
        <p:nvSpPr>
          <p:cNvPr id="229" name="Google Shape;229;p7"/>
          <p:cNvSpPr txBox="1"/>
          <p:nvPr/>
        </p:nvSpPr>
        <p:spPr>
          <a:xfrm>
            <a:off x="6499533" y="2579928"/>
            <a:ext cx="542861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you _______________________________?</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0" name="Google Shape;230;p7"/>
          <p:cNvSpPr/>
          <p:nvPr/>
        </p:nvSpPr>
        <p:spPr>
          <a:xfrm>
            <a:off x="8144673" y="1340613"/>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1" name="Google Shape;231;p7"/>
          <p:cNvSpPr/>
          <p:nvPr/>
        </p:nvSpPr>
        <p:spPr>
          <a:xfrm>
            <a:off x="6610726" y="3113461"/>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2" name="Google Shape;232;p7"/>
          <p:cNvSpPr txBox="1"/>
          <p:nvPr/>
        </p:nvSpPr>
        <p:spPr>
          <a:xfrm>
            <a:off x="8235520" y="3041785"/>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3" name="Google Shape;233;p7"/>
          <p:cNvSpPr txBox="1"/>
          <p:nvPr/>
        </p:nvSpPr>
        <p:spPr>
          <a:xfrm>
            <a:off x="6574791" y="3069105"/>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4" name="Google Shape;234;p7">
            <a:hlinkClick r:id="" action="ppaction://noaction">
              <a:snd r:embed="rId10" name="5 entregas los deberes.wav"/>
            </a:hlinkClick>
          </p:cNvPr>
          <p:cNvSpPr/>
          <p:nvPr/>
        </p:nvSpPr>
        <p:spPr>
          <a:xfrm>
            <a:off x="6023440" y="3498145"/>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5</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35" name="Google Shape;235;p7"/>
          <p:cNvSpPr txBox="1"/>
          <p:nvPr/>
        </p:nvSpPr>
        <p:spPr>
          <a:xfrm>
            <a:off x="6498504" y="4280461"/>
            <a:ext cx="585454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you ___________________________?</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6" name="Google Shape;236;p7"/>
          <p:cNvSpPr/>
          <p:nvPr/>
        </p:nvSpPr>
        <p:spPr>
          <a:xfrm>
            <a:off x="6572080" y="3085877"/>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7" name="Google Shape;237;p7"/>
          <p:cNvSpPr/>
          <p:nvPr/>
        </p:nvSpPr>
        <p:spPr>
          <a:xfrm>
            <a:off x="6610726" y="4861954"/>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8" name="Google Shape;238;p7"/>
          <p:cNvSpPr txBox="1"/>
          <p:nvPr/>
        </p:nvSpPr>
        <p:spPr>
          <a:xfrm>
            <a:off x="8235520" y="4790278"/>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9" name="Google Shape;239;p7"/>
          <p:cNvSpPr txBox="1"/>
          <p:nvPr/>
        </p:nvSpPr>
        <p:spPr>
          <a:xfrm>
            <a:off x="6574791" y="4817598"/>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40" name="Google Shape;240;p7">
            <a:hlinkClick r:id="" action="ppaction://noaction">
              <a:snd r:embed="rId11" name="6 usa%CC%81is mucho.wav"/>
            </a:hlinkClick>
          </p:cNvPr>
          <p:cNvSpPr/>
          <p:nvPr/>
        </p:nvSpPr>
        <p:spPr>
          <a:xfrm>
            <a:off x="6023440" y="5246638"/>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6</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41" name="Google Shape;241;p7"/>
          <p:cNvSpPr txBox="1"/>
          <p:nvPr/>
        </p:nvSpPr>
        <p:spPr>
          <a:xfrm>
            <a:off x="6186278" y="6015542"/>
            <a:ext cx="6005721"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you ___________________________?</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2" name="Google Shape;242;p7"/>
          <p:cNvSpPr/>
          <p:nvPr/>
        </p:nvSpPr>
        <p:spPr>
          <a:xfrm>
            <a:off x="2405807" y="4783338"/>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pic>
        <p:nvPicPr>
          <p:cNvPr id="245" name="Google Shape;245;p7" descr="Shape, circle&#10;&#10;Description automatically generated"/>
          <p:cNvPicPr preferRelativeResize="0"/>
          <p:nvPr/>
        </p:nvPicPr>
        <p:blipFill rotWithShape="1">
          <a:blip r:embed="rId5">
            <a:alphaModFix/>
          </a:blip>
          <a:srcRect/>
          <a:stretch/>
        </p:blipFill>
        <p:spPr>
          <a:xfrm>
            <a:off x="6733598" y="1649770"/>
            <a:ext cx="903913" cy="903913"/>
          </a:xfrm>
          <a:prstGeom prst="rect">
            <a:avLst/>
          </a:prstGeom>
          <a:noFill/>
          <a:ln>
            <a:noFill/>
          </a:ln>
        </p:spPr>
      </p:pic>
      <p:pic>
        <p:nvPicPr>
          <p:cNvPr id="248" name="Google Shape;248;p7"/>
          <p:cNvPicPr preferRelativeResize="0"/>
          <p:nvPr/>
        </p:nvPicPr>
        <p:blipFill rotWithShape="1">
          <a:blip r:embed="rId7">
            <a:alphaModFix/>
          </a:blip>
          <a:srcRect/>
          <a:stretch/>
        </p:blipFill>
        <p:spPr>
          <a:xfrm>
            <a:off x="6923412" y="3266637"/>
            <a:ext cx="843444" cy="843444"/>
          </a:xfrm>
          <a:prstGeom prst="rect">
            <a:avLst/>
          </a:prstGeom>
          <a:noFill/>
          <a:ln>
            <a:noFill/>
          </a:ln>
        </p:spPr>
      </p:pic>
      <p:pic>
        <p:nvPicPr>
          <p:cNvPr id="249" name="Google Shape;249;p7"/>
          <p:cNvPicPr preferRelativeResize="0"/>
          <p:nvPr/>
        </p:nvPicPr>
        <p:blipFill rotWithShape="1">
          <a:blip r:embed="rId7">
            <a:alphaModFix/>
          </a:blip>
          <a:srcRect/>
          <a:stretch/>
        </p:blipFill>
        <p:spPr>
          <a:xfrm>
            <a:off x="8491987" y="3318129"/>
            <a:ext cx="843444" cy="843444"/>
          </a:xfrm>
          <a:prstGeom prst="rect">
            <a:avLst/>
          </a:prstGeom>
          <a:noFill/>
          <a:ln>
            <a:noFill/>
          </a:ln>
        </p:spPr>
      </p:pic>
      <p:pic>
        <p:nvPicPr>
          <p:cNvPr id="251" name="Google Shape;251;p7" descr="Shape, circle&#10;&#10;Description automatically generated"/>
          <p:cNvPicPr preferRelativeResize="0"/>
          <p:nvPr/>
        </p:nvPicPr>
        <p:blipFill rotWithShape="1">
          <a:blip r:embed="rId5">
            <a:alphaModFix/>
          </a:blip>
          <a:srcRect/>
          <a:stretch/>
        </p:blipFill>
        <p:spPr>
          <a:xfrm>
            <a:off x="6794394" y="5023935"/>
            <a:ext cx="903913" cy="903913"/>
          </a:xfrm>
          <a:prstGeom prst="rect">
            <a:avLst/>
          </a:prstGeom>
          <a:noFill/>
          <a:ln>
            <a:noFill/>
          </a:ln>
        </p:spPr>
      </p:pic>
      <p:pic>
        <p:nvPicPr>
          <p:cNvPr id="252" name="Google Shape;252;p7"/>
          <p:cNvPicPr preferRelativeResize="0"/>
          <p:nvPr/>
        </p:nvPicPr>
        <p:blipFill rotWithShape="1">
          <a:blip r:embed="rId7">
            <a:alphaModFix/>
          </a:blip>
          <a:srcRect/>
          <a:stretch/>
        </p:blipFill>
        <p:spPr>
          <a:xfrm>
            <a:off x="7486783" y="5049096"/>
            <a:ext cx="843444" cy="843444"/>
          </a:xfrm>
          <a:prstGeom prst="rect">
            <a:avLst/>
          </a:prstGeom>
          <a:noFill/>
          <a:ln>
            <a:noFill/>
          </a:ln>
        </p:spPr>
      </p:pic>
      <p:pic>
        <p:nvPicPr>
          <p:cNvPr id="253" name="Google Shape;253;p7" descr="Shape, circle&#10;&#10;Description automatically generated"/>
          <p:cNvPicPr preferRelativeResize="0"/>
          <p:nvPr/>
        </p:nvPicPr>
        <p:blipFill rotWithShape="1">
          <a:blip r:embed="rId5">
            <a:alphaModFix/>
          </a:blip>
          <a:srcRect/>
          <a:stretch/>
        </p:blipFill>
        <p:spPr>
          <a:xfrm>
            <a:off x="8848072" y="5040215"/>
            <a:ext cx="903913" cy="903913"/>
          </a:xfrm>
          <a:prstGeom prst="rect">
            <a:avLst/>
          </a:prstGeom>
          <a:noFill/>
          <a:ln>
            <a:noFill/>
          </a:ln>
        </p:spPr>
      </p:pic>
      <p:sp>
        <p:nvSpPr>
          <p:cNvPr id="254" name="Google Shape;254;p7"/>
          <p:cNvSpPr txBox="1"/>
          <p:nvPr/>
        </p:nvSpPr>
        <p:spPr>
          <a:xfrm>
            <a:off x="1777998" y="5973683"/>
            <a:ext cx="429019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organise events in school</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5" name="Google Shape;255;p7"/>
          <p:cNvSpPr txBox="1"/>
          <p:nvPr/>
        </p:nvSpPr>
        <p:spPr>
          <a:xfrm>
            <a:off x="4373177" y="1093238"/>
            <a:ext cx="116177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verbo</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6" name="Google Shape;256;p7"/>
          <p:cNvSpPr txBox="1"/>
          <p:nvPr/>
        </p:nvSpPr>
        <p:spPr>
          <a:xfrm>
            <a:off x="4400000" y="1765337"/>
            <a:ext cx="143292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estudi</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áis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57" name="Google Shape;257;p7"/>
          <p:cNvSpPr txBox="1"/>
          <p:nvPr/>
        </p:nvSpPr>
        <p:spPr>
          <a:xfrm>
            <a:off x="4381545" y="3455136"/>
            <a:ext cx="116177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realiz</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as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58" name="Google Shape;258;p7"/>
          <p:cNvSpPr txBox="1"/>
          <p:nvPr/>
        </p:nvSpPr>
        <p:spPr>
          <a:xfrm>
            <a:off x="4373177" y="5213375"/>
            <a:ext cx="163326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organiz</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áis</a:t>
            </a:r>
            <a:endParaRPr kumimoji="0"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9" name="Google Shape;259;p7"/>
          <p:cNvSpPr txBox="1"/>
          <p:nvPr/>
        </p:nvSpPr>
        <p:spPr>
          <a:xfrm>
            <a:off x="10156374" y="1083492"/>
            <a:ext cx="116177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verbo</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0" name="Google Shape;260;p7"/>
          <p:cNvSpPr txBox="1"/>
          <p:nvPr/>
        </p:nvSpPr>
        <p:spPr>
          <a:xfrm>
            <a:off x="10183197" y="1872325"/>
            <a:ext cx="160643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escuch</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as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61" name="Google Shape;261;p7"/>
          <p:cNvSpPr txBox="1"/>
          <p:nvPr/>
        </p:nvSpPr>
        <p:spPr>
          <a:xfrm>
            <a:off x="10164742" y="3445390"/>
            <a:ext cx="162489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entreg</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as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62" name="Google Shape;262;p7"/>
          <p:cNvSpPr txBox="1"/>
          <p:nvPr/>
        </p:nvSpPr>
        <p:spPr>
          <a:xfrm>
            <a:off x="10156374" y="5203629"/>
            <a:ext cx="163326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us</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áis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63" name="Google Shape;263;p7"/>
          <p:cNvSpPr txBox="1"/>
          <p:nvPr/>
        </p:nvSpPr>
        <p:spPr>
          <a:xfrm>
            <a:off x="7486783" y="2569686"/>
            <a:ext cx="394800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listen to your teachers’ advice</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4" name="Google Shape;264;p7"/>
          <p:cNvSpPr txBox="1"/>
          <p:nvPr/>
        </p:nvSpPr>
        <p:spPr>
          <a:xfrm>
            <a:off x="7471852" y="4282668"/>
            <a:ext cx="371317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hand in homework on time</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5" name="Google Shape;265;p7"/>
          <p:cNvSpPr txBox="1"/>
          <p:nvPr/>
        </p:nvSpPr>
        <p:spPr>
          <a:xfrm>
            <a:off x="7144135" y="6015542"/>
            <a:ext cx="375820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use the computer much</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Imagen 76">
            <a:extLst>
              <a:ext uri="{FF2B5EF4-FFF2-40B4-BE49-F238E27FC236}">
                <a16:creationId xmlns:a16="http://schemas.microsoft.com/office/drawing/2014/main" id="{7E67ED1A-F4CC-804D-88ED-1DEDCD057C9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880" b="98496" l="5618" r="94757">
                        <a14:foregroundMark x1="94757" y1="27256" x2="94757" y2="27256"/>
                        <a14:foregroundMark x1="5618" y1="57143" x2="5618" y2="57143"/>
                        <a14:foregroundMark x1="29588" y1="95677" x2="30337" y2="96617"/>
                        <a14:foregroundMark x1="58427" y1="98120" x2="59551" y2="98872"/>
                        <a14:foregroundMark x1="64794" y1="5827" x2="51685" y2="5075"/>
                        <a14:foregroundMark x1="51311" y1="1880" x2="51311" y2="1880"/>
                        <a14:foregroundMark x1="20974" y1="98308" x2="20974" y2="98308"/>
                      </a14:backgroundRemoval>
                    </a14:imgEffect>
                  </a14:imgLayer>
                </a14:imgProps>
              </a:ext>
            </a:extLst>
          </a:blip>
          <a:srcRect t="537"/>
          <a:stretch/>
        </p:blipFill>
        <p:spPr>
          <a:xfrm>
            <a:off x="11455400" y="698813"/>
            <a:ext cx="678808" cy="1260695"/>
          </a:xfrm>
          <a:prstGeom prst="rect">
            <a:avLst/>
          </a:prstGeom>
        </p:spPr>
      </p:pic>
      <p:pic>
        <p:nvPicPr>
          <p:cNvPr id="5" name="Imagen 4" descr="Imagen que contiene juguete, muñeca&#10;&#10;Descripción generada automáticamente">
            <a:extLst>
              <a:ext uri="{FF2B5EF4-FFF2-40B4-BE49-F238E27FC236}">
                <a16:creationId xmlns:a16="http://schemas.microsoft.com/office/drawing/2014/main" id="{8667B574-6A7C-CD4F-BF51-DA74742B90C2}"/>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2638651" y="1302910"/>
            <a:ext cx="1031168" cy="1141899"/>
          </a:xfrm>
          <a:prstGeom prst="rect">
            <a:avLst/>
          </a:prstGeom>
        </p:spPr>
      </p:pic>
      <p:pic>
        <p:nvPicPr>
          <p:cNvPr id="7" name="Imagen 6" descr="Dibujo animado de un personaje de caricatura&#10;&#10;Descripción generada automáticamente con confianza baja">
            <a:extLst>
              <a:ext uri="{FF2B5EF4-FFF2-40B4-BE49-F238E27FC236}">
                <a16:creationId xmlns:a16="http://schemas.microsoft.com/office/drawing/2014/main" id="{645FF909-07AB-CF4E-92AE-25B1D9A535F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613269" y="3218804"/>
            <a:ext cx="895264" cy="925527"/>
          </a:xfrm>
          <a:prstGeom prst="rect">
            <a:avLst/>
          </a:prstGeom>
        </p:spPr>
      </p:pic>
      <p:pic>
        <p:nvPicPr>
          <p:cNvPr id="84" name="Imagen 83" descr="Dibujo animado de un personaje de caricatura&#10;&#10;Descripción generada automáticamente con confianza baja">
            <a:extLst>
              <a:ext uri="{FF2B5EF4-FFF2-40B4-BE49-F238E27FC236}">
                <a16:creationId xmlns:a16="http://schemas.microsoft.com/office/drawing/2014/main" id="{F2752EDA-02C9-B744-9AA0-3E95D1059E71}"/>
              </a:ext>
            </a:extLst>
          </p:cNvPr>
          <p:cNvPicPr>
            <a:picLocks noChangeAspect="1"/>
          </p:cNvPicPr>
          <p:nvPr/>
        </p:nvPicPr>
        <p:blipFill rotWithShape="1">
          <a:blip r:embed="rId16">
            <a:extLst>
              <a:ext uri="{BEBA8EAE-BF5A-486C-A8C5-ECC9F3942E4B}">
                <a14:imgProps xmlns:a14="http://schemas.microsoft.com/office/drawing/2010/main">
                  <a14:imgLayer r:embed="rId18">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7518295" y="1627628"/>
            <a:ext cx="895264" cy="925527"/>
          </a:xfrm>
          <a:prstGeom prst="rect">
            <a:avLst/>
          </a:prstGeom>
        </p:spPr>
      </p:pic>
      <p:pic>
        <p:nvPicPr>
          <p:cNvPr id="85" name="Imagen 84" descr="Dibujo animado de un personaje de caricatura&#10;&#10;Descripción generada automáticamente con confianza baja">
            <a:extLst>
              <a:ext uri="{FF2B5EF4-FFF2-40B4-BE49-F238E27FC236}">
                <a16:creationId xmlns:a16="http://schemas.microsoft.com/office/drawing/2014/main" id="{2380240F-8699-B44A-8D05-7B4E744E431F}"/>
              </a:ext>
            </a:extLst>
          </p:cNvPr>
          <p:cNvPicPr>
            <a:picLocks noChangeAspect="1"/>
          </p:cNvPicPr>
          <p:nvPr/>
        </p:nvPicPr>
        <p:blipFill rotWithShape="1">
          <a:blip r:embed="rId16">
            <a:extLst>
              <a:ext uri="{BEBA8EAE-BF5A-486C-A8C5-ECC9F3942E4B}">
                <a14:imgProps xmlns:a14="http://schemas.microsoft.com/office/drawing/2010/main">
                  <a14:imgLayer r:embed="rId19">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8890226" y="1599779"/>
            <a:ext cx="895264" cy="925527"/>
          </a:xfrm>
          <a:prstGeom prst="rect">
            <a:avLst/>
          </a:prstGeom>
        </p:spPr>
      </p:pic>
      <p:pic>
        <p:nvPicPr>
          <p:cNvPr id="86" name="Imagen 85" descr="Dibujo animado de un personaje de caricatura&#10;&#10;Descripción generada automáticamente con confianza baja">
            <a:extLst>
              <a:ext uri="{FF2B5EF4-FFF2-40B4-BE49-F238E27FC236}">
                <a16:creationId xmlns:a16="http://schemas.microsoft.com/office/drawing/2014/main" id="{CD81F62B-F203-E84C-A878-2104266EC459}"/>
              </a:ext>
            </a:extLst>
          </p:cNvPr>
          <p:cNvPicPr>
            <a:picLocks noChangeAspect="1"/>
          </p:cNvPicPr>
          <p:nvPr/>
        </p:nvPicPr>
        <p:blipFill rotWithShape="1">
          <a:blip r:embed="rId16">
            <a:extLst>
              <a:ext uri="{BEBA8EAE-BF5A-486C-A8C5-ECC9F3942E4B}">
                <a14:imgProps xmlns:a14="http://schemas.microsoft.com/office/drawing/2010/main">
                  <a14:imgLayer r:embed="rId20">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2703299" y="4940920"/>
            <a:ext cx="895264" cy="925527"/>
          </a:xfrm>
          <a:prstGeom prst="rect">
            <a:avLst/>
          </a:prstGeom>
        </p:spPr>
      </p:pic>
      <p:pic>
        <p:nvPicPr>
          <p:cNvPr id="87" name="Imagen 86" descr="Imagen que contiene juguete, muñeca&#10;&#10;Descripción generada automáticamente">
            <a:extLst>
              <a:ext uri="{FF2B5EF4-FFF2-40B4-BE49-F238E27FC236}">
                <a16:creationId xmlns:a16="http://schemas.microsoft.com/office/drawing/2014/main" id="{A0FBFC36-BBD5-004F-B07B-8AA37691850D}"/>
              </a:ext>
            </a:extLst>
          </p:cNvPr>
          <p:cNvPicPr>
            <a:picLocks noChangeAspect="1"/>
          </p:cNvPicPr>
          <p:nvPr/>
        </p:nvPicPr>
        <p:blipFill rotWithShape="1">
          <a:blip r:embed="rId14">
            <a:extLst>
              <a:ext uri="{BEBA8EAE-BF5A-486C-A8C5-ECC9F3942E4B}">
                <a14:imgProps xmlns:a14="http://schemas.microsoft.com/office/drawing/2010/main">
                  <a14:imgLayer r:embed="rId21">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9241140" y="3082001"/>
            <a:ext cx="1031168" cy="1141899"/>
          </a:xfrm>
          <a:prstGeom prst="rect">
            <a:avLst/>
          </a:prstGeom>
        </p:spPr>
      </p:pic>
      <p:pic>
        <p:nvPicPr>
          <p:cNvPr id="88" name="Imagen 87" descr="Imagen que contiene juguete, muñeca&#10;&#10;Descripción generada automáticamente">
            <a:extLst>
              <a:ext uri="{FF2B5EF4-FFF2-40B4-BE49-F238E27FC236}">
                <a16:creationId xmlns:a16="http://schemas.microsoft.com/office/drawing/2014/main" id="{ACE9C2C4-2DD2-8F4A-AA51-2FD82EC48C71}"/>
              </a:ext>
            </a:extLst>
          </p:cNvPr>
          <p:cNvPicPr>
            <a:picLocks noChangeAspect="1"/>
          </p:cNvPicPr>
          <p:nvPr/>
        </p:nvPicPr>
        <p:blipFill rotWithShape="1">
          <a:blip r:embed="rId14">
            <a:extLst>
              <a:ext uri="{BEBA8EAE-BF5A-486C-A8C5-ECC9F3942E4B}">
                <a14:imgProps xmlns:a14="http://schemas.microsoft.com/office/drawing/2010/main">
                  <a14:imgLayer r:embed="rId22">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1141254" y="4772369"/>
            <a:ext cx="1031168" cy="1141899"/>
          </a:xfrm>
          <a:prstGeom prst="rect">
            <a:avLst/>
          </a:prstGeom>
        </p:spPr>
      </p:pic>
      <p:pic>
        <p:nvPicPr>
          <p:cNvPr id="89" name="Imagen 88" descr="Imagen que contiene juguete, muñeca&#10;&#10;Descripción generada automáticamente">
            <a:extLst>
              <a:ext uri="{FF2B5EF4-FFF2-40B4-BE49-F238E27FC236}">
                <a16:creationId xmlns:a16="http://schemas.microsoft.com/office/drawing/2014/main" id="{186F2C0F-20D1-1849-A21D-8F71A8D89331}"/>
              </a:ext>
            </a:extLst>
          </p:cNvPr>
          <p:cNvPicPr>
            <a:picLocks noChangeAspect="1"/>
          </p:cNvPicPr>
          <p:nvPr/>
        </p:nvPicPr>
        <p:blipFill rotWithShape="1">
          <a:blip r:embed="rId14">
            <a:extLst>
              <a:ext uri="{BEBA8EAE-BF5A-486C-A8C5-ECC9F3942E4B}">
                <a14:imgProps xmlns:a14="http://schemas.microsoft.com/office/drawing/2010/main">
                  <a14:imgLayer r:embed="rId23">
                    <a14:imgEffect>
                      <a14:backgroundRemoval t="9444" b="43333" l="53177" r="70260">
                        <a14:foregroundMark x1="60365" y1="27407" x2="58385" y2="30926"/>
                        <a14:foregroundMark x1="60521" y1="42778" x2="59844" y2="43333"/>
                      </a14:backgroundRemoval>
                    </a14:imgEffect>
                  </a14:imgLayer>
                </a14:imgProps>
              </a:ext>
            </a:extLst>
          </a:blip>
          <a:srcRect l="51056" t="5277" r="27580" b="52704"/>
          <a:stretch/>
        </p:blipFill>
        <p:spPr>
          <a:xfrm>
            <a:off x="3453665" y="4763772"/>
            <a:ext cx="1031168" cy="1141899"/>
          </a:xfrm>
          <a:prstGeom prst="rect">
            <a:avLst/>
          </a:prstGeom>
        </p:spPr>
      </p:pic>
      <p:pic>
        <p:nvPicPr>
          <p:cNvPr id="92" name="Imagen 91">
            <a:extLst>
              <a:ext uri="{FF2B5EF4-FFF2-40B4-BE49-F238E27FC236}">
                <a16:creationId xmlns:a16="http://schemas.microsoft.com/office/drawing/2014/main" id="{1CFDAECE-9C1E-0E49-85F2-17FA47302E85}"/>
              </a:ext>
            </a:extLst>
          </p:cNvPr>
          <p:cNvPicPr>
            <a:picLocks noChangeAspect="1"/>
          </p:cNvPicPr>
          <p:nvPr/>
        </p:nvPicPr>
        <p:blipFill rotWithShape="1">
          <a:blip r:embed="rId24">
            <a:clrChange>
              <a:clrFrom>
                <a:srgbClr val="F6F6F6"/>
              </a:clrFrom>
              <a:clrTo>
                <a:srgbClr val="F6F6F6">
                  <a:alpha val="0"/>
                </a:srgbClr>
              </a:clrTo>
            </a:clrChange>
          </a:blip>
          <a:srcRect l="33108" r="35101"/>
          <a:stretch/>
        </p:blipFill>
        <p:spPr>
          <a:xfrm>
            <a:off x="11213349" y="688545"/>
            <a:ext cx="404055" cy="1270964"/>
          </a:xfrm>
          <a:prstGeom prst="rect">
            <a:avLst/>
          </a:prstGeom>
        </p:spPr>
      </p:pic>
      <p:sp>
        <p:nvSpPr>
          <p:cNvPr id="94" name="Google Shape;222;p7">
            <a:extLst>
              <a:ext uri="{FF2B5EF4-FFF2-40B4-BE49-F238E27FC236}">
                <a16:creationId xmlns:a16="http://schemas.microsoft.com/office/drawing/2014/main" id="{C279B748-66F9-1545-A43C-13ABFF510578}"/>
              </a:ext>
            </a:extLst>
          </p:cNvPr>
          <p:cNvSpPr/>
          <p:nvPr/>
        </p:nvSpPr>
        <p:spPr>
          <a:xfrm>
            <a:off x="6519805" y="4828646"/>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Tree>
    <p:extLst>
      <p:ext uri="{BB962C8B-B14F-4D97-AF65-F5344CB8AC3E}">
        <p14:creationId xmlns:p14="http://schemas.microsoft.com/office/powerpoint/2010/main" val="30015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5F1F6D-F023-444E-AC03-70BC28871657}"/>
              </a:ext>
            </a:extLst>
          </p:cNvPr>
          <p:cNvSpPr>
            <a:spLocks noGrp="1"/>
          </p:cNvSpPr>
          <p:nvPr>
            <p:ph type="title"/>
          </p:nvPr>
        </p:nvSpPr>
        <p:spPr>
          <a:xfrm>
            <a:off x="223446" y="1226480"/>
            <a:ext cx="10736653" cy="1021876"/>
          </a:xfrm>
        </p:spPr>
        <p:txBody>
          <a:bodyPr>
            <a:noAutofit/>
          </a:bodyPr>
          <a:lstStyle/>
          <a:p>
            <a:r>
              <a:rPr lang="es-GB" sz="2200" b="1" dirty="0"/>
              <a:t>Remember: </a:t>
            </a:r>
            <a:br>
              <a:rPr lang="es-GB" sz="2200" b="1" dirty="0"/>
            </a:br>
            <a:r>
              <a:rPr lang="es-ES" sz="2200" b="1" dirty="0"/>
              <a:t>Rule #2: </a:t>
            </a:r>
            <a:r>
              <a:rPr lang="es-ES" sz="2200" b="1" dirty="0" err="1"/>
              <a:t>if</a:t>
            </a:r>
            <a:r>
              <a:rPr lang="es-ES" sz="2200" b="1" dirty="0"/>
              <a:t> stress </a:t>
            </a:r>
            <a:r>
              <a:rPr lang="es-ES" sz="2200" b="1" dirty="0" err="1"/>
              <a:t>is</a:t>
            </a:r>
            <a:r>
              <a:rPr lang="es-ES" sz="2200" b="1" dirty="0"/>
              <a:t> </a:t>
            </a:r>
            <a:r>
              <a:rPr lang="es-ES" sz="2200" b="1" dirty="0" err="1"/>
              <a:t>on</a:t>
            </a:r>
            <a:r>
              <a:rPr lang="es-ES" sz="2200" b="1" dirty="0"/>
              <a:t> final </a:t>
            </a:r>
            <a:r>
              <a:rPr lang="es-ES" sz="2200" b="1" dirty="0" err="1"/>
              <a:t>syllable</a:t>
            </a:r>
            <a:r>
              <a:rPr lang="es-ES" sz="2200" b="1" dirty="0"/>
              <a:t> and </a:t>
            </a:r>
            <a:r>
              <a:rPr lang="es-ES" sz="2200" b="1" dirty="0" err="1"/>
              <a:t>the</a:t>
            </a:r>
            <a:r>
              <a:rPr lang="es-ES" sz="2200" b="1" dirty="0"/>
              <a:t> </a:t>
            </a:r>
            <a:r>
              <a:rPr lang="es-ES" sz="2200" b="1" dirty="0" err="1"/>
              <a:t>word</a:t>
            </a:r>
            <a:r>
              <a:rPr lang="es-ES" sz="2200" b="1" dirty="0"/>
              <a:t> </a:t>
            </a:r>
            <a:r>
              <a:rPr lang="es-ES" sz="2200" b="1" dirty="0" err="1"/>
              <a:t>ends</a:t>
            </a:r>
            <a:r>
              <a:rPr lang="es-ES" sz="2200" b="1" dirty="0"/>
              <a:t> in a </a:t>
            </a:r>
            <a:r>
              <a:rPr lang="es-ES" sz="2200" b="1" dirty="0" err="1"/>
              <a:t>vowel</a:t>
            </a:r>
            <a:r>
              <a:rPr lang="es-ES" sz="2200" b="1" dirty="0"/>
              <a:t> </a:t>
            </a:r>
            <a:r>
              <a:rPr lang="es-ES" sz="2200" b="1" dirty="0" err="1"/>
              <a:t>or</a:t>
            </a:r>
            <a:r>
              <a:rPr lang="es-ES" sz="2200" b="1" dirty="0"/>
              <a:t> ‘n’ </a:t>
            </a:r>
            <a:r>
              <a:rPr lang="es-ES" sz="2200" b="1" dirty="0" err="1"/>
              <a:t>or</a:t>
            </a:r>
            <a:r>
              <a:rPr lang="es-ES" sz="2200" b="1" dirty="0"/>
              <a:t> ‘s’, </a:t>
            </a:r>
            <a:r>
              <a:rPr lang="es-ES" sz="2200" b="1" dirty="0" err="1"/>
              <a:t>then</a:t>
            </a:r>
            <a:r>
              <a:rPr lang="es-ES" sz="2200" b="1" dirty="0"/>
              <a:t> </a:t>
            </a:r>
            <a:r>
              <a:rPr lang="es-ES" sz="2200" b="1" dirty="0" err="1"/>
              <a:t>there</a:t>
            </a:r>
            <a:r>
              <a:rPr lang="es-ES" sz="2200" b="1" dirty="0"/>
              <a:t> </a:t>
            </a:r>
            <a:r>
              <a:rPr lang="es-ES" sz="2200" b="1" dirty="0" err="1"/>
              <a:t>will</a:t>
            </a:r>
            <a:r>
              <a:rPr lang="es-ES" sz="2200" b="1" dirty="0"/>
              <a:t> be </a:t>
            </a:r>
            <a:r>
              <a:rPr lang="es-ES" sz="2200" b="1" dirty="0" err="1"/>
              <a:t>an</a:t>
            </a:r>
            <a:r>
              <a:rPr lang="es-ES" sz="2200" b="1" dirty="0"/>
              <a:t> </a:t>
            </a:r>
            <a:r>
              <a:rPr lang="es-ES" sz="2200" b="1" dirty="0" err="1"/>
              <a:t>accent</a:t>
            </a:r>
            <a:r>
              <a:rPr lang="es-ES" sz="2200" b="1" dirty="0"/>
              <a:t>.</a:t>
            </a:r>
            <a:endParaRPr lang="es-GB" sz="2200" b="1" dirty="0"/>
          </a:p>
        </p:txBody>
      </p:sp>
      <p:sp>
        <p:nvSpPr>
          <p:cNvPr id="4" name="Rounded Rectangle 11">
            <a:extLst>
              <a:ext uri="{FF2B5EF4-FFF2-40B4-BE49-F238E27FC236}">
                <a16:creationId xmlns:a16="http://schemas.microsoft.com/office/drawing/2014/main" id="{AD408A56-110A-C740-B203-93D215F66B27}"/>
              </a:ext>
            </a:extLst>
          </p:cNvPr>
          <p:cNvSpPr/>
          <p:nvPr/>
        </p:nvSpPr>
        <p:spPr>
          <a:xfrm>
            <a:off x="9540240" y="258166"/>
            <a:ext cx="2387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CuadroTexto 4">
            <a:extLst>
              <a:ext uri="{FF2B5EF4-FFF2-40B4-BE49-F238E27FC236}">
                <a16:creationId xmlns:a16="http://schemas.microsoft.com/office/drawing/2014/main" id="{92C5CD22-F160-374F-9879-C80F37A103D0}"/>
              </a:ext>
            </a:extLst>
          </p:cNvPr>
          <p:cNvSpPr txBox="1"/>
          <p:nvPr/>
        </p:nvSpPr>
        <p:spPr>
          <a:xfrm>
            <a:off x="1071008" y="2800326"/>
            <a:ext cx="23006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a:t>
            </a:r>
          </a:p>
        </p:txBody>
      </p:sp>
      <p:sp>
        <p:nvSpPr>
          <p:cNvPr id="6" name="CuadroTexto 5">
            <a:extLst>
              <a:ext uri="{FF2B5EF4-FFF2-40B4-BE49-F238E27FC236}">
                <a16:creationId xmlns:a16="http://schemas.microsoft.com/office/drawing/2014/main" id="{AA32DE86-8B83-5D49-90A4-0756AFE87770}"/>
              </a:ext>
            </a:extLst>
          </p:cNvPr>
          <p:cNvSpPr txBox="1"/>
          <p:nvPr/>
        </p:nvSpPr>
        <p:spPr>
          <a:xfrm>
            <a:off x="223446" y="2250901"/>
            <a:ext cx="83612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Escucha estas palabras. ¿Necesitan una tilde*?</a:t>
            </a:r>
          </a:p>
        </p:txBody>
      </p:sp>
      <p:sp>
        <p:nvSpPr>
          <p:cNvPr id="7" name="Rectángulo 6">
            <a:hlinkClick r:id="" action="ppaction://noaction">
              <a:snd r:embed="rId3" name="1 organizacio%CC%81n.wav"/>
            </a:hlinkClick>
            <a:extLst>
              <a:ext uri="{FF2B5EF4-FFF2-40B4-BE49-F238E27FC236}">
                <a16:creationId xmlns:a16="http://schemas.microsoft.com/office/drawing/2014/main" id="{A5BB67D1-E985-614B-9B5F-F9BCA95BF6D5}"/>
              </a:ext>
            </a:extLst>
          </p:cNvPr>
          <p:cNvSpPr/>
          <p:nvPr/>
        </p:nvSpPr>
        <p:spPr>
          <a:xfrm>
            <a:off x="334812" y="2800327"/>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8" name="Rectángulo 7">
            <a:hlinkClick r:id="" action="ppaction://noaction">
              <a:snd r:embed="rId4" name="emprendedor.wav"/>
            </a:hlinkClick>
            <a:extLst>
              <a:ext uri="{FF2B5EF4-FFF2-40B4-BE49-F238E27FC236}">
                <a16:creationId xmlns:a16="http://schemas.microsoft.com/office/drawing/2014/main" id="{9D3BFB86-FD10-1948-856F-96014C3EA201}"/>
              </a:ext>
            </a:extLst>
          </p:cNvPr>
          <p:cNvSpPr/>
          <p:nvPr/>
        </p:nvSpPr>
        <p:spPr>
          <a:xfrm>
            <a:off x="334812" y="3414195"/>
            <a:ext cx="453319" cy="430887"/>
          </a:xfrm>
          <a:prstGeom prst="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prstClr val="white"/>
                </a:solidFill>
                <a:effectLst/>
                <a:uLnTx/>
                <a:uFillTx/>
                <a:latin typeface="Century Gothic"/>
                <a:ea typeface="+mn-ea"/>
                <a:cs typeface="+mn-cs"/>
              </a:rPr>
              <a:t>2</a:t>
            </a:r>
          </a:p>
        </p:txBody>
      </p:sp>
      <p:pic>
        <p:nvPicPr>
          <p:cNvPr id="14" name="Picture 4" descr="background rectangle">
            <a:extLst>
              <a:ext uri="{FF2B5EF4-FFF2-40B4-BE49-F238E27FC236}">
                <a16:creationId xmlns:a16="http://schemas.microsoft.com/office/drawing/2014/main" id="{B1A6A6C0-82B1-9E40-ADE2-F3B102A98C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5" name="Title 1">
            <a:extLst>
              <a:ext uri="{FF2B5EF4-FFF2-40B4-BE49-F238E27FC236}">
                <a16:creationId xmlns:a16="http://schemas.microsoft.com/office/drawing/2014/main" id="{AD05ABD2-B1B4-2B42-B82E-F5BB36EB3676}"/>
              </a:ext>
            </a:extLst>
          </p:cNvPr>
          <p:cNvSpPr txBox="1">
            <a:spLocks/>
          </p:cNvSpPr>
          <p:nvPr/>
        </p:nvSpPr>
        <p:spPr>
          <a:xfrm>
            <a:off x="82286" y="0"/>
            <a:ext cx="60137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Fonética</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CuadroTexto 2">
            <a:extLst>
              <a:ext uri="{FF2B5EF4-FFF2-40B4-BE49-F238E27FC236}">
                <a16:creationId xmlns:a16="http://schemas.microsoft.com/office/drawing/2014/main" id="{B2F2C8D7-880D-174B-A718-6CAFCDFB6D6C}"/>
              </a:ext>
            </a:extLst>
          </p:cNvPr>
          <p:cNvSpPr txBox="1"/>
          <p:nvPr/>
        </p:nvSpPr>
        <p:spPr>
          <a:xfrm>
            <a:off x="5688149" y="2598149"/>
            <a:ext cx="29722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*tilde = written accent</a:t>
            </a:r>
          </a:p>
        </p:txBody>
      </p:sp>
      <p:sp>
        <p:nvSpPr>
          <p:cNvPr id="16" name="CuadroTexto 15">
            <a:extLst>
              <a:ext uri="{FF2B5EF4-FFF2-40B4-BE49-F238E27FC236}">
                <a16:creationId xmlns:a16="http://schemas.microsoft.com/office/drawing/2014/main" id="{D5B22219-3B8D-AB44-80E1-705523508491}"/>
              </a:ext>
            </a:extLst>
          </p:cNvPr>
          <p:cNvSpPr txBox="1"/>
          <p:nvPr/>
        </p:nvSpPr>
        <p:spPr>
          <a:xfrm>
            <a:off x="1071008" y="3429000"/>
            <a:ext cx="23006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a:t>
            </a:r>
          </a:p>
        </p:txBody>
      </p:sp>
      <p:sp>
        <p:nvSpPr>
          <p:cNvPr id="17" name="CuadroTexto 16">
            <a:extLst>
              <a:ext uri="{FF2B5EF4-FFF2-40B4-BE49-F238E27FC236}">
                <a16:creationId xmlns:a16="http://schemas.microsoft.com/office/drawing/2014/main" id="{E2B4304A-688B-9B4C-A8F2-82B5DA7B6E05}"/>
              </a:ext>
            </a:extLst>
          </p:cNvPr>
          <p:cNvSpPr txBox="1"/>
          <p:nvPr/>
        </p:nvSpPr>
        <p:spPr>
          <a:xfrm>
            <a:off x="223446" y="4028063"/>
            <a:ext cx="117046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Ahora trabajamos en parejas. El estudiante A lee unas frases. El estudiante B escucha y escribe las palabras correctamente. Después, cambiamos.</a:t>
            </a:r>
          </a:p>
        </p:txBody>
      </p:sp>
      <p:sp>
        <p:nvSpPr>
          <p:cNvPr id="18" name="CuadroTexto 17">
            <a:extLst>
              <a:ext uri="{FF2B5EF4-FFF2-40B4-BE49-F238E27FC236}">
                <a16:creationId xmlns:a16="http://schemas.microsoft.com/office/drawing/2014/main" id="{59D1773E-1658-1841-A2EB-123B50CB03FC}"/>
              </a:ext>
            </a:extLst>
          </p:cNvPr>
          <p:cNvSpPr txBox="1"/>
          <p:nvPr/>
        </p:nvSpPr>
        <p:spPr>
          <a:xfrm>
            <a:off x="223446" y="4953617"/>
            <a:ext cx="197041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A </a:t>
            </a:r>
          </a:p>
        </p:txBody>
      </p:sp>
      <p:sp>
        <p:nvSpPr>
          <p:cNvPr id="19" name="CuadroTexto 18">
            <a:extLst>
              <a:ext uri="{FF2B5EF4-FFF2-40B4-BE49-F238E27FC236}">
                <a16:creationId xmlns:a16="http://schemas.microsoft.com/office/drawing/2014/main" id="{ED30C8DD-8C7A-C447-8754-53293BFEDB4A}"/>
              </a:ext>
            </a:extLst>
          </p:cNvPr>
          <p:cNvSpPr txBox="1"/>
          <p:nvPr/>
        </p:nvSpPr>
        <p:spPr>
          <a:xfrm>
            <a:off x="107699" y="5504638"/>
            <a:ext cx="451921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1. </a:t>
            </a: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Empezó</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 vender el producto en </a:t>
            </a: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Japón</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0" name="Llamada rectangular redondeada 19">
            <a:extLst>
              <a:ext uri="{FF2B5EF4-FFF2-40B4-BE49-F238E27FC236}">
                <a16:creationId xmlns:a16="http://schemas.microsoft.com/office/drawing/2014/main" id="{06E69D70-4EF9-FE4A-BAD1-8D6305B2420B}"/>
              </a:ext>
            </a:extLst>
          </p:cNvPr>
          <p:cNvSpPr/>
          <p:nvPr/>
        </p:nvSpPr>
        <p:spPr>
          <a:xfrm>
            <a:off x="2559033" y="4814624"/>
            <a:ext cx="3338869" cy="600515"/>
          </a:xfrm>
          <a:prstGeom prst="wedgeRoundRectCallout">
            <a:avLst>
              <a:gd name="adj1" fmla="val -50409"/>
              <a:gd name="adj2" fmla="val 7732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Empezó a vender el producto en Japón</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1" name="CuadroTexto 20">
            <a:extLst>
              <a:ext uri="{FF2B5EF4-FFF2-40B4-BE49-F238E27FC236}">
                <a16:creationId xmlns:a16="http://schemas.microsoft.com/office/drawing/2014/main" id="{6DD485B3-9612-E448-BF36-5F344140F6C9}"/>
              </a:ext>
            </a:extLst>
          </p:cNvPr>
          <p:cNvSpPr txBox="1"/>
          <p:nvPr/>
        </p:nvSpPr>
        <p:spPr>
          <a:xfrm>
            <a:off x="6018526" y="4940211"/>
            <a:ext cx="190629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 </a:t>
            </a:r>
          </a:p>
        </p:txBody>
      </p:sp>
      <p:sp>
        <p:nvSpPr>
          <p:cNvPr id="22" name="CuadroTexto 21">
            <a:extLst>
              <a:ext uri="{FF2B5EF4-FFF2-40B4-BE49-F238E27FC236}">
                <a16:creationId xmlns:a16="http://schemas.microsoft.com/office/drawing/2014/main" id="{6AF37DBC-895D-0542-BBEC-74FF46D2C5B3}"/>
              </a:ext>
            </a:extLst>
          </p:cNvPr>
          <p:cNvSpPr txBox="1"/>
          <p:nvPr/>
        </p:nvSpPr>
        <p:spPr>
          <a:xfrm>
            <a:off x="6451955" y="5432260"/>
            <a:ext cx="4519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1. </a:t>
            </a: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________</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 vender el producto en </a:t>
            </a: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3" name="CuadroTexto 22">
            <a:extLst>
              <a:ext uri="{FF2B5EF4-FFF2-40B4-BE49-F238E27FC236}">
                <a16:creationId xmlns:a16="http://schemas.microsoft.com/office/drawing/2014/main" id="{CFA35B2F-F735-7649-8BEE-6DD14A0624F2}"/>
              </a:ext>
            </a:extLst>
          </p:cNvPr>
          <p:cNvSpPr txBox="1"/>
          <p:nvPr/>
        </p:nvSpPr>
        <p:spPr>
          <a:xfrm>
            <a:off x="6716356" y="5395042"/>
            <a:ext cx="127470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D7D31"/>
                </a:solidFill>
                <a:effectLst/>
                <a:uLnTx/>
                <a:uFillTx/>
                <a:latin typeface="Century Gothic"/>
                <a:ea typeface="+mn-ea"/>
                <a:cs typeface="+mn-cs"/>
              </a:rPr>
              <a:t>Empezó</a:t>
            </a:r>
          </a:p>
        </p:txBody>
      </p:sp>
      <p:sp>
        <p:nvSpPr>
          <p:cNvPr id="24" name="CuadroTexto 23">
            <a:extLst>
              <a:ext uri="{FF2B5EF4-FFF2-40B4-BE49-F238E27FC236}">
                <a16:creationId xmlns:a16="http://schemas.microsoft.com/office/drawing/2014/main" id="{6886D10E-7569-B447-AE46-8AD854054A11}"/>
              </a:ext>
            </a:extLst>
          </p:cNvPr>
          <p:cNvSpPr txBox="1"/>
          <p:nvPr/>
        </p:nvSpPr>
        <p:spPr>
          <a:xfrm>
            <a:off x="8438841" y="5712892"/>
            <a:ext cx="10422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D7D31"/>
                </a:solidFill>
                <a:effectLst/>
                <a:uLnTx/>
                <a:uFillTx/>
                <a:latin typeface="Century Gothic"/>
                <a:ea typeface="+mn-ea"/>
                <a:cs typeface="+mn-cs"/>
              </a:rPr>
              <a:t>Japón</a:t>
            </a:r>
          </a:p>
        </p:txBody>
      </p:sp>
      <p:pic>
        <p:nvPicPr>
          <p:cNvPr id="25" name="Google Shape;506;p16" descr="write.jpeg">
            <a:extLst>
              <a:ext uri="{FF2B5EF4-FFF2-40B4-BE49-F238E27FC236}">
                <a16:creationId xmlns:a16="http://schemas.microsoft.com/office/drawing/2014/main" id="{33FE6097-33DF-C243-8764-7AD1392E79D1}"/>
              </a:ext>
            </a:extLst>
          </p:cNvPr>
          <p:cNvPicPr preferRelativeResize="0"/>
          <p:nvPr/>
        </p:nvPicPr>
        <p:blipFill rotWithShape="1">
          <a:blip r:embed="rId6">
            <a:alphaModFix/>
          </a:blip>
          <a:srcRect/>
          <a:stretch/>
        </p:blipFill>
        <p:spPr>
          <a:xfrm>
            <a:off x="9781122" y="5080833"/>
            <a:ext cx="877692" cy="702853"/>
          </a:xfrm>
          <a:prstGeom prst="rect">
            <a:avLst/>
          </a:prstGeom>
          <a:noFill/>
          <a:ln>
            <a:noFill/>
          </a:ln>
        </p:spPr>
      </p:pic>
      <p:sp>
        <p:nvSpPr>
          <p:cNvPr id="26" name="CuadroTexto 25">
            <a:extLst>
              <a:ext uri="{FF2B5EF4-FFF2-40B4-BE49-F238E27FC236}">
                <a16:creationId xmlns:a16="http://schemas.microsoft.com/office/drawing/2014/main" id="{8176E281-CA40-2E4D-B55D-10D5F34B85A4}"/>
              </a:ext>
            </a:extLst>
          </p:cNvPr>
          <p:cNvSpPr txBox="1"/>
          <p:nvPr/>
        </p:nvSpPr>
        <p:spPr>
          <a:xfrm>
            <a:off x="1084571" y="2710482"/>
            <a:ext cx="21355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organizaci</a:t>
            </a:r>
            <a:r>
              <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rPr>
              <a:t>ó</a:t>
            </a: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n</a:t>
            </a:r>
          </a:p>
        </p:txBody>
      </p:sp>
      <p:sp>
        <p:nvSpPr>
          <p:cNvPr id="27" name="CuadroTexto 26">
            <a:extLst>
              <a:ext uri="{FF2B5EF4-FFF2-40B4-BE49-F238E27FC236}">
                <a16:creationId xmlns:a16="http://schemas.microsoft.com/office/drawing/2014/main" id="{3529AE65-605B-BD4E-B08F-9455DC81321E}"/>
              </a:ext>
            </a:extLst>
          </p:cNvPr>
          <p:cNvSpPr txBox="1"/>
          <p:nvPr/>
        </p:nvSpPr>
        <p:spPr>
          <a:xfrm>
            <a:off x="1084571" y="3355177"/>
            <a:ext cx="24144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emprendedor*</a:t>
            </a:r>
          </a:p>
        </p:txBody>
      </p:sp>
      <p:sp>
        <p:nvSpPr>
          <p:cNvPr id="28" name="CuadroTexto 27">
            <a:extLst>
              <a:ext uri="{FF2B5EF4-FFF2-40B4-BE49-F238E27FC236}">
                <a16:creationId xmlns:a16="http://schemas.microsoft.com/office/drawing/2014/main" id="{6852F120-8370-CC4E-963F-4CC1FDA53AD1}"/>
              </a:ext>
            </a:extLst>
          </p:cNvPr>
          <p:cNvSpPr txBox="1"/>
          <p:nvPr/>
        </p:nvSpPr>
        <p:spPr>
          <a:xfrm>
            <a:off x="3768329" y="3385955"/>
            <a:ext cx="39661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*emprendedor = entrepreneur</a:t>
            </a:r>
          </a:p>
        </p:txBody>
      </p:sp>
      <p:pic>
        <p:nvPicPr>
          <p:cNvPr id="10" name="Imagen 9">
            <a:extLst>
              <a:ext uri="{FF2B5EF4-FFF2-40B4-BE49-F238E27FC236}">
                <a16:creationId xmlns:a16="http://schemas.microsoft.com/office/drawing/2014/main" id="{547B6B94-83AD-704F-91CC-252FCC305CA9}"/>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706550" y="2158663"/>
            <a:ext cx="1264153" cy="1977301"/>
          </a:xfrm>
          <a:prstGeom prst="rect">
            <a:avLst/>
          </a:prstGeom>
        </p:spPr>
      </p:pic>
      <p:pic>
        <p:nvPicPr>
          <p:cNvPr id="11" name="Imagen 10">
            <a:extLst>
              <a:ext uri="{FF2B5EF4-FFF2-40B4-BE49-F238E27FC236}">
                <a16:creationId xmlns:a16="http://schemas.microsoft.com/office/drawing/2014/main" id="{647AAE2B-2BC6-D24E-B1C9-661FB7945BDA}"/>
              </a:ext>
            </a:extLst>
          </p:cNvPr>
          <p:cNvPicPr>
            <a:picLocks noChangeAspect="1"/>
          </p:cNvPicPr>
          <p:nvPr/>
        </p:nvPicPr>
        <p:blipFill>
          <a:blip r:embed="rId8"/>
          <a:stretch>
            <a:fillRect/>
          </a:stretch>
        </p:blipFill>
        <p:spPr>
          <a:xfrm>
            <a:off x="10467041" y="2248356"/>
            <a:ext cx="1471777" cy="1471777"/>
          </a:xfrm>
          <a:prstGeom prst="rect">
            <a:avLst/>
          </a:prstGeom>
        </p:spPr>
      </p:pic>
    </p:spTree>
    <p:extLst>
      <p:ext uri="{BB962C8B-B14F-4D97-AF65-F5344CB8AC3E}">
        <p14:creationId xmlns:p14="http://schemas.microsoft.com/office/powerpoint/2010/main" val="260467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3" grpId="0"/>
      <p:bldP spid="16" grpId="0"/>
      <p:bldP spid="17" grpId="0"/>
      <p:bldP spid="18" grpId="0"/>
      <p:bldP spid="19" grpId="0"/>
      <p:bldP spid="20" grpId="0" animBg="1"/>
      <p:bldP spid="21" grpId="0"/>
      <p:bldP spid="22" grpId="0"/>
      <p:bldP spid="23" grpId="0"/>
      <p:bldP spid="24"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346143" y="1973683"/>
            <a:ext cx="11845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Remember: if the stress is on the final syllable, and the word ends in ‘</a:t>
            </a:r>
            <a:r>
              <a:rPr kumimoji="0" lang="en-GB" sz="2400" b="0" i="0" u="none" strike="noStrike" kern="1200" cap="none" spc="0" normalizeH="0" baseline="0" noProof="0" dirty="0">
                <a:ln>
                  <a:noFill/>
                </a:ln>
                <a:solidFill>
                  <a:srgbClr val="FF6600"/>
                </a:solidFill>
                <a:effectLst/>
                <a:uLnTx/>
                <a:uFillTx/>
                <a:latin typeface="Century Gothic"/>
                <a:ea typeface="+mn-ea"/>
                <a:cs typeface="+mn-cs"/>
              </a:rPr>
              <a:t>n</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or ‘</a:t>
            </a:r>
            <a:r>
              <a:rPr kumimoji="0" lang="en-GB" sz="2400" b="0" i="0" u="none" strike="noStrike" kern="1200" cap="none" spc="0" normalizeH="0" baseline="0" noProof="0" dirty="0">
                <a:ln>
                  <a:noFill/>
                </a:ln>
                <a:solidFill>
                  <a:srgbClr val="FF6600"/>
                </a:solidFill>
                <a:effectLst/>
                <a:uLnTx/>
                <a:uFillTx/>
                <a:latin typeface="Century Gothic"/>
                <a:ea typeface="+mn-ea"/>
                <a:cs typeface="+mn-cs"/>
              </a:rPr>
              <a:t>s</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then there will be an accent on the last vowel. </a:t>
            </a:r>
          </a:p>
        </p:txBody>
      </p:sp>
      <p:sp>
        <p:nvSpPr>
          <p:cNvPr id="8" name="TextBox 7">
            <a:extLst>
              <a:ext uri="{FF2B5EF4-FFF2-40B4-BE49-F238E27FC236}">
                <a16:creationId xmlns:a16="http://schemas.microsoft.com/office/drawing/2014/main" id="{EF8CDABB-FE34-9B40-A7AC-9470E22856BF}"/>
              </a:ext>
            </a:extLst>
          </p:cNvPr>
          <p:cNvSpPr txBox="1"/>
          <p:nvPr/>
        </p:nvSpPr>
        <p:spPr>
          <a:xfrm>
            <a:off x="280600" y="1214894"/>
            <a:ext cx="118458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Syllable Stress</a:t>
            </a:r>
            <a:endParaRPr kumimoji="0" lang="en-US" sz="4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e 6">
            <a:extLst>
              <a:ext uri="{FF2B5EF4-FFF2-40B4-BE49-F238E27FC236}">
                <a16:creationId xmlns:a16="http://schemas.microsoft.com/office/drawing/2014/main" id="{DFC03091-1E11-A740-8DB3-C79088BC8D68}"/>
              </a:ext>
            </a:extLst>
          </p:cNvPr>
          <p:cNvGraphicFramePr>
            <a:graphicFrameLocks noGrp="1"/>
          </p:cNvGraphicFramePr>
          <p:nvPr/>
        </p:nvGraphicFramePr>
        <p:xfrm>
          <a:off x="2143769" y="3039555"/>
          <a:ext cx="3477127" cy="2982402"/>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beber</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opció</a:t>
                      </a:r>
                      <a:r>
                        <a:rPr lang="en-GB" sz="2000" dirty="0" err="1">
                          <a:solidFill>
                            <a:srgbClr val="FF6600"/>
                          </a:solidFill>
                        </a:rPr>
                        <a:t>n</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color</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realidad</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tambié</a:t>
                      </a:r>
                      <a:r>
                        <a:rPr lang="en-GB" sz="2000" dirty="0" err="1">
                          <a:solidFill>
                            <a:srgbClr val="FF6600"/>
                          </a:solidFill>
                        </a:rPr>
                        <a:t>n</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sp>
        <p:nvSpPr>
          <p:cNvPr id="11" name="Action Button: Custom 16">
            <a:hlinkClick r:id="" action="ppaction://noaction" highlightClick="1">
              <a:snd r:embed="rId4" name="beber.wav"/>
            </a:hlinkClick>
            <a:extLst>
              <a:ext uri="{FF2B5EF4-FFF2-40B4-BE49-F238E27FC236}">
                <a16:creationId xmlns:a16="http://schemas.microsoft.com/office/drawing/2014/main" id="{30030AF8-564D-734B-84B9-DB4C7A3A6A53}"/>
              </a:ext>
            </a:extLst>
          </p:cNvPr>
          <p:cNvSpPr/>
          <p:nvPr/>
        </p:nvSpPr>
        <p:spPr>
          <a:xfrm>
            <a:off x="2357362" y="359118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TextBox 11" descr="text box hiding answer">
            <a:extLst>
              <a:ext uri="{FF2B5EF4-FFF2-40B4-BE49-F238E27FC236}">
                <a16:creationId xmlns:a16="http://schemas.microsoft.com/office/drawing/2014/main" id="{7FB546E1-1C0A-1E42-9AD2-B289EB1C83C0}"/>
              </a:ext>
            </a:extLst>
          </p:cNvPr>
          <p:cNvSpPr txBox="1"/>
          <p:nvPr/>
        </p:nvSpPr>
        <p:spPr>
          <a:xfrm>
            <a:off x="2978915" y="3637850"/>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Action Button: Custom 16">
            <a:hlinkClick r:id="" action="ppaction://noaction" highlightClick="1">
              <a:snd r:embed="rId5" name="opción.wav"/>
            </a:hlinkClick>
            <a:extLst>
              <a:ext uri="{FF2B5EF4-FFF2-40B4-BE49-F238E27FC236}">
                <a16:creationId xmlns:a16="http://schemas.microsoft.com/office/drawing/2014/main" id="{07BF8C7A-85C3-B348-9105-B6C7D7A99279}"/>
              </a:ext>
            </a:extLst>
          </p:cNvPr>
          <p:cNvSpPr/>
          <p:nvPr/>
        </p:nvSpPr>
        <p:spPr>
          <a:xfrm>
            <a:off x="2357362" y="406381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TextBox 13" descr="text box hiding answer">
            <a:extLst>
              <a:ext uri="{FF2B5EF4-FFF2-40B4-BE49-F238E27FC236}">
                <a16:creationId xmlns:a16="http://schemas.microsoft.com/office/drawing/2014/main" id="{B8724ACC-85F4-A040-A088-87AB3470ADAA}"/>
              </a:ext>
            </a:extLst>
          </p:cNvPr>
          <p:cNvSpPr txBox="1"/>
          <p:nvPr/>
        </p:nvSpPr>
        <p:spPr>
          <a:xfrm>
            <a:off x="3063484" y="4122182"/>
            <a:ext cx="115070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Action Button: Custom 16">
            <a:hlinkClick r:id="" action="ppaction://noaction" highlightClick="1">
              <a:snd r:embed="rId6" name="color.wav"/>
            </a:hlinkClick>
            <a:extLst>
              <a:ext uri="{FF2B5EF4-FFF2-40B4-BE49-F238E27FC236}">
                <a16:creationId xmlns:a16="http://schemas.microsoft.com/office/drawing/2014/main" id="{38F5D3D6-70F2-C44A-BDEE-C35951A667F4}"/>
              </a:ext>
            </a:extLst>
          </p:cNvPr>
          <p:cNvSpPr/>
          <p:nvPr/>
        </p:nvSpPr>
        <p:spPr>
          <a:xfrm>
            <a:off x="2355284" y="45745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TextBox 15" descr="text box hiding answer">
            <a:extLst>
              <a:ext uri="{FF2B5EF4-FFF2-40B4-BE49-F238E27FC236}">
                <a16:creationId xmlns:a16="http://schemas.microsoft.com/office/drawing/2014/main" id="{C8141C81-028B-3C43-89E7-4839A1C61DAA}"/>
              </a:ext>
            </a:extLst>
          </p:cNvPr>
          <p:cNvSpPr txBox="1"/>
          <p:nvPr/>
        </p:nvSpPr>
        <p:spPr>
          <a:xfrm>
            <a:off x="3031819" y="4592243"/>
            <a:ext cx="1083876"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7" name="realidad.wav"/>
            </a:hlinkClick>
            <a:extLst>
              <a:ext uri="{FF2B5EF4-FFF2-40B4-BE49-F238E27FC236}">
                <a16:creationId xmlns:a16="http://schemas.microsoft.com/office/drawing/2014/main" id="{BC2CF6E3-124B-1B4F-85AF-96617E2B02E1}"/>
              </a:ext>
            </a:extLst>
          </p:cNvPr>
          <p:cNvSpPr/>
          <p:nvPr/>
        </p:nvSpPr>
        <p:spPr>
          <a:xfrm>
            <a:off x="2355284" y="505667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9ACC0B81-6266-E24A-B796-D762935FD969}"/>
              </a:ext>
            </a:extLst>
          </p:cNvPr>
          <p:cNvSpPr txBox="1"/>
          <p:nvPr/>
        </p:nvSpPr>
        <p:spPr>
          <a:xfrm>
            <a:off x="2934680" y="5109804"/>
            <a:ext cx="170102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Action Button: Custom 16">
            <a:hlinkClick r:id="" action="ppaction://noaction" highlightClick="1">
              <a:snd r:embed="rId8" name="tambien.wav"/>
            </a:hlinkClick>
            <a:extLst>
              <a:ext uri="{FF2B5EF4-FFF2-40B4-BE49-F238E27FC236}">
                <a16:creationId xmlns:a16="http://schemas.microsoft.com/office/drawing/2014/main" id="{996C48E9-B2F8-454E-8D47-6F1722784A4F}"/>
              </a:ext>
            </a:extLst>
          </p:cNvPr>
          <p:cNvSpPr/>
          <p:nvPr/>
        </p:nvSpPr>
        <p:spPr>
          <a:xfrm>
            <a:off x="2355284" y="55742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TextBox 19" descr="text box hiding answer">
            <a:extLst>
              <a:ext uri="{FF2B5EF4-FFF2-40B4-BE49-F238E27FC236}">
                <a16:creationId xmlns:a16="http://schemas.microsoft.com/office/drawing/2014/main" id="{AAB81052-1DDA-9C49-B7C4-544B03D387A0}"/>
              </a:ext>
            </a:extLst>
          </p:cNvPr>
          <p:cNvSpPr txBox="1"/>
          <p:nvPr/>
        </p:nvSpPr>
        <p:spPr>
          <a:xfrm>
            <a:off x="3043520" y="5565880"/>
            <a:ext cx="119241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aphicFrame>
        <p:nvGraphicFramePr>
          <p:cNvPr id="27" name="Table 6">
            <a:extLst>
              <a:ext uri="{FF2B5EF4-FFF2-40B4-BE49-F238E27FC236}">
                <a16:creationId xmlns:a16="http://schemas.microsoft.com/office/drawing/2014/main" id="{DFC03091-1E11-A740-8DB3-C79088BC8D68}"/>
              </a:ext>
            </a:extLst>
          </p:cNvPr>
          <p:cNvGraphicFramePr>
            <a:graphicFrameLocks noGrp="1"/>
          </p:cNvGraphicFramePr>
          <p:nvPr/>
        </p:nvGraphicFramePr>
        <p:xfrm>
          <a:off x="7145962" y="3039555"/>
          <a:ext cx="3477127" cy="2982402"/>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despué</a:t>
                      </a:r>
                      <a:r>
                        <a:rPr lang="en-GB" sz="2000" dirty="0" err="1">
                          <a:solidFill>
                            <a:srgbClr val="FF6600"/>
                          </a:solidFill>
                        </a:rPr>
                        <a:t>s</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sociedad</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estació</a:t>
                      </a:r>
                      <a:r>
                        <a:rPr lang="en-GB" sz="2000" dirty="0" err="1">
                          <a:solidFill>
                            <a:srgbClr val="FF6600"/>
                          </a:solidFill>
                        </a:rPr>
                        <a:t>n</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autobú</a:t>
                      </a:r>
                      <a:r>
                        <a:rPr lang="en-GB" sz="2000" dirty="0" err="1">
                          <a:solidFill>
                            <a:srgbClr val="FF6600"/>
                          </a:solidFill>
                        </a:rPr>
                        <a:t>s</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feliz</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sp>
        <p:nvSpPr>
          <p:cNvPr id="28" name="TextBox 27" descr="text box hiding answer">
            <a:extLst>
              <a:ext uri="{FF2B5EF4-FFF2-40B4-BE49-F238E27FC236}">
                <a16:creationId xmlns:a16="http://schemas.microsoft.com/office/drawing/2014/main" id="{7FB546E1-1C0A-1E42-9AD2-B289EB1C83C0}"/>
              </a:ext>
            </a:extLst>
          </p:cNvPr>
          <p:cNvSpPr txBox="1"/>
          <p:nvPr/>
        </p:nvSpPr>
        <p:spPr>
          <a:xfrm>
            <a:off x="7994366" y="3644777"/>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B8724ACC-85F4-A040-A088-87AB3470ADAA}"/>
              </a:ext>
            </a:extLst>
          </p:cNvPr>
          <p:cNvSpPr txBox="1"/>
          <p:nvPr/>
        </p:nvSpPr>
        <p:spPr>
          <a:xfrm>
            <a:off x="8075728" y="4178641"/>
            <a:ext cx="1284172" cy="281173"/>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C8141C81-028B-3C43-89E7-4839A1C61DAA}"/>
              </a:ext>
            </a:extLst>
          </p:cNvPr>
          <p:cNvSpPr txBox="1"/>
          <p:nvPr/>
        </p:nvSpPr>
        <p:spPr>
          <a:xfrm>
            <a:off x="8034015" y="4670391"/>
            <a:ext cx="1255070" cy="22525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9ACC0B81-6266-E24A-B796-D762935FD969}"/>
              </a:ext>
            </a:extLst>
          </p:cNvPr>
          <p:cNvSpPr txBox="1"/>
          <p:nvPr/>
        </p:nvSpPr>
        <p:spPr>
          <a:xfrm>
            <a:off x="7994366" y="5122163"/>
            <a:ext cx="170102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AAB81052-1DDA-9C49-B7C4-544B03D387A0}"/>
              </a:ext>
            </a:extLst>
          </p:cNvPr>
          <p:cNvSpPr txBox="1"/>
          <p:nvPr/>
        </p:nvSpPr>
        <p:spPr>
          <a:xfrm>
            <a:off x="8034015" y="5656457"/>
            <a:ext cx="119241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Action Button: Custom 16">
            <a:hlinkClick r:id="" action="ppaction://noaction" highlightClick="1">
              <a:snd r:embed="rId9" name="despues.wav"/>
            </a:hlinkClick>
            <a:extLst>
              <a:ext uri="{FF2B5EF4-FFF2-40B4-BE49-F238E27FC236}">
                <a16:creationId xmlns:a16="http://schemas.microsoft.com/office/drawing/2014/main" id="{35CEC8AB-5083-7C4E-A3E2-4429467836F2}"/>
              </a:ext>
            </a:extLst>
          </p:cNvPr>
          <p:cNvSpPr/>
          <p:nvPr/>
        </p:nvSpPr>
        <p:spPr>
          <a:xfrm>
            <a:off x="7372813" y="358405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0" name="sociedad.wav"/>
            </a:hlinkClick>
            <a:extLst>
              <a:ext uri="{FF2B5EF4-FFF2-40B4-BE49-F238E27FC236}">
                <a16:creationId xmlns:a16="http://schemas.microsoft.com/office/drawing/2014/main" id="{19044796-2828-DD42-8E8E-0D07DF45431F}"/>
              </a:ext>
            </a:extLst>
          </p:cNvPr>
          <p:cNvSpPr/>
          <p:nvPr/>
        </p:nvSpPr>
        <p:spPr>
          <a:xfrm>
            <a:off x="7378213" y="4090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16">
            <a:hlinkClick r:id="" action="ppaction://noaction" highlightClick="1">
              <a:snd r:embed="rId11" name="estacion.wav"/>
            </a:hlinkClick>
            <a:extLst>
              <a:ext uri="{FF2B5EF4-FFF2-40B4-BE49-F238E27FC236}">
                <a16:creationId xmlns:a16="http://schemas.microsoft.com/office/drawing/2014/main" id="{841E82C6-7EB5-B842-B9D3-938275E186BD}"/>
              </a:ext>
            </a:extLst>
          </p:cNvPr>
          <p:cNvSpPr/>
          <p:nvPr/>
        </p:nvSpPr>
        <p:spPr>
          <a:xfrm>
            <a:off x="7368019" y="457755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3" name="Action Button: Custom 16">
            <a:hlinkClick r:id="" action="ppaction://noaction" highlightClick="1">
              <a:snd r:embed="rId12" name="autobus.wav"/>
            </a:hlinkClick>
            <a:extLst>
              <a:ext uri="{FF2B5EF4-FFF2-40B4-BE49-F238E27FC236}">
                <a16:creationId xmlns:a16="http://schemas.microsoft.com/office/drawing/2014/main" id="{841E82C6-7EB5-B842-B9D3-938275E186BD}"/>
              </a:ext>
            </a:extLst>
          </p:cNvPr>
          <p:cNvSpPr/>
          <p:nvPr/>
        </p:nvSpPr>
        <p:spPr>
          <a:xfrm>
            <a:off x="7378213" y="506469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4" name="Action Button: Custom 16">
            <a:hlinkClick r:id="" action="ppaction://noaction" highlightClick="1">
              <a:snd r:embed="rId13" name="feliz.wav"/>
            </a:hlinkClick>
            <a:extLst>
              <a:ext uri="{FF2B5EF4-FFF2-40B4-BE49-F238E27FC236}">
                <a16:creationId xmlns:a16="http://schemas.microsoft.com/office/drawing/2014/main" id="{841E82C6-7EB5-B842-B9D3-938275E186BD}"/>
              </a:ext>
            </a:extLst>
          </p:cNvPr>
          <p:cNvSpPr/>
          <p:nvPr/>
        </p:nvSpPr>
        <p:spPr>
          <a:xfrm>
            <a:off x="7378213" y="55742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9" name="TextBox 8">
            <a:extLst>
              <a:ext uri="{FF2B5EF4-FFF2-40B4-BE49-F238E27FC236}">
                <a16:creationId xmlns:a16="http://schemas.microsoft.com/office/drawing/2014/main" id="{EF8CDABB-FE34-9B40-A7AC-9470E22856BF}"/>
              </a:ext>
            </a:extLst>
          </p:cNvPr>
          <p:cNvSpPr txBox="1"/>
          <p:nvPr/>
        </p:nvSpPr>
        <p:spPr>
          <a:xfrm>
            <a:off x="346142" y="2855583"/>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Escucha y escribe la palabra en español.  </a:t>
            </a:r>
          </a:p>
        </p:txBody>
      </p:sp>
    </p:spTree>
    <p:extLst>
      <p:ext uri="{BB962C8B-B14F-4D97-AF65-F5344CB8AC3E}">
        <p14:creationId xmlns:p14="http://schemas.microsoft.com/office/powerpoint/2010/main" val="9454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0" grpId="0" animBg="1"/>
      <p:bldP spid="28" grpId="0" animBg="1"/>
      <p:bldP spid="29" grpId="0" animBg="1"/>
      <p:bldP spid="30" grpId="0" animBg="1"/>
      <p:bldP spid="31" grpId="0" animBg="1"/>
      <p:bldP spid="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Una </a:t>
            </a:r>
            <a:r>
              <a:rPr lang="en-GB" sz="3200" b="1" dirty="0" err="1">
                <a:solidFill>
                  <a:schemeClr val="bg1"/>
                </a:solidFill>
              </a:rPr>
              <a:t>visita</a:t>
            </a:r>
            <a:r>
              <a:rPr lang="en-GB" sz="3200" b="1" dirty="0">
                <a:solidFill>
                  <a:schemeClr val="bg1"/>
                </a:solidFill>
              </a:rPr>
              <a:t> a una </a:t>
            </a:r>
            <a:r>
              <a:rPr lang="en-GB" sz="3200" b="1" dirty="0" err="1">
                <a:solidFill>
                  <a:schemeClr val="bg1"/>
                </a:solidFill>
              </a:rPr>
              <a:t>empresa</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29600" y="258166"/>
            <a:ext cx="3698543" cy="4699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A05D469-EE47-4E48-95E7-6E634CCF509F}"/>
              </a:ext>
            </a:extLst>
          </p:cNvPr>
          <p:cNvSpPr txBox="1"/>
          <p:nvPr/>
        </p:nvSpPr>
        <p:spPr>
          <a:xfrm>
            <a:off x="1742860" y="1177990"/>
            <a:ext cx="2461734"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p:txBody>
      </p:sp>
      <p:sp>
        <p:nvSpPr>
          <p:cNvPr id="20" name="TextBox 19">
            <a:extLst>
              <a:ext uri="{FF2B5EF4-FFF2-40B4-BE49-F238E27FC236}">
                <a16:creationId xmlns:a16="http://schemas.microsoft.com/office/drawing/2014/main" id="{78F4DC56-A454-47EA-A2D3-E4E0125E9F17}"/>
              </a:ext>
            </a:extLst>
          </p:cNvPr>
          <p:cNvSpPr txBox="1"/>
          <p:nvPr/>
        </p:nvSpPr>
        <p:spPr>
          <a:xfrm>
            <a:off x="7987406" y="1177990"/>
            <a:ext cx="2360182"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p:txBody>
      </p:sp>
      <p:sp>
        <p:nvSpPr>
          <p:cNvPr id="22" name="Rectangle 21">
            <a:extLst>
              <a:ext uri="{FF2B5EF4-FFF2-40B4-BE49-F238E27FC236}">
                <a16:creationId xmlns:a16="http://schemas.microsoft.com/office/drawing/2014/main" id="{E5657DE0-5BFA-4D4D-A128-F0FFABC01CBD}"/>
              </a:ext>
            </a:extLst>
          </p:cNvPr>
          <p:cNvSpPr/>
          <p:nvPr/>
        </p:nvSpPr>
        <p:spPr>
          <a:xfrm rot="5400000">
            <a:off x="5698494" y="1276863"/>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aphicFrame>
        <p:nvGraphicFramePr>
          <p:cNvPr id="28" name="Table 2">
            <a:extLst>
              <a:ext uri="{FF2B5EF4-FFF2-40B4-BE49-F238E27FC236}">
                <a16:creationId xmlns:a16="http://schemas.microsoft.com/office/drawing/2014/main" id="{0DB57C48-355D-458A-9860-438838D466F1}"/>
              </a:ext>
            </a:extLst>
          </p:cNvPr>
          <p:cNvGraphicFramePr>
            <a:graphicFrameLocks noGrp="1"/>
          </p:cNvGraphicFramePr>
          <p:nvPr>
            <p:extLst/>
          </p:nvPr>
        </p:nvGraphicFramePr>
        <p:xfrm>
          <a:off x="180405" y="1838320"/>
          <a:ext cx="5398546" cy="445008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405384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Hay una </a:t>
                      </a:r>
                      <a:r>
                        <a:rPr lang="es-ES" sz="2200" b="1" kern="1200" dirty="0">
                          <a:solidFill>
                            <a:schemeClr val="accent5">
                              <a:lumMod val="50000"/>
                            </a:schemeClr>
                          </a:solidFill>
                          <a:effectLst/>
                          <a:latin typeface="+mn-lt"/>
                          <a:ea typeface="+mn-ea"/>
                          <a:cs typeface="+mn-cs"/>
                        </a:rPr>
                        <a:t>excursión</a:t>
                      </a:r>
                      <a:r>
                        <a:rPr lang="es-ES" sz="2200" b="0" kern="1200" dirty="0">
                          <a:solidFill>
                            <a:schemeClr val="accent5">
                              <a:lumMod val="50000"/>
                            </a:schemeClr>
                          </a:solidFill>
                          <a:effectLst/>
                          <a:latin typeface="+mn-lt"/>
                          <a:ea typeface="+mn-ea"/>
                          <a:cs typeface="+mn-cs"/>
                        </a:rPr>
                        <a:t> a una empresa </a:t>
                      </a:r>
                      <a:r>
                        <a:rPr lang="es-ES" sz="2200" b="1" kern="1200" dirty="0">
                          <a:solidFill>
                            <a:schemeClr val="accent5">
                              <a:lumMod val="50000"/>
                            </a:schemeClr>
                          </a:solidFill>
                          <a:effectLst/>
                          <a:latin typeface="+mn-lt"/>
                          <a:ea typeface="+mn-ea"/>
                          <a:cs typeface="+mn-cs"/>
                        </a:rPr>
                        <a:t>internacional</a:t>
                      </a:r>
                      <a:r>
                        <a:rPr lang="es-ES" sz="2200" b="0" kern="1200" dirty="0">
                          <a:solidFill>
                            <a:schemeClr val="accent5">
                              <a:lumMod val="50000"/>
                            </a:schemeClr>
                          </a:solidFill>
                          <a:effectLst/>
                          <a:latin typeface="+mn-lt"/>
                          <a:ea typeface="+mn-ea"/>
                          <a:cs typeface="+mn-cs"/>
                        </a:rPr>
                        <a:t>  que produce los Chupa </a:t>
                      </a:r>
                      <a:r>
                        <a:rPr lang="es-ES" sz="2200" b="0" kern="1200" dirty="0" err="1">
                          <a:solidFill>
                            <a:schemeClr val="accent5">
                              <a:lumMod val="50000"/>
                            </a:schemeClr>
                          </a:solidFill>
                          <a:effectLst/>
                          <a:latin typeface="+mn-lt"/>
                          <a:ea typeface="+mn-ea"/>
                          <a:cs typeface="+mn-cs"/>
                        </a:rPr>
                        <a:t>Chups</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La </a:t>
                      </a:r>
                      <a:r>
                        <a:rPr lang="es-ES" sz="2200" b="1" kern="1200" dirty="0">
                          <a:solidFill>
                            <a:schemeClr val="accent5">
                              <a:lumMod val="50000"/>
                            </a:schemeClr>
                          </a:solidFill>
                          <a:effectLst/>
                          <a:latin typeface="+mn-lt"/>
                          <a:ea typeface="+mn-ea"/>
                          <a:cs typeface="+mn-cs"/>
                        </a:rPr>
                        <a:t>razón</a:t>
                      </a:r>
                      <a:r>
                        <a:rPr lang="es-ES" sz="2200" b="0" kern="1200" dirty="0">
                          <a:solidFill>
                            <a:schemeClr val="accent5">
                              <a:lumMod val="50000"/>
                            </a:schemeClr>
                          </a:solidFill>
                          <a:effectLst/>
                          <a:latin typeface="+mn-lt"/>
                          <a:ea typeface="+mn-ea"/>
                          <a:cs typeface="+mn-cs"/>
                        </a:rPr>
                        <a:t> para el viaje es aprender cómo es trabajar con un *</a:t>
                      </a:r>
                      <a:r>
                        <a:rPr lang="es-ES" sz="2200" b="1" kern="1200" dirty="0">
                          <a:solidFill>
                            <a:schemeClr val="accent5">
                              <a:lumMod val="50000"/>
                            </a:schemeClr>
                          </a:solidFill>
                          <a:effectLst/>
                          <a:latin typeface="+mn-lt"/>
                          <a:ea typeface="+mn-ea"/>
                          <a:cs typeface="+mn-cs"/>
                        </a:rPr>
                        <a:t>empleador mundial</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El </a:t>
                      </a:r>
                      <a:r>
                        <a:rPr lang="es-ES" sz="2200" b="1" kern="1200" dirty="0">
                          <a:solidFill>
                            <a:schemeClr val="accent5">
                              <a:lumMod val="50000"/>
                            </a:schemeClr>
                          </a:solidFill>
                          <a:effectLst/>
                          <a:latin typeface="+mn-lt"/>
                          <a:ea typeface="+mn-ea"/>
                          <a:cs typeface="+mn-cs"/>
                        </a:rPr>
                        <a:t>profesor </a:t>
                      </a:r>
                      <a:r>
                        <a:rPr lang="es-ES" sz="2200" b="0" kern="1200" dirty="0">
                          <a:solidFill>
                            <a:schemeClr val="accent5">
                              <a:lumMod val="50000"/>
                            </a:schemeClr>
                          </a:solidFill>
                          <a:effectLst/>
                          <a:latin typeface="+mn-lt"/>
                          <a:ea typeface="+mn-ea"/>
                          <a:cs typeface="+mn-cs"/>
                        </a:rPr>
                        <a:t>organiza la visita para el mes de </a:t>
                      </a:r>
                      <a:r>
                        <a:rPr lang="es-ES" sz="2200" b="1" kern="1200" dirty="0">
                          <a:solidFill>
                            <a:schemeClr val="accent5">
                              <a:lumMod val="50000"/>
                            </a:schemeClr>
                          </a:solidFill>
                          <a:effectLst/>
                          <a:latin typeface="+mn-lt"/>
                          <a:ea typeface="+mn-ea"/>
                          <a:cs typeface="+mn-cs"/>
                        </a:rPr>
                        <a:t>abril</a:t>
                      </a:r>
                      <a:r>
                        <a:rPr lang="es-ES" sz="2200" b="0" kern="1200" dirty="0">
                          <a:solidFill>
                            <a:schemeClr val="accent5">
                              <a:lumMod val="50000"/>
                            </a:schemeClr>
                          </a:solidFill>
                          <a:effectLst/>
                          <a:latin typeface="+mn-lt"/>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No vamos a ir en </a:t>
                      </a:r>
                      <a:r>
                        <a:rPr lang="es-ES" sz="2200" b="1" kern="1200" dirty="0">
                          <a:solidFill>
                            <a:schemeClr val="accent5">
                              <a:lumMod val="50000"/>
                            </a:schemeClr>
                          </a:solidFill>
                          <a:effectLst/>
                          <a:latin typeface="+mn-lt"/>
                          <a:ea typeface="+mn-ea"/>
                          <a:cs typeface="+mn-cs"/>
                        </a:rPr>
                        <a:t>autobús</a:t>
                      </a:r>
                      <a:r>
                        <a:rPr lang="es-ES" sz="2200" b="0" kern="1200" dirty="0">
                          <a:solidFill>
                            <a:schemeClr val="accent5">
                              <a:lumMod val="50000"/>
                            </a:schemeClr>
                          </a:solidFill>
                          <a:effectLst/>
                          <a:latin typeface="+mn-lt"/>
                          <a:ea typeface="+mn-ea"/>
                          <a:cs typeface="+mn-cs"/>
                        </a:rPr>
                        <a:t>, vamos a ir en tren porque es más *</a:t>
                      </a:r>
                      <a:r>
                        <a:rPr lang="es-ES" sz="2200" b="1" kern="1200" dirty="0">
                          <a:solidFill>
                            <a:schemeClr val="accent5">
                              <a:lumMod val="50000"/>
                            </a:schemeClr>
                          </a:solidFill>
                          <a:effectLst/>
                          <a:latin typeface="+mn-lt"/>
                          <a:ea typeface="+mn-ea"/>
                          <a:cs typeface="+mn-cs"/>
                        </a:rPr>
                        <a:t>veloz</a:t>
                      </a:r>
                      <a:r>
                        <a:rPr lang="es-ES" sz="2200" b="0" kern="1200" dirty="0">
                          <a:solidFill>
                            <a:schemeClr val="accent5">
                              <a:lumMod val="50000"/>
                            </a:schemeClr>
                          </a:solidFill>
                          <a:effectLst/>
                          <a:latin typeface="+mn-lt"/>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sz="2200" b="0" kern="1200" dirty="0">
                          <a:solidFill>
                            <a:schemeClr val="accent5">
                              <a:lumMod val="50000"/>
                            </a:schemeClr>
                          </a:solidFill>
                          <a:effectLst/>
                          <a:latin typeface="+mn-lt"/>
                          <a:ea typeface="+mn-ea"/>
                          <a:cs typeface="+mn-cs"/>
                        </a:rPr>
                        <a:t>Vamos a ver la </a:t>
                      </a:r>
                      <a:r>
                        <a:rPr lang="es-ES" sz="2200" b="1" kern="1200" dirty="0">
                          <a:solidFill>
                            <a:schemeClr val="accent5">
                              <a:lumMod val="50000"/>
                            </a:schemeClr>
                          </a:solidFill>
                          <a:effectLst/>
                          <a:latin typeface="+mn-lt"/>
                          <a:ea typeface="+mn-ea"/>
                          <a:cs typeface="+mn-cs"/>
                        </a:rPr>
                        <a:t>producción</a:t>
                      </a:r>
                      <a:r>
                        <a:rPr lang="es-ES" sz="2200" b="0" kern="1200" dirty="0">
                          <a:solidFill>
                            <a:schemeClr val="accent5">
                              <a:lumMod val="50000"/>
                            </a:schemeClr>
                          </a:solidFill>
                          <a:effectLst/>
                          <a:latin typeface="+mn-lt"/>
                          <a:ea typeface="+mn-ea"/>
                          <a:cs typeface="+mn-cs"/>
                        </a:rPr>
                        <a:t> de los dulces y </a:t>
                      </a:r>
                      <a:r>
                        <a:rPr lang="es-ES" sz="2200" b="1" kern="1200" dirty="0">
                          <a:solidFill>
                            <a:schemeClr val="accent5">
                              <a:lumMod val="50000"/>
                            </a:schemeClr>
                          </a:solidFill>
                          <a:effectLst/>
                          <a:latin typeface="+mn-lt"/>
                          <a:ea typeface="+mn-ea"/>
                          <a:cs typeface="+mn-cs"/>
                        </a:rPr>
                        <a:t>después</a:t>
                      </a:r>
                      <a:r>
                        <a:rPr lang="es-ES" sz="2200" b="0" kern="1200" dirty="0">
                          <a:solidFill>
                            <a:schemeClr val="accent5">
                              <a:lumMod val="50000"/>
                            </a:schemeClr>
                          </a:solidFill>
                          <a:effectLst/>
                          <a:latin typeface="+mn-lt"/>
                          <a:ea typeface="+mn-ea"/>
                          <a:cs typeface="+mn-cs"/>
                        </a:rPr>
                        <a:t> los vamos a </a:t>
                      </a:r>
                      <a:r>
                        <a:rPr lang="es-ES" sz="2200" b="1" kern="1200" dirty="0">
                          <a:solidFill>
                            <a:schemeClr val="accent5">
                              <a:lumMod val="50000"/>
                            </a:schemeClr>
                          </a:solidFill>
                          <a:effectLst/>
                          <a:latin typeface="+mn-lt"/>
                          <a:ea typeface="+mn-ea"/>
                          <a:cs typeface="+mn-cs"/>
                        </a:rPr>
                        <a:t>probar</a:t>
                      </a:r>
                      <a:r>
                        <a:rPr lang="es-ES" sz="22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cxnSp>
        <p:nvCxnSpPr>
          <p:cNvPr id="30" name="Straight Connector 29">
            <a:extLst>
              <a:ext uri="{FF2B5EF4-FFF2-40B4-BE49-F238E27FC236}">
                <a16:creationId xmlns:a16="http://schemas.microsoft.com/office/drawing/2014/main" id="{D6856363-D843-4E20-B0CF-1453F1AE1DEE}"/>
              </a:ext>
            </a:extLst>
          </p:cNvPr>
          <p:cNvCxnSpPr>
            <a:cxnSpLocks/>
          </p:cNvCxnSpPr>
          <p:nvPr/>
        </p:nvCxnSpPr>
        <p:spPr>
          <a:xfrm>
            <a:off x="6003234" y="1892998"/>
            <a:ext cx="0" cy="432000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1" name="Table 2">
            <a:extLst>
              <a:ext uri="{FF2B5EF4-FFF2-40B4-BE49-F238E27FC236}">
                <a16:creationId xmlns:a16="http://schemas.microsoft.com/office/drawing/2014/main" id="{A75A8591-F9AD-40AF-B8BF-B03424B5018C}"/>
              </a:ext>
            </a:extLst>
          </p:cNvPr>
          <p:cNvGraphicFramePr>
            <a:graphicFrameLocks noGrp="1"/>
          </p:cNvGraphicFramePr>
          <p:nvPr>
            <p:extLst/>
          </p:nvPr>
        </p:nvGraphicFramePr>
        <p:xfrm>
          <a:off x="6451290" y="1824321"/>
          <a:ext cx="5398546" cy="4429932"/>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4429932">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a:t>
                      </a:r>
                      <a:r>
                        <a:rPr lang="es-ES" sz="2200" b="1" kern="1200" dirty="0">
                          <a:solidFill>
                            <a:schemeClr val="accent5">
                              <a:lumMod val="50000"/>
                            </a:schemeClr>
                          </a:solidFill>
                          <a:effectLst/>
                          <a:latin typeface="+mn-lt"/>
                          <a:ea typeface="+mn-ea"/>
                          <a:cs typeface="+mn-cs"/>
                        </a:rPr>
                        <a:t>fundador </a:t>
                      </a:r>
                      <a:r>
                        <a:rPr lang="es-ES" sz="2200" b="0" kern="1200" dirty="0">
                          <a:solidFill>
                            <a:schemeClr val="accent5">
                              <a:lumMod val="50000"/>
                            </a:schemeClr>
                          </a:solidFill>
                          <a:effectLst/>
                          <a:latin typeface="+mn-lt"/>
                          <a:ea typeface="+mn-ea"/>
                          <a:cs typeface="+mn-cs"/>
                        </a:rPr>
                        <a:t>de Chupa </a:t>
                      </a:r>
                      <a:r>
                        <a:rPr lang="es-ES" sz="2200" b="0" kern="1200" dirty="0" err="1">
                          <a:solidFill>
                            <a:schemeClr val="accent5">
                              <a:lumMod val="50000"/>
                            </a:schemeClr>
                          </a:solidFill>
                          <a:effectLst/>
                          <a:latin typeface="+mn-lt"/>
                          <a:ea typeface="+mn-ea"/>
                          <a:cs typeface="+mn-cs"/>
                        </a:rPr>
                        <a:t>Chups</a:t>
                      </a:r>
                      <a:r>
                        <a:rPr lang="es-ES" sz="2200" b="0" kern="1200" dirty="0">
                          <a:solidFill>
                            <a:schemeClr val="accent5">
                              <a:lumMod val="50000"/>
                            </a:schemeClr>
                          </a:solidFill>
                          <a:effectLst/>
                          <a:latin typeface="+mn-lt"/>
                          <a:ea typeface="+mn-ea"/>
                          <a:cs typeface="+mn-cs"/>
                        </a:rPr>
                        <a:t>, Enrico Berat, </a:t>
                      </a:r>
                      <a:r>
                        <a:rPr lang="es-ES" sz="2200" b="1" kern="1200" dirty="0">
                          <a:solidFill>
                            <a:schemeClr val="accent5">
                              <a:lumMod val="50000"/>
                            </a:schemeClr>
                          </a:solidFill>
                          <a:effectLst/>
                          <a:latin typeface="+mn-lt"/>
                          <a:ea typeface="+mn-ea"/>
                          <a:cs typeface="+mn-cs"/>
                        </a:rPr>
                        <a:t>abrió </a:t>
                      </a:r>
                      <a:r>
                        <a:rPr lang="es-ES" sz="2200" b="0" kern="1200" dirty="0">
                          <a:solidFill>
                            <a:schemeClr val="accent5">
                              <a:lumMod val="50000"/>
                            </a:schemeClr>
                          </a:solidFill>
                          <a:effectLst/>
                          <a:latin typeface="+mn-lt"/>
                          <a:ea typeface="+mn-ea"/>
                          <a:cs typeface="+mn-cs"/>
                        </a:rPr>
                        <a:t>el negocio hace más de sesenta años.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logo lo *</a:t>
                      </a:r>
                      <a:r>
                        <a:rPr lang="es-ES" sz="2200" b="1" kern="1200" dirty="0">
                          <a:solidFill>
                            <a:schemeClr val="accent5">
                              <a:lumMod val="50000"/>
                            </a:schemeClr>
                          </a:solidFill>
                          <a:effectLst/>
                          <a:latin typeface="+mn-lt"/>
                          <a:ea typeface="+mn-ea"/>
                          <a:cs typeface="+mn-cs"/>
                        </a:rPr>
                        <a:t>diseñó</a:t>
                      </a:r>
                      <a:r>
                        <a:rPr lang="es-ES" sz="2200" b="0" kern="1200" dirty="0">
                          <a:solidFill>
                            <a:schemeClr val="accent5">
                              <a:lumMod val="50000"/>
                            </a:schemeClr>
                          </a:solidFill>
                          <a:effectLst/>
                          <a:latin typeface="+mn-lt"/>
                          <a:ea typeface="+mn-ea"/>
                          <a:cs typeface="+mn-cs"/>
                        </a:rPr>
                        <a:t> un *</a:t>
                      </a:r>
                      <a:r>
                        <a:rPr lang="es-ES" sz="2200" b="1" kern="1200" dirty="0">
                          <a:solidFill>
                            <a:schemeClr val="accent5">
                              <a:lumMod val="50000"/>
                            </a:schemeClr>
                          </a:solidFill>
                          <a:effectLst/>
                          <a:latin typeface="+mn-lt"/>
                          <a:ea typeface="+mn-ea"/>
                          <a:cs typeface="+mn-cs"/>
                        </a:rPr>
                        <a:t>pintor</a:t>
                      </a:r>
                      <a:r>
                        <a:rPr lang="es-ES" sz="2200" b="0" kern="1200" dirty="0">
                          <a:solidFill>
                            <a:schemeClr val="accent5">
                              <a:lumMod val="50000"/>
                            </a:schemeClr>
                          </a:solidFill>
                          <a:effectLst/>
                          <a:latin typeface="+mn-lt"/>
                          <a:ea typeface="+mn-ea"/>
                          <a:cs typeface="+mn-cs"/>
                        </a:rPr>
                        <a:t> muy conocido: </a:t>
                      </a:r>
                      <a:r>
                        <a:rPr lang="es-ES" sz="2200" b="1" kern="1200" dirty="0">
                          <a:solidFill>
                            <a:schemeClr val="accent5">
                              <a:lumMod val="50000"/>
                            </a:schemeClr>
                          </a:solidFill>
                          <a:effectLst/>
                          <a:latin typeface="+mn-lt"/>
                          <a:ea typeface="+mn-ea"/>
                          <a:cs typeface="+mn-cs"/>
                        </a:rPr>
                        <a:t>Salvador</a:t>
                      </a:r>
                      <a:r>
                        <a:rPr lang="es-ES" sz="2200" b="0" kern="1200" dirty="0">
                          <a:solidFill>
                            <a:schemeClr val="accent5">
                              <a:lumMod val="50000"/>
                            </a:schemeClr>
                          </a:solidFill>
                          <a:effectLst/>
                          <a:latin typeface="+mn-lt"/>
                          <a:ea typeface="+mn-ea"/>
                          <a:cs typeface="+mn-cs"/>
                        </a:rPr>
                        <a:t> </a:t>
                      </a:r>
                      <a:r>
                        <a:rPr lang="es-ES" sz="2200" b="1" kern="1200" dirty="0">
                          <a:solidFill>
                            <a:schemeClr val="accent5">
                              <a:lumMod val="50000"/>
                            </a:schemeClr>
                          </a:solidFill>
                          <a:effectLst/>
                          <a:latin typeface="+mn-lt"/>
                          <a:ea typeface="+mn-ea"/>
                          <a:cs typeface="+mn-cs"/>
                        </a:rPr>
                        <a:t>Dalí</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La </a:t>
                      </a:r>
                      <a:r>
                        <a:rPr lang="es-ES" sz="2200" b="1" kern="1200" dirty="0">
                          <a:solidFill>
                            <a:schemeClr val="accent5">
                              <a:lumMod val="50000"/>
                            </a:schemeClr>
                          </a:solidFill>
                          <a:effectLst/>
                          <a:latin typeface="+mn-lt"/>
                          <a:ea typeface="+mn-ea"/>
                          <a:cs typeface="+mn-cs"/>
                        </a:rPr>
                        <a:t>misión</a:t>
                      </a:r>
                      <a:r>
                        <a:rPr lang="es-ES" sz="2200" b="0" kern="1200" dirty="0">
                          <a:solidFill>
                            <a:schemeClr val="accent5">
                              <a:lumMod val="50000"/>
                            </a:schemeClr>
                          </a:solidFill>
                          <a:effectLst/>
                          <a:latin typeface="+mn-lt"/>
                          <a:ea typeface="+mn-ea"/>
                          <a:cs typeface="+mn-cs"/>
                        </a:rPr>
                        <a:t> de la empresa es </a:t>
                      </a:r>
                      <a:r>
                        <a:rPr lang="es-ES" sz="2200" b="1" kern="1200" dirty="0">
                          <a:solidFill>
                            <a:schemeClr val="accent5">
                              <a:lumMod val="50000"/>
                            </a:schemeClr>
                          </a:solidFill>
                          <a:effectLst/>
                          <a:latin typeface="+mn-lt"/>
                          <a:ea typeface="+mn-ea"/>
                          <a:cs typeface="+mn-cs"/>
                        </a:rPr>
                        <a:t>producir</a:t>
                      </a:r>
                      <a:r>
                        <a:rPr lang="es-ES" sz="2200" b="0" kern="1200" dirty="0">
                          <a:solidFill>
                            <a:schemeClr val="accent5">
                              <a:lumMod val="50000"/>
                            </a:schemeClr>
                          </a:solidFill>
                          <a:effectLst/>
                          <a:latin typeface="+mn-lt"/>
                          <a:ea typeface="+mn-ea"/>
                          <a:cs typeface="+mn-cs"/>
                        </a:rPr>
                        <a:t> dulces de *</a:t>
                      </a:r>
                      <a:r>
                        <a:rPr lang="es-ES" sz="2200" b="1" kern="1200" dirty="0">
                          <a:solidFill>
                            <a:schemeClr val="accent5">
                              <a:lumMod val="50000"/>
                            </a:schemeClr>
                          </a:solidFill>
                          <a:effectLst/>
                          <a:latin typeface="+mn-lt"/>
                          <a:ea typeface="+mn-ea"/>
                          <a:cs typeface="+mn-cs"/>
                        </a:rPr>
                        <a:t>calidad</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los noventa el rey </a:t>
                      </a:r>
                      <a:r>
                        <a:rPr lang="es-ES" sz="2200" b="1" kern="1200" dirty="0">
                          <a:solidFill>
                            <a:schemeClr val="accent5">
                              <a:lumMod val="50000"/>
                            </a:schemeClr>
                          </a:solidFill>
                          <a:effectLst/>
                          <a:latin typeface="+mn-lt"/>
                          <a:ea typeface="+mn-ea"/>
                          <a:cs typeface="+mn-cs"/>
                        </a:rPr>
                        <a:t>viajó</a:t>
                      </a:r>
                      <a:r>
                        <a:rPr lang="es-ES" sz="2200" b="0" kern="1200" dirty="0">
                          <a:solidFill>
                            <a:schemeClr val="accent5">
                              <a:lumMod val="50000"/>
                            </a:schemeClr>
                          </a:solidFill>
                          <a:effectLst/>
                          <a:latin typeface="+mn-lt"/>
                          <a:ea typeface="+mn-ea"/>
                          <a:cs typeface="+mn-cs"/>
                        </a:rPr>
                        <a:t> a *</a:t>
                      </a:r>
                      <a:r>
                        <a:rPr lang="es-ES" sz="2200" b="1" kern="1200" dirty="0">
                          <a:solidFill>
                            <a:schemeClr val="accent5">
                              <a:lumMod val="50000"/>
                            </a:schemeClr>
                          </a:solidFill>
                          <a:effectLst/>
                          <a:latin typeface="+mn-lt"/>
                          <a:ea typeface="+mn-ea"/>
                          <a:cs typeface="+mn-cs"/>
                        </a:rPr>
                        <a:t>Moscú</a:t>
                      </a:r>
                      <a:r>
                        <a:rPr lang="es-ES" sz="2200" b="0" kern="1200" dirty="0">
                          <a:solidFill>
                            <a:schemeClr val="accent5">
                              <a:lumMod val="50000"/>
                            </a:schemeClr>
                          </a:solidFill>
                          <a:effectLst/>
                          <a:latin typeface="+mn-lt"/>
                          <a:ea typeface="+mn-ea"/>
                          <a:cs typeface="+mn-cs"/>
                        </a:rPr>
                        <a:t> para </a:t>
                      </a:r>
                      <a:r>
                        <a:rPr lang="es-ES" sz="2200" b="1" kern="1200" dirty="0">
                          <a:solidFill>
                            <a:schemeClr val="accent5">
                              <a:lumMod val="50000"/>
                            </a:schemeClr>
                          </a:solidFill>
                          <a:effectLst/>
                          <a:latin typeface="+mn-lt"/>
                          <a:ea typeface="+mn-ea"/>
                          <a:cs typeface="+mn-cs"/>
                        </a:rPr>
                        <a:t>celebrar</a:t>
                      </a:r>
                      <a:r>
                        <a:rPr lang="es-ES" sz="2200" b="0" kern="1200" dirty="0">
                          <a:solidFill>
                            <a:schemeClr val="accent5">
                              <a:lumMod val="50000"/>
                            </a:schemeClr>
                          </a:solidFill>
                          <a:effectLst/>
                          <a:latin typeface="+mn-lt"/>
                          <a:ea typeface="+mn-ea"/>
                          <a:cs typeface="+mn-cs"/>
                        </a:rPr>
                        <a:t> el éxito de la empresa </a:t>
                      </a:r>
                      <a:r>
                        <a:rPr lang="es-ES" sz="2200" b="1" kern="1200" dirty="0">
                          <a:solidFill>
                            <a:schemeClr val="accent5">
                              <a:lumMod val="50000"/>
                            </a:schemeClr>
                          </a:solidFill>
                          <a:effectLst/>
                          <a:latin typeface="+mn-lt"/>
                          <a:ea typeface="+mn-ea"/>
                          <a:cs typeface="+mn-cs"/>
                        </a:rPr>
                        <a:t>allí</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2006 la empresa </a:t>
                      </a:r>
                      <a:r>
                        <a:rPr lang="es-ES" sz="2200" b="1" kern="1200" dirty="0">
                          <a:solidFill>
                            <a:schemeClr val="accent5">
                              <a:lumMod val="50000"/>
                            </a:schemeClr>
                          </a:solidFill>
                          <a:effectLst/>
                          <a:latin typeface="+mn-lt"/>
                          <a:ea typeface="+mn-ea"/>
                          <a:cs typeface="+mn-cs"/>
                        </a:rPr>
                        <a:t>sufrió</a:t>
                      </a:r>
                      <a:r>
                        <a:rPr lang="es-ES" sz="2200" b="0" kern="1200" dirty="0">
                          <a:solidFill>
                            <a:schemeClr val="accent5">
                              <a:lumMod val="50000"/>
                            </a:schemeClr>
                          </a:solidFill>
                          <a:effectLst/>
                          <a:latin typeface="+mn-lt"/>
                          <a:ea typeface="+mn-ea"/>
                          <a:cs typeface="+mn-cs"/>
                        </a:rPr>
                        <a:t> un cambio de </a:t>
                      </a:r>
                      <a:r>
                        <a:rPr lang="es-ES" sz="2200" b="1" kern="1200" dirty="0">
                          <a:solidFill>
                            <a:schemeClr val="accent5">
                              <a:lumMod val="50000"/>
                            </a:schemeClr>
                          </a:solidFill>
                          <a:effectLst/>
                          <a:latin typeface="+mn-lt"/>
                          <a:ea typeface="+mn-ea"/>
                          <a:cs typeface="+mn-cs"/>
                        </a:rPr>
                        <a:t>dirección</a:t>
                      </a:r>
                      <a:r>
                        <a:rPr lang="es-ES" sz="2200" b="0" kern="1200" dirty="0">
                          <a:solidFill>
                            <a:schemeClr val="accent5">
                              <a:lumMod val="50000"/>
                            </a:schemeClr>
                          </a:solidFill>
                          <a:effectLst/>
                          <a:latin typeface="+mn-lt"/>
                          <a:ea typeface="+mn-ea"/>
                          <a:cs typeface="+mn-cs"/>
                        </a:rPr>
                        <a:t>.</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275473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8C4B39-AF20-AA42-A575-FB9CE2A6E841}"/>
              </a:ext>
            </a:extLst>
          </p:cNvPr>
          <p:cNvSpPr txBox="1"/>
          <p:nvPr/>
        </p:nvSpPr>
        <p:spPr>
          <a:xfrm>
            <a:off x="5934163" y="-48627"/>
            <a:ext cx="3364384" cy="224676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empleador</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 employer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fundador</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 founder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veloz</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 fast, quick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diseñar</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 to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pintor</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 painter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calidad</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Moscú</a:t>
            </a:r>
            <a:r>
              <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rPr>
              <a:t> = Moscow</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sp>
        <p:nvSpPr>
          <p:cNvPr id="2" name="Title 1"/>
          <p:cNvSpPr>
            <a:spLocks noGrp="1"/>
          </p:cNvSpPr>
          <p:nvPr>
            <p:ph type="title"/>
          </p:nvPr>
        </p:nvSpPr>
        <p:spPr>
          <a:xfrm>
            <a:off x="82286" y="0"/>
            <a:ext cx="5851876" cy="1325563"/>
          </a:xfrm>
        </p:spPr>
        <p:txBody>
          <a:bodyPr>
            <a:normAutofit/>
          </a:bodyPr>
          <a:lstStyle/>
          <a:p>
            <a:r>
              <a:rPr lang="en-GB" sz="3200" b="1" dirty="0">
                <a:solidFill>
                  <a:schemeClr val="bg1"/>
                </a:solidFill>
              </a:rPr>
              <a:t>Una </a:t>
            </a:r>
            <a:r>
              <a:rPr lang="en-GB" sz="3200" b="1" dirty="0" err="1">
                <a:solidFill>
                  <a:schemeClr val="bg1"/>
                </a:solidFill>
              </a:rPr>
              <a:t>visita</a:t>
            </a:r>
            <a:r>
              <a:rPr lang="en-GB" sz="3200" b="1" dirty="0">
                <a:solidFill>
                  <a:schemeClr val="bg1"/>
                </a:solidFill>
              </a:rPr>
              <a:t> a una </a:t>
            </a:r>
            <a:r>
              <a:rPr lang="en-GB" sz="3200" b="1" dirty="0" err="1">
                <a:solidFill>
                  <a:schemeClr val="bg1"/>
                </a:solidFill>
              </a:rPr>
              <a:t>empresa</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298546" y="258166"/>
            <a:ext cx="2629597" cy="60282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A05D469-EE47-4E48-95E7-6E634CCF509F}"/>
              </a:ext>
            </a:extLst>
          </p:cNvPr>
          <p:cNvSpPr txBox="1"/>
          <p:nvPr/>
        </p:nvSpPr>
        <p:spPr>
          <a:xfrm>
            <a:off x="115140" y="1627408"/>
            <a:ext cx="2461734"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Persona A</a:t>
            </a:r>
          </a:p>
        </p:txBody>
      </p:sp>
      <p:sp>
        <p:nvSpPr>
          <p:cNvPr id="20" name="TextBox 19">
            <a:extLst>
              <a:ext uri="{FF2B5EF4-FFF2-40B4-BE49-F238E27FC236}">
                <a16:creationId xmlns:a16="http://schemas.microsoft.com/office/drawing/2014/main" id="{78F4DC56-A454-47EA-A2D3-E4E0125E9F17}"/>
              </a:ext>
            </a:extLst>
          </p:cNvPr>
          <p:cNvSpPr txBox="1"/>
          <p:nvPr/>
        </p:nvSpPr>
        <p:spPr>
          <a:xfrm>
            <a:off x="9699512" y="1588819"/>
            <a:ext cx="2360182"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Persona B</a:t>
            </a:r>
          </a:p>
        </p:txBody>
      </p:sp>
      <p:graphicFrame>
        <p:nvGraphicFramePr>
          <p:cNvPr id="28" name="Table 2">
            <a:extLst>
              <a:ext uri="{FF2B5EF4-FFF2-40B4-BE49-F238E27FC236}">
                <a16:creationId xmlns:a16="http://schemas.microsoft.com/office/drawing/2014/main" id="{0DB57C48-355D-458A-9860-438838D466F1}"/>
              </a:ext>
            </a:extLst>
          </p:cNvPr>
          <p:cNvGraphicFramePr>
            <a:graphicFrameLocks noGrp="1"/>
          </p:cNvGraphicFramePr>
          <p:nvPr>
            <p:extLst/>
          </p:nvPr>
        </p:nvGraphicFramePr>
        <p:xfrm>
          <a:off x="218842" y="2200052"/>
          <a:ext cx="5857007" cy="4114800"/>
        </p:xfrm>
        <a:graphic>
          <a:graphicData uri="http://schemas.openxmlformats.org/drawingml/2006/table">
            <a:tbl>
              <a:tblPr firstRow="1" bandRow="1">
                <a:tableStyleId>{8A107856-5554-42FB-B03E-39F5DBC370BA}</a:tableStyleId>
              </a:tblPr>
              <a:tblGrid>
                <a:gridCol w="5857007">
                  <a:extLst>
                    <a:ext uri="{9D8B030D-6E8A-4147-A177-3AD203B41FA5}">
                      <a16:colId xmlns:a16="http://schemas.microsoft.com/office/drawing/2014/main" val="3887794188"/>
                    </a:ext>
                  </a:extLst>
                </a:gridCol>
              </a:tblGrid>
              <a:tr h="4053840">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Hay una ____________ a una empresa _____________  que produce los Chupa </a:t>
                      </a:r>
                      <a:r>
                        <a:rPr lang="es-ES" sz="2200" b="0" kern="1200" dirty="0" err="1">
                          <a:solidFill>
                            <a:srgbClr val="002060"/>
                          </a:solidFill>
                          <a:effectLst/>
                          <a:latin typeface="+mn-lt"/>
                          <a:ea typeface="+mn-ea"/>
                          <a:cs typeface="+mn-cs"/>
                        </a:rPr>
                        <a:t>Chups</a:t>
                      </a:r>
                      <a:r>
                        <a:rPr lang="es-ES" sz="2200" b="0" kern="1200" dirty="0">
                          <a:solidFill>
                            <a:srgbClr val="002060"/>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La ______ para el viaje es aprender cómo es trabajar con un ____________  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El __________ organiza la visita para el mes de 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No vamos a ir en __________ , vamos a ir en tren porque es más 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rgbClr val="002060"/>
                          </a:solidFill>
                          <a:effectLst/>
                          <a:latin typeface="+mn-lt"/>
                          <a:ea typeface="+mn-ea"/>
                          <a:cs typeface="+mn-cs"/>
                        </a:rPr>
                        <a:t>Vamos a ver la ___________ de los dulces y ________ los vamos a _______.</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31" name="Table 2">
            <a:extLst>
              <a:ext uri="{FF2B5EF4-FFF2-40B4-BE49-F238E27FC236}">
                <a16:creationId xmlns:a16="http://schemas.microsoft.com/office/drawing/2014/main" id="{A75A8591-F9AD-40AF-B8BF-B03424B5018C}"/>
              </a:ext>
            </a:extLst>
          </p:cNvPr>
          <p:cNvGraphicFramePr>
            <a:graphicFrameLocks noGrp="1"/>
          </p:cNvGraphicFramePr>
          <p:nvPr>
            <p:extLst/>
          </p:nvPr>
        </p:nvGraphicFramePr>
        <p:xfrm>
          <a:off x="6235791" y="2200053"/>
          <a:ext cx="5779582" cy="4125718"/>
        </p:xfrm>
        <a:graphic>
          <a:graphicData uri="http://schemas.openxmlformats.org/drawingml/2006/table">
            <a:tbl>
              <a:tblPr firstRow="1" bandRow="1">
                <a:tableStyleId>{8A107856-5554-42FB-B03E-39F5DBC370BA}</a:tableStyleId>
              </a:tblPr>
              <a:tblGrid>
                <a:gridCol w="5779582">
                  <a:extLst>
                    <a:ext uri="{9D8B030D-6E8A-4147-A177-3AD203B41FA5}">
                      <a16:colId xmlns:a16="http://schemas.microsoft.com/office/drawing/2014/main" val="3887794188"/>
                    </a:ext>
                  </a:extLst>
                </a:gridCol>
              </a:tblGrid>
              <a:tr h="4125718">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a:t>
                      </a:r>
                      <a:r>
                        <a:rPr lang="es-ES" sz="2200" b="0" kern="1200" dirty="0">
                          <a:solidFill>
                            <a:srgbClr val="002060"/>
                          </a:solidFill>
                          <a:effectLst/>
                          <a:latin typeface="+mn-lt"/>
                          <a:ea typeface="+mn-ea"/>
                          <a:cs typeface="+mn-cs"/>
                        </a:rPr>
                        <a:t>__________</a:t>
                      </a:r>
                      <a:r>
                        <a:rPr lang="es-ES" sz="2200" b="1" kern="1200" dirty="0">
                          <a:solidFill>
                            <a:schemeClr val="accent5">
                              <a:lumMod val="50000"/>
                            </a:schemeClr>
                          </a:solidFill>
                          <a:effectLst/>
                          <a:latin typeface="+mn-lt"/>
                          <a:ea typeface="+mn-ea"/>
                          <a:cs typeface="+mn-cs"/>
                        </a:rPr>
                        <a:t> </a:t>
                      </a:r>
                      <a:r>
                        <a:rPr lang="es-ES" sz="2200" b="0" kern="1200" dirty="0">
                          <a:solidFill>
                            <a:schemeClr val="accent5">
                              <a:lumMod val="50000"/>
                            </a:schemeClr>
                          </a:solidFill>
                          <a:effectLst/>
                          <a:latin typeface="+mn-lt"/>
                          <a:ea typeface="+mn-ea"/>
                          <a:cs typeface="+mn-cs"/>
                        </a:rPr>
                        <a:t>de Chupa </a:t>
                      </a:r>
                      <a:r>
                        <a:rPr lang="es-ES" sz="2200" b="0" kern="1200" dirty="0" err="1">
                          <a:solidFill>
                            <a:schemeClr val="accent5">
                              <a:lumMod val="50000"/>
                            </a:schemeClr>
                          </a:solidFill>
                          <a:effectLst/>
                          <a:latin typeface="+mn-lt"/>
                          <a:ea typeface="+mn-ea"/>
                          <a:cs typeface="+mn-cs"/>
                        </a:rPr>
                        <a:t>Chups</a:t>
                      </a:r>
                      <a:r>
                        <a:rPr lang="es-ES" sz="2200" b="0" kern="1200" dirty="0">
                          <a:solidFill>
                            <a:schemeClr val="accent5">
                              <a:lumMod val="50000"/>
                            </a:schemeClr>
                          </a:solidFill>
                          <a:effectLst/>
                          <a:latin typeface="+mn-lt"/>
                          <a:ea typeface="+mn-ea"/>
                          <a:cs typeface="+mn-cs"/>
                        </a:rPr>
                        <a:t>, Enrico Berat, </a:t>
                      </a:r>
                      <a:r>
                        <a:rPr lang="es-ES" sz="2200" b="0" kern="1200" dirty="0">
                          <a:solidFill>
                            <a:srgbClr val="002060"/>
                          </a:solidFill>
                          <a:effectLst/>
                          <a:latin typeface="+mn-lt"/>
                          <a:ea typeface="+mn-ea"/>
                          <a:cs typeface="+mn-cs"/>
                        </a:rPr>
                        <a:t>__________</a:t>
                      </a:r>
                      <a:r>
                        <a:rPr lang="es-ES" sz="2200" b="1" kern="1200" dirty="0">
                          <a:solidFill>
                            <a:schemeClr val="accent5">
                              <a:lumMod val="50000"/>
                            </a:schemeClr>
                          </a:solidFill>
                          <a:effectLst/>
                          <a:latin typeface="+mn-lt"/>
                          <a:ea typeface="+mn-ea"/>
                          <a:cs typeface="+mn-cs"/>
                        </a:rPr>
                        <a:t> </a:t>
                      </a:r>
                      <a:r>
                        <a:rPr lang="es-ES" sz="2200" b="0" kern="1200" dirty="0">
                          <a:solidFill>
                            <a:schemeClr val="accent5">
                              <a:lumMod val="50000"/>
                            </a:schemeClr>
                          </a:solidFill>
                          <a:effectLst/>
                          <a:latin typeface="+mn-lt"/>
                          <a:ea typeface="+mn-ea"/>
                          <a:cs typeface="+mn-cs"/>
                        </a:rPr>
                        <a:t>el negocio hace más de sesenta años.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El logo lo </a:t>
                      </a:r>
                      <a:r>
                        <a:rPr lang="es-ES" sz="2200" b="0" kern="1200" dirty="0">
                          <a:solidFill>
                            <a:srgbClr val="002060"/>
                          </a:solidFill>
                          <a:effectLst/>
                          <a:latin typeface="+mn-lt"/>
                          <a:ea typeface="+mn-ea"/>
                          <a:cs typeface="+mn-cs"/>
                        </a:rPr>
                        <a:t>__________</a:t>
                      </a:r>
                      <a:r>
                        <a:rPr lang="es-ES" sz="2200" b="0" kern="1200" dirty="0">
                          <a:solidFill>
                            <a:schemeClr val="accent5">
                              <a:lumMod val="50000"/>
                            </a:schemeClr>
                          </a:solidFill>
                          <a:effectLst/>
                          <a:latin typeface="+mn-lt"/>
                          <a:ea typeface="+mn-ea"/>
                          <a:cs typeface="+mn-cs"/>
                        </a:rPr>
                        <a:t> un </a:t>
                      </a:r>
                      <a:r>
                        <a:rPr lang="es-ES" sz="2200" b="0" kern="1200" dirty="0">
                          <a:solidFill>
                            <a:srgbClr val="002060"/>
                          </a:solidFill>
                          <a:effectLst/>
                          <a:latin typeface="+mn-lt"/>
                          <a:ea typeface="+mn-ea"/>
                          <a:cs typeface="+mn-cs"/>
                        </a:rPr>
                        <a:t>__________</a:t>
                      </a:r>
                      <a:r>
                        <a:rPr lang="es-ES" sz="2200" b="0" kern="1200" dirty="0">
                          <a:solidFill>
                            <a:schemeClr val="accent5">
                              <a:lumMod val="50000"/>
                            </a:schemeClr>
                          </a:solidFill>
                          <a:effectLst/>
                          <a:latin typeface="+mn-lt"/>
                          <a:ea typeface="+mn-ea"/>
                          <a:cs typeface="+mn-cs"/>
                        </a:rPr>
                        <a:t> muy conocido: </a:t>
                      </a:r>
                      <a:r>
                        <a:rPr lang="es-ES" sz="2200" b="0" kern="1200" dirty="0">
                          <a:solidFill>
                            <a:srgbClr val="002060"/>
                          </a:solidFill>
                          <a:effectLst/>
                          <a:latin typeface="+mn-lt"/>
                          <a:ea typeface="+mn-ea"/>
                          <a:cs typeface="+mn-cs"/>
                        </a:rPr>
                        <a:t>__________</a:t>
                      </a:r>
                      <a:r>
                        <a:rPr lang="es-ES" sz="2200" b="0" kern="1200" dirty="0">
                          <a:solidFill>
                            <a:schemeClr val="accent5">
                              <a:lumMod val="50000"/>
                            </a:schemeClr>
                          </a:solidFill>
                          <a:effectLst/>
                          <a:latin typeface="+mn-lt"/>
                          <a:ea typeface="+mn-ea"/>
                          <a:cs typeface="+mn-cs"/>
                        </a:rPr>
                        <a:t> </a:t>
                      </a:r>
                      <a:r>
                        <a:rPr lang="es-ES" sz="2200" b="0" kern="1200" dirty="0">
                          <a:solidFill>
                            <a:srgbClr val="002060"/>
                          </a:solidFill>
                          <a:effectLst/>
                          <a:latin typeface="+mn-lt"/>
                          <a:ea typeface="+mn-ea"/>
                          <a:cs typeface="+mn-cs"/>
                        </a:rPr>
                        <a:t>________</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La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de la empresa es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dulces de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los noventa el rey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a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para </a:t>
                      </a:r>
                      <a:r>
                        <a:rPr lang="es-ES" sz="2200" b="0" kern="1200" dirty="0">
                          <a:solidFill>
                            <a:srgbClr val="002060"/>
                          </a:solidFill>
                          <a:effectLst/>
                          <a:latin typeface="+mn-lt"/>
                          <a:ea typeface="+mn-ea"/>
                          <a:cs typeface="+mn-cs"/>
                        </a:rPr>
                        <a:t>___________</a:t>
                      </a:r>
                      <a:r>
                        <a:rPr lang="es-ES" sz="2200" b="0" kern="1200" dirty="0">
                          <a:solidFill>
                            <a:schemeClr val="accent5">
                              <a:lumMod val="50000"/>
                            </a:schemeClr>
                          </a:solidFill>
                          <a:effectLst/>
                          <a:latin typeface="+mn-lt"/>
                          <a:ea typeface="+mn-ea"/>
                          <a:cs typeface="+mn-cs"/>
                        </a:rPr>
                        <a:t> el éxito de la empresa </a:t>
                      </a:r>
                      <a:r>
                        <a:rPr lang="es-ES" sz="2200" b="0" kern="1200" dirty="0">
                          <a:solidFill>
                            <a:srgbClr val="002060"/>
                          </a:solidFill>
                          <a:effectLst/>
                          <a:latin typeface="+mn-lt"/>
                          <a:ea typeface="+mn-ea"/>
                          <a:cs typeface="+mn-cs"/>
                        </a:rPr>
                        <a:t>____________</a:t>
                      </a:r>
                      <a:r>
                        <a:rPr lang="es-ES" sz="2200" b="0" kern="1200" dirty="0">
                          <a:solidFill>
                            <a:schemeClr val="accent5">
                              <a:lumMod val="50000"/>
                            </a:schemeClr>
                          </a:solidFill>
                          <a:effectLst/>
                          <a:latin typeface="+mn-lt"/>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ES" sz="2200" b="0" kern="1200" dirty="0">
                          <a:solidFill>
                            <a:schemeClr val="accent5">
                              <a:lumMod val="50000"/>
                            </a:schemeClr>
                          </a:solidFill>
                          <a:effectLst/>
                          <a:latin typeface="+mn-lt"/>
                          <a:ea typeface="+mn-ea"/>
                          <a:cs typeface="+mn-cs"/>
                        </a:rPr>
                        <a:t>En 2006 la empresa </a:t>
                      </a:r>
                      <a:r>
                        <a:rPr lang="es-ES" sz="2200" b="0" kern="1200" dirty="0">
                          <a:solidFill>
                            <a:srgbClr val="002060"/>
                          </a:solidFill>
                          <a:effectLst/>
                          <a:latin typeface="+mn-lt"/>
                          <a:ea typeface="+mn-ea"/>
                          <a:cs typeface="+mn-cs"/>
                        </a:rPr>
                        <a:t>_________</a:t>
                      </a:r>
                      <a:r>
                        <a:rPr lang="es-ES" sz="2200" b="0" kern="1200" dirty="0">
                          <a:solidFill>
                            <a:schemeClr val="accent5">
                              <a:lumMod val="50000"/>
                            </a:schemeClr>
                          </a:solidFill>
                          <a:effectLst/>
                          <a:latin typeface="+mn-lt"/>
                          <a:ea typeface="+mn-ea"/>
                          <a:cs typeface="+mn-cs"/>
                        </a:rPr>
                        <a:t> un cambio de </a:t>
                      </a:r>
                      <a:r>
                        <a:rPr lang="es-ES" sz="2200" b="0" kern="1200" dirty="0">
                          <a:solidFill>
                            <a:srgbClr val="002060"/>
                          </a:solidFill>
                          <a:effectLst/>
                          <a:latin typeface="+mn-lt"/>
                          <a:ea typeface="+mn-ea"/>
                          <a:cs typeface="+mn-cs"/>
                        </a:rPr>
                        <a:t>_________.</a:t>
                      </a:r>
                      <a:endParaRPr lang="es-ES" sz="2200" b="0" kern="1200" dirty="0">
                        <a:solidFill>
                          <a:schemeClr val="accent5">
                            <a:lumMod val="50000"/>
                          </a:schemeClr>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6" name="CuadroTexto 5">
            <a:extLst>
              <a:ext uri="{FF2B5EF4-FFF2-40B4-BE49-F238E27FC236}">
                <a16:creationId xmlns:a16="http://schemas.microsoft.com/office/drawing/2014/main" id="{67CB8D05-33D7-0647-B6C9-FF304645B9AF}"/>
              </a:ext>
            </a:extLst>
          </p:cNvPr>
          <p:cNvSpPr txBox="1"/>
          <p:nvPr/>
        </p:nvSpPr>
        <p:spPr>
          <a:xfrm>
            <a:off x="701945" y="2510971"/>
            <a:ext cx="198644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internacional</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CAD8E362-5D3F-7944-828A-750F9948C2E6}"/>
              </a:ext>
            </a:extLst>
          </p:cNvPr>
          <p:cNvSpPr txBox="1"/>
          <p:nvPr/>
        </p:nvSpPr>
        <p:spPr>
          <a:xfrm>
            <a:off x="1961215" y="2165575"/>
            <a:ext cx="15071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excursión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3" name="CuadroTexto 5">
            <a:extLst>
              <a:ext uri="{FF2B5EF4-FFF2-40B4-BE49-F238E27FC236}">
                <a16:creationId xmlns:a16="http://schemas.microsoft.com/office/drawing/2014/main" id="{248BEBA4-01B4-6742-8181-0531D709B593}"/>
              </a:ext>
            </a:extLst>
          </p:cNvPr>
          <p:cNvSpPr txBox="1"/>
          <p:nvPr/>
        </p:nvSpPr>
        <p:spPr>
          <a:xfrm>
            <a:off x="1115481" y="3184021"/>
            <a:ext cx="94128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razón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4" name="CuadroTexto 5">
            <a:extLst>
              <a:ext uri="{FF2B5EF4-FFF2-40B4-BE49-F238E27FC236}">
                <a16:creationId xmlns:a16="http://schemas.microsoft.com/office/drawing/2014/main" id="{ED9E939C-6D59-4C41-8FF9-B2D4A3BD3265}"/>
              </a:ext>
            </a:extLst>
          </p:cNvPr>
          <p:cNvSpPr txBox="1"/>
          <p:nvPr/>
        </p:nvSpPr>
        <p:spPr>
          <a:xfrm>
            <a:off x="4071383" y="3525510"/>
            <a:ext cx="19864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*empleador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5" name="CuadroTexto 5">
            <a:extLst>
              <a:ext uri="{FF2B5EF4-FFF2-40B4-BE49-F238E27FC236}">
                <a16:creationId xmlns:a16="http://schemas.microsoft.com/office/drawing/2014/main" id="{5A0765E7-803B-434C-801A-255657110C3B}"/>
              </a:ext>
            </a:extLst>
          </p:cNvPr>
          <p:cNvSpPr txBox="1"/>
          <p:nvPr/>
        </p:nvSpPr>
        <p:spPr>
          <a:xfrm>
            <a:off x="780241" y="3842482"/>
            <a:ext cx="13615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mundial</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7" name="CuadroTexto 5">
            <a:extLst>
              <a:ext uri="{FF2B5EF4-FFF2-40B4-BE49-F238E27FC236}">
                <a16:creationId xmlns:a16="http://schemas.microsoft.com/office/drawing/2014/main" id="{22F487D0-CD5D-B64B-9360-F2177FDC60FB}"/>
              </a:ext>
            </a:extLst>
          </p:cNvPr>
          <p:cNvSpPr txBox="1"/>
          <p:nvPr/>
        </p:nvSpPr>
        <p:spPr>
          <a:xfrm>
            <a:off x="1073568" y="4174867"/>
            <a:ext cx="1361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profesor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19" name="CuadroTexto 5">
            <a:extLst>
              <a:ext uri="{FF2B5EF4-FFF2-40B4-BE49-F238E27FC236}">
                <a16:creationId xmlns:a16="http://schemas.microsoft.com/office/drawing/2014/main" id="{EC526C8B-7986-E441-AD99-28404A3CC53A}"/>
              </a:ext>
            </a:extLst>
          </p:cNvPr>
          <p:cNvSpPr txBox="1"/>
          <p:nvPr/>
        </p:nvSpPr>
        <p:spPr>
          <a:xfrm>
            <a:off x="1923593" y="4520262"/>
            <a:ext cx="8529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abril</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1" name="CuadroTexto 5">
            <a:extLst>
              <a:ext uri="{FF2B5EF4-FFF2-40B4-BE49-F238E27FC236}">
                <a16:creationId xmlns:a16="http://schemas.microsoft.com/office/drawing/2014/main" id="{77C8B12D-FA26-AA42-89DD-DF6D8CFFF6E3}"/>
              </a:ext>
            </a:extLst>
          </p:cNvPr>
          <p:cNvSpPr txBox="1"/>
          <p:nvPr/>
        </p:nvSpPr>
        <p:spPr>
          <a:xfrm>
            <a:off x="3198779" y="4830886"/>
            <a:ext cx="1361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autobús</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3" name="CuadroTexto 5">
            <a:extLst>
              <a:ext uri="{FF2B5EF4-FFF2-40B4-BE49-F238E27FC236}">
                <a16:creationId xmlns:a16="http://schemas.microsoft.com/office/drawing/2014/main" id="{5A296883-F46C-244D-B09F-EC571F3670A7}"/>
              </a:ext>
            </a:extLst>
          </p:cNvPr>
          <p:cNvSpPr txBox="1"/>
          <p:nvPr/>
        </p:nvSpPr>
        <p:spPr>
          <a:xfrm>
            <a:off x="4086294" y="5178348"/>
            <a:ext cx="1361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*veloz</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4" name="CuadroTexto 5">
            <a:extLst>
              <a:ext uri="{FF2B5EF4-FFF2-40B4-BE49-F238E27FC236}">
                <a16:creationId xmlns:a16="http://schemas.microsoft.com/office/drawing/2014/main" id="{52018D9E-5961-ED4A-BD30-FC5272625E3E}"/>
              </a:ext>
            </a:extLst>
          </p:cNvPr>
          <p:cNvSpPr txBox="1"/>
          <p:nvPr/>
        </p:nvSpPr>
        <p:spPr>
          <a:xfrm>
            <a:off x="2766028" y="5541945"/>
            <a:ext cx="194442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producción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5" name="CuadroTexto 5">
            <a:extLst>
              <a:ext uri="{FF2B5EF4-FFF2-40B4-BE49-F238E27FC236}">
                <a16:creationId xmlns:a16="http://schemas.microsoft.com/office/drawing/2014/main" id="{BA65ECC6-2881-F244-90A9-E26F0595D023}"/>
              </a:ext>
            </a:extLst>
          </p:cNvPr>
          <p:cNvSpPr txBox="1"/>
          <p:nvPr/>
        </p:nvSpPr>
        <p:spPr>
          <a:xfrm>
            <a:off x="1839417" y="5894883"/>
            <a:ext cx="13615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después</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26" name="CuadroTexto 5">
            <a:extLst>
              <a:ext uri="{FF2B5EF4-FFF2-40B4-BE49-F238E27FC236}">
                <a16:creationId xmlns:a16="http://schemas.microsoft.com/office/drawing/2014/main" id="{A4CD000D-AFF0-C845-A621-C2F9F6592F66}"/>
              </a:ext>
            </a:extLst>
          </p:cNvPr>
          <p:cNvSpPr txBox="1"/>
          <p:nvPr/>
        </p:nvSpPr>
        <p:spPr>
          <a:xfrm>
            <a:off x="4770956" y="5884850"/>
            <a:ext cx="13615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probar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2" name="CuadroTexto 15">
            <a:extLst>
              <a:ext uri="{FF2B5EF4-FFF2-40B4-BE49-F238E27FC236}">
                <a16:creationId xmlns:a16="http://schemas.microsoft.com/office/drawing/2014/main" id="{9A5B698F-2AA1-D349-AA3A-2FB2E492E0CC}"/>
              </a:ext>
            </a:extLst>
          </p:cNvPr>
          <p:cNvSpPr txBox="1"/>
          <p:nvPr/>
        </p:nvSpPr>
        <p:spPr>
          <a:xfrm>
            <a:off x="6991963" y="2165575"/>
            <a:ext cx="155523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*fundador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36" name="CuadroTexto 15">
            <a:extLst>
              <a:ext uri="{FF2B5EF4-FFF2-40B4-BE49-F238E27FC236}">
                <a16:creationId xmlns:a16="http://schemas.microsoft.com/office/drawing/2014/main" id="{57481071-55F5-E540-B022-44D05B65B7D4}"/>
              </a:ext>
            </a:extLst>
          </p:cNvPr>
          <p:cNvSpPr txBox="1"/>
          <p:nvPr/>
        </p:nvSpPr>
        <p:spPr>
          <a:xfrm>
            <a:off x="7970399" y="2510970"/>
            <a:ext cx="89479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abrió</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2" name="CuadroTexto 15">
            <a:extLst>
              <a:ext uri="{FF2B5EF4-FFF2-40B4-BE49-F238E27FC236}">
                <a16:creationId xmlns:a16="http://schemas.microsoft.com/office/drawing/2014/main" id="{8F419921-1AED-9F49-8909-EC765A30D5C1}"/>
              </a:ext>
            </a:extLst>
          </p:cNvPr>
          <p:cNvSpPr txBox="1"/>
          <p:nvPr/>
        </p:nvSpPr>
        <p:spPr>
          <a:xfrm>
            <a:off x="8204977" y="3184020"/>
            <a:ext cx="10935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diseñó</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3" name="CuadroTexto 15">
            <a:extLst>
              <a:ext uri="{FF2B5EF4-FFF2-40B4-BE49-F238E27FC236}">
                <a16:creationId xmlns:a16="http://schemas.microsoft.com/office/drawing/2014/main" id="{CF2B7C99-C9B7-7B45-A61B-A1EE85FE0A57}"/>
              </a:ext>
            </a:extLst>
          </p:cNvPr>
          <p:cNvSpPr txBox="1"/>
          <p:nvPr/>
        </p:nvSpPr>
        <p:spPr>
          <a:xfrm>
            <a:off x="10191875" y="3143326"/>
            <a:ext cx="96372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pintor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4" name="CuadroTexto 15">
            <a:extLst>
              <a:ext uri="{FF2B5EF4-FFF2-40B4-BE49-F238E27FC236}">
                <a16:creationId xmlns:a16="http://schemas.microsoft.com/office/drawing/2014/main" id="{C40DAC10-5239-EC4F-A380-C800595C1EAB}"/>
              </a:ext>
            </a:extLst>
          </p:cNvPr>
          <p:cNvSpPr txBox="1"/>
          <p:nvPr/>
        </p:nvSpPr>
        <p:spPr>
          <a:xfrm>
            <a:off x="8908154" y="3525509"/>
            <a:ext cx="13869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Salvador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5" name="CuadroTexto 15">
            <a:extLst>
              <a:ext uri="{FF2B5EF4-FFF2-40B4-BE49-F238E27FC236}">
                <a16:creationId xmlns:a16="http://schemas.microsoft.com/office/drawing/2014/main" id="{FDC129F0-3247-7344-92A3-D7073988A634}"/>
              </a:ext>
            </a:extLst>
          </p:cNvPr>
          <p:cNvSpPr txBox="1"/>
          <p:nvPr/>
        </p:nvSpPr>
        <p:spPr>
          <a:xfrm>
            <a:off x="10647031" y="3525508"/>
            <a:ext cx="70243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Dalí</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6" name="CuadroTexto 15">
            <a:extLst>
              <a:ext uri="{FF2B5EF4-FFF2-40B4-BE49-F238E27FC236}">
                <a16:creationId xmlns:a16="http://schemas.microsoft.com/office/drawing/2014/main" id="{5348208F-7B3A-AF48-9DB5-4B97DBC902F8}"/>
              </a:ext>
            </a:extLst>
          </p:cNvPr>
          <p:cNvSpPr txBox="1"/>
          <p:nvPr/>
        </p:nvSpPr>
        <p:spPr>
          <a:xfrm>
            <a:off x="7369127" y="3841440"/>
            <a:ext cx="105830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misión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7" name="CuadroTexto 15">
            <a:extLst>
              <a:ext uri="{FF2B5EF4-FFF2-40B4-BE49-F238E27FC236}">
                <a16:creationId xmlns:a16="http://schemas.microsoft.com/office/drawing/2014/main" id="{103AA1AD-BF4B-9D48-B6EE-63B7D96641FB}"/>
              </a:ext>
            </a:extLst>
          </p:cNvPr>
          <p:cNvSpPr txBox="1"/>
          <p:nvPr/>
        </p:nvSpPr>
        <p:spPr>
          <a:xfrm>
            <a:off x="6899226" y="4208774"/>
            <a:ext cx="13356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producir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8" name="CuadroTexto 15">
            <a:extLst>
              <a:ext uri="{FF2B5EF4-FFF2-40B4-BE49-F238E27FC236}">
                <a16:creationId xmlns:a16="http://schemas.microsoft.com/office/drawing/2014/main" id="{2B90EE46-1B6B-5547-9877-6689F1F3D1F3}"/>
              </a:ext>
            </a:extLst>
          </p:cNvPr>
          <p:cNvSpPr txBox="1"/>
          <p:nvPr/>
        </p:nvSpPr>
        <p:spPr>
          <a:xfrm>
            <a:off x="9991757" y="4194185"/>
            <a:ext cx="12442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calidad</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9" name="CuadroTexto 15">
            <a:extLst>
              <a:ext uri="{FF2B5EF4-FFF2-40B4-BE49-F238E27FC236}">
                <a16:creationId xmlns:a16="http://schemas.microsoft.com/office/drawing/2014/main" id="{EBBD2916-BD53-FA49-9499-A0C5504CF0C4}"/>
              </a:ext>
            </a:extLst>
          </p:cNvPr>
          <p:cNvSpPr txBox="1"/>
          <p:nvPr/>
        </p:nvSpPr>
        <p:spPr>
          <a:xfrm>
            <a:off x="9947436" y="4520262"/>
            <a:ext cx="85151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viajó</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0" name="CuadroTexto 15">
            <a:extLst>
              <a:ext uri="{FF2B5EF4-FFF2-40B4-BE49-F238E27FC236}">
                <a16:creationId xmlns:a16="http://schemas.microsoft.com/office/drawing/2014/main" id="{45D967BE-2FCD-1A4D-B2EB-6E9F248FDF55}"/>
              </a:ext>
            </a:extLst>
          </p:cNvPr>
          <p:cNvSpPr txBox="1"/>
          <p:nvPr/>
        </p:nvSpPr>
        <p:spPr>
          <a:xfrm>
            <a:off x="6944850" y="4846931"/>
            <a:ext cx="10935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Moscú</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1" name="CuadroTexto 15">
            <a:extLst>
              <a:ext uri="{FF2B5EF4-FFF2-40B4-BE49-F238E27FC236}">
                <a16:creationId xmlns:a16="http://schemas.microsoft.com/office/drawing/2014/main" id="{C5616B7E-FF95-5C4A-898E-A426A5225431}"/>
              </a:ext>
            </a:extLst>
          </p:cNvPr>
          <p:cNvSpPr txBox="1"/>
          <p:nvPr/>
        </p:nvSpPr>
        <p:spPr>
          <a:xfrm>
            <a:off x="9266500" y="4864572"/>
            <a:ext cx="13468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celebrar</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2" name="CuadroTexto 15">
            <a:extLst>
              <a:ext uri="{FF2B5EF4-FFF2-40B4-BE49-F238E27FC236}">
                <a16:creationId xmlns:a16="http://schemas.microsoft.com/office/drawing/2014/main" id="{4BFCB0A5-9695-A542-80D3-678D1167BE44}"/>
              </a:ext>
            </a:extLst>
          </p:cNvPr>
          <p:cNvSpPr txBox="1"/>
          <p:nvPr/>
        </p:nvSpPr>
        <p:spPr>
          <a:xfrm>
            <a:off x="9284468" y="5194929"/>
            <a:ext cx="5725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allí</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3" name="CuadroTexto 15">
            <a:extLst>
              <a:ext uri="{FF2B5EF4-FFF2-40B4-BE49-F238E27FC236}">
                <a16:creationId xmlns:a16="http://schemas.microsoft.com/office/drawing/2014/main" id="{E8CC65DB-81D3-E744-962B-57EB526AE0E0}"/>
              </a:ext>
            </a:extLst>
          </p:cNvPr>
          <p:cNvSpPr txBox="1"/>
          <p:nvPr/>
        </p:nvSpPr>
        <p:spPr>
          <a:xfrm>
            <a:off x="9681509" y="5541945"/>
            <a:ext cx="89479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sufrió</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4" name="CuadroTexto 15">
            <a:extLst>
              <a:ext uri="{FF2B5EF4-FFF2-40B4-BE49-F238E27FC236}">
                <a16:creationId xmlns:a16="http://schemas.microsoft.com/office/drawing/2014/main" id="{C0DDD7B3-A00C-1443-89E6-508142518E2C}"/>
              </a:ext>
            </a:extLst>
          </p:cNvPr>
          <p:cNvSpPr txBox="1"/>
          <p:nvPr/>
        </p:nvSpPr>
        <p:spPr>
          <a:xfrm>
            <a:off x="8242442" y="5871299"/>
            <a:ext cx="148951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a:ea typeface="+mn-ea"/>
                <a:cs typeface="+mn-cs"/>
              </a:rPr>
              <a:t>dirección</a:t>
            </a:r>
            <a:endParaRPr kumimoji="0" lang="es-GB" sz="2200" b="1" i="0" u="none" strike="noStrike" kern="1200" cap="none" spc="0" normalizeH="0" baseline="0" noProof="0" dirty="0">
              <a:ln>
                <a:noFill/>
              </a:ln>
              <a:solidFill>
                <a:srgbClr val="ED7D31"/>
              </a:solidFill>
              <a:effectLst/>
              <a:uLnTx/>
              <a:uFillTx/>
              <a:latin typeface="Century Gothic"/>
              <a:ea typeface="+mn-ea"/>
              <a:cs typeface="+mn-cs"/>
            </a:endParaRPr>
          </a:p>
        </p:txBody>
      </p:sp>
    </p:spTree>
    <p:extLst>
      <p:ext uri="{BB962C8B-B14F-4D97-AF65-F5344CB8AC3E}">
        <p14:creationId xmlns:p14="http://schemas.microsoft.com/office/powerpoint/2010/main" val="20495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6" grpId="0"/>
      <p:bldP spid="13" grpId="0"/>
      <p:bldP spid="14" grpId="0"/>
      <p:bldP spid="15" grpId="0"/>
      <p:bldP spid="17" grpId="0"/>
      <p:bldP spid="19" grpId="0"/>
      <p:bldP spid="21" grpId="0"/>
      <p:bldP spid="23" grpId="0"/>
      <p:bldP spid="24" grpId="0"/>
      <p:bldP spid="25" grpId="0"/>
      <p:bldP spid="26" grpId="0"/>
      <p:bldP spid="32" grpId="0"/>
      <p:bldP spid="36" grpId="0"/>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Final 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4925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80914" y="258166"/>
            <a:ext cx="134722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EF8CDABB-FE34-9B40-A7AC-9470E22856BF}"/>
              </a:ext>
            </a:extLst>
          </p:cNvPr>
          <p:cNvSpPr txBox="1"/>
          <p:nvPr/>
        </p:nvSpPr>
        <p:spPr>
          <a:xfrm>
            <a:off x="280599" y="4928778"/>
            <a:ext cx="118458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if the final syllable is stressed, and the word ends in any consonant except ‘</a:t>
            </a: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there is no accent. </a:t>
            </a:r>
            <a:endPar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F8CDABB-FE34-9B40-A7AC-9470E22856BF}"/>
              </a:ext>
            </a:extLst>
          </p:cNvPr>
          <p:cNvSpPr txBox="1"/>
          <p:nvPr/>
        </p:nvSpPr>
        <p:spPr>
          <a:xfrm>
            <a:off x="280600" y="1214894"/>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Syllable Stress</a:t>
            </a:r>
            <a:endParaRPr kumimoji="0" lang="en-US"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2512536" y="2470228"/>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comer</a:t>
            </a:r>
          </a:p>
        </p:txBody>
      </p:sp>
      <p:sp>
        <p:nvSpPr>
          <p:cNvPr id="36" name="TextBox 35"/>
          <p:cNvSpPr txBox="1"/>
          <p:nvPr/>
        </p:nvSpPr>
        <p:spPr>
          <a:xfrm>
            <a:off x="4942786" y="248344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Madrid</a:t>
            </a:r>
          </a:p>
        </p:txBody>
      </p:sp>
      <p:sp>
        <p:nvSpPr>
          <p:cNvPr id="37" name="TextBox 36"/>
          <p:cNvSpPr txBox="1"/>
          <p:nvPr/>
        </p:nvSpPr>
        <p:spPr>
          <a:xfrm>
            <a:off x="7318062" y="245523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también</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EF8CDABB-FE34-9B40-A7AC-9470E22856BF}"/>
              </a:ext>
            </a:extLst>
          </p:cNvPr>
          <p:cNvSpPr txBox="1"/>
          <p:nvPr/>
        </p:nvSpPr>
        <p:spPr>
          <a:xfrm>
            <a:off x="280600" y="1789017"/>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İPilla al intruso! </a:t>
            </a:r>
            <a:endPar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6" name="Rounded Rectangle 5"/>
          <p:cNvSpPr/>
          <p:nvPr/>
        </p:nvSpPr>
        <p:spPr>
          <a:xfrm>
            <a:off x="7096357" y="2167668"/>
            <a:ext cx="2401824" cy="1234868"/>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TextBox 38"/>
          <p:cNvSpPr txBox="1"/>
          <p:nvPr/>
        </p:nvSpPr>
        <p:spPr>
          <a:xfrm>
            <a:off x="4794840" y="3693910"/>
            <a:ext cx="1919975"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realidad</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39"/>
          <p:cNvSpPr txBox="1"/>
          <p:nvPr/>
        </p:nvSpPr>
        <p:spPr>
          <a:xfrm>
            <a:off x="2178206" y="3681959"/>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después</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TextBox 40"/>
          <p:cNvSpPr txBox="1"/>
          <p:nvPr/>
        </p:nvSpPr>
        <p:spPr>
          <a:xfrm>
            <a:off x="7318062" y="3696223"/>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autobús</a:t>
            </a: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2" name="Rounded Rectangle 41"/>
          <p:cNvSpPr/>
          <p:nvPr/>
        </p:nvSpPr>
        <p:spPr>
          <a:xfrm>
            <a:off x="4553915" y="3336472"/>
            <a:ext cx="2401824" cy="1234868"/>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3" name="TextBox 42"/>
          <p:cNvSpPr txBox="1"/>
          <p:nvPr/>
        </p:nvSpPr>
        <p:spPr>
          <a:xfrm>
            <a:off x="7318062" y="2458015"/>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tambié</a:t>
            </a:r>
            <a:r>
              <a:rPr kumimoji="0" lang="en-GB" sz="3200" b="1" i="0" u="none" strike="noStrike" kern="1200" cap="none" spc="0" normalizeH="0" baseline="0" noProof="0" dirty="0" err="1">
                <a:ln>
                  <a:noFill/>
                </a:ln>
                <a:solidFill>
                  <a:srgbClr val="FF6600"/>
                </a:solidFill>
                <a:effectLst/>
                <a:uLnTx/>
                <a:uFillTx/>
                <a:latin typeface="Century Gothic"/>
                <a:ea typeface="+mn-ea"/>
                <a:cs typeface="+mn-cs"/>
              </a:rPr>
              <a:t>n</a:t>
            </a:r>
            <a:endParaRPr kumimoji="0" lang="en-GB" sz="3200" b="1"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44" name="TextBox 43"/>
          <p:cNvSpPr txBox="1"/>
          <p:nvPr/>
        </p:nvSpPr>
        <p:spPr>
          <a:xfrm>
            <a:off x="2178206" y="3681958"/>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despué</a:t>
            </a:r>
            <a:r>
              <a:rPr kumimoji="0" lang="en-GB" sz="3200" b="1"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1"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45" name="TextBox 44"/>
          <p:cNvSpPr txBox="1"/>
          <p:nvPr/>
        </p:nvSpPr>
        <p:spPr>
          <a:xfrm>
            <a:off x="7318062" y="369391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autobú</a:t>
            </a:r>
            <a:r>
              <a:rPr kumimoji="0" lang="en-GB" sz="3200" b="1" i="0" u="none" strike="noStrike" kern="1200" cap="none" spc="0" normalizeH="0" baseline="0" noProof="0" dirty="0" err="1">
                <a:ln>
                  <a:noFill/>
                </a:ln>
                <a:solidFill>
                  <a:srgbClr val="FF6600"/>
                </a:solidFill>
                <a:effectLst/>
                <a:uLnTx/>
                <a:uFillTx/>
                <a:latin typeface="Century Gothic"/>
                <a:ea typeface="+mn-ea"/>
                <a:cs typeface="+mn-cs"/>
              </a:rPr>
              <a:t>s</a:t>
            </a:r>
            <a:endParaRPr kumimoji="0" lang="en-GB" sz="3200" b="1" i="0" u="none" strike="noStrike" kern="1200" cap="none" spc="0" normalizeH="0" baseline="0" noProof="0" dirty="0">
              <a:ln>
                <a:noFill/>
              </a:ln>
              <a:solidFill>
                <a:srgbClr val="FF6600"/>
              </a:solidFill>
              <a:effectLst/>
              <a:uLnTx/>
              <a:uFillTx/>
              <a:latin typeface="Century Gothic"/>
              <a:ea typeface="+mn-ea"/>
              <a:cs typeface="+mn-cs"/>
            </a:endParaRPr>
          </a:p>
        </p:txBody>
      </p:sp>
    </p:spTree>
    <p:extLst>
      <p:ext uri="{BB962C8B-B14F-4D97-AF65-F5344CB8AC3E}">
        <p14:creationId xmlns:p14="http://schemas.microsoft.com/office/powerpoint/2010/main" val="159160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animBg="1"/>
      <p:bldP spid="36" grpId="0" animBg="1"/>
      <p:bldP spid="37" grpId="0" animBg="1"/>
      <p:bldP spid="6" grpId="0" animBg="1"/>
      <p:bldP spid="39"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6" name="TextBox 5">
            <a:extLst>
              <a:ext uri="{FF2B5EF4-FFF2-40B4-BE49-F238E27FC236}">
                <a16:creationId xmlns:a16="http://schemas.microsoft.com/office/drawing/2014/main" id="{EF8CDABB-FE34-9B40-A7AC-9470E22856BF}"/>
              </a:ext>
            </a:extLst>
          </p:cNvPr>
          <p:cNvSpPr txBox="1"/>
          <p:nvPr/>
        </p:nvSpPr>
        <p:spPr>
          <a:xfrm>
            <a:off x="280598" y="2041752"/>
            <a:ext cx="111609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 the final syllable is stressed and the word ends in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 vowel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then there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an accent on the final vowel.</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280598" y="1396587"/>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Syllable Stress</a:t>
            </a:r>
            <a:endParaRPr kumimoji="0" lang="en-US"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p:cNvSpPr txBox="1"/>
          <p:nvPr/>
        </p:nvSpPr>
        <p:spPr>
          <a:xfrm>
            <a:off x="1276999" y="5376048"/>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caf</a:t>
            </a:r>
            <a:r>
              <a:rPr kumimoji="0" lang="en-GB" sz="3200" b="0" i="0" u="none" strike="noStrike" kern="1200" cap="none" spc="0" normalizeH="0" baseline="0" noProof="0" dirty="0">
                <a:ln>
                  <a:noFill/>
                </a:ln>
                <a:solidFill>
                  <a:srgbClr val="FF6600"/>
                </a:solidFill>
                <a:effectLst/>
                <a:uLnTx/>
                <a:uFillTx/>
                <a:latin typeface="Century Gothic"/>
                <a:ea typeface="+mn-ea"/>
                <a:cs typeface="+mn-cs"/>
              </a:rPr>
              <a:t>é</a:t>
            </a:r>
          </a:p>
        </p:txBody>
      </p:sp>
      <p:sp>
        <p:nvSpPr>
          <p:cNvPr id="10" name="TextBox 9"/>
          <p:cNvSpPr txBox="1"/>
          <p:nvPr/>
        </p:nvSpPr>
        <p:spPr>
          <a:xfrm>
            <a:off x="5111777" y="537604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pap</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á</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40893"/>
          <a:stretch/>
        </p:blipFill>
        <p:spPr>
          <a:xfrm>
            <a:off x="1276999" y="3361893"/>
            <a:ext cx="1749893" cy="1451931"/>
          </a:xfrm>
          <a:prstGeom prst="rect">
            <a:avLst/>
          </a:prstGeom>
        </p:spPr>
      </p:pic>
      <p:grpSp>
        <p:nvGrpSpPr>
          <p:cNvPr id="20" name="Group 19"/>
          <p:cNvGrpSpPr/>
          <p:nvPr/>
        </p:nvGrpSpPr>
        <p:grpSpPr>
          <a:xfrm>
            <a:off x="5055623" y="3067155"/>
            <a:ext cx="2295805" cy="2029195"/>
            <a:chOff x="4723169" y="3073262"/>
            <a:chExt cx="2295805" cy="2029195"/>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169" y="3073262"/>
              <a:ext cx="1736392" cy="2029195"/>
            </a:xfrm>
            <a:prstGeom prst="rect">
              <a:avLst/>
            </a:prstGeom>
          </p:spPr>
        </p:pic>
        <p:cxnSp>
          <p:nvCxnSpPr>
            <p:cNvPr id="14" name="Straight Arrow Connector 13"/>
            <p:cNvCxnSpPr/>
            <p:nvPr/>
          </p:nvCxnSpPr>
          <p:spPr>
            <a:xfrm flipH="1" flipV="1">
              <a:off x="6365831" y="3629193"/>
              <a:ext cx="653143" cy="21375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840612" y="5333479"/>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cant</a:t>
            </a:r>
            <a:r>
              <a:rPr kumimoji="0" lang="en-GB" sz="3200" b="0" i="0" u="none" strike="noStrike" kern="1200" cap="none" spc="0" normalizeH="0" baseline="0" noProof="0" dirty="0" err="1">
                <a:ln>
                  <a:noFill/>
                </a:ln>
                <a:solidFill>
                  <a:srgbClr val="FF6600"/>
                </a:solidFill>
                <a:effectLst/>
                <a:uLnTx/>
                <a:uFillTx/>
                <a:latin typeface="Century Gothic"/>
                <a:ea typeface="+mn-ea"/>
                <a:cs typeface="+mn-cs"/>
              </a:rPr>
              <a:t>é</a:t>
            </a:r>
            <a:endParaRPr kumimoji="0" lang="en-GB" sz="3200" b="0" i="0" u="none" strike="noStrike" kern="1200" cap="none" spc="0" normalizeH="0" baseline="0" noProof="0" dirty="0">
              <a:ln>
                <a:noFill/>
              </a:ln>
              <a:solidFill>
                <a:srgbClr val="FF6600"/>
              </a:solidFill>
              <a:effectLst/>
              <a:uLnTx/>
              <a:uFillTx/>
              <a:latin typeface="Century Gothic"/>
              <a:ea typeface="+mn-ea"/>
              <a:cs typeface="+mn-cs"/>
            </a:endParaRPr>
          </a:p>
        </p:txBody>
      </p:sp>
      <p:grpSp>
        <p:nvGrpSpPr>
          <p:cNvPr id="19" name="Group 18"/>
          <p:cNvGrpSpPr/>
          <p:nvPr/>
        </p:nvGrpSpPr>
        <p:grpSpPr>
          <a:xfrm>
            <a:off x="8434677" y="2960556"/>
            <a:ext cx="2357284" cy="2135794"/>
            <a:chOff x="8168009" y="3845591"/>
            <a:chExt cx="2357284" cy="2135794"/>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56649">
              <a:off x="8168009" y="3845591"/>
              <a:ext cx="2357284" cy="2135794"/>
            </a:xfrm>
            <a:prstGeom prst="rect">
              <a:avLst/>
            </a:prstGeom>
          </p:spPr>
        </p:pic>
        <p:sp>
          <p:nvSpPr>
            <p:cNvPr id="18" name="TextBox 17"/>
            <p:cNvSpPr txBox="1"/>
            <p:nvPr/>
          </p:nvSpPr>
          <p:spPr>
            <a:xfrm rot="20905489">
              <a:off x="8508417" y="4490211"/>
              <a:ext cx="19126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a:ea typeface="+mn-ea"/>
                  <a:cs typeface="+mn-cs"/>
                </a:rPr>
                <a:t>I sang</a:t>
              </a:r>
            </a:p>
          </p:txBody>
        </p:sp>
      </p:grpSp>
    </p:spTree>
    <p:extLst>
      <p:ext uri="{BB962C8B-B14F-4D97-AF65-F5344CB8AC3E}">
        <p14:creationId xmlns:p14="http://schemas.microsoft.com/office/powerpoint/2010/main" val="226510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¿Cómo se escribe?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80000" y="1296000"/>
            <a:ext cx="77289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las palabras en español.</a:t>
            </a:r>
          </a:p>
        </p:txBody>
      </p:sp>
      <p:graphicFrame>
        <p:nvGraphicFramePr>
          <p:cNvPr id="7" name="Table 6">
            <a:extLst>
              <a:ext uri="{FF2B5EF4-FFF2-40B4-BE49-F238E27FC236}">
                <a16:creationId xmlns:a16="http://schemas.microsoft.com/office/drawing/2014/main" id="{DFC03091-1E11-A740-8DB3-C79088BC8D68}"/>
              </a:ext>
            </a:extLst>
          </p:cNvPr>
          <p:cNvGraphicFramePr>
            <a:graphicFrameLocks noGrp="1"/>
          </p:cNvGraphicFramePr>
          <p:nvPr/>
        </p:nvGraphicFramePr>
        <p:xfrm>
          <a:off x="302793" y="1819220"/>
          <a:ext cx="4435462" cy="3971787"/>
        </p:xfrm>
        <a:graphic>
          <a:graphicData uri="http://schemas.openxmlformats.org/drawingml/2006/table">
            <a:tbl>
              <a:tblPr firstRow="1" bandRow="1">
                <a:tableStyleId>{21E4AEA4-8DFA-4A89-87EB-49C32662AFE0}</a:tableStyleId>
              </a:tblPr>
              <a:tblGrid>
                <a:gridCol w="730360">
                  <a:extLst>
                    <a:ext uri="{9D8B030D-6E8A-4147-A177-3AD203B41FA5}">
                      <a16:colId xmlns:a16="http://schemas.microsoft.com/office/drawing/2014/main" val="2607353726"/>
                    </a:ext>
                  </a:extLst>
                </a:gridCol>
                <a:gridCol w="3705102">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profesor</a:t>
                      </a:r>
                      <a:endParaRPr lang="en-GB" sz="32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escuché</a:t>
                      </a:r>
                      <a:endParaRPr lang="en-GB" sz="32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a:solidFill>
                            <a:schemeClr val="accent1">
                              <a:lumMod val="50000"/>
                            </a:schemeClr>
                          </a:solidFill>
                        </a:rPr>
                        <a:t>avión</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universidad</a:t>
                      </a:r>
                      <a:endParaRPr lang="en-GB" sz="32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a:solidFill>
                            <a:schemeClr val="accent1">
                              <a:lumMod val="50000"/>
                            </a:schemeClr>
                          </a:solidFill>
                        </a:rPr>
                        <a:t>Panamá</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a:solidFill>
                            <a:schemeClr val="accent1">
                              <a:lumMod val="50000"/>
                            </a:schemeClr>
                          </a:solidFill>
                        </a:rPr>
                        <a:t>ideal</a:t>
                      </a:r>
                    </a:p>
                  </a:txBody>
                  <a:tcPr anchor="ctr"/>
                </a:tc>
                <a:extLst>
                  <a:ext uri="{0D108BD9-81ED-4DB2-BD59-A6C34878D82A}">
                    <a16:rowId xmlns:a16="http://schemas.microsoft.com/office/drawing/2014/main" val="504495991"/>
                  </a:ext>
                </a:extLst>
              </a:tr>
            </a:tbl>
          </a:graphicData>
        </a:graphic>
      </p:graphicFrame>
      <p:sp>
        <p:nvSpPr>
          <p:cNvPr id="8" name="Action Button: Custom 16">
            <a:hlinkClick r:id="" action="ppaction://noaction" highlightClick="1">
              <a:snd r:embed="rId4" name="profesor.wav"/>
            </a:hlinkClick>
            <a:extLst>
              <a:ext uri="{FF2B5EF4-FFF2-40B4-BE49-F238E27FC236}">
                <a16:creationId xmlns:a16="http://schemas.microsoft.com/office/drawing/2014/main" id="{30030AF8-564D-734B-84B9-DB4C7A3A6A53}"/>
              </a:ext>
            </a:extLst>
          </p:cNvPr>
          <p:cNvSpPr/>
          <p:nvPr/>
        </p:nvSpPr>
        <p:spPr>
          <a:xfrm>
            <a:off x="521164" y="242789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7FB546E1-1C0A-1E42-9AD2-B289EB1C83C0}"/>
              </a:ext>
            </a:extLst>
          </p:cNvPr>
          <p:cNvSpPr txBox="1"/>
          <p:nvPr/>
        </p:nvSpPr>
        <p:spPr>
          <a:xfrm>
            <a:off x="1077266" y="2410452"/>
            <a:ext cx="2155542" cy="43088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snd r:embed="rId5" name="escuché.wav"/>
            </a:hlinkClick>
            <a:extLst>
              <a:ext uri="{FF2B5EF4-FFF2-40B4-BE49-F238E27FC236}">
                <a16:creationId xmlns:a16="http://schemas.microsoft.com/office/drawing/2014/main" id="{07BF8C7A-85C3-B348-9105-B6C7D7A99279}"/>
              </a:ext>
            </a:extLst>
          </p:cNvPr>
          <p:cNvSpPr/>
          <p:nvPr/>
        </p:nvSpPr>
        <p:spPr>
          <a:xfrm>
            <a:off x="521164" y="300103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TextBox 10" descr="text box hiding answer">
            <a:extLst>
              <a:ext uri="{FF2B5EF4-FFF2-40B4-BE49-F238E27FC236}">
                <a16:creationId xmlns:a16="http://schemas.microsoft.com/office/drawing/2014/main" id="{B8724ACC-85F4-A040-A088-87AB3470ADAA}"/>
              </a:ext>
            </a:extLst>
          </p:cNvPr>
          <p:cNvSpPr txBox="1"/>
          <p:nvPr/>
        </p:nvSpPr>
        <p:spPr>
          <a:xfrm>
            <a:off x="1077266" y="3001684"/>
            <a:ext cx="1844287" cy="4308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Action Button: Custom 16">
            <a:hlinkClick r:id="" action="ppaction://noaction" highlightClick="1">
              <a:snd r:embed="rId6" name="avión.wav"/>
            </a:hlinkClick>
            <a:extLst>
              <a:ext uri="{FF2B5EF4-FFF2-40B4-BE49-F238E27FC236}">
                <a16:creationId xmlns:a16="http://schemas.microsoft.com/office/drawing/2014/main" id="{38F5D3D6-70F2-C44A-BDEE-C35951A667F4}"/>
              </a:ext>
            </a:extLst>
          </p:cNvPr>
          <p:cNvSpPr/>
          <p:nvPr/>
        </p:nvSpPr>
        <p:spPr>
          <a:xfrm>
            <a:off x="521164" y="35737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TextBox 12" descr="text box hiding answer">
            <a:extLst>
              <a:ext uri="{FF2B5EF4-FFF2-40B4-BE49-F238E27FC236}">
                <a16:creationId xmlns:a16="http://schemas.microsoft.com/office/drawing/2014/main" id="{C8141C81-028B-3C43-89E7-4839A1C61DAA}"/>
              </a:ext>
            </a:extLst>
          </p:cNvPr>
          <p:cNvSpPr txBox="1"/>
          <p:nvPr/>
        </p:nvSpPr>
        <p:spPr>
          <a:xfrm>
            <a:off x="1077266" y="3589670"/>
            <a:ext cx="1227718" cy="43088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3">
            <a:hlinkClick r:id="" action="ppaction://noaction" highlightClick="1">
              <a:snd r:embed="rId7" name="universidad.wav"/>
            </a:hlinkClick>
            <a:extLst>
              <a:ext uri="{FF2B5EF4-FFF2-40B4-BE49-F238E27FC236}">
                <a16:creationId xmlns:a16="http://schemas.microsoft.com/office/drawing/2014/main" id="{BC2CF6E3-124B-1B4F-85AF-96617E2B02E1}"/>
              </a:ext>
            </a:extLst>
          </p:cNvPr>
          <p:cNvSpPr/>
          <p:nvPr/>
        </p:nvSpPr>
        <p:spPr>
          <a:xfrm>
            <a:off x="521164" y="413997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TextBox 14" descr="text box hiding answer">
            <a:extLst>
              <a:ext uri="{FF2B5EF4-FFF2-40B4-BE49-F238E27FC236}">
                <a16:creationId xmlns:a16="http://schemas.microsoft.com/office/drawing/2014/main" id="{9ACC0B81-6266-E24A-B796-D762935FD969}"/>
              </a:ext>
            </a:extLst>
          </p:cNvPr>
          <p:cNvSpPr txBox="1"/>
          <p:nvPr/>
        </p:nvSpPr>
        <p:spPr>
          <a:xfrm>
            <a:off x="1045694" y="4119737"/>
            <a:ext cx="2438565" cy="4308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Action Button: Custom 16">
            <a:hlinkClick r:id="" action="ppaction://noaction" highlightClick="1">
              <a:snd r:embed="rId8" name="Panamá.wav"/>
            </a:hlinkClick>
            <a:extLst>
              <a:ext uri="{FF2B5EF4-FFF2-40B4-BE49-F238E27FC236}">
                <a16:creationId xmlns:a16="http://schemas.microsoft.com/office/drawing/2014/main" id="{996C48E9-B2F8-454E-8D47-6F1722784A4F}"/>
              </a:ext>
            </a:extLst>
          </p:cNvPr>
          <p:cNvSpPr/>
          <p:nvPr/>
        </p:nvSpPr>
        <p:spPr>
          <a:xfrm>
            <a:off x="521164" y="470620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TextBox 16" descr="text box hiding answer">
            <a:extLst>
              <a:ext uri="{FF2B5EF4-FFF2-40B4-BE49-F238E27FC236}">
                <a16:creationId xmlns:a16="http://schemas.microsoft.com/office/drawing/2014/main" id="{AAB81052-1DDA-9C49-B7C4-544B03D387A0}"/>
              </a:ext>
            </a:extLst>
          </p:cNvPr>
          <p:cNvSpPr txBox="1"/>
          <p:nvPr/>
        </p:nvSpPr>
        <p:spPr>
          <a:xfrm>
            <a:off x="1112565" y="4711768"/>
            <a:ext cx="1808988" cy="43088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aphicFrame>
        <p:nvGraphicFramePr>
          <p:cNvPr id="18" name="Table 17">
            <a:extLst>
              <a:ext uri="{FF2B5EF4-FFF2-40B4-BE49-F238E27FC236}">
                <a16:creationId xmlns:a16="http://schemas.microsoft.com/office/drawing/2014/main" id="{DFC03091-1E11-A740-8DB3-C79088BC8D68}"/>
              </a:ext>
            </a:extLst>
          </p:cNvPr>
          <p:cNvGraphicFramePr>
            <a:graphicFrameLocks noGrp="1"/>
          </p:cNvGraphicFramePr>
          <p:nvPr/>
        </p:nvGraphicFramePr>
        <p:xfrm>
          <a:off x="5943107" y="1819220"/>
          <a:ext cx="4435462" cy="3971787"/>
        </p:xfrm>
        <a:graphic>
          <a:graphicData uri="http://schemas.openxmlformats.org/drawingml/2006/table">
            <a:tbl>
              <a:tblPr firstRow="1" bandRow="1">
                <a:tableStyleId>{21E4AEA4-8DFA-4A89-87EB-49C32662AFE0}</a:tableStyleId>
              </a:tblPr>
              <a:tblGrid>
                <a:gridCol w="730360">
                  <a:extLst>
                    <a:ext uri="{9D8B030D-6E8A-4147-A177-3AD203B41FA5}">
                      <a16:colId xmlns:a16="http://schemas.microsoft.com/office/drawing/2014/main" val="2607353726"/>
                    </a:ext>
                  </a:extLst>
                </a:gridCol>
                <a:gridCol w="3705102">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gané</a:t>
                      </a:r>
                      <a:endParaRPr lang="en-GB" sz="32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después</a:t>
                      </a:r>
                      <a:endParaRPr lang="en-GB" sz="32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a:solidFill>
                            <a:schemeClr val="accent1">
                              <a:lumMod val="50000"/>
                            </a:schemeClr>
                          </a:solidFill>
                        </a:rPr>
                        <a:t>material</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mamá</a:t>
                      </a:r>
                      <a:endParaRPr lang="en-GB" sz="32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además</a:t>
                      </a:r>
                      <a:endParaRPr lang="en-GB" sz="32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accent1">
                              <a:lumMod val="50000"/>
                            </a:schemeClr>
                          </a:solidFill>
                        </a:rPr>
                        <a:t>canción</a:t>
                      </a:r>
                      <a:endParaRPr lang="en-GB" sz="3200" dirty="0">
                        <a:solidFill>
                          <a:schemeClr val="accent1">
                            <a:lumMod val="50000"/>
                          </a:schemeClr>
                        </a:solidFill>
                      </a:endParaRPr>
                    </a:p>
                  </a:txBody>
                  <a:tcPr anchor="ctr"/>
                </a:tc>
                <a:extLst>
                  <a:ext uri="{0D108BD9-81ED-4DB2-BD59-A6C34878D82A}">
                    <a16:rowId xmlns:a16="http://schemas.microsoft.com/office/drawing/2014/main" val="3502906555"/>
                  </a:ext>
                </a:extLst>
              </a:tr>
            </a:tbl>
          </a:graphicData>
        </a:graphic>
      </p:graphicFrame>
      <p:sp>
        <p:nvSpPr>
          <p:cNvPr id="19" name="Action Button: Custom 16">
            <a:hlinkClick r:id="" action="ppaction://noaction" highlightClick="1">
              <a:snd r:embed="rId9" name="gané.wav"/>
            </a:hlinkClick>
            <a:extLst>
              <a:ext uri="{FF2B5EF4-FFF2-40B4-BE49-F238E27FC236}">
                <a16:creationId xmlns:a16="http://schemas.microsoft.com/office/drawing/2014/main" id="{30030AF8-564D-734B-84B9-DB4C7A3A6A53}"/>
              </a:ext>
            </a:extLst>
          </p:cNvPr>
          <p:cNvSpPr/>
          <p:nvPr/>
        </p:nvSpPr>
        <p:spPr>
          <a:xfrm>
            <a:off x="6161478" y="242789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16">
            <a:hlinkClick r:id="" action="ppaction://noaction" highlightClick="1">
              <a:snd r:embed="rId10" name="después.wav"/>
            </a:hlinkClick>
            <a:extLst>
              <a:ext uri="{FF2B5EF4-FFF2-40B4-BE49-F238E27FC236}">
                <a16:creationId xmlns:a16="http://schemas.microsoft.com/office/drawing/2014/main" id="{07BF8C7A-85C3-B348-9105-B6C7D7A99279}"/>
              </a:ext>
            </a:extLst>
          </p:cNvPr>
          <p:cNvSpPr/>
          <p:nvPr/>
        </p:nvSpPr>
        <p:spPr>
          <a:xfrm>
            <a:off x="6161478" y="300103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3" name="Action Button: Custom 16">
            <a:hlinkClick r:id="" action="ppaction://noaction" highlightClick="1">
              <a:snd r:embed="rId11" name="material.wav"/>
            </a:hlinkClick>
            <a:extLst>
              <a:ext uri="{FF2B5EF4-FFF2-40B4-BE49-F238E27FC236}">
                <a16:creationId xmlns:a16="http://schemas.microsoft.com/office/drawing/2014/main" id="{38F5D3D6-70F2-C44A-BDEE-C35951A667F4}"/>
              </a:ext>
            </a:extLst>
          </p:cNvPr>
          <p:cNvSpPr/>
          <p:nvPr/>
        </p:nvSpPr>
        <p:spPr>
          <a:xfrm>
            <a:off x="6161478" y="35737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5" name="Action Button: Custom 24">
            <a:hlinkClick r:id="" action="ppaction://noaction" highlightClick="1">
              <a:snd r:embed="rId12" name="mamá.wav"/>
            </a:hlinkClick>
            <a:extLst>
              <a:ext uri="{FF2B5EF4-FFF2-40B4-BE49-F238E27FC236}">
                <a16:creationId xmlns:a16="http://schemas.microsoft.com/office/drawing/2014/main" id="{BC2CF6E3-124B-1B4F-85AF-96617E2B02E1}"/>
              </a:ext>
            </a:extLst>
          </p:cNvPr>
          <p:cNvSpPr/>
          <p:nvPr/>
        </p:nvSpPr>
        <p:spPr>
          <a:xfrm>
            <a:off x="6161478" y="413997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7" name="Action Button: Custom 16">
            <a:hlinkClick r:id="" action="ppaction://noaction" highlightClick="1">
              <a:snd r:embed="rId13" name="además.wav"/>
            </a:hlinkClick>
            <a:extLst>
              <a:ext uri="{FF2B5EF4-FFF2-40B4-BE49-F238E27FC236}">
                <a16:creationId xmlns:a16="http://schemas.microsoft.com/office/drawing/2014/main" id="{996C48E9-B2F8-454E-8D47-6F1722784A4F}"/>
              </a:ext>
            </a:extLst>
          </p:cNvPr>
          <p:cNvSpPr/>
          <p:nvPr/>
        </p:nvSpPr>
        <p:spPr>
          <a:xfrm>
            <a:off x="6161478" y="470620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9" name="Action Button: Custom 16">
            <a:hlinkClick r:id="" action="ppaction://noaction" highlightClick="1">
              <a:snd r:embed="rId14" name="ideal.wav"/>
            </a:hlinkClick>
            <a:extLst>
              <a:ext uri="{FF2B5EF4-FFF2-40B4-BE49-F238E27FC236}">
                <a16:creationId xmlns:a16="http://schemas.microsoft.com/office/drawing/2014/main" id="{996C48E9-B2F8-454E-8D47-6F1722784A4F}"/>
              </a:ext>
            </a:extLst>
          </p:cNvPr>
          <p:cNvSpPr/>
          <p:nvPr/>
        </p:nvSpPr>
        <p:spPr>
          <a:xfrm>
            <a:off x="521164" y="525629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15" name="canción.wav"/>
            </a:hlinkClick>
            <a:extLst>
              <a:ext uri="{FF2B5EF4-FFF2-40B4-BE49-F238E27FC236}">
                <a16:creationId xmlns:a16="http://schemas.microsoft.com/office/drawing/2014/main" id="{996C48E9-B2F8-454E-8D47-6F1722784A4F}"/>
              </a:ext>
            </a:extLst>
          </p:cNvPr>
          <p:cNvSpPr/>
          <p:nvPr/>
        </p:nvSpPr>
        <p:spPr>
          <a:xfrm>
            <a:off x="6170870" y="524860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33" name="TextBox 32" descr="text box hiding answer">
            <a:extLst>
              <a:ext uri="{FF2B5EF4-FFF2-40B4-BE49-F238E27FC236}">
                <a16:creationId xmlns:a16="http://schemas.microsoft.com/office/drawing/2014/main" id="{9ACC0B81-6266-E24A-B796-D762935FD969}"/>
              </a:ext>
            </a:extLst>
          </p:cNvPr>
          <p:cNvSpPr txBox="1"/>
          <p:nvPr/>
        </p:nvSpPr>
        <p:spPr>
          <a:xfrm>
            <a:off x="1077266" y="5298955"/>
            <a:ext cx="2438565" cy="4308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7FB546E1-1C0A-1E42-9AD2-B289EB1C83C0}"/>
              </a:ext>
            </a:extLst>
          </p:cNvPr>
          <p:cNvSpPr txBox="1"/>
          <p:nvPr/>
        </p:nvSpPr>
        <p:spPr>
          <a:xfrm>
            <a:off x="6684559" y="2457277"/>
            <a:ext cx="2155542" cy="43088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B8724ACC-85F4-A040-A088-87AB3470ADAA}"/>
              </a:ext>
            </a:extLst>
          </p:cNvPr>
          <p:cNvSpPr txBox="1"/>
          <p:nvPr/>
        </p:nvSpPr>
        <p:spPr>
          <a:xfrm>
            <a:off x="6649156" y="2984241"/>
            <a:ext cx="1844287" cy="4308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C8141C81-028B-3C43-89E7-4839A1C61DAA}"/>
              </a:ext>
            </a:extLst>
          </p:cNvPr>
          <p:cNvSpPr txBox="1"/>
          <p:nvPr/>
        </p:nvSpPr>
        <p:spPr>
          <a:xfrm>
            <a:off x="6649155" y="3572227"/>
            <a:ext cx="1936927" cy="43088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9ACC0B81-6266-E24A-B796-D762935FD969}"/>
              </a:ext>
            </a:extLst>
          </p:cNvPr>
          <p:cNvSpPr txBox="1"/>
          <p:nvPr/>
        </p:nvSpPr>
        <p:spPr>
          <a:xfrm>
            <a:off x="6684455" y="4139977"/>
            <a:ext cx="2438565" cy="4308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AAB81052-1DDA-9C49-B7C4-544B03D387A0}"/>
              </a:ext>
            </a:extLst>
          </p:cNvPr>
          <p:cNvSpPr txBox="1"/>
          <p:nvPr/>
        </p:nvSpPr>
        <p:spPr>
          <a:xfrm>
            <a:off x="6777094" y="4731209"/>
            <a:ext cx="1808988" cy="43088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9ACC0B81-6266-E24A-B796-D762935FD969}"/>
              </a:ext>
            </a:extLst>
          </p:cNvPr>
          <p:cNvSpPr txBox="1"/>
          <p:nvPr/>
        </p:nvSpPr>
        <p:spPr>
          <a:xfrm>
            <a:off x="6684455" y="5283514"/>
            <a:ext cx="2438565" cy="4308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TextBox 2"/>
          <p:cNvSpPr txBox="1"/>
          <p:nvPr/>
        </p:nvSpPr>
        <p:spPr>
          <a:xfrm>
            <a:off x="9405484" y="5859793"/>
            <a:ext cx="5573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*el avión = plane</a:t>
            </a:r>
          </a:p>
        </p:txBody>
      </p:sp>
    </p:spTree>
    <p:extLst>
      <p:ext uri="{BB962C8B-B14F-4D97-AF65-F5344CB8AC3E}">
        <p14:creationId xmlns:p14="http://schemas.microsoft.com/office/powerpoint/2010/main" val="2162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33" grpId="0" animBg="1"/>
      <p:bldP spid="34" grpId="0" animBg="1"/>
      <p:bldP spid="35" grpId="0" animBg="1"/>
      <p:bldP spid="36" grpId="0" animBg="1"/>
      <p:bldP spid="37" grpId="0" animBg="1"/>
      <p:bldP spid="38" grpId="0" animBg="1"/>
      <p:bldP spid="39"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9250</Words>
  <Application>Microsoft Office PowerPoint</Application>
  <PresentationFormat>Widescreen</PresentationFormat>
  <Paragraphs>1495</Paragraphs>
  <Slides>51</Slides>
  <Notes>51</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51</vt:i4>
      </vt:variant>
    </vt:vector>
  </HeadingPairs>
  <TitlesOfParts>
    <vt:vector size="63" baseType="lpstr">
      <vt:lpstr>Arial</vt:lpstr>
      <vt:lpstr>Calibri</vt:lpstr>
      <vt:lpstr>Calibri Light</vt:lpstr>
      <vt:lpstr>Century Gothic</vt:lpstr>
      <vt:lpstr>Helvetica Neue</vt:lpstr>
      <vt:lpstr>Times New Roman</vt:lpstr>
      <vt:lpstr>Tw Cen MT</vt:lpstr>
      <vt:lpstr>Office Theme</vt:lpstr>
      <vt:lpstr>1_Office Theme</vt:lpstr>
      <vt:lpstr>6_Office Theme</vt:lpstr>
      <vt:lpstr>10_Office Theme</vt:lpstr>
      <vt:lpstr>3_Office Theme</vt:lpstr>
      <vt:lpstr>Spanish phonics collection</vt:lpstr>
      <vt:lpstr>Final syllable stress</vt:lpstr>
      <vt:lpstr>Fonética</vt:lpstr>
      <vt:lpstr>Fonética</vt:lpstr>
      <vt:lpstr>Fonética</vt:lpstr>
      <vt:lpstr>Final syllable stress</vt:lpstr>
      <vt:lpstr>Fonética</vt:lpstr>
      <vt:lpstr>Fonética</vt:lpstr>
      <vt:lpstr>¿Cómo se escribe?</vt:lpstr>
      <vt:lpstr>Fonética</vt:lpstr>
      <vt:lpstr>Fonética</vt:lpstr>
      <vt:lpstr>Fonética</vt:lpstr>
      <vt:lpstr>Final syllable stress</vt:lpstr>
      <vt:lpstr>Fonética</vt:lpstr>
      <vt:lpstr>İEn clase!</vt:lpstr>
      <vt:lpstr>Fonética</vt:lpstr>
      <vt:lpstr>Final syllable stress</vt:lpstr>
      <vt:lpstr>Vocabulario</vt:lpstr>
      <vt:lpstr>Final syllable stress</vt:lpstr>
      <vt:lpstr>Talking about things completed in the past: regular verbs in the preterite</vt:lpstr>
      <vt:lpstr>Talking about completed actions in the past: -er/-ir verbs in the preterite</vt:lpstr>
      <vt:lpstr>Final syllable stress</vt:lpstr>
      <vt:lpstr>Recap: stress and spelling rules</vt:lpstr>
      <vt:lpstr>Final syllable stress</vt:lpstr>
      <vt:lpstr>Using the written accent Final syllable stress and spelling</vt:lpstr>
      <vt:lpstr>Fonética</vt:lpstr>
      <vt:lpstr>Fonética</vt:lpstr>
      <vt:lpstr>¡Hacer fila! There has been a race and the announcer reads out the finishing positions. Escribe los números en el orden correcto.</vt:lpstr>
      <vt:lpstr>Final syllable stress</vt:lpstr>
      <vt:lpstr>Ciudades de España y otros países de habla hispana</vt:lpstr>
      <vt:lpstr>Ahora pronuncia los nombres de las ciudades.  </vt:lpstr>
      <vt:lpstr>Ciudades de España y otros países de habla hispana</vt:lpstr>
      <vt:lpstr>Estudiante A</vt:lpstr>
      <vt:lpstr>Estudiante A</vt:lpstr>
      <vt:lpstr>¿Cuáles son las ciudades?</vt:lpstr>
      <vt:lpstr>Final syllable stress</vt:lpstr>
      <vt:lpstr>El uso de los acentos</vt:lpstr>
      <vt:lpstr>El Festival de Jazz</vt:lpstr>
      <vt:lpstr>El uso de los acentos</vt:lpstr>
      <vt:lpstr>leer / escuchar</vt:lpstr>
      <vt:lpstr>Final syllable stress</vt:lpstr>
      <vt:lpstr>Mi día ayer y hoy </vt:lpstr>
      <vt:lpstr>Mi día ayer y hoy </vt:lpstr>
      <vt:lpstr>Ahora lee el texto con en español un/a companero/a. Traduce las frases.</vt:lpstr>
      <vt:lpstr>Final syllable stress</vt:lpstr>
      <vt:lpstr>Remember:  Rule #1: if stress is on the final syllable, and it ends in any consonant except ‘n’ or ‘s’, then there will be no accent. </vt:lpstr>
      <vt:lpstr>Talking about ‘you’ -ar verbs in 2nd person singular &amp; plural</vt:lpstr>
      <vt:lpstr>Preguntas sobre el trabajo </vt:lpstr>
      <vt:lpstr>Remember:  Rule #2: if stress is on final syllable and the word ends in a vowel or ‘n’ or ‘s’, then there will be an accent.</vt:lpstr>
      <vt:lpstr>Una visita a una empresa</vt:lpstr>
      <vt:lpstr>Una visita a una empresa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Spanish phonics collection</dc:title>
  <dc:creator>Louise Caruso</dc:creator>
  <cp:lastModifiedBy>Mollie Bentley-Smith</cp:lastModifiedBy>
  <cp:revision>20</cp:revision>
  <dcterms:created xsi:type="dcterms:W3CDTF">2021-10-14T07:17:53Z</dcterms:created>
  <dcterms:modified xsi:type="dcterms:W3CDTF">2022-08-22T16:25:08Z</dcterms:modified>
</cp:coreProperties>
</file>