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35"/>
  </p:notesMasterIdLst>
  <p:sldIdLst>
    <p:sldId id="257" r:id="rId6"/>
    <p:sldId id="321" r:id="rId7"/>
    <p:sldId id="372" r:id="rId8"/>
    <p:sldId id="374" r:id="rId9"/>
    <p:sldId id="377" r:id="rId10"/>
    <p:sldId id="376" r:id="rId11"/>
    <p:sldId id="373" r:id="rId12"/>
    <p:sldId id="378" r:id="rId13"/>
    <p:sldId id="379" r:id="rId14"/>
    <p:sldId id="380" r:id="rId15"/>
    <p:sldId id="384" r:id="rId16"/>
    <p:sldId id="385" r:id="rId17"/>
    <p:sldId id="383" r:id="rId18"/>
    <p:sldId id="322" r:id="rId19"/>
    <p:sldId id="259" r:id="rId20"/>
    <p:sldId id="260" r:id="rId21"/>
    <p:sldId id="261" r:id="rId22"/>
    <p:sldId id="262" r:id="rId23"/>
    <p:sldId id="263" r:id="rId24"/>
    <p:sldId id="264" r:id="rId25"/>
    <p:sldId id="297" r:id="rId26"/>
    <p:sldId id="862" r:id="rId27"/>
    <p:sldId id="863" r:id="rId28"/>
    <p:sldId id="323" r:id="rId29"/>
    <p:sldId id="497" r:id="rId30"/>
    <p:sldId id="514" r:id="rId31"/>
    <p:sldId id="515" r:id="rId32"/>
    <p:sldId id="860" r:id="rId33"/>
    <p:sldId id="8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6F09A-AB04-1948-AF24-8027A6DD85F6}" v="1" dt="2022-03-16T11:40:35.610"/>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75646" autoAdjust="0"/>
  </p:normalViewPr>
  <p:slideViewPr>
    <p:cSldViewPr snapToGrid="0">
      <p:cViewPr varScale="1">
        <p:scale>
          <a:sx n="44" d="100"/>
          <a:sy n="44" d="100"/>
        </p:scale>
        <p:origin x="52" y="6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1710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practice</a:t>
            </a:r>
            <a:r>
              <a:rPr lang="en-GB" sz="1200" b="1" kern="1200" baseline="0" dirty="0">
                <a:solidFill>
                  <a:schemeClr val="tx1"/>
                </a:solidFill>
                <a:effectLst/>
                <a:latin typeface="+mn-lt"/>
                <a:ea typeface="+mn-ea"/>
                <a:cs typeface="+mn-cs"/>
              </a:rPr>
              <a:t> activity (</a:t>
            </a:r>
            <a:r>
              <a:rPr lang="en-GB" sz="1200" b="1" kern="1200" dirty="0">
                <a:solidFill>
                  <a:schemeClr val="tx1"/>
                </a:solidFill>
                <a:effectLst/>
                <a:latin typeface="+mn-lt"/>
                <a:ea typeface="+mn-ea"/>
                <a:cs typeface="+mn-cs"/>
              </a:rPr>
              <a:t>we recommend</a:t>
            </a:r>
            <a:r>
              <a:rPr lang="en-GB" sz="1200" b="1" kern="1200" baseline="0" dirty="0">
                <a:solidFill>
                  <a:schemeClr val="tx1"/>
                </a:solidFill>
                <a:effectLst/>
                <a:latin typeface="+mn-lt"/>
                <a:ea typeface="+mn-ea"/>
                <a:cs typeface="+mn-cs"/>
              </a:rPr>
              <a:t> doing either this or the next activity)</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r>
              <a:rPr lang="en-US" b="1" dirty="0"/>
              <a:t>Timing: </a:t>
            </a:r>
            <a:r>
              <a:rPr lang="en-US" b="0" dirty="0"/>
              <a:t>1 minute</a:t>
            </a:r>
          </a:p>
          <a:p>
            <a:endParaRPr lang="en-US" b="1" dirty="0"/>
          </a:p>
          <a:p>
            <a:r>
              <a:rPr lang="en-US" b="1" dirty="0"/>
              <a:t>Aim: </a:t>
            </a:r>
            <a:r>
              <a:rPr lang="en-US" b="0" dirty="0"/>
              <a:t>to gain confidence and fluency</a:t>
            </a:r>
            <a:r>
              <a:rPr lang="en-US" b="0" baseline="0" dirty="0"/>
              <a:t> in saying words with [l] and [ll]</a:t>
            </a:r>
            <a:endParaRPr lang="en-US" b="0" dirty="0"/>
          </a:p>
          <a:p>
            <a:endParaRPr lang="en-US" b="1" dirty="0"/>
          </a:p>
          <a:p>
            <a:r>
              <a:rPr lang="en-US" b="1" dirty="0"/>
              <a:t>Procedure:</a:t>
            </a:r>
          </a:p>
          <a:p>
            <a:r>
              <a:rPr lang="en-US" b="0" dirty="0"/>
              <a:t>1.</a:t>
            </a:r>
            <a:r>
              <a:rPr lang="en-GB" sz="1200" kern="1200" dirty="0">
                <a:solidFill>
                  <a:schemeClr val="tx1"/>
                </a:solidFill>
                <a:effectLst/>
                <a:latin typeface="+mn-lt"/>
                <a:ea typeface="+mn-ea"/>
                <a:cs typeface="+mn-cs"/>
              </a:rPr>
              <a:t> Pupils say the words alternately out loud with a partner, building up speed, over 1 minute’s intensive practice.  </a:t>
            </a:r>
            <a:endParaRPr lang="en-US" b="0" dirty="0"/>
          </a:p>
          <a:p>
            <a:r>
              <a:rPr lang="en-US" b="0" dirty="0"/>
              <a:t>2. Pupils</a:t>
            </a:r>
            <a:r>
              <a:rPr lang="en-US" b="0" baseline="0" dirty="0"/>
              <a:t> </a:t>
            </a:r>
            <a:r>
              <a:rPr lang="en-GB" sz="1200" kern="1200" dirty="0">
                <a:solidFill>
                  <a:schemeClr val="tx1"/>
                </a:solidFill>
                <a:effectLst/>
                <a:latin typeface="+mn-lt"/>
                <a:ea typeface="+mn-ea"/>
                <a:cs typeface="+mn-cs"/>
              </a:rPr>
              <a:t>call in any order they like, but are not allowed to repeat the one they said in their last turn.</a:t>
            </a:r>
            <a:br>
              <a:rPr lang="en-GB" sz="1200" kern="1200" dirty="0">
                <a:solidFill>
                  <a:schemeClr val="tx1"/>
                </a:solidFill>
                <a:effectLst/>
                <a:latin typeface="+mn-lt"/>
                <a:ea typeface="+mn-ea"/>
                <a:cs typeface="+mn-cs"/>
              </a:rPr>
            </a:br>
            <a:r>
              <a:rPr lang="en-US" b="0" dirty="0"/>
              <a:t>3.</a:t>
            </a:r>
            <a:r>
              <a:rPr lang="en-GB" sz="1200" kern="1200" dirty="0">
                <a:solidFill>
                  <a:schemeClr val="tx1"/>
                </a:solidFill>
                <a:effectLst/>
                <a:latin typeface="+mn-lt"/>
                <a:ea typeface="+mn-ea"/>
                <a:cs typeface="+mn-cs"/>
              </a:rPr>
              <a:t> Teacher can circulate to listen into their SSC knowledge.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Click on INICIO </a:t>
            </a:r>
            <a:r>
              <a:rPr lang="en-GB" sz="1200" kern="1200" baseline="0" dirty="0">
                <a:solidFill>
                  <a:schemeClr val="tx1"/>
                </a:solidFill>
                <a:effectLst/>
                <a:latin typeface="+mn-lt"/>
                <a:ea typeface="+mn-ea"/>
                <a:cs typeface="+mn-cs"/>
              </a:rPr>
              <a:t>to start a one minute timer on the screen.</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salir</a:t>
            </a:r>
            <a:r>
              <a:rPr lang="en-GB" b="0" baseline="0" dirty="0"/>
              <a:t> [114]; </a:t>
            </a:r>
            <a:r>
              <a:rPr lang="en-GB" b="0" baseline="0" dirty="0" err="1"/>
              <a:t>lista</a:t>
            </a:r>
            <a:r>
              <a:rPr lang="en-GB" b="0" baseline="0" dirty="0"/>
              <a:t> [1189]; palabra [192]; luz [278]; </a:t>
            </a:r>
            <a:r>
              <a:rPr lang="en-GB" b="0" baseline="0" dirty="0" err="1"/>
              <a:t>llamar</a:t>
            </a:r>
            <a:r>
              <a:rPr lang="en-GB" b="0" baseline="0" dirty="0"/>
              <a:t> [122]; </a:t>
            </a:r>
            <a:r>
              <a:rPr lang="en-GB" b="0" baseline="0" dirty="0" err="1"/>
              <a:t>llevar</a:t>
            </a:r>
            <a:r>
              <a:rPr lang="en-GB" b="0" baseline="0" dirty="0"/>
              <a:t> [101]; </a:t>
            </a:r>
            <a:r>
              <a:rPr lang="en-GB" b="0" baseline="0" dirty="0" err="1"/>
              <a:t>ella</a:t>
            </a:r>
            <a:r>
              <a:rPr lang="en-GB" b="0" baseline="0" dirty="0"/>
              <a:t> [72]; </a:t>
            </a:r>
            <a:r>
              <a:rPr lang="en-GB" b="0" baseline="0" dirty="0" err="1"/>
              <a:t>amarillo</a:t>
            </a:r>
            <a:r>
              <a:rPr lang="en-GB" b="0" baseline="0" dirty="0"/>
              <a:t> [1381]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990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OPTIONAL</a:t>
            </a: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practice activity</a:t>
            </a:r>
            <a:r>
              <a:rPr lang="en-GB" sz="1200" b="1" kern="1200" baseline="0" dirty="0">
                <a:solidFill>
                  <a:schemeClr val="tx1"/>
                </a:solidFill>
                <a:effectLst/>
                <a:latin typeface="+mn-lt"/>
                <a:ea typeface="+mn-ea"/>
                <a:cs typeface="+mn-cs"/>
              </a:rPr>
              <a:t>: a</a:t>
            </a:r>
            <a:r>
              <a:rPr lang="en-GB" sz="1200" b="1" kern="1200" dirty="0">
                <a:solidFill>
                  <a:schemeClr val="tx1"/>
                </a:solidFill>
                <a:effectLst/>
                <a:latin typeface="+mn-lt"/>
                <a:ea typeface="+mn-ea"/>
                <a:cs typeface="+mn-cs"/>
              </a:rPr>
              <a:t>lphabetical</a:t>
            </a:r>
            <a:r>
              <a:rPr lang="en-GB" sz="1200" b="1" kern="1200" baseline="0" dirty="0">
                <a:solidFill>
                  <a:schemeClr val="tx1"/>
                </a:solidFill>
                <a:effectLst/>
                <a:latin typeface="+mn-lt"/>
                <a:ea typeface="+mn-ea"/>
                <a:cs typeface="+mn-cs"/>
              </a:rPr>
              <a:t> read aloud</a:t>
            </a:r>
            <a:endParaRPr lang="en-GB" sz="1200" b="0" kern="1200" baseline="0" dirty="0">
              <a:solidFill>
                <a:schemeClr val="tx1"/>
              </a:solidFill>
              <a:effectLst/>
              <a:latin typeface="+mn-lt"/>
              <a:ea typeface="+mn-ea"/>
              <a:cs typeface="+mn-cs"/>
            </a:endParaRPr>
          </a:p>
          <a:p>
            <a:endParaRPr lang="en-US" b="1" dirty="0"/>
          </a:p>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gain confidence and fluency</a:t>
            </a:r>
            <a:r>
              <a:rPr lang="en-US" b="0" baseline="0" dirty="0"/>
              <a:t> in saying words with [l] and [ll]</a:t>
            </a:r>
            <a:endParaRPr lang="en-US" b="1" dirty="0"/>
          </a:p>
          <a:p>
            <a:endParaRPr lang="en-US" b="1" dirty="0"/>
          </a:p>
          <a:p>
            <a:r>
              <a:rPr lang="en-US" b="1" dirty="0"/>
              <a:t>Procedure:</a:t>
            </a:r>
          </a:p>
          <a:p>
            <a:r>
              <a:rPr lang="en-US" b="0" dirty="0"/>
              <a:t>1. </a:t>
            </a:r>
            <a:r>
              <a:rPr lang="en-GB" sz="1200" b="0" kern="1200" baseline="0" dirty="0">
                <a:solidFill>
                  <a:schemeClr val="tx1"/>
                </a:solidFill>
                <a:effectLst/>
                <a:latin typeface="+mn-lt"/>
                <a:ea typeface="+mn-ea"/>
                <a:cs typeface="+mn-cs"/>
              </a:rPr>
              <a:t>Individually (but all at once) pupils read out the words but in alphabetical order.  They keep going for one minute.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salir</a:t>
            </a:r>
            <a:r>
              <a:rPr lang="en-GB" b="0" baseline="0" dirty="0"/>
              <a:t> [114]; </a:t>
            </a:r>
            <a:r>
              <a:rPr lang="en-GB" b="0" baseline="0" dirty="0" err="1"/>
              <a:t>lista</a:t>
            </a:r>
            <a:r>
              <a:rPr lang="en-GB" b="0" baseline="0" dirty="0"/>
              <a:t> [1189]; palabra [192]; luz [278]; </a:t>
            </a:r>
            <a:r>
              <a:rPr lang="en-GB" b="0" baseline="0" dirty="0" err="1"/>
              <a:t>llamar</a:t>
            </a:r>
            <a:r>
              <a:rPr lang="en-GB" b="0" baseline="0" dirty="0"/>
              <a:t> [122]; </a:t>
            </a:r>
            <a:r>
              <a:rPr lang="en-GB" b="0" baseline="0" dirty="0" err="1"/>
              <a:t>llevar</a:t>
            </a:r>
            <a:r>
              <a:rPr lang="en-GB" b="0" baseline="0" dirty="0"/>
              <a:t> [101]; </a:t>
            </a:r>
            <a:r>
              <a:rPr lang="en-GB" b="0" baseline="0" dirty="0" err="1"/>
              <a:t>ella</a:t>
            </a:r>
            <a:r>
              <a:rPr lang="en-GB" b="0" baseline="0" dirty="0"/>
              <a:t> [72]; </a:t>
            </a:r>
            <a:r>
              <a:rPr lang="en-GB" b="0" baseline="0" dirty="0" err="1"/>
              <a:t>amarillo</a:t>
            </a:r>
            <a:r>
              <a:rPr lang="en-GB" b="0" baseline="0" dirty="0"/>
              <a:t> [1381]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640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0" dirty="0"/>
          </a:p>
          <a:p>
            <a:endParaRPr lang="en-US" b="1" dirty="0"/>
          </a:p>
          <a:p>
            <a:r>
              <a:rPr lang="en-US" b="1" dirty="0"/>
              <a:t>Aim: </a:t>
            </a:r>
            <a:r>
              <a:rPr lang="en-US" b="0" dirty="0"/>
              <a:t>to correctly</a:t>
            </a:r>
            <a:r>
              <a:rPr lang="en-US" b="0" baseline="0" dirty="0"/>
              <a:t> use SSCs [l] and [ll]</a:t>
            </a:r>
            <a:endParaRPr lang="en-US" b="0" dirty="0"/>
          </a:p>
          <a:p>
            <a:endParaRPr lang="en-US" b="1" dirty="0"/>
          </a:p>
          <a:p>
            <a:r>
              <a:rPr lang="en-US" b="1" dirty="0"/>
              <a:t>Procedure:</a:t>
            </a:r>
          </a:p>
          <a:p>
            <a:r>
              <a:rPr lang="en-US" b="0" dirty="0"/>
              <a:t>1. This can be done as a whole-class activity, or individually/in</a:t>
            </a:r>
            <a:r>
              <a:rPr lang="en-US" b="0" baseline="0" dirty="0"/>
              <a:t> pairs.</a:t>
            </a:r>
            <a:endParaRPr lang="en-US" b="0" dirty="0"/>
          </a:p>
          <a:p>
            <a:r>
              <a:rPr lang="en-US" b="0" dirty="0"/>
              <a:t>2.</a:t>
            </a:r>
            <a:r>
              <a:rPr lang="en-GB" sz="1200" b="0" kern="1200" dirty="0">
                <a:solidFill>
                  <a:schemeClr val="tx1"/>
                </a:solidFill>
                <a:effectLst/>
                <a:latin typeface="+mn-lt"/>
                <a:ea typeface="+mn-ea"/>
                <a:cs typeface="+mn-cs"/>
              </a:rPr>
              <a:t> The</a:t>
            </a:r>
            <a:r>
              <a:rPr lang="en-GB" sz="1200" b="0" kern="1200" baseline="0" dirty="0">
                <a:solidFill>
                  <a:schemeClr val="tx1"/>
                </a:solidFill>
                <a:effectLst/>
                <a:latin typeface="+mn-lt"/>
                <a:ea typeface="+mn-ea"/>
                <a:cs typeface="+mn-cs"/>
              </a:rPr>
              <a:t> target SSC (L/ LL) is obscured in each word. </a:t>
            </a:r>
            <a:endParaRPr lang="en-US" b="0" dirty="0"/>
          </a:p>
          <a:p>
            <a:r>
              <a:rPr lang="en-US" b="0" dirty="0"/>
              <a:t>3. </a:t>
            </a:r>
            <a:r>
              <a:rPr lang="en-GB" sz="1200" b="0" kern="1200" baseline="0" dirty="0">
                <a:solidFill>
                  <a:schemeClr val="tx1"/>
                </a:solidFill>
                <a:effectLst/>
                <a:latin typeface="+mn-lt"/>
                <a:ea typeface="+mn-ea"/>
                <a:cs typeface="+mn-cs"/>
              </a:rPr>
              <a:t>The teacher can say the word and ask students to write the missing letter(s).</a:t>
            </a:r>
          </a:p>
          <a:p>
            <a:r>
              <a:rPr lang="en-US" b="0" dirty="0"/>
              <a:t>4.</a:t>
            </a:r>
            <a:r>
              <a:rPr lang="en-GB" sz="1200" b="0" kern="1200" baseline="0" dirty="0">
                <a:solidFill>
                  <a:schemeClr val="tx1"/>
                </a:solidFill>
                <a:effectLst/>
                <a:latin typeface="+mn-lt"/>
                <a:ea typeface="+mn-ea"/>
                <a:cs typeface="+mn-cs"/>
              </a:rPr>
              <a:t> To challenge students more, ask students to try to remember which source/cluster words with L and LL </a:t>
            </a:r>
            <a:r>
              <a:rPr lang="en-GB" sz="1200" b="0" i="1" kern="1200" baseline="0" dirty="0">
                <a:solidFill>
                  <a:schemeClr val="tx1"/>
                </a:solidFill>
                <a:effectLst/>
                <a:latin typeface="+mn-lt"/>
                <a:ea typeface="+mn-ea"/>
                <a:cs typeface="+mn-cs"/>
              </a:rPr>
              <a:t>don’t</a:t>
            </a:r>
            <a:r>
              <a:rPr lang="en-GB" sz="1200" b="0" kern="1200" baseline="0" dirty="0">
                <a:solidFill>
                  <a:schemeClr val="tx1"/>
                </a:solidFill>
                <a:effectLst/>
                <a:latin typeface="+mn-lt"/>
                <a:ea typeface="+mn-ea"/>
                <a:cs typeface="+mn-cs"/>
              </a:rPr>
              <a:t> appear here (e.g. </a:t>
            </a:r>
            <a:r>
              <a:rPr lang="en-GB" sz="1200" b="0" kern="1200" baseline="0" dirty="0" err="1">
                <a:solidFill>
                  <a:schemeClr val="tx1"/>
                </a:solidFill>
                <a:effectLst/>
                <a:latin typeface="+mn-lt"/>
                <a:ea typeface="+mn-ea"/>
                <a:cs typeface="+mn-cs"/>
              </a:rPr>
              <a:t>amarillo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llevar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ella</a:t>
            </a:r>
            <a:r>
              <a:rPr lang="en-GB" sz="1200" b="0" kern="1200" baseline="0" dirty="0">
                <a:solidFill>
                  <a:schemeClr val="tx1"/>
                </a:solidFill>
                <a:effectLst/>
                <a:latin typeface="+mn-lt"/>
                <a:ea typeface="+mn-ea"/>
                <a:cs typeface="+mn-cs"/>
              </a:rPr>
              <a:t>, luz, </a:t>
            </a:r>
            <a:r>
              <a:rPr lang="en-GB" sz="1200" b="0" kern="1200" baseline="0" dirty="0" err="1">
                <a:solidFill>
                  <a:schemeClr val="tx1"/>
                </a:solidFill>
                <a:effectLst/>
                <a:latin typeface="+mn-lt"/>
                <a:ea typeface="+mn-ea"/>
                <a:cs typeface="+mn-cs"/>
              </a:rPr>
              <a:t>salir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luego</a:t>
            </a:r>
            <a:r>
              <a:rPr lang="en-GB" sz="1200" b="0" kern="1200" baseline="0" dirty="0">
                <a:solidFill>
                  <a:schemeClr val="tx1"/>
                </a:solidFill>
                <a:effectLst/>
                <a:latin typeface="+mn-lt"/>
                <a:ea typeface="+mn-ea"/>
                <a:cs typeface="+mn-cs"/>
              </a:rPr>
              <a:t>), making sure to check their spelling and to also have students say them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5. Check understanding of the meanings of the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llamar</a:t>
            </a:r>
            <a:r>
              <a:rPr lang="en-GB" b="0" baseline="0" dirty="0"/>
              <a:t> [122]; </a:t>
            </a:r>
            <a:r>
              <a:rPr lang="en-GB" b="0" baseline="0" dirty="0" err="1"/>
              <a:t>llegar</a:t>
            </a:r>
            <a:r>
              <a:rPr lang="en-GB" b="0" baseline="0" dirty="0"/>
              <a:t> [75]; </a:t>
            </a:r>
            <a:r>
              <a:rPr lang="en-GB" b="0" baseline="0" dirty="0" err="1"/>
              <a:t>llave</a:t>
            </a:r>
            <a:r>
              <a:rPr lang="en-GB" b="0" baseline="0" dirty="0"/>
              <a:t> [1853]; </a:t>
            </a:r>
            <a:r>
              <a:rPr lang="en-GB" b="0" baseline="0" dirty="0" err="1"/>
              <a:t>libro</a:t>
            </a:r>
            <a:r>
              <a:rPr lang="en-GB" b="0" baseline="0" dirty="0"/>
              <a:t> [230]; </a:t>
            </a:r>
            <a:r>
              <a:rPr lang="en-GB" b="0" baseline="0" dirty="0" err="1"/>
              <a:t>lista</a:t>
            </a:r>
            <a:r>
              <a:rPr lang="en-GB" b="0" baseline="0" dirty="0"/>
              <a:t> [1189]; palabra [192]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249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280184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‘LL’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4259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3103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2747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‘L’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0986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180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3871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p>
          <a:p>
            <a:endParaRPr lang="en-GB" b="0" dirty="0"/>
          </a:p>
          <a:p>
            <a:r>
              <a:rPr lang="en-GB" b="1" dirty="0"/>
              <a:t>Aims:</a:t>
            </a:r>
            <a:r>
              <a:rPr lang="en-GB" b="0" dirty="0"/>
              <a:t> to practise </a:t>
            </a:r>
            <a:r>
              <a:rPr lang="en-GB" b="0" baseline="0" dirty="0"/>
              <a:t>distinguishing between SSCs [</a:t>
            </a:r>
            <a:r>
              <a:rPr lang="en-GB" b="0" baseline="0" dirty="0" err="1"/>
              <a:t>ll</a:t>
            </a:r>
            <a:r>
              <a:rPr lang="en-GB" b="0" baseline="0" dirty="0"/>
              <a:t>] and [l]; to also improve word class recognition.</a:t>
            </a:r>
            <a:endParaRPr lang="en-GB" b="1" dirty="0"/>
          </a:p>
          <a:p>
            <a:endParaRPr lang="en-GB" dirty="0"/>
          </a:p>
          <a:p>
            <a:r>
              <a:rPr lang="en-GB" b="1" dirty="0"/>
              <a:t>Procedure:</a:t>
            </a:r>
          </a:p>
          <a:p>
            <a:pPr marL="228600" indent="-228600">
              <a:buAutoNum type="arabicPeriod"/>
            </a:pPr>
            <a:r>
              <a:rPr lang="en-GB" dirty="0"/>
              <a:t>Ask students to write the missing word</a:t>
            </a:r>
            <a:r>
              <a:rPr lang="en-GB" baseline="0" dirty="0"/>
              <a:t>. Teachers click the number button to play the recording, and then click to show the missing words.</a:t>
            </a:r>
          </a:p>
          <a:p>
            <a:pPr marL="228600" indent="-228600">
              <a:buAutoNum type="arabicPeriod"/>
            </a:pPr>
            <a:r>
              <a:rPr lang="en-GB" baseline="0" dirty="0"/>
              <a:t>Then ask students to give the English translation of the sentence, and click to go through the answers.</a:t>
            </a:r>
          </a:p>
          <a:p>
            <a:pPr marL="228600" indent="-228600">
              <a:buAutoNum type="arabicPeriod"/>
            </a:pPr>
            <a:r>
              <a:rPr lang="en-GB" baseline="0" dirty="0"/>
              <a:t>Finally, students need to work out the word class of the phonics word from the options in the top right. Teachers click for the answers to be revealed.</a:t>
            </a:r>
          </a:p>
          <a:p>
            <a:pPr marL="228600" indent="-228600">
              <a:buAutoNum type="arabicPeriod"/>
            </a:pPr>
            <a:r>
              <a:rPr lang="en-GB" baseline="0" dirty="0"/>
              <a:t>There is an alternative to this activity on the next slide.</a:t>
            </a:r>
          </a:p>
          <a:p>
            <a:endParaRPr lang="en-GB" dirty="0"/>
          </a:p>
          <a:p>
            <a:r>
              <a:rPr lang="en-GB" b="1" dirty="0"/>
              <a:t>Notes:</a:t>
            </a:r>
          </a:p>
          <a:p>
            <a:r>
              <a:rPr lang="en-GB" dirty="0"/>
              <a:t>All words included in this activity are previously taught vocabulary</a:t>
            </a:r>
            <a:r>
              <a:rPr lang="en-GB" baseline="0" dirty="0"/>
              <a:t> items or phonics words. ‘Normal’ [1000] is a cognate.</a:t>
            </a:r>
          </a:p>
          <a:p>
            <a:endParaRPr lang="en-GB" baseline="0" dirty="0"/>
          </a:p>
          <a:p>
            <a:r>
              <a:rPr lang="en-GB" baseline="0" dirty="0"/>
              <a:t>Weeks in which vocabulary items were taught: </a:t>
            </a:r>
          </a:p>
          <a:p>
            <a:r>
              <a:rPr lang="en-GB" baseline="0" dirty="0" err="1"/>
              <a:t>mañana</a:t>
            </a:r>
            <a:r>
              <a:rPr lang="en-GB" baseline="0" dirty="0"/>
              <a:t>, </a:t>
            </a:r>
            <a:r>
              <a:rPr lang="en-GB" baseline="0" dirty="0" err="1"/>
              <a:t>noche</a:t>
            </a:r>
            <a:r>
              <a:rPr lang="en-GB" baseline="0" dirty="0"/>
              <a:t> – 2.1.4; </a:t>
            </a:r>
            <a:r>
              <a:rPr lang="en-GB" baseline="0" dirty="0" err="1"/>
              <a:t>dónde</a:t>
            </a:r>
            <a:r>
              <a:rPr lang="en-GB" baseline="0" dirty="0"/>
              <a:t>, </a:t>
            </a:r>
            <a:r>
              <a:rPr lang="en-GB" baseline="0" dirty="0" err="1"/>
              <a:t>está</a:t>
            </a:r>
            <a:r>
              <a:rPr lang="en-GB" baseline="0" dirty="0"/>
              <a:t> – 1.1.1; </a:t>
            </a:r>
            <a:r>
              <a:rPr lang="en-GB" baseline="0" dirty="0" err="1"/>
              <a:t>cómo</a:t>
            </a:r>
            <a:r>
              <a:rPr lang="en-GB" baseline="0" dirty="0"/>
              <a:t>, </a:t>
            </a:r>
            <a:r>
              <a:rPr lang="en-GB" baseline="0" dirty="0" err="1"/>
              <a:t>muy</a:t>
            </a:r>
            <a:r>
              <a:rPr lang="en-GB" baseline="0" dirty="0"/>
              <a:t> – 1.1.2; </a:t>
            </a:r>
            <a:r>
              <a:rPr lang="en-GB" baseline="0" dirty="0" err="1"/>
              <a:t>aquí</a:t>
            </a:r>
            <a:r>
              <a:rPr lang="en-GB" baseline="0" dirty="0"/>
              <a:t>, </a:t>
            </a:r>
            <a:r>
              <a:rPr lang="en-GB" baseline="0" dirty="0" err="1"/>
              <a:t>chico</a:t>
            </a:r>
            <a:r>
              <a:rPr lang="en-GB" baseline="0" dirty="0"/>
              <a:t> – 1.2.3; </a:t>
            </a:r>
            <a:r>
              <a:rPr lang="en-GB" baseline="0" dirty="0" err="1"/>
              <a:t>oscuro</a:t>
            </a:r>
            <a:r>
              <a:rPr lang="en-GB" baseline="0" dirty="0"/>
              <a:t> – 2.2.5; </a:t>
            </a:r>
            <a:r>
              <a:rPr lang="en-GB" baseline="0" dirty="0" err="1"/>
              <a:t>profesor</a:t>
            </a:r>
            <a:r>
              <a:rPr lang="en-GB" baseline="0" dirty="0"/>
              <a:t>/a – 1.2.2; </a:t>
            </a:r>
            <a:r>
              <a:rPr lang="en-GB" baseline="0" dirty="0" err="1"/>
              <a:t>sólo</a:t>
            </a:r>
            <a:r>
              <a:rPr lang="en-GB" baseline="0" dirty="0"/>
              <a:t>, </a:t>
            </a:r>
            <a:r>
              <a:rPr lang="en-GB" baseline="0" dirty="0" err="1"/>
              <a:t>amarillo</a:t>
            </a:r>
            <a:r>
              <a:rPr lang="en-GB" baseline="0" dirty="0"/>
              <a:t> – 2.1.3; da, a – 1.2.7; </a:t>
            </a:r>
            <a:r>
              <a:rPr lang="en-GB" baseline="0" dirty="0" err="1"/>
              <a:t>quién</a:t>
            </a:r>
            <a:r>
              <a:rPr lang="en-GB" baseline="0" dirty="0"/>
              <a:t>, </a:t>
            </a:r>
            <a:r>
              <a:rPr lang="en-GB" baseline="0" dirty="0" err="1"/>
              <a:t>bien</a:t>
            </a:r>
            <a:r>
              <a:rPr lang="en-GB" baseline="0" dirty="0"/>
              <a:t> – 1.1.6; </a:t>
            </a:r>
            <a:r>
              <a:rPr lang="en-GB" baseline="0" dirty="0" err="1"/>
              <a:t>tienes</a:t>
            </a:r>
            <a:r>
              <a:rPr lang="en-GB" baseline="0" dirty="0"/>
              <a:t>, </a:t>
            </a:r>
            <a:r>
              <a:rPr lang="en-GB" baseline="0" dirty="0" err="1"/>
              <a:t>nuevo</a:t>
            </a:r>
            <a:r>
              <a:rPr lang="en-GB" baseline="0" dirty="0"/>
              <a:t> – 1.1.4; </a:t>
            </a:r>
            <a:r>
              <a:rPr lang="en-GB" baseline="0" dirty="0" err="1"/>
              <a:t>película</a:t>
            </a:r>
            <a:r>
              <a:rPr lang="en-GB" baseline="0" dirty="0"/>
              <a:t> – 1.2.6; </a:t>
            </a:r>
            <a:r>
              <a:rPr lang="en-GB" baseline="0" dirty="0" err="1"/>
              <a:t>lunes</a:t>
            </a:r>
            <a:r>
              <a:rPr lang="en-GB" baseline="0" dirty="0"/>
              <a:t> – 2.2.3; no – 1.2.1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8031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1" dirty="0"/>
          </a:p>
          <a:p>
            <a:r>
              <a:rPr lang="en-GB" b="1" dirty="0"/>
              <a:t>Notes</a:t>
            </a:r>
            <a:r>
              <a:rPr lang="en-GB" b="1" baseline="0" dirty="0"/>
              <a:t>:</a:t>
            </a:r>
          </a:p>
          <a:p>
            <a:r>
              <a:rPr lang="en-GB" b="0" baseline="0" dirty="0"/>
              <a:t>This is the same as the previous slide apart from instead of writing the one word with either [</a:t>
            </a:r>
            <a:r>
              <a:rPr lang="en-GB" b="0" baseline="0" dirty="0" err="1"/>
              <a:t>ll</a:t>
            </a:r>
            <a:r>
              <a:rPr lang="en-GB" b="0" baseline="0" dirty="0"/>
              <a:t>] or [l], students transcribe the whole sentence. The other two parts to this activity (translation and word type recognition) are the same.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700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 </a:t>
            </a:r>
            <a:r>
              <a:rPr lang="en-GB" b="0" dirty="0"/>
              <a:t>4 minutes</a:t>
            </a:r>
          </a:p>
          <a:p>
            <a:endParaRPr lang="en-GB" b="0" dirty="0"/>
          </a:p>
          <a:p>
            <a:r>
              <a:rPr lang="en-GB" b="1" dirty="0"/>
              <a:t>Aim: </a:t>
            </a:r>
            <a:r>
              <a:rPr lang="x-none" dirty="0"/>
              <a:t>to </a:t>
            </a:r>
            <a:r>
              <a:rPr lang="en-GB" dirty="0"/>
              <a:t>help students </a:t>
            </a:r>
            <a:r>
              <a:rPr lang="x-none" dirty="0"/>
              <a:t>practi</a:t>
            </a:r>
            <a:r>
              <a:rPr lang="en-GB" dirty="0"/>
              <a:t>s</a:t>
            </a:r>
            <a:r>
              <a:rPr lang="x-none" dirty="0"/>
              <a:t>e </a:t>
            </a:r>
            <a:r>
              <a:rPr lang="en-GB" dirty="0"/>
              <a:t>distinguishing</a:t>
            </a:r>
            <a:r>
              <a:rPr lang="en-GB" baseline="0" dirty="0"/>
              <a:t> between</a:t>
            </a:r>
            <a:r>
              <a:rPr lang="en-GB" dirty="0"/>
              <a:t> between </a:t>
            </a:r>
            <a:r>
              <a:rPr lang="x-none" dirty="0"/>
              <a:t>the S</a:t>
            </a:r>
            <a:r>
              <a:rPr lang="en-GB" dirty="0"/>
              <a:t>S</a:t>
            </a:r>
            <a:r>
              <a:rPr lang="x-none" dirty="0"/>
              <a:t>Cs revisited this week, </a:t>
            </a:r>
            <a:r>
              <a:rPr lang="en-GB" sz="1200" b="0" i="0" dirty="0">
                <a:solidFill>
                  <a:schemeClr val="dk1"/>
                </a:solidFill>
                <a:latin typeface="+mn-lt"/>
                <a:ea typeface="Calibri"/>
                <a:cs typeface="Calibri"/>
                <a:sym typeface="Calibri"/>
              </a:rPr>
              <a:t>[LL]</a:t>
            </a:r>
            <a:r>
              <a:rPr lang="en-GB" sz="1200" b="0" i="0" baseline="0" dirty="0">
                <a:solidFill>
                  <a:schemeClr val="dk1"/>
                </a:solidFill>
                <a:latin typeface="+mn-lt"/>
                <a:ea typeface="Calibri"/>
                <a:cs typeface="Calibri"/>
                <a:sym typeface="Calibri"/>
              </a:rPr>
              <a:t> and</a:t>
            </a:r>
            <a:r>
              <a:rPr lang="en-GB" sz="1200" b="0" i="0" dirty="0">
                <a:solidFill>
                  <a:schemeClr val="dk1"/>
                </a:solidFill>
                <a:latin typeface="+mn-lt"/>
                <a:ea typeface="Calibri"/>
                <a:cs typeface="Calibri"/>
                <a:sym typeface="Calibri"/>
              </a:rPr>
              <a:t> [L]. </a:t>
            </a:r>
          </a:p>
          <a:p>
            <a:endParaRPr lang="en-GB" sz="1200" b="0" i="0" dirty="0">
              <a:solidFill>
                <a:schemeClr val="dk1"/>
              </a:solidFill>
              <a:latin typeface="+mn-lt"/>
              <a:ea typeface="Calibri"/>
              <a:cs typeface="Calibri"/>
              <a:sym typeface="Calibri"/>
            </a:endParaRPr>
          </a:p>
          <a:p>
            <a:r>
              <a:rPr lang="en-GB" sz="1200" b="1" i="0" dirty="0">
                <a:solidFill>
                  <a:schemeClr val="dk1"/>
                </a:solidFill>
                <a:latin typeface="+mn-lt"/>
                <a:ea typeface="Calibri"/>
                <a:cs typeface="Calibri"/>
                <a:sym typeface="Calibri"/>
              </a:rPr>
              <a:t>Procedure:</a:t>
            </a:r>
          </a:p>
          <a:p>
            <a:pPr marL="228600" indent="-228600">
              <a:buAutoNum type="arabicPeriod"/>
            </a:pPr>
            <a:r>
              <a:rPr lang="en-GB" sz="1200" b="0" i="0" dirty="0">
                <a:solidFill>
                  <a:schemeClr val="dk1"/>
                </a:solidFill>
                <a:latin typeface="+mn-lt"/>
                <a:ea typeface="Calibri"/>
                <a:cs typeface="Calibri"/>
                <a:sym typeface="Calibri"/>
              </a:rPr>
              <a:t>Students listen to the recording and write down the words in the corresponding column. Then, students can write the meaning in English.</a:t>
            </a:r>
          </a:p>
          <a:p>
            <a:pPr marL="228600" indent="-228600">
              <a:buAutoNum type="arabicPeriod"/>
            </a:pPr>
            <a:r>
              <a:rPr lang="en-GB" sz="1200" b="0" i="0" dirty="0">
                <a:solidFill>
                  <a:schemeClr val="dk1"/>
                </a:solidFill>
                <a:latin typeface="+mn-lt"/>
                <a:ea typeface="Calibri"/>
                <a:cs typeface="Calibri"/>
                <a:sym typeface="Calibri"/>
              </a:rPr>
              <a:t>Play the recording by clicking on the speaker button. The recording</a:t>
            </a:r>
            <a:r>
              <a:rPr lang="en-GB" sz="1200" b="0" i="0" baseline="0" dirty="0">
                <a:solidFill>
                  <a:schemeClr val="dk1"/>
                </a:solidFill>
                <a:latin typeface="+mn-lt"/>
                <a:ea typeface="Calibri"/>
                <a:cs typeface="Calibri"/>
                <a:sym typeface="Calibri"/>
              </a:rPr>
              <a:t> can be paused if needed.</a:t>
            </a:r>
          </a:p>
          <a:p>
            <a:pPr marL="228600" indent="-228600">
              <a:buAutoNum type="arabicPeriod"/>
            </a:pPr>
            <a:r>
              <a:rPr lang="en-GB" sz="1200" b="0" i="0" baseline="0" dirty="0">
                <a:solidFill>
                  <a:schemeClr val="dk1"/>
                </a:solidFill>
                <a:latin typeface="+mn-lt"/>
                <a:ea typeface="Calibri"/>
                <a:cs typeface="Calibri"/>
                <a:sym typeface="Calibri"/>
              </a:rPr>
              <a:t>Click to show the show the </a:t>
            </a:r>
            <a:r>
              <a:rPr lang="en-GB" sz="1200" b="0" i="0" baseline="0" dirty="0">
                <a:solidFill>
                  <a:schemeClr val="dk1"/>
                </a:solidFill>
                <a:latin typeface="+mn-lt"/>
                <a:ea typeface="+mn-ea"/>
                <a:cs typeface="Calibri"/>
                <a:sym typeface="Calibri"/>
              </a:rPr>
              <a:t>a</a:t>
            </a:r>
            <a:r>
              <a:rPr lang="en-GB" sz="1200" b="0" i="0" dirty="0">
                <a:solidFill>
                  <a:schemeClr val="dk1"/>
                </a:solidFill>
                <a:latin typeface="+mn-lt"/>
                <a:cs typeface="Calibri"/>
                <a:sym typeface="Calibri"/>
              </a:rPr>
              <a:t>nswers which appear in the order in</a:t>
            </a:r>
            <a:r>
              <a:rPr lang="en-GB" sz="1200" b="0" i="0" baseline="0" dirty="0">
                <a:solidFill>
                  <a:schemeClr val="dk1"/>
                </a:solidFill>
                <a:latin typeface="+mn-lt"/>
                <a:cs typeface="Calibri"/>
                <a:sym typeface="Calibri"/>
              </a:rPr>
              <a:t> which words are said in the audio recording. The translations are then revealed by clicking after all the Spanish words have been revealed.</a:t>
            </a:r>
            <a:endParaRPr lang="x-none" dirty="0"/>
          </a:p>
          <a:p>
            <a:endParaRPr lang="x-none" dirty="0"/>
          </a:p>
          <a:p>
            <a:r>
              <a:rPr lang="en-GB" b="1" dirty="0"/>
              <a:t>Notes</a:t>
            </a:r>
          </a:p>
          <a:p>
            <a:r>
              <a:rPr lang="en-GB" dirty="0"/>
              <a:t>All words included in this activity are previously taught vocabulary</a:t>
            </a:r>
            <a:r>
              <a:rPr lang="en-GB" baseline="0" dirty="0"/>
              <a:t> items or phonics words. ‘Paella’ is a word that might be challenging. It has appeared in one activity in 2.2.3.</a:t>
            </a:r>
          </a:p>
          <a:p>
            <a:endParaRPr lang="en-GB" baseline="0" dirty="0"/>
          </a:p>
          <a:p>
            <a:r>
              <a:rPr lang="en-GB" baseline="0" dirty="0"/>
              <a:t>Weeks in which vocabulary items were taught: </a:t>
            </a:r>
          </a:p>
          <a:p>
            <a:r>
              <a:rPr lang="en-GB" baseline="0" dirty="0" err="1"/>
              <a:t>listo</a:t>
            </a:r>
            <a:r>
              <a:rPr lang="en-GB" baseline="0" dirty="0"/>
              <a:t> [1684] – 1.1.2; </a:t>
            </a:r>
            <a:r>
              <a:rPr lang="en-GB" baseline="0" dirty="0" err="1"/>
              <a:t>letra</a:t>
            </a:r>
            <a:r>
              <a:rPr lang="en-GB" baseline="0" dirty="0"/>
              <a:t> [977]– 1.1.4; </a:t>
            </a:r>
            <a:r>
              <a:rPr lang="en-GB" baseline="0" dirty="0" err="1"/>
              <a:t>regalo</a:t>
            </a:r>
            <a:r>
              <a:rPr lang="en-GB" baseline="0" dirty="0"/>
              <a:t> [1986]– 1.2.7; </a:t>
            </a:r>
            <a:r>
              <a:rPr lang="en-GB" baseline="0" dirty="0" err="1"/>
              <a:t>iglesia</a:t>
            </a:r>
            <a:r>
              <a:rPr lang="en-GB" baseline="0" dirty="0"/>
              <a:t> [437]– 1.2.5; </a:t>
            </a:r>
            <a:r>
              <a:rPr lang="es-ES" sz="1200" b="0" i="0" kern="1200" dirty="0">
                <a:solidFill>
                  <a:schemeClr val="tx1"/>
                </a:solidFill>
                <a:effectLst/>
                <a:latin typeface="+mn-lt"/>
                <a:ea typeface="+mn-ea"/>
                <a:cs typeface="+mn-cs"/>
              </a:rPr>
              <a:t>tranquilo [1073]</a:t>
            </a:r>
            <a:r>
              <a:rPr lang="en-GB" baseline="0" dirty="0"/>
              <a:t> – 1.1.2; </a:t>
            </a:r>
            <a:r>
              <a:rPr lang="es-ES" sz="1200" b="0" i="0" kern="1200" dirty="0">
                <a:solidFill>
                  <a:schemeClr val="tx1"/>
                </a:solidFill>
                <a:effectLst/>
                <a:latin typeface="+mn-lt"/>
                <a:ea typeface="+mn-ea"/>
                <a:cs typeface="+mn-cs"/>
              </a:rPr>
              <a:t>julio [659]</a:t>
            </a:r>
            <a:r>
              <a:rPr lang="en-GB" baseline="0" dirty="0"/>
              <a:t>– 3.1.1; </a:t>
            </a:r>
            <a:r>
              <a:rPr lang="en-GB" baseline="0" dirty="0" err="1"/>
              <a:t>llave</a:t>
            </a:r>
            <a:r>
              <a:rPr lang="en-GB" baseline="0" dirty="0"/>
              <a:t>– SCC 1.1.4 and 3.1.3; </a:t>
            </a:r>
            <a:r>
              <a:rPr lang="es-ES" sz="1200" b="0" i="0" kern="1200" dirty="0">
                <a:solidFill>
                  <a:schemeClr val="tx1"/>
                </a:solidFill>
                <a:effectLst/>
                <a:latin typeface="+mn-lt"/>
                <a:ea typeface="+mn-ea"/>
                <a:cs typeface="+mn-cs"/>
              </a:rPr>
              <a:t>botella [1878]</a:t>
            </a:r>
            <a:r>
              <a:rPr lang="en-GB" baseline="0" dirty="0"/>
              <a:t>– 1.1.5; </a:t>
            </a:r>
            <a:r>
              <a:rPr lang="en-GB" baseline="0" dirty="0" err="1"/>
              <a:t>llamar</a:t>
            </a:r>
            <a:r>
              <a:rPr lang="en-GB" baseline="0" dirty="0"/>
              <a:t> – SCC 1.1.4 and 3.1.3; </a:t>
            </a:r>
            <a:r>
              <a:rPr lang="es-ES" sz="1200" b="0" i="0" kern="1200" dirty="0">
                <a:solidFill>
                  <a:schemeClr val="tx1"/>
                </a:solidFill>
                <a:effectLst/>
                <a:latin typeface="+mn-lt"/>
                <a:ea typeface="+mn-ea"/>
                <a:cs typeface="+mn-cs"/>
              </a:rPr>
              <a:t>amarillo [1381]</a:t>
            </a:r>
            <a:r>
              <a:rPr lang="en-GB" baseline="0" dirty="0"/>
              <a:t>– 2.1.3; </a:t>
            </a:r>
            <a:r>
              <a:rPr lang="es-ES" sz="1200" b="0" i="0" kern="1200" dirty="0">
                <a:solidFill>
                  <a:schemeClr val="tx1"/>
                </a:solidFill>
                <a:effectLst/>
                <a:latin typeface="+mn-lt"/>
                <a:ea typeface="+mn-ea"/>
                <a:cs typeface="+mn-cs"/>
              </a:rPr>
              <a:t>caballo [907] </a:t>
            </a:r>
            <a:r>
              <a:rPr lang="en-GB" baseline="0" dirty="0"/>
              <a:t>– 1.1.5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0198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428159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mins.</a:t>
            </a:r>
          </a:p>
          <a:p>
            <a:endParaRPr lang="en-US" b="1" dirty="0"/>
          </a:p>
          <a:p>
            <a:r>
              <a:rPr lang="en-US" b="1" dirty="0"/>
              <a:t>Aim: </a:t>
            </a:r>
            <a:r>
              <a:rPr lang="en-GB" b="0" dirty="0"/>
              <a:t>to accurately</a:t>
            </a:r>
            <a:r>
              <a:rPr lang="en-GB" b="0" baseline="0" dirty="0"/>
              <a:t> spell words </a:t>
            </a:r>
            <a:r>
              <a:rPr lang="en-GB" sz="1200" kern="1200" dirty="0">
                <a:solidFill>
                  <a:schemeClr val="tx1"/>
                </a:solidFill>
                <a:effectLst/>
                <a:latin typeface="+mn-lt"/>
                <a:ea typeface="+mn-ea"/>
                <a:cs typeface="+mn-cs"/>
              </a:rPr>
              <a:t>that contain SSCs</a:t>
            </a:r>
            <a:r>
              <a:rPr lang="en-GB" sz="1200" kern="1200" baseline="0" dirty="0">
                <a:solidFill>
                  <a:schemeClr val="tx1"/>
                </a:solidFill>
                <a:effectLst/>
                <a:latin typeface="+mn-lt"/>
                <a:ea typeface="+mn-ea"/>
                <a:cs typeface="+mn-cs"/>
              </a:rPr>
              <a:t> [l] and [ll]. </a:t>
            </a:r>
            <a:r>
              <a:rPr lang="en-GB" sz="1200" kern="1200" dirty="0">
                <a:solidFill>
                  <a:schemeClr val="tx1"/>
                </a:solidFill>
                <a:effectLst/>
                <a:latin typeface="+mn-lt"/>
                <a:ea typeface="+mn-ea"/>
                <a:cs typeface="+mn-cs"/>
              </a:rPr>
              <a:t>Audio is provided to reinforce the sound of the SSC and to give a cue for correct spelling.</a:t>
            </a:r>
            <a:r>
              <a:rPr lang="x-none" dirty="0">
                <a:effectLst/>
              </a:rPr>
              <a:t> </a:t>
            </a:r>
            <a:endParaRPr lang="en-US" b="1" dirty="0"/>
          </a:p>
          <a:p>
            <a:endParaRPr lang="en-US" b="1" dirty="0"/>
          </a:p>
          <a:p>
            <a:r>
              <a:rPr lang="en-US" b="1" dirty="0"/>
              <a:t>Procedure:</a:t>
            </a:r>
          </a:p>
          <a:p>
            <a:r>
              <a:rPr lang="en-US" b="0" dirty="0"/>
              <a:t>1. Students listen and write the missing words.</a:t>
            </a:r>
          </a:p>
          <a:p>
            <a:r>
              <a:rPr lang="en-US" b="0" dirty="0"/>
              <a:t>2. The teacher goes through the answers for each sentence, one by one, including eliciting the English meanings.</a:t>
            </a:r>
          </a:p>
          <a:p>
            <a:r>
              <a:rPr lang="en-US" b="0" dirty="0"/>
              <a:t>3. For</a:t>
            </a:r>
            <a:r>
              <a:rPr lang="en-US" b="0" baseline="0" dirty="0"/>
              <a:t> additional reinforcement, the teacher can play</a:t>
            </a:r>
            <a:r>
              <a:rPr lang="en-US" b="0" dirty="0"/>
              <a:t> the audio again each time so that students can listen and read at the same time.</a:t>
            </a:r>
          </a:p>
          <a:p>
            <a:endParaRPr lang="en-US" b="0" dirty="0"/>
          </a:p>
          <a:p>
            <a:r>
              <a:rPr lang="en-US" b="1" dirty="0"/>
              <a:t>Note: </a:t>
            </a:r>
            <a:r>
              <a:rPr lang="en-GB" sz="1200" kern="1200" dirty="0">
                <a:solidFill>
                  <a:schemeClr val="tx1"/>
                </a:solidFill>
                <a:effectLst/>
                <a:latin typeface="+mn-lt"/>
                <a:ea typeface="+mn-ea"/>
                <a:cs typeface="+mn-cs"/>
              </a:rPr>
              <a:t>This sentence level transcription task includes some known words and some less familiar cluster words</a:t>
            </a:r>
            <a:r>
              <a:rPr lang="en-GB" sz="1200" kern="1200" baseline="0" dirty="0">
                <a:solidFill>
                  <a:schemeClr val="tx1"/>
                </a:solidFill>
                <a:effectLst/>
                <a:latin typeface="+mn-lt"/>
                <a:ea typeface="+mn-ea"/>
                <a:cs typeface="+mn-cs"/>
              </a:rPr>
              <a:t> from Year 7 that were only used for phonics practice</a:t>
            </a:r>
            <a:r>
              <a:rPr lang="en-GB" sz="1200" kern="1200" dirty="0">
                <a:solidFill>
                  <a:schemeClr val="tx1"/>
                </a:solidFill>
                <a:effectLst/>
                <a:latin typeface="+mn-lt"/>
                <a:ea typeface="+mn-ea"/>
                <a:cs typeface="+mn-cs"/>
              </a:rPr>
              <a:t>.  As such, it is a hybrid phonics/vocabulary practice task.</a:t>
            </a:r>
            <a:endParaRPr lang="en-US" b="1"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Las palabras en la lista son largas.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noProof="0" dirty="0">
                <a:solidFill>
                  <a:schemeClr val="accent5">
                    <a:lumMod val="50000"/>
                  </a:schemeClr>
                </a:solidFill>
                <a:latin typeface="+mj-lt"/>
              </a:rPr>
              <a:t>Quiero llevar zapatos amarillos.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Ella va a salir, luego va a bailar.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Es importante llegar con las llaves.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Necesito luz para leer mi libro.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¿Cuándo puedes llamar?</a:t>
            </a:r>
            <a:endParaRPr lang="x-none" sz="1200" dirty="0">
              <a:solidFill>
                <a:schemeClr val="accent5">
                  <a:lumMod val="50000"/>
                </a:schemeClr>
              </a:solidFill>
              <a:latin typeface="+mj-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683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SSC [ll] in sentences</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short text and think about what it means.</a:t>
            </a:r>
          </a:p>
          <a:p>
            <a:pPr marL="228600" indent="-228600">
              <a:buAutoNum type="arabicPeriod"/>
            </a:pPr>
            <a:r>
              <a:rPr lang="en-GB" baseline="0" dirty="0"/>
              <a:t>The teacher reads the text aloud in fragments, eliciting the meanings from students. Note that all words have been previously taught as vocabulary items or used for phonics practice. ‘Llama’ (animal) is a cognate.</a:t>
            </a:r>
          </a:p>
          <a:p>
            <a:pPr marL="228600" indent="-228600">
              <a:buAutoNum type="arabicPeriod"/>
            </a:pPr>
            <a:r>
              <a:rPr lang="en-GB" baseline="0" dirty="0"/>
              <a:t>Students then practise saying the sentence in pairs, at increasing speed.</a:t>
            </a:r>
          </a:p>
          <a:p>
            <a:pPr marL="228600" indent="-228600">
              <a:buAutoNum type="arabicPeriod"/>
            </a:pPr>
            <a:r>
              <a:rPr lang="en-GB" baseline="0" dirty="0"/>
              <a:t>The teacher can challenge students to listen to a native speaker read the text at three different speeds (1=slow; 3=very fast). Each time, students can be challenged to say it at the same speed.</a:t>
            </a:r>
          </a:p>
          <a:p>
            <a:pPr marL="228600" indent="-228600">
              <a:buAutoNum type="arabicPeriod"/>
            </a:pPr>
            <a:endParaRPr lang="en-GB" baseline="0" dirty="0"/>
          </a:p>
          <a:p>
            <a:pPr marL="0" indent="0">
              <a:buNone/>
            </a:pPr>
            <a:r>
              <a:rPr lang="en-GB" b="1" baseline="0" dirty="0"/>
              <a:t>Note: </a:t>
            </a:r>
            <a:r>
              <a:rPr lang="en-GB" baseline="0" dirty="0"/>
              <a:t>the personal ‘a’ is used with the verb ‘llamar’. This will be unfamiliar to students. However, it doesn’t need to be dwelt on; students are likely to still understand the sentence without knowing why it is used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378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2679763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differentiate sounds for ‘l’ and ‘ll’.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After listening to the recordings modelling both sounds, students listen to the recording once and tally how many times they hear ‘l’ and how many times they hear ‘ll’.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listen to the recording one more time to try and write down all the words including ‘l’ or ‘ll’.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Answers can be shown one by one.</a:t>
            </a:r>
            <a:endParaRPr lang="en-GB" b="1" dirty="0"/>
          </a:p>
          <a:p>
            <a:endParaRPr lang="en-US" b="1" dirty="0"/>
          </a:p>
          <a:p>
            <a:r>
              <a:rPr lang="en-US" b="1" dirty="0"/>
              <a:t>Transcript:</a:t>
            </a:r>
            <a:endParaRPr lang="en-US" b="0" dirty="0"/>
          </a:p>
          <a:p>
            <a:r>
              <a:rPr lang="en-US" b="0" dirty="0" err="1"/>
              <a:t>Tenemos</a:t>
            </a:r>
            <a:r>
              <a:rPr lang="en-US" b="0" dirty="0"/>
              <a:t> una </a:t>
            </a:r>
            <a:r>
              <a:rPr lang="en-US" b="0" dirty="0" err="1"/>
              <a:t>buena</a:t>
            </a:r>
            <a:r>
              <a:rPr lang="en-US" b="0" dirty="0"/>
              <a:t> </a:t>
            </a:r>
            <a:r>
              <a:rPr lang="en-US" b="0" dirty="0" err="1"/>
              <a:t>re</a:t>
            </a:r>
            <a:r>
              <a:rPr lang="en-US" b="1" dirty="0" err="1"/>
              <a:t>l</a:t>
            </a:r>
            <a:r>
              <a:rPr lang="en-US" b="0" dirty="0" err="1"/>
              <a:t>ación</a:t>
            </a:r>
            <a:r>
              <a:rPr lang="en-US" b="0" dirty="0"/>
              <a:t> con mis </a:t>
            </a:r>
            <a:r>
              <a:rPr lang="en-US" b="0" dirty="0" err="1"/>
              <a:t>tíos</a:t>
            </a:r>
            <a:r>
              <a:rPr lang="en-US" b="0" dirty="0"/>
              <a:t> y mis </a:t>
            </a:r>
            <a:r>
              <a:rPr lang="en-US" b="0" dirty="0" err="1"/>
              <a:t>abue</a:t>
            </a:r>
            <a:r>
              <a:rPr lang="en-US" b="1" dirty="0" err="1"/>
              <a:t>l</a:t>
            </a:r>
            <a:r>
              <a:rPr lang="en-US" b="0" dirty="0" err="1"/>
              <a:t>os</a:t>
            </a:r>
            <a:r>
              <a:rPr lang="en-US" b="0" dirty="0"/>
              <a:t>, </a:t>
            </a:r>
            <a:r>
              <a:rPr lang="en-US" b="0" dirty="0" err="1"/>
              <a:t>así</a:t>
            </a:r>
            <a:r>
              <a:rPr lang="en-US" b="0" dirty="0"/>
              <a:t> que </a:t>
            </a:r>
            <a:r>
              <a:rPr lang="en-US" b="0" dirty="0" err="1"/>
              <a:t>muchas</a:t>
            </a:r>
            <a:r>
              <a:rPr lang="en-US" b="0" dirty="0"/>
              <a:t> </a:t>
            </a:r>
            <a:r>
              <a:rPr lang="en-US" b="0" dirty="0" err="1"/>
              <a:t>veces</a:t>
            </a:r>
            <a:r>
              <a:rPr lang="en-US" b="0" dirty="0"/>
              <a:t> </a:t>
            </a:r>
            <a:r>
              <a:rPr lang="en-US" b="0" dirty="0" err="1"/>
              <a:t>ce</a:t>
            </a:r>
            <a:r>
              <a:rPr lang="en-US" b="1" dirty="0" err="1"/>
              <a:t>l</a:t>
            </a:r>
            <a:r>
              <a:rPr lang="en-US" b="0" dirty="0" err="1"/>
              <a:t>ebramos</a:t>
            </a:r>
            <a:r>
              <a:rPr lang="en-US" b="0" dirty="0"/>
              <a:t> fiestas </a:t>
            </a:r>
            <a:r>
              <a:rPr lang="en-US" b="0" dirty="0" err="1"/>
              <a:t>en</a:t>
            </a:r>
            <a:r>
              <a:rPr lang="en-US" b="0" dirty="0"/>
              <a:t> casa. A </a:t>
            </a:r>
            <a:r>
              <a:rPr lang="en-US" b="0" dirty="0" err="1"/>
              <a:t>veces</a:t>
            </a:r>
            <a:r>
              <a:rPr lang="en-US" b="0" dirty="0"/>
              <a:t> mi padre </a:t>
            </a:r>
            <a:r>
              <a:rPr lang="en-US" b="0" dirty="0" err="1"/>
              <a:t>cocina</a:t>
            </a:r>
            <a:r>
              <a:rPr lang="en-US" b="0" dirty="0"/>
              <a:t> po</a:t>
            </a:r>
            <a:r>
              <a:rPr lang="en-US" b="1" dirty="0"/>
              <a:t>ll</a:t>
            </a:r>
            <a:r>
              <a:rPr lang="en-US" b="0" dirty="0"/>
              <a:t>o y mi </a:t>
            </a:r>
            <a:r>
              <a:rPr lang="en-US" b="0" dirty="0" err="1"/>
              <a:t>tía</a:t>
            </a:r>
            <a:r>
              <a:rPr lang="en-US" b="0" dirty="0"/>
              <a:t> </a:t>
            </a:r>
            <a:r>
              <a:rPr lang="en-US" b="0" dirty="0" err="1"/>
              <a:t>prepara</a:t>
            </a:r>
            <a:r>
              <a:rPr lang="en-US" b="0" dirty="0"/>
              <a:t> arroz con </a:t>
            </a:r>
            <a:r>
              <a:rPr lang="en-US" b="1" dirty="0"/>
              <a:t>l</a:t>
            </a:r>
            <a:r>
              <a:rPr lang="en-US" b="0" dirty="0"/>
              <a:t>eche, ¡es </a:t>
            </a:r>
            <a:r>
              <a:rPr lang="en-US" b="0" dirty="0" err="1"/>
              <a:t>su</a:t>
            </a:r>
            <a:r>
              <a:rPr lang="en-US" b="0" dirty="0"/>
              <a:t> </a:t>
            </a:r>
            <a:r>
              <a:rPr lang="en-US" b="0" dirty="0" err="1"/>
              <a:t>p</a:t>
            </a:r>
            <a:r>
              <a:rPr lang="en-US" b="1" dirty="0" err="1"/>
              <a:t>l</a:t>
            </a:r>
            <a:r>
              <a:rPr lang="en-US" b="0" dirty="0" err="1"/>
              <a:t>ato</a:t>
            </a:r>
            <a:r>
              <a:rPr lang="en-US" b="0" dirty="0"/>
              <a:t> </a:t>
            </a:r>
            <a:r>
              <a:rPr lang="en-US" b="0" dirty="0" err="1"/>
              <a:t>estre</a:t>
            </a:r>
            <a:r>
              <a:rPr lang="en-US" b="1" dirty="0" err="1"/>
              <a:t>ll</a:t>
            </a:r>
            <a:r>
              <a:rPr lang="en-US" b="0" dirty="0" err="1"/>
              <a:t>a</a:t>
            </a:r>
            <a:r>
              <a:rPr lang="en-US" b="0" dirty="0"/>
              <a:t>! </a:t>
            </a:r>
          </a:p>
          <a:p>
            <a:r>
              <a:rPr lang="en-US" b="0" dirty="0" err="1"/>
              <a:t>Después</a:t>
            </a:r>
            <a:r>
              <a:rPr lang="en-US" b="0" dirty="0"/>
              <a:t> de comer </a:t>
            </a:r>
            <a:r>
              <a:rPr lang="en-US" b="0" dirty="0" err="1"/>
              <a:t>jugamos</a:t>
            </a:r>
            <a:r>
              <a:rPr lang="en-US" b="0" dirty="0"/>
              <a:t> con una pe</a:t>
            </a:r>
            <a:r>
              <a:rPr lang="en-US" b="1" dirty="0"/>
              <a:t>l</a:t>
            </a:r>
            <a:r>
              <a:rPr lang="en-US" b="0" dirty="0"/>
              <a:t>ota </a:t>
            </a:r>
            <a:r>
              <a:rPr lang="en-US" b="0" dirty="0" err="1"/>
              <a:t>en</a:t>
            </a:r>
            <a:r>
              <a:rPr lang="en-US" b="0" dirty="0"/>
              <a:t> </a:t>
            </a:r>
            <a:r>
              <a:rPr lang="en-US" b="0" dirty="0" err="1"/>
              <a:t>ca</a:t>
            </a:r>
            <a:r>
              <a:rPr lang="en-US" b="1" dirty="0" err="1"/>
              <a:t>ll</a:t>
            </a:r>
            <a:r>
              <a:rPr lang="en-US" b="0" dirty="0" err="1"/>
              <a:t>es</a:t>
            </a:r>
            <a:r>
              <a:rPr lang="en-US" b="1" dirty="0"/>
              <a:t> </a:t>
            </a:r>
            <a:r>
              <a:rPr lang="en-US" b="0" dirty="0" err="1"/>
              <a:t>tranqui</a:t>
            </a:r>
            <a:r>
              <a:rPr lang="en-US" b="1" dirty="0" err="1"/>
              <a:t>l</a:t>
            </a:r>
            <a:r>
              <a:rPr lang="en-US" b="0" dirty="0" err="1"/>
              <a:t>as</a:t>
            </a:r>
            <a:r>
              <a:rPr lang="en-US" b="0" dirty="0"/>
              <a:t>. </a:t>
            </a:r>
            <a:r>
              <a:rPr lang="en-US" b="0" dirty="0" err="1"/>
              <a:t>También</a:t>
            </a:r>
            <a:r>
              <a:rPr lang="en-US" b="0" dirty="0"/>
              <a:t> </a:t>
            </a:r>
            <a:r>
              <a:rPr lang="en-US" b="0" dirty="0" err="1"/>
              <a:t>corremos</a:t>
            </a:r>
            <a:r>
              <a:rPr lang="en-US" b="0" dirty="0"/>
              <a:t> hasta un </a:t>
            </a:r>
            <a:r>
              <a:rPr lang="en-US" b="0" dirty="0" err="1"/>
              <a:t>casti</a:t>
            </a:r>
            <a:r>
              <a:rPr lang="en-US" b="1" dirty="0" err="1"/>
              <a:t>ll</a:t>
            </a:r>
            <a:r>
              <a:rPr lang="en-US" b="0" dirty="0" err="1"/>
              <a:t>o</a:t>
            </a:r>
            <a:r>
              <a:rPr lang="en-US" b="0" dirty="0"/>
              <a:t> que </a:t>
            </a:r>
            <a:r>
              <a:rPr lang="en-US" b="0" dirty="0" err="1"/>
              <a:t>está</a:t>
            </a:r>
            <a:r>
              <a:rPr lang="en-US" b="0" dirty="0"/>
              <a:t> </a:t>
            </a:r>
            <a:r>
              <a:rPr lang="en-US" b="0" dirty="0" err="1"/>
              <a:t>en</a:t>
            </a:r>
            <a:r>
              <a:rPr lang="en-US" b="0" dirty="0"/>
              <a:t> una </a:t>
            </a:r>
            <a:r>
              <a:rPr lang="en-US" b="0" dirty="0" err="1"/>
              <a:t>co</a:t>
            </a:r>
            <a:r>
              <a:rPr lang="en-US" b="1" dirty="0" err="1"/>
              <a:t>l</a:t>
            </a:r>
            <a:r>
              <a:rPr lang="en-US" b="0" dirty="0" err="1"/>
              <a:t>ina</a:t>
            </a:r>
            <a:r>
              <a:rPr lang="en-US" b="0" dirty="0"/>
              <a:t> y </a:t>
            </a:r>
            <a:r>
              <a:rPr lang="en-US" b="0" dirty="0" err="1"/>
              <a:t>organizamos</a:t>
            </a:r>
            <a:r>
              <a:rPr lang="en-US" b="0" dirty="0"/>
              <a:t> </a:t>
            </a:r>
            <a:r>
              <a:rPr lang="en-US" b="0" dirty="0" err="1"/>
              <a:t>bata</a:t>
            </a:r>
            <a:r>
              <a:rPr lang="en-US" b="1" dirty="0" err="1"/>
              <a:t>ll</a:t>
            </a:r>
            <a:r>
              <a:rPr lang="en-US" b="0" dirty="0" err="1"/>
              <a:t>as</a:t>
            </a:r>
            <a:r>
              <a:rPr lang="en-US" b="0" dirty="0"/>
              <a:t>, </a:t>
            </a:r>
            <a:r>
              <a:rPr lang="en-US" b="0" dirty="0" err="1"/>
              <a:t>mientras</a:t>
            </a:r>
            <a:r>
              <a:rPr lang="en-US" b="0" dirty="0"/>
              <a:t> que mis padres </a:t>
            </a:r>
            <a:r>
              <a:rPr lang="en-US" b="0" dirty="0" err="1"/>
              <a:t>descansan</a:t>
            </a:r>
            <a:r>
              <a:rPr lang="en-US" b="0" dirty="0"/>
              <a:t> </a:t>
            </a:r>
            <a:r>
              <a:rPr lang="en-US" b="0" dirty="0" err="1"/>
              <a:t>en</a:t>
            </a:r>
            <a:r>
              <a:rPr lang="en-US" b="0" dirty="0"/>
              <a:t> </a:t>
            </a:r>
            <a:r>
              <a:rPr lang="en-US" b="0" dirty="0" err="1"/>
              <a:t>nuestra</a:t>
            </a:r>
            <a:r>
              <a:rPr lang="en-US" b="0" dirty="0"/>
              <a:t> </a:t>
            </a:r>
            <a:r>
              <a:rPr lang="en-US" b="0" dirty="0" err="1"/>
              <a:t>sa</a:t>
            </a:r>
            <a:r>
              <a:rPr lang="en-US" b="1" dirty="0" err="1"/>
              <a:t>l</a:t>
            </a:r>
            <a:r>
              <a:rPr lang="en-US" b="0" dirty="0" err="1"/>
              <a:t>a</a:t>
            </a:r>
            <a:r>
              <a:rPr lang="en-US" b="0" dirty="0"/>
              <a:t>.</a:t>
            </a:r>
          </a:p>
          <a:p>
            <a:endParaRPr lang="en-US" b="0" dirty="0"/>
          </a:p>
          <a:p>
            <a:r>
              <a:rPr lang="en-US" b="1" dirty="0"/>
              <a:t>Notes:</a:t>
            </a:r>
          </a:p>
          <a:p>
            <a:r>
              <a:rPr lang="en-US" b="0" dirty="0"/>
              <a:t>Note that this audio text </a:t>
            </a:r>
            <a:r>
              <a:rPr lang="en-US" b="0" dirty="0" err="1"/>
              <a:t>practises</a:t>
            </a:r>
            <a:r>
              <a:rPr lang="en-US" b="0" dirty="0"/>
              <a:t> and revisits this week’s vocabulary.</a:t>
            </a: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648792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 </a:t>
            </a:r>
            <a:r>
              <a:rPr lang="en-US" b="0" dirty="0"/>
              <a:t>for</a:t>
            </a:r>
            <a:r>
              <a:rPr lang="en-US" b="1" dirty="0"/>
              <a:t> </a:t>
            </a:r>
            <a:r>
              <a:rPr lang="en-GB" sz="1200" kern="1200" dirty="0">
                <a:solidFill>
                  <a:schemeClr val="tx1"/>
                </a:solidFill>
                <a:effectLst/>
                <a:latin typeface="+mn-lt"/>
                <a:ea typeface="+mn-ea"/>
                <a:cs typeface="+mn-cs"/>
              </a:rPr>
              <a:t>students to consolidate their pronunciation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words that contain SSCs</a:t>
            </a:r>
            <a:r>
              <a:rPr lang="en-GB" sz="1200" kern="1200" baseline="0" dirty="0">
                <a:solidFill>
                  <a:schemeClr val="tx1"/>
                </a:solidFill>
                <a:effectLst/>
                <a:latin typeface="+mn-lt"/>
                <a:ea typeface="+mn-ea"/>
                <a:cs typeface="+mn-cs"/>
              </a:rPr>
              <a:t> ‘ll’ and ‘l’ in a </a:t>
            </a:r>
            <a:r>
              <a:rPr lang="en-GB" b="0" baseline="0" dirty="0"/>
              <a:t>choral </a:t>
            </a:r>
            <a:r>
              <a:rPr lang="en-GB" sz="1200" b="0" kern="1200" baseline="0" dirty="0">
                <a:solidFill>
                  <a:schemeClr val="tx1"/>
                </a:solidFill>
                <a:effectLst/>
                <a:latin typeface="+mn-lt"/>
                <a:ea typeface="+mn-ea"/>
                <a:cs typeface="+mn-cs"/>
              </a:rPr>
              <a:t>a</a:t>
            </a:r>
            <a:r>
              <a:rPr lang="en-GB" sz="1200" b="0" kern="1200" dirty="0">
                <a:solidFill>
                  <a:schemeClr val="tx1"/>
                </a:solidFill>
                <a:effectLst/>
                <a:latin typeface="+mn-lt"/>
                <a:ea typeface="+mn-ea"/>
                <a:cs typeface="+mn-cs"/>
              </a:rPr>
              <a:t>lphabetical</a:t>
            </a:r>
            <a:r>
              <a:rPr lang="en-GB" sz="1200" b="0" kern="1200" baseline="0" dirty="0">
                <a:solidFill>
                  <a:schemeClr val="tx1"/>
                </a:solidFill>
                <a:effectLst/>
                <a:latin typeface="+mn-lt"/>
                <a:ea typeface="+mn-ea"/>
                <a:cs typeface="+mn-cs"/>
              </a:rPr>
              <a:t> read aloud task</a:t>
            </a:r>
            <a:r>
              <a:rPr lang="en-GB" sz="1200" kern="1200" baseline="0" dirty="0">
                <a:solidFill>
                  <a:schemeClr val="tx1"/>
                </a:solidFill>
                <a:effectLst/>
                <a:latin typeface="+mn-lt"/>
                <a:ea typeface="+mn-ea"/>
                <a:cs typeface="+mn-cs"/>
              </a:rPr>
              <a:t>. </a:t>
            </a:r>
          </a:p>
          <a:p>
            <a:endParaRPr lang="en-GB" sz="1200" b="1" kern="1200" baseline="0" dirty="0">
              <a:solidFill>
                <a:schemeClr val="tx1"/>
              </a:solidFill>
              <a:effectLst/>
              <a:latin typeface="+mn-lt"/>
              <a:ea typeface="+mn-ea"/>
              <a:cs typeface="+mn-cs"/>
            </a:endParaRPr>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on ‘</a:t>
            </a:r>
            <a:r>
              <a:rPr lang="en-GB" b="0" baseline="0" dirty="0" err="1"/>
              <a:t>Inicio</a:t>
            </a:r>
            <a:r>
              <a:rPr lang="en-GB" b="0" baseline="0" dirty="0"/>
              <a:t>’ to set the timer to count one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Individually </a:t>
            </a:r>
            <a:r>
              <a:rPr lang="en-GB" sz="1200" kern="1200" dirty="0">
                <a:solidFill>
                  <a:schemeClr val="tx1"/>
                </a:solidFill>
                <a:effectLst/>
                <a:latin typeface="+mn-lt"/>
                <a:ea typeface="+mn-ea"/>
                <a:cs typeface="+mn-cs"/>
              </a:rPr>
              <a:t>at their own pace </a:t>
            </a:r>
            <a:r>
              <a:rPr lang="en-GB" sz="1200" b="0" kern="1200" baseline="0" dirty="0">
                <a:solidFill>
                  <a:schemeClr val="tx1"/>
                </a:solidFill>
                <a:effectLst/>
                <a:latin typeface="+mn-lt"/>
                <a:ea typeface="+mn-ea"/>
                <a:cs typeface="+mn-cs"/>
              </a:rPr>
              <a:t>(but all together at once) students read aloud the words in alphabetical </a:t>
            </a:r>
            <a:r>
              <a:rPr lang="en-GB" sz="1200" b="0" kern="1200" baseline="0" dirty="0" err="1">
                <a:solidFill>
                  <a:schemeClr val="tx1"/>
                </a:solidFill>
                <a:effectLst/>
                <a:latin typeface="+mn-lt"/>
                <a:ea typeface="+mn-ea"/>
                <a:cs typeface="+mn-cs"/>
              </a:rPr>
              <a:t>order.They</a:t>
            </a:r>
            <a:r>
              <a:rPr lang="en-GB" sz="1200" b="0" kern="1200" baseline="0" dirty="0">
                <a:solidFill>
                  <a:schemeClr val="tx1"/>
                </a:solidFill>
                <a:effectLst/>
                <a:latin typeface="+mn-lt"/>
                <a:ea typeface="+mn-ea"/>
                <a:cs typeface="+mn-cs"/>
              </a:rPr>
              <a:t> keep going for one minute.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Teachers can circulate to listen to students’ SSC knowledge.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 the final activity, students should write the English for as many of the words as they can to reinforce their meanings. Students could first have a minute individually, then team up with a partner to see if they can achieve translations for all 16 words. The answers are provided on the following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851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[l]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libro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open an imaginary book. </a:t>
            </a:r>
            <a:br>
              <a:rPr lang="en-GB" baseline="0" dirty="0"/>
            </a:br>
            <a:r>
              <a:rPr lang="en-GB" baseline="0" dirty="0"/>
              <a:t>4. Roll back the animations and work through 1-3 again, but this time, dropping your voice completely to listen carefully to the students saying the </a:t>
            </a:r>
            <a:r>
              <a:rPr lang="en-GB" b="1" dirty="0"/>
              <a:t>[l] </a:t>
            </a:r>
            <a:r>
              <a:rPr lang="en-GB" baseline="0" dirty="0"/>
              <a:t>sound, pronouncing </a:t>
            </a:r>
            <a:r>
              <a:rPr lang="en-GB" b="0" baseline="0" dirty="0"/>
              <a:t>”</a:t>
            </a:r>
            <a:r>
              <a:rPr lang="en-GB" b="1" baseline="0" dirty="0" err="1"/>
              <a:t>libro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libro</a:t>
            </a:r>
            <a:r>
              <a:rPr lang="en-GB" baseline="0" dirty="0"/>
              <a:t> [230]</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9737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[l] </a:t>
            </a:r>
            <a:r>
              <a:rPr lang="en-GB" baseline="0" dirty="0"/>
              <a:t>and then the </a:t>
            </a:r>
            <a:r>
              <a:rPr lang="en-GB" b="1" baseline="0" dirty="0"/>
              <a:t>source</a:t>
            </a:r>
            <a:r>
              <a:rPr lang="en-GB" baseline="0" dirty="0"/>
              <a:t> word again ‘</a:t>
            </a:r>
            <a:r>
              <a:rPr lang="en-GB" b="1" baseline="0" dirty="0" err="1"/>
              <a:t>libro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libro</a:t>
            </a:r>
            <a:r>
              <a:rPr lang="en-GB" b="1" baseline="0" dirty="0"/>
              <a:t> </a:t>
            </a:r>
            <a:r>
              <a:rPr lang="en-GB" b="0" baseline="0" dirty="0"/>
              <a:t>[230]; </a:t>
            </a:r>
            <a:r>
              <a:rPr lang="en-GB" b="1" baseline="0" dirty="0" err="1"/>
              <a:t>salir</a:t>
            </a:r>
            <a:r>
              <a:rPr lang="en-GB" b="1" baseline="0" dirty="0"/>
              <a:t> </a:t>
            </a:r>
            <a:r>
              <a:rPr lang="en-GB" b="0" baseline="0" dirty="0"/>
              <a:t>[114]; </a:t>
            </a:r>
            <a:r>
              <a:rPr lang="en-GB" b="1" baseline="0" dirty="0" err="1"/>
              <a:t>lista</a:t>
            </a:r>
            <a:r>
              <a:rPr lang="en-GB" b="1" baseline="0" dirty="0"/>
              <a:t> </a:t>
            </a:r>
            <a:r>
              <a:rPr lang="en-GB" b="0" baseline="0" dirty="0"/>
              <a:t>[1189]; </a:t>
            </a:r>
            <a:r>
              <a:rPr lang="en-GB" b="1" baseline="0" dirty="0" err="1"/>
              <a:t>luego</a:t>
            </a:r>
            <a:r>
              <a:rPr lang="en-GB" b="1" baseline="0" dirty="0"/>
              <a:t> </a:t>
            </a:r>
            <a:r>
              <a:rPr lang="en-GB" b="0" baseline="0" dirty="0"/>
              <a:t>[150]; </a:t>
            </a:r>
            <a:r>
              <a:rPr lang="en-GB" b="1" baseline="0" dirty="0"/>
              <a:t>palabra </a:t>
            </a:r>
            <a:r>
              <a:rPr lang="en-GB" b="0" baseline="0" dirty="0"/>
              <a:t>[192]; </a:t>
            </a:r>
            <a:r>
              <a:rPr lang="en-GB" b="1" baseline="0" dirty="0"/>
              <a:t>luz </a:t>
            </a:r>
            <a:r>
              <a:rPr lang="en-GB" b="0" baseline="0" dirty="0"/>
              <a:t>[278]</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7704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4628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7639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ll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ll</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llamar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bring an imaginary phone to your ear.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ll</a:t>
            </a:r>
            <a:r>
              <a:rPr lang="en-GB" b="1" dirty="0"/>
              <a:t>] </a:t>
            </a:r>
            <a:r>
              <a:rPr lang="en-GB" baseline="0" dirty="0"/>
              <a:t>sound, pronouncing </a:t>
            </a:r>
            <a:r>
              <a:rPr lang="en-GB" b="0" baseline="0" dirty="0"/>
              <a:t>”</a:t>
            </a:r>
            <a:r>
              <a:rPr lang="en-GB" b="1" baseline="0" dirty="0" err="1"/>
              <a:t>llamar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llamar</a:t>
            </a:r>
            <a:r>
              <a:rPr lang="en-GB" baseline="0" dirty="0"/>
              <a:t> [122]</a:t>
            </a:r>
            <a:br>
              <a:rPr lang="en-GB" baseline="0" dirty="0"/>
            </a:b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295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ll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ll</a:t>
            </a:r>
            <a:r>
              <a:rPr lang="en-GB" b="1" baseline="0" dirty="0"/>
              <a:t>] </a:t>
            </a:r>
            <a:r>
              <a:rPr lang="en-GB" baseline="0" dirty="0"/>
              <a:t>and then the </a:t>
            </a:r>
            <a:r>
              <a:rPr lang="en-GB" b="1" baseline="0" dirty="0"/>
              <a:t>source</a:t>
            </a:r>
            <a:r>
              <a:rPr lang="en-GB" baseline="0" dirty="0"/>
              <a:t> word again ‘</a:t>
            </a:r>
            <a:r>
              <a:rPr lang="en-GB" b="1" baseline="0" dirty="0" err="1"/>
              <a:t>llamar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llamar</a:t>
            </a:r>
            <a:r>
              <a:rPr lang="en-GB" b="1" baseline="0" dirty="0"/>
              <a:t> </a:t>
            </a:r>
            <a:r>
              <a:rPr lang="en-GB" b="0" baseline="0" dirty="0"/>
              <a:t>[122]; </a:t>
            </a:r>
            <a:r>
              <a:rPr lang="en-GB" b="1" baseline="0" dirty="0" err="1"/>
              <a:t>llegar</a:t>
            </a:r>
            <a:r>
              <a:rPr lang="en-GB" b="1" baseline="0" dirty="0"/>
              <a:t> </a:t>
            </a:r>
            <a:r>
              <a:rPr lang="en-GB" b="0" baseline="0" dirty="0"/>
              <a:t>[75]; </a:t>
            </a:r>
            <a:r>
              <a:rPr lang="en-GB" b="1" baseline="0" dirty="0" err="1"/>
              <a:t>llevar</a:t>
            </a:r>
            <a:r>
              <a:rPr lang="en-GB" b="1" baseline="0" dirty="0"/>
              <a:t> </a:t>
            </a:r>
            <a:r>
              <a:rPr lang="en-GB" b="0" baseline="0" dirty="0"/>
              <a:t>[101]; </a:t>
            </a:r>
            <a:r>
              <a:rPr lang="en-GB" b="1" baseline="0" dirty="0" err="1"/>
              <a:t>llave</a:t>
            </a:r>
            <a:r>
              <a:rPr lang="en-GB" b="1" baseline="0" dirty="0"/>
              <a:t> </a:t>
            </a:r>
            <a:r>
              <a:rPr lang="en-GB" b="0" baseline="0" dirty="0"/>
              <a:t>[1853]; </a:t>
            </a:r>
            <a:r>
              <a:rPr lang="en-GB" b="1" baseline="0" dirty="0" err="1"/>
              <a:t>amarillo</a:t>
            </a:r>
            <a:r>
              <a:rPr lang="en-GB" b="1" baseline="0" dirty="0"/>
              <a:t> </a:t>
            </a:r>
            <a:r>
              <a:rPr lang="en-GB" b="0" baseline="0" dirty="0"/>
              <a:t>[1381]</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4282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196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51878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04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69853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566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2639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85521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54947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62033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11807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38531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91142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33874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8324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20858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440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5830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5397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5267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285052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4227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28549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89240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29568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0569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4319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8973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4801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3125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53989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77260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74131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52362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44281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91270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2619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28917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0623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285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264990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968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415076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95171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5172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4310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2436214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4948554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22258160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78963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3.jpeg"/><Relationship Id="rId4" Type="http://schemas.openxmlformats.org/officeDocument/2006/relationships/image" Target="../media/image2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15.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audio" Target="../media/audio18.wav"/><Relationship Id="rId11" Type="http://schemas.openxmlformats.org/officeDocument/2006/relationships/image" Target="../media/image13.jpeg"/><Relationship Id="rId5" Type="http://schemas.openxmlformats.org/officeDocument/2006/relationships/audio" Target="../media/audio17.wav"/><Relationship Id="rId15" Type="http://schemas.openxmlformats.org/officeDocument/2006/relationships/image" Target="../media/image17.png"/><Relationship Id="rId10" Type="http://schemas.openxmlformats.org/officeDocument/2006/relationships/image" Target="../media/image12.jp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audio" Target="../media/audio21.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0.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audio" Target="../media/audio25.wav"/><Relationship Id="rId11" Type="http://schemas.openxmlformats.org/officeDocument/2006/relationships/image" Target="../media/image8.png"/><Relationship Id="rId5" Type="http://schemas.openxmlformats.org/officeDocument/2006/relationships/audio" Target="../media/audio24.wav"/><Relationship Id="rId10" Type="http://schemas.openxmlformats.org/officeDocument/2006/relationships/image" Target="../media/image7.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audio" Target="../media/audio22.wav"/><Relationship Id="rId7" Type="http://schemas.openxmlformats.org/officeDocument/2006/relationships/audio" Target="../media/audio26.wav"/><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 Id="rId9" Type="http://schemas.openxmlformats.org/officeDocument/2006/relationships/audio" Target="../media/audio28.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s>
</file>

<file path=ppt/slides/_rels/slide22.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6.png"/><Relationship Id="rId7" Type="http://schemas.openxmlformats.org/officeDocument/2006/relationships/audio" Target="../media/audio38.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audio" Target="../media/audio40.wav"/></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audio" Target="../media/audio43.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42.wav"/><Relationship Id="rId5" Type="http://schemas.openxmlformats.org/officeDocument/2006/relationships/audio" Target="../media/audio41.wav"/><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audio" Target="../media/audio45.wav"/><Relationship Id="rId12" Type="http://schemas.openxmlformats.org/officeDocument/2006/relationships/image" Target="../media/image2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44.wav"/><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notesSlide" Target="../notesSlides/notesSlide28.xml"/><Relationship Id="rId9" Type="http://schemas.openxmlformats.org/officeDocument/2006/relationships/audio" Target="../media/audio47.wav"/></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12.jpg"/><Relationship Id="rId4" Type="http://schemas.openxmlformats.org/officeDocument/2006/relationships/audio" Target="../media/audio9.wav"/></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audio" Target="../media/audio11.wav"/><Relationship Id="rId11" Type="http://schemas.openxmlformats.org/officeDocument/2006/relationships/image" Target="../media/image13.jpe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image" Target="../media/image12.jp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2.jpg"/><Relationship Id="rId4" Type="http://schemas.openxmlformats.org/officeDocument/2006/relationships/audio" Target="../media/audio9.wav"/><Relationship Id="rId9" Type="http://schemas.openxmlformats.org/officeDocument/2006/relationships/audio" Target="../media/audio1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6">
            <a:extLst>
              <a:ext uri="{FF2B5EF4-FFF2-40B4-BE49-F238E27FC236}">
                <a16:creationId xmlns:a16="http://schemas.microsoft.com/office/drawing/2014/main" id="{126BF9E9-A648-CE40-8FD9-123C26B3A30B}"/>
              </a:ext>
            </a:extLst>
          </p:cNvPr>
          <p:cNvSpPr>
            <a:spLocks noGrp="1"/>
          </p:cNvSpPr>
          <p:nvPr>
            <p:ph type="ctrTitle"/>
          </p:nvPr>
        </p:nvSpPr>
        <p:spPr>
          <a:xfrm>
            <a:off x="56445" y="1696063"/>
            <a:ext cx="7182555" cy="2387600"/>
          </a:xfrm>
        </p:spPr>
        <p:txBody>
          <a:bodyPr/>
          <a:lstStyle/>
          <a:p>
            <a:r>
              <a:rPr lang="en-GB" sz="4000" b="1" dirty="0">
                <a:solidFill>
                  <a:prstClr val="white"/>
                </a:solidFill>
              </a:rPr>
              <a:t>Spanish phonics collection</a:t>
            </a:r>
            <a:br>
              <a:rPr lang="en-US" dirty="0"/>
            </a:br>
            <a:endParaRPr lang="en-US" dirty="0"/>
          </a:p>
        </p:txBody>
      </p:sp>
      <p:sp>
        <p:nvSpPr>
          <p:cNvPr id="18" name="Title 5">
            <a:extLst>
              <a:ext uri="{FF2B5EF4-FFF2-40B4-BE49-F238E27FC236}">
                <a16:creationId xmlns:a16="http://schemas.microsoft.com/office/drawing/2014/main" id="{9B4642EE-CEDF-B44F-9EEE-5863CE437680}"/>
              </a:ext>
            </a:extLst>
          </p:cNvPr>
          <p:cNvSpPr txBox="1">
            <a:spLocks/>
          </p:cNvSpPr>
          <p:nvPr/>
        </p:nvSpPr>
        <p:spPr>
          <a:xfrm>
            <a:off x="211666" y="2452612"/>
            <a:ext cx="7751234" cy="14854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US" dirty="0"/>
          </a:p>
        </p:txBody>
      </p:sp>
      <p:sp>
        <p:nvSpPr>
          <p:cNvPr id="19" name="Title 3">
            <a:extLst>
              <a:ext uri="{FF2B5EF4-FFF2-40B4-BE49-F238E27FC236}">
                <a16:creationId xmlns:a16="http://schemas.microsoft.com/office/drawing/2014/main" id="{C1460A89-9A9E-284E-A41C-B05B3774DCA2}"/>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12 / 02 / 21</a:t>
            </a:r>
          </a:p>
        </p:txBody>
      </p:sp>
      <p:sp>
        <p:nvSpPr>
          <p:cNvPr id="20" name="Subtitle 6">
            <a:extLst>
              <a:ext uri="{FF2B5EF4-FFF2-40B4-BE49-F238E27FC236}">
                <a16:creationId xmlns:a16="http://schemas.microsoft.com/office/drawing/2014/main" id="{30FB9F4C-2B6A-7A4B-9A9F-33B62AD72108}"/>
              </a:ext>
            </a:extLst>
          </p:cNvPr>
          <p:cNvSpPr>
            <a:spLocks noGrp="1"/>
          </p:cNvSpPr>
          <p:nvPr>
            <p:ph type="subTitle" idx="1"/>
          </p:nvPr>
        </p:nvSpPr>
        <p:spPr>
          <a:xfrm>
            <a:off x="303197" y="3342209"/>
            <a:ext cx="7382608" cy="571756"/>
          </a:xfrm>
        </p:spPr>
        <p:txBody>
          <a:bodyPr/>
          <a:lstStyle/>
          <a:p>
            <a:pPr algn="l"/>
            <a:r>
              <a:rPr lang="en-GB" sz="3000" dirty="0">
                <a:solidFill>
                  <a:prstClr val="white"/>
                </a:solidFill>
              </a:rPr>
              <a:t>SSCs [l], [</a:t>
            </a:r>
            <a:r>
              <a:rPr lang="en-GB" sz="3000" dirty="0" err="1">
                <a:solidFill>
                  <a:prstClr val="white"/>
                </a:solidFill>
              </a:rPr>
              <a:t>ll</a:t>
            </a:r>
            <a:r>
              <a:rPr lang="en-GB" sz="3000" dirty="0">
                <a:solidFill>
                  <a:prstClr val="white"/>
                </a:solidFill>
              </a:rPr>
              <a:t>]</a:t>
            </a:r>
          </a:p>
          <a:p>
            <a:pPr algn="l"/>
            <a:endParaRPr lang="en-US" dirty="0"/>
          </a:p>
        </p:txBody>
      </p:sp>
      <p:sp>
        <p:nvSpPr>
          <p:cNvPr id="13" name="Title 3">
            <a:extLst>
              <a:ext uri="{FF2B5EF4-FFF2-40B4-BE49-F238E27FC236}">
                <a16:creationId xmlns:a16="http://schemas.microsoft.com/office/drawing/2014/main" id="{AE6CB57B-4839-BB4B-82CF-E8325E21D22E}"/>
              </a:ext>
            </a:extLst>
          </p:cNvPr>
          <p:cNvSpPr txBox="1">
            <a:spLocks/>
          </p:cNvSpPr>
          <p:nvPr/>
        </p:nvSpPr>
        <p:spPr>
          <a:xfrm>
            <a:off x="161930" y="5303214"/>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 V</a:t>
            </a:r>
            <a:r>
              <a:rPr lang="en-GB" sz="1400" dirty="0" err="1">
                <a:solidFill>
                  <a:prstClr val="white"/>
                </a:solidFill>
                <a:latin typeface="Century Gothic" panose="020B0502020202020204" pitchFamily="34" charset="0"/>
              </a:rPr>
              <a:t>ictoria</a:t>
            </a:r>
            <a:r>
              <a:rPr lang="en-GB" sz="1400" dirty="0">
                <a:solidFill>
                  <a:prstClr val="white"/>
                </a:solidFill>
                <a:latin typeface="Century Gothic" panose="020B0502020202020204" pitchFamily="34" charset="0"/>
              </a:rPr>
              <a:t> Hobson / Rachel Hawkes / Jack Peacock</a:t>
            </a: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DC67-B305-7748-AC4D-9A888DDE7CE0}"/>
              </a:ext>
            </a:extLst>
          </p:cNvPr>
          <p:cNvSpPr>
            <a:spLocks noGrp="1"/>
          </p:cNvSpPr>
          <p:nvPr>
            <p:ph type="title"/>
          </p:nvPr>
        </p:nvSpPr>
        <p:spPr>
          <a:xfrm>
            <a:off x="838200" y="180000"/>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73600" y="1764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sp>
        <p:nvSpPr>
          <p:cNvPr id="11" name="TextBox 10"/>
          <p:cNvSpPr txBox="1"/>
          <p:nvPr/>
        </p:nvSpPr>
        <p:spPr>
          <a:xfrm>
            <a:off x="1198800" y="33372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sp>
        <p:nvSpPr>
          <p:cNvPr id="7" name="TextBox 6"/>
          <p:cNvSpPr txBox="1"/>
          <p:nvPr/>
        </p:nvSpPr>
        <p:spPr>
          <a:xfrm>
            <a:off x="5124545" y="412839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sp>
        <p:nvSpPr>
          <p:cNvPr id="8" name="TextBox 7"/>
          <p:cNvSpPr txBox="1"/>
          <p:nvPr/>
        </p:nvSpPr>
        <p:spPr>
          <a:xfrm>
            <a:off x="8730000" y="172800"/>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12" name="Picture 11" descr="man talking on the phone">
            <a:extLst>
              <a:ext uri="{FF2B5EF4-FFF2-40B4-BE49-F238E27FC236}">
                <a16:creationId xmlns:a16="http://schemas.microsoft.com/office/drawing/2014/main" id="{7ABE2B4E-176E-9342-A238-FF75AF8C7135}"/>
              </a:ext>
            </a:extLst>
          </p:cNvPr>
          <p:cNvPicPr>
            <a:picLocks noChangeAspect="1"/>
          </p:cNvPicPr>
          <p:nvPr/>
        </p:nvPicPr>
        <p:blipFill rotWithShape="1">
          <a:blip r:embed="rId3">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Tree>
    <p:extLst>
      <p:ext uri="{BB962C8B-B14F-4D97-AF65-F5344CB8AC3E}">
        <p14:creationId xmlns:p14="http://schemas.microsoft.com/office/powerpoint/2010/main" val="141186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pic>
        <p:nvPicPr>
          <p:cNvPr id="16" name="Picture 7">
            <a:extLst>
              <a:ext uri="{FF2B5EF4-FFF2-40B4-BE49-F238E27FC236}">
                <a16:creationId xmlns:a16="http://schemas.microsoft.com/office/drawing/2014/main" id="{3A24FB44-F499-4312-8023-ED92DB04950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63206" y="1152565"/>
            <a:ext cx="1381525" cy="103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id="{D95F9008-B995-4965-95CF-D5314F5E68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6755" y="1343454"/>
            <a:ext cx="883686" cy="857176"/>
          </a:xfrm>
          <a:prstGeom prst="rect">
            <a:avLst/>
          </a:prstGeom>
        </p:spPr>
      </p:pic>
      <p:sp>
        <p:nvSpPr>
          <p:cNvPr id="19" name="TextBox 5">
            <a:extLst>
              <a:ext uri="{FF2B5EF4-FFF2-40B4-BE49-F238E27FC236}">
                <a16:creationId xmlns:a16="http://schemas.microsoft.com/office/drawing/2014/main" id="{69C7A81E-E4F3-44A3-ACE2-05C1451290A7}"/>
              </a:ext>
            </a:extLst>
          </p:cNvPr>
          <p:cNvSpPr txBox="1"/>
          <p:nvPr/>
        </p:nvSpPr>
        <p:spPr>
          <a:xfrm>
            <a:off x="1639813" y="5256880"/>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l</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uz</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0" name="TextBox 6">
            <a:extLst>
              <a:ext uri="{FF2B5EF4-FFF2-40B4-BE49-F238E27FC236}">
                <a16:creationId xmlns:a16="http://schemas.microsoft.com/office/drawing/2014/main" id="{9479DF79-701D-4DD3-87EC-BF07F84AA786}"/>
              </a:ext>
            </a:extLst>
          </p:cNvPr>
          <p:cNvSpPr txBox="1"/>
          <p:nvPr/>
        </p:nvSpPr>
        <p:spPr>
          <a:xfrm flipH="1">
            <a:off x="2919559" y="4100019"/>
            <a:ext cx="322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amari</a:t>
            </a: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o</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1" name="TextBox 7">
            <a:extLst>
              <a:ext uri="{FF2B5EF4-FFF2-40B4-BE49-F238E27FC236}">
                <a16:creationId xmlns:a16="http://schemas.microsoft.com/office/drawing/2014/main" id="{869DC5D6-EBC0-449E-9908-EC9FE0992DE5}"/>
              </a:ext>
            </a:extLst>
          </p:cNvPr>
          <p:cNvSpPr txBox="1"/>
          <p:nvPr/>
        </p:nvSpPr>
        <p:spPr>
          <a:xfrm>
            <a:off x="1860695" y="2469591"/>
            <a:ext cx="27434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amar</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2" name="TextBox 8">
            <a:extLst>
              <a:ext uri="{FF2B5EF4-FFF2-40B4-BE49-F238E27FC236}">
                <a16:creationId xmlns:a16="http://schemas.microsoft.com/office/drawing/2014/main" id="{A812EED2-447D-4A43-9200-88ED5377731D}"/>
              </a:ext>
            </a:extLst>
          </p:cNvPr>
          <p:cNvSpPr txBox="1"/>
          <p:nvPr/>
        </p:nvSpPr>
        <p:spPr>
          <a:xfrm>
            <a:off x="5514409" y="5347100"/>
            <a:ext cx="31539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pa</a:t>
            </a: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l</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abra</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3" name="TextBox 9">
            <a:extLst>
              <a:ext uri="{FF2B5EF4-FFF2-40B4-BE49-F238E27FC236}">
                <a16:creationId xmlns:a16="http://schemas.microsoft.com/office/drawing/2014/main" id="{05E037DB-7F76-46D4-9556-2833079DD8DC}"/>
              </a:ext>
            </a:extLst>
          </p:cNvPr>
          <p:cNvSpPr txBox="1"/>
          <p:nvPr/>
        </p:nvSpPr>
        <p:spPr>
          <a:xfrm>
            <a:off x="5617970" y="2313015"/>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sa</a:t>
            </a: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ir</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4" name="TextBox 5">
            <a:extLst>
              <a:ext uri="{FF2B5EF4-FFF2-40B4-BE49-F238E27FC236}">
                <a16:creationId xmlns:a16="http://schemas.microsoft.com/office/drawing/2014/main" id="{474A9968-7EC7-4AB6-A4BE-9310F2D80C94}"/>
              </a:ext>
            </a:extLst>
          </p:cNvPr>
          <p:cNvSpPr txBox="1"/>
          <p:nvPr/>
        </p:nvSpPr>
        <p:spPr>
          <a:xfrm>
            <a:off x="3726669" y="1172534"/>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e</a:t>
            </a: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a</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5" name="TextBox 6">
            <a:extLst>
              <a:ext uri="{FF2B5EF4-FFF2-40B4-BE49-F238E27FC236}">
                <a16:creationId xmlns:a16="http://schemas.microsoft.com/office/drawing/2014/main" id="{AD514A0F-ABAB-4483-8171-686FB3F2DC8A}"/>
              </a:ext>
            </a:extLst>
          </p:cNvPr>
          <p:cNvSpPr txBox="1"/>
          <p:nvPr/>
        </p:nvSpPr>
        <p:spPr>
          <a:xfrm flipH="1">
            <a:off x="333627" y="3662787"/>
            <a:ext cx="322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evar</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6" name="TextBox 5">
            <a:extLst>
              <a:ext uri="{FF2B5EF4-FFF2-40B4-BE49-F238E27FC236}">
                <a16:creationId xmlns:a16="http://schemas.microsoft.com/office/drawing/2014/main" id="{E3307BF1-7353-4EEA-965A-86A33B592208}"/>
              </a:ext>
            </a:extLst>
          </p:cNvPr>
          <p:cNvSpPr txBox="1"/>
          <p:nvPr/>
        </p:nvSpPr>
        <p:spPr>
          <a:xfrm>
            <a:off x="6540049" y="3669920"/>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ista</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2422701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pic>
        <p:nvPicPr>
          <p:cNvPr id="26" name="Picture 7">
            <a:extLst>
              <a:ext uri="{FF2B5EF4-FFF2-40B4-BE49-F238E27FC236}">
                <a16:creationId xmlns:a16="http://schemas.microsoft.com/office/drawing/2014/main" id="{29531499-1E2C-4F50-B8EE-62FA78079D8B}"/>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573313" y="1285953"/>
            <a:ext cx="1275901" cy="1410579"/>
          </a:xfrm>
          <a:prstGeom prst="rect">
            <a:avLst/>
          </a:prstGeom>
        </p:spPr>
      </p:pic>
      <p:sp>
        <p:nvSpPr>
          <p:cNvPr id="27" name="TextBox 5">
            <a:extLst>
              <a:ext uri="{FF2B5EF4-FFF2-40B4-BE49-F238E27FC236}">
                <a16:creationId xmlns:a16="http://schemas.microsoft.com/office/drawing/2014/main" id="{9BC7A774-CD7A-4A72-8098-AB6A0D473618}"/>
              </a:ext>
            </a:extLst>
          </p:cNvPr>
          <p:cNvSpPr txBox="1"/>
          <p:nvPr/>
        </p:nvSpPr>
        <p:spPr>
          <a:xfrm>
            <a:off x="1799753" y="5487504"/>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l</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uz</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8" name="TextBox 6">
            <a:extLst>
              <a:ext uri="{FF2B5EF4-FFF2-40B4-BE49-F238E27FC236}">
                <a16:creationId xmlns:a16="http://schemas.microsoft.com/office/drawing/2014/main" id="{5CC0EAA4-AE8C-41F2-A120-23B3A70DD43E}"/>
              </a:ext>
            </a:extLst>
          </p:cNvPr>
          <p:cNvSpPr txBox="1"/>
          <p:nvPr/>
        </p:nvSpPr>
        <p:spPr>
          <a:xfrm flipH="1">
            <a:off x="3128960" y="4421434"/>
            <a:ext cx="322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amari</a:t>
            </a: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o</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9" name="TextBox 7">
            <a:extLst>
              <a:ext uri="{FF2B5EF4-FFF2-40B4-BE49-F238E27FC236}">
                <a16:creationId xmlns:a16="http://schemas.microsoft.com/office/drawing/2014/main" id="{95F01BAD-EB3A-4920-95D2-F8E7217FDB4B}"/>
              </a:ext>
            </a:extLst>
          </p:cNvPr>
          <p:cNvSpPr txBox="1"/>
          <p:nvPr/>
        </p:nvSpPr>
        <p:spPr>
          <a:xfrm>
            <a:off x="2070096" y="2791006"/>
            <a:ext cx="27434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amar</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30" name="TextBox 8">
            <a:extLst>
              <a:ext uri="{FF2B5EF4-FFF2-40B4-BE49-F238E27FC236}">
                <a16:creationId xmlns:a16="http://schemas.microsoft.com/office/drawing/2014/main" id="{448385A1-8371-4537-9A2B-34037C7CB1D6}"/>
              </a:ext>
            </a:extLst>
          </p:cNvPr>
          <p:cNvSpPr txBox="1"/>
          <p:nvPr/>
        </p:nvSpPr>
        <p:spPr>
          <a:xfrm>
            <a:off x="5783149" y="5330107"/>
            <a:ext cx="31539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pa</a:t>
            </a: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l</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abra</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31" name="TextBox 9">
            <a:extLst>
              <a:ext uri="{FF2B5EF4-FFF2-40B4-BE49-F238E27FC236}">
                <a16:creationId xmlns:a16="http://schemas.microsoft.com/office/drawing/2014/main" id="{3C4BBC96-F622-4315-BD93-866496F09915}"/>
              </a:ext>
            </a:extLst>
          </p:cNvPr>
          <p:cNvSpPr txBox="1"/>
          <p:nvPr/>
        </p:nvSpPr>
        <p:spPr>
          <a:xfrm>
            <a:off x="5827371" y="263443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sa</a:t>
            </a: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ir</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32" name="TextBox 5">
            <a:extLst>
              <a:ext uri="{FF2B5EF4-FFF2-40B4-BE49-F238E27FC236}">
                <a16:creationId xmlns:a16="http://schemas.microsoft.com/office/drawing/2014/main" id="{C1174F9D-5FAA-419A-AD8E-E05F413C72A0}"/>
              </a:ext>
            </a:extLst>
          </p:cNvPr>
          <p:cNvSpPr txBox="1"/>
          <p:nvPr/>
        </p:nvSpPr>
        <p:spPr>
          <a:xfrm>
            <a:off x="3936070" y="1493949"/>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e</a:t>
            </a: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a</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33" name="TextBox 6">
            <a:extLst>
              <a:ext uri="{FF2B5EF4-FFF2-40B4-BE49-F238E27FC236}">
                <a16:creationId xmlns:a16="http://schemas.microsoft.com/office/drawing/2014/main" id="{E1020C2D-0095-46BB-8E02-A90996EFBEEB}"/>
              </a:ext>
            </a:extLst>
          </p:cNvPr>
          <p:cNvSpPr txBox="1"/>
          <p:nvPr/>
        </p:nvSpPr>
        <p:spPr>
          <a:xfrm flipH="1">
            <a:off x="543028" y="3984202"/>
            <a:ext cx="322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evar</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34" name="TextBox 5">
            <a:extLst>
              <a:ext uri="{FF2B5EF4-FFF2-40B4-BE49-F238E27FC236}">
                <a16:creationId xmlns:a16="http://schemas.microsoft.com/office/drawing/2014/main" id="{7D9393D8-3943-4568-BDFD-BA8676AA4D05}"/>
              </a:ext>
            </a:extLst>
          </p:cNvPr>
          <p:cNvSpPr txBox="1"/>
          <p:nvPr/>
        </p:nvSpPr>
        <p:spPr>
          <a:xfrm>
            <a:off x="6749450" y="3991335"/>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ista</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585325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5">
            <a:extLst>
              <a:ext uri="{FF2B5EF4-FFF2-40B4-BE49-F238E27FC236}">
                <a16:creationId xmlns:a16="http://schemas.microsoft.com/office/drawing/2014/main" id="{444271AC-C9BD-4BA0-A105-1E34FF8718FC}"/>
              </a:ext>
            </a:extLst>
          </p:cNvPr>
          <p:cNvSpPr txBox="1"/>
          <p:nvPr/>
        </p:nvSpPr>
        <p:spPr>
          <a:xfrm flipH="1">
            <a:off x="5489882" y="1602893"/>
            <a:ext cx="2685502" cy="1015663"/>
          </a:xfrm>
          <a:prstGeom prst="rect">
            <a:avLst/>
          </a:prstGeom>
          <a:noFill/>
        </p:spPr>
        <p:txBody>
          <a:bodyPr wrap="square" rtlCol="0">
            <a:spAutoFit/>
          </a:bodyPr>
          <a:lstStyle/>
          <a:p>
            <a:r>
              <a:rPr lang="en-GB" sz="6000" dirty="0" err="1">
                <a:solidFill>
                  <a:srgbClr val="ED7D31"/>
                </a:solidFill>
                <a:cs typeface="Calibri" panose="020F0502020204030204" pitchFamily="34" charset="0"/>
              </a:rPr>
              <a:t>ll</a:t>
            </a:r>
            <a:r>
              <a:rPr lang="en-GB" sz="6000" dirty="0" err="1">
                <a:solidFill>
                  <a:srgbClr val="5B9BD5">
                    <a:lumMod val="50000"/>
                  </a:srgbClr>
                </a:solidFill>
                <a:cs typeface="Calibri" panose="020F0502020204030204" pitchFamily="34" charset="0"/>
              </a:rPr>
              <a:t>ave</a:t>
            </a:r>
            <a:endParaRPr lang="en-GB" sz="6000" dirty="0">
              <a:solidFill>
                <a:srgbClr val="E65D00"/>
              </a:solidFill>
              <a:cs typeface="Calibri" panose="020F0502020204030204" pitchFamily="34" charset="0"/>
            </a:endParaRPr>
          </a:p>
        </p:txBody>
      </p:sp>
      <p:sp>
        <p:nvSpPr>
          <p:cNvPr id="8" name="TextBox 6">
            <a:extLst>
              <a:ext uri="{FF2B5EF4-FFF2-40B4-BE49-F238E27FC236}">
                <a16:creationId xmlns:a16="http://schemas.microsoft.com/office/drawing/2014/main" id="{87B7D793-8643-4147-9873-DF83CB1B5BBF}"/>
              </a:ext>
            </a:extLst>
          </p:cNvPr>
          <p:cNvSpPr txBox="1"/>
          <p:nvPr/>
        </p:nvSpPr>
        <p:spPr>
          <a:xfrm>
            <a:off x="2299519" y="1589694"/>
            <a:ext cx="2017986" cy="1015663"/>
          </a:xfrm>
          <a:prstGeom prst="rect">
            <a:avLst/>
          </a:prstGeom>
          <a:noFill/>
        </p:spPr>
        <p:txBody>
          <a:bodyPr wrap="square" rtlCol="0">
            <a:spAutoFit/>
          </a:bodyPr>
          <a:lstStyle/>
          <a:p>
            <a:r>
              <a:rPr lang="en-GB" sz="6000" dirty="0" err="1">
                <a:solidFill>
                  <a:srgbClr val="ED7D31"/>
                </a:solidFill>
                <a:cs typeface="Calibri" panose="020F0502020204030204" pitchFamily="34" charset="0"/>
              </a:rPr>
              <a:t>l</a:t>
            </a:r>
            <a:r>
              <a:rPr lang="en-GB" sz="6000" dirty="0" err="1">
                <a:solidFill>
                  <a:srgbClr val="5B9BD5">
                    <a:lumMod val="50000"/>
                  </a:srgbClr>
                </a:solidFill>
                <a:cs typeface="Calibri" panose="020F0502020204030204" pitchFamily="34" charset="0"/>
              </a:rPr>
              <a:t>ista</a:t>
            </a:r>
            <a:endParaRPr lang="en-GB" sz="6000" dirty="0">
              <a:solidFill>
                <a:srgbClr val="E65D00"/>
              </a:solidFill>
              <a:cs typeface="Calibri" panose="020F0502020204030204" pitchFamily="34" charset="0"/>
            </a:endParaRPr>
          </a:p>
        </p:txBody>
      </p:sp>
      <p:pic>
        <p:nvPicPr>
          <p:cNvPr id="9" name="Picture 20">
            <a:extLst>
              <a:ext uri="{FF2B5EF4-FFF2-40B4-BE49-F238E27FC236}">
                <a16:creationId xmlns:a16="http://schemas.microsoft.com/office/drawing/2014/main" id="{110FE342-671F-4B83-8488-2DE0BEC8CB29}"/>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286137" y="1430368"/>
            <a:ext cx="1826328" cy="1501302"/>
          </a:xfrm>
          <a:prstGeom prst="rect">
            <a:avLst/>
          </a:prstGeom>
        </p:spPr>
      </p:pic>
      <p:sp>
        <p:nvSpPr>
          <p:cNvPr id="10" name="TextBox 2">
            <a:extLst>
              <a:ext uri="{FF2B5EF4-FFF2-40B4-BE49-F238E27FC236}">
                <a16:creationId xmlns:a16="http://schemas.microsoft.com/office/drawing/2014/main" id="{B14285B6-6D57-4351-8F6A-63F913FD658F}"/>
              </a:ext>
            </a:extLst>
          </p:cNvPr>
          <p:cNvSpPr txBox="1"/>
          <p:nvPr/>
        </p:nvSpPr>
        <p:spPr>
          <a:xfrm>
            <a:off x="7895786" y="1117350"/>
            <a:ext cx="3284654" cy="1015663"/>
          </a:xfrm>
          <a:prstGeom prst="rect">
            <a:avLst/>
          </a:prstGeom>
          <a:noFill/>
        </p:spPr>
        <p:txBody>
          <a:bodyPr wrap="square" rtlCol="0">
            <a:spAutoFit/>
          </a:bodyPr>
          <a:lstStyle/>
          <a:p>
            <a:r>
              <a:rPr lang="en-GB" sz="6000" dirty="0">
                <a:solidFill>
                  <a:srgbClr val="5B9BD5">
                    <a:lumMod val="50000"/>
                  </a:srgbClr>
                </a:solidFill>
                <a:cs typeface="Calibri" panose="020F0502020204030204" pitchFamily="34" charset="0"/>
              </a:rPr>
              <a:t>pa</a:t>
            </a:r>
            <a:r>
              <a:rPr lang="en-GB" sz="6000" dirty="0">
                <a:solidFill>
                  <a:srgbClr val="ED7D31"/>
                </a:solidFill>
                <a:cs typeface="Calibri" panose="020F0502020204030204" pitchFamily="34" charset="0"/>
              </a:rPr>
              <a:t>l</a:t>
            </a:r>
            <a:r>
              <a:rPr lang="en-GB" sz="6000" dirty="0">
                <a:solidFill>
                  <a:srgbClr val="5B9BD5">
                    <a:lumMod val="50000"/>
                  </a:srgbClr>
                </a:solidFill>
                <a:cs typeface="Calibri" panose="020F0502020204030204" pitchFamily="34" charset="0"/>
              </a:rPr>
              <a:t>abra</a:t>
            </a:r>
            <a:endParaRPr lang="en-GB" sz="6000" dirty="0">
              <a:solidFill>
                <a:srgbClr val="E65D00"/>
              </a:solidFill>
              <a:cs typeface="Calibri" panose="020F0502020204030204" pitchFamily="34" charset="0"/>
            </a:endParaRPr>
          </a:p>
        </p:txBody>
      </p:sp>
      <p:pic>
        <p:nvPicPr>
          <p:cNvPr id="11" name="Picture 22">
            <a:extLst>
              <a:ext uri="{FF2B5EF4-FFF2-40B4-BE49-F238E27FC236}">
                <a16:creationId xmlns:a16="http://schemas.microsoft.com/office/drawing/2014/main" id="{E6C15CA7-C9B2-4D31-A662-2CF1FC5CE228}"/>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4247481" y="1306213"/>
            <a:ext cx="2286624" cy="1755643"/>
          </a:xfrm>
          <a:prstGeom prst="rect">
            <a:avLst/>
          </a:prstGeom>
        </p:spPr>
      </p:pic>
      <p:sp>
        <p:nvSpPr>
          <p:cNvPr id="12" name="TextBox 4">
            <a:extLst>
              <a:ext uri="{FF2B5EF4-FFF2-40B4-BE49-F238E27FC236}">
                <a16:creationId xmlns:a16="http://schemas.microsoft.com/office/drawing/2014/main" id="{57F005D6-5059-46C5-9268-3C9A5AE22006}"/>
              </a:ext>
            </a:extLst>
          </p:cNvPr>
          <p:cNvSpPr txBox="1"/>
          <p:nvPr/>
        </p:nvSpPr>
        <p:spPr>
          <a:xfrm>
            <a:off x="831020" y="3790110"/>
            <a:ext cx="2270235" cy="1015663"/>
          </a:xfrm>
          <a:prstGeom prst="rect">
            <a:avLst/>
          </a:prstGeom>
          <a:noFill/>
        </p:spPr>
        <p:txBody>
          <a:bodyPr wrap="square" rtlCol="0">
            <a:spAutoFit/>
          </a:bodyPr>
          <a:lstStyle/>
          <a:p>
            <a:pPr algn="ctr"/>
            <a:r>
              <a:rPr lang="en-GB" sz="6000" dirty="0">
                <a:solidFill>
                  <a:srgbClr val="ED7D31"/>
                </a:solidFill>
                <a:cs typeface="Calibri" panose="020F0502020204030204" pitchFamily="34" charset="0"/>
              </a:rPr>
              <a:t>l</a:t>
            </a:r>
            <a:r>
              <a:rPr lang="en-GB" sz="6000" dirty="0">
                <a:solidFill>
                  <a:srgbClr val="5B9BD5">
                    <a:lumMod val="50000"/>
                  </a:srgbClr>
                </a:solidFill>
                <a:cs typeface="Calibri" panose="020F0502020204030204" pitchFamily="34" charset="0"/>
              </a:rPr>
              <a:t>ibro</a:t>
            </a:r>
            <a:endParaRPr lang="en-GB" sz="6000" dirty="0">
              <a:solidFill>
                <a:srgbClr val="E65D00"/>
              </a:solidFill>
              <a:cs typeface="Calibri" panose="020F0502020204030204" pitchFamily="34" charset="0"/>
            </a:endParaRPr>
          </a:p>
        </p:txBody>
      </p:sp>
      <p:pic>
        <p:nvPicPr>
          <p:cNvPr id="13" name="Picture 23">
            <a:extLst>
              <a:ext uri="{FF2B5EF4-FFF2-40B4-BE49-F238E27FC236}">
                <a16:creationId xmlns:a16="http://schemas.microsoft.com/office/drawing/2014/main" id="{1122A16A-4013-4320-9C32-165BCCC3CDA6}"/>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61698" y="3642662"/>
            <a:ext cx="1725407" cy="1501302"/>
          </a:xfrm>
          <a:prstGeom prst="rect">
            <a:avLst/>
          </a:prstGeom>
        </p:spPr>
      </p:pic>
      <p:sp>
        <p:nvSpPr>
          <p:cNvPr id="14" name="TextBox 7">
            <a:extLst>
              <a:ext uri="{FF2B5EF4-FFF2-40B4-BE49-F238E27FC236}">
                <a16:creationId xmlns:a16="http://schemas.microsoft.com/office/drawing/2014/main" id="{0C412529-3C86-4090-80F4-D92FBD52DE69}"/>
              </a:ext>
            </a:extLst>
          </p:cNvPr>
          <p:cNvSpPr txBox="1"/>
          <p:nvPr/>
        </p:nvSpPr>
        <p:spPr>
          <a:xfrm>
            <a:off x="9048531" y="3886388"/>
            <a:ext cx="2746592" cy="1015663"/>
          </a:xfrm>
          <a:prstGeom prst="rect">
            <a:avLst/>
          </a:prstGeom>
          <a:noFill/>
        </p:spPr>
        <p:txBody>
          <a:bodyPr wrap="square" rtlCol="0">
            <a:spAutoFit/>
          </a:bodyPr>
          <a:lstStyle/>
          <a:p>
            <a:r>
              <a:rPr lang="en-GB" sz="6000" dirty="0" err="1">
                <a:solidFill>
                  <a:srgbClr val="ED7D31"/>
                </a:solidFill>
                <a:cs typeface="Calibri" panose="020F0502020204030204" pitchFamily="34" charset="0"/>
              </a:rPr>
              <a:t>ll</a:t>
            </a:r>
            <a:r>
              <a:rPr lang="en-GB" sz="6000" dirty="0" err="1">
                <a:solidFill>
                  <a:srgbClr val="5B9BD5">
                    <a:lumMod val="50000"/>
                  </a:srgbClr>
                </a:solidFill>
                <a:cs typeface="Calibri" panose="020F0502020204030204" pitchFamily="34" charset="0"/>
              </a:rPr>
              <a:t>amar</a:t>
            </a:r>
            <a:endParaRPr lang="en-GB" sz="6000" dirty="0">
              <a:solidFill>
                <a:srgbClr val="E65D00"/>
              </a:solidFill>
              <a:cs typeface="Calibri" panose="020F0502020204030204" pitchFamily="34" charset="0"/>
            </a:endParaRPr>
          </a:p>
        </p:txBody>
      </p:sp>
      <p:pic>
        <p:nvPicPr>
          <p:cNvPr id="15" name="Picture 24">
            <a:extLst>
              <a:ext uri="{FF2B5EF4-FFF2-40B4-BE49-F238E27FC236}">
                <a16:creationId xmlns:a16="http://schemas.microsoft.com/office/drawing/2014/main" id="{9DCB1849-B7D2-4E04-8BC2-C79F57526E60}"/>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7889546" y="3766533"/>
            <a:ext cx="2455957" cy="1501302"/>
          </a:xfrm>
          <a:prstGeom prst="rect">
            <a:avLst/>
          </a:prstGeom>
        </p:spPr>
      </p:pic>
      <p:pic>
        <p:nvPicPr>
          <p:cNvPr id="16" name="Picture 4" descr="http://www.clker.com/cliparts/a/1/3/8/11949859511240324938open_book_nae_02.svg.hi.png">
            <a:extLst>
              <a:ext uri="{FF2B5EF4-FFF2-40B4-BE49-F238E27FC236}">
                <a16:creationId xmlns:a16="http://schemas.microsoft.com/office/drawing/2014/main" id="{E9CDD93D-BA0E-41DC-9559-102D45855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218" y="4944318"/>
            <a:ext cx="2563940" cy="13503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clker.com/cliparts/Z/K/t/v/5/o/check-list-hi.png">
            <a:extLst>
              <a:ext uri="{FF2B5EF4-FFF2-40B4-BE49-F238E27FC236}">
                <a16:creationId xmlns:a16="http://schemas.microsoft.com/office/drawing/2014/main" id="{B41843F3-4794-4AAD-8156-77999C02BA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0111" y="2649424"/>
            <a:ext cx="1100616" cy="13497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0/F/H/c/a/X/crossword-letter-tiles-hi.png">
            <a:extLst>
              <a:ext uri="{FF2B5EF4-FFF2-40B4-BE49-F238E27FC236}">
                <a16:creationId xmlns:a16="http://schemas.microsoft.com/office/drawing/2014/main" id="{2C887C96-949C-4CB3-AD9C-54E7A3BEF8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0662" y="2071396"/>
            <a:ext cx="2284874" cy="15879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a:extLst>
              <a:ext uri="{FF2B5EF4-FFF2-40B4-BE49-F238E27FC236}">
                <a16:creationId xmlns:a16="http://schemas.microsoft.com/office/drawing/2014/main" id="{6D8AF2FD-F98D-429E-9419-F6AE0891D046}"/>
              </a:ext>
            </a:extLst>
          </p:cNvPr>
          <p:cNvPicPr>
            <a:picLocks noChangeAspect="1"/>
          </p:cNvPicPr>
          <p:nvPr/>
        </p:nvPicPr>
        <p:blipFill rotWithShape="1">
          <a:blip r:embed="rId8">
            <a:extLst>
              <a:ext uri="{28A0092B-C50C-407E-A947-70E740481C1C}">
                <a14:useLocalDpi xmlns:a14="http://schemas.microsoft.com/office/drawing/2010/main" val="0"/>
              </a:ext>
            </a:extLst>
          </a:blip>
          <a:srcRect t="27482" r="38869" b="1"/>
          <a:stretch/>
        </p:blipFill>
        <p:spPr>
          <a:xfrm>
            <a:off x="10243975" y="4831860"/>
            <a:ext cx="1260513" cy="1495306"/>
          </a:xfrm>
          <a:prstGeom prst="rect">
            <a:avLst/>
          </a:prstGeom>
        </p:spPr>
      </p:pic>
      <p:pic>
        <p:nvPicPr>
          <p:cNvPr id="20" name="Picture 6">
            <a:extLst>
              <a:ext uri="{FF2B5EF4-FFF2-40B4-BE49-F238E27FC236}">
                <a16:creationId xmlns:a16="http://schemas.microsoft.com/office/drawing/2014/main" id="{6C4A044F-BEC3-4731-BE5C-9A4F790A4F53}"/>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84033">
            <a:off x="5254922" y="2387019"/>
            <a:ext cx="2875875" cy="151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8ABC4E7B-FE09-4D01-8A5E-936BE8A82218}"/>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8490385" y="1012065"/>
            <a:ext cx="1826328" cy="1501302"/>
          </a:xfrm>
          <a:prstGeom prst="rect">
            <a:avLst/>
          </a:prstGeom>
        </p:spPr>
      </p:pic>
      <p:sp>
        <p:nvSpPr>
          <p:cNvPr id="22" name="TextBox 6">
            <a:extLst>
              <a:ext uri="{FF2B5EF4-FFF2-40B4-BE49-F238E27FC236}">
                <a16:creationId xmlns:a16="http://schemas.microsoft.com/office/drawing/2014/main" id="{A0BA0FAA-AFC4-4E47-9423-86B5F95A3B6D}"/>
              </a:ext>
            </a:extLst>
          </p:cNvPr>
          <p:cNvSpPr txBox="1"/>
          <p:nvPr/>
        </p:nvSpPr>
        <p:spPr>
          <a:xfrm>
            <a:off x="5075915" y="5020869"/>
            <a:ext cx="3031273" cy="1015663"/>
          </a:xfrm>
          <a:prstGeom prst="rect">
            <a:avLst/>
          </a:prstGeom>
          <a:noFill/>
        </p:spPr>
        <p:txBody>
          <a:bodyPr wrap="square" rtlCol="0">
            <a:spAutoFit/>
          </a:bodyPr>
          <a:lstStyle/>
          <a:p>
            <a:r>
              <a:rPr lang="en-GB" sz="6000" dirty="0" err="1">
                <a:solidFill>
                  <a:srgbClr val="5B9BD5">
                    <a:lumMod val="50000"/>
                  </a:srgbClr>
                </a:solidFill>
                <a:cs typeface="Calibri" panose="020F0502020204030204" pitchFamily="34" charset="0"/>
              </a:rPr>
              <a:t>llegar</a:t>
            </a:r>
            <a:endParaRPr lang="en-GB" sz="6000" dirty="0">
              <a:solidFill>
                <a:srgbClr val="5B9BD5">
                  <a:lumMod val="50000"/>
                </a:srgbClr>
              </a:solidFill>
              <a:cs typeface="Calibri" panose="020F0502020204030204" pitchFamily="34" charset="0"/>
            </a:endParaRPr>
          </a:p>
        </p:txBody>
      </p:sp>
      <p:pic>
        <p:nvPicPr>
          <p:cNvPr id="23" name="Picture 20">
            <a:extLst>
              <a:ext uri="{FF2B5EF4-FFF2-40B4-BE49-F238E27FC236}">
                <a16:creationId xmlns:a16="http://schemas.microsoft.com/office/drawing/2014/main" id="{DE562315-D3D5-40DD-84B7-C85D6369D5EA}"/>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4183295" y="4805773"/>
            <a:ext cx="1826328" cy="1501302"/>
          </a:xfrm>
          <a:prstGeom prst="rect">
            <a:avLst/>
          </a:prstGeom>
        </p:spPr>
      </p:pic>
      <p:grpSp>
        <p:nvGrpSpPr>
          <p:cNvPr id="24" name="Group 1">
            <a:extLst>
              <a:ext uri="{FF2B5EF4-FFF2-40B4-BE49-F238E27FC236}">
                <a16:creationId xmlns:a16="http://schemas.microsoft.com/office/drawing/2014/main" id="{EDE0B1F3-23F1-4F0F-99B5-991F42512136}"/>
              </a:ext>
            </a:extLst>
          </p:cNvPr>
          <p:cNvGrpSpPr/>
          <p:nvPr/>
        </p:nvGrpSpPr>
        <p:grpSpPr>
          <a:xfrm>
            <a:off x="6010954" y="3549271"/>
            <a:ext cx="1657580" cy="1844694"/>
            <a:chOff x="1560136" y="1205375"/>
            <a:chExt cx="2231774" cy="2483705"/>
          </a:xfrm>
        </p:grpSpPr>
        <p:pic>
          <p:nvPicPr>
            <p:cNvPr id="25" name="Picture 12" descr="https://ingilizcebankasi.com/wp-content/uploads/arrive-at-school1.jpg">
              <a:extLst>
                <a:ext uri="{FF2B5EF4-FFF2-40B4-BE49-F238E27FC236}">
                  <a16:creationId xmlns:a16="http://schemas.microsoft.com/office/drawing/2014/main" id="{0E602CCD-020A-452C-BC70-13B76B7F892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9731" b="7189"/>
            <a:stretch/>
          </p:blipFill>
          <p:spPr bwMode="auto">
            <a:xfrm>
              <a:off x="1797456" y="1205375"/>
              <a:ext cx="1994454" cy="240989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13">
              <a:extLst>
                <a:ext uri="{FF2B5EF4-FFF2-40B4-BE49-F238E27FC236}">
                  <a16:creationId xmlns:a16="http://schemas.microsoft.com/office/drawing/2014/main" id="{F2EBDF25-1CA5-4002-907A-2AFA6150625A}"/>
                </a:ext>
              </a:extLst>
            </p:cNvPr>
            <p:cNvSpPr txBox="1"/>
            <p:nvPr/>
          </p:nvSpPr>
          <p:spPr>
            <a:xfrm rot="16200000">
              <a:off x="457706" y="2309651"/>
              <a:ext cx="2481859" cy="276999"/>
            </a:xfrm>
            <a:prstGeom prst="rect">
              <a:avLst/>
            </a:prstGeom>
            <a:noFill/>
          </p:spPr>
          <p:txBody>
            <a:bodyPr wrap="square" rtlCol="0">
              <a:spAutoFit/>
            </a:bodyPr>
            <a:lstStyle/>
            <a:p>
              <a:r>
                <a:rPr lang="en-GB" sz="1200" dirty="0">
                  <a:solidFill>
                    <a:prstClr val="black"/>
                  </a:solidFill>
                  <a:latin typeface="Tw Cen MT" panose="020B0602020104020603"/>
                </a:rPr>
                <a:t>© www.englishrescue.com</a:t>
              </a:r>
            </a:p>
          </p:txBody>
        </p:sp>
      </p:grpSp>
    </p:spTree>
    <p:extLst>
      <p:ext uri="{BB962C8B-B14F-4D97-AF65-F5344CB8AC3E}">
        <p14:creationId xmlns:p14="http://schemas.microsoft.com/office/powerpoint/2010/main" val="4228543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[l], [</a:t>
            </a:r>
            <a:r>
              <a:rPr lang="en-GB" sz="3600" dirty="0" err="1">
                <a:solidFill>
                  <a:prstClr val="white"/>
                </a:solidFill>
              </a:rPr>
              <a:t>ll</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[1]</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94925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E703D-7994-1F4D-B549-CB3ADF0F7A46}"/>
              </a:ext>
            </a:extLst>
          </p:cNvPr>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man talking on the phone"/>
          <p:cNvPicPr>
            <a:picLocks noChangeAspect="1"/>
          </p:cNvPicPr>
          <p:nvPr/>
        </p:nvPicPr>
        <p:blipFill rotWithShape="1">
          <a:blip r:embed="rId10">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72936" y="175646"/>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grpSp>
        <p:nvGrpSpPr>
          <p:cNvPr id="2" name="Group 1" descr="boy walking into a building"/>
          <p:cNvGrpSpPr/>
          <p:nvPr/>
        </p:nvGrpSpPr>
        <p:grpSpPr>
          <a:xfrm>
            <a:off x="1526941" y="1369299"/>
            <a:ext cx="1657580" cy="1844694"/>
            <a:chOff x="1560136" y="1205375"/>
            <a:chExt cx="2231774" cy="2483705"/>
          </a:xfrm>
        </p:grpSpPr>
        <p:pic>
          <p:nvPicPr>
            <p:cNvPr id="6156" name="Picture 12" descr="boy walking into a buildi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9731" b="7189"/>
            <a:stretch/>
          </p:blipFill>
          <p:spPr bwMode="auto">
            <a:xfrm>
              <a:off x="1797456" y="1205375"/>
              <a:ext cx="1994454" cy="24098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16200000">
              <a:off x="457706" y="2309651"/>
              <a:ext cx="24818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www.englishrescue.com</a:t>
              </a:r>
            </a:p>
          </p:txBody>
        </p:sp>
      </p:grpSp>
      <p:sp>
        <p:nvSpPr>
          <p:cNvPr id="11" name="TextBox 10"/>
          <p:cNvSpPr txBox="1"/>
          <p:nvPr/>
        </p:nvSpPr>
        <p:spPr>
          <a:xfrm>
            <a:off x="1199319" y="3337161"/>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pic>
        <p:nvPicPr>
          <p:cNvPr id="6154" name="Picture 10" descr="man carrying a big box"/>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3709" y="4636231"/>
            <a:ext cx="902519" cy="14386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24545" y="412839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pic>
        <p:nvPicPr>
          <p:cNvPr id="12" name="Picture 11" descr="two children pointing to a girl"/>
          <p:cNvPicPr>
            <a:picLocks noChangeAspect="1"/>
          </p:cNvPicPr>
          <p:nvPr/>
        </p:nvPicPr>
        <p:blipFill rotWithShape="1">
          <a:blip r:embed="rId13"/>
          <a:srcRect l="31902" t="44851" r="51621" b="32309"/>
          <a:stretch/>
        </p:blipFill>
        <p:spPr>
          <a:xfrm>
            <a:off x="5370607" y="4969111"/>
            <a:ext cx="1450786" cy="1131230"/>
          </a:xfrm>
          <a:prstGeom prst="rect">
            <a:avLst/>
          </a:prstGeom>
        </p:spPr>
      </p:pic>
      <p:sp>
        <p:nvSpPr>
          <p:cNvPr id="8" name="TextBox 7"/>
          <p:cNvSpPr txBox="1"/>
          <p:nvPr/>
        </p:nvSpPr>
        <p:spPr>
          <a:xfrm>
            <a:off x="8731281" y="173345"/>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pic>
        <p:nvPicPr>
          <p:cNvPr id="21" name="Picture 6" descr="key"/>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84033">
            <a:off x="8442113" y="1214280"/>
            <a:ext cx="2875875" cy="151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6150" name="Picture 6" descr="paint brush with yellow paint p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28700" y="4264012"/>
            <a:ext cx="1570043" cy="17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21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4" name="llamar.wav"/>
                                        </p:tgtEl>
                                      </p:cMediaNode>
                                    </p:audio>
                                  </p:sub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llama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llega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5" name="llega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6" name="llav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6" name="llave.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7" name="lleva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54"/>
                                        </p:tgtEl>
                                        <p:attrNameLst>
                                          <p:attrName>style.visibility</p:attrName>
                                        </p:attrNameLst>
                                      </p:cBhvr>
                                      <p:to>
                                        <p:strVal val="visible"/>
                                      </p:to>
                                    </p:set>
                                    <p:animEffect transition="in" filter="fade">
                                      <p:cBhvr>
                                        <p:cTn id="47" dur="500"/>
                                        <p:tgtEl>
                                          <p:spTgt spid="6154"/>
                                        </p:tgtEl>
                                      </p:cBhvr>
                                    </p:animEffect>
                                  </p:childTnLst>
                                  <p:subTnLst>
                                    <p:audio>
                                      <p:cMediaNode>
                                        <p:cTn display="0" masterRel="sameClick">
                                          <p:stCondLst>
                                            <p:cond evt="begin" delay="0">
                                              <p:tn val="45"/>
                                            </p:cond>
                                          </p:stCondLst>
                                          <p:endCondLst>
                                            <p:cond evt="onStopAudio" delay="0">
                                              <p:tgtEl>
                                                <p:sldTgt/>
                                              </p:tgtEl>
                                            </p:cond>
                                          </p:endCondLst>
                                        </p:cTn>
                                        <p:tgtEl>
                                          <p:sndTgt r:embed="rId7" name="lleva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8" name="ella.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8" name="ella.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subTnLst>
                                    <p:audio>
                                      <p:cMediaNode>
                                        <p:cTn display="0" masterRel="sameClick">
                                          <p:stCondLst>
                                            <p:cond evt="begin" delay="0">
                                              <p:tn val="60"/>
                                            </p:cond>
                                          </p:stCondLst>
                                          <p:endCondLst>
                                            <p:cond evt="onStopAudio" delay="0">
                                              <p:tgtEl>
                                                <p:sldTgt/>
                                              </p:tgtEl>
                                            </p:cond>
                                          </p:endCondLst>
                                        </p:cTn>
                                        <p:tgtEl>
                                          <p:sndTgt r:embed="rId9" name="amarillo.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150"/>
                                        </p:tgtEl>
                                        <p:attrNameLst>
                                          <p:attrName>style.visibility</p:attrName>
                                        </p:attrNameLst>
                                      </p:cBhvr>
                                      <p:to>
                                        <p:strVal val="visible"/>
                                      </p:to>
                                    </p:set>
                                    <p:animEffect transition="in" filter="fade">
                                      <p:cBhvr>
                                        <p:cTn id="67" dur="500"/>
                                        <p:tgtEl>
                                          <p:spTgt spid="6150"/>
                                        </p:tgtEl>
                                      </p:cBhvr>
                                    </p:animEffect>
                                  </p:childTnLst>
                                  <p:subTnLst>
                                    <p:audio>
                                      <p:cMediaNode>
                                        <p:cTn display="0" masterRel="sameClick">
                                          <p:stCondLst>
                                            <p:cond evt="begin" delay="0">
                                              <p:tn val="65"/>
                                            </p:cond>
                                          </p:stCondLst>
                                          <p:endCondLst>
                                            <p:cond evt="onStopAudio" delay="0">
                                              <p:tgtEl>
                                                <p:sldTgt/>
                                              </p:tgtEl>
                                            </p:cond>
                                          </p:endCondLst>
                                        </p:cTn>
                                        <p:tgtEl>
                                          <p:sndTgt r:embed="rId9" name="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9" grpId="0"/>
      <p:bldP spid="11" grpId="0"/>
      <p:bldP spid="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85A5-11B4-2545-8DFA-D9B39A000707}"/>
              </a:ext>
            </a:extLst>
          </p:cNvPr>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85330" y="200559"/>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sp>
        <p:nvSpPr>
          <p:cNvPr id="11" name="TextBox 10"/>
          <p:cNvSpPr txBox="1"/>
          <p:nvPr/>
        </p:nvSpPr>
        <p:spPr>
          <a:xfrm>
            <a:off x="1185330" y="3362154"/>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sp>
        <p:nvSpPr>
          <p:cNvPr id="7" name="TextBox 6"/>
          <p:cNvSpPr txBox="1"/>
          <p:nvPr/>
        </p:nvSpPr>
        <p:spPr>
          <a:xfrm>
            <a:off x="5138877" y="4625940"/>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sp>
        <p:nvSpPr>
          <p:cNvPr id="8" name="TextBox 7"/>
          <p:cNvSpPr txBox="1"/>
          <p:nvPr/>
        </p:nvSpPr>
        <p:spPr>
          <a:xfrm>
            <a:off x="8699501" y="200560"/>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Tree>
    <p:extLst>
      <p:ext uri="{BB962C8B-B14F-4D97-AF65-F5344CB8AC3E}">
        <p14:creationId xmlns:p14="http://schemas.microsoft.com/office/powerpoint/2010/main" val="60108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4" name="llamar.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5" name="llegar.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6" name="llave.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7" name="llevar.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8" name="ella.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subTnLst>
                                    <p:audio>
                                      <p:cMediaNode>
                                        <p:cTn display="0" masterRel="sameClick">
                                          <p:stCondLst>
                                            <p:cond evt="begin" delay="0">
                                              <p:tn val="37"/>
                                            </p:cond>
                                          </p:stCondLst>
                                          <p:endCondLst>
                                            <p:cond evt="onStopAudio" delay="0">
                                              <p:tgtEl>
                                                <p:sldTgt/>
                                              </p:tgtEl>
                                            </p:cond>
                                          </p:endCondLst>
                                        </p:cTn>
                                        <p:tgtEl>
                                          <p:sndTgt r:embed="rId9" name="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DC67-B305-7748-AC4D-9A888DDE7CE0}"/>
              </a:ext>
            </a:extLst>
          </p:cNvPr>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85330" y="200559"/>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sp>
        <p:nvSpPr>
          <p:cNvPr id="11" name="TextBox 10"/>
          <p:cNvSpPr txBox="1"/>
          <p:nvPr/>
        </p:nvSpPr>
        <p:spPr>
          <a:xfrm>
            <a:off x="1185330" y="3362154"/>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sp>
        <p:nvSpPr>
          <p:cNvPr id="7" name="TextBox 6"/>
          <p:cNvSpPr txBox="1"/>
          <p:nvPr/>
        </p:nvSpPr>
        <p:spPr>
          <a:xfrm>
            <a:off x="5138877" y="462593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sp>
        <p:nvSpPr>
          <p:cNvPr id="8" name="TextBox 7"/>
          <p:cNvSpPr txBox="1"/>
          <p:nvPr/>
        </p:nvSpPr>
        <p:spPr>
          <a:xfrm>
            <a:off x="8699501" y="200560"/>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Tree>
    <p:extLst>
      <p:ext uri="{BB962C8B-B14F-4D97-AF65-F5344CB8AC3E}">
        <p14:creationId xmlns:p14="http://schemas.microsoft.com/office/powerpoint/2010/main" val="37335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1" grpId="0"/>
      <p:bldP spid="7"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4" descr="open 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pic>
        <p:nvPicPr>
          <p:cNvPr id="7176" name="Picture 8" descr="exit sig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185" y="1491356"/>
            <a:ext cx="2379427" cy="1213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pic>
        <p:nvPicPr>
          <p:cNvPr id="12" name="Picture 6" descr="list with a checkmar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99527" y="4476363"/>
            <a:ext cx="1100616" cy="13497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uego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17082" y="5420306"/>
            <a:ext cx="30112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[then]</a:t>
            </a: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pic>
        <p:nvPicPr>
          <p:cNvPr id="7170" name="Picture 2" descr="crossword with word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5062" y="1505350"/>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pic>
        <p:nvPicPr>
          <p:cNvPr id="7174" name="Picture 6" descr="lightbul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03097" y="4403114"/>
            <a:ext cx="1639916" cy="164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79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e.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4" name="libro.wav"/>
                                        </p:tgtEl>
                                      </p:cMediaNode>
                                    </p:audio>
                                  </p:sub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libro.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sali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6"/>
                                        </p:tgtEl>
                                        <p:attrNameLst>
                                          <p:attrName>style.visibility</p:attrName>
                                        </p:attrNameLst>
                                      </p:cBhvr>
                                      <p:to>
                                        <p:strVal val="visible"/>
                                      </p:to>
                                    </p:set>
                                    <p:animEffect transition="in" filter="fade">
                                      <p:cBhvr>
                                        <p:cTn id="27" dur="500"/>
                                        <p:tgtEl>
                                          <p:spTgt spid="7176"/>
                                        </p:tgtEl>
                                      </p:cBhvr>
                                    </p:animEffect>
                                  </p:childTnLst>
                                  <p:subTnLst>
                                    <p:audio>
                                      <p:cMediaNode>
                                        <p:cTn display="0" masterRel="sameClick">
                                          <p:stCondLst>
                                            <p:cond evt="begin" delay="0">
                                              <p:tn val="25"/>
                                            </p:cond>
                                          </p:stCondLst>
                                          <p:endCondLst>
                                            <p:cond evt="onStopAudio" delay="0">
                                              <p:tgtEl>
                                                <p:sldTgt/>
                                              </p:tgtEl>
                                            </p:cond>
                                          </p:endCondLst>
                                        </p:cTn>
                                        <p:tgtEl>
                                          <p:sndTgt r:embed="rId5" name="sali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6" name="palabra.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0"/>
                                        </p:tgtEl>
                                        <p:attrNameLst>
                                          <p:attrName>style.visibility</p:attrName>
                                        </p:attrNameLst>
                                      </p:cBhvr>
                                      <p:to>
                                        <p:strVal val="visible"/>
                                      </p:to>
                                    </p:set>
                                    <p:animEffect transition="in" filter="fade">
                                      <p:cBhvr>
                                        <p:cTn id="37" dur="500"/>
                                        <p:tgtEl>
                                          <p:spTgt spid="7170"/>
                                        </p:tgtEl>
                                      </p:cBhvr>
                                    </p:animEffect>
                                  </p:childTnLst>
                                  <p:subTnLst>
                                    <p:audio>
                                      <p:cMediaNode>
                                        <p:cTn display="0" masterRel="sameClick">
                                          <p:stCondLst>
                                            <p:cond evt="begin" delay="0">
                                              <p:tn val="35"/>
                                            </p:cond>
                                          </p:stCondLst>
                                          <p:endCondLst>
                                            <p:cond evt="onStopAudio" delay="0">
                                              <p:tgtEl>
                                                <p:sldTgt/>
                                              </p:tgtEl>
                                            </p:cond>
                                          </p:endCondLst>
                                        </p:cTn>
                                        <p:tgtEl>
                                          <p:sndTgt r:embed="rId6" name="palabra.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7" name="lista.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subTnLst>
                                    <p:audio>
                                      <p:cMediaNode>
                                        <p:cTn display="0" masterRel="sameClick">
                                          <p:stCondLst>
                                            <p:cond evt="begin" delay="0">
                                              <p:tn val="45"/>
                                            </p:cond>
                                          </p:stCondLst>
                                          <p:endCondLst>
                                            <p:cond evt="onStopAudio" delay="0">
                                              <p:tgtEl>
                                                <p:sldTgt/>
                                              </p:tgtEl>
                                            </p:cond>
                                          </p:endCondLst>
                                        </p:cTn>
                                        <p:tgtEl>
                                          <p:sndTgt r:embed="rId7" name="lista.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8" name="luego.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8" name="luego.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9" name="luz.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174"/>
                                        </p:tgtEl>
                                        <p:attrNameLst>
                                          <p:attrName>style.visibility</p:attrName>
                                        </p:attrNameLst>
                                      </p:cBhvr>
                                      <p:to>
                                        <p:strVal val="visible"/>
                                      </p:to>
                                    </p:set>
                                    <p:animEffect transition="in" filter="fade">
                                      <p:cBhvr>
                                        <p:cTn id="67" dur="500"/>
                                        <p:tgtEl>
                                          <p:spTgt spid="7174"/>
                                        </p:tgtEl>
                                      </p:cBhvr>
                                    </p:animEffect>
                                  </p:childTnLst>
                                  <p:subTnLst>
                                    <p:audio>
                                      <p:cMediaNode>
                                        <p:cTn display="0" masterRel="sameClick">
                                          <p:stCondLst>
                                            <p:cond evt="begin" delay="0">
                                              <p:tn val="65"/>
                                            </p:cond>
                                          </p:stCondLst>
                                          <p:endCondLst>
                                            <p:cond evt="onStopAudio" delay="0">
                                              <p:tgtEl>
                                                <p:sldTgt/>
                                              </p:tgtEl>
                                            </p:cond>
                                          </p:endCondLst>
                                        </p:cTn>
                                        <p:tgtEl>
                                          <p:sndTgt r:embed="rId9" name="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15"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F1B00-4370-6449-A83B-882E90F4A3DC}"/>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uego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spTree>
    <p:extLst>
      <p:ext uri="{BB962C8B-B14F-4D97-AF65-F5344CB8AC3E}">
        <p14:creationId xmlns:p14="http://schemas.microsoft.com/office/powerpoint/2010/main" val="416043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e.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4" name="libro.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5" name="salir.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6" name="palabra.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7" name="lista.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8" name="luego.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9" name="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[l], [</a:t>
            </a:r>
            <a:r>
              <a:rPr lang="en-GB" sz="3600" dirty="0" err="1">
                <a:solidFill>
                  <a:prstClr val="white"/>
                </a:solidFill>
              </a:rPr>
              <a:t>ll</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7D6C-7C72-FD42-972F-6FDDF9469EBB}"/>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uego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spTree>
    <p:extLst>
      <p:ext uri="{BB962C8B-B14F-4D97-AF65-F5344CB8AC3E}">
        <p14:creationId xmlns:p14="http://schemas.microsoft.com/office/powerpoint/2010/main" val="264535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11"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23" y="-100118"/>
            <a:ext cx="7584142" cy="642562"/>
          </a:xfrm>
        </p:spPr>
        <p:txBody>
          <a:bodyPr>
            <a:normAutofit/>
          </a:bodyPr>
          <a:lstStyle/>
          <a:p>
            <a:r>
              <a:rPr lang="en-GB" sz="2200" b="1" dirty="0">
                <a:solidFill>
                  <a:schemeClr val="accent1">
                    <a:lumMod val="50000"/>
                  </a:schemeClr>
                </a:solidFill>
                <a:latin typeface="Century Gothic" panose="020B0502020202020204" pitchFamily="34" charset="0"/>
              </a:rPr>
              <a:t>Escucha y completa las frases. </a:t>
            </a:r>
          </a:p>
        </p:txBody>
      </p:sp>
      <p:sp>
        <p:nvSpPr>
          <p:cNvPr id="3" name="Rectangle 2"/>
          <p:cNvSpPr/>
          <p:nvPr/>
        </p:nvSpPr>
        <p:spPr>
          <a:xfrm>
            <a:off x="47424" y="324766"/>
            <a:ext cx="4302781"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¿Las palabras tienen [L] o [LL]?</a:t>
            </a:r>
            <a:endParaRPr kumimoji="0" lang="en-GB" sz="2200" b="1"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4" name="Action Button: Custom 3">
            <a:hlinkClick r:id="" action="ppaction://noaction" highlightClick="1">
              <a:snd r:embed="rId3" name="es normal llamar por la manana.wav"/>
            </a:hlinkClick>
          </p:cNvPr>
          <p:cNvSpPr/>
          <p:nvPr/>
        </p:nvSpPr>
        <p:spPr>
          <a:xfrm>
            <a:off x="115669" y="924433"/>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 name="Action Button: Custom 4">
            <a:hlinkClick r:id="" action="ppaction://noaction" highlightClick="1">
              <a:snd r:embed="rId4" name="donde esta la luz esta muy oscuro aqui.wav"/>
            </a:hlinkClick>
          </p:cNvPr>
          <p:cNvSpPr/>
          <p:nvPr/>
        </p:nvSpPr>
        <p:spPr>
          <a:xfrm>
            <a:off x="115669" y="1863327"/>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 name="Action Button: Custom 5">
            <a:hlinkClick r:id="" action="ppaction://noaction" highlightClick="1">
              <a:snd r:embed="rId5" name="la persona solo da libros amarillos a los chicos.wav"/>
            </a:hlinkClick>
          </p:cNvPr>
          <p:cNvSpPr/>
          <p:nvPr/>
        </p:nvSpPr>
        <p:spPr>
          <a:xfrm>
            <a:off x="121022" y="2845872"/>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 name="Action Button: Custom 6">
            <a:hlinkClick r:id="" action="ppaction://noaction" highlightClick="1">
              <a:snd r:embed="rId6" name="como esta quien ella esta bien.wav"/>
            </a:hlinkClick>
          </p:cNvPr>
          <p:cNvSpPr/>
          <p:nvPr/>
        </p:nvSpPr>
        <p:spPr>
          <a:xfrm>
            <a:off x="121021" y="3727574"/>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 name="Action Button: Custom 7">
            <a:hlinkClick r:id="" action="ppaction://noaction" highlightClick="1">
              <a:snd r:embed="rId7" name="tienes una lista de peliculas nuevas.wav"/>
            </a:hlinkClick>
          </p:cNvPr>
          <p:cNvSpPr/>
          <p:nvPr/>
        </p:nvSpPr>
        <p:spPr>
          <a:xfrm>
            <a:off x="115670" y="4635031"/>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 name="Rectangle 8"/>
          <p:cNvSpPr/>
          <p:nvPr/>
        </p:nvSpPr>
        <p:spPr>
          <a:xfrm>
            <a:off x="972770" y="1062373"/>
            <a:ext cx="50145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 normal </a:t>
            </a: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llamar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por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mañana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11" name="Rectangle 10"/>
          <p:cNvSpPr/>
          <p:nvPr/>
        </p:nvSpPr>
        <p:spPr>
          <a:xfrm>
            <a:off x="6778207" y="111582"/>
            <a:ext cx="50321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tipo</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 palabra(s) es/son?</a:t>
            </a:r>
            <a:endParaRPr kumimoji="0" lang="en-GB" sz="2400" b="1"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15" name="Action Button: Custom 14">
            <a:hlinkClick r:id="" action="ppaction://noaction" highlightClick="1">
              <a:snd r:embed="rId8" name="salir los lunes por la noche no es normal.wav"/>
            </a:hlinkClick>
          </p:cNvPr>
          <p:cNvSpPr/>
          <p:nvPr/>
        </p:nvSpPr>
        <p:spPr>
          <a:xfrm>
            <a:off x="115670" y="5570300"/>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Rectangle 15"/>
          <p:cNvSpPr/>
          <p:nvPr/>
        </p:nvSpPr>
        <p:spPr>
          <a:xfrm>
            <a:off x="972772" y="2897075"/>
            <a:ext cx="71465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 persona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sólo</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libros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amarillos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los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chicos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20" name="Rectangle 19"/>
          <p:cNvSpPr/>
          <p:nvPr/>
        </p:nvSpPr>
        <p:spPr>
          <a:xfrm>
            <a:off x="916127" y="1954877"/>
            <a:ext cx="655339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Dónde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está la </a:t>
            </a:r>
            <a:r>
              <a:rPr kumimoji="0" lang="en-GB" sz="24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luz</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¡Está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oscuro</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aquí</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23" name="Rectangle 22"/>
          <p:cNvSpPr/>
          <p:nvPr/>
        </p:nvSpPr>
        <p:spPr>
          <a:xfrm>
            <a:off x="972771" y="3865514"/>
            <a:ext cx="88704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¿Cómo está? …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Quién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ella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Está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bien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27" name="Rectangle 26"/>
          <p:cNvSpPr/>
          <p:nvPr/>
        </p:nvSpPr>
        <p:spPr>
          <a:xfrm>
            <a:off x="972770" y="4757569"/>
            <a:ext cx="88704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Tienes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lista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películas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nuevas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29" name="Rectangle 28"/>
          <p:cNvSpPr/>
          <p:nvPr/>
        </p:nvSpPr>
        <p:spPr>
          <a:xfrm>
            <a:off x="972770" y="5579506"/>
            <a:ext cx="88704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Salir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los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lunes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por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noche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no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normal.</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13" name="TextBox 12"/>
          <p:cNvSpPr txBox="1"/>
          <p:nvPr/>
        </p:nvSpPr>
        <p:spPr>
          <a:xfrm>
            <a:off x="857759" y="645947"/>
            <a:ext cx="47490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Cómo</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se dice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en</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inglés</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1" name="TextBox 30"/>
          <p:cNvSpPr txBox="1"/>
          <p:nvPr/>
        </p:nvSpPr>
        <p:spPr>
          <a:xfrm>
            <a:off x="973691" y="1438310"/>
            <a:ext cx="50904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It’s normal to call in the morning.</a:t>
            </a:r>
          </a:p>
        </p:txBody>
      </p:sp>
      <p:sp>
        <p:nvSpPr>
          <p:cNvPr id="32" name="TextBox 31"/>
          <p:cNvSpPr txBox="1"/>
          <p:nvPr/>
        </p:nvSpPr>
        <p:spPr>
          <a:xfrm>
            <a:off x="932063" y="2390426"/>
            <a:ext cx="6287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Where’s the light? It’s very dark here!</a:t>
            </a:r>
          </a:p>
        </p:txBody>
      </p:sp>
      <p:sp>
        <p:nvSpPr>
          <p:cNvPr id="34" name="TextBox 33"/>
          <p:cNvSpPr txBox="1"/>
          <p:nvPr/>
        </p:nvSpPr>
        <p:spPr>
          <a:xfrm>
            <a:off x="1009289" y="3308044"/>
            <a:ext cx="802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The person only gives yellow books to the boys.</a:t>
            </a:r>
          </a:p>
        </p:txBody>
      </p:sp>
      <p:sp>
        <p:nvSpPr>
          <p:cNvPr id="35" name="TextBox 34"/>
          <p:cNvSpPr txBox="1"/>
          <p:nvPr/>
        </p:nvSpPr>
        <p:spPr>
          <a:xfrm>
            <a:off x="1009289" y="4269975"/>
            <a:ext cx="802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¿How is s/he? … Who, her? She’s well/fine.</a:t>
            </a:r>
          </a:p>
        </p:txBody>
      </p:sp>
      <p:sp>
        <p:nvSpPr>
          <p:cNvPr id="41" name="TextBox 40"/>
          <p:cNvSpPr txBox="1"/>
          <p:nvPr/>
        </p:nvSpPr>
        <p:spPr>
          <a:xfrm>
            <a:off x="991539" y="5116327"/>
            <a:ext cx="802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Do you have a list of new films?</a:t>
            </a:r>
          </a:p>
        </p:txBody>
      </p:sp>
      <p:sp>
        <p:nvSpPr>
          <p:cNvPr id="42" name="TextBox 41"/>
          <p:cNvSpPr txBox="1"/>
          <p:nvPr/>
        </p:nvSpPr>
        <p:spPr>
          <a:xfrm>
            <a:off x="1009289" y="5917858"/>
            <a:ext cx="802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Going out on Monday nights isn’t normal.</a:t>
            </a:r>
          </a:p>
        </p:txBody>
      </p:sp>
      <p:sp>
        <p:nvSpPr>
          <p:cNvPr id="17" name="Rectangle 16"/>
          <p:cNvSpPr/>
          <p:nvPr/>
        </p:nvSpPr>
        <p:spPr>
          <a:xfrm>
            <a:off x="961038" y="1551545"/>
            <a:ext cx="5004896" cy="308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3" name="Rectangle 42"/>
          <p:cNvSpPr/>
          <p:nvPr/>
        </p:nvSpPr>
        <p:spPr>
          <a:xfrm>
            <a:off x="857759" y="2378487"/>
            <a:ext cx="5778460" cy="450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5" name="Rectangle 44"/>
          <p:cNvSpPr/>
          <p:nvPr/>
        </p:nvSpPr>
        <p:spPr>
          <a:xfrm>
            <a:off x="1035956" y="3359497"/>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6" name="Rectangle 45"/>
          <p:cNvSpPr/>
          <p:nvPr/>
        </p:nvSpPr>
        <p:spPr>
          <a:xfrm>
            <a:off x="1057160" y="4326699"/>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7" name="Rectangle 46"/>
          <p:cNvSpPr/>
          <p:nvPr/>
        </p:nvSpPr>
        <p:spPr>
          <a:xfrm>
            <a:off x="1009323" y="5161943"/>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8" name="Rectangle 47"/>
          <p:cNvSpPr/>
          <p:nvPr/>
        </p:nvSpPr>
        <p:spPr>
          <a:xfrm>
            <a:off x="1009323" y="6012171"/>
            <a:ext cx="7252574" cy="36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36" name="Rectangle 35"/>
          <p:cNvSpPr/>
          <p:nvPr/>
        </p:nvSpPr>
        <p:spPr>
          <a:xfrm>
            <a:off x="7128967" y="665771"/>
            <a:ext cx="118076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nombre</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p:cNvSpPr/>
          <p:nvPr/>
        </p:nvSpPr>
        <p:spPr>
          <a:xfrm>
            <a:off x="7353471" y="1163994"/>
            <a:ext cx="118076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verbo</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8660925" y="1163994"/>
            <a:ext cx="1198785"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adjetivo</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8424745" y="671195"/>
            <a:ext cx="1198785"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nombre</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9707655" y="689266"/>
            <a:ext cx="1633820"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pronombre</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9962757" y="1175272"/>
            <a:ext cx="112011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verbo</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8" name="Group 17"/>
          <p:cNvGrpSpPr/>
          <p:nvPr/>
        </p:nvGrpSpPr>
        <p:grpSpPr>
          <a:xfrm>
            <a:off x="2546644" y="1051345"/>
            <a:ext cx="936000" cy="447204"/>
            <a:chOff x="2546644" y="1051345"/>
            <a:chExt cx="936000" cy="447204"/>
          </a:xfrm>
        </p:grpSpPr>
        <p:sp>
          <p:nvSpPr>
            <p:cNvPr id="10" name="Rectangle 9"/>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sp>
          <p:nvSpPr>
            <p:cNvPr id="14" name="Rectangle 13"/>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grpSp>
      <p:grpSp>
        <p:nvGrpSpPr>
          <p:cNvPr id="49" name="Group 48"/>
          <p:cNvGrpSpPr/>
          <p:nvPr/>
        </p:nvGrpSpPr>
        <p:grpSpPr>
          <a:xfrm>
            <a:off x="3355420" y="1946721"/>
            <a:ext cx="395965" cy="447204"/>
            <a:chOff x="2546644" y="1051345"/>
            <a:chExt cx="936000" cy="447204"/>
          </a:xfrm>
        </p:grpSpPr>
        <p:sp>
          <p:nvSpPr>
            <p:cNvPr id="50" name="Rectangle 49"/>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sp>
          <p:nvSpPr>
            <p:cNvPr id="51" name="Rectangle 50"/>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grpSp>
      <p:grpSp>
        <p:nvGrpSpPr>
          <p:cNvPr id="52" name="Group 51"/>
          <p:cNvGrpSpPr/>
          <p:nvPr/>
        </p:nvGrpSpPr>
        <p:grpSpPr>
          <a:xfrm>
            <a:off x="4780510" y="2885420"/>
            <a:ext cx="1346752" cy="447204"/>
            <a:chOff x="2546644" y="1051345"/>
            <a:chExt cx="936000" cy="447204"/>
          </a:xfrm>
        </p:grpSpPr>
        <p:sp>
          <p:nvSpPr>
            <p:cNvPr id="53" name="Rectangle 52"/>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sp>
          <p:nvSpPr>
            <p:cNvPr id="54" name="Rectangle 53"/>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grpSp>
      <p:grpSp>
        <p:nvGrpSpPr>
          <p:cNvPr id="55" name="Group 54"/>
          <p:cNvGrpSpPr/>
          <p:nvPr/>
        </p:nvGrpSpPr>
        <p:grpSpPr>
          <a:xfrm>
            <a:off x="4783841" y="3858768"/>
            <a:ext cx="546251" cy="447204"/>
            <a:chOff x="2546644" y="1051345"/>
            <a:chExt cx="936000" cy="447204"/>
          </a:xfrm>
        </p:grpSpPr>
        <p:sp>
          <p:nvSpPr>
            <p:cNvPr id="56" name="Rectangle 55"/>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sp>
          <p:nvSpPr>
            <p:cNvPr id="57" name="Rectangle 56"/>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grpSp>
      <p:grpSp>
        <p:nvGrpSpPr>
          <p:cNvPr id="58" name="Group 57"/>
          <p:cNvGrpSpPr/>
          <p:nvPr/>
        </p:nvGrpSpPr>
        <p:grpSpPr>
          <a:xfrm>
            <a:off x="2884703" y="4749813"/>
            <a:ext cx="569697" cy="447204"/>
            <a:chOff x="2546644" y="1051345"/>
            <a:chExt cx="936000" cy="447204"/>
          </a:xfrm>
        </p:grpSpPr>
        <p:sp>
          <p:nvSpPr>
            <p:cNvPr id="59" name="Rectangle 58"/>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sp>
          <p:nvSpPr>
            <p:cNvPr id="60" name="Rectangle 59"/>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grpSp>
      <p:grpSp>
        <p:nvGrpSpPr>
          <p:cNvPr id="61" name="Group 60"/>
          <p:cNvGrpSpPr/>
          <p:nvPr/>
        </p:nvGrpSpPr>
        <p:grpSpPr>
          <a:xfrm>
            <a:off x="1057161" y="5568875"/>
            <a:ext cx="606716" cy="447204"/>
            <a:chOff x="2546644" y="1051345"/>
            <a:chExt cx="936000" cy="447204"/>
          </a:xfrm>
        </p:grpSpPr>
        <p:sp>
          <p:nvSpPr>
            <p:cNvPr id="62" name="Rectangle 61"/>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sp>
          <p:nvSpPr>
            <p:cNvPr id="63" name="Rectangle 62"/>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a:ea typeface="+mn-ea"/>
                <a:cs typeface="+mn-cs"/>
              </a:endParaRPr>
            </a:p>
          </p:txBody>
        </p:sp>
      </p:grpSp>
    </p:spTree>
    <p:extLst>
      <p:ext uri="{BB962C8B-B14F-4D97-AF65-F5344CB8AC3E}">
        <p14:creationId xmlns:p14="http://schemas.microsoft.com/office/powerpoint/2010/main" val="79711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0" nodeType="clickEffect">
                                  <p:stCondLst>
                                    <p:cond delay="0"/>
                                  </p:stCondLst>
                                  <p:childTnLst>
                                    <p:animMotion origin="layout" path="M -2.5E-6 1.85185E-6 L -0.39232 0.04352 " pathEditMode="relative" rAng="0" ptsTypes="AA">
                                      <p:cBhvr>
                                        <p:cTn id="90" dur="2000" fill="hold"/>
                                        <p:tgtEl>
                                          <p:spTgt spid="33"/>
                                        </p:tgtEl>
                                        <p:attrNameLst>
                                          <p:attrName>ppt_x</p:attrName>
                                          <p:attrName>ppt_y</p:attrName>
                                        </p:attrNameLst>
                                      </p:cBhvr>
                                      <p:rCtr x="-19622" y="2176"/>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0" nodeType="clickEffect">
                                  <p:stCondLst>
                                    <p:cond delay="0"/>
                                  </p:stCondLst>
                                  <p:childTnLst>
                                    <p:animMotion origin="layout" path="M -2.91667E-6 -2.96296E-6 L -0.32552 0.26343 " pathEditMode="relative" rAng="0" ptsTypes="AA">
                                      <p:cBhvr>
                                        <p:cTn id="94" dur="2000" fill="hold"/>
                                        <p:tgtEl>
                                          <p:spTgt spid="36"/>
                                        </p:tgtEl>
                                        <p:attrNameLst>
                                          <p:attrName>ppt_x</p:attrName>
                                          <p:attrName>ppt_y</p:attrName>
                                        </p:attrNameLst>
                                      </p:cBhvr>
                                      <p:rCtr x="-16276" y="13171"/>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0" nodeType="clickEffect">
                                  <p:stCondLst>
                                    <p:cond delay="0"/>
                                  </p:stCondLst>
                                  <p:childTnLst>
                                    <p:animMotion origin="layout" path="M 4.79167E-6 1.85185E-6 L -0.28568 0.31041 " pathEditMode="relative" rAng="0" ptsTypes="AA">
                                      <p:cBhvr>
                                        <p:cTn id="98" dur="2000" fill="hold"/>
                                        <p:tgtEl>
                                          <p:spTgt spid="38"/>
                                        </p:tgtEl>
                                        <p:attrNameLst>
                                          <p:attrName>ppt_x</p:attrName>
                                          <p:attrName>ppt_y</p:attrName>
                                        </p:attrNameLst>
                                      </p:cBhvr>
                                      <p:rCtr x="-14284" y="15509"/>
                                    </p:animMotion>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grpId="0" nodeType="clickEffect">
                                  <p:stCondLst>
                                    <p:cond delay="0"/>
                                  </p:stCondLst>
                                  <p:childTnLst>
                                    <p:animMotion origin="layout" path="M -1.04167E-6 4.81481E-6 L -0.43945 0.5243 " pathEditMode="relative" rAng="0" ptsTypes="AA">
                                      <p:cBhvr>
                                        <p:cTn id="102" dur="2000" fill="hold"/>
                                        <p:tgtEl>
                                          <p:spTgt spid="39"/>
                                        </p:tgtEl>
                                        <p:attrNameLst>
                                          <p:attrName>ppt_x</p:attrName>
                                          <p:attrName>ppt_y</p:attrName>
                                        </p:attrNameLst>
                                      </p:cBhvr>
                                      <p:rCtr x="-21979" y="26204"/>
                                    </p:animMotion>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0" nodeType="clickEffect">
                                  <p:stCondLst>
                                    <p:cond delay="0"/>
                                  </p:stCondLst>
                                  <p:childTnLst>
                                    <p:animMotion origin="layout" path="M -4.16667E-6 1.11111E-6 L -0.47213 0.65717 " pathEditMode="relative" rAng="0" ptsTypes="AA">
                                      <p:cBhvr>
                                        <p:cTn id="106" dur="2000" fill="hold"/>
                                        <p:tgtEl>
                                          <p:spTgt spid="37"/>
                                        </p:tgtEl>
                                        <p:attrNameLst>
                                          <p:attrName>ppt_x</p:attrName>
                                          <p:attrName>ppt_y</p:attrName>
                                        </p:attrNameLst>
                                      </p:cBhvr>
                                      <p:rCtr x="-23607" y="32847"/>
                                    </p:animMotion>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grpId="0" nodeType="clickEffect">
                                  <p:stCondLst>
                                    <p:cond delay="0"/>
                                  </p:stCondLst>
                                  <p:childTnLst>
                                    <p:animMotion origin="layout" path="M -8.33333E-7 1.48148E-6 L -0.72956 0.7 " pathEditMode="relative" rAng="0" ptsTypes="AA">
                                      <p:cBhvr>
                                        <p:cTn id="110" dur="2000" fill="hold"/>
                                        <p:tgtEl>
                                          <p:spTgt spid="40"/>
                                        </p:tgtEl>
                                        <p:attrNameLst>
                                          <p:attrName>ppt_x</p:attrName>
                                          <p:attrName>ppt_y</p:attrName>
                                        </p:attrNameLst>
                                      </p:cBhvr>
                                      <p:rCtr x="-36484" y="3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31" grpId="0"/>
      <p:bldP spid="32" grpId="0"/>
      <p:bldP spid="34" grpId="0"/>
      <p:bldP spid="35" grpId="0"/>
      <p:bldP spid="41" grpId="0"/>
      <p:bldP spid="42" grpId="0"/>
      <p:bldP spid="17" grpId="0" animBg="1"/>
      <p:bldP spid="43" grpId="0" animBg="1"/>
      <p:bldP spid="45" grpId="0" animBg="1"/>
      <p:bldP spid="46" grpId="0" animBg="1"/>
      <p:bldP spid="47" grpId="0" animBg="1"/>
      <p:bldP spid="48" grpId="0" animBg="1"/>
      <p:bldP spid="36" grpId="0" animBg="1"/>
      <p:bldP spid="33" grpId="0" animBg="1"/>
      <p:bldP spid="38" grpId="0" animBg="1"/>
      <p:bldP spid="37" grpId="0" animBg="1"/>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23" y="-100118"/>
            <a:ext cx="7584142" cy="642562"/>
          </a:xfrm>
        </p:spPr>
        <p:txBody>
          <a:bodyPr>
            <a:normAutofit/>
          </a:bodyPr>
          <a:lstStyle/>
          <a:p>
            <a:r>
              <a:rPr lang="en-GB" sz="2200" b="1" dirty="0">
                <a:solidFill>
                  <a:schemeClr val="accent1">
                    <a:lumMod val="50000"/>
                  </a:schemeClr>
                </a:solidFill>
                <a:latin typeface="Century Gothic" panose="020B0502020202020204" pitchFamily="34" charset="0"/>
              </a:rPr>
              <a:t>Escucha y completa las frases. </a:t>
            </a:r>
          </a:p>
        </p:txBody>
      </p:sp>
      <p:sp>
        <p:nvSpPr>
          <p:cNvPr id="3" name="Rectangle 2"/>
          <p:cNvSpPr/>
          <p:nvPr/>
        </p:nvSpPr>
        <p:spPr>
          <a:xfrm>
            <a:off x="47424" y="324766"/>
            <a:ext cx="4302781"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¿Las palabras tienen [L] o [LL]?</a:t>
            </a:r>
            <a:endParaRPr kumimoji="0" lang="en-GB" sz="2200" b="1"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4" name="Action Button: Custom 3">
            <a:hlinkClick r:id="" action="ppaction://noaction" highlightClick="1">
              <a:snd r:embed="rId3" name="es normal llamar por la manana.wav"/>
            </a:hlinkClick>
          </p:cNvPr>
          <p:cNvSpPr/>
          <p:nvPr/>
        </p:nvSpPr>
        <p:spPr>
          <a:xfrm>
            <a:off x="115669" y="924433"/>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a:ea typeface="+mn-ea"/>
                <a:cs typeface="+mn-cs"/>
              </a:rPr>
              <a:t>1</a:t>
            </a:r>
          </a:p>
        </p:txBody>
      </p:sp>
      <p:sp>
        <p:nvSpPr>
          <p:cNvPr id="5" name="Action Button: Custom 4">
            <a:hlinkClick r:id="" action="ppaction://noaction" highlightClick="1">
              <a:snd r:embed="rId4" name="donde esta la luz esta muy oscuro aqui.wav"/>
            </a:hlinkClick>
          </p:cNvPr>
          <p:cNvSpPr/>
          <p:nvPr/>
        </p:nvSpPr>
        <p:spPr>
          <a:xfrm>
            <a:off x="115669" y="1863327"/>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a:ea typeface="+mn-ea"/>
                <a:cs typeface="+mn-cs"/>
              </a:rPr>
              <a:t>2</a:t>
            </a:r>
          </a:p>
        </p:txBody>
      </p:sp>
      <p:sp>
        <p:nvSpPr>
          <p:cNvPr id="6" name="Action Button: Custom 5">
            <a:hlinkClick r:id="" action="ppaction://noaction" highlightClick="1">
              <a:snd r:embed="rId5" name="la persona solo da libros amarillos a los chicos.wav"/>
            </a:hlinkClick>
          </p:cNvPr>
          <p:cNvSpPr/>
          <p:nvPr/>
        </p:nvSpPr>
        <p:spPr>
          <a:xfrm>
            <a:off x="121022" y="2845872"/>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a:ea typeface="+mn-ea"/>
                <a:cs typeface="+mn-cs"/>
              </a:rPr>
              <a:t>3</a:t>
            </a:r>
          </a:p>
        </p:txBody>
      </p:sp>
      <p:sp>
        <p:nvSpPr>
          <p:cNvPr id="7" name="Action Button: Custom 6">
            <a:hlinkClick r:id="" action="ppaction://noaction" highlightClick="1">
              <a:snd r:embed="rId6" name="como esta quien ella esta bien.wav"/>
            </a:hlinkClick>
          </p:cNvPr>
          <p:cNvSpPr/>
          <p:nvPr/>
        </p:nvSpPr>
        <p:spPr>
          <a:xfrm>
            <a:off x="121021" y="3727574"/>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a:ea typeface="+mn-ea"/>
                <a:cs typeface="+mn-cs"/>
              </a:rPr>
              <a:t>4</a:t>
            </a:r>
          </a:p>
        </p:txBody>
      </p:sp>
      <p:sp>
        <p:nvSpPr>
          <p:cNvPr id="8" name="Action Button: Custom 7">
            <a:hlinkClick r:id="" action="ppaction://noaction" highlightClick="1">
              <a:snd r:embed="rId7" name="tienes una lista de peliculas nuevas.wav"/>
            </a:hlinkClick>
          </p:cNvPr>
          <p:cNvSpPr/>
          <p:nvPr/>
        </p:nvSpPr>
        <p:spPr>
          <a:xfrm>
            <a:off x="115670" y="4635031"/>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a:ea typeface="+mn-ea"/>
                <a:cs typeface="+mn-cs"/>
              </a:rPr>
              <a:t>5</a:t>
            </a:r>
          </a:p>
        </p:txBody>
      </p:sp>
      <p:sp>
        <p:nvSpPr>
          <p:cNvPr id="9" name="Rectangle 8"/>
          <p:cNvSpPr/>
          <p:nvPr/>
        </p:nvSpPr>
        <p:spPr>
          <a:xfrm>
            <a:off x="972770" y="1062373"/>
            <a:ext cx="50145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 normal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llamar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por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mañana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11" name="Rectangle 10"/>
          <p:cNvSpPr/>
          <p:nvPr/>
        </p:nvSpPr>
        <p:spPr>
          <a:xfrm>
            <a:off x="6778207" y="111582"/>
            <a:ext cx="50321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tipo</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 palabra(s) es/son?</a:t>
            </a:r>
            <a:endParaRPr kumimoji="0" lang="en-GB" sz="2400" b="1"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15" name="Action Button: Custom 14">
            <a:hlinkClick r:id="" action="ppaction://noaction" highlightClick="1">
              <a:snd r:embed="rId8" name="salir los lunes por la noche no es normal.wav"/>
            </a:hlinkClick>
          </p:cNvPr>
          <p:cNvSpPr/>
          <p:nvPr/>
        </p:nvSpPr>
        <p:spPr>
          <a:xfrm>
            <a:off x="115670" y="5570300"/>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a:ea typeface="+mn-ea"/>
                <a:cs typeface="+mn-cs"/>
              </a:rPr>
              <a:t>6</a:t>
            </a:r>
          </a:p>
        </p:txBody>
      </p:sp>
      <p:sp>
        <p:nvSpPr>
          <p:cNvPr id="16" name="Rectangle 15"/>
          <p:cNvSpPr/>
          <p:nvPr/>
        </p:nvSpPr>
        <p:spPr>
          <a:xfrm>
            <a:off x="972772" y="2897075"/>
            <a:ext cx="718658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 persona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sólo</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libros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amarillos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los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chicos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20" name="Rectangle 19"/>
          <p:cNvSpPr/>
          <p:nvPr/>
        </p:nvSpPr>
        <p:spPr>
          <a:xfrm>
            <a:off x="916127" y="1954877"/>
            <a:ext cx="655339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Dónde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está la </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luz</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¡Está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oscuro</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aquí</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23" name="Rectangle 22"/>
          <p:cNvSpPr/>
          <p:nvPr/>
        </p:nvSpPr>
        <p:spPr>
          <a:xfrm>
            <a:off x="972771" y="3865514"/>
            <a:ext cx="88704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¿Cómo está? …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Quién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Está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bien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27" name="Rectangle 26"/>
          <p:cNvSpPr/>
          <p:nvPr/>
        </p:nvSpPr>
        <p:spPr>
          <a:xfrm>
            <a:off x="972770" y="4757569"/>
            <a:ext cx="88704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Tienes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una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lista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películas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nuevas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29" name="Rectangle 28"/>
          <p:cNvSpPr/>
          <p:nvPr/>
        </p:nvSpPr>
        <p:spPr>
          <a:xfrm>
            <a:off x="972770" y="5579506"/>
            <a:ext cx="63807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Salir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los lunes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por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noche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no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normal.</a:t>
            </a:r>
            <a:endParaRPr kumimoji="0" lang="en-GB" sz="2400" b="0" i="0" u="none" strike="noStrike" kern="1200" cap="none" spc="0" normalizeH="0" baseline="0" noProof="0" dirty="0">
              <a:ln>
                <a:noFill/>
              </a:ln>
              <a:solidFill>
                <a:srgbClr val="5B9BD5">
                  <a:lumMod val="50000"/>
                </a:srgbClr>
              </a:solidFill>
              <a:effectLst/>
              <a:uLnTx/>
              <a:uFillTx/>
              <a:latin typeface="Tw Cen MT"/>
              <a:ea typeface="+mn-ea"/>
              <a:cs typeface="+mn-cs"/>
            </a:endParaRPr>
          </a:p>
        </p:txBody>
      </p:sp>
      <p:sp>
        <p:nvSpPr>
          <p:cNvPr id="13" name="TextBox 12"/>
          <p:cNvSpPr txBox="1"/>
          <p:nvPr/>
        </p:nvSpPr>
        <p:spPr>
          <a:xfrm>
            <a:off x="857759" y="645947"/>
            <a:ext cx="47490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Cómo</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se dice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en</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inglés</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1" name="TextBox 30"/>
          <p:cNvSpPr txBox="1"/>
          <p:nvPr/>
        </p:nvSpPr>
        <p:spPr>
          <a:xfrm>
            <a:off x="973691" y="1438310"/>
            <a:ext cx="50904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It’s normal to call in the morning.</a:t>
            </a:r>
          </a:p>
        </p:txBody>
      </p:sp>
      <p:sp>
        <p:nvSpPr>
          <p:cNvPr id="32" name="TextBox 31"/>
          <p:cNvSpPr txBox="1"/>
          <p:nvPr/>
        </p:nvSpPr>
        <p:spPr>
          <a:xfrm>
            <a:off x="932063" y="2390426"/>
            <a:ext cx="6287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Where’s the light? It’s very dark here!</a:t>
            </a:r>
          </a:p>
        </p:txBody>
      </p:sp>
      <p:sp>
        <p:nvSpPr>
          <p:cNvPr id="34" name="TextBox 33"/>
          <p:cNvSpPr txBox="1"/>
          <p:nvPr/>
        </p:nvSpPr>
        <p:spPr>
          <a:xfrm>
            <a:off x="1009289" y="3308044"/>
            <a:ext cx="802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The person only gives yellow books to the boys.</a:t>
            </a:r>
          </a:p>
        </p:txBody>
      </p:sp>
      <p:sp>
        <p:nvSpPr>
          <p:cNvPr id="35" name="TextBox 34"/>
          <p:cNvSpPr txBox="1"/>
          <p:nvPr/>
        </p:nvSpPr>
        <p:spPr>
          <a:xfrm>
            <a:off x="1009289" y="4269975"/>
            <a:ext cx="802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¿How is s/he? … Who, her? She’s well/fine.</a:t>
            </a:r>
          </a:p>
        </p:txBody>
      </p:sp>
      <p:sp>
        <p:nvSpPr>
          <p:cNvPr id="41" name="TextBox 40"/>
          <p:cNvSpPr txBox="1"/>
          <p:nvPr/>
        </p:nvSpPr>
        <p:spPr>
          <a:xfrm>
            <a:off x="991539" y="5116327"/>
            <a:ext cx="802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Do you have a list of new films?</a:t>
            </a:r>
          </a:p>
        </p:txBody>
      </p:sp>
      <p:sp>
        <p:nvSpPr>
          <p:cNvPr id="42" name="TextBox 41"/>
          <p:cNvSpPr txBox="1"/>
          <p:nvPr/>
        </p:nvSpPr>
        <p:spPr>
          <a:xfrm>
            <a:off x="1009289" y="5917858"/>
            <a:ext cx="802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Going out on Monday nights isn’t normal.</a:t>
            </a:r>
          </a:p>
        </p:txBody>
      </p:sp>
      <p:sp>
        <p:nvSpPr>
          <p:cNvPr id="17" name="Rectangle 16"/>
          <p:cNvSpPr/>
          <p:nvPr/>
        </p:nvSpPr>
        <p:spPr>
          <a:xfrm>
            <a:off x="961038" y="1551545"/>
            <a:ext cx="5004896" cy="308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3" name="Rectangle 42"/>
          <p:cNvSpPr/>
          <p:nvPr/>
        </p:nvSpPr>
        <p:spPr>
          <a:xfrm>
            <a:off x="857759" y="2378487"/>
            <a:ext cx="5778460" cy="450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5" name="Rectangle 44"/>
          <p:cNvSpPr/>
          <p:nvPr/>
        </p:nvSpPr>
        <p:spPr>
          <a:xfrm>
            <a:off x="1057160" y="3359497"/>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6" name="Rectangle 45"/>
          <p:cNvSpPr/>
          <p:nvPr/>
        </p:nvSpPr>
        <p:spPr>
          <a:xfrm>
            <a:off x="1057160" y="4326699"/>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7" name="Rectangle 46"/>
          <p:cNvSpPr/>
          <p:nvPr/>
        </p:nvSpPr>
        <p:spPr>
          <a:xfrm>
            <a:off x="1009323" y="5161943"/>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8" name="Rectangle 47"/>
          <p:cNvSpPr/>
          <p:nvPr/>
        </p:nvSpPr>
        <p:spPr>
          <a:xfrm>
            <a:off x="1009323" y="6012171"/>
            <a:ext cx="7252574" cy="36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25B00"/>
              </a:solidFill>
              <a:effectLst/>
              <a:uLnTx/>
              <a:uFillTx/>
              <a:latin typeface="Tw Cen MT"/>
              <a:ea typeface="+mn-ea"/>
              <a:cs typeface="+mn-cs"/>
            </a:endParaRPr>
          </a:p>
        </p:txBody>
      </p:sp>
      <p:sp>
        <p:nvSpPr>
          <p:cNvPr id="36" name="Rectangle 35"/>
          <p:cNvSpPr/>
          <p:nvPr/>
        </p:nvSpPr>
        <p:spPr>
          <a:xfrm>
            <a:off x="7128967" y="665771"/>
            <a:ext cx="118076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nombre</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p:cNvSpPr/>
          <p:nvPr/>
        </p:nvSpPr>
        <p:spPr>
          <a:xfrm>
            <a:off x="7353471" y="1163994"/>
            <a:ext cx="118076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verbo</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8660925" y="1163994"/>
            <a:ext cx="1198785"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adjetivo</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8424745" y="671195"/>
            <a:ext cx="1198785"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nombre</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9707655" y="689266"/>
            <a:ext cx="1633820"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pronombre</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9962757" y="1175272"/>
            <a:ext cx="112011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verbo</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971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500"/>
                                        <p:tgtEl>
                                          <p:spTgt spid="11"/>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2.5E-6 1.85185E-6 L -0.39232 0.04352 " pathEditMode="relative" rAng="0" ptsTypes="AA">
                                      <p:cBhvr>
                                        <p:cTn id="96" dur="2000" fill="hold"/>
                                        <p:tgtEl>
                                          <p:spTgt spid="33"/>
                                        </p:tgtEl>
                                        <p:attrNameLst>
                                          <p:attrName>ppt_x</p:attrName>
                                          <p:attrName>ppt_y</p:attrName>
                                        </p:attrNameLst>
                                      </p:cBhvr>
                                      <p:rCtr x="-19622" y="2176"/>
                                    </p:animMotion>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0" nodeType="clickEffect">
                                  <p:stCondLst>
                                    <p:cond delay="0"/>
                                  </p:stCondLst>
                                  <p:childTnLst>
                                    <p:animMotion origin="layout" path="M -2.91667E-6 -2.96296E-6 L -0.32552 0.26343 " pathEditMode="relative" rAng="0" ptsTypes="AA">
                                      <p:cBhvr>
                                        <p:cTn id="100" dur="2000" fill="hold"/>
                                        <p:tgtEl>
                                          <p:spTgt spid="36"/>
                                        </p:tgtEl>
                                        <p:attrNameLst>
                                          <p:attrName>ppt_x</p:attrName>
                                          <p:attrName>ppt_y</p:attrName>
                                        </p:attrNameLst>
                                      </p:cBhvr>
                                      <p:rCtr x="-16276" y="13171"/>
                                    </p:animMotion>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grpId="0" nodeType="clickEffect">
                                  <p:stCondLst>
                                    <p:cond delay="0"/>
                                  </p:stCondLst>
                                  <p:childTnLst>
                                    <p:animMotion origin="layout" path="M 4.79167E-6 1.85185E-6 L -0.28568 0.31041 " pathEditMode="relative" rAng="0" ptsTypes="AA">
                                      <p:cBhvr>
                                        <p:cTn id="104" dur="2000" fill="hold"/>
                                        <p:tgtEl>
                                          <p:spTgt spid="38"/>
                                        </p:tgtEl>
                                        <p:attrNameLst>
                                          <p:attrName>ppt_x</p:attrName>
                                          <p:attrName>ppt_y</p:attrName>
                                        </p:attrNameLst>
                                      </p:cBhvr>
                                      <p:rCtr x="-14284" y="15509"/>
                                    </p:animMotion>
                                  </p:child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grpId="0" nodeType="clickEffect">
                                  <p:stCondLst>
                                    <p:cond delay="0"/>
                                  </p:stCondLst>
                                  <p:childTnLst>
                                    <p:animMotion origin="layout" path="M -1.04167E-6 4.81481E-6 L -0.43945 0.5243 " pathEditMode="relative" rAng="0" ptsTypes="AA">
                                      <p:cBhvr>
                                        <p:cTn id="108" dur="2000" fill="hold"/>
                                        <p:tgtEl>
                                          <p:spTgt spid="39"/>
                                        </p:tgtEl>
                                        <p:attrNameLst>
                                          <p:attrName>ppt_x</p:attrName>
                                          <p:attrName>ppt_y</p:attrName>
                                        </p:attrNameLst>
                                      </p:cBhvr>
                                      <p:rCtr x="-21979" y="26204"/>
                                    </p:animMotion>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grpId="0" nodeType="clickEffect">
                                  <p:stCondLst>
                                    <p:cond delay="0"/>
                                  </p:stCondLst>
                                  <p:childTnLst>
                                    <p:animMotion origin="layout" path="M -4.16667E-6 1.11111E-6 L -0.47213 0.65717 " pathEditMode="relative" rAng="0" ptsTypes="AA">
                                      <p:cBhvr>
                                        <p:cTn id="112" dur="2000" fill="hold"/>
                                        <p:tgtEl>
                                          <p:spTgt spid="37"/>
                                        </p:tgtEl>
                                        <p:attrNameLst>
                                          <p:attrName>ppt_x</p:attrName>
                                          <p:attrName>ppt_y</p:attrName>
                                        </p:attrNameLst>
                                      </p:cBhvr>
                                      <p:rCtr x="-23607" y="32847"/>
                                    </p:animMotion>
                                  </p:childTnLst>
                                </p:cTn>
                              </p:par>
                            </p:childTnLst>
                          </p:cTn>
                        </p:par>
                      </p:childTnLst>
                    </p:cTn>
                  </p:par>
                  <p:par>
                    <p:cTn id="113" fill="hold">
                      <p:stCondLst>
                        <p:cond delay="indefinite"/>
                      </p:stCondLst>
                      <p:childTnLst>
                        <p:par>
                          <p:cTn id="114" fill="hold">
                            <p:stCondLst>
                              <p:cond delay="0"/>
                            </p:stCondLst>
                            <p:childTnLst>
                              <p:par>
                                <p:cTn id="115" presetID="42" presetClass="path" presetSubtype="0" accel="50000" decel="50000" fill="hold" grpId="0" nodeType="clickEffect">
                                  <p:stCondLst>
                                    <p:cond delay="0"/>
                                  </p:stCondLst>
                                  <p:childTnLst>
                                    <p:animMotion origin="layout" path="M -8.33333E-7 1.48148E-6 L -0.72956 0.7 " pathEditMode="relative" rAng="0" ptsTypes="AA">
                                      <p:cBhvr>
                                        <p:cTn id="116" dur="2000" fill="hold"/>
                                        <p:tgtEl>
                                          <p:spTgt spid="40"/>
                                        </p:tgtEl>
                                        <p:attrNameLst>
                                          <p:attrName>ppt_x</p:attrName>
                                          <p:attrName>ppt_y</p:attrName>
                                        </p:attrNameLst>
                                      </p:cBhvr>
                                      <p:rCtr x="-36484" y="3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p:bldP spid="20" grpId="0"/>
      <p:bldP spid="23" grpId="0"/>
      <p:bldP spid="27" grpId="0"/>
      <p:bldP spid="29" grpId="0"/>
      <p:bldP spid="13" grpId="0"/>
      <p:bldP spid="31" grpId="0"/>
      <p:bldP spid="32" grpId="0"/>
      <p:bldP spid="34" grpId="0"/>
      <p:bldP spid="35" grpId="0"/>
      <p:bldP spid="41" grpId="0"/>
      <p:bldP spid="42" grpId="0"/>
      <p:bldP spid="17" grpId="0" animBg="1"/>
      <p:bldP spid="43" grpId="0" animBg="1"/>
      <p:bldP spid="45" grpId="0" animBg="1"/>
      <p:bldP spid="46" grpId="0" animBg="1"/>
      <p:bldP spid="47" grpId="0" animBg="1"/>
      <p:bldP spid="48" grpId="0" animBg="1"/>
      <p:bldP spid="36" grpId="0" animBg="1"/>
      <p:bldP spid="33" grpId="0" animBg="1"/>
      <p:bldP spid="38" grpId="0" animBg="1"/>
      <p:bldP spid="37" grpId="0" animBg="1"/>
      <p:bldP spid="39"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0A31AF-E07E-C645-9257-C911DAA2D0CA}"/>
              </a:ext>
            </a:extLst>
          </p:cNvPr>
          <p:cNvSpPr>
            <a:spLocks noGrp="1"/>
          </p:cNvSpPr>
          <p:nvPr>
            <p:ph type="title"/>
          </p:nvPr>
        </p:nvSpPr>
        <p:spPr>
          <a:xfrm>
            <a:off x="256155" y="244360"/>
            <a:ext cx="10515600" cy="543045"/>
          </a:xfrm>
        </p:spPr>
        <p:txBody>
          <a:bodyPr>
            <a:noAutofit/>
          </a:bodyPr>
          <a:lstStyle/>
          <a:p>
            <a:r>
              <a:rPr lang="x-none" sz="2400" b="1" dirty="0">
                <a:solidFill>
                  <a:schemeClr val="accent1">
                    <a:lumMod val="50000"/>
                  </a:schemeClr>
                </a:solidFill>
                <a:latin typeface="Century Gothic" panose="020B0502020202020204" pitchFamily="34" charset="0"/>
              </a:rPr>
              <a:t>Escucha y escribe las palabras en la columna correcta.</a:t>
            </a:r>
            <a:br>
              <a:rPr lang="x-none" sz="2400" b="1" dirty="0">
                <a:solidFill>
                  <a:schemeClr val="accent1">
                    <a:lumMod val="50000"/>
                  </a:schemeClr>
                </a:solidFill>
                <a:latin typeface="Century Gothic" panose="020B0502020202020204" pitchFamily="34" charset="0"/>
              </a:rPr>
            </a:br>
            <a:r>
              <a:rPr lang="x-none" sz="2400" b="1" dirty="0">
                <a:solidFill>
                  <a:schemeClr val="accent1">
                    <a:lumMod val="50000"/>
                  </a:schemeClr>
                </a:solidFill>
                <a:latin typeface="Century Gothic" panose="020B0502020202020204" pitchFamily="34" charset="0"/>
              </a:rPr>
              <a:t>Luego, escribe también la palabra en inglés.</a:t>
            </a:r>
          </a:p>
        </p:txBody>
      </p:sp>
      <p:graphicFrame>
        <p:nvGraphicFramePr>
          <p:cNvPr id="6" name="Tabla 5">
            <a:extLst>
              <a:ext uri="{FF2B5EF4-FFF2-40B4-BE49-F238E27FC236}">
                <a16:creationId xmlns:a16="http://schemas.microsoft.com/office/drawing/2014/main" id="{0E63205D-1163-6540-86C4-4B5540B2987E}"/>
              </a:ext>
            </a:extLst>
          </p:cNvPr>
          <p:cNvGraphicFramePr>
            <a:graphicFrameLocks noGrp="1"/>
          </p:cNvGraphicFramePr>
          <p:nvPr/>
        </p:nvGraphicFramePr>
        <p:xfrm>
          <a:off x="2032000" y="1191669"/>
          <a:ext cx="8128000" cy="4697592"/>
        </p:xfrm>
        <a:graphic>
          <a:graphicData uri="http://schemas.openxmlformats.org/drawingml/2006/table">
            <a:tbl>
              <a:tblPr firstRow="1" bandRow="1">
                <a:tableStyleId>{5DA37D80-6434-44D0-A028-1B22A696006F}</a:tableStyleId>
              </a:tblPr>
              <a:tblGrid>
                <a:gridCol w="2032000">
                  <a:extLst>
                    <a:ext uri="{9D8B030D-6E8A-4147-A177-3AD203B41FA5}">
                      <a16:colId xmlns:a16="http://schemas.microsoft.com/office/drawing/2014/main" val="1394340948"/>
                    </a:ext>
                  </a:extLst>
                </a:gridCol>
                <a:gridCol w="2032000">
                  <a:extLst>
                    <a:ext uri="{9D8B030D-6E8A-4147-A177-3AD203B41FA5}">
                      <a16:colId xmlns:a16="http://schemas.microsoft.com/office/drawing/2014/main" val="3665678489"/>
                    </a:ext>
                  </a:extLst>
                </a:gridCol>
                <a:gridCol w="2032000">
                  <a:extLst>
                    <a:ext uri="{9D8B030D-6E8A-4147-A177-3AD203B41FA5}">
                      <a16:colId xmlns:a16="http://schemas.microsoft.com/office/drawing/2014/main" val="2340108337"/>
                    </a:ext>
                  </a:extLst>
                </a:gridCol>
                <a:gridCol w="2032000">
                  <a:extLst>
                    <a:ext uri="{9D8B030D-6E8A-4147-A177-3AD203B41FA5}">
                      <a16:colId xmlns:a16="http://schemas.microsoft.com/office/drawing/2014/main" val="3880516330"/>
                    </a:ext>
                  </a:extLst>
                </a:gridCol>
              </a:tblGrid>
              <a:tr h="587199">
                <a:tc gridSpan="2">
                  <a:txBody>
                    <a:bodyPr/>
                    <a:lstStyle/>
                    <a:p>
                      <a:pPr algn="ctr"/>
                      <a:r>
                        <a:rPr lang="en-GB" sz="2400" dirty="0">
                          <a:solidFill>
                            <a:schemeClr val="accent1">
                              <a:lumMod val="50000"/>
                            </a:schemeClr>
                          </a:solidFill>
                          <a:latin typeface="Century Gothic" panose="020B0502020202020204" pitchFamily="34" charset="0"/>
                        </a:rPr>
                        <a:t>[L] </a:t>
                      </a:r>
                      <a:endParaRPr lang="x-none" sz="2400" dirty="0">
                        <a:solidFill>
                          <a:schemeClr val="accent1">
                            <a:lumMod val="50000"/>
                          </a:schemeClr>
                        </a:solidFill>
                        <a:latin typeface="Century Gothic" panose="020B0502020202020204" pitchFamily="34" charset="0"/>
                      </a:endParaRPr>
                    </a:p>
                  </a:txBody>
                  <a:tcPr/>
                </a:tc>
                <a:tc hMerge="1">
                  <a:txBody>
                    <a:bodyPr/>
                    <a:lstStyle/>
                    <a:p>
                      <a:endParaRPr lang="x-none"/>
                    </a:p>
                  </a:txBody>
                  <a:tcPr/>
                </a:tc>
                <a:tc gridSpan="2">
                  <a:txBody>
                    <a:bodyPr/>
                    <a:lstStyle/>
                    <a:p>
                      <a:pPr algn="ctr"/>
                      <a:r>
                        <a:rPr lang="en-GB" sz="2400" dirty="0">
                          <a:solidFill>
                            <a:schemeClr val="accent1">
                              <a:lumMod val="50000"/>
                            </a:schemeClr>
                          </a:solidFill>
                          <a:latin typeface="Century Gothic" panose="020B0502020202020204" pitchFamily="34" charset="0"/>
                        </a:rPr>
                        <a:t>[LL]</a:t>
                      </a:r>
                      <a:endParaRPr lang="x-none" sz="2400" dirty="0">
                        <a:solidFill>
                          <a:schemeClr val="accent1">
                            <a:lumMod val="50000"/>
                          </a:schemeClr>
                        </a:solidFill>
                        <a:latin typeface="Century Gothic" panose="020B0502020202020204" pitchFamily="34" charset="0"/>
                      </a:endParaRPr>
                    </a:p>
                  </a:txBody>
                  <a:tcPr/>
                </a:tc>
                <a:tc hMerge="1">
                  <a:txBody>
                    <a:bodyPr/>
                    <a:lstStyle/>
                    <a:p>
                      <a:endParaRPr lang="x-none"/>
                    </a:p>
                  </a:txBody>
                  <a:tcPr/>
                </a:tc>
                <a:extLst>
                  <a:ext uri="{0D108BD9-81ED-4DB2-BD59-A6C34878D82A}">
                    <a16:rowId xmlns:a16="http://schemas.microsoft.com/office/drawing/2014/main" val="1056643223"/>
                  </a:ext>
                </a:extLst>
              </a:tr>
              <a:tr h="587199">
                <a:tc>
                  <a:txBody>
                    <a:bodyPr/>
                    <a:lstStyle/>
                    <a:p>
                      <a:pPr algn="ctr"/>
                      <a:r>
                        <a:rPr lang="x-none" sz="2200" b="1" dirty="0">
                          <a:solidFill>
                            <a:schemeClr val="accent1">
                              <a:lumMod val="50000"/>
                            </a:schemeClr>
                          </a:solidFill>
                          <a:latin typeface="Century Gothic" panose="020B0502020202020204" pitchFamily="34" charset="0"/>
                        </a:rPr>
                        <a:t>español</a:t>
                      </a:r>
                    </a:p>
                  </a:txBody>
                  <a:tcPr/>
                </a:tc>
                <a:tc>
                  <a:txBody>
                    <a:bodyPr/>
                    <a:lstStyle/>
                    <a:p>
                      <a:pPr algn="ctr"/>
                      <a:r>
                        <a:rPr lang="x-none" sz="2200" b="1" dirty="0">
                          <a:solidFill>
                            <a:schemeClr val="accent1">
                              <a:lumMod val="50000"/>
                            </a:schemeClr>
                          </a:solidFill>
                          <a:latin typeface="Century Gothic" panose="020B0502020202020204" pitchFamily="34" charset="0"/>
                        </a:rPr>
                        <a:t>inglés</a:t>
                      </a:r>
                    </a:p>
                  </a:txBody>
                  <a:tcPr/>
                </a:tc>
                <a:tc>
                  <a:txBody>
                    <a:bodyPr/>
                    <a:lstStyle/>
                    <a:p>
                      <a:pPr algn="ctr"/>
                      <a:r>
                        <a:rPr lang="x-none" sz="2200" b="1" dirty="0">
                          <a:solidFill>
                            <a:schemeClr val="accent1">
                              <a:lumMod val="50000"/>
                            </a:schemeClr>
                          </a:solidFill>
                          <a:latin typeface="Century Gothic" panose="020B0502020202020204" pitchFamily="34" charset="0"/>
                        </a:rPr>
                        <a:t>español</a:t>
                      </a:r>
                    </a:p>
                  </a:txBody>
                  <a:tcPr/>
                </a:tc>
                <a:tc>
                  <a:txBody>
                    <a:bodyPr/>
                    <a:lstStyle/>
                    <a:p>
                      <a:pPr algn="ctr"/>
                      <a:r>
                        <a:rPr lang="x-none" sz="2200" b="1" dirty="0">
                          <a:solidFill>
                            <a:schemeClr val="accent1">
                              <a:lumMod val="50000"/>
                            </a:schemeClr>
                          </a:solidFill>
                          <a:latin typeface="Century Gothic" panose="020B0502020202020204" pitchFamily="34" charset="0"/>
                        </a:rPr>
                        <a:t>inglés</a:t>
                      </a:r>
                    </a:p>
                  </a:txBody>
                  <a:tcPr/>
                </a:tc>
                <a:extLst>
                  <a:ext uri="{0D108BD9-81ED-4DB2-BD59-A6C34878D82A}">
                    <a16:rowId xmlns:a16="http://schemas.microsoft.com/office/drawing/2014/main" val="2101760049"/>
                  </a:ext>
                </a:extLst>
              </a:tr>
              <a:tr h="587199">
                <a:tc>
                  <a:txBody>
                    <a:bodyPr/>
                    <a:lstStyle/>
                    <a:p>
                      <a:endParaRPr lang="x-none" sz="2400" dirty="0"/>
                    </a:p>
                  </a:txBody>
                  <a:tcPr/>
                </a:tc>
                <a:tc>
                  <a:txBody>
                    <a:bodyPr/>
                    <a:lstStyle/>
                    <a:p>
                      <a:endParaRPr lang="x-none" sz="2400" dirty="0"/>
                    </a:p>
                  </a:txBody>
                  <a:tcPr/>
                </a:tc>
                <a:tc>
                  <a:txBody>
                    <a:bodyPr/>
                    <a:lstStyle/>
                    <a:p>
                      <a:endParaRPr lang="x-none" sz="2400" dirty="0"/>
                    </a:p>
                  </a:txBody>
                  <a:tcPr/>
                </a:tc>
                <a:tc>
                  <a:txBody>
                    <a:bodyPr/>
                    <a:lstStyle/>
                    <a:p>
                      <a:endParaRPr lang="x-none" sz="2400" dirty="0"/>
                    </a:p>
                  </a:txBody>
                  <a:tcPr/>
                </a:tc>
                <a:extLst>
                  <a:ext uri="{0D108BD9-81ED-4DB2-BD59-A6C34878D82A}">
                    <a16:rowId xmlns:a16="http://schemas.microsoft.com/office/drawing/2014/main" val="233653557"/>
                  </a:ext>
                </a:extLst>
              </a:tr>
              <a:tr h="587199">
                <a:tc>
                  <a:txBody>
                    <a:bodyPr/>
                    <a:lstStyle/>
                    <a:p>
                      <a:endParaRPr lang="x-none" sz="2400"/>
                    </a:p>
                  </a:txBody>
                  <a:tcPr/>
                </a:tc>
                <a:tc>
                  <a:txBody>
                    <a:bodyPr/>
                    <a:lstStyle/>
                    <a:p>
                      <a:endParaRPr lang="x-none" sz="2400"/>
                    </a:p>
                  </a:txBody>
                  <a:tcPr/>
                </a:tc>
                <a:tc>
                  <a:txBody>
                    <a:bodyPr/>
                    <a:lstStyle/>
                    <a:p>
                      <a:endParaRPr lang="x-none" sz="2400"/>
                    </a:p>
                  </a:txBody>
                  <a:tcPr/>
                </a:tc>
                <a:tc>
                  <a:txBody>
                    <a:bodyPr/>
                    <a:lstStyle/>
                    <a:p>
                      <a:endParaRPr lang="x-none" sz="2400" dirty="0"/>
                    </a:p>
                  </a:txBody>
                  <a:tcPr/>
                </a:tc>
                <a:extLst>
                  <a:ext uri="{0D108BD9-81ED-4DB2-BD59-A6C34878D82A}">
                    <a16:rowId xmlns:a16="http://schemas.microsoft.com/office/drawing/2014/main" val="3044097486"/>
                  </a:ext>
                </a:extLst>
              </a:tr>
              <a:tr h="587199">
                <a:tc>
                  <a:txBody>
                    <a:bodyPr/>
                    <a:lstStyle/>
                    <a:p>
                      <a:endParaRPr lang="x-none" sz="2400" dirty="0"/>
                    </a:p>
                  </a:txBody>
                  <a:tcPr/>
                </a:tc>
                <a:tc>
                  <a:txBody>
                    <a:bodyPr/>
                    <a:lstStyle/>
                    <a:p>
                      <a:endParaRPr lang="x-none" sz="2400" dirty="0"/>
                    </a:p>
                  </a:txBody>
                  <a:tcPr/>
                </a:tc>
                <a:tc>
                  <a:txBody>
                    <a:bodyPr/>
                    <a:lstStyle/>
                    <a:p>
                      <a:endParaRPr lang="x-none" sz="2400"/>
                    </a:p>
                  </a:txBody>
                  <a:tcPr/>
                </a:tc>
                <a:tc>
                  <a:txBody>
                    <a:bodyPr/>
                    <a:lstStyle/>
                    <a:p>
                      <a:endParaRPr lang="x-none" sz="2400"/>
                    </a:p>
                  </a:txBody>
                  <a:tcPr/>
                </a:tc>
                <a:extLst>
                  <a:ext uri="{0D108BD9-81ED-4DB2-BD59-A6C34878D82A}">
                    <a16:rowId xmlns:a16="http://schemas.microsoft.com/office/drawing/2014/main" val="1096260398"/>
                  </a:ext>
                </a:extLst>
              </a:tr>
              <a:tr h="587199">
                <a:tc>
                  <a:txBody>
                    <a:bodyPr/>
                    <a:lstStyle/>
                    <a:p>
                      <a:endParaRPr lang="x-none" sz="2400"/>
                    </a:p>
                  </a:txBody>
                  <a:tcPr/>
                </a:tc>
                <a:tc>
                  <a:txBody>
                    <a:bodyPr/>
                    <a:lstStyle/>
                    <a:p>
                      <a:endParaRPr lang="x-none" sz="2400"/>
                    </a:p>
                  </a:txBody>
                  <a:tcPr/>
                </a:tc>
                <a:tc>
                  <a:txBody>
                    <a:bodyPr/>
                    <a:lstStyle/>
                    <a:p>
                      <a:endParaRPr lang="x-none" sz="2400"/>
                    </a:p>
                  </a:txBody>
                  <a:tcPr/>
                </a:tc>
                <a:tc>
                  <a:txBody>
                    <a:bodyPr/>
                    <a:lstStyle/>
                    <a:p>
                      <a:endParaRPr lang="x-none" sz="2400"/>
                    </a:p>
                  </a:txBody>
                  <a:tcPr/>
                </a:tc>
                <a:extLst>
                  <a:ext uri="{0D108BD9-81ED-4DB2-BD59-A6C34878D82A}">
                    <a16:rowId xmlns:a16="http://schemas.microsoft.com/office/drawing/2014/main" val="3282787536"/>
                  </a:ext>
                </a:extLst>
              </a:tr>
              <a:tr h="587199">
                <a:tc>
                  <a:txBody>
                    <a:bodyPr/>
                    <a:lstStyle/>
                    <a:p>
                      <a:endParaRPr lang="x-none" sz="2400" dirty="0"/>
                    </a:p>
                  </a:txBody>
                  <a:tcPr/>
                </a:tc>
                <a:tc>
                  <a:txBody>
                    <a:bodyPr/>
                    <a:lstStyle/>
                    <a:p>
                      <a:endParaRPr lang="x-none" sz="2400" dirty="0"/>
                    </a:p>
                  </a:txBody>
                  <a:tcPr/>
                </a:tc>
                <a:tc>
                  <a:txBody>
                    <a:bodyPr/>
                    <a:lstStyle/>
                    <a:p>
                      <a:endParaRPr lang="x-none" sz="2400" dirty="0"/>
                    </a:p>
                  </a:txBody>
                  <a:tcPr/>
                </a:tc>
                <a:tc>
                  <a:txBody>
                    <a:bodyPr/>
                    <a:lstStyle/>
                    <a:p>
                      <a:endParaRPr lang="x-none" sz="2400" dirty="0"/>
                    </a:p>
                  </a:txBody>
                  <a:tcPr/>
                </a:tc>
                <a:extLst>
                  <a:ext uri="{0D108BD9-81ED-4DB2-BD59-A6C34878D82A}">
                    <a16:rowId xmlns:a16="http://schemas.microsoft.com/office/drawing/2014/main" val="379112139"/>
                  </a:ext>
                </a:extLst>
              </a:tr>
              <a:tr h="587199">
                <a:tc>
                  <a:txBody>
                    <a:bodyPr/>
                    <a:lstStyle/>
                    <a:p>
                      <a:endParaRPr lang="x-none" sz="2400"/>
                    </a:p>
                  </a:txBody>
                  <a:tcPr/>
                </a:tc>
                <a:tc>
                  <a:txBody>
                    <a:bodyPr/>
                    <a:lstStyle/>
                    <a:p>
                      <a:endParaRPr lang="x-none" sz="2400" dirty="0"/>
                    </a:p>
                  </a:txBody>
                  <a:tcPr/>
                </a:tc>
                <a:tc>
                  <a:txBody>
                    <a:bodyPr/>
                    <a:lstStyle/>
                    <a:p>
                      <a:endParaRPr lang="x-none" sz="2400" dirty="0"/>
                    </a:p>
                  </a:txBody>
                  <a:tcPr/>
                </a:tc>
                <a:tc>
                  <a:txBody>
                    <a:bodyPr/>
                    <a:lstStyle/>
                    <a:p>
                      <a:endParaRPr lang="x-none" sz="2400" dirty="0"/>
                    </a:p>
                  </a:txBody>
                  <a:tcPr/>
                </a:tc>
                <a:extLst>
                  <a:ext uri="{0D108BD9-81ED-4DB2-BD59-A6C34878D82A}">
                    <a16:rowId xmlns:a16="http://schemas.microsoft.com/office/drawing/2014/main" val="3964661432"/>
                  </a:ext>
                </a:extLst>
              </a:tr>
            </a:tbl>
          </a:graphicData>
        </a:graphic>
      </p:graphicFrame>
      <p:sp>
        <p:nvSpPr>
          <p:cNvPr id="7" name="CuadroTexto 6">
            <a:extLst>
              <a:ext uri="{FF2B5EF4-FFF2-40B4-BE49-F238E27FC236}">
                <a16:creationId xmlns:a16="http://schemas.microsoft.com/office/drawing/2014/main" id="{EFCA7A36-D715-E94B-ADF4-C884CD3AE4C0}"/>
              </a:ext>
            </a:extLst>
          </p:cNvPr>
          <p:cNvSpPr txBox="1"/>
          <p:nvPr/>
        </p:nvSpPr>
        <p:spPr>
          <a:xfrm>
            <a:off x="6705599" y="2432902"/>
            <a:ext cx="8290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llave</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CuadroTexto 7">
            <a:extLst>
              <a:ext uri="{FF2B5EF4-FFF2-40B4-BE49-F238E27FC236}">
                <a16:creationId xmlns:a16="http://schemas.microsoft.com/office/drawing/2014/main" id="{B172A8D0-0817-CC42-8FFA-E5E307123C66}"/>
              </a:ext>
            </a:extLst>
          </p:cNvPr>
          <p:cNvSpPr txBox="1"/>
          <p:nvPr/>
        </p:nvSpPr>
        <p:spPr>
          <a:xfrm>
            <a:off x="6593355" y="3091851"/>
            <a:ext cx="114486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botella</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CuadroTexto 8">
            <a:extLst>
              <a:ext uri="{FF2B5EF4-FFF2-40B4-BE49-F238E27FC236}">
                <a16:creationId xmlns:a16="http://schemas.microsoft.com/office/drawing/2014/main" id="{F4D14C27-4FD0-C748-9D64-CD582AD56118}"/>
              </a:ext>
            </a:extLst>
          </p:cNvPr>
          <p:cNvSpPr txBox="1"/>
          <p:nvPr/>
        </p:nvSpPr>
        <p:spPr>
          <a:xfrm>
            <a:off x="2454820" y="2432899"/>
            <a:ext cx="68640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listo</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CuadroTexto 9">
            <a:extLst>
              <a:ext uri="{FF2B5EF4-FFF2-40B4-BE49-F238E27FC236}">
                <a16:creationId xmlns:a16="http://schemas.microsoft.com/office/drawing/2014/main" id="{31AE4418-9CBC-5843-A062-CE5DFC33F89B}"/>
              </a:ext>
            </a:extLst>
          </p:cNvPr>
          <p:cNvSpPr txBox="1"/>
          <p:nvPr/>
        </p:nvSpPr>
        <p:spPr>
          <a:xfrm>
            <a:off x="2391621" y="3635110"/>
            <a:ext cx="10743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regalo</a:t>
            </a:r>
          </a:p>
        </p:txBody>
      </p:sp>
      <p:sp>
        <p:nvSpPr>
          <p:cNvPr id="12" name="CuadroTexto 11">
            <a:extLst>
              <a:ext uri="{FF2B5EF4-FFF2-40B4-BE49-F238E27FC236}">
                <a16:creationId xmlns:a16="http://schemas.microsoft.com/office/drawing/2014/main" id="{48ED5B8E-7D44-0942-A1D4-AD45427EE325}"/>
              </a:ext>
            </a:extLst>
          </p:cNvPr>
          <p:cNvSpPr txBox="1"/>
          <p:nvPr/>
        </p:nvSpPr>
        <p:spPr>
          <a:xfrm>
            <a:off x="2406808" y="5407921"/>
            <a:ext cx="10262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iglesia</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CuadroTexto 12">
            <a:extLst>
              <a:ext uri="{FF2B5EF4-FFF2-40B4-BE49-F238E27FC236}">
                <a16:creationId xmlns:a16="http://schemas.microsoft.com/office/drawing/2014/main" id="{13A44AFB-5F35-CB4A-AC67-373D01DFD488}"/>
              </a:ext>
            </a:extLst>
          </p:cNvPr>
          <p:cNvSpPr txBox="1"/>
          <p:nvPr/>
        </p:nvSpPr>
        <p:spPr>
          <a:xfrm>
            <a:off x="6484383" y="4266248"/>
            <a:ext cx="127150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amarillo</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CuadroTexto 13">
            <a:extLst>
              <a:ext uri="{FF2B5EF4-FFF2-40B4-BE49-F238E27FC236}">
                <a16:creationId xmlns:a16="http://schemas.microsoft.com/office/drawing/2014/main" id="{3CB60298-4A55-B545-B5A3-2B9D859BE535}"/>
              </a:ext>
            </a:extLst>
          </p:cNvPr>
          <p:cNvSpPr txBox="1"/>
          <p:nvPr/>
        </p:nvSpPr>
        <p:spPr>
          <a:xfrm>
            <a:off x="2224868" y="4226709"/>
            <a:ext cx="139012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tranquilo</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CuadroTexto 14">
            <a:extLst>
              <a:ext uri="{FF2B5EF4-FFF2-40B4-BE49-F238E27FC236}">
                <a16:creationId xmlns:a16="http://schemas.microsoft.com/office/drawing/2014/main" id="{D04F8CF8-CA97-0448-9A6C-30B24F91C38C}"/>
              </a:ext>
            </a:extLst>
          </p:cNvPr>
          <p:cNvSpPr txBox="1"/>
          <p:nvPr/>
        </p:nvSpPr>
        <p:spPr>
          <a:xfrm>
            <a:off x="6499611" y="5356962"/>
            <a:ext cx="12410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caballo</a:t>
            </a:r>
          </a:p>
        </p:txBody>
      </p:sp>
      <p:sp>
        <p:nvSpPr>
          <p:cNvPr id="17" name="CuadroTexto 16">
            <a:extLst>
              <a:ext uri="{FF2B5EF4-FFF2-40B4-BE49-F238E27FC236}">
                <a16:creationId xmlns:a16="http://schemas.microsoft.com/office/drawing/2014/main" id="{27A3847F-56B4-984C-8587-99D46EE54F37}"/>
              </a:ext>
            </a:extLst>
          </p:cNvPr>
          <p:cNvSpPr txBox="1"/>
          <p:nvPr/>
        </p:nvSpPr>
        <p:spPr>
          <a:xfrm>
            <a:off x="6644752" y="4763971"/>
            <a:ext cx="10567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paella</a:t>
            </a:r>
          </a:p>
        </p:txBody>
      </p:sp>
      <p:sp>
        <p:nvSpPr>
          <p:cNvPr id="18" name="CuadroTexto 17">
            <a:extLst>
              <a:ext uri="{FF2B5EF4-FFF2-40B4-BE49-F238E27FC236}">
                <a16:creationId xmlns:a16="http://schemas.microsoft.com/office/drawing/2014/main" id="{DCFC7DFD-0E74-E646-AAB3-3D13EAAACE77}"/>
              </a:ext>
            </a:extLst>
          </p:cNvPr>
          <p:cNvSpPr txBox="1"/>
          <p:nvPr/>
        </p:nvSpPr>
        <p:spPr>
          <a:xfrm>
            <a:off x="2454813" y="3020199"/>
            <a:ext cx="79701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letra</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CuadroTexto 18">
            <a:extLst>
              <a:ext uri="{FF2B5EF4-FFF2-40B4-BE49-F238E27FC236}">
                <a16:creationId xmlns:a16="http://schemas.microsoft.com/office/drawing/2014/main" id="{1A0E08C2-54D0-FF42-924A-86298F94CBFB}"/>
              </a:ext>
            </a:extLst>
          </p:cNvPr>
          <p:cNvSpPr txBox="1"/>
          <p:nvPr/>
        </p:nvSpPr>
        <p:spPr>
          <a:xfrm>
            <a:off x="2463380" y="4817315"/>
            <a:ext cx="7104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julio</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 name="CuadroTexto 19">
            <a:extLst>
              <a:ext uri="{FF2B5EF4-FFF2-40B4-BE49-F238E27FC236}">
                <a16:creationId xmlns:a16="http://schemas.microsoft.com/office/drawing/2014/main" id="{ABC3CCD5-4713-1546-8A35-7E5FC443FC25}"/>
              </a:ext>
            </a:extLst>
          </p:cNvPr>
          <p:cNvSpPr txBox="1"/>
          <p:nvPr/>
        </p:nvSpPr>
        <p:spPr>
          <a:xfrm>
            <a:off x="6657578" y="3666237"/>
            <a:ext cx="10310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llamar</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2" name="CuadroTexto 21">
            <a:extLst>
              <a:ext uri="{FF2B5EF4-FFF2-40B4-BE49-F238E27FC236}">
                <a16:creationId xmlns:a16="http://schemas.microsoft.com/office/drawing/2014/main" id="{86DCCE64-CB89-1B41-A32D-C52D71672A68}"/>
              </a:ext>
            </a:extLst>
          </p:cNvPr>
          <p:cNvSpPr txBox="1"/>
          <p:nvPr/>
        </p:nvSpPr>
        <p:spPr>
          <a:xfrm>
            <a:off x="4570656" y="2460076"/>
            <a:ext cx="9893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ready</a:t>
            </a:r>
          </a:p>
        </p:txBody>
      </p:sp>
      <p:sp>
        <p:nvSpPr>
          <p:cNvPr id="24" name="CuadroTexto 23">
            <a:extLst>
              <a:ext uri="{FF2B5EF4-FFF2-40B4-BE49-F238E27FC236}">
                <a16:creationId xmlns:a16="http://schemas.microsoft.com/office/drawing/2014/main" id="{F0A27573-5738-3347-A1C5-CA067D058F42}"/>
              </a:ext>
            </a:extLst>
          </p:cNvPr>
          <p:cNvSpPr txBox="1"/>
          <p:nvPr/>
        </p:nvSpPr>
        <p:spPr>
          <a:xfrm>
            <a:off x="4585216" y="2978775"/>
            <a:ext cx="8835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letter</a:t>
            </a:r>
          </a:p>
        </p:txBody>
      </p:sp>
      <p:sp>
        <p:nvSpPr>
          <p:cNvPr id="25" name="CuadroTexto 24">
            <a:extLst>
              <a:ext uri="{FF2B5EF4-FFF2-40B4-BE49-F238E27FC236}">
                <a16:creationId xmlns:a16="http://schemas.microsoft.com/office/drawing/2014/main" id="{41CF6B43-A8D0-5847-8DB1-D5DF39E454E1}"/>
              </a:ext>
            </a:extLst>
          </p:cNvPr>
          <p:cNvSpPr txBox="1"/>
          <p:nvPr/>
        </p:nvSpPr>
        <p:spPr>
          <a:xfrm>
            <a:off x="4719867" y="3635109"/>
            <a:ext cx="61427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gift</a:t>
            </a:r>
          </a:p>
        </p:txBody>
      </p:sp>
      <p:sp>
        <p:nvSpPr>
          <p:cNvPr id="26" name="CuadroTexto 25">
            <a:extLst>
              <a:ext uri="{FF2B5EF4-FFF2-40B4-BE49-F238E27FC236}">
                <a16:creationId xmlns:a16="http://schemas.microsoft.com/office/drawing/2014/main" id="{F1731446-A4F1-F74A-A9C3-85D57C55B950}"/>
              </a:ext>
            </a:extLst>
          </p:cNvPr>
          <p:cNvSpPr txBox="1"/>
          <p:nvPr/>
        </p:nvSpPr>
        <p:spPr>
          <a:xfrm>
            <a:off x="4490506" y="5401741"/>
            <a:ext cx="114967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church</a:t>
            </a:r>
          </a:p>
        </p:txBody>
      </p:sp>
      <p:sp>
        <p:nvSpPr>
          <p:cNvPr id="27" name="CuadroTexto 26">
            <a:extLst>
              <a:ext uri="{FF2B5EF4-FFF2-40B4-BE49-F238E27FC236}">
                <a16:creationId xmlns:a16="http://schemas.microsoft.com/office/drawing/2014/main" id="{0599BE23-3217-4845-A31B-6CC5C00B1948}"/>
              </a:ext>
            </a:extLst>
          </p:cNvPr>
          <p:cNvSpPr txBox="1"/>
          <p:nvPr/>
        </p:nvSpPr>
        <p:spPr>
          <a:xfrm>
            <a:off x="4588422" y="4226708"/>
            <a:ext cx="88036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calm</a:t>
            </a:r>
          </a:p>
        </p:txBody>
      </p:sp>
      <p:sp>
        <p:nvSpPr>
          <p:cNvPr id="28" name="CuadroTexto 27">
            <a:extLst>
              <a:ext uri="{FF2B5EF4-FFF2-40B4-BE49-F238E27FC236}">
                <a16:creationId xmlns:a16="http://schemas.microsoft.com/office/drawing/2014/main" id="{217B590C-E5B8-EB4D-8DD1-29D82DB7ADF0}"/>
              </a:ext>
            </a:extLst>
          </p:cNvPr>
          <p:cNvSpPr txBox="1"/>
          <p:nvPr/>
        </p:nvSpPr>
        <p:spPr>
          <a:xfrm>
            <a:off x="4715728" y="4817315"/>
            <a:ext cx="6992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July</a:t>
            </a:r>
          </a:p>
        </p:txBody>
      </p:sp>
      <p:sp>
        <p:nvSpPr>
          <p:cNvPr id="29" name="CuadroTexto 28">
            <a:extLst>
              <a:ext uri="{FF2B5EF4-FFF2-40B4-BE49-F238E27FC236}">
                <a16:creationId xmlns:a16="http://schemas.microsoft.com/office/drawing/2014/main" id="{D8F48D9D-2B41-014F-AB95-8F77F673E939}"/>
              </a:ext>
            </a:extLst>
          </p:cNvPr>
          <p:cNvSpPr txBox="1"/>
          <p:nvPr/>
        </p:nvSpPr>
        <p:spPr>
          <a:xfrm>
            <a:off x="8785636" y="2432900"/>
            <a:ext cx="6591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key</a:t>
            </a:r>
          </a:p>
        </p:txBody>
      </p:sp>
      <p:sp>
        <p:nvSpPr>
          <p:cNvPr id="30" name="CuadroTexto 29">
            <a:extLst>
              <a:ext uri="{FF2B5EF4-FFF2-40B4-BE49-F238E27FC236}">
                <a16:creationId xmlns:a16="http://schemas.microsoft.com/office/drawing/2014/main" id="{7CB5517E-1E7E-0542-9F6B-CEB98937B1F0}"/>
              </a:ext>
            </a:extLst>
          </p:cNvPr>
          <p:cNvSpPr txBox="1"/>
          <p:nvPr/>
        </p:nvSpPr>
        <p:spPr>
          <a:xfrm>
            <a:off x="8618923" y="3020198"/>
            <a:ext cx="9925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bottle</a:t>
            </a:r>
          </a:p>
        </p:txBody>
      </p:sp>
      <p:sp>
        <p:nvSpPr>
          <p:cNvPr id="31" name="CuadroTexto 30">
            <a:extLst>
              <a:ext uri="{FF2B5EF4-FFF2-40B4-BE49-F238E27FC236}">
                <a16:creationId xmlns:a16="http://schemas.microsoft.com/office/drawing/2014/main" id="{48632D56-51EB-3A4A-83DD-72B364E0A450}"/>
              </a:ext>
            </a:extLst>
          </p:cNvPr>
          <p:cNvSpPr txBox="1"/>
          <p:nvPr/>
        </p:nvSpPr>
        <p:spPr>
          <a:xfrm>
            <a:off x="8091532" y="3607621"/>
            <a:ext cx="20922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call, calling</a:t>
            </a:r>
          </a:p>
        </p:txBody>
      </p:sp>
      <p:sp>
        <p:nvSpPr>
          <p:cNvPr id="32" name="CuadroTexto 31">
            <a:extLst>
              <a:ext uri="{FF2B5EF4-FFF2-40B4-BE49-F238E27FC236}">
                <a16:creationId xmlns:a16="http://schemas.microsoft.com/office/drawing/2014/main" id="{C93FF513-0699-4A4E-BAE0-7A385FFCB26F}"/>
              </a:ext>
            </a:extLst>
          </p:cNvPr>
          <p:cNvSpPr txBox="1"/>
          <p:nvPr/>
        </p:nvSpPr>
        <p:spPr>
          <a:xfrm>
            <a:off x="8562817" y="4227328"/>
            <a:ext cx="104868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yellow</a:t>
            </a:r>
          </a:p>
        </p:txBody>
      </p:sp>
      <p:sp>
        <p:nvSpPr>
          <p:cNvPr id="33" name="CuadroTexto 32">
            <a:extLst>
              <a:ext uri="{FF2B5EF4-FFF2-40B4-BE49-F238E27FC236}">
                <a16:creationId xmlns:a16="http://schemas.microsoft.com/office/drawing/2014/main" id="{087D8EDB-68AF-074D-8763-298E39547368}"/>
              </a:ext>
            </a:extLst>
          </p:cNvPr>
          <p:cNvSpPr txBox="1"/>
          <p:nvPr/>
        </p:nvSpPr>
        <p:spPr>
          <a:xfrm>
            <a:off x="8605475" y="4714345"/>
            <a:ext cx="10567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paella</a:t>
            </a:r>
          </a:p>
        </p:txBody>
      </p:sp>
      <p:sp>
        <p:nvSpPr>
          <p:cNvPr id="34" name="CuadroTexto 33">
            <a:extLst>
              <a:ext uri="{FF2B5EF4-FFF2-40B4-BE49-F238E27FC236}">
                <a16:creationId xmlns:a16="http://schemas.microsoft.com/office/drawing/2014/main" id="{1E179E94-3CB4-694E-A145-B7C9BC0222E1}"/>
              </a:ext>
            </a:extLst>
          </p:cNvPr>
          <p:cNvSpPr txBox="1"/>
          <p:nvPr/>
        </p:nvSpPr>
        <p:spPr>
          <a:xfrm>
            <a:off x="8694263" y="5334052"/>
            <a:ext cx="9172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horse</a:t>
            </a:r>
          </a:p>
        </p:txBody>
      </p:sp>
      <p:pic>
        <p:nvPicPr>
          <p:cNvPr id="35" name="Diferenciacion l y ll.wav" descr="Diferenciacion l y ll.wav">
            <a:hlinkClick r:id="" action="ppaction://media"/>
            <a:extLst>
              <a:ext uri="{FF2B5EF4-FFF2-40B4-BE49-F238E27FC236}">
                <a16:creationId xmlns:a16="http://schemas.microsoft.com/office/drawing/2014/main" id="{76637C87-0674-5F4E-BE4C-0D0E44721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4622" y="785269"/>
            <a:ext cx="812800" cy="812800"/>
          </a:xfrm>
          <a:prstGeom prst="rect">
            <a:avLst/>
          </a:prstGeom>
        </p:spPr>
      </p:pic>
      <p:sp>
        <p:nvSpPr>
          <p:cNvPr id="37"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71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35"/>
                </p:tgtEl>
              </p:cMediaNode>
            </p:audio>
          </p:childTnLst>
        </p:cTn>
      </p:par>
    </p:tnLst>
    <p:bldLst>
      <p:bldP spid="7" grpId="0"/>
      <p:bldP spid="8" grpId="0"/>
      <p:bldP spid="9" grpId="0"/>
      <p:bldP spid="10" grpId="0"/>
      <p:bldP spid="12" grpId="0"/>
      <p:bldP spid="13" grpId="0"/>
      <p:bldP spid="14" grpId="0"/>
      <p:bldP spid="15" grpId="0"/>
      <p:bldP spid="17" grpId="0"/>
      <p:bldP spid="18" grpId="0"/>
      <p:bldP spid="19" grpId="0"/>
      <p:bldP spid="20" grpId="0"/>
      <p:bldP spid="22" grpId="0"/>
      <p:bldP spid="24" grpId="0"/>
      <p:bldP spid="25" grpId="0"/>
      <p:bldP spid="26" grpId="0"/>
      <p:bldP spid="27" grpId="0"/>
      <p:bldP spid="28" grpId="0"/>
      <p:bldP spid="29" grpId="0"/>
      <p:bldP spid="30" grpId="0"/>
      <p:bldP spid="31"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[l], [</a:t>
            </a:r>
            <a:r>
              <a:rPr lang="en-GB" sz="3600" dirty="0" err="1">
                <a:solidFill>
                  <a:prstClr val="white"/>
                </a:solidFill>
              </a:rPr>
              <a:t>ll</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54483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p>
        </p:txBody>
      </p:sp>
      <p:sp>
        <p:nvSpPr>
          <p:cNvPr id="7" name="TextBox 6">
            <a:extLst>
              <a:ext uri="{FF2B5EF4-FFF2-40B4-BE49-F238E27FC236}">
                <a16:creationId xmlns:a16="http://schemas.microsoft.com/office/drawing/2014/main" id="{95C5CB96-0CD0-4775-86D7-2C93A2507FB9}"/>
              </a:ext>
            </a:extLst>
          </p:cNvPr>
          <p:cNvSpPr txBox="1"/>
          <p:nvPr/>
        </p:nvSpPr>
        <p:spPr>
          <a:xfrm>
            <a:off x="50583" y="1258275"/>
            <a:ext cx="113540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la palabra. ¿Es ‘l’ o ‘ll’?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CuadroTexto 14">
            <a:extLst>
              <a:ext uri="{FF2B5EF4-FFF2-40B4-BE49-F238E27FC236}">
                <a16:creationId xmlns:a16="http://schemas.microsoft.com/office/drawing/2014/main" id="{8CA47AB1-1A81-44D5-9871-B70014438FB6}"/>
              </a:ext>
            </a:extLst>
          </p:cNvPr>
          <p:cNvSpPr txBox="1"/>
          <p:nvPr/>
        </p:nvSpPr>
        <p:spPr>
          <a:xfrm>
            <a:off x="881220" y="1966664"/>
            <a:ext cx="6232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_________ en la _____ son ______.</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15">
            <a:extLst>
              <a:ext uri="{FF2B5EF4-FFF2-40B4-BE49-F238E27FC236}">
                <a16:creationId xmlns:a16="http://schemas.microsoft.com/office/drawing/2014/main" id="{CD89371E-4DB8-4BD5-991E-EA68BBB77F47}"/>
              </a:ext>
            </a:extLst>
          </p:cNvPr>
          <p:cNvSpPr txBox="1"/>
          <p:nvPr/>
        </p:nvSpPr>
        <p:spPr>
          <a:xfrm>
            <a:off x="901880" y="2749388"/>
            <a:ext cx="54248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Quiero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zapatos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__________ .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CuadroTexto 16">
            <a:extLst>
              <a:ext uri="{FF2B5EF4-FFF2-40B4-BE49-F238E27FC236}">
                <a16:creationId xmlns:a16="http://schemas.microsoft.com/office/drawing/2014/main" id="{8E9417DE-0EEF-4368-B06F-579BABD63474}"/>
              </a:ext>
            </a:extLst>
          </p:cNvPr>
          <p:cNvSpPr txBox="1"/>
          <p:nvPr/>
        </p:nvSpPr>
        <p:spPr>
          <a:xfrm>
            <a:off x="901204" y="3519792"/>
            <a:ext cx="52758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 va a ____, ______ va a ______.</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17">
            <a:extLst>
              <a:ext uri="{FF2B5EF4-FFF2-40B4-BE49-F238E27FC236}">
                <a16:creationId xmlns:a16="http://schemas.microsoft.com/office/drawing/2014/main" id="{3D36530B-B9E9-43C8-8CF5-35F24BBCD58B}"/>
              </a:ext>
            </a:extLst>
          </p:cNvPr>
          <p:cNvSpPr txBox="1"/>
          <p:nvPr/>
        </p:nvSpPr>
        <p:spPr>
          <a:xfrm>
            <a:off x="901203" y="4274055"/>
            <a:ext cx="55515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importante ______ con las ______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18">
            <a:extLst>
              <a:ext uri="{FF2B5EF4-FFF2-40B4-BE49-F238E27FC236}">
                <a16:creationId xmlns:a16="http://schemas.microsoft.com/office/drawing/2014/main" id="{9212944C-27F5-4ECA-8AC2-10413CF0361D}"/>
              </a:ext>
            </a:extLst>
          </p:cNvPr>
          <p:cNvSpPr txBox="1"/>
          <p:nvPr/>
        </p:nvSpPr>
        <p:spPr>
          <a:xfrm>
            <a:off x="881040" y="5012213"/>
            <a:ext cx="5915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Necesito ___ para _____ mi _____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19">
            <a:extLst>
              <a:ext uri="{FF2B5EF4-FFF2-40B4-BE49-F238E27FC236}">
                <a16:creationId xmlns:a16="http://schemas.microsoft.com/office/drawing/2014/main" id="{782E1AA5-D3E4-4426-8EEA-7B5AA8FB97A5}"/>
              </a:ext>
            </a:extLst>
          </p:cNvPr>
          <p:cNvSpPr txBox="1"/>
          <p:nvPr/>
        </p:nvSpPr>
        <p:spPr>
          <a:xfrm>
            <a:off x="881221" y="5723886"/>
            <a:ext cx="41729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¿Cuándo puedes _______?</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20">
            <a:extLst>
              <a:ext uri="{FF2B5EF4-FFF2-40B4-BE49-F238E27FC236}">
                <a16:creationId xmlns:a16="http://schemas.microsoft.com/office/drawing/2014/main" id="{DF4A5C10-0981-4BFE-9E40-E9B7F40A1DE2}"/>
              </a:ext>
            </a:extLst>
          </p:cNvPr>
          <p:cNvSpPr txBox="1"/>
          <p:nvPr/>
        </p:nvSpPr>
        <p:spPr>
          <a:xfrm>
            <a:off x="3569944" y="5699035"/>
            <a:ext cx="12715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llamar</a:t>
            </a:r>
          </a:p>
        </p:txBody>
      </p:sp>
      <p:sp>
        <p:nvSpPr>
          <p:cNvPr id="15" name="CuadroTexto 21">
            <a:extLst>
              <a:ext uri="{FF2B5EF4-FFF2-40B4-BE49-F238E27FC236}">
                <a16:creationId xmlns:a16="http://schemas.microsoft.com/office/drawing/2014/main" id="{E2DE9CB5-E5BA-49B1-A784-8A238E41D3C0}"/>
              </a:ext>
            </a:extLst>
          </p:cNvPr>
          <p:cNvSpPr txBox="1"/>
          <p:nvPr/>
        </p:nvSpPr>
        <p:spPr>
          <a:xfrm>
            <a:off x="3145615" y="3504749"/>
            <a:ext cx="104227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a:t>
            </a:r>
            <a:r>
              <a:rPr kumimoji="0" lang="es-ES" sz="2400" b="0" i="0" u="none" strike="noStrike" kern="1200" cap="none" spc="0" normalizeH="0" baseline="0" noProof="0" dirty="0" err="1">
                <a:ln>
                  <a:noFill/>
                </a:ln>
                <a:solidFill>
                  <a:srgbClr val="E25B00"/>
                </a:solidFill>
                <a:effectLst/>
                <a:uLnTx/>
                <a:uFillTx/>
                <a:latin typeface="Century Gothic" panose="020F0302020204030204"/>
                <a:ea typeface="+mn-ea"/>
                <a:cs typeface="+mn-cs"/>
              </a:rPr>
              <a:t>uego</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8" name="CuadroTexto 24">
            <a:extLst>
              <a:ext uri="{FF2B5EF4-FFF2-40B4-BE49-F238E27FC236}">
                <a16:creationId xmlns:a16="http://schemas.microsoft.com/office/drawing/2014/main" id="{1D1ECEBD-9A5B-4CAB-8F38-49498E9ACAD2}"/>
              </a:ext>
            </a:extLst>
          </p:cNvPr>
          <p:cNvSpPr txBox="1"/>
          <p:nvPr/>
        </p:nvSpPr>
        <p:spPr>
          <a:xfrm>
            <a:off x="1434455" y="1958885"/>
            <a:ext cx="150874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palabras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9" name="CuadroTexto 25">
            <a:extLst>
              <a:ext uri="{FF2B5EF4-FFF2-40B4-BE49-F238E27FC236}">
                <a16:creationId xmlns:a16="http://schemas.microsoft.com/office/drawing/2014/main" id="{49C58556-8F19-4696-9057-884EADC75CEA}"/>
              </a:ext>
            </a:extLst>
          </p:cNvPr>
          <p:cNvSpPr txBox="1"/>
          <p:nvPr/>
        </p:nvSpPr>
        <p:spPr>
          <a:xfrm>
            <a:off x="4394115" y="2734933"/>
            <a:ext cx="149111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amarillos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0" name="CuadroTexto 26">
            <a:extLst>
              <a:ext uri="{FF2B5EF4-FFF2-40B4-BE49-F238E27FC236}">
                <a16:creationId xmlns:a16="http://schemas.microsoft.com/office/drawing/2014/main" id="{F41BCBBE-007B-49C6-92E2-F5C35E35F7EC}"/>
              </a:ext>
            </a:extLst>
          </p:cNvPr>
          <p:cNvSpPr txBox="1"/>
          <p:nvPr/>
        </p:nvSpPr>
        <p:spPr>
          <a:xfrm>
            <a:off x="5169999" y="4263288"/>
            <a:ext cx="100700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llaves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1" name="CuadroTexto 27">
            <a:extLst>
              <a:ext uri="{FF2B5EF4-FFF2-40B4-BE49-F238E27FC236}">
                <a16:creationId xmlns:a16="http://schemas.microsoft.com/office/drawing/2014/main" id="{E73D836D-F4FE-42CA-80EB-87363E315D91}"/>
              </a:ext>
            </a:extLst>
          </p:cNvPr>
          <p:cNvSpPr txBox="1"/>
          <p:nvPr/>
        </p:nvSpPr>
        <p:spPr>
          <a:xfrm>
            <a:off x="2385327" y="3505485"/>
            <a:ext cx="72968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salir</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2" name="CuadroTexto 28">
            <a:extLst>
              <a:ext uri="{FF2B5EF4-FFF2-40B4-BE49-F238E27FC236}">
                <a16:creationId xmlns:a16="http://schemas.microsoft.com/office/drawing/2014/main" id="{8D83B4E7-9C5A-40CE-8643-8A274D7EE1F1}"/>
              </a:ext>
            </a:extLst>
          </p:cNvPr>
          <p:cNvSpPr txBox="1"/>
          <p:nvPr/>
        </p:nvSpPr>
        <p:spPr>
          <a:xfrm>
            <a:off x="3838741" y="1962022"/>
            <a:ext cx="74090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lista</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3" name="CuadroTexto 29">
            <a:extLst>
              <a:ext uri="{FF2B5EF4-FFF2-40B4-BE49-F238E27FC236}">
                <a16:creationId xmlns:a16="http://schemas.microsoft.com/office/drawing/2014/main" id="{DB2022CB-A027-4199-BCCD-A208B9639CA0}"/>
              </a:ext>
            </a:extLst>
          </p:cNvPr>
          <p:cNvSpPr txBox="1"/>
          <p:nvPr/>
        </p:nvSpPr>
        <p:spPr>
          <a:xfrm>
            <a:off x="3047007" y="4263289"/>
            <a:ext cx="10166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llegar</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4" name="CuadroTexto 30">
            <a:extLst>
              <a:ext uri="{FF2B5EF4-FFF2-40B4-BE49-F238E27FC236}">
                <a16:creationId xmlns:a16="http://schemas.microsoft.com/office/drawing/2014/main" id="{1E81DD90-BE6C-479C-9366-99048FEFC591}"/>
              </a:ext>
            </a:extLst>
          </p:cNvPr>
          <p:cNvSpPr txBox="1"/>
          <p:nvPr/>
        </p:nvSpPr>
        <p:spPr>
          <a:xfrm>
            <a:off x="2078506" y="2734151"/>
            <a:ext cx="9797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llevar</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5" name="CuadroTexto 31">
            <a:extLst>
              <a:ext uri="{FF2B5EF4-FFF2-40B4-BE49-F238E27FC236}">
                <a16:creationId xmlns:a16="http://schemas.microsoft.com/office/drawing/2014/main" id="{CEBEDD9D-CB8E-4FE5-875E-9CD04ABEAF23}"/>
              </a:ext>
            </a:extLst>
          </p:cNvPr>
          <p:cNvSpPr txBox="1"/>
          <p:nvPr/>
        </p:nvSpPr>
        <p:spPr>
          <a:xfrm>
            <a:off x="4946368" y="5007304"/>
            <a:ext cx="8114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libro</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6" name="CuadroTexto 32">
            <a:extLst>
              <a:ext uri="{FF2B5EF4-FFF2-40B4-BE49-F238E27FC236}">
                <a16:creationId xmlns:a16="http://schemas.microsoft.com/office/drawing/2014/main" id="{E59977E2-084F-4D53-9E92-B6FEF0604D08}"/>
              </a:ext>
            </a:extLst>
          </p:cNvPr>
          <p:cNvSpPr txBox="1"/>
          <p:nvPr/>
        </p:nvSpPr>
        <p:spPr>
          <a:xfrm>
            <a:off x="2286095" y="4980352"/>
            <a:ext cx="56457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luz</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8" name="Action Button: Custom 20">
            <a:hlinkClick r:id="" action="ppaction://noaction" highlightClick="1">
              <a:snd r:embed="rId4" name="1._Las palabras en la lista son largas.wav"/>
            </a:hlinkClick>
            <a:extLst>
              <a:ext uri="{FF2B5EF4-FFF2-40B4-BE49-F238E27FC236}">
                <a16:creationId xmlns:a16="http://schemas.microsoft.com/office/drawing/2014/main" id="{EEC96304-0547-4EE1-8F3F-E74C85620AEC}"/>
              </a:ext>
            </a:extLst>
          </p:cNvPr>
          <p:cNvSpPr/>
          <p:nvPr/>
        </p:nvSpPr>
        <p:spPr>
          <a:xfrm>
            <a:off x="279532" y="201063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9" name="Action Button: Custom 20">
            <a:hlinkClick r:id="" action="ppaction://noaction" highlightClick="1">
              <a:snd r:embed="rId5" name="2._Quiero llevar zapatos amarillos.wav"/>
            </a:hlinkClick>
            <a:extLst>
              <a:ext uri="{FF2B5EF4-FFF2-40B4-BE49-F238E27FC236}">
                <a16:creationId xmlns:a16="http://schemas.microsoft.com/office/drawing/2014/main" id="{1CEFA9C5-4A63-4759-BFDA-BD38CDDE2DF9}"/>
              </a:ext>
            </a:extLst>
          </p:cNvPr>
          <p:cNvSpPr/>
          <p:nvPr/>
        </p:nvSpPr>
        <p:spPr>
          <a:xfrm>
            <a:off x="278855" y="277379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0" name="Action Button: Custom 20">
            <a:hlinkClick r:id="" action="ppaction://noaction" highlightClick="1">
              <a:snd r:embed="rId6" name="3._Ella va a salir, luego va a bailar.wav"/>
            </a:hlinkClick>
            <a:extLst>
              <a:ext uri="{FF2B5EF4-FFF2-40B4-BE49-F238E27FC236}">
                <a16:creationId xmlns:a16="http://schemas.microsoft.com/office/drawing/2014/main" id="{64EEB402-64C6-4CAB-B1DE-1F22CCB10B75}"/>
              </a:ext>
            </a:extLst>
          </p:cNvPr>
          <p:cNvSpPr/>
          <p:nvPr/>
        </p:nvSpPr>
        <p:spPr>
          <a:xfrm>
            <a:off x="278855" y="351360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1" name="Action Button: Custom 20">
            <a:hlinkClick r:id="" action="ppaction://noaction" highlightClick="1">
              <a:snd r:embed="rId7" name="4._Es importante llegar con las llaves.wav"/>
            </a:hlinkClick>
            <a:extLst>
              <a:ext uri="{FF2B5EF4-FFF2-40B4-BE49-F238E27FC236}">
                <a16:creationId xmlns:a16="http://schemas.microsoft.com/office/drawing/2014/main" id="{42EB55D5-92BF-4336-856A-BBA0B06989EB}"/>
              </a:ext>
            </a:extLst>
          </p:cNvPr>
          <p:cNvSpPr/>
          <p:nvPr/>
        </p:nvSpPr>
        <p:spPr>
          <a:xfrm>
            <a:off x="278855" y="427405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2" name="Action Button: Custom 20">
            <a:hlinkClick r:id="" action="ppaction://noaction" highlightClick="1">
              <a:snd r:embed="rId8" name="5._Necesito luz para leer mi libro.wav"/>
            </a:hlinkClick>
            <a:extLst>
              <a:ext uri="{FF2B5EF4-FFF2-40B4-BE49-F238E27FC236}">
                <a16:creationId xmlns:a16="http://schemas.microsoft.com/office/drawing/2014/main" id="{FFCB9E71-7B8C-4F9B-8976-BFB9F7CBFA4C}"/>
              </a:ext>
            </a:extLst>
          </p:cNvPr>
          <p:cNvSpPr/>
          <p:nvPr/>
        </p:nvSpPr>
        <p:spPr>
          <a:xfrm>
            <a:off x="279532" y="501508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3" name="Action Button: Custom 20">
            <a:hlinkClick r:id="" action="ppaction://noaction" highlightClick="1">
              <a:snd r:embed="rId9" name="6. ¿Cuándo puedes llamar_.wav"/>
            </a:hlinkClick>
            <a:extLst>
              <a:ext uri="{FF2B5EF4-FFF2-40B4-BE49-F238E27FC236}">
                <a16:creationId xmlns:a16="http://schemas.microsoft.com/office/drawing/2014/main" id="{1A56AD3C-75FE-4323-8877-A9019AD79620}"/>
              </a:ext>
            </a:extLst>
          </p:cNvPr>
          <p:cNvSpPr/>
          <p:nvPr/>
        </p:nvSpPr>
        <p:spPr>
          <a:xfrm>
            <a:off x="279532" y="571421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EB9EFBD9-FBC7-45DC-A0D6-F9AF2B68B3B7}"/>
              </a:ext>
            </a:extLst>
          </p:cNvPr>
          <p:cNvSpPr txBox="1"/>
          <p:nvPr/>
        </p:nvSpPr>
        <p:spPr>
          <a:xfrm>
            <a:off x="6640209" y="4883221"/>
            <a:ext cx="55517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need light (in order) to read my book.</a:t>
            </a:r>
          </a:p>
        </p:txBody>
      </p:sp>
      <p:sp>
        <p:nvSpPr>
          <p:cNvPr id="35" name="TextBox 34">
            <a:extLst>
              <a:ext uri="{FF2B5EF4-FFF2-40B4-BE49-F238E27FC236}">
                <a16:creationId xmlns:a16="http://schemas.microsoft.com/office/drawing/2014/main" id="{B0D5A398-B0B8-4B8D-8A74-7DD11D257F3C}"/>
              </a:ext>
            </a:extLst>
          </p:cNvPr>
          <p:cNvSpPr txBox="1"/>
          <p:nvPr/>
        </p:nvSpPr>
        <p:spPr>
          <a:xfrm>
            <a:off x="6640209" y="1966664"/>
            <a:ext cx="5361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words on the list are long.</a:t>
            </a:r>
          </a:p>
        </p:txBody>
      </p:sp>
      <p:sp>
        <p:nvSpPr>
          <p:cNvPr id="36" name="TextBox 35">
            <a:extLst>
              <a:ext uri="{FF2B5EF4-FFF2-40B4-BE49-F238E27FC236}">
                <a16:creationId xmlns:a16="http://schemas.microsoft.com/office/drawing/2014/main" id="{D340B50E-2FB6-4BB3-B847-1F012697E15A}"/>
              </a:ext>
            </a:extLst>
          </p:cNvPr>
          <p:cNvSpPr txBox="1"/>
          <p:nvPr/>
        </p:nvSpPr>
        <p:spPr>
          <a:xfrm>
            <a:off x="6658423" y="2678880"/>
            <a:ext cx="5361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to wear yellow shoes.</a:t>
            </a:r>
          </a:p>
        </p:txBody>
      </p:sp>
      <p:sp>
        <p:nvSpPr>
          <p:cNvPr id="37" name="TextBox 36">
            <a:extLst>
              <a:ext uri="{FF2B5EF4-FFF2-40B4-BE49-F238E27FC236}">
                <a16:creationId xmlns:a16="http://schemas.microsoft.com/office/drawing/2014/main" id="{B31057E5-C118-467F-8D9B-DE9B768F6C83}"/>
              </a:ext>
            </a:extLst>
          </p:cNvPr>
          <p:cNvSpPr txBox="1"/>
          <p:nvPr/>
        </p:nvSpPr>
        <p:spPr>
          <a:xfrm>
            <a:off x="6640209" y="3342122"/>
            <a:ext cx="53610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is going to go out, then she is going to dance.</a:t>
            </a:r>
          </a:p>
        </p:txBody>
      </p:sp>
      <p:sp>
        <p:nvSpPr>
          <p:cNvPr id="38" name="TextBox 37">
            <a:extLst>
              <a:ext uri="{FF2B5EF4-FFF2-40B4-BE49-F238E27FC236}">
                <a16:creationId xmlns:a16="http://schemas.microsoft.com/office/drawing/2014/main" id="{B779AB83-9414-4FD8-B86C-8067005B47E8}"/>
              </a:ext>
            </a:extLst>
          </p:cNvPr>
          <p:cNvSpPr txBox="1"/>
          <p:nvPr/>
        </p:nvSpPr>
        <p:spPr>
          <a:xfrm>
            <a:off x="6633114" y="4312839"/>
            <a:ext cx="5533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important to arrive with the keys.</a:t>
            </a:r>
          </a:p>
        </p:txBody>
      </p:sp>
      <p:sp>
        <p:nvSpPr>
          <p:cNvPr id="39" name="TextBox 38">
            <a:extLst>
              <a:ext uri="{FF2B5EF4-FFF2-40B4-BE49-F238E27FC236}">
                <a16:creationId xmlns:a16="http://schemas.microsoft.com/office/drawing/2014/main" id="{AC3DF00D-BF9E-48C5-B0FB-90DF6E505034}"/>
              </a:ext>
            </a:extLst>
          </p:cNvPr>
          <p:cNvSpPr txBox="1"/>
          <p:nvPr/>
        </p:nvSpPr>
        <p:spPr>
          <a:xfrm>
            <a:off x="6649156" y="5743446"/>
            <a:ext cx="4930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can you call?</a:t>
            </a:r>
          </a:p>
        </p:txBody>
      </p:sp>
      <p:sp>
        <p:nvSpPr>
          <p:cNvPr id="40" name="CuadroTexto 28">
            <a:extLst>
              <a:ext uri="{FF2B5EF4-FFF2-40B4-BE49-F238E27FC236}">
                <a16:creationId xmlns:a16="http://schemas.microsoft.com/office/drawing/2014/main" id="{8C6C622E-E663-4A41-9FF0-13FA6B0F5685}"/>
              </a:ext>
            </a:extLst>
          </p:cNvPr>
          <p:cNvSpPr txBox="1"/>
          <p:nvPr/>
        </p:nvSpPr>
        <p:spPr>
          <a:xfrm>
            <a:off x="3694315" y="4997170"/>
            <a:ext cx="7393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leer</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41" name="CuadroTexto 27">
            <a:extLst>
              <a:ext uri="{FF2B5EF4-FFF2-40B4-BE49-F238E27FC236}">
                <a16:creationId xmlns:a16="http://schemas.microsoft.com/office/drawing/2014/main" id="{84B98D8E-909A-094C-B730-65C6E340593C}"/>
              </a:ext>
            </a:extLst>
          </p:cNvPr>
          <p:cNvSpPr txBox="1"/>
          <p:nvPr/>
        </p:nvSpPr>
        <p:spPr>
          <a:xfrm>
            <a:off x="979895" y="3482905"/>
            <a:ext cx="68159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Ella</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42" name="CuadroTexto 28">
            <a:extLst>
              <a:ext uri="{FF2B5EF4-FFF2-40B4-BE49-F238E27FC236}">
                <a16:creationId xmlns:a16="http://schemas.microsoft.com/office/drawing/2014/main" id="{D8C61E74-2AA2-8F45-B3DC-7343F81179D3}"/>
              </a:ext>
            </a:extLst>
          </p:cNvPr>
          <p:cNvSpPr txBox="1"/>
          <p:nvPr/>
        </p:nvSpPr>
        <p:spPr>
          <a:xfrm>
            <a:off x="5139672" y="1965382"/>
            <a:ext cx="108555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largas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43" name="CuadroTexto 21">
            <a:extLst>
              <a:ext uri="{FF2B5EF4-FFF2-40B4-BE49-F238E27FC236}">
                <a16:creationId xmlns:a16="http://schemas.microsoft.com/office/drawing/2014/main" id="{F50EDD07-AD2C-DC4B-BF75-9406AE0D64C8}"/>
              </a:ext>
            </a:extLst>
          </p:cNvPr>
          <p:cNvSpPr txBox="1"/>
          <p:nvPr/>
        </p:nvSpPr>
        <p:spPr>
          <a:xfrm>
            <a:off x="4908093" y="3513606"/>
            <a:ext cx="102944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bailar</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56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P spid="22" grpId="0"/>
      <p:bldP spid="23" grpId="0"/>
      <p:bldP spid="24" grpId="0"/>
      <p:bldP spid="25" grpId="0"/>
      <p:bldP spid="34" grpId="0"/>
      <p:bldP spid="35" grpId="0"/>
      <p:bldP spid="36" grpId="0"/>
      <p:bldP spid="37" grpId="0"/>
      <p:bldP spid="38" grpId="0"/>
      <p:bldP spid="39" grpId="0"/>
      <p:bldP spid="40" grpId="0"/>
      <p:bldP spid="41" grpId="0"/>
      <p:bldP spid="42" grpId="0"/>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861" y="2155496"/>
            <a:ext cx="9102752" cy="1761576"/>
          </a:xfrm>
        </p:spPr>
        <p:txBody>
          <a:bodyPr>
            <a:normAutofit fontScale="90000"/>
          </a:bodyPr>
          <a:lstStyle/>
          <a:p>
            <a:r>
              <a:rPr lang="en-GB" dirty="0"/>
              <a:t>La llama amarilla llega tarde por la lluvia y no tiene llave. Llama a las otras llamas, pero no están. </a:t>
            </a:r>
            <a:br>
              <a:rPr lang="en-GB" dirty="0"/>
            </a:br>
            <a:br>
              <a:rPr lang="en-GB" dirty="0"/>
            </a:br>
            <a:r>
              <a:rPr lang="en-GB" dirty="0"/>
              <a:t>¿Por qué las otras llamas no llevan la llave a la llama amarilla? </a:t>
            </a:r>
          </a:p>
        </p:txBody>
      </p:sp>
      <p:pic>
        <p:nvPicPr>
          <p:cNvPr id="6146" name="Picture 2" descr="Clipart llama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8842" y="4023783"/>
            <a:ext cx="1642530" cy="192108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148" name="Picture 4" descr="House Clipart Free House Clipart Clipart For Teachers "/>
          <p:cNvPicPr>
            <a:picLocks noChangeAspect="1" noChangeArrowheads="1"/>
          </p:cNvPicPr>
          <p:nvPr/>
        </p:nvPicPr>
        <p:blipFill>
          <a:blip r:embed="rId4"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9540086" y="3471201"/>
            <a:ext cx="2651914" cy="27724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429" y="458625"/>
            <a:ext cx="43252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llama amarilla</a:t>
            </a:r>
          </a:p>
        </p:txBody>
      </p:sp>
      <p:sp>
        <p:nvSpPr>
          <p:cNvPr id="12" name="Action Button: Custom 20">
            <a:hlinkClick r:id="" action="ppaction://noaction" highlightClick="1">
              <a:snd r:embed="rId5" name="Tonguetwister slow.wav"/>
            </a:hlinkClick>
            <a:extLst>
              <a:ext uri="{FF2B5EF4-FFF2-40B4-BE49-F238E27FC236}">
                <a16:creationId xmlns:a16="http://schemas.microsoft.com/office/drawing/2014/main" id="{EEC96304-0547-4EE1-8F3F-E74C85620AEC}"/>
              </a:ext>
            </a:extLst>
          </p:cNvPr>
          <p:cNvSpPr/>
          <p:nvPr/>
        </p:nvSpPr>
        <p:spPr>
          <a:xfrm>
            <a:off x="902978" y="498432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6" name="Tonguetwister medium.wav"/>
            </a:hlinkClick>
            <a:extLst>
              <a:ext uri="{FF2B5EF4-FFF2-40B4-BE49-F238E27FC236}">
                <a16:creationId xmlns:a16="http://schemas.microsoft.com/office/drawing/2014/main" id="{1CEFA9C5-4A63-4759-BFDA-BD38CDDE2DF9}"/>
              </a:ext>
            </a:extLst>
          </p:cNvPr>
          <p:cNvSpPr/>
          <p:nvPr/>
        </p:nvSpPr>
        <p:spPr>
          <a:xfrm>
            <a:off x="1828714" y="498432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7" name="Tonguetwister fast.wav"/>
            </a:hlinkClick>
            <a:extLst>
              <a:ext uri="{FF2B5EF4-FFF2-40B4-BE49-F238E27FC236}">
                <a16:creationId xmlns:a16="http://schemas.microsoft.com/office/drawing/2014/main" id="{1CEFA9C5-4A63-4759-BFDA-BD38CDDE2DF9}"/>
              </a:ext>
            </a:extLst>
          </p:cNvPr>
          <p:cNvSpPr/>
          <p:nvPr/>
        </p:nvSpPr>
        <p:spPr>
          <a:xfrm>
            <a:off x="2757714" y="498432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470504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[l], [</a:t>
            </a:r>
            <a:r>
              <a:rPr lang="en-GB" sz="3600" dirty="0" err="1">
                <a:solidFill>
                  <a:prstClr val="white"/>
                </a:solidFill>
              </a:rPr>
              <a:t>ll</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800111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63450"/>
            <a:ext cx="6484584"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3863" y="258167"/>
            <a:ext cx="257428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2" name="CuadroTexto 11">
            <a:extLst>
              <a:ext uri="{FF2B5EF4-FFF2-40B4-BE49-F238E27FC236}">
                <a16:creationId xmlns:a16="http://schemas.microsoft.com/office/drawing/2014/main" id="{BD05FE66-95E1-7743-B9F8-33B51147998B}"/>
              </a:ext>
            </a:extLst>
          </p:cNvPr>
          <p:cNvSpPr txBox="1"/>
          <p:nvPr/>
        </p:nvSpPr>
        <p:spPr>
          <a:xfrm>
            <a:off x="182371" y="2582265"/>
            <a:ext cx="11574572" cy="769441"/>
          </a:xfrm>
          <a:prstGeom prst="rect">
            <a:avLst/>
          </a:prstGeom>
          <a:noFill/>
        </p:spPr>
        <p:txBody>
          <a:bodyPr wrap="square" rtlCol="0">
            <a:spAutoFit/>
          </a:bodyPr>
          <a:lstStyle/>
          <a:p>
            <a:pPr algn="l"/>
            <a:r>
              <a:rPr lang="es-GB" sz="2200" b="1" dirty="0">
                <a:solidFill>
                  <a:schemeClr val="accent5">
                    <a:lumMod val="50000"/>
                  </a:schemeClr>
                </a:solidFill>
              </a:rPr>
              <a:t>Lucía está hablando sobre cómo su familia celebra días especiales. Escucha y marca: ¿cuántas veces escuchas “l” y cuántas veces escuchas “ll”?  </a:t>
            </a:r>
          </a:p>
        </p:txBody>
      </p:sp>
      <p:sp>
        <p:nvSpPr>
          <p:cNvPr id="31" name="CuadroTexto 30">
            <a:extLst>
              <a:ext uri="{FF2B5EF4-FFF2-40B4-BE49-F238E27FC236}">
                <a16:creationId xmlns:a16="http://schemas.microsoft.com/office/drawing/2014/main" id="{51D00954-06AC-8548-9C83-B98FF0B6E9AA}"/>
              </a:ext>
            </a:extLst>
          </p:cNvPr>
          <p:cNvSpPr txBox="1"/>
          <p:nvPr/>
        </p:nvSpPr>
        <p:spPr>
          <a:xfrm>
            <a:off x="182371" y="1158016"/>
            <a:ext cx="2023311" cy="461665"/>
          </a:xfrm>
          <a:prstGeom prst="rect">
            <a:avLst/>
          </a:prstGeom>
          <a:noFill/>
        </p:spPr>
        <p:txBody>
          <a:bodyPr wrap="none" rtlCol="0">
            <a:spAutoFit/>
          </a:bodyPr>
          <a:lstStyle/>
          <a:p>
            <a:pPr algn="l"/>
            <a:r>
              <a:rPr lang="es-GB" sz="2400" b="1" dirty="0">
                <a:solidFill>
                  <a:schemeClr val="accent5">
                    <a:lumMod val="50000"/>
                  </a:schemeClr>
                </a:solidFill>
              </a:rPr>
              <a:t>Remember: </a:t>
            </a:r>
          </a:p>
        </p:txBody>
      </p:sp>
      <p:sp>
        <p:nvSpPr>
          <p:cNvPr id="14" name="CuadroTexto 13">
            <a:hlinkClick r:id="" action="ppaction://noaction">
              <a:snd r:embed="rId6" name="ele.wav"/>
            </a:hlinkClick>
            <a:extLst>
              <a:ext uri="{FF2B5EF4-FFF2-40B4-BE49-F238E27FC236}">
                <a16:creationId xmlns:a16="http://schemas.microsoft.com/office/drawing/2014/main" id="{202EBDB7-B7DF-2946-8672-4FA861E4F578}"/>
              </a:ext>
            </a:extLst>
          </p:cNvPr>
          <p:cNvSpPr txBox="1"/>
          <p:nvPr/>
        </p:nvSpPr>
        <p:spPr>
          <a:xfrm>
            <a:off x="3404373" y="1412147"/>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1</a:t>
            </a:r>
          </a:p>
        </p:txBody>
      </p:sp>
      <p:sp>
        <p:nvSpPr>
          <p:cNvPr id="15" name="CuadroTexto 14">
            <a:hlinkClick r:id="" action="ppaction://noaction">
              <a:snd r:embed="rId7" name="elle.wav"/>
            </a:hlinkClick>
            <a:extLst>
              <a:ext uri="{FF2B5EF4-FFF2-40B4-BE49-F238E27FC236}">
                <a16:creationId xmlns:a16="http://schemas.microsoft.com/office/drawing/2014/main" id="{EA6F16BD-6661-4B4A-A374-934FBB325B22}"/>
              </a:ext>
            </a:extLst>
          </p:cNvPr>
          <p:cNvSpPr txBox="1"/>
          <p:nvPr/>
        </p:nvSpPr>
        <p:spPr>
          <a:xfrm>
            <a:off x="3404373" y="2017355"/>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2</a:t>
            </a:r>
          </a:p>
        </p:txBody>
      </p:sp>
      <p:cxnSp>
        <p:nvCxnSpPr>
          <p:cNvPr id="9" name="Conector recto de flecha 8">
            <a:extLst>
              <a:ext uri="{FF2B5EF4-FFF2-40B4-BE49-F238E27FC236}">
                <a16:creationId xmlns:a16="http://schemas.microsoft.com/office/drawing/2014/main" id="{4DAA4DD1-B06D-3A49-9A8E-216BC7E51E30}"/>
              </a:ext>
            </a:extLst>
          </p:cNvPr>
          <p:cNvCxnSpPr/>
          <p:nvPr/>
        </p:nvCxnSpPr>
        <p:spPr>
          <a:xfrm>
            <a:off x="4087997" y="1644493"/>
            <a:ext cx="1098482"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8" name="Conector recto de flecha 17">
            <a:extLst>
              <a:ext uri="{FF2B5EF4-FFF2-40B4-BE49-F238E27FC236}">
                <a16:creationId xmlns:a16="http://schemas.microsoft.com/office/drawing/2014/main" id="{84307CFA-DA46-0F41-8CC4-CF42AA782DEF}"/>
              </a:ext>
            </a:extLst>
          </p:cNvPr>
          <p:cNvCxnSpPr/>
          <p:nvPr/>
        </p:nvCxnSpPr>
        <p:spPr>
          <a:xfrm>
            <a:off x="4087997" y="2249701"/>
            <a:ext cx="1098482"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9" name="CuadroTexto 18">
            <a:hlinkClick r:id="" action="ppaction://noaction">
              <a:snd r:embed="rId8" name="polo.wav"/>
            </a:hlinkClick>
            <a:extLst>
              <a:ext uri="{FF2B5EF4-FFF2-40B4-BE49-F238E27FC236}">
                <a16:creationId xmlns:a16="http://schemas.microsoft.com/office/drawing/2014/main" id="{C2FFC518-D5D7-8E40-9817-0BBE9F127DF3}"/>
              </a:ext>
            </a:extLst>
          </p:cNvPr>
          <p:cNvSpPr txBox="1"/>
          <p:nvPr/>
        </p:nvSpPr>
        <p:spPr>
          <a:xfrm>
            <a:off x="5469367" y="1412146"/>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A</a:t>
            </a:r>
          </a:p>
        </p:txBody>
      </p:sp>
      <p:sp>
        <p:nvSpPr>
          <p:cNvPr id="21" name="CuadroTexto 20">
            <a:hlinkClick r:id="" action="ppaction://noaction">
              <a:snd r:embed="rId9" name="pollo.wav"/>
            </a:hlinkClick>
            <a:extLst>
              <a:ext uri="{FF2B5EF4-FFF2-40B4-BE49-F238E27FC236}">
                <a16:creationId xmlns:a16="http://schemas.microsoft.com/office/drawing/2014/main" id="{C9F2D663-F3F8-524A-9F15-F6E53EF76D56}"/>
              </a:ext>
            </a:extLst>
          </p:cNvPr>
          <p:cNvSpPr txBox="1"/>
          <p:nvPr/>
        </p:nvSpPr>
        <p:spPr>
          <a:xfrm>
            <a:off x="5469367" y="2017354"/>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B</a:t>
            </a:r>
          </a:p>
        </p:txBody>
      </p:sp>
      <p:sp>
        <p:nvSpPr>
          <p:cNvPr id="10" name="CuadroTexto 9">
            <a:extLst>
              <a:ext uri="{FF2B5EF4-FFF2-40B4-BE49-F238E27FC236}">
                <a16:creationId xmlns:a16="http://schemas.microsoft.com/office/drawing/2014/main" id="{8D64E027-452E-7541-8A44-DD29E3B9C163}"/>
              </a:ext>
            </a:extLst>
          </p:cNvPr>
          <p:cNvSpPr txBox="1"/>
          <p:nvPr/>
        </p:nvSpPr>
        <p:spPr>
          <a:xfrm>
            <a:off x="6287920" y="1430107"/>
            <a:ext cx="813043" cy="430887"/>
          </a:xfrm>
          <a:prstGeom prst="rect">
            <a:avLst/>
          </a:prstGeom>
          <a:noFill/>
        </p:spPr>
        <p:txBody>
          <a:bodyPr wrap="none" rtlCol="0">
            <a:spAutoFit/>
          </a:bodyPr>
          <a:lstStyle/>
          <a:p>
            <a:pPr algn="l"/>
            <a:r>
              <a:rPr lang="es-GB" sz="2200" dirty="0">
                <a:solidFill>
                  <a:schemeClr val="accent5">
                    <a:lumMod val="50000"/>
                  </a:schemeClr>
                </a:solidFill>
              </a:rPr>
              <a:t>po</a:t>
            </a:r>
            <a:r>
              <a:rPr lang="es-GB" sz="2200" b="1" dirty="0">
                <a:solidFill>
                  <a:schemeClr val="accent5">
                    <a:lumMod val="50000"/>
                  </a:schemeClr>
                </a:solidFill>
              </a:rPr>
              <a:t>l</a:t>
            </a:r>
            <a:r>
              <a:rPr lang="es-GB" sz="2200" dirty="0">
                <a:solidFill>
                  <a:schemeClr val="accent5">
                    <a:lumMod val="50000"/>
                  </a:schemeClr>
                </a:solidFill>
              </a:rPr>
              <a:t>o</a:t>
            </a:r>
          </a:p>
        </p:txBody>
      </p:sp>
      <p:sp>
        <p:nvSpPr>
          <p:cNvPr id="23" name="CuadroTexto 22">
            <a:extLst>
              <a:ext uri="{FF2B5EF4-FFF2-40B4-BE49-F238E27FC236}">
                <a16:creationId xmlns:a16="http://schemas.microsoft.com/office/drawing/2014/main" id="{F41976F8-DFC4-474C-B251-21EDFE76081C}"/>
              </a:ext>
            </a:extLst>
          </p:cNvPr>
          <p:cNvSpPr txBox="1"/>
          <p:nvPr/>
        </p:nvSpPr>
        <p:spPr>
          <a:xfrm>
            <a:off x="6287920" y="1935548"/>
            <a:ext cx="880369" cy="430887"/>
          </a:xfrm>
          <a:prstGeom prst="rect">
            <a:avLst/>
          </a:prstGeom>
          <a:noFill/>
        </p:spPr>
        <p:txBody>
          <a:bodyPr wrap="none" rtlCol="0">
            <a:spAutoFit/>
          </a:bodyPr>
          <a:lstStyle/>
          <a:p>
            <a:pPr algn="l"/>
            <a:r>
              <a:rPr lang="es-GB" sz="2200" dirty="0">
                <a:solidFill>
                  <a:schemeClr val="accent5">
                    <a:lumMod val="50000"/>
                  </a:schemeClr>
                </a:solidFill>
              </a:rPr>
              <a:t>po</a:t>
            </a:r>
            <a:r>
              <a:rPr lang="es-GB" sz="2200" b="1" dirty="0">
                <a:solidFill>
                  <a:schemeClr val="accent5">
                    <a:lumMod val="50000"/>
                  </a:schemeClr>
                </a:solidFill>
              </a:rPr>
              <a:t>ll</a:t>
            </a:r>
            <a:r>
              <a:rPr lang="es-GB" sz="2200" dirty="0">
                <a:solidFill>
                  <a:schemeClr val="accent5">
                    <a:lumMod val="50000"/>
                  </a:schemeClr>
                </a:solidFill>
              </a:rPr>
              <a:t>o</a:t>
            </a:r>
          </a:p>
        </p:txBody>
      </p:sp>
      <p:sp>
        <p:nvSpPr>
          <p:cNvPr id="11" name="CuadroTexto 10">
            <a:extLst>
              <a:ext uri="{FF2B5EF4-FFF2-40B4-BE49-F238E27FC236}">
                <a16:creationId xmlns:a16="http://schemas.microsoft.com/office/drawing/2014/main" id="{3F988221-2AD1-7A49-BC29-BD90190FE2BC}"/>
              </a:ext>
            </a:extLst>
          </p:cNvPr>
          <p:cNvSpPr txBox="1"/>
          <p:nvPr/>
        </p:nvSpPr>
        <p:spPr>
          <a:xfrm>
            <a:off x="106506" y="1549091"/>
            <a:ext cx="2778325" cy="461665"/>
          </a:xfrm>
          <a:prstGeom prst="rect">
            <a:avLst/>
          </a:prstGeom>
          <a:noFill/>
        </p:spPr>
        <p:txBody>
          <a:bodyPr wrap="none" rtlCol="0">
            <a:spAutoFit/>
          </a:bodyPr>
          <a:lstStyle/>
          <a:p>
            <a:r>
              <a:rPr lang="es-GB" sz="2400" dirty="0">
                <a:solidFill>
                  <a:schemeClr val="accent5">
                    <a:lumMod val="50000"/>
                  </a:schemeClr>
                </a:solidFill>
              </a:rPr>
              <a:t>‘l’ sounds like this:</a:t>
            </a:r>
          </a:p>
        </p:txBody>
      </p:sp>
      <p:sp>
        <p:nvSpPr>
          <p:cNvPr id="13" name="CuadroTexto 12">
            <a:extLst>
              <a:ext uri="{FF2B5EF4-FFF2-40B4-BE49-F238E27FC236}">
                <a16:creationId xmlns:a16="http://schemas.microsoft.com/office/drawing/2014/main" id="{2F3E621C-CE16-8E4A-93EE-AF0FC0DBD39E}"/>
              </a:ext>
            </a:extLst>
          </p:cNvPr>
          <p:cNvSpPr txBox="1"/>
          <p:nvPr/>
        </p:nvSpPr>
        <p:spPr>
          <a:xfrm>
            <a:off x="106506" y="2020385"/>
            <a:ext cx="2754280" cy="461665"/>
          </a:xfrm>
          <a:prstGeom prst="rect">
            <a:avLst/>
          </a:prstGeom>
          <a:noFill/>
        </p:spPr>
        <p:txBody>
          <a:bodyPr wrap="none" rtlCol="0">
            <a:spAutoFit/>
          </a:bodyPr>
          <a:lstStyle/>
          <a:p>
            <a:r>
              <a:rPr lang="es-GB" sz="2400" dirty="0">
                <a:solidFill>
                  <a:schemeClr val="accent5">
                    <a:lumMod val="50000"/>
                  </a:schemeClr>
                </a:solidFill>
              </a:rPr>
              <a:t>‘ll’sounds like this:</a:t>
            </a:r>
          </a:p>
        </p:txBody>
      </p:sp>
      <p:pic>
        <p:nvPicPr>
          <p:cNvPr id="16" name="Imagen 15">
            <a:extLst>
              <a:ext uri="{FF2B5EF4-FFF2-40B4-BE49-F238E27FC236}">
                <a16:creationId xmlns:a16="http://schemas.microsoft.com/office/drawing/2014/main" id="{F160BCB1-BC0B-1846-8B83-857B2F0E8E21}"/>
              </a:ext>
            </a:extLst>
          </p:cNvPr>
          <p:cNvPicPr>
            <a:picLocks noChangeAspect="1"/>
          </p:cNvPicPr>
          <p:nvPr/>
        </p:nvPicPr>
        <p:blipFill>
          <a:blip r:embed="rId10"/>
          <a:stretch>
            <a:fillRect/>
          </a:stretch>
        </p:blipFill>
        <p:spPr>
          <a:xfrm>
            <a:off x="7542938" y="551663"/>
            <a:ext cx="720731" cy="1108294"/>
          </a:xfrm>
          <a:prstGeom prst="rect">
            <a:avLst/>
          </a:prstGeom>
        </p:spPr>
      </p:pic>
      <p:pic>
        <p:nvPicPr>
          <p:cNvPr id="26" name="Imagen 25">
            <a:extLst>
              <a:ext uri="{FF2B5EF4-FFF2-40B4-BE49-F238E27FC236}">
                <a16:creationId xmlns:a16="http://schemas.microsoft.com/office/drawing/2014/main" id="{4FC725EF-6AF4-A747-B8A1-6755ABDAE3B8}"/>
              </a:ext>
            </a:extLst>
          </p:cNvPr>
          <p:cNvPicPr>
            <a:picLocks noChangeAspect="1"/>
          </p:cNvPicPr>
          <p:nvPr/>
        </p:nvPicPr>
        <p:blipFill>
          <a:blip r:embed="rId11"/>
          <a:stretch>
            <a:fillRect/>
          </a:stretch>
        </p:blipFill>
        <p:spPr>
          <a:xfrm>
            <a:off x="8484861" y="1430107"/>
            <a:ext cx="906703" cy="1077604"/>
          </a:xfrm>
          <a:prstGeom prst="rect">
            <a:avLst/>
          </a:prstGeom>
        </p:spPr>
      </p:pic>
      <p:sp>
        <p:nvSpPr>
          <p:cNvPr id="27" name="CuadroTexto 26">
            <a:extLst>
              <a:ext uri="{FF2B5EF4-FFF2-40B4-BE49-F238E27FC236}">
                <a16:creationId xmlns:a16="http://schemas.microsoft.com/office/drawing/2014/main" id="{EE351DA6-5B10-5B4C-B999-D89261E19FA2}"/>
              </a:ext>
            </a:extLst>
          </p:cNvPr>
          <p:cNvSpPr txBox="1"/>
          <p:nvPr/>
        </p:nvSpPr>
        <p:spPr>
          <a:xfrm>
            <a:off x="8298453" y="861513"/>
            <a:ext cx="1279517" cy="400110"/>
          </a:xfrm>
          <a:prstGeom prst="rect">
            <a:avLst/>
          </a:prstGeom>
          <a:noFill/>
        </p:spPr>
        <p:txBody>
          <a:bodyPr wrap="none" rtlCol="0">
            <a:spAutoFit/>
          </a:bodyPr>
          <a:lstStyle/>
          <a:p>
            <a:pPr algn="l"/>
            <a:r>
              <a:rPr lang="es-GB" sz="2000" dirty="0">
                <a:solidFill>
                  <a:schemeClr val="accent5">
                    <a:lumMod val="50000"/>
                  </a:schemeClr>
                </a:solidFill>
              </a:rPr>
              <a:t>[ice lolly]</a:t>
            </a:r>
          </a:p>
        </p:txBody>
      </p:sp>
      <p:graphicFrame>
        <p:nvGraphicFramePr>
          <p:cNvPr id="3" name="Table 2">
            <a:extLst>
              <a:ext uri="{FF2B5EF4-FFF2-40B4-BE49-F238E27FC236}">
                <a16:creationId xmlns:a16="http://schemas.microsoft.com/office/drawing/2014/main" id="{7F061E4A-31CC-F443-83BA-5E22E81D93F6}"/>
              </a:ext>
            </a:extLst>
          </p:cNvPr>
          <p:cNvGraphicFramePr>
            <a:graphicFrameLocks noGrp="1"/>
          </p:cNvGraphicFramePr>
          <p:nvPr/>
        </p:nvGraphicFramePr>
        <p:xfrm>
          <a:off x="309648" y="3451921"/>
          <a:ext cx="11574573" cy="2854416"/>
        </p:xfrm>
        <a:graphic>
          <a:graphicData uri="http://schemas.openxmlformats.org/drawingml/2006/table">
            <a:tbl>
              <a:tblPr firstRow="1" bandRow="1">
                <a:tableStyleId>{5DA37D80-6434-44D0-A028-1B22A696006F}</a:tableStyleId>
              </a:tblPr>
              <a:tblGrid>
                <a:gridCol w="1292365">
                  <a:extLst>
                    <a:ext uri="{9D8B030D-6E8A-4147-A177-3AD203B41FA5}">
                      <a16:colId xmlns:a16="http://schemas.microsoft.com/office/drawing/2014/main" val="1183919305"/>
                    </a:ext>
                  </a:extLst>
                </a:gridCol>
                <a:gridCol w="3946732">
                  <a:extLst>
                    <a:ext uri="{9D8B030D-6E8A-4147-A177-3AD203B41FA5}">
                      <a16:colId xmlns:a16="http://schemas.microsoft.com/office/drawing/2014/main" val="2056438082"/>
                    </a:ext>
                  </a:extLst>
                </a:gridCol>
                <a:gridCol w="6335476">
                  <a:extLst>
                    <a:ext uri="{9D8B030D-6E8A-4147-A177-3AD203B41FA5}">
                      <a16:colId xmlns:a16="http://schemas.microsoft.com/office/drawing/2014/main" val="369929128"/>
                    </a:ext>
                  </a:extLst>
                </a:gridCol>
              </a:tblGrid>
              <a:tr h="951472">
                <a:tc>
                  <a:txBody>
                    <a:bodyPr/>
                    <a:lstStyle/>
                    <a:p>
                      <a:endParaRPr lang="es-GB" sz="2000" dirty="0">
                        <a:solidFill>
                          <a:schemeClr val="accent5">
                            <a:lumMod val="50000"/>
                          </a:schemeClr>
                        </a:solidFill>
                      </a:endParaRPr>
                    </a:p>
                  </a:txBody>
                  <a:tcPr>
                    <a:noFill/>
                  </a:tcPr>
                </a:tc>
                <a:tc>
                  <a:txBody>
                    <a:bodyPr/>
                    <a:lstStyle/>
                    <a:p>
                      <a:pPr algn="ctr"/>
                      <a:r>
                        <a:rPr lang="en-GB" sz="2000" dirty="0">
                          <a:solidFill>
                            <a:schemeClr val="accent5">
                              <a:lumMod val="50000"/>
                            </a:schemeClr>
                          </a:solidFill>
                        </a:rPr>
                        <a:t>¿</a:t>
                      </a:r>
                      <a:r>
                        <a:rPr lang="en-GB" sz="2000" dirty="0" err="1">
                          <a:solidFill>
                            <a:schemeClr val="accent5">
                              <a:lumMod val="50000"/>
                            </a:schemeClr>
                          </a:solidFill>
                        </a:rPr>
                        <a:t>Cuántas</a:t>
                      </a:r>
                      <a:r>
                        <a:rPr lang="en-GB" sz="2000" dirty="0">
                          <a:solidFill>
                            <a:schemeClr val="accent5">
                              <a:lumMod val="50000"/>
                            </a:schemeClr>
                          </a:solidFill>
                        </a:rPr>
                        <a:t> </a:t>
                      </a:r>
                      <a:r>
                        <a:rPr lang="en-GB" sz="2000" dirty="0" err="1">
                          <a:solidFill>
                            <a:schemeClr val="accent5">
                              <a:lumMod val="50000"/>
                            </a:schemeClr>
                          </a:solidFill>
                        </a:rPr>
                        <a:t>veces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tc>
                  <a:txBody>
                    <a:bodyPr/>
                    <a:lstStyle/>
                    <a:p>
                      <a:pPr algn="ctr"/>
                      <a:r>
                        <a:rPr lang="es-ES" sz="2000" dirty="0">
                          <a:solidFill>
                            <a:schemeClr val="accent5">
                              <a:lumMod val="50000"/>
                            </a:schemeClr>
                          </a:solidFill>
                        </a:rPr>
                        <a:t>Las palabras</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515350710"/>
                  </a:ext>
                </a:extLst>
              </a:tr>
              <a:tr h="951472">
                <a:tc>
                  <a:txBody>
                    <a:bodyPr/>
                    <a:lstStyle/>
                    <a:p>
                      <a:pPr algn="ctr"/>
                      <a:r>
                        <a:rPr lang="es-ES" sz="3200" b="1" dirty="0">
                          <a:solidFill>
                            <a:schemeClr val="accent5">
                              <a:lumMod val="50000"/>
                            </a:schemeClr>
                          </a:solidFill>
                        </a:rPr>
                        <a:t>‘l’</a:t>
                      </a:r>
                      <a:endParaRPr lang="es-GB" sz="3200" b="1"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967044166"/>
                  </a:ext>
                </a:extLst>
              </a:tr>
              <a:tr h="951472">
                <a:tc>
                  <a:txBody>
                    <a:bodyPr/>
                    <a:lstStyle/>
                    <a:p>
                      <a:pPr algn="ctr"/>
                      <a:r>
                        <a:rPr lang="es-ES" sz="3200" b="1" dirty="0">
                          <a:solidFill>
                            <a:schemeClr val="accent5">
                              <a:lumMod val="50000"/>
                            </a:schemeClr>
                          </a:solidFill>
                        </a:rPr>
                        <a:t>‘ll’</a:t>
                      </a:r>
                      <a:endParaRPr lang="es-GB" sz="3200" b="1"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905556541"/>
                  </a:ext>
                </a:extLst>
              </a:tr>
            </a:tbl>
          </a:graphicData>
        </a:graphic>
      </p:graphicFrame>
      <p:sp>
        <p:nvSpPr>
          <p:cNvPr id="22" name="CuadroTexto 26">
            <a:extLst>
              <a:ext uri="{FF2B5EF4-FFF2-40B4-BE49-F238E27FC236}">
                <a16:creationId xmlns:a16="http://schemas.microsoft.com/office/drawing/2014/main" id="{B2B6EA77-BBC5-D14B-B2A1-94F0A6B137E2}"/>
              </a:ext>
            </a:extLst>
          </p:cNvPr>
          <p:cNvSpPr txBox="1"/>
          <p:nvPr/>
        </p:nvSpPr>
        <p:spPr>
          <a:xfrm>
            <a:off x="3404373" y="4550993"/>
            <a:ext cx="413896" cy="584775"/>
          </a:xfrm>
          <a:prstGeom prst="rect">
            <a:avLst/>
          </a:prstGeom>
          <a:noFill/>
        </p:spPr>
        <p:txBody>
          <a:bodyPr wrap="none" rtlCol="0">
            <a:spAutoFit/>
          </a:bodyPr>
          <a:lstStyle/>
          <a:p>
            <a:pPr algn="l"/>
            <a:r>
              <a:rPr lang="es-ES" sz="3200" dirty="0">
                <a:solidFill>
                  <a:schemeClr val="accent5">
                    <a:lumMod val="50000"/>
                  </a:schemeClr>
                </a:solidFill>
              </a:rPr>
              <a:t>9</a:t>
            </a:r>
            <a:endParaRPr lang="es-GB" sz="3200" dirty="0">
              <a:solidFill>
                <a:schemeClr val="accent5">
                  <a:lumMod val="50000"/>
                </a:schemeClr>
              </a:solidFill>
            </a:endParaRPr>
          </a:p>
        </p:txBody>
      </p:sp>
      <p:sp>
        <p:nvSpPr>
          <p:cNvPr id="24" name="CuadroTexto 26">
            <a:extLst>
              <a:ext uri="{FF2B5EF4-FFF2-40B4-BE49-F238E27FC236}">
                <a16:creationId xmlns:a16="http://schemas.microsoft.com/office/drawing/2014/main" id="{B0E95271-FACB-2646-8FD4-A5F49453FE62}"/>
              </a:ext>
            </a:extLst>
          </p:cNvPr>
          <p:cNvSpPr txBox="1"/>
          <p:nvPr/>
        </p:nvSpPr>
        <p:spPr>
          <a:xfrm>
            <a:off x="3517524" y="5450078"/>
            <a:ext cx="413896" cy="584775"/>
          </a:xfrm>
          <a:prstGeom prst="rect">
            <a:avLst/>
          </a:prstGeom>
          <a:noFill/>
        </p:spPr>
        <p:txBody>
          <a:bodyPr wrap="none" rtlCol="0">
            <a:spAutoFit/>
          </a:bodyPr>
          <a:lstStyle/>
          <a:p>
            <a:pPr algn="l"/>
            <a:r>
              <a:rPr lang="es-ES" sz="3200" dirty="0">
                <a:solidFill>
                  <a:schemeClr val="accent5">
                    <a:lumMod val="50000"/>
                  </a:schemeClr>
                </a:solidFill>
              </a:rPr>
              <a:t>5</a:t>
            </a:r>
            <a:endParaRPr lang="es-GB" sz="3200" dirty="0">
              <a:solidFill>
                <a:schemeClr val="accent5">
                  <a:lumMod val="50000"/>
                </a:schemeClr>
              </a:solidFill>
            </a:endParaRPr>
          </a:p>
        </p:txBody>
      </p:sp>
      <p:sp>
        <p:nvSpPr>
          <p:cNvPr id="25" name="CuadroTexto 26">
            <a:extLst>
              <a:ext uri="{FF2B5EF4-FFF2-40B4-BE49-F238E27FC236}">
                <a16:creationId xmlns:a16="http://schemas.microsoft.com/office/drawing/2014/main" id="{37B8F232-BB9B-D643-AAB1-728EAD03A857}"/>
              </a:ext>
            </a:extLst>
          </p:cNvPr>
          <p:cNvSpPr txBox="1"/>
          <p:nvPr/>
        </p:nvSpPr>
        <p:spPr>
          <a:xfrm>
            <a:off x="5551158" y="4463630"/>
            <a:ext cx="1535115" cy="461665"/>
          </a:xfrm>
          <a:prstGeom prst="rect">
            <a:avLst/>
          </a:prstGeom>
          <a:noFill/>
        </p:spPr>
        <p:txBody>
          <a:bodyPr wrap="square" rtlCol="0">
            <a:spAutoFit/>
          </a:bodyPr>
          <a:lstStyle/>
          <a:p>
            <a:pPr algn="l"/>
            <a:r>
              <a:rPr lang="es-ES" sz="2400" dirty="0">
                <a:solidFill>
                  <a:schemeClr val="accent5">
                    <a:lumMod val="50000"/>
                  </a:schemeClr>
                </a:solidFill>
              </a:rPr>
              <a:t>relación, </a:t>
            </a:r>
            <a:endParaRPr lang="es-GB" sz="2400" dirty="0">
              <a:solidFill>
                <a:schemeClr val="accent5">
                  <a:lumMod val="50000"/>
                </a:schemeClr>
              </a:solidFill>
            </a:endParaRPr>
          </a:p>
        </p:txBody>
      </p:sp>
      <p:sp>
        <p:nvSpPr>
          <p:cNvPr id="28" name="CuadroTexto 26">
            <a:extLst>
              <a:ext uri="{FF2B5EF4-FFF2-40B4-BE49-F238E27FC236}">
                <a16:creationId xmlns:a16="http://schemas.microsoft.com/office/drawing/2014/main" id="{DC783C73-BB76-7340-8FA8-0C162192947F}"/>
              </a:ext>
            </a:extLst>
          </p:cNvPr>
          <p:cNvSpPr txBox="1"/>
          <p:nvPr/>
        </p:nvSpPr>
        <p:spPr>
          <a:xfrm>
            <a:off x="5551158" y="5526556"/>
            <a:ext cx="1176946" cy="461665"/>
          </a:xfrm>
          <a:prstGeom prst="rect">
            <a:avLst/>
          </a:prstGeom>
          <a:noFill/>
        </p:spPr>
        <p:txBody>
          <a:bodyPr wrap="square" rtlCol="0">
            <a:spAutoFit/>
          </a:bodyPr>
          <a:lstStyle/>
          <a:p>
            <a:pPr algn="l"/>
            <a:r>
              <a:rPr lang="es-ES" sz="2400" dirty="0">
                <a:solidFill>
                  <a:schemeClr val="accent5">
                    <a:lumMod val="50000"/>
                  </a:schemeClr>
                </a:solidFill>
              </a:rPr>
              <a:t>pollo,  </a:t>
            </a:r>
            <a:endParaRPr lang="es-GB" sz="2400" dirty="0">
              <a:solidFill>
                <a:schemeClr val="accent5">
                  <a:lumMod val="50000"/>
                </a:schemeClr>
              </a:solidFill>
            </a:endParaRPr>
          </a:p>
        </p:txBody>
      </p:sp>
      <p:sp>
        <p:nvSpPr>
          <p:cNvPr id="6" name="Rectangle 5">
            <a:extLst>
              <a:ext uri="{FF2B5EF4-FFF2-40B4-BE49-F238E27FC236}">
                <a16:creationId xmlns:a16="http://schemas.microsoft.com/office/drawing/2014/main" id="{AFF5A541-CE0F-4A49-BC0D-3268270A2329}"/>
              </a:ext>
            </a:extLst>
          </p:cNvPr>
          <p:cNvSpPr/>
          <p:nvPr/>
        </p:nvSpPr>
        <p:spPr>
          <a:xfrm>
            <a:off x="6899559" y="4462859"/>
            <a:ext cx="1552028" cy="461665"/>
          </a:xfrm>
          <a:prstGeom prst="rect">
            <a:avLst/>
          </a:prstGeom>
        </p:spPr>
        <p:txBody>
          <a:bodyPr wrap="none">
            <a:spAutoFit/>
          </a:bodyPr>
          <a:lstStyle/>
          <a:p>
            <a:r>
              <a:rPr lang="es-ES" sz="2400" dirty="0">
                <a:solidFill>
                  <a:schemeClr val="accent5">
                    <a:lumMod val="50000"/>
                  </a:schemeClr>
                </a:solidFill>
              </a:rPr>
              <a:t>abuelos, </a:t>
            </a:r>
            <a:endParaRPr lang="en-US" sz="2400" dirty="0"/>
          </a:p>
        </p:txBody>
      </p:sp>
      <p:sp>
        <p:nvSpPr>
          <p:cNvPr id="7" name="Rectangle 6">
            <a:extLst>
              <a:ext uri="{FF2B5EF4-FFF2-40B4-BE49-F238E27FC236}">
                <a16:creationId xmlns:a16="http://schemas.microsoft.com/office/drawing/2014/main" id="{743AE12F-EC65-8F41-B47D-75C75F4C1DF5}"/>
              </a:ext>
            </a:extLst>
          </p:cNvPr>
          <p:cNvSpPr/>
          <p:nvPr/>
        </p:nvSpPr>
        <p:spPr>
          <a:xfrm>
            <a:off x="8219848" y="4451447"/>
            <a:ext cx="2148345" cy="461665"/>
          </a:xfrm>
          <a:prstGeom prst="rect">
            <a:avLst/>
          </a:prstGeom>
        </p:spPr>
        <p:txBody>
          <a:bodyPr wrap="none">
            <a:spAutoFit/>
          </a:bodyPr>
          <a:lstStyle/>
          <a:p>
            <a:r>
              <a:rPr lang="es-ES" sz="2400" dirty="0">
                <a:solidFill>
                  <a:schemeClr val="accent5">
                    <a:lumMod val="50000"/>
                  </a:schemeClr>
                </a:solidFill>
              </a:rPr>
              <a:t>celebramos, </a:t>
            </a:r>
            <a:endParaRPr lang="en-US" sz="2400" dirty="0"/>
          </a:p>
        </p:txBody>
      </p:sp>
      <p:sp>
        <p:nvSpPr>
          <p:cNvPr id="17" name="Rectangle 16">
            <a:extLst>
              <a:ext uri="{FF2B5EF4-FFF2-40B4-BE49-F238E27FC236}">
                <a16:creationId xmlns:a16="http://schemas.microsoft.com/office/drawing/2014/main" id="{5C018040-E2DA-4E43-9B11-6368146BEAB8}"/>
              </a:ext>
            </a:extLst>
          </p:cNvPr>
          <p:cNvSpPr/>
          <p:nvPr/>
        </p:nvSpPr>
        <p:spPr>
          <a:xfrm>
            <a:off x="10185280" y="4434027"/>
            <a:ext cx="1207382" cy="461665"/>
          </a:xfrm>
          <a:prstGeom prst="rect">
            <a:avLst/>
          </a:prstGeom>
        </p:spPr>
        <p:txBody>
          <a:bodyPr wrap="none">
            <a:spAutoFit/>
          </a:bodyPr>
          <a:lstStyle/>
          <a:p>
            <a:r>
              <a:rPr lang="es-ES" sz="2400" dirty="0">
                <a:solidFill>
                  <a:schemeClr val="accent5">
                    <a:lumMod val="50000"/>
                  </a:schemeClr>
                </a:solidFill>
              </a:rPr>
              <a:t>leche, </a:t>
            </a:r>
            <a:endParaRPr lang="en-US" sz="2400" dirty="0"/>
          </a:p>
        </p:txBody>
      </p:sp>
      <p:sp>
        <p:nvSpPr>
          <p:cNvPr id="20" name="Rectangle 19">
            <a:extLst>
              <a:ext uri="{FF2B5EF4-FFF2-40B4-BE49-F238E27FC236}">
                <a16:creationId xmlns:a16="http://schemas.microsoft.com/office/drawing/2014/main" id="{CC81DCCE-F6AE-1F4B-8936-C8172F7B310A}"/>
              </a:ext>
            </a:extLst>
          </p:cNvPr>
          <p:cNvSpPr/>
          <p:nvPr/>
        </p:nvSpPr>
        <p:spPr>
          <a:xfrm>
            <a:off x="5543880" y="4846425"/>
            <a:ext cx="1141659" cy="461665"/>
          </a:xfrm>
          <a:prstGeom prst="rect">
            <a:avLst/>
          </a:prstGeom>
        </p:spPr>
        <p:txBody>
          <a:bodyPr wrap="none">
            <a:spAutoFit/>
          </a:bodyPr>
          <a:lstStyle/>
          <a:p>
            <a:r>
              <a:rPr lang="es-ES" sz="2400" dirty="0">
                <a:solidFill>
                  <a:schemeClr val="accent5">
                    <a:lumMod val="50000"/>
                  </a:schemeClr>
                </a:solidFill>
              </a:rPr>
              <a:t>plato, </a:t>
            </a:r>
            <a:endParaRPr lang="en-US" sz="2400" dirty="0"/>
          </a:p>
        </p:txBody>
      </p:sp>
      <p:sp>
        <p:nvSpPr>
          <p:cNvPr id="29" name="Rectangle 28">
            <a:extLst>
              <a:ext uri="{FF2B5EF4-FFF2-40B4-BE49-F238E27FC236}">
                <a16:creationId xmlns:a16="http://schemas.microsoft.com/office/drawing/2014/main" id="{5BA2DC4A-59A3-F247-88DF-2D58A2F8F6EE}"/>
              </a:ext>
            </a:extLst>
          </p:cNvPr>
          <p:cNvSpPr/>
          <p:nvPr/>
        </p:nvSpPr>
        <p:spPr>
          <a:xfrm>
            <a:off x="6479221" y="4838589"/>
            <a:ext cx="1342034" cy="461665"/>
          </a:xfrm>
          <a:prstGeom prst="rect">
            <a:avLst/>
          </a:prstGeom>
        </p:spPr>
        <p:txBody>
          <a:bodyPr wrap="none">
            <a:spAutoFit/>
          </a:bodyPr>
          <a:lstStyle/>
          <a:p>
            <a:r>
              <a:rPr lang="es-ES" sz="2400" dirty="0">
                <a:solidFill>
                  <a:schemeClr val="accent5">
                    <a:lumMod val="50000"/>
                  </a:schemeClr>
                </a:solidFill>
              </a:rPr>
              <a:t>pelota, </a:t>
            </a:r>
            <a:endParaRPr lang="en-US" sz="2400" dirty="0"/>
          </a:p>
        </p:txBody>
      </p:sp>
      <p:sp>
        <p:nvSpPr>
          <p:cNvPr id="30" name="Rectangle 29">
            <a:extLst>
              <a:ext uri="{FF2B5EF4-FFF2-40B4-BE49-F238E27FC236}">
                <a16:creationId xmlns:a16="http://schemas.microsoft.com/office/drawing/2014/main" id="{047B421F-C4BF-1448-8AB8-64C457B252F8}"/>
              </a:ext>
            </a:extLst>
          </p:cNvPr>
          <p:cNvSpPr/>
          <p:nvPr/>
        </p:nvSpPr>
        <p:spPr>
          <a:xfrm>
            <a:off x="9164703" y="4835334"/>
            <a:ext cx="1287532" cy="461665"/>
          </a:xfrm>
          <a:prstGeom prst="rect">
            <a:avLst/>
          </a:prstGeom>
        </p:spPr>
        <p:txBody>
          <a:bodyPr wrap="none">
            <a:spAutoFit/>
          </a:bodyPr>
          <a:lstStyle/>
          <a:p>
            <a:r>
              <a:rPr lang="es-ES" sz="2400" dirty="0">
                <a:solidFill>
                  <a:schemeClr val="accent5">
                    <a:lumMod val="50000"/>
                  </a:schemeClr>
                </a:solidFill>
              </a:rPr>
              <a:t>colina, </a:t>
            </a:r>
            <a:endParaRPr lang="en-US" sz="2400" dirty="0"/>
          </a:p>
        </p:txBody>
      </p:sp>
      <p:sp>
        <p:nvSpPr>
          <p:cNvPr id="33" name="Rectangle 32">
            <a:extLst>
              <a:ext uri="{FF2B5EF4-FFF2-40B4-BE49-F238E27FC236}">
                <a16:creationId xmlns:a16="http://schemas.microsoft.com/office/drawing/2014/main" id="{AF7E81CD-A6BF-2C44-88EF-6B625D34B5F3}"/>
              </a:ext>
            </a:extLst>
          </p:cNvPr>
          <p:cNvSpPr/>
          <p:nvPr/>
        </p:nvSpPr>
        <p:spPr>
          <a:xfrm>
            <a:off x="10237299" y="4852224"/>
            <a:ext cx="800219" cy="461665"/>
          </a:xfrm>
          <a:prstGeom prst="rect">
            <a:avLst/>
          </a:prstGeom>
        </p:spPr>
        <p:txBody>
          <a:bodyPr wrap="none">
            <a:spAutoFit/>
          </a:bodyPr>
          <a:lstStyle/>
          <a:p>
            <a:r>
              <a:rPr lang="es-ES" sz="2400" dirty="0">
                <a:solidFill>
                  <a:schemeClr val="accent5">
                    <a:lumMod val="50000"/>
                  </a:schemeClr>
                </a:solidFill>
              </a:rPr>
              <a:t>sala</a:t>
            </a:r>
            <a:endParaRPr lang="en-US" sz="2400" dirty="0"/>
          </a:p>
        </p:txBody>
      </p:sp>
      <p:sp>
        <p:nvSpPr>
          <p:cNvPr id="34" name="Rectangle 33">
            <a:extLst>
              <a:ext uri="{FF2B5EF4-FFF2-40B4-BE49-F238E27FC236}">
                <a16:creationId xmlns:a16="http://schemas.microsoft.com/office/drawing/2014/main" id="{31A51DE3-1880-E846-8995-1984EEB4E829}"/>
              </a:ext>
            </a:extLst>
          </p:cNvPr>
          <p:cNvSpPr/>
          <p:nvPr/>
        </p:nvSpPr>
        <p:spPr>
          <a:xfrm>
            <a:off x="6505849" y="5526556"/>
            <a:ext cx="1342034" cy="461665"/>
          </a:xfrm>
          <a:prstGeom prst="rect">
            <a:avLst/>
          </a:prstGeom>
        </p:spPr>
        <p:txBody>
          <a:bodyPr wrap="none">
            <a:spAutoFit/>
          </a:bodyPr>
          <a:lstStyle/>
          <a:p>
            <a:r>
              <a:rPr lang="es-ES" sz="2400" dirty="0">
                <a:solidFill>
                  <a:schemeClr val="accent5">
                    <a:lumMod val="50000"/>
                  </a:schemeClr>
                </a:solidFill>
              </a:rPr>
              <a:t>estrella,</a:t>
            </a:r>
            <a:endParaRPr lang="en-US" sz="2400" dirty="0"/>
          </a:p>
        </p:txBody>
      </p:sp>
      <p:sp>
        <p:nvSpPr>
          <p:cNvPr id="35" name="Rectangle 34">
            <a:extLst>
              <a:ext uri="{FF2B5EF4-FFF2-40B4-BE49-F238E27FC236}">
                <a16:creationId xmlns:a16="http://schemas.microsoft.com/office/drawing/2014/main" id="{81A84A30-9040-2243-8525-7B348ACF6228}"/>
              </a:ext>
            </a:extLst>
          </p:cNvPr>
          <p:cNvSpPr/>
          <p:nvPr/>
        </p:nvSpPr>
        <p:spPr>
          <a:xfrm>
            <a:off x="7803760" y="5526556"/>
            <a:ext cx="1237839" cy="461665"/>
          </a:xfrm>
          <a:prstGeom prst="rect">
            <a:avLst/>
          </a:prstGeom>
        </p:spPr>
        <p:txBody>
          <a:bodyPr wrap="none">
            <a:spAutoFit/>
          </a:bodyPr>
          <a:lstStyle/>
          <a:p>
            <a:r>
              <a:rPr lang="es-ES" sz="2400" dirty="0">
                <a:solidFill>
                  <a:schemeClr val="accent5">
                    <a:lumMod val="50000"/>
                  </a:schemeClr>
                </a:solidFill>
              </a:rPr>
              <a:t>calles, </a:t>
            </a:r>
            <a:endParaRPr lang="en-US" sz="2400" dirty="0"/>
          </a:p>
        </p:txBody>
      </p:sp>
      <p:sp>
        <p:nvSpPr>
          <p:cNvPr id="36" name="Rectangle 35">
            <a:extLst>
              <a:ext uri="{FF2B5EF4-FFF2-40B4-BE49-F238E27FC236}">
                <a16:creationId xmlns:a16="http://schemas.microsoft.com/office/drawing/2014/main" id="{0BC27270-89D4-E94D-8353-0AF71ABDC33D}"/>
              </a:ext>
            </a:extLst>
          </p:cNvPr>
          <p:cNvSpPr/>
          <p:nvPr/>
        </p:nvSpPr>
        <p:spPr>
          <a:xfrm>
            <a:off x="8908410" y="5526556"/>
            <a:ext cx="1404552" cy="461665"/>
          </a:xfrm>
          <a:prstGeom prst="rect">
            <a:avLst/>
          </a:prstGeom>
        </p:spPr>
        <p:txBody>
          <a:bodyPr wrap="none">
            <a:spAutoFit/>
          </a:bodyPr>
          <a:lstStyle/>
          <a:p>
            <a:r>
              <a:rPr lang="es-ES" sz="2400" dirty="0">
                <a:solidFill>
                  <a:schemeClr val="accent5">
                    <a:lumMod val="50000"/>
                  </a:schemeClr>
                </a:solidFill>
              </a:rPr>
              <a:t>castillo, </a:t>
            </a:r>
            <a:endParaRPr lang="en-US" sz="2400" dirty="0"/>
          </a:p>
        </p:txBody>
      </p:sp>
      <p:sp>
        <p:nvSpPr>
          <p:cNvPr id="37" name="Rectangle 36">
            <a:extLst>
              <a:ext uri="{FF2B5EF4-FFF2-40B4-BE49-F238E27FC236}">
                <a16:creationId xmlns:a16="http://schemas.microsoft.com/office/drawing/2014/main" id="{9F4C3392-9FBE-394F-B671-7D2845E7C8E2}"/>
              </a:ext>
            </a:extLst>
          </p:cNvPr>
          <p:cNvSpPr/>
          <p:nvPr/>
        </p:nvSpPr>
        <p:spPr>
          <a:xfrm>
            <a:off x="10179775" y="5526556"/>
            <a:ext cx="1374094" cy="461665"/>
          </a:xfrm>
          <a:prstGeom prst="rect">
            <a:avLst/>
          </a:prstGeom>
        </p:spPr>
        <p:txBody>
          <a:bodyPr wrap="none">
            <a:spAutoFit/>
          </a:bodyPr>
          <a:lstStyle/>
          <a:p>
            <a:r>
              <a:rPr lang="es-ES" sz="2400" dirty="0">
                <a:solidFill>
                  <a:schemeClr val="accent5">
                    <a:lumMod val="50000"/>
                  </a:schemeClr>
                </a:solidFill>
              </a:rPr>
              <a:t>batallas</a:t>
            </a:r>
            <a:endParaRPr lang="en-US" sz="2400" dirty="0"/>
          </a:p>
        </p:txBody>
      </p:sp>
      <p:sp>
        <p:nvSpPr>
          <p:cNvPr id="38" name="Rectangle 28">
            <a:extLst>
              <a:ext uri="{FF2B5EF4-FFF2-40B4-BE49-F238E27FC236}">
                <a16:creationId xmlns:a16="http://schemas.microsoft.com/office/drawing/2014/main" id="{E57D2E80-E570-7D4E-9E16-F16DD7071381}"/>
              </a:ext>
            </a:extLst>
          </p:cNvPr>
          <p:cNvSpPr/>
          <p:nvPr/>
        </p:nvSpPr>
        <p:spPr>
          <a:xfrm>
            <a:off x="7577832" y="4845603"/>
            <a:ext cx="1810111" cy="461665"/>
          </a:xfrm>
          <a:prstGeom prst="rect">
            <a:avLst/>
          </a:prstGeom>
        </p:spPr>
        <p:txBody>
          <a:bodyPr wrap="none">
            <a:spAutoFit/>
          </a:bodyPr>
          <a:lstStyle/>
          <a:p>
            <a:r>
              <a:rPr lang="es-ES" sz="2400" dirty="0">
                <a:solidFill>
                  <a:schemeClr val="accent5">
                    <a:lumMod val="50000"/>
                  </a:schemeClr>
                </a:solidFill>
              </a:rPr>
              <a:t>tranquilas, </a:t>
            </a:r>
            <a:endParaRPr lang="en-US" sz="2400" dirty="0"/>
          </a:p>
        </p:txBody>
      </p:sp>
      <p:pic>
        <p:nvPicPr>
          <p:cNvPr id="39" name="Fonética.wav" descr="Fonética.wav">
            <a:hlinkClick r:id="" action="ppaction://media"/>
            <a:extLst>
              <a:ext uri="{FF2B5EF4-FFF2-40B4-BE49-F238E27FC236}">
                <a16:creationId xmlns:a16="http://schemas.microsoft.com/office/drawing/2014/main" id="{B1718151-76A6-E24C-B1FF-7C0246EE375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96829" y="2493346"/>
            <a:ext cx="812800" cy="812800"/>
          </a:xfrm>
          <a:prstGeom prst="rect">
            <a:avLst/>
          </a:prstGeom>
        </p:spPr>
      </p:pic>
      <p:pic>
        <p:nvPicPr>
          <p:cNvPr id="32" name="Imagen 31" descr="Dibujo animado de un personaje de caricatura&#10;&#10;Descripción generada automáticamente con confianza media">
            <a:extLst>
              <a:ext uri="{FF2B5EF4-FFF2-40B4-BE49-F238E27FC236}">
                <a16:creationId xmlns:a16="http://schemas.microsoft.com/office/drawing/2014/main" id="{BBFF37B6-A92B-AA41-8084-93BFC64F41F4}"/>
              </a:ext>
            </a:extLst>
          </p:cNvPr>
          <p:cNvPicPr>
            <a:picLocks noChangeAspect="1"/>
          </p:cNvPicPr>
          <p:nvPr/>
        </p:nvPicPr>
        <p:blipFill rotWithShape="1">
          <a:blip r:embed="rId13"/>
          <a:srcRect l="53285" t="13967" r="25855" b="50698"/>
          <a:stretch/>
        </p:blipFill>
        <p:spPr>
          <a:xfrm>
            <a:off x="10538304" y="3233762"/>
            <a:ext cx="1218639" cy="1162290"/>
          </a:xfrm>
          <a:prstGeom prst="rect">
            <a:avLst/>
          </a:prstGeom>
        </p:spPr>
      </p:pic>
    </p:spTree>
    <p:extLst>
      <p:ext uri="{BB962C8B-B14F-4D97-AF65-F5344CB8AC3E}">
        <p14:creationId xmlns:p14="http://schemas.microsoft.com/office/powerpoint/2010/main" val="166630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9"/>
                </p:tgtEl>
              </p:cMediaNode>
            </p:audio>
          </p:childTnLst>
        </p:cTn>
      </p:par>
    </p:tnLst>
    <p:bldLst>
      <p:bldP spid="12" grpId="0"/>
      <p:bldP spid="31" grpId="0"/>
      <p:bldP spid="14" grpId="0" animBg="1"/>
      <p:bldP spid="15" grpId="0" animBg="1"/>
      <p:bldP spid="19" grpId="0" animBg="1"/>
      <p:bldP spid="21" grpId="0" animBg="1"/>
      <p:bldP spid="10" grpId="0"/>
      <p:bldP spid="23" grpId="0"/>
      <p:bldP spid="11" grpId="0"/>
      <p:bldP spid="13" grpId="0"/>
      <p:bldP spid="27" grpId="0"/>
      <p:bldP spid="22" grpId="0"/>
      <p:bldP spid="24" grpId="0"/>
      <p:bldP spid="25" grpId="0"/>
      <p:bldP spid="28" grpId="0"/>
      <p:bldP spid="6" grpId="0"/>
      <p:bldP spid="7" grpId="0"/>
      <p:bldP spid="17" grpId="0"/>
      <p:bldP spid="20" grpId="0"/>
      <p:bldP spid="29" grpId="0"/>
      <p:bldP spid="30" grpId="0"/>
      <p:bldP spid="33" grpId="0"/>
      <p:bldP spid="34" grpId="0"/>
      <p:bldP spid="35" grpId="0"/>
      <p:bldP spid="36" grpId="0"/>
      <p:bldP spid="37"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İUn</a:t>
            </a:r>
            <a:r>
              <a:rPr lang="en-GB" sz="3600" b="1" dirty="0">
                <a:solidFill>
                  <a:schemeClr val="bg1"/>
                </a:solidFill>
              </a:rPr>
              <a:t> </a:t>
            </a:r>
            <a:r>
              <a:rPr lang="en-GB" sz="3600" b="1" dirty="0" err="1">
                <a:solidFill>
                  <a:schemeClr val="bg1"/>
                </a:solidFill>
              </a:rPr>
              <a:t>minuto</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54215" y="96403"/>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138724" y="2877975"/>
            <a:ext cx="2791078" cy="830997"/>
          </a:xfrm>
          <a:prstGeom prst="rect">
            <a:avLst/>
          </a:prstGeom>
          <a:noFill/>
          <a:ln>
            <a:solidFill>
              <a:schemeClr val="accent5">
                <a:lumMod val="50000"/>
              </a:schemeClr>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actua</a:t>
            </a:r>
            <a:r>
              <a:rPr lang="es-CO" sz="4800" dirty="0">
                <a:solidFill>
                  <a:srgbClr val="E56800"/>
                </a:solidFill>
                <a:latin typeface="Century Gothic" panose="020B0502020202020204" pitchFamily="34" charset="0"/>
                <a:cs typeface="Calibri" panose="020F0502020204030204" pitchFamily="34" charset="0"/>
              </a:rPr>
              <a:t>l</a:t>
            </a:r>
            <a:endParaRPr kumimoji="0" lang="es-CO" sz="4800" b="0" i="0" u="none" strike="noStrike" kern="1200" cap="none" spc="0" normalizeH="0" baseline="0" noProof="0" dirty="0">
              <a:ln>
                <a:noFill/>
              </a:ln>
              <a:solidFill>
                <a:srgbClr val="E56800"/>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6436772" y="3300445"/>
            <a:ext cx="2796279" cy="830997"/>
          </a:xfrm>
          <a:prstGeom prst="rect">
            <a:avLst/>
          </a:prstGeom>
          <a:noFill/>
          <a:ln>
            <a:solidFill>
              <a:schemeClr val="accent5">
                <a:lumMod val="50000"/>
              </a:schemeClr>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sa</a:t>
            </a:r>
            <a:r>
              <a:rPr lang="es-CO" sz="4800" dirty="0">
                <a:solidFill>
                  <a:srgbClr val="E56800"/>
                </a:solidFill>
                <a:latin typeface="Century Gothic" panose="020B0502020202020204" pitchFamily="34" charset="0"/>
                <a:cs typeface="Calibri" panose="020F0502020204030204" pitchFamily="34" charset="0"/>
              </a:rPr>
              <a:t>l</a:t>
            </a:r>
            <a:r>
              <a:rPr lang="es-CO" sz="4800" dirty="0">
                <a:solidFill>
                  <a:schemeClr val="accent5">
                    <a:lumMod val="50000"/>
                  </a:schemeClr>
                </a:solidFill>
                <a:latin typeface="Century Gothic" panose="020B0502020202020204" pitchFamily="34" charset="0"/>
                <a:cs typeface="Calibri" panose="020F0502020204030204" pitchFamily="34" charset="0"/>
              </a:rPr>
              <a:t>a</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255610" y="3300445"/>
            <a:ext cx="2791078"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err="1">
                <a:solidFill>
                  <a:schemeClr val="accent5">
                    <a:lumMod val="50000"/>
                  </a:schemeClr>
                </a:solidFill>
                <a:latin typeface="Century Gothic" panose="020B0502020202020204" pitchFamily="34" charset="0"/>
                <a:cs typeface="Calibri" panose="020F0502020204030204" pitchFamily="34" charset="0"/>
              </a:rPr>
              <a:t>co</a:t>
            </a:r>
            <a:r>
              <a:rPr lang="es-CO" sz="4800" dirty="0" err="1">
                <a:solidFill>
                  <a:srgbClr val="E56800"/>
                </a:solidFill>
                <a:latin typeface="Century Gothic" panose="020B0502020202020204" pitchFamily="34" charset="0"/>
                <a:cs typeface="Calibri" panose="020F0502020204030204" pitchFamily="34" charset="0"/>
              </a:rPr>
              <a:t>l</a:t>
            </a:r>
            <a:r>
              <a:rPr lang="es-CO" sz="4800" dirty="0" err="1">
                <a:solidFill>
                  <a:schemeClr val="accent5">
                    <a:lumMod val="50000"/>
                  </a:schemeClr>
                </a:solidFill>
                <a:latin typeface="Century Gothic" panose="020B0502020202020204" pitchFamily="34" charset="0"/>
                <a:cs typeface="Calibri" panose="020F0502020204030204" pitchFamily="34" charset="0"/>
              </a:rPr>
              <a:t>egi</a:t>
            </a:r>
            <a:r>
              <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o</a:t>
            </a:r>
          </a:p>
        </p:txBody>
      </p:sp>
      <p:sp>
        <p:nvSpPr>
          <p:cNvPr id="15" name="TextBox 14"/>
          <p:cNvSpPr txBox="1"/>
          <p:nvPr/>
        </p:nvSpPr>
        <p:spPr>
          <a:xfrm>
            <a:off x="138724" y="4633349"/>
            <a:ext cx="2791078" cy="830997"/>
          </a:xfrm>
          <a:prstGeom prst="rect">
            <a:avLst/>
          </a:prstGeom>
          <a:noFill/>
          <a:ln>
            <a:solidFill>
              <a:srgbClr val="002060"/>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rea</a:t>
            </a:r>
            <a:r>
              <a:rPr lang="es-CO" sz="4800" dirty="0">
                <a:solidFill>
                  <a:srgbClr val="E56800"/>
                </a:solidFill>
                <a:latin typeface="Century Gothic" panose="020B0502020202020204" pitchFamily="34" charset="0"/>
                <a:cs typeface="Calibri" panose="020F0502020204030204" pitchFamily="34" charset="0"/>
              </a:rPr>
              <a:t>l</a:t>
            </a:r>
            <a:r>
              <a:rPr lang="es-CO" sz="4800" dirty="0">
                <a:solidFill>
                  <a:schemeClr val="accent5">
                    <a:lumMod val="50000"/>
                  </a:schemeClr>
                </a:solidFill>
                <a:latin typeface="Century Gothic" panose="020B0502020202020204" pitchFamily="34" charset="0"/>
                <a:cs typeface="Calibri" panose="020F0502020204030204" pitchFamily="34" charset="0"/>
              </a:rPr>
              <a:t>izar</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138724" y="1122601"/>
            <a:ext cx="2791078" cy="830997"/>
          </a:xfrm>
          <a:prstGeom prst="rect">
            <a:avLst/>
          </a:prstGeom>
          <a:noFill/>
          <a:ln>
            <a:solidFill>
              <a:schemeClr val="accent5">
                <a:lumMod val="50000"/>
              </a:schemeClr>
            </a:solidFill>
          </a:ln>
        </p:spPr>
        <p:txBody>
          <a:bodyPr wrap="square" rtlCol="0">
            <a:spAutoFit/>
          </a:bodyPr>
          <a:lstStyle/>
          <a:p>
            <a:pPr lvl="0">
              <a:defRPr/>
            </a:pPr>
            <a:r>
              <a:rPr lang="es-CO" sz="4800" noProof="0" dirty="0">
                <a:solidFill>
                  <a:schemeClr val="accent5">
                    <a:lumMod val="50000"/>
                  </a:schemeClr>
                </a:solidFill>
                <a:latin typeface="Century Gothic" panose="020B0502020202020204" pitchFamily="34" charset="0"/>
                <a:cs typeface="Calibri" panose="020F0502020204030204" pitchFamily="34" charset="0"/>
              </a:rPr>
              <a:t>fami</a:t>
            </a:r>
            <a:r>
              <a:rPr lang="es-CO" sz="4800" noProof="0" dirty="0">
                <a:solidFill>
                  <a:srgbClr val="E56800"/>
                </a:solidFill>
                <a:latin typeface="Century Gothic" panose="020B0502020202020204" pitchFamily="34" charset="0"/>
                <a:cs typeface="Calibri" panose="020F0502020204030204" pitchFamily="34" charset="0"/>
              </a:rPr>
              <a:t>l</a:t>
            </a:r>
            <a:r>
              <a:rPr lang="es-CO" sz="4800" noProof="0" dirty="0">
                <a:solidFill>
                  <a:schemeClr val="accent5">
                    <a:lumMod val="50000"/>
                  </a:schemeClr>
                </a:solidFill>
                <a:latin typeface="Century Gothic" panose="020B0502020202020204" pitchFamily="34" charset="0"/>
                <a:cs typeface="Calibri" panose="020F0502020204030204" pitchFamily="34" charset="0"/>
              </a:rPr>
              <a:t>iar</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3255610" y="5478289"/>
            <a:ext cx="2803138" cy="830997"/>
          </a:xfrm>
          <a:prstGeom prst="rect">
            <a:avLst/>
          </a:prstGeom>
          <a:noFill/>
          <a:ln>
            <a:solidFill>
              <a:schemeClr val="accent5">
                <a:lumMod val="50000"/>
              </a:schemeClr>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re</a:t>
            </a:r>
            <a:r>
              <a:rPr lang="es-CO" sz="4800" dirty="0">
                <a:solidFill>
                  <a:srgbClr val="E56800"/>
                </a:solidFill>
                <a:latin typeface="Century Gothic" panose="020B0502020202020204" pitchFamily="34" charset="0"/>
                <a:cs typeface="Calibri" panose="020F0502020204030204" pitchFamily="34" charset="0"/>
              </a:rPr>
              <a:t>l</a:t>
            </a:r>
            <a:r>
              <a:rPr lang="es-CO" sz="4800" dirty="0">
                <a:solidFill>
                  <a:schemeClr val="accent5">
                    <a:lumMod val="50000"/>
                  </a:schemeClr>
                </a:solidFill>
                <a:latin typeface="Century Gothic" panose="020B0502020202020204" pitchFamily="34" charset="0"/>
                <a:cs typeface="Calibri" panose="020F0502020204030204" pitchFamily="34" charset="0"/>
              </a:rPr>
              <a:t>ación</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3255610" y="4389367"/>
            <a:ext cx="2779018"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amar</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a:off x="3255610" y="1122601"/>
            <a:ext cx="2791078" cy="830997"/>
          </a:xfrm>
          <a:prstGeom prst="rect">
            <a:avLst/>
          </a:prstGeom>
          <a:noFill/>
          <a:ln>
            <a:solidFill>
              <a:schemeClr val="accent5">
                <a:lumMod val="50000"/>
              </a:schemeClr>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ma</a:t>
            </a:r>
            <a:r>
              <a:rPr lang="es-CO" sz="4800" dirty="0">
                <a:solidFill>
                  <a:srgbClr val="E56800"/>
                </a:solidFill>
                <a:latin typeface="Century Gothic" panose="020B0502020202020204" pitchFamily="34" charset="0"/>
                <a:cs typeface="Calibri" panose="020F0502020204030204" pitchFamily="34" charset="0"/>
              </a:rPr>
              <a:t>l</a:t>
            </a:r>
            <a:r>
              <a:rPr lang="es-CO" sz="4800" dirty="0">
                <a:solidFill>
                  <a:schemeClr val="accent5">
                    <a:lumMod val="50000"/>
                  </a:schemeClr>
                </a:solidFill>
                <a:latin typeface="Century Gothic" panose="020B0502020202020204" pitchFamily="34" charset="0"/>
                <a:cs typeface="Calibri" panose="020F0502020204030204" pitchFamily="34" charset="0"/>
              </a:rPr>
              <a:t>o</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138724" y="5511036"/>
            <a:ext cx="2791078"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eno</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endParaRPr>
          </a:p>
        </p:txBody>
      </p:sp>
      <p:sp>
        <p:nvSpPr>
          <p:cNvPr id="22" name="TextBox 21"/>
          <p:cNvSpPr txBox="1"/>
          <p:nvPr/>
        </p:nvSpPr>
        <p:spPr>
          <a:xfrm>
            <a:off x="3255610" y="2211523"/>
            <a:ext cx="2791079" cy="830997"/>
          </a:xfrm>
          <a:prstGeom prst="rect">
            <a:avLst/>
          </a:prstGeom>
          <a:noFill/>
          <a:ln>
            <a:solidFill>
              <a:schemeClr val="accent5">
                <a:lumMod val="50000"/>
              </a:schemeClr>
            </a:solidFill>
          </a:ln>
        </p:spPr>
        <p:txBody>
          <a:bodyPr wrap="square" rtlCol="0">
            <a:spAutoFit/>
          </a:bodyPr>
          <a:lstStyle/>
          <a:p>
            <a:pPr lvl="0">
              <a:defRPr/>
            </a:pPr>
            <a:r>
              <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co</a:t>
            </a:r>
            <a:r>
              <a:rPr kumimoji="0" lang="es-CO" sz="4800" b="0" i="0" u="none" strike="noStrike" kern="1200" cap="none" spc="0" normalizeH="0" baseline="0" noProof="0" dirty="0">
                <a:ln>
                  <a:noFill/>
                </a:ln>
                <a:solidFill>
                  <a:srgbClr val="E56800"/>
                </a:solidFill>
                <a:effectLst/>
                <a:uLnTx/>
                <a:uFillTx/>
                <a:latin typeface="Century Gothic" panose="020B0502020202020204" pitchFamily="34" charset="0"/>
                <a:ea typeface="+mn-ea"/>
                <a:cs typeface="Calibri" panose="020F0502020204030204" pitchFamily="34" charset="0"/>
              </a:rPr>
              <a:t>l</a:t>
            </a:r>
            <a:r>
              <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ocar</a:t>
            </a:r>
          </a:p>
        </p:txBody>
      </p:sp>
      <p:sp>
        <p:nvSpPr>
          <p:cNvPr id="24" name="TextBox 23"/>
          <p:cNvSpPr txBox="1"/>
          <p:nvPr/>
        </p:nvSpPr>
        <p:spPr>
          <a:xfrm>
            <a:off x="6436772" y="2211523"/>
            <a:ext cx="2850921"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err="1">
                <a:solidFill>
                  <a:schemeClr val="accent5">
                    <a:lumMod val="50000"/>
                  </a:schemeClr>
                </a:solidFill>
                <a:latin typeface="Century Gothic" panose="020B0502020202020204" pitchFamily="34" charset="0"/>
                <a:cs typeface="Calibri" panose="020F0502020204030204" pitchFamily="34" charset="0"/>
              </a:rPr>
              <a:t>casti</a:t>
            </a:r>
            <a:r>
              <a:rPr lang="es-CO" sz="4800" dirty="0" err="1">
                <a:solidFill>
                  <a:srgbClr val="E56800"/>
                </a:solidFill>
                <a:latin typeface="Century Gothic" panose="020B0502020202020204" pitchFamily="34" charset="0"/>
                <a:cs typeface="Calibri" panose="020F0502020204030204" pitchFamily="34" charset="0"/>
              </a:rPr>
              <a:t>ll</a:t>
            </a:r>
            <a:r>
              <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o</a:t>
            </a:r>
          </a:p>
        </p:txBody>
      </p:sp>
      <p:sp>
        <p:nvSpPr>
          <p:cNvPr id="25" name="TextBox 24"/>
          <p:cNvSpPr txBox="1"/>
          <p:nvPr/>
        </p:nvSpPr>
        <p:spPr>
          <a:xfrm>
            <a:off x="138724" y="3755662"/>
            <a:ext cx="2811839"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orar</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138724" y="2000288"/>
            <a:ext cx="2782341"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800" dirty="0">
                <a:solidFill>
                  <a:schemeClr val="accent5">
                    <a:lumMod val="50000"/>
                  </a:schemeClr>
                </a:solidFill>
                <a:latin typeface="Century Gothic" panose="020B0502020202020204" pitchFamily="34" charset="0"/>
                <a:cs typeface="Calibri" panose="020F0502020204030204" pitchFamily="34" charset="0"/>
              </a:rPr>
              <a:t>a</a:t>
            </a:r>
            <a:r>
              <a:rPr lang="es-CO" sz="4800" dirty="0" err="1">
                <a:solidFill>
                  <a:srgbClr val="E56800"/>
                </a:solidFill>
                <a:latin typeface="Century Gothic" panose="020B0502020202020204" pitchFamily="34" charset="0"/>
                <a:cs typeface="Calibri" panose="020F0502020204030204" pitchFamily="34" charset="0"/>
              </a:rPr>
              <a:t>ll</a:t>
            </a:r>
            <a:r>
              <a:rPr lang="es-CO" sz="4800" dirty="0" err="1">
                <a:solidFill>
                  <a:schemeClr val="accent5">
                    <a:lumMod val="50000"/>
                  </a:schemeClr>
                </a:solidFill>
                <a:latin typeface="Century Gothic" panose="020B0502020202020204" pitchFamily="34" charset="0"/>
                <a:cs typeface="Calibri" panose="020F0502020204030204" pitchFamily="34" charset="0"/>
              </a:rPr>
              <a:t>í</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9" name="TextBox 28"/>
          <p:cNvSpPr txBox="1"/>
          <p:nvPr/>
        </p:nvSpPr>
        <p:spPr>
          <a:xfrm>
            <a:off x="6436771" y="1122601"/>
            <a:ext cx="2850921" cy="830997"/>
          </a:xfrm>
          <a:prstGeom prst="rect">
            <a:avLst/>
          </a:prstGeom>
          <a:noFill/>
          <a:ln>
            <a:solidFill>
              <a:srgbClr val="002060"/>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bi</a:t>
            </a: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ete</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6436772" y="4389367"/>
            <a:ext cx="2796279"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egada</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6436772" y="5478289"/>
            <a:ext cx="2863989"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uvia</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3" name="Rectangle 3">
            <a:extLst>
              <a:ext uri="{FF2B5EF4-FFF2-40B4-BE49-F238E27FC236}">
                <a16:creationId xmlns:a16="http://schemas.microsoft.com/office/drawing/2014/main" id="{3B975126-8AD1-9D45-9B1A-72C0CE5D235D}"/>
              </a:ext>
            </a:extLst>
          </p:cNvPr>
          <p:cNvSpPr>
            <a:spLocks noChangeArrowheads="1"/>
          </p:cNvSpPr>
          <p:nvPr/>
        </p:nvSpPr>
        <p:spPr bwMode="auto">
          <a:xfrm>
            <a:off x="9991862" y="142408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AutoShape 11">
            <a:hlinkClick r:id="" action="ppaction://noaction" highlightClick="1"/>
            <a:extLst>
              <a:ext uri="{FF2B5EF4-FFF2-40B4-BE49-F238E27FC236}">
                <a16:creationId xmlns:a16="http://schemas.microsoft.com/office/drawing/2014/main" id="{3101890B-1065-3843-B22B-52AAD650970B}"/>
              </a:ext>
            </a:extLst>
          </p:cNvPr>
          <p:cNvSpPr>
            <a:spLocks noChangeArrowheads="1"/>
          </p:cNvSpPr>
          <p:nvPr/>
        </p:nvSpPr>
        <p:spPr bwMode="auto">
          <a:xfrm>
            <a:off x="9689836" y="5633106"/>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8" name="Rectangle 2">
            <a:extLst>
              <a:ext uri="{FF2B5EF4-FFF2-40B4-BE49-F238E27FC236}">
                <a16:creationId xmlns:a16="http://schemas.microsoft.com/office/drawing/2014/main" id="{A23DA80F-CD02-8548-A808-2EB6A062AD75}"/>
              </a:ext>
            </a:extLst>
          </p:cNvPr>
          <p:cNvSpPr>
            <a:spLocks noChangeArrowheads="1"/>
          </p:cNvSpPr>
          <p:nvPr/>
        </p:nvSpPr>
        <p:spPr bwMode="auto">
          <a:xfrm>
            <a:off x="9993259" y="1443409"/>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2" name="Group 11">
            <a:extLst>
              <a:ext uri="{FF2B5EF4-FFF2-40B4-BE49-F238E27FC236}">
                <a16:creationId xmlns:a16="http://schemas.microsoft.com/office/drawing/2014/main" id="{009EADD6-D014-F147-B305-C8DA78BAFCC6}"/>
              </a:ext>
            </a:extLst>
          </p:cNvPr>
          <p:cNvGrpSpPr/>
          <p:nvPr/>
        </p:nvGrpSpPr>
        <p:grpSpPr>
          <a:xfrm>
            <a:off x="10526745" y="1230555"/>
            <a:ext cx="1439862" cy="4462189"/>
            <a:chOff x="10558328" y="1163992"/>
            <a:chExt cx="1439862" cy="4462189"/>
          </a:xfrm>
        </p:grpSpPr>
        <p:sp>
          <p:nvSpPr>
            <p:cNvPr id="33" name="Line 4">
              <a:extLst>
                <a:ext uri="{FF2B5EF4-FFF2-40B4-BE49-F238E27FC236}">
                  <a16:creationId xmlns:a16="http://schemas.microsoft.com/office/drawing/2014/main" id="{DEB4E62A-946A-0946-B20F-CAA9DDDDB73B}"/>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7">
              <a:extLst>
                <a:ext uri="{FF2B5EF4-FFF2-40B4-BE49-F238E27FC236}">
                  <a16:creationId xmlns:a16="http://schemas.microsoft.com/office/drawing/2014/main" id="{877AAE1D-CFE8-0E41-9739-C417B8F42B42}"/>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Line 9">
              <a:extLst>
                <a:ext uri="{FF2B5EF4-FFF2-40B4-BE49-F238E27FC236}">
                  <a16:creationId xmlns:a16="http://schemas.microsoft.com/office/drawing/2014/main" id="{74C4DF81-F98F-1442-BADF-8DFB23F2026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5B4B4954-1960-434C-8080-7C0F67C80126}"/>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charset="0"/>
              </a:endParaRPr>
            </a:p>
          </p:txBody>
        </p:sp>
        <p:sp>
          <p:nvSpPr>
            <p:cNvPr id="37" name="Text Box 12">
              <a:extLst>
                <a:ext uri="{FF2B5EF4-FFF2-40B4-BE49-F238E27FC236}">
                  <a16:creationId xmlns:a16="http://schemas.microsoft.com/office/drawing/2014/main" id="{21D36420-92CB-014D-B671-6438F01EAF6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chemeClr val="accent5">
                      <a:lumMod val="50000"/>
                    </a:schemeClr>
                  </a:solidFill>
                  <a:latin typeface="Century Gothic" panose="020B0502020202020204" pitchFamily="34" charset="0"/>
                </a:rPr>
                <a:t>60</a:t>
              </a:r>
              <a:endParaRPr kumimoji="0" lang="en-GB" sz="1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charset="0"/>
              </a:endParaRPr>
            </a:p>
          </p:txBody>
        </p:sp>
        <p:sp>
          <p:nvSpPr>
            <p:cNvPr id="38" name="Text Box 14">
              <a:extLst>
                <a:ext uri="{FF2B5EF4-FFF2-40B4-BE49-F238E27FC236}">
                  <a16:creationId xmlns:a16="http://schemas.microsoft.com/office/drawing/2014/main" id="{C7CC1050-DA0F-A34A-97FB-86AEFE5791AB}"/>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Tree>
    <p:extLst>
      <p:ext uri="{BB962C8B-B14F-4D97-AF65-F5344CB8AC3E}">
        <p14:creationId xmlns:p14="http://schemas.microsoft.com/office/powerpoint/2010/main" val="416362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withEffect">
                                  <p:stCondLst>
                                    <p:cond delay="0"/>
                                  </p:stCondLst>
                                  <p:childTnLst>
                                    <p:animEffect transition="out" filter="slide(fromBottom)">
                                      <p:cBhvr>
                                        <p:cTn id="6" dur="60000"/>
                                        <p:tgtEl>
                                          <p:spTgt spid="23"/>
                                        </p:tgtEl>
                                      </p:cBhvr>
                                    </p:animEffect>
                                    <p:set>
                                      <p:cBhvr>
                                        <p:cTn id="7" dur="1" fill="hold">
                                          <p:stCondLst>
                                            <p:cond delay="59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38" y="1202736"/>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l</a:t>
            </a:r>
          </a:p>
        </p:txBody>
      </p:sp>
      <p:pic>
        <p:nvPicPr>
          <p:cNvPr id="5124" name="Picture 4" descr="open 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761" y="1161298"/>
            <a:ext cx="5942477" cy="31297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35127" y="4291004"/>
            <a:ext cx="3321743"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l</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Tree>
    <p:extLst>
      <p:ext uri="{BB962C8B-B14F-4D97-AF65-F5344CB8AC3E}">
        <p14:creationId xmlns:p14="http://schemas.microsoft.com/office/powerpoint/2010/main" val="239633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lib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subTnLst>
                                    <p:audio>
                                      <p:cMediaNode>
                                        <p:cTn display="0" masterRel="sameClick">
                                          <p:stCondLst>
                                            <p:cond evt="begin" delay="0">
                                              <p:tn val="15"/>
                                            </p:cond>
                                          </p:stCondLst>
                                          <p:endCondLst>
                                            <p:cond evt="onStopAudio" delay="0">
                                              <p:tgtEl>
                                                <p:sldTgt/>
                                              </p:tgtEl>
                                            </p:cond>
                                          </p:endCondLst>
                                        </p:cTn>
                                        <p:tgtEl>
                                          <p:sndTgt r:embed="rId4" name="lib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a:xfrm>
            <a:off x="838200" y="216000"/>
            <a:ext cx="10515600" cy="1325563"/>
          </a:xfrm>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4" descr="open 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pic>
        <p:nvPicPr>
          <p:cNvPr id="7176" name="Picture 8" descr="exit sig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185" y="1491356"/>
            <a:ext cx="2379427" cy="1213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pic>
        <p:nvPicPr>
          <p:cNvPr id="12" name="Picture 6" descr="list with a checkmar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99527" y="4476363"/>
            <a:ext cx="1100616" cy="13497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uego</a:t>
            </a:r>
          </a:p>
        </p:txBody>
      </p:sp>
      <p:sp>
        <p:nvSpPr>
          <p:cNvPr id="15" name="TextBox 14"/>
          <p:cNvSpPr txBox="1"/>
          <p:nvPr/>
        </p:nvSpPr>
        <p:spPr>
          <a:xfrm>
            <a:off x="4617082" y="5420306"/>
            <a:ext cx="30112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[then]</a:t>
            </a: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pic>
        <p:nvPicPr>
          <p:cNvPr id="7170" name="Picture 2" descr="crossword with word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5062" y="1505350"/>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pic>
        <p:nvPicPr>
          <p:cNvPr id="7174" name="Picture 6" descr="lightbul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03097" y="4403114"/>
            <a:ext cx="1639916" cy="164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31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ibr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sal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76"/>
                                        </p:tgtEl>
                                        <p:attrNameLst>
                                          <p:attrName>style.visibility</p:attrName>
                                        </p:attrNameLst>
                                      </p:cBhvr>
                                      <p:to>
                                        <p:strVal val="visible"/>
                                      </p:to>
                                    </p:set>
                                    <p:animEffect transition="in" filter="fade">
                                      <p:cBhvr>
                                        <p:cTn id="28" dur="500"/>
                                        <p:tgtEl>
                                          <p:spTgt spid="7176"/>
                                        </p:tgtEl>
                                      </p:cBhvr>
                                    </p:animEffect>
                                  </p:childTnLst>
                                  <p:subTnLst>
                                    <p:audio>
                                      <p:cMediaNode>
                                        <p:cTn display="0" masterRel="sameClick">
                                          <p:stCondLst>
                                            <p:cond evt="begin" delay="0">
                                              <p:tn val="26"/>
                                            </p:cond>
                                          </p:stCondLst>
                                          <p:endCondLst>
                                            <p:cond evt="onStopAudio" delay="0">
                                              <p:tgtEl>
                                                <p:sldTgt/>
                                              </p:tgtEl>
                                            </p:cond>
                                          </p:endCondLst>
                                        </p:cTn>
                                        <p:tgtEl>
                                          <p:sndTgt r:embed="rId5" name="sal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palabr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subTnLst>
                                    <p:audio>
                                      <p:cMediaNode>
                                        <p:cTn display="0" masterRel="sameClick">
                                          <p:stCondLst>
                                            <p:cond evt="begin" delay="0">
                                              <p:tn val="36"/>
                                            </p:cond>
                                          </p:stCondLst>
                                          <p:endCondLst>
                                            <p:cond evt="onStopAudio" delay="0">
                                              <p:tgtEl>
                                                <p:sldTgt/>
                                              </p:tgtEl>
                                            </p:cond>
                                          </p:endCondLst>
                                        </p:cTn>
                                        <p:tgtEl>
                                          <p:sndTgt r:embed="rId6" name="palabr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list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7" name="list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lue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lue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luz.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subTnLst>
                                    <p:audio>
                                      <p:cMediaNode>
                                        <p:cTn display="0" masterRel="sameClick">
                                          <p:stCondLst>
                                            <p:cond evt="begin" delay="0">
                                              <p:tn val="66"/>
                                            </p:cond>
                                          </p:stCondLst>
                                          <p:endCondLst>
                                            <p:cond evt="onStopAudio" delay="0">
                                              <p:tgtEl>
                                                <p:sldTgt/>
                                              </p:tgtEl>
                                            </p:cond>
                                          </p:endCondLst>
                                        </p:cTn>
                                        <p:tgtEl>
                                          <p:sndTgt r:embed="rId9" name="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15"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a:xfrm>
            <a:off x="838200" y="216000"/>
            <a:ext cx="10515600" cy="1325563"/>
          </a:xfrm>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4" descr="open 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uego</a:t>
            </a: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spTree>
    <p:extLst>
      <p:ext uri="{BB962C8B-B14F-4D97-AF65-F5344CB8AC3E}">
        <p14:creationId xmlns:p14="http://schemas.microsoft.com/office/powerpoint/2010/main" val="14962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ibr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sal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palabr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list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lueg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9" name="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7D6C-7C72-FD42-972F-6FDDF9469EBB}"/>
              </a:ext>
            </a:extLst>
          </p:cNvPr>
          <p:cNvSpPr>
            <a:spLocks noGrp="1"/>
          </p:cNvSpPr>
          <p:nvPr>
            <p:ph type="title"/>
          </p:nvPr>
        </p:nvSpPr>
        <p:spPr>
          <a:xfrm>
            <a:off x="838200" y="216000"/>
            <a:ext cx="10515600" cy="1325563"/>
          </a:xfrm>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uego</a:t>
            </a: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pic>
        <p:nvPicPr>
          <p:cNvPr id="12" name="Picture 4" descr="open book">
            <a:extLst>
              <a:ext uri="{FF2B5EF4-FFF2-40B4-BE49-F238E27FC236}">
                <a16:creationId xmlns:a16="http://schemas.microsoft.com/office/drawing/2014/main" id="{8050B542-BCDC-074C-A344-CEFABC293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6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42" y="1158304"/>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ll</a:t>
            </a:r>
            <a:endParaRPr lang="en-GB" dirty="0"/>
          </a:p>
        </p:txBody>
      </p:sp>
      <p:pic>
        <p:nvPicPr>
          <p:cNvPr id="3" name="Picture 2" descr="man on a phone"/>
          <p:cNvPicPr>
            <a:picLocks noChangeAspect="1"/>
          </p:cNvPicPr>
          <p:nvPr/>
        </p:nvPicPr>
        <p:blipFill rotWithShape="1">
          <a:blip r:embed="rId5">
            <a:extLst>
              <a:ext uri="{28A0092B-C50C-407E-A947-70E740481C1C}">
                <a14:useLocalDpi xmlns:a14="http://schemas.microsoft.com/office/drawing/2010/main" val="0"/>
              </a:ext>
            </a:extLst>
          </a:blip>
          <a:srcRect t="24049" r="38227"/>
          <a:stretch/>
        </p:blipFill>
        <p:spPr>
          <a:xfrm>
            <a:off x="4466023" y="420170"/>
            <a:ext cx="3259954" cy="4008188"/>
          </a:xfrm>
          <a:prstGeom prst="rect">
            <a:avLst/>
          </a:prstGeom>
        </p:spPr>
      </p:pic>
      <p:sp>
        <p:nvSpPr>
          <p:cNvPr id="7" name="Rectangle 6"/>
          <p:cNvSpPr/>
          <p:nvPr/>
        </p:nvSpPr>
        <p:spPr>
          <a:xfrm>
            <a:off x="3691335" y="4345516"/>
            <a:ext cx="4809330"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3510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llam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llam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E703D-7994-1F4D-B549-CB3ADF0F7A46}"/>
              </a:ext>
            </a:extLst>
          </p:cNvPr>
          <p:cNvSpPr>
            <a:spLocks noGrp="1"/>
          </p:cNvSpPr>
          <p:nvPr>
            <p:ph type="title"/>
          </p:nvPr>
        </p:nvSpPr>
        <p:spPr>
          <a:xfrm>
            <a:off x="838200" y="180000"/>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man talking on the phone"/>
          <p:cNvPicPr>
            <a:picLocks noChangeAspect="1"/>
          </p:cNvPicPr>
          <p:nvPr/>
        </p:nvPicPr>
        <p:blipFill rotWithShape="1">
          <a:blip r:embed="rId10">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72936" y="175646"/>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grpSp>
        <p:nvGrpSpPr>
          <p:cNvPr id="2" name="Group 1" descr="boy walking into a building"/>
          <p:cNvGrpSpPr/>
          <p:nvPr/>
        </p:nvGrpSpPr>
        <p:grpSpPr>
          <a:xfrm>
            <a:off x="1526941" y="1369299"/>
            <a:ext cx="1657580" cy="1844694"/>
            <a:chOff x="1560136" y="1205375"/>
            <a:chExt cx="2231774" cy="2483705"/>
          </a:xfrm>
        </p:grpSpPr>
        <p:pic>
          <p:nvPicPr>
            <p:cNvPr id="6156" name="Picture 12" descr="boy walking into a buildi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9731" b="7189"/>
            <a:stretch/>
          </p:blipFill>
          <p:spPr bwMode="auto">
            <a:xfrm>
              <a:off x="1797456" y="1205375"/>
              <a:ext cx="1994454" cy="24098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16200000">
              <a:off x="457706" y="2309651"/>
              <a:ext cx="24818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www.englishrescue.com</a:t>
              </a:r>
            </a:p>
          </p:txBody>
        </p:sp>
      </p:grpSp>
      <p:sp>
        <p:nvSpPr>
          <p:cNvPr id="11" name="TextBox 10"/>
          <p:cNvSpPr txBox="1"/>
          <p:nvPr/>
        </p:nvSpPr>
        <p:spPr>
          <a:xfrm>
            <a:off x="1199319" y="3337161"/>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pic>
        <p:nvPicPr>
          <p:cNvPr id="6154" name="Picture 10" descr="man carrying a big box"/>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3709" y="4636231"/>
            <a:ext cx="902519" cy="14386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24545" y="412839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pic>
        <p:nvPicPr>
          <p:cNvPr id="12" name="Picture 11" descr="two children pointing to a girl"/>
          <p:cNvPicPr>
            <a:picLocks noChangeAspect="1"/>
          </p:cNvPicPr>
          <p:nvPr/>
        </p:nvPicPr>
        <p:blipFill rotWithShape="1">
          <a:blip r:embed="rId13"/>
          <a:srcRect l="31902" t="44851" r="51621" b="32309"/>
          <a:stretch/>
        </p:blipFill>
        <p:spPr>
          <a:xfrm>
            <a:off x="5370607" y="4969111"/>
            <a:ext cx="1450786" cy="1131230"/>
          </a:xfrm>
          <a:prstGeom prst="rect">
            <a:avLst/>
          </a:prstGeom>
        </p:spPr>
      </p:pic>
      <p:sp>
        <p:nvSpPr>
          <p:cNvPr id="8" name="TextBox 7"/>
          <p:cNvSpPr txBox="1"/>
          <p:nvPr/>
        </p:nvSpPr>
        <p:spPr>
          <a:xfrm>
            <a:off x="8731281" y="173345"/>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pic>
        <p:nvPicPr>
          <p:cNvPr id="21" name="Picture 6" descr="key"/>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84033">
            <a:off x="8442113" y="1214280"/>
            <a:ext cx="2875875" cy="151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6150" name="Picture 6" descr="paint brush with yellow paint p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28700" y="4264012"/>
            <a:ext cx="1570043" cy="17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02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lam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lleg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lleg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llav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6" name="llav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llev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154"/>
                                        </p:tgtEl>
                                        <p:attrNameLst>
                                          <p:attrName>style.visibility</p:attrName>
                                        </p:attrNameLst>
                                      </p:cBhvr>
                                      <p:to>
                                        <p:strVal val="visible"/>
                                      </p:to>
                                    </p:set>
                                    <p:animEffect transition="in" filter="fade">
                                      <p:cBhvr>
                                        <p:cTn id="48" dur="500"/>
                                        <p:tgtEl>
                                          <p:spTgt spid="6154"/>
                                        </p:tgtEl>
                                      </p:cBhvr>
                                    </p:animEffect>
                                  </p:childTnLst>
                                  <p:subTnLst>
                                    <p:audio>
                                      <p:cMediaNode>
                                        <p:cTn display="0" masterRel="sameClick">
                                          <p:stCondLst>
                                            <p:cond evt="begin" delay="0">
                                              <p:tn val="46"/>
                                            </p:cond>
                                          </p:stCondLst>
                                          <p:endCondLst>
                                            <p:cond evt="onStopAudio" delay="0">
                                              <p:tgtEl>
                                                <p:sldTgt/>
                                              </p:tgtEl>
                                            </p:cond>
                                          </p:endCondLst>
                                        </p:cTn>
                                        <p:tgtEl>
                                          <p:sndTgt r:embed="rId7" name="llev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ell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8" name="ell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amarill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50"/>
                                        </p:tgtEl>
                                        <p:attrNameLst>
                                          <p:attrName>style.visibility</p:attrName>
                                        </p:attrNameLst>
                                      </p:cBhvr>
                                      <p:to>
                                        <p:strVal val="visible"/>
                                      </p:to>
                                    </p:set>
                                    <p:animEffect transition="in" filter="fade">
                                      <p:cBhvr>
                                        <p:cTn id="68" dur="500"/>
                                        <p:tgtEl>
                                          <p:spTgt spid="6150"/>
                                        </p:tgtEl>
                                      </p:cBhvr>
                                    </p:animEffect>
                                  </p:childTnLst>
                                  <p:subTnLst>
                                    <p:audio>
                                      <p:cMediaNode>
                                        <p:cTn display="0" masterRel="sameClick">
                                          <p:stCondLst>
                                            <p:cond evt="begin" delay="0">
                                              <p:tn val="66"/>
                                            </p:cond>
                                          </p:stCondLst>
                                          <p:endCondLst>
                                            <p:cond evt="onStopAudio" delay="0">
                                              <p:tgtEl>
                                                <p:sldTgt/>
                                              </p:tgtEl>
                                            </p:cond>
                                          </p:endCondLst>
                                        </p:cTn>
                                        <p:tgtEl>
                                          <p:sndTgt r:embed="rId9" name="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9" grpId="0"/>
      <p:bldP spid="11"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85A5-11B4-2545-8DFA-D9B39A000707}"/>
              </a:ext>
            </a:extLst>
          </p:cNvPr>
          <p:cNvSpPr>
            <a:spLocks noGrp="1"/>
          </p:cNvSpPr>
          <p:nvPr>
            <p:ph type="title"/>
          </p:nvPr>
        </p:nvSpPr>
        <p:spPr>
          <a:xfrm>
            <a:off x="838200" y="180000"/>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73600" y="1764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sp>
        <p:nvSpPr>
          <p:cNvPr id="11" name="TextBox 10"/>
          <p:cNvSpPr txBox="1"/>
          <p:nvPr/>
        </p:nvSpPr>
        <p:spPr>
          <a:xfrm>
            <a:off x="1198800" y="33372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sp>
        <p:nvSpPr>
          <p:cNvPr id="7" name="TextBox 6"/>
          <p:cNvSpPr txBox="1"/>
          <p:nvPr/>
        </p:nvSpPr>
        <p:spPr>
          <a:xfrm>
            <a:off x="5124545" y="412839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sp>
        <p:nvSpPr>
          <p:cNvPr id="8" name="TextBox 7"/>
          <p:cNvSpPr txBox="1"/>
          <p:nvPr/>
        </p:nvSpPr>
        <p:spPr>
          <a:xfrm>
            <a:off x="8730000" y="172800"/>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12" name="Picture 11" descr="man talking on the phone">
            <a:extLst>
              <a:ext uri="{FF2B5EF4-FFF2-40B4-BE49-F238E27FC236}">
                <a16:creationId xmlns:a16="http://schemas.microsoft.com/office/drawing/2014/main" id="{8BCD04CD-80DA-2E4C-811A-A0AE735E77B2}"/>
              </a:ext>
            </a:extLst>
          </p:cNvPr>
          <p:cNvPicPr>
            <a:picLocks noChangeAspect="1"/>
          </p:cNvPicPr>
          <p:nvPr/>
        </p:nvPicPr>
        <p:blipFill rotWithShape="1">
          <a:blip r:embed="rId10">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Tree>
    <p:extLst>
      <p:ext uri="{BB962C8B-B14F-4D97-AF65-F5344CB8AC3E}">
        <p14:creationId xmlns:p14="http://schemas.microsoft.com/office/powerpoint/2010/main" val="41466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llama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lleg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llav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lleva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el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7"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3200" b="1" i="0" u="none" strike="noStrike" kern="0" cap="none" spc="0" normalizeH="0" baseline="0" noProof="0" dirty="0">
            <a:ln>
              <a:noFill/>
            </a:ln>
            <a:solidFill>
              <a:prstClr val="white"/>
            </a:solidFill>
            <a:effectLst/>
            <a:uLnTx/>
            <a:uFillTx/>
            <a:ea typeface="+mn-ea"/>
            <a:cs typeface="+mn-cs"/>
          </a:defRPr>
        </a:defPPr>
      </a:lstStyle>
    </a:spDef>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251</TotalTime>
  <Words>3966</Words>
  <Application>Microsoft Office PowerPoint</Application>
  <PresentationFormat>Widescreen</PresentationFormat>
  <Paragraphs>534</Paragraphs>
  <Slides>29</Slides>
  <Notes>29</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29</vt:i4>
      </vt:variant>
    </vt:vector>
  </HeadingPairs>
  <TitlesOfParts>
    <vt:vector size="39" baseType="lpstr">
      <vt:lpstr>Arial</vt:lpstr>
      <vt:lpstr>Calibri</vt:lpstr>
      <vt:lpstr>Calibri Light</vt:lpstr>
      <vt:lpstr>Century Gothic</vt:lpstr>
      <vt:lpstr>Tw Cen MT</vt:lpstr>
      <vt:lpstr>1_Office Theme</vt:lpstr>
      <vt:lpstr>Office Theme</vt:lpstr>
      <vt:lpstr>2_Office Theme</vt:lpstr>
      <vt:lpstr>3_Office Theme</vt:lpstr>
      <vt:lpstr>4_Office Theme</vt:lpstr>
      <vt:lpstr>Spanish phonics collection </vt:lpstr>
      <vt:lpstr>SSCs [l], [ll]</vt:lpstr>
      <vt:lpstr>l</vt:lpstr>
      <vt:lpstr>l</vt:lpstr>
      <vt:lpstr>l</vt:lpstr>
      <vt:lpstr>l</vt:lpstr>
      <vt:lpstr>ll</vt:lpstr>
      <vt:lpstr>ll</vt:lpstr>
      <vt:lpstr>ll</vt:lpstr>
      <vt:lpstr>ll</vt:lpstr>
      <vt:lpstr>Fonética</vt:lpstr>
      <vt:lpstr>Fonética</vt:lpstr>
      <vt:lpstr>Fonética</vt:lpstr>
      <vt:lpstr>SSCs [l], [ll]</vt:lpstr>
      <vt:lpstr>ll </vt:lpstr>
      <vt:lpstr>ll </vt:lpstr>
      <vt:lpstr>ll </vt:lpstr>
      <vt:lpstr>l </vt:lpstr>
      <vt:lpstr>l </vt:lpstr>
      <vt:lpstr>l </vt:lpstr>
      <vt:lpstr>Escucha y completa las frases. </vt:lpstr>
      <vt:lpstr>Escucha y completa las frases. </vt:lpstr>
      <vt:lpstr>Escucha y escribe las palabras en la columna correcta. Luego, escribe también la palabra en inglés.</vt:lpstr>
      <vt:lpstr>SSCs [l], [ll]</vt:lpstr>
      <vt:lpstr>Fonética</vt:lpstr>
      <vt:lpstr>La llama amarilla llega tarde por la lluvia y no tiene llave. Llama a las otras llamas, pero no están.   ¿Por qué las otras llamas no llevan la llave a la llama amarilla? </vt:lpstr>
      <vt:lpstr>SSCs [l], [ll]</vt:lpstr>
      <vt:lpstr>Fonética</vt:lpstr>
      <vt:lpstr>İUn minuto!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30</cp:revision>
  <dcterms:created xsi:type="dcterms:W3CDTF">2020-06-12T19:18:08Z</dcterms:created>
  <dcterms:modified xsi:type="dcterms:W3CDTF">2022-07-05T14:08:05Z</dcterms:modified>
</cp:coreProperties>
</file>