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Lst>
  <p:notesMasterIdLst>
    <p:notesMasterId r:id="rId50"/>
  </p:notesMasterIdLst>
  <p:sldIdLst>
    <p:sldId id="257" r:id="rId7"/>
    <p:sldId id="321" r:id="rId8"/>
    <p:sldId id="382" r:id="rId9"/>
    <p:sldId id="447" r:id="rId10"/>
    <p:sldId id="574" r:id="rId11"/>
    <p:sldId id="329" r:id="rId12"/>
    <p:sldId id="383" r:id="rId13"/>
    <p:sldId id="575" r:id="rId14"/>
    <p:sldId id="448" r:id="rId15"/>
    <p:sldId id="449" r:id="rId16"/>
    <p:sldId id="305" r:id="rId17"/>
    <p:sldId id="375" r:id="rId18"/>
    <p:sldId id="376" r:id="rId19"/>
    <p:sldId id="335" r:id="rId20"/>
    <p:sldId id="337" r:id="rId21"/>
    <p:sldId id="339" r:id="rId22"/>
    <p:sldId id="341" r:id="rId23"/>
    <p:sldId id="343" r:id="rId24"/>
    <p:sldId id="322" r:id="rId25"/>
    <p:sldId id="294" r:id="rId26"/>
    <p:sldId id="286" r:id="rId27"/>
    <p:sldId id="287" r:id="rId28"/>
    <p:sldId id="288" r:id="rId29"/>
    <p:sldId id="289" r:id="rId30"/>
    <p:sldId id="290" r:id="rId31"/>
    <p:sldId id="291" r:id="rId32"/>
    <p:sldId id="292" r:id="rId33"/>
    <p:sldId id="293" r:id="rId34"/>
    <p:sldId id="344" r:id="rId35"/>
    <p:sldId id="345" r:id="rId36"/>
    <p:sldId id="346" r:id="rId37"/>
    <p:sldId id="296" r:id="rId38"/>
    <p:sldId id="300" r:id="rId39"/>
    <p:sldId id="301" r:id="rId40"/>
    <p:sldId id="302" r:id="rId41"/>
    <p:sldId id="303" r:id="rId42"/>
    <p:sldId id="304" r:id="rId43"/>
    <p:sldId id="323" r:id="rId44"/>
    <p:sldId id="515" r:id="rId45"/>
    <p:sldId id="516" r:id="rId46"/>
    <p:sldId id="576" r:id="rId47"/>
    <p:sldId id="696" r:id="rId48"/>
    <p:sldId id="70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48" autoAdjust="0"/>
    <p:restoredTop sz="71719" autoAdjust="0"/>
  </p:normalViewPr>
  <p:slideViewPr>
    <p:cSldViewPr snapToGrid="0">
      <p:cViewPr varScale="1">
        <p:scale>
          <a:sx n="52" d="100"/>
          <a:sy n="52" d="100"/>
        </p:scale>
        <p:origin x="1242" y="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05/08/2022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26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2442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See</a:t>
            </a:r>
            <a:r>
              <a:rPr lang="en-GB" sz="1200" kern="1200" baseline="0" dirty="0">
                <a:solidFill>
                  <a:schemeClr val="tx1"/>
                </a:solidFill>
                <a:effectLst/>
                <a:latin typeface="+mn-lt"/>
                <a:ea typeface="+mn-ea"/>
                <a:cs typeface="+mn-cs"/>
              </a:rPr>
              <a:t> the next slide for a variation of this activity.</a:t>
            </a:r>
            <a:endParaRPr lang="en-US" b="1" dirty="0"/>
          </a:p>
          <a:p>
            <a:endParaRPr lang="en-US" b="1" dirty="0"/>
          </a:p>
          <a:p>
            <a:r>
              <a:rPr lang="en-US" b="1" dirty="0"/>
              <a:t>Timing: </a:t>
            </a:r>
            <a:r>
              <a:rPr lang="en-US" b="0" dirty="0"/>
              <a:t>7 minutes</a:t>
            </a:r>
          </a:p>
          <a:p>
            <a:endParaRPr lang="en-US" b="1" dirty="0"/>
          </a:p>
          <a:p>
            <a:r>
              <a:rPr lang="en-US" b="1" dirty="0"/>
              <a:t>Aim: </a:t>
            </a:r>
            <a:r>
              <a:rPr lang="en-US" b="0" dirty="0"/>
              <a:t>to practise mapping</a:t>
            </a:r>
            <a:r>
              <a:rPr lang="en-US" b="0" baseline="0" dirty="0"/>
              <a:t> sound to spelling for the SSCs [</a:t>
            </a:r>
            <a:r>
              <a:rPr lang="en-US" b="0" baseline="0" dirty="0" err="1"/>
              <a:t>ga</a:t>
            </a:r>
            <a:r>
              <a:rPr lang="en-US" b="0" baseline="0" dirty="0"/>
              <a:t>], [go] and [</a:t>
            </a:r>
            <a:r>
              <a:rPr lang="en-US" b="0" baseline="0" dirty="0" err="1"/>
              <a:t>gu</a:t>
            </a:r>
            <a:r>
              <a:rPr lang="en-US" b="0" baseline="0" dirty="0"/>
              <a:t>]</a:t>
            </a:r>
            <a:endParaRPr lang="en-US" b="0" dirty="0"/>
          </a:p>
          <a:p>
            <a:endParaRPr lang="en-US" b="1" dirty="0"/>
          </a:p>
          <a:p>
            <a:r>
              <a:rPr lang="en-US" b="1" dirty="0"/>
              <a:t>Procedure:</a:t>
            </a:r>
          </a:p>
          <a:p>
            <a:r>
              <a:rPr lang="en-US" b="0" dirty="0"/>
              <a:t>1. Students write</a:t>
            </a:r>
            <a:r>
              <a:rPr lang="en-US" b="0" baseline="0" dirty="0"/>
              <a:t> 1-10.</a:t>
            </a:r>
            <a:endParaRPr lang="en-US" b="0" dirty="0"/>
          </a:p>
          <a:p>
            <a:r>
              <a:rPr lang="en-US" b="0" dirty="0"/>
              <a:t>2. Students</a:t>
            </a:r>
            <a:r>
              <a:rPr lang="en-US" b="0" baseline="0" dirty="0"/>
              <a:t> listen. For each item, they write ‘</a:t>
            </a:r>
            <a:r>
              <a:rPr lang="en-US" b="0" baseline="0" dirty="0" err="1"/>
              <a:t>ga</a:t>
            </a:r>
            <a:r>
              <a:rPr lang="en-US" b="0" baseline="0" dirty="0"/>
              <a:t>’, ‘go’ or ‘</a:t>
            </a:r>
            <a:r>
              <a:rPr lang="en-US" b="0" baseline="0" dirty="0" err="1"/>
              <a:t>gu</a:t>
            </a:r>
            <a:r>
              <a:rPr lang="en-US" b="0" baseline="0" dirty="0"/>
              <a:t>’.</a:t>
            </a:r>
            <a:endParaRPr lang="en-US" b="0" dirty="0"/>
          </a:p>
          <a:p>
            <a:r>
              <a:rPr lang="en-US" b="0" dirty="0"/>
              <a:t>3. Afterwards, students translate the</a:t>
            </a:r>
            <a:r>
              <a:rPr lang="en-US" b="0" baseline="0" dirty="0"/>
              <a:t> words into English.</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r>
              <a:rPr lang="en-GB" sz="1200" kern="1200" dirty="0">
                <a:solidFill>
                  <a:schemeClr val="tx1"/>
                </a:solidFill>
                <a:effectLst/>
                <a:latin typeface="+mn-lt"/>
                <a:ea typeface="+mn-ea"/>
                <a:cs typeface="+mn-cs"/>
              </a:rPr>
              <a:t>These are high-frequency words that some students will acquire incidentally.</a:t>
            </a:r>
            <a:r>
              <a:rPr lang="en-GB" sz="1200" kern="1200" baseline="0" dirty="0">
                <a:solidFill>
                  <a:schemeClr val="tx1"/>
                </a:solidFill>
                <a:effectLst/>
                <a:latin typeface="+mn-lt"/>
                <a:ea typeface="+mn-ea"/>
                <a:cs typeface="+mn-cs"/>
              </a:rPr>
              <a:t> They</a:t>
            </a:r>
            <a:r>
              <a:rPr lang="en-GB" sz="1200" kern="1200" dirty="0">
                <a:solidFill>
                  <a:schemeClr val="tx1"/>
                </a:solidFill>
                <a:effectLst/>
                <a:latin typeface="+mn-lt"/>
                <a:ea typeface="+mn-ea"/>
                <a:cs typeface="+mn-cs"/>
              </a:rPr>
              <a:t> are not</a:t>
            </a:r>
            <a:r>
              <a:rPr lang="en-GB" sz="1200" kern="1200" baseline="0" dirty="0">
                <a:solidFill>
                  <a:schemeClr val="tx1"/>
                </a:solidFill>
                <a:effectLst/>
                <a:latin typeface="+mn-lt"/>
                <a:ea typeface="+mn-ea"/>
                <a:cs typeface="+mn-cs"/>
              </a:rPr>
              <a:t> automatically </a:t>
            </a:r>
            <a:r>
              <a:rPr lang="en-GB" sz="1200" kern="1200" dirty="0">
                <a:solidFill>
                  <a:schemeClr val="tx1"/>
                </a:solidFill>
                <a:effectLst/>
                <a:latin typeface="+mn-lt"/>
                <a:ea typeface="+mn-ea"/>
                <a:cs typeface="+mn-cs"/>
              </a:rPr>
              <a:t>counted within the core expected learning of 360 words in Y7 (though some will be introduced</a:t>
            </a:r>
            <a:r>
              <a:rPr lang="en-GB" sz="1200" kern="1200" baseline="0" dirty="0">
                <a:solidFill>
                  <a:schemeClr val="tx1"/>
                </a:solidFill>
                <a:effectLst/>
                <a:latin typeface="+mn-lt"/>
                <a:ea typeface="+mn-ea"/>
                <a:cs typeface="+mn-cs"/>
              </a:rPr>
              <a:t> as vocabulary items). T</a:t>
            </a:r>
            <a:r>
              <a:rPr lang="en-GB" sz="1200" kern="1200" dirty="0">
                <a:solidFill>
                  <a:schemeClr val="tx1"/>
                </a:solidFill>
                <a:effectLst/>
                <a:latin typeface="+mn-lt"/>
                <a:ea typeface="+mn-ea"/>
                <a:cs typeface="+mn-cs"/>
              </a:rPr>
              <a:t>he additional challenge of translating into English shouldn’t be seen as a test, but as an additional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US" b="1" dirty="0"/>
              <a:t>Transcript:</a:t>
            </a:r>
          </a:p>
          <a:p>
            <a:pPr marL="228600" indent="-228600">
              <a:buAutoNum type="arabicPeriod"/>
            </a:pPr>
            <a:r>
              <a:rPr lang="en-US" b="0" dirty="0" err="1"/>
              <a:t>Conmigo</a:t>
            </a:r>
            <a:endParaRPr lang="en-US" b="0" dirty="0"/>
          </a:p>
          <a:p>
            <a:pPr marL="228600" indent="-228600">
              <a:buAutoNum type="arabicPeriod"/>
            </a:pPr>
            <a:r>
              <a:rPr lang="en-US" b="0" dirty="0" err="1"/>
              <a:t>Seguro</a:t>
            </a:r>
            <a:endParaRPr lang="en-US" b="0" dirty="0"/>
          </a:p>
          <a:p>
            <a:pPr marL="228600" indent="-228600">
              <a:buAutoNum type="arabicPeriod"/>
            </a:pPr>
            <a:r>
              <a:rPr lang="en-US" b="0" dirty="0" err="1"/>
              <a:t>Gol</a:t>
            </a:r>
            <a:endParaRPr lang="en-US" b="0" dirty="0"/>
          </a:p>
          <a:p>
            <a:pPr marL="228600" indent="-228600">
              <a:buAutoNum type="arabicPeriod"/>
            </a:pPr>
            <a:r>
              <a:rPr lang="en-US" b="0" dirty="0" err="1"/>
              <a:t>Gato</a:t>
            </a:r>
            <a:endParaRPr lang="en-US" b="0" dirty="0"/>
          </a:p>
          <a:p>
            <a:pPr marL="228600" indent="-228600">
              <a:buAutoNum type="arabicPeriod"/>
            </a:pPr>
            <a:r>
              <a:rPr lang="en-US" b="0" dirty="0" err="1"/>
              <a:t>Preguntar</a:t>
            </a:r>
            <a:endParaRPr lang="en-US" b="0" dirty="0"/>
          </a:p>
          <a:p>
            <a:pPr marL="228600" indent="-228600">
              <a:buAutoNum type="arabicPeriod"/>
            </a:pPr>
            <a:r>
              <a:rPr lang="en-US" b="0" dirty="0"/>
              <a:t>Segundo</a:t>
            </a:r>
          </a:p>
          <a:p>
            <a:pPr marL="228600" indent="-228600">
              <a:buAutoNum type="arabicPeriod"/>
            </a:pPr>
            <a:r>
              <a:rPr lang="en-US" b="0" dirty="0"/>
              <a:t>Amiga</a:t>
            </a:r>
          </a:p>
          <a:p>
            <a:pPr marL="228600" indent="-228600">
              <a:buAutoNum type="arabicPeriod"/>
            </a:pPr>
            <a:r>
              <a:rPr lang="en-US" b="0" dirty="0" err="1"/>
              <a:t>Ganar</a:t>
            </a:r>
            <a:endParaRPr lang="en-US" b="0" dirty="0"/>
          </a:p>
          <a:p>
            <a:pPr marL="228600" indent="-228600">
              <a:buAutoNum type="arabicPeriod"/>
            </a:pPr>
            <a:r>
              <a:rPr lang="en-US" b="0" dirty="0"/>
              <a:t>Largo</a:t>
            </a:r>
          </a:p>
          <a:p>
            <a:pPr marL="228600" indent="-228600">
              <a:buAutoNum type="arabicPeriod"/>
            </a:pPr>
            <a:r>
              <a:rPr lang="en-US" b="0" dirty="0"/>
              <a:t>Lugar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ganar</a:t>
            </a:r>
            <a:r>
              <a:rPr lang="en-GB" b="0" baseline="0" dirty="0"/>
              <a:t> [295]; </a:t>
            </a:r>
            <a:r>
              <a:rPr lang="en-GB" b="0" baseline="0" dirty="0" err="1"/>
              <a:t>gato</a:t>
            </a:r>
            <a:r>
              <a:rPr lang="en-GB" b="0" baseline="0" dirty="0"/>
              <a:t> [1728]; amiga [1172]; </a:t>
            </a:r>
            <a:r>
              <a:rPr lang="en-GB" b="0" baseline="0" dirty="0" err="1"/>
              <a:t>gol</a:t>
            </a:r>
            <a:r>
              <a:rPr lang="en-GB" b="0" baseline="0" dirty="0"/>
              <a:t> [2069]; </a:t>
            </a:r>
            <a:r>
              <a:rPr lang="en-GB" b="0" baseline="0" dirty="0" err="1"/>
              <a:t>conmigo</a:t>
            </a:r>
            <a:r>
              <a:rPr lang="en-GB" b="0" baseline="0" dirty="0"/>
              <a:t> [1256]; largo [1755]; </a:t>
            </a:r>
            <a:r>
              <a:rPr lang="en-GB" b="0" baseline="0" dirty="0" err="1"/>
              <a:t>preguntar</a:t>
            </a:r>
            <a:r>
              <a:rPr lang="en-GB" b="0" baseline="0" dirty="0"/>
              <a:t> [219]; </a:t>
            </a:r>
            <a:r>
              <a:rPr lang="en-GB" b="0" baseline="0" dirty="0" err="1"/>
              <a:t>segundo</a:t>
            </a:r>
            <a:r>
              <a:rPr lang="en-GB" b="0" baseline="0" dirty="0"/>
              <a:t> [223]; </a:t>
            </a:r>
            <a:r>
              <a:rPr lang="en-GB" b="0" baseline="0" dirty="0" err="1"/>
              <a:t>seguro</a:t>
            </a:r>
            <a:r>
              <a:rPr lang="en-GB" b="0" baseline="0" dirty="0"/>
              <a:t> [407]; </a:t>
            </a:r>
            <a:r>
              <a:rPr lang="en-GB" b="0" baseline="0" dirty="0" err="1"/>
              <a:t>lugar</a:t>
            </a:r>
            <a:r>
              <a:rPr lang="en-GB" b="0" baseline="0" dirty="0"/>
              <a:t> [144]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699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Variation: </a:t>
            </a:r>
            <a:r>
              <a:rPr lang="en-GB" sz="1200" kern="1200" dirty="0">
                <a:solidFill>
                  <a:schemeClr val="tx1"/>
                </a:solidFill>
                <a:effectLst/>
                <a:latin typeface="+mn-lt"/>
                <a:ea typeface="+mn-ea"/>
                <a:cs typeface="+mn-cs"/>
              </a:rPr>
              <a:t>students</a:t>
            </a:r>
            <a:r>
              <a:rPr lang="en-GB" sz="1200" kern="1200" baseline="0" dirty="0">
                <a:solidFill>
                  <a:schemeClr val="tx1"/>
                </a:solidFill>
                <a:effectLst/>
                <a:latin typeface="+mn-lt"/>
                <a:ea typeface="+mn-ea"/>
                <a:cs typeface="+mn-cs"/>
              </a:rPr>
              <a:t> have to write the whole word.</a:t>
            </a:r>
            <a:endParaRPr lang="en-GB" sz="1200" kern="1200" dirty="0">
              <a:solidFill>
                <a:schemeClr val="tx1"/>
              </a:solidFill>
              <a:effectLst/>
              <a:latin typeface="+mn-lt"/>
              <a:ea typeface="+mn-ea"/>
              <a:cs typeface="+mn-cs"/>
            </a:endParaRPr>
          </a:p>
          <a:p>
            <a:endParaRPr lang="en-US" b="0" dirty="0"/>
          </a:p>
          <a:p>
            <a:r>
              <a:rPr lang="en-US" b="1" dirty="0"/>
              <a:t>Transcript:</a:t>
            </a:r>
          </a:p>
          <a:p>
            <a:pPr marL="228600" indent="-228600">
              <a:buAutoNum type="arabicPeriod"/>
            </a:pPr>
            <a:r>
              <a:rPr lang="en-US" b="0" dirty="0" err="1"/>
              <a:t>Conmigo</a:t>
            </a:r>
            <a:endParaRPr lang="en-US" b="0" dirty="0"/>
          </a:p>
          <a:p>
            <a:pPr marL="228600" indent="-228600">
              <a:buAutoNum type="arabicPeriod"/>
            </a:pPr>
            <a:r>
              <a:rPr lang="en-US" b="0" dirty="0"/>
              <a:t>Seguro</a:t>
            </a:r>
          </a:p>
          <a:p>
            <a:pPr marL="228600" indent="-228600">
              <a:buAutoNum type="arabicPeriod"/>
            </a:pPr>
            <a:r>
              <a:rPr lang="en-US" b="0" dirty="0"/>
              <a:t>Gol</a:t>
            </a:r>
          </a:p>
          <a:p>
            <a:pPr marL="228600" indent="-228600">
              <a:buAutoNum type="arabicPeriod"/>
            </a:pPr>
            <a:r>
              <a:rPr lang="en-US" b="0" dirty="0" err="1"/>
              <a:t>Gato</a:t>
            </a:r>
            <a:endParaRPr lang="en-US" b="0" dirty="0"/>
          </a:p>
          <a:p>
            <a:pPr marL="228600" indent="-228600">
              <a:buAutoNum type="arabicPeriod"/>
            </a:pPr>
            <a:r>
              <a:rPr lang="en-US" b="0" dirty="0" err="1"/>
              <a:t>Preguntar</a:t>
            </a:r>
            <a:endParaRPr lang="en-US" b="0" dirty="0"/>
          </a:p>
          <a:p>
            <a:pPr marL="228600" indent="-228600">
              <a:buAutoNum type="arabicPeriod"/>
            </a:pPr>
            <a:r>
              <a:rPr lang="en-US" b="0" dirty="0"/>
              <a:t>Segundo</a:t>
            </a:r>
          </a:p>
          <a:p>
            <a:pPr marL="228600" indent="-228600">
              <a:buAutoNum type="arabicPeriod"/>
            </a:pPr>
            <a:r>
              <a:rPr lang="en-US" b="0" dirty="0"/>
              <a:t>Amiga</a:t>
            </a:r>
          </a:p>
          <a:p>
            <a:pPr marL="228600" indent="-228600">
              <a:buAutoNum type="arabicPeriod"/>
            </a:pPr>
            <a:r>
              <a:rPr lang="en-US" b="0" dirty="0" err="1"/>
              <a:t>Ganar</a:t>
            </a:r>
            <a:endParaRPr lang="en-US" b="0" dirty="0"/>
          </a:p>
          <a:p>
            <a:pPr marL="228600" indent="-228600">
              <a:buAutoNum type="arabicPeriod"/>
            </a:pPr>
            <a:r>
              <a:rPr lang="en-US" b="0" dirty="0"/>
              <a:t>Largo</a:t>
            </a:r>
          </a:p>
          <a:p>
            <a:pPr marL="228600" indent="-228600">
              <a:buAutoNum type="arabicPeriod"/>
            </a:pPr>
            <a:r>
              <a:rPr lang="en-US" b="0" dirty="0"/>
              <a:t>Lugar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ganar</a:t>
            </a:r>
            <a:r>
              <a:rPr lang="en-GB" b="0" baseline="0" dirty="0"/>
              <a:t> [295]; </a:t>
            </a:r>
            <a:r>
              <a:rPr lang="en-GB" b="0" baseline="0" dirty="0" err="1"/>
              <a:t>gato</a:t>
            </a:r>
            <a:r>
              <a:rPr lang="en-GB" b="0" baseline="0" dirty="0"/>
              <a:t> [1728]; amiga [1172]; </a:t>
            </a:r>
            <a:r>
              <a:rPr lang="en-GB" b="0" baseline="0" dirty="0" err="1"/>
              <a:t>gol</a:t>
            </a:r>
            <a:r>
              <a:rPr lang="en-GB" b="0" baseline="0" dirty="0"/>
              <a:t> [2069]; </a:t>
            </a:r>
            <a:r>
              <a:rPr lang="en-GB" b="0" baseline="0" dirty="0" err="1"/>
              <a:t>conmigo</a:t>
            </a:r>
            <a:r>
              <a:rPr lang="en-GB" b="0" baseline="0" dirty="0"/>
              <a:t> [1256]; largo [1755]; </a:t>
            </a:r>
            <a:r>
              <a:rPr lang="en-GB" b="0" baseline="0" dirty="0" err="1"/>
              <a:t>preguntar</a:t>
            </a:r>
            <a:r>
              <a:rPr lang="en-GB" b="0" baseline="0" dirty="0"/>
              <a:t> [219]; </a:t>
            </a:r>
            <a:r>
              <a:rPr lang="en-GB" b="0" baseline="0" dirty="0" err="1"/>
              <a:t>segundo</a:t>
            </a:r>
            <a:r>
              <a:rPr lang="en-GB" b="0" baseline="0" dirty="0"/>
              <a:t> [223]; </a:t>
            </a:r>
            <a:r>
              <a:rPr lang="en-GB" b="0" baseline="0" dirty="0" err="1"/>
              <a:t>seguro</a:t>
            </a:r>
            <a:r>
              <a:rPr lang="en-GB" b="0" baseline="0" dirty="0"/>
              <a:t> [407]; </a:t>
            </a:r>
            <a:r>
              <a:rPr lang="en-GB" b="0" baseline="0" dirty="0" err="1"/>
              <a:t>lugar</a:t>
            </a:r>
            <a:r>
              <a:rPr lang="en-GB" b="0" baseline="0" dirty="0"/>
              <a:t> [144]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36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a:t>
            </a:r>
            <a:endParaRPr lang="en-US" b="1" dirty="0"/>
          </a:p>
          <a:p>
            <a:endParaRPr lang="en-US" b="1" dirty="0"/>
          </a:p>
          <a:p>
            <a:r>
              <a:rPr lang="en-US" b="1" dirty="0"/>
              <a:t>Timing: </a:t>
            </a:r>
            <a:r>
              <a:rPr lang="en-US" b="0" dirty="0"/>
              <a:t>5 minutes</a:t>
            </a:r>
          </a:p>
          <a:p>
            <a:endParaRPr lang="en-US" b="1" dirty="0"/>
          </a:p>
          <a:p>
            <a:r>
              <a:rPr lang="en-US" b="1" dirty="0"/>
              <a:t>Aim: </a:t>
            </a:r>
            <a:r>
              <a:rPr lang="en-US" b="0" dirty="0"/>
              <a:t>to practise</a:t>
            </a:r>
            <a:r>
              <a:rPr lang="en-US" b="0" baseline="0" dirty="0"/>
              <a:t> ‘listening out’ for the target SSC and understanding the source/cluster word in context</a:t>
            </a:r>
            <a:endParaRPr lang="en-US" b="0" dirty="0"/>
          </a:p>
          <a:p>
            <a:endParaRPr lang="en-US" b="1" dirty="0"/>
          </a:p>
          <a:p>
            <a:r>
              <a:rPr lang="en-US" b="1" dirty="0"/>
              <a:t>Procedure:</a:t>
            </a:r>
          </a:p>
          <a:p>
            <a:r>
              <a:rPr lang="en-US" b="0" dirty="0"/>
              <a:t>1.</a:t>
            </a:r>
            <a:r>
              <a:rPr lang="en-GB" b="0" baseline="0" dirty="0"/>
              <a:t> Students first listen and decide which target SSC(s) they hear.</a:t>
            </a:r>
            <a:endParaRPr lang="en-US" b="0" dirty="0"/>
          </a:p>
          <a:p>
            <a:r>
              <a:rPr lang="en-US" b="0" dirty="0"/>
              <a:t>2.</a:t>
            </a:r>
            <a:r>
              <a:rPr lang="en-GB" b="0" baseline="0" dirty="0"/>
              <a:t> They are then shown the sentence. Before showing its translation, try to elicit it from students. </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ganar</a:t>
            </a:r>
            <a:r>
              <a:rPr lang="en-GB" b="0" baseline="0" dirty="0"/>
              <a:t> [295]; </a:t>
            </a:r>
            <a:r>
              <a:rPr lang="en-GB" b="0" baseline="0" dirty="0" err="1"/>
              <a:t>gato</a:t>
            </a:r>
            <a:r>
              <a:rPr lang="en-GB" b="0" baseline="0" dirty="0"/>
              <a:t> [1728]; amiga [1172]; </a:t>
            </a:r>
            <a:r>
              <a:rPr lang="en-GB" b="0" baseline="0" dirty="0" err="1"/>
              <a:t>gol</a:t>
            </a:r>
            <a:r>
              <a:rPr lang="en-GB" b="0" baseline="0" dirty="0"/>
              <a:t> [2069]; </a:t>
            </a:r>
            <a:r>
              <a:rPr lang="en-GB" b="0" baseline="0" dirty="0" err="1"/>
              <a:t>conmigo</a:t>
            </a:r>
            <a:r>
              <a:rPr lang="en-GB" b="0" baseline="0" dirty="0"/>
              <a:t> [1256]; </a:t>
            </a:r>
            <a:r>
              <a:rPr lang="en-GB" b="0" baseline="0" dirty="0" err="1"/>
              <a:t>preguntar</a:t>
            </a:r>
            <a:r>
              <a:rPr lang="en-GB" b="0" baseline="0" dirty="0"/>
              <a:t> [219]; </a:t>
            </a:r>
            <a:r>
              <a:rPr lang="en-GB" b="0" baseline="0" dirty="0" err="1"/>
              <a:t>segundo</a:t>
            </a:r>
            <a:r>
              <a:rPr lang="en-GB" b="0" baseline="0" dirty="0"/>
              <a:t> [223]; </a:t>
            </a:r>
            <a:r>
              <a:rPr lang="en-GB" b="0" baseline="0" dirty="0" err="1"/>
              <a:t>seguro</a:t>
            </a:r>
            <a:r>
              <a:rPr lang="en-GB" b="0" baseline="0" dirty="0"/>
              <a:t> [407]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577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0299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522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51059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3440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28018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ga</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4492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103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6282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‘go’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8601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6060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4172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6172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gu</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4190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1328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3 minutes</a:t>
            </a:r>
            <a:endParaRPr lang="en-GB" b="1" baseline="0" dirty="0"/>
          </a:p>
          <a:p>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revise </a:t>
            </a:r>
            <a:r>
              <a:rPr lang="en-GB" b="0" baseline="0" dirty="0"/>
              <a:t>SSCs [</a:t>
            </a:r>
            <a:r>
              <a:rPr lang="en-GB" b="0" baseline="0" dirty="0" err="1"/>
              <a:t>ga</a:t>
            </a:r>
            <a:r>
              <a:rPr lang="en-GB" b="0" baseline="0" dirty="0"/>
              <a:t>], [go] and [</a:t>
            </a:r>
            <a:r>
              <a:rPr lang="en-GB" b="0" baseline="0" dirty="0" err="1"/>
              <a:t>gu</a:t>
            </a:r>
            <a:r>
              <a:rPr lang="en-GB" b="0" baseline="0" dirty="0"/>
              <a:t>]</a:t>
            </a:r>
            <a:endParaRPr lang="en-GB" b="0" dirty="0"/>
          </a:p>
          <a:p>
            <a:endParaRPr lang="en-GB" b="1" baseline="0" dirty="0"/>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This</a:t>
            </a:r>
            <a:r>
              <a:rPr lang="en-GB" sz="1200" kern="1200" baseline="0" dirty="0">
                <a:solidFill>
                  <a:schemeClr val="tx1"/>
                </a:solidFill>
                <a:effectLst/>
                <a:latin typeface="+mn-lt"/>
                <a:ea typeface="+mn-ea"/>
                <a:cs typeface="+mn-cs"/>
              </a:rPr>
              <a:t> is a p</a:t>
            </a:r>
            <a:r>
              <a:rPr lang="en-GB" dirty="0"/>
              <a:t>aired</a:t>
            </a:r>
            <a:r>
              <a:rPr lang="en-GB" baseline="0" dirty="0"/>
              <a:t> read aloud task. Teachers will need to print one sheet per pair, and then distribute to the students before explaining the activity.</a:t>
            </a:r>
          </a:p>
          <a:p>
            <a:r>
              <a:rPr lang="en-GB" baseline="0" dirty="0"/>
              <a:t>2. Each student uses a different colour to play.  Student A says one of the words and student B has 3 seconds to locate it and circle/highlight with their colour.  If the student takes longer than 3 seconds student A can steal the point.  </a:t>
            </a:r>
          </a:p>
          <a:p>
            <a:r>
              <a:rPr lang="en-GB" baseline="0" dirty="0"/>
              <a:t>Teachers may need to think about student pairings to ensure friendly competition.</a:t>
            </a:r>
          </a:p>
          <a:p>
            <a:endParaRPr lang="en-GB" baseline="0" dirty="0"/>
          </a:p>
          <a:p>
            <a:r>
              <a:rPr lang="en-GB" b="1" baseline="0" dirty="0"/>
              <a:t>Notes:</a:t>
            </a:r>
          </a:p>
          <a:p>
            <a:r>
              <a:rPr lang="en-GB" sz="1200" kern="1200" dirty="0">
                <a:solidFill>
                  <a:schemeClr val="tx1"/>
                </a:solidFill>
                <a:effectLst/>
                <a:latin typeface="+mn-lt"/>
                <a:ea typeface="+mn-ea"/>
                <a:cs typeface="+mn-cs"/>
              </a:rPr>
              <a:t>Slides 11-12 (answers on slide 13) provide a few activities for further phonics practice. Teachers can do them all or select the most appropriate for their classes.</a:t>
            </a:r>
            <a:br>
              <a:rPr lang="en-GB" sz="1200" kern="1200" dirty="0">
                <a:solidFill>
                  <a:schemeClr val="tx1"/>
                </a:solidFill>
                <a:effectLst/>
                <a:latin typeface="+mn-lt"/>
                <a:ea typeface="+mn-ea"/>
                <a:cs typeface="+mn-cs"/>
              </a:rPr>
            </a:br>
            <a:r>
              <a:rPr lang="en-GB" dirty="0"/>
              <a:t>In addition to previously</a:t>
            </a:r>
            <a:r>
              <a:rPr lang="en-GB" baseline="0" dirty="0"/>
              <a:t> taught source and cluster words, this set of words includes previously taught vocabulary items with the target SSC ‘</a:t>
            </a:r>
            <a:r>
              <a:rPr lang="en-GB" baseline="0" dirty="0" err="1"/>
              <a:t>ga</a:t>
            </a:r>
            <a:r>
              <a:rPr lang="en-GB" baseline="0" dirty="0"/>
              <a:t>’: </a:t>
            </a:r>
            <a:r>
              <a:rPr lang="en-GB" baseline="0" dirty="0" err="1"/>
              <a:t>ju</a:t>
            </a:r>
            <a:r>
              <a:rPr lang="en-GB" b="0" baseline="0" dirty="0" err="1"/>
              <a:t>gar</a:t>
            </a:r>
            <a:r>
              <a:rPr lang="en-GB" b="0" baseline="0" dirty="0"/>
              <a:t> </a:t>
            </a:r>
            <a:r>
              <a:rPr lang="en-GB" baseline="0" dirty="0"/>
              <a:t>(2.2.2), </a:t>
            </a:r>
            <a:r>
              <a:rPr lang="en-GB" baseline="0" dirty="0" err="1"/>
              <a:t>am</a:t>
            </a:r>
            <a:r>
              <a:rPr lang="en-GB" b="0" baseline="0" dirty="0" err="1"/>
              <a:t>iga</a:t>
            </a:r>
            <a:r>
              <a:rPr lang="en-GB" baseline="0" dirty="0"/>
              <a:t> (1.1.6), </a:t>
            </a:r>
            <a:r>
              <a:rPr lang="en-GB" baseline="0" dirty="0" err="1"/>
              <a:t>l</a:t>
            </a:r>
            <a:r>
              <a:rPr lang="en-GB" b="0" baseline="0" dirty="0" err="1"/>
              <a:t>ugar</a:t>
            </a:r>
            <a:r>
              <a:rPr lang="en-GB" b="0" baseline="0" dirty="0"/>
              <a:t> </a:t>
            </a:r>
            <a:r>
              <a:rPr lang="en-GB" baseline="0" dirty="0"/>
              <a:t>(2.1.3), </a:t>
            </a:r>
            <a:r>
              <a:rPr lang="en-GB" baseline="0" dirty="0" err="1"/>
              <a:t>r</a:t>
            </a:r>
            <a:r>
              <a:rPr lang="en-GB" b="0" baseline="0" dirty="0" err="1"/>
              <a:t>egalo</a:t>
            </a:r>
            <a:r>
              <a:rPr lang="en-GB" baseline="0" dirty="0"/>
              <a:t> (1.2.7)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08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ga</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10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revise SSCs [</a:t>
            </a:r>
            <a:r>
              <a:rPr lang="en-GB" b="0" baseline="0" dirty="0" err="1"/>
              <a:t>ga</a:t>
            </a:r>
            <a:r>
              <a:rPr lang="en-GB" b="0" baseline="0" dirty="0"/>
              <a:t>], [go] and [</a:t>
            </a:r>
            <a:r>
              <a:rPr lang="en-GB" b="0" baseline="0" dirty="0" err="1"/>
              <a:t>gu</a:t>
            </a:r>
            <a:r>
              <a:rPr lang="en-GB" b="0"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a choral </a:t>
            </a:r>
            <a:r>
              <a:rPr lang="en-GB" sz="1200" b="0" kern="1200" baseline="0" dirty="0">
                <a:solidFill>
                  <a:schemeClr val="tx1"/>
                </a:solidFill>
                <a:effectLst/>
                <a:latin typeface="+mn-lt"/>
                <a:ea typeface="+mn-ea"/>
                <a:cs typeface="+mn-cs"/>
              </a:rPr>
              <a:t>a</a:t>
            </a:r>
            <a:r>
              <a:rPr lang="en-GB" sz="1200" b="0" kern="1200" dirty="0">
                <a:solidFill>
                  <a:schemeClr val="tx1"/>
                </a:solidFill>
                <a:effectLst/>
                <a:latin typeface="+mn-lt"/>
                <a:ea typeface="+mn-ea"/>
                <a:cs typeface="+mn-cs"/>
              </a:rPr>
              <a:t>lphabetical</a:t>
            </a:r>
            <a:r>
              <a:rPr lang="en-GB" sz="1200" b="0" kern="1200" baseline="0" dirty="0">
                <a:solidFill>
                  <a:schemeClr val="tx1"/>
                </a:solidFill>
                <a:effectLst/>
                <a:latin typeface="+mn-lt"/>
                <a:ea typeface="+mn-ea"/>
                <a:cs typeface="+mn-cs"/>
              </a:rPr>
              <a:t> read aloud </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the teacher sets the 60-second timer going (click on ‘inicio’). Individually (but all together at once) students read out the words in alphabetical order.  They keep going for one minute. Challenge – translate into English orally with partner. </a:t>
            </a:r>
            <a:r>
              <a:rPr lang="en-GB" sz="1200" kern="1200" dirty="0">
                <a:solidFill>
                  <a:schemeClr val="tx1"/>
                </a:solidFill>
                <a:effectLst/>
                <a:latin typeface="+mn-lt"/>
                <a:ea typeface="+mn-ea"/>
                <a:cs typeface="+mn-cs"/>
              </a:rPr>
              <a:t>Teachers can circulate to listen to students’ SSC knowledge and recall of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the final activity, students should write the English for as many of the words as they can to reinforce their meanings. Students could have a minute individually then team up with a partner to see if they can achieve translations for all 15 words. The answers are provided on slide 13.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6097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a:t>
            </a:r>
            <a:r>
              <a:rPr lang="en-GB" b="1" baseline="0"/>
              <a:t> </a:t>
            </a:r>
            <a:r>
              <a:rPr lang="en-GB" b="0" baseline="0"/>
              <a:t>to revise </a:t>
            </a:r>
            <a:r>
              <a:rPr lang="en-GB" b="0" baseline="0" dirty="0"/>
              <a:t>the</a:t>
            </a:r>
            <a:r>
              <a:rPr lang="en-GB" b="1" baseline="0" dirty="0"/>
              <a:t> </a:t>
            </a:r>
            <a:r>
              <a:rPr lang="en-GB" b="0" baseline="0" dirty="0"/>
              <a:t>meaning of the words used in these phonics activities on the </a:t>
            </a:r>
            <a:r>
              <a:rPr lang="en-GB" b="0" baseline="0"/>
              <a:t>previous slides.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lang="en-GB" b="0"/>
              <a:t>.</a:t>
            </a:r>
            <a:r>
              <a:rPr lang="en-GB" b="0" baseline="0"/>
              <a:t> C</a:t>
            </a:r>
            <a:r>
              <a:rPr lang="en-GB"/>
              <a:t>lick </a:t>
            </a:r>
            <a:r>
              <a:rPr lang="en-GB" dirty="0"/>
              <a:t>on the box with ‘?’ to reveal the answer for each word. In this way, answers</a:t>
            </a:r>
            <a:r>
              <a:rPr lang="en-GB" baseline="0" dirty="0"/>
              <a:t> can be volunteered in any order.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168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5 minutes</a:t>
            </a:r>
          </a:p>
          <a:p>
            <a:endParaRPr lang="en-GB" b="0" baseline="0" dirty="0"/>
          </a:p>
          <a:p>
            <a:r>
              <a:rPr lang="en-GB" b="1" baseline="0" dirty="0"/>
              <a:t>Aim: </a:t>
            </a:r>
            <a:r>
              <a:rPr lang="en-GB" b="0" baseline="0" dirty="0"/>
              <a:t>listening exercise to practise recognising the SSCs [</a:t>
            </a:r>
            <a:r>
              <a:rPr lang="en-GB" b="0" baseline="0" dirty="0" err="1"/>
              <a:t>ga</a:t>
            </a:r>
            <a:r>
              <a:rPr lang="en-GB" b="0" baseline="0" dirty="0"/>
              <a:t>], [go], and [</a:t>
            </a:r>
            <a:r>
              <a:rPr lang="en-GB" b="0" baseline="0" dirty="0" err="1"/>
              <a:t>gu</a:t>
            </a:r>
            <a:r>
              <a:rPr lang="en-GB" b="0" baseline="0" dirty="0"/>
              <a:t>].</a:t>
            </a:r>
          </a:p>
          <a:p>
            <a:endParaRPr lang="en-GB" b="0" baseline="0" dirty="0"/>
          </a:p>
          <a:p>
            <a:r>
              <a:rPr lang="en-GB" b="1" baseline="0" dirty="0"/>
              <a:t>Procedure: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1. Click the number button to play the recording. Students draw the grid and then listen. They tick the boxes for the SSCs that they hear in the sentence.</a:t>
            </a:r>
            <a:r>
              <a:rPr lang="en-GB" baseline="0" dirty="0"/>
              <a:t> Tell students that there will be more than one SSC per sentence.</a:t>
            </a:r>
            <a:endParaRPr lang="en-GB" b="0" baseline="0" dirty="0"/>
          </a:p>
          <a:p>
            <a:r>
              <a:rPr lang="en-GB" b="0" baseline="0" dirty="0"/>
              <a:t>2. Then click to go through the answers.</a:t>
            </a:r>
          </a:p>
          <a:p>
            <a:r>
              <a:rPr lang="en-GB" b="0" baseline="0" dirty="0"/>
              <a:t>3. Click to reveal a second part to the activity, requiring students to write the words including the [</a:t>
            </a:r>
            <a:r>
              <a:rPr lang="en-GB" b="0" baseline="0" dirty="0" err="1"/>
              <a:t>ga</a:t>
            </a:r>
            <a:r>
              <a:rPr lang="en-GB" b="0" baseline="0" dirty="0"/>
              <a:t>], [go], or [</a:t>
            </a:r>
            <a:r>
              <a:rPr lang="en-GB" b="0" baseline="0" dirty="0" err="1"/>
              <a:t>gu</a:t>
            </a:r>
            <a:r>
              <a:rPr lang="en-GB" b="0" baseline="0" dirty="0"/>
              <a:t>] SSCs that they hear in Spanish. Then click to go through the answers.</a:t>
            </a:r>
          </a:p>
          <a:p>
            <a:r>
              <a:rPr lang="en-GB" b="0" baseline="0" dirty="0"/>
              <a:t>4. Finally students translate those Spanish words into English, this could be either written or done orally, with the answers revealed by clicking.</a:t>
            </a:r>
          </a:p>
          <a:p>
            <a:endParaRPr lang="en-GB" b="1" baseline="0" dirty="0"/>
          </a:p>
          <a:p>
            <a:r>
              <a:rPr lang="en-GB" b="1" baseline="0" dirty="0"/>
              <a:t>Transcript</a:t>
            </a:r>
            <a:endParaRPr lang="en-GB" b="1" dirty="0"/>
          </a:p>
          <a:p>
            <a:r>
              <a:rPr lang="en-GB" dirty="0"/>
              <a:t>1) ¡</a:t>
            </a:r>
            <a:r>
              <a:rPr lang="en-GB" dirty="0" err="1"/>
              <a:t>Gol</a:t>
            </a:r>
            <a:r>
              <a:rPr lang="en-GB" dirty="0"/>
              <a:t>! </a:t>
            </a:r>
            <a:r>
              <a:rPr lang="en-GB" dirty="0" err="1"/>
              <a:t>Gana</a:t>
            </a:r>
            <a:r>
              <a:rPr lang="en-GB" dirty="0"/>
              <a:t> el </a:t>
            </a:r>
            <a:r>
              <a:rPr lang="en-GB" dirty="0" err="1"/>
              <a:t>Barça</a:t>
            </a:r>
            <a:r>
              <a:rPr lang="en-GB" dirty="0"/>
              <a:t>.</a:t>
            </a:r>
          </a:p>
          <a:p>
            <a:r>
              <a:rPr lang="en-GB" dirty="0"/>
              <a:t>2) </a:t>
            </a:r>
            <a:r>
              <a:rPr lang="en-GB" dirty="0" err="1"/>
              <a:t>En</a:t>
            </a:r>
            <a:r>
              <a:rPr lang="en-GB" dirty="0"/>
              <a:t> </a:t>
            </a:r>
            <a:r>
              <a:rPr lang="en-GB" dirty="0" err="1"/>
              <a:t>segundo</a:t>
            </a:r>
            <a:r>
              <a:rPr lang="en-GB" dirty="0"/>
              <a:t> </a:t>
            </a:r>
            <a:r>
              <a:rPr lang="en-GB" dirty="0" err="1"/>
              <a:t>lugar</a:t>
            </a:r>
            <a:r>
              <a:rPr lang="en-GB" dirty="0"/>
              <a:t> </a:t>
            </a:r>
            <a:r>
              <a:rPr lang="en-GB" dirty="0" err="1"/>
              <a:t>es</a:t>
            </a:r>
            <a:r>
              <a:rPr lang="en-GB" dirty="0"/>
              <a:t> el Real Madrid.</a:t>
            </a:r>
          </a:p>
          <a:p>
            <a:r>
              <a:rPr lang="en-GB" dirty="0"/>
              <a:t>3) </a:t>
            </a:r>
            <a:r>
              <a:rPr lang="en-GB" dirty="0" err="1"/>
              <a:t>Jugar</a:t>
            </a:r>
            <a:r>
              <a:rPr lang="en-GB" dirty="0"/>
              <a:t> los </a:t>
            </a:r>
            <a:r>
              <a:rPr lang="en-GB" dirty="0" err="1"/>
              <a:t>domingos</a:t>
            </a:r>
            <a:r>
              <a:rPr lang="en-GB" dirty="0"/>
              <a:t> </a:t>
            </a:r>
            <a:r>
              <a:rPr lang="en-GB" dirty="0" err="1"/>
              <a:t>es</a:t>
            </a:r>
            <a:r>
              <a:rPr lang="en-GB" dirty="0"/>
              <a:t> </a:t>
            </a:r>
            <a:r>
              <a:rPr lang="en-GB" dirty="0" err="1"/>
              <a:t>fantástico</a:t>
            </a:r>
            <a:r>
              <a:rPr lang="en-GB" dirty="0"/>
              <a:t>.</a:t>
            </a:r>
          </a:p>
          <a:p>
            <a:r>
              <a:rPr lang="en-GB" dirty="0"/>
              <a:t>4) </a:t>
            </a:r>
            <a:r>
              <a:rPr lang="en-GB" baseline="0" dirty="0"/>
              <a:t>¿</a:t>
            </a:r>
            <a:r>
              <a:rPr lang="en-GB" baseline="0" dirty="0" err="1"/>
              <a:t>Cual</a:t>
            </a:r>
            <a:r>
              <a:rPr lang="en-GB" baseline="0" dirty="0"/>
              <a:t> </a:t>
            </a:r>
            <a:r>
              <a:rPr lang="en-GB" baseline="0" dirty="0" err="1"/>
              <a:t>es</a:t>
            </a:r>
            <a:r>
              <a:rPr lang="en-GB" baseline="0" dirty="0"/>
              <a:t> el </a:t>
            </a:r>
            <a:r>
              <a:rPr lang="en-GB" baseline="0" dirty="0" err="1"/>
              <a:t>regalo</a:t>
            </a:r>
            <a:r>
              <a:rPr lang="en-GB" baseline="0" dirty="0"/>
              <a:t>?, </a:t>
            </a:r>
            <a:r>
              <a:rPr lang="en-GB" baseline="0" dirty="0" err="1"/>
              <a:t>pregunta</a:t>
            </a:r>
            <a:r>
              <a:rPr lang="en-GB" baseline="0" dirty="0"/>
              <a:t> Daniel.</a:t>
            </a:r>
          </a:p>
          <a:p>
            <a:r>
              <a:rPr lang="en-GB" baseline="0" dirty="0"/>
              <a:t>5) </a:t>
            </a:r>
            <a:r>
              <a:rPr lang="en-GB" baseline="0" dirty="0" err="1"/>
              <a:t>Tener</a:t>
            </a:r>
            <a:r>
              <a:rPr lang="en-GB" baseline="0" dirty="0"/>
              <a:t> un </a:t>
            </a:r>
            <a:r>
              <a:rPr lang="en-GB" baseline="0" dirty="0" err="1"/>
              <a:t>gato</a:t>
            </a:r>
            <a:r>
              <a:rPr lang="en-GB" baseline="0" dirty="0"/>
              <a:t> </a:t>
            </a:r>
            <a:r>
              <a:rPr lang="en-GB" baseline="0" dirty="0" err="1"/>
              <a:t>es</a:t>
            </a:r>
            <a:r>
              <a:rPr lang="en-GB" baseline="0" dirty="0"/>
              <a:t> </a:t>
            </a:r>
            <a:r>
              <a:rPr lang="en-GB" baseline="0" dirty="0" err="1"/>
              <a:t>algo</a:t>
            </a:r>
            <a:r>
              <a:rPr lang="en-GB" baseline="0" dirty="0"/>
              <a:t> </a:t>
            </a:r>
            <a:r>
              <a:rPr lang="en-GB" baseline="0" dirty="0" err="1"/>
              <a:t>muy</a:t>
            </a:r>
            <a:r>
              <a:rPr lang="en-GB" baseline="0" dirty="0"/>
              <a:t> especial.</a:t>
            </a:r>
          </a:p>
          <a:p>
            <a:endParaRPr lang="en-GB" baseline="0" dirty="0"/>
          </a:p>
          <a:p>
            <a:r>
              <a:rPr lang="en-GB" b="1" baseline="0" dirty="0"/>
              <a:t>Notes:</a:t>
            </a:r>
          </a:p>
          <a:p>
            <a:r>
              <a:rPr lang="en-GB" baseline="0" dirty="0"/>
              <a:t>Answers are animated to support differentiation. Some students will simply focus on listening out for the correct SSC the first time they listen, while others will be able to also write the words with the target SSCs as they go.</a:t>
            </a:r>
          </a:p>
          <a:p>
            <a:r>
              <a:rPr lang="en-GB" baseline="0" dirty="0"/>
              <a:t>Students could be asked to give the English meaning of the whole sentence.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275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 (for slides 43-47)</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Further</a:t>
            </a:r>
            <a:r>
              <a:rPr lang="en-GB" b="0" baseline="0" dirty="0"/>
              <a:t> practice with [</a:t>
            </a:r>
            <a:r>
              <a:rPr lang="en-GB" b="0" baseline="0" dirty="0" err="1"/>
              <a:t>ga</a:t>
            </a:r>
            <a:r>
              <a:rPr lang="en-GB" b="0" baseline="0" dirty="0"/>
              <a:t>], [go] and [</a:t>
            </a:r>
            <a:r>
              <a:rPr lang="en-GB" b="0" baseline="0" dirty="0" err="1"/>
              <a:t>gu</a:t>
            </a:r>
            <a:r>
              <a:rPr lang="en-GB" b="0" baseline="0" dirty="0"/>
              <a:t>] SSCs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Here, for further sentence</a:t>
            </a:r>
            <a:r>
              <a:rPr lang="en-GB" baseline="0" dirty="0"/>
              <a:t> level practice, </a:t>
            </a:r>
            <a:r>
              <a:rPr lang="en-GB" b="0" baseline="0" dirty="0"/>
              <a:t>the same sentences appear with target SSCs missing.  Students have </a:t>
            </a:r>
            <a:r>
              <a:rPr lang="en-GB" b="0" baseline="0"/>
              <a:t>to read the sentence aloud in chorus, recalling the missing </a:t>
            </a:r>
            <a:r>
              <a:rPr lang="en-GB" b="0" baseline="0" dirty="0"/>
              <a:t>SSCs as they read aloud. The missing SSCs are revealed by clicking.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Students can be asked </a:t>
            </a:r>
            <a:r>
              <a:rPr lang="en-GB" b="0" baseline="0" dirty="0"/>
              <a:t>if they can give the whole translation of the sentence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Audio is also included here for reinforcement of the pronunciation, if needed, by clicking on the number button.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Repeat the process for each </a:t>
            </a:r>
            <a:r>
              <a:rPr lang="en-GB" b="0" baseline="0"/>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alternatively, the audio can be played first so that students transcribe the missing SSCs.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382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0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076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65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445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428159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the SSCs [ga], [go], [gu].</a:t>
            </a:r>
          </a:p>
          <a:p>
            <a:endParaRPr lang="en-US" dirty="0"/>
          </a:p>
          <a:p>
            <a:r>
              <a:rPr lang="en-US" b="1" dirty="0"/>
              <a:t>Procedure:</a:t>
            </a:r>
            <a:br>
              <a:rPr lang="en-US" dirty="0"/>
            </a:br>
            <a:r>
              <a:rPr lang="en-US" dirty="0"/>
              <a:t>1. Students listen to each word.</a:t>
            </a:r>
            <a:br>
              <a:rPr lang="en-US" dirty="0"/>
            </a:br>
            <a:r>
              <a:rPr lang="en-US" dirty="0"/>
              <a:t>2. Students tick the correct column depending on the sound they hear.</a:t>
            </a:r>
          </a:p>
          <a:p>
            <a:r>
              <a:rPr lang="en-US" dirty="0"/>
              <a:t>3. Students listen to each word again and try to write it down correctly.</a:t>
            </a:r>
          </a:p>
          <a:p>
            <a:endParaRPr lang="en-US" b="1" dirty="0"/>
          </a:p>
          <a:p>
            <a:r>
              <a:rPr lang="en-US" b="1" dirty="0"/>
              <a:t>Transcription:</a:t>
            </a:r>
            <a:endParaRPr lang="en-US" b="0" dirty="0"/>
          </a:p>
          <a:p>
            <a:pPr marL="228600" indent="-228600">
              <a:buAutoNum type="arabicPeriod"/>
            </a:pPr>
            <a:r>
              <a:rPr lang="en-US" sz="1200" b="0" kern="1200" dirty="0" err="1">
                <a:solidFill>
                  <a:schemeClr val="tx1"/>
                </a:solidFill>
                <a:effectLst/>
                <a:latin typeface="+mn-lt"/>
                <a:ea typeface="+mn-ea"/>
                <a:cs typeface="+mn-cs"/>
              </a:rPr>
              <a:t>ries</a:t>
            </a:r>
            <a:r>
              <a:rPr lang="en-US" sz="1200" b="1" kern="1200" dirty="0" err="1">
                <a:solidFill>
                  <a:schemeClr val="tx1"/>
                </a:solidFill>
                <a:effectLst/>
                <a:latin typeface="+mn-lt"/>
                <a:ea typeface="+mn-ea"/>
                <a:cs typeface="+mn-cs"/>
              </a:rPr>
              <a:t>go</a:t>
            </a:r>
            <a:r>
              <a:rPr lang="en-US" sz="1200" b="0" kern="1200" dirty="0">
                <a:solidFill>
                  <a:schemeClr val="tx1"/>
                </a:solidFill>
                <a:effectLst/>
                <a:latin typeface="+mn-lt"/>
                <a:ea typeface="+mn-ea"/>
                <a:cs typeface="+mn-cs"/>
              </a:rPr>
              <a:t>.</a:t>
            </a:r>
          </a:p>
          <a:p>
            <a:pPr marL="228600" indent="-228600">
              <a:buAutoNum type="arabicPeriod"/>
            </a:pPr>
            <a:r>
              <a:rPr lang="en-US" sz="1200" b="0" kern="1200" dirty="0" err="1">
                <a:solidFill>
                  <a:schemeClr val="tx1"/>
                </a:solidFill>
                <a:effectLst/>
                <a:latin typeface="+mn-lt"/>
                <a:ea typeface="+mn-ea"/>
                <a:cs typeface="+mn-cs"/>
              </a:rPr>
              <a:t>or</a:t>
            </a:r>
            <a:r>
              <a:rPr lang="en-US" sz="1200" b="1" kern="1200" dirty="0" err="1">
                <a:solidFill>
                  <a:schemeClr val="tx1"/>
                </a:solidFill>
                <a:effectLst/>
                <a:latin typeface="+mn-lt"/>
                <a:ea typeface="+mn-ea"/>
                <a:cs typeface="+mn-cs"/>
              </a:rPr>
              <a:t>gu</a:t>
            </a:r>
            <a:r>
              <a:rPr lang="en-US" sz="1200" b="0" kern="1200" dirty="0" err="1">
                <a:solidFill>
                  <a:schemeClr val="tx1"/>
                </a:solidFill>
                <a:effectLst/>
                <a:latin typeface="+mn-lt"/>
                <a:ea typeface="+mn-ea"/>
                <a:cs typeface="+mn-cs"/>
              </a:rPr>
              <a:t>llo</a:t>
            </a:r>
            <a:r>
              <a:rPr lang="en-US" sz="1200" b="0" kern="1200" dirty="0">
                <a:solidFill>
                  <a:schemeClr val="tx1"/>
                </a:solidFill>
                <a:effectLst/>
                <a:latin typeface="+mn-lt"/>
                <a:ea typeface="+mn-ea"/>
                <a:cs typeface="+mn-cs"/>
              </a:rPr>
              <a:t>.</a:t>
            </a:r>
          </a:p>
          <a:p>
            <a:pPr marL="228600" indent="-228600">
              <a:buAutoNum type="arabicPeriod"/>
            </a:pPr>
            <a:r>
              <a:rPr lang="en-US" sz="1200" b="0" kern="1200" dirty="0" err="1">
                <a:solidFill>
                  <a:schemeClr val="tx1"/>
                </a:solidFill>
                <a:effectLst/>
                <a:latin typeface="+mn-lt"/>
                <a:ea typeface="+mn-ea"/>
                <a:cs typeface="+mn-cs"/>
              </a:rPr>
              <a:t>grie</a:t>
            </a:r>
            <a:r>
              <a:rPr lang="en-US" sz="1200" b="1" kern="1200" dirty="0" err="1">
                <a:solidFill>
                  <a:schemeClr val="tx1"/>
                </a:solidFill>
                <a:effectLst/>
                <a:latin typeface="+mn-lt"/>
                <a:ea typeface="+mn-ea"/>
                <a:cs typeface="+mn-cs"/>
              </a:rPr>
              <a:t>go</a:t>
            </a:r>
            <a:r>
              <a:rPr lang="en-US" sz="1200" b="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err="1">
                <a:solidFill>
                  <a:schemeClr val="tx1"/>
                </a:solidFill>
                <a:effectLst/>
                <a:latin typeface="+mn-lt"/>
                <a:ea typeface="+mn-ea"/>
                <a:cs typeface="+mn-cs"/>
              </a:rPr>
              <a:t>pa</a:t>
            </a:r>
            <a:r>
              <a:rPr lang="en-US" sz="1200" b="1" kern="1200" dirty="0" err="1">
                <a:solidFill>
                  <a:schemeClr val="tx1"/>
                </a:solidFill>
                <a:effectLst/>
                <a:latin typeface="+mn-lt"/>
                <a:ea typeface="+mn-ea"/>
                <a:cs typeface="+mn-cs"/>
              </a:rPr>
              <a:t>ga</a:t>
            </a:r>
            <a:r>
              <a:rPr lang="en-US" sz="1200" b="0" kern="1200" dirty="0" err="1">
                <a:solidFill>
                  <a:schemeClr val="tx1"/>
                </a:solidFill>
                <a:effectLst/>
                <a:latin typeface="+mn-lt"/>
                <a:ea typeface="+mn-ea"/>
                <a:cs typeface="+mn-cs"/>
              </a:rPr>
              <a:t>r</a:t>
            </a:r>
            <a:r>
              <a:rPr lang="en-US" sz="1200" b="0" kern="1200" dirty="0">
                <a:solidFill>
                  <a:schemeClr val="tx1"/>
                </a:solidFill>
                <a:effectLst/>
                <a:latin typeface="+mn-lt"/>
                <a:ea typeface="+mn-ea"/>
                <a:cs typeface="+mn-cs"/>
              </a:rPr>
              <a:t>.</a:t>
            </a:r>
          </a:p>
          <a:p>
            <a:pPr marL="228600" indent="-228600">
              <a:buAutoNum type="arabicPeriod"/>
            </a:pPr>
            <a:r>
              <a:rPr lang="en-US" sz="1200" b="0" kern="1200" dirty="0" err="1">
                <a:solidFill>
                  <a:schemeClr val="tx1"/>
                </a:solidFill>
                <a:effectLst/>
                <a:latin typeface="+mn-lt"/>
                <a:ea typeface="+mn-ea"/>
                <a:cs typeface="+mn-cs"/>
              </a:rPr>
              <a:t>fi</a:t>
            </a:r>
            <a:r>
              <a:rPr lang="en-US" sz="1200" b="1" kern="1200" dirty="0" err="1">
                <a:solidFill>
                  <a:schemeClr val="tx1"/>
                </a:solidFill>
                <a:effectLst/>
                <a:latin typeface="+mn-lt"/>
                <a:ea typeface="+mn-ea"/>
                <a:cs typeface="+mn-cs"/>
              </a:rPr>
              <a:t>gu</a:t>
            </a:r>
            <a:r>
              <a:rPr lang="en-US" sz="1200" b="0" kern="1200" dirty="0" err="1">
                <a:solidFill>
                  <a:schemeClr val="tx1"/>
                </a:solidFill>
                <a:effectLst/>
                <a:latin typeface="+mn-lt"/>
                <a:ea typeface="+mn-ea"/>
                <a:cs typeface="+mn-cs"/>
              </a:rPr>
              <a:t>ra</a:t>
            </a:r>
            <a:r>
              <a:rPr lang="en-US" sz="1200" b="0" kern="1200" dirty="0">
                <a:solidFill>
                  <a:schemeClr val="tx1"/>
                </a:solidFill>
                <a:effectLst/>
                <a:latin typeface="+mn-lt"/>
                <a:ea typeface="+mn-ea"/>
                <a:cs typeface="+mn-cs"/>
              </a:rPr>
              <a:t>.</a:t>
            </a:r>
          </a:p>
          <a:p>
            <a:pPr marL="228600" indent="-228600">
              <a:buAutoNum type="arabicPeriod"/>
            </a:pPr>
            <a:r>
              <a:rPr lang="en-US" sz="1200" b="1" kern="1200" dirty="0" err="1">
                <a:solidFill>
                  <a:schemeClr val="tx1"/>
                </a:solidFill>
                <a:effectLst/>
                <a:latin typeface="+mn-lt"/>
                <a:ea typeface="+mn-ea"/>
                <a:cs typeface="+mn-cs"/>
              </a:rPr>
              <a:t>ga</a:t>
            </a:r>
            <a:r>
              <a:rPr lang="en-US" sz="1200" b="0" kern="1200" dirty="0" err="1">
                <a:solidFill>
                  <a:schemeClr val="tx1"/>
                </a:solidFill>
                <a:effectLst/>
                <a:latin typeface="+mn-lt"/>
                <a:ea typeface="+mn-ea"/>
                <a:cs typeface="+mn-cs"/>
              </a:rPr>
              <a:t>rantizar</a:t>
            </a:r>
            <a:r>
              <a:rPr lang="en-US" sz="1200" b="0" kern="1200" dirty="0">
                <a:solidFill>
                  <a:schemeClr val="tx1"/>
                </a:solidFill>
                <a:effectLst/>
                <a:latin typeface="+mn-lt"/>
                <a:ea typeface="+mn-ea"/>
                <a:cs typeface="+mn-cs"/>
              </a:rPr>
              <a:t>.</a:t>
            </a:r>
          </a:p>
          <a:p>
            <a:pPr marL="228600" indent="-228600">
              <a:buAutoNum type="arabicPeriod"/>
            </a:pPr>
            <a:r>
              <a:rPr lang="en-US" sz="1200" b="0" kern="1200" dirty="0" err="1">
                <a:solidFill>
                  <a:schemeClr val="tx1"/>
                </a:solidFill>
                <a:effectLst/>
                <a:latin typeface="+mn-lt"/>
                <a:ea typeface="+mn-ea"/>
                <a:cs typeface="+mn-cs"/>
              </a:rPr>
              <a:t>enemi</a:t>
            </a:r>
            <a:r>
              <a:rPr lang="en-US" sz="1200" b="1" kern="1200" dirty="0" err="1">
                <a:solidFill>
                  <a:schemeClr val="tx1"/>
                </a:solidFill>
                <a:effectLst/>
                <a:latin typeface="+mn-lt"/>
                <a:ea typeface="+mn-ea"/>
                <a:cs typeface="+mn-cs"/>
              </a:rPr>
              <a:t>go</a:t>
            </a:r>
            <a:r>
              <a:rPr lang="en-US" sz="1200" b="0" kern="1200" dirty="0">
                <a:solidFill>
                  <a:schemeClr val="tx1"/>
                </a:solidFill>
                <a:effectLst/>
                <a:latin typeface="+mn-lt"/>
                <a:ea typeface="+mn-ea"/>
                <a:cs typeface="+mn-cs"/>
              </a:rPr>
              <a:t>.</a:t>
            </a:r>
          </a:p>
          <a:p>
            <a:pPr marL="228600" indent="-228600">
              <a:buAutoNum type="arabicPeriod"/>
            </a:pPr>
            <a:r>
              <a:rPr lang="en-US" sz="1200" b="0" kern="1200" dirty="0" err="1">
                <a:solidFill>
                  <a:schemeClr val="tx1"/>
                </a:solidFill>
                <a:effectLst/>
                <a:latin typeface="+mn-lt"/>
                <a:ea typeface="+mn-ea"/>
                <a:cs typeface="+mn-cs"/>
              </a:rPr>
              <a:t>se</a:t>
            </a:r>
            <a:r>
              <a:rPr lang="en-US" sz="1200" b="1" kern="1200" dirty="0" err="1">
                <a:solidFill>
                  <a:schemeClr val="tx1"/>
                </a:solidFill>
                <a:effectLst/>
                <a:latin typeface="+mn-lt"/>
                <a:ea typeface="+mn-ea"/>
                <a:cs typeface="+mn-cs"/>
              </a:rPr>
              <a:t>gu</a:t>
            </a:r>
            <a:r>
              <a:rPr lang="en-US" sz="1200" b="0" kern="1200" dirty="0" err="1">
                <a:solidFill>
                  <a:schemeClr val="tx1"/>
                </a:solidFill>
                <a:effectLst/>
                <a:latin typeface="+mn-lt"/>
                <a:ea typeface="+mn-ea"/>
                <a:cs typeface="+mn-cs"/>
              </a:rPr>
              <a:t>ridad</a:t>
            </a:r>
            <a:r>
              <a:rPr lang="en-US" sz="1200" b="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s-GB" b="1" i="0" dirty="0">
                <a:effectLst/>
              </a:rPr>
              <a:t>Note</a:t>
            </a:r>
            <a:r>
              <a:rPr lang="es-GB" i="0" dirty="0">
                <a:effectLst/>
              </a:rPr>
              <a:t>: </a:t>
            </a:r>
            <a:r>
              <a:rPr lang="es-GB" dirty="0">
                <a:effectLst/>
              </a:rPr>
              <a:t>these words have not been previously taught. The aim is not to rely on word knowledge and </a:t>
            </a:r>
            <a:r>
              <a:rPr lang="en-GB" dirty="0">
                <a:effectLst/>
              </a:rPr>
              <a:t>to </a:t>
            </a:r>
            <a:r>
              <a:rPr lang="es-GB" dirty="0">
                <a:effectLst/>
              </a:rPr>
              <a:t>focus on SSC knowledge instead. </a:t>
            </a:r>
            <a:endParaRPr lang="en-GB" dirty="0">
              <a:effectLst/>
            </a:endParaRPr>
          </a:p>
          <a:p>
            <a:endParaRPr lang="es-GB" dirty="0">
              <a:effectLst/>
            </a:endParaRPr>
          </a:p>
          <a:p>
            <a:r>
              <a:rPr lang="en-GB" b="1" dirty="0">
                <a:effectLst/>
              </a:rPr>
              <a:t>Frequency of unknown/glossed</a:t>
            </a:r>
            <a:r>
              <a:rPr lang="en-GB" b="1" baseline="0" dirty="0">
                <a:effectLst/>
              </a:rPr>
              <a:t> words:</a:t>
            </a:r>
            <a:endParaRPr lang="es-GB" b="1" dirty="0">
              <a:effectLst/>
            </a:endParaRPr>
          </a:p>
          <a:p>
            <a:r>
              <a:rPr lang="es-ES" sz="1200" strike="noStrike" kern="1200" dirty="0">
                <a:solidFill>
                  <a:schemeClr val="tx1"/>
                </a:solidFill>
                <a:effectLst/>
                <a:latin typeface="+mn-lt"/>
                <a:ea typeface="+mn-ea"/>
                <a:cs typeface="+mn-cs"/>
              </a:rPr>
              <a:t>pagar [377]; riesgo [877]; enemigo [1066]; griego [1417]; garantizar [1615]; seguridad [538]; orgullo [2156]; figura [632]</a:t>
            </a:r>
            <a:endParaRPr lang="es-GB" sz="1200"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76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9667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4 mins</a:t>
            </a:r>
          </a:p>
          <a:p>
            <a:endParaRPr lang="en-GB" b="1" dirty="0"/>
          </a:p>
          <a:p>
            <a:r>
              <a:rPr lang="en-GB" b="1" dirty="0"/>
              <a:t>Aim: </a:t>
            </a:r>
            <a:r>
              <a:rPr lang="en-GB" dirty="0"/>
              <a:t>to gain</a:t>
            </a:r>
            <a:r>
              <a:rPr lang="en-GB" baseline="0" dirty="0"/>
              <a:t> confidence in producing the SSCs [ga], [go], [gu] orally in sentences</a:t>
            </a:r>
          </a:p>
          <a:p>
            <a:endParaRPr lang="en-GB" baseline="0"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teacher</a:t>
            </a:r>
            <a:r>
              <a:rPr lang="en-GB" baseline="0" dirty="0"/>
              <a:t> first asks students to read the short text and think about what it means. </a:t>
            </a:r>
          </a:p>
          <a:p>
            <a:pPr marL="228600" indent="-228600">
              <a:buAutoNum type="arabicPeriod"/>
            </a:pPr>
            <a:r>
              <a:rPr lang="en-GB" baseline="0" dirty="0"/>
              <a:t>The teacher reads the text aloud in fragments, eliciting the meanings from students. Note that all words have been previously taught as vocabulary items or used for phonics practice. </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have students listen to a native speaker read the text at three different speeds (1=slow; 3=very fast). Each time, students can be challenged to say it at the same speed.</a:t>
            </a:r>
          </a:p>
          <a:p>
            <a:pPr marL="228600" indent="-228600">
              <a:buAutoNum type="arabicPeriod"/>
            </a:pPr>
            <a:endParaRPr lang="en-GB" baseline="0" dirty="0"/>
          </a:p>
          <a:p>
            <a:pPr marL="0" indent="0">
              <a:buNone/>
            </a:pPr>
            <a:r>
              <a:rPr lang="en-GB" b="1" baseline="0" dirty="0"/>
              <a:t>Notes: </a:t>
            </a:r>
          </a:p>
          <a:p>
            <a:pPr marL="228600" indent="-228600">
              <a:buAutoNum type="arabicPeriod"/>
            </a:pPr>
            <a:r>
              <a:rPr lang="en-GB" baseline="0" dirty="0"/>
              <a:t>In several cases, the SSC [gu] is followed by a strong vowel to create a diphthong. It may be worth asking students why this happens (answer=because [u] is a weak vowel and weak vowels combine with a strong vowel to make a single syllable) and how many examples of this they can identify (answer=3, </a:t>
            </a:r>
            <a:r>
              <a:rPr lang="en-GB" baseline="0" dirty="0" err="1"/>
              <a:t>gu</a:t>
            </a:r>
            <a:r>
              <a:rPr lang="en-GB" b="1" baseline="0" dirty="0" err="1"/>
              <a:t>a</a:t>
            </a:r>
            <a:r>
              <a:rPr lang="en-GB" baseline="0" dirty="0" err="1"/>
              <a:t>po</a:t>
            </a:r>
            <a:r>
              <a:rPr lang="en-GB" baseline="0" dirty="0"/>
              <a:t>, </a:t>
            </a:r>
            <a:r>
              <a:rPr lang="en-GB" baseline="0" dirty="0" err="1"/>
              <a:t>antigu</a:t>
            </a:r>
            <a:r>
              <a:rPr lang="en-GB" b="1" baseline="0" dirty="0" err="1"/>
              <a:t>o</a:t>
            </a:r>
            <a:r>
              <a:rPr lang="en-GB" b="1" baseline="0" dirty="0"/>
              <a:t>, </a:t>
            </a:r>
            <a:r>
              <a:rPr lang="en-GB" b="0" baseline="0" dirty="0" err="1"/>
              <a:t>agu</a:t>
            </a:r>
            <a:r>
              <a:rPr lang="en-GB" b="1" baseline="0" dirty="0" err="1"/>
              <a:t>a</a:t>
            </a:r>
            <a:r>
              <a:rPr lang="en-GB" b="0" baseline="0" dirty="0"/>
              <a:t>). </a:t>
            </a:r>
          </a:p>
          <a:p>
            <a:pPr marL="228600" indent="-228600">
              <a:buAutoNum type="arabicPeriod"/>
            </a:pPr>
            <a:r>
              <a:rPr lang="en-GB" baseline="0" dirty="0"/>
              <a:t>This slide could alternatively be used for an SSC tallying activity, where students count the number of times they hear the target SSCs. The text itself would need to be covered/removed during the activity.</a:t>
            </a:r>
          </a:p>
          <a:p>
            <a:pPr marL="228600" indent="-228600">
              <a:buAutoNum type="arabicPeriod"/>
            </a:pPr>
            <a:r>
              <a:rPr lang="en-GB" baseline="0" dirty="0"/>
              <a:t>To focus on meaning, students could work on the text as a dictation (running, paired or student-led) or be asked to write a written translation of the text displayed on the board. Students could also write alternative versions of it, adding other known words with the SSCs [go], [ga] and gu] (see the SoW for ideas of which known words could be used).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610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956114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1" dirty="0"/>
          </a:p>
          <a:p>
            <a:r>
              <a:rPr lang="en-GB" b="1" dirty="0"/>
              <a:t>Aim: </a:t>
            </a:r>
            <a:r>
              <a:rPr lang="en-GB" dirty="0"/>
              <a:t>to gain</a:t>
            </a:r>
            <a:r>
              <a:rPr lang="en-GB" baseline="0" dirty="0"/>
              <a:t> confidence in producing the SSCs [</a:t>
            </a:r>
            <a:r>
              <a:rPr lang="en-GB" baseline="0" dirty="0" err="1"/>
              <a:t>ja</a:t>
            </a:r>
            <a:r>
              <a:rPr lang="en-GB" baseline="0" dirty="0"/>
              <a:t>], [jo], [</a:t>
            </a:r>
            <a:r>
              <a:rPr lang="en-GB" baseline="0" dirty="0" err="1"/>
              <a:t>ju</a:t>
            </a:r>
            <a:r>
              <a:rPr lang="en-GB" baseline="0" dirty="0"/>
              <a:t>] and [</a:t>
            </a:r>
            <a:r>
              <a:rPr lang="en-GB" baseline="0" dirty="0" err="1"/>
              <a:t>ga</a:t>
            </a:r>
            <a:r>
              <a:rPr lang="en-GB" baseline="0" dirty="0"/>
              <a:t>], [go], [</a:t>
            </a:r>
            <a:r>
              <a:rPr lang="en-GB" baseline="0" dirty="0" err="1"/>
              <a:t>gu</a:t>
            </a:r>
            <a:r>
              <a:rPr lang="en-GB" baseline="0" dirty="0"/>
              <a:t>] in context.</a:t>
            </a:r>
          </a:p>
          <a:p>
            <a:endParaRPr lang="en-GB" baseline="0" dirty="0"/>
          </a:p>
          <a:p>
            <a:r>
              <a:rPr lang="en-GB" b="1" dirty="0"/>
              <a:t>Procedure:</a:t>
            </a:r>
          </a:p>
          <a:p>
            <a:pPr marL="228600" indent="-228600">
              <a:buAutoNum type="arabicPeriod"/>
            </a:pPr>
            <a:r>
              <a:rPr lang="en-GB" dirty="0"/>
              <a:t>Students listen to the recordings modelling the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they read the text out loud in pairs, paying attention to the pronunciation of the words with the SSCs in question (in bold).</a:t>
            </a:r>
          </a:p>
          <a:p>
            <a:pPr marL="228600" indent="-228600">
              <a:buAutoNum type="arabicPeriod"/>
            </a:pPr>
            <a:r>
              <a:rPr lang="en-GB" dirty="0"/>
              <a:t>Finally, students try to translate the text orally. This could be done in pairs or as a whole group activity.</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a:t>
            </a:r>
            <a:r>
              <a:rPr lang="en-GB" b="1" baseline="0" dirty="0"/>
              <a:t> cognates:</a:t>
            </a:r>
          </a:p>
          <a:p>
            <a:pPr marL="0" indent="0">
              <a:buNone/>
            </a:pPr>
            <a:r>
              <a:rPr lang="en-GB" b="0" baseline="0" dirty="0" err="1"/>
              <a:t>justo</a:t>
            </a:r>
            <a:r>
              <a:rPr lang="en-GB" b="0" baseline="0" dirty="0"/>
              <a:t> [1511]; </a:t>
            </a:r>
            <a:r>
              <a:rPr lang="en-GB" b="0" baseline="0" dirty="0" err="1"/>
              <a:t>hoja</a:t>
            </a:r>
            <a:r>
              <a:rPr lang="en-GB" b="0" baseline="0" dirty="0"/>
              <a:t>; [916]; </a:t>
            </a:r>
            <a:r>
              <a:rPr lang="en-GB" b="0" baseline="0" dirty="0" err="1"/>
              <a:t>apunte</a:t>
            </a:r>
            <a:r>
              <a:rPr lang="en-GB" b="0" baseline="0" dirty="0"/>
              <a:t> [4865]; </a:t>
            </a:r>
            <a:r>
              <a:rPr lang="en-GB" b="0" baseline="0" dirty="0" err="1"/>
              <a:t>papelera</a:t>
            </a:r>
            <a:r>
              <a:rPr lang="en-GB" b="0" baseline="0" dirty="0"/>
              <a:t> [&gt;5000]; </a:t>
            </a:r>
            <a:r>
              <a:rPr lang="en-GB" b="0" baseline="0" dirty="0" err="1"/>
              <a:t>reciclaje</a:t>
            </a:r>
            <a:r>
              <a:rPr lang="en-GB" b="0" baseline="0" dirty="0"/>
              <a:t> [&gt;5000]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161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1" dirty="0"/>
          </a:p>
          <a:p>
            <a:r>
              <a:rPr lang="en-GB" b="1" dirty="0"/>
              <a:t>Aim: </a:t>
            </a:r>
            <a:r>
              <a:rPr lang="en-GB" dirty="0"/>
              <a:t>to gain</a:t>
            </a:r>
            <a:r>
              <a:rPr lang="en-GB" baseline="0" dirty="0"/>
              <a:t> confidence in identifying and producing the SSCs [</a:t>
            </a:r>
            <a:r>
              <a:rPr lang="en-GB" baseline="0" dirty="0" err="1"/>
              <a:t>ja</a:t>
            </a:r>
            <a:r>
              <a:rPr lang="en-GB" baseline="0" dirty="0"/>
              <a:t>], [jo], [</a:t>
            </a:r>
            <a:r>
              <a:rPr lang="en-GB" baseline="0" dirty="0" err="1"/>
              <a:t>ju</a:t>
            </a:r>
            <a:r>
              <a:rPr lang="en-GB" baseline="0" dirty="0"/>
              <a:t>] and [</a:t>
            </a:r>
            <a:r>
              <a:rPr lang="en-GB" baseline="0" dirty="0" err="1"/>
              <a:t>ga</a:t>
            </a:r>
            <a:r>
              <a:rPr lang="en-GB" baseline="0" dirty="0"/>
              <a:t>], [go], [</a:t>
            </a:r>
            <a:r>
              <a:rPr lang="en-GB" baseline="0" dirty="0" err="1"/>
              <a:t>gu</a:t>
            </a:r>
            <a:r>
              <a:rPr lang="en-GB" baseline="0" dirty="0"/>
              <a:t>] in minimal pairs.</a:t>
            </a:r>
          </a:p>
          <a:p>
            <a:endParaRPr lang="en-GB" baseline="0" dirty="0"/>
          </a:p>
          <a:p>
            <a:r>
              <a:rPr lang="en-GB" b="1" dirty="0"/>
              <a:t>Procedure:</a:t>
            </a:r>
          </a:p>
          <a:p>
            <a:pPr marL="228600" indent="-228600">
              <a:buAutoNum type="arabicPeriod"/>
            </a:pPr>
            <a:r>
              <a:rPr lang="en-GB" dirty="0"/>
              <a:t>Students listen to each recording and decide which is the word they hear.</a:t>
            </a:r>
          </a:p>
          <a:p>
            <a:pPr marL="228600" indent="-228600">
              <a:buAutoNum type="arabicPeriod"/>
            </a:pPr>
            <a:r>
              <a:rPr lang="en-GB" dirty="0"/>
              <a:t>Teacher shows the answers.</a:t>
            </a:r>
          </a:p>
          <a:p>
            <a:pPr marL="228600" indent="-228600">
              <a:buAutoNum type="arabicPeriod"/>
            </a:pPr>
            <a:r>
              <a:rPr lang="en-GB" dirty="0"/>
              <a:t>Students can repeat the activity in pairs: student A will pronounce one word in each pair from 1 to 3 and student B needs to say which is the word that student A has pronounced. Then, they swap roles for the next 3 pairs of words.</a:t>
            </a:r>
          </a:p>
          <a:p>
            <a:pPr marL="228600" indent="-228600">
              <a:buAutoNum type="arabicPeriod"/>
            </a:pPr>
            <a:endParaRPr lang="en-GB" dirty="0"/>
          </a:p>
          <a:p>
            <a:pPr marL="0" indent="0">
              <a:buNone/>
            </a:pPr>
            <a:r>
              <a:rPr lang="en-GB" b="1" baseline="0" dirty="0"/>
              <a:t>Transcript:</a:t>
            </a:r>
          </a:p>
          <a:p>
            <a:pPr marL="228600" indent="-228600">
              <a:buAutoNum type="arabicPeriod"/>
            </a:pPr>
            <a:r>
              <a:rPr lang="en-GB" b="0" baseline="0" dirty="0"/>
              <a:t>jota</a:t>
            </a:r>
          </a:p>
          <a:p>
            <a:pPr marL="228600" indent="-228600">
              <a:buAutoNum type="arabicPeriod"/>
            </a:pPr>
            <a:r>
              <a:rPr lang="en-GB" b="0" baseline="0" dirty="0"/>
              <a:t>gusto</a:t>
            </a:r>
          </a:p>
          <a:p>
            <a:pPr marL="228600" indent="-228600">
              <a:buAutoNum type="arabicPeriod"/>
            </a:pPr>
            <a:r>
              <a:rPr lang="en-GB" b="0" baseline="0" dirty="0" err="1"/>
              <a:t>ajo</a:t>
            </a:r>
            <a:endParaRPr lang="en-GB" b="0" baseline="0" dirty="0"/>
          </a:p>
          <a:p>
            <a:pPr marL="228600" indent="-228600">
              <a:buAutoNum type="arabicPeriod"/>
            </a:pPr>
            <a:r>
              <a:rPr lang="en-GB" b="0" baseline="0" dirty="0" err="1"/>
              <a:t>vago</a:t>
            </a:r>
            <a:endParaRPr lang="en-GB" b="0" baseline="0" dirty="0"/>
          </a:p>
          <a:p>
            <a:pPr marL="228600" indent="-228600">
              <a:buAutoNum type="arabicPeriod"/>
            </a:pPr>
            <a:r>
              <a:rPr lang="en-GB" b="0" baseline="0" dirty="0" err="1"/>
              <a:t>paja</a:t>
            </a:r>
            <a:endParaRPr lang="en-GB" b="0" baseline="0" dirty="0"/>
          </a:p>
          <a:p>
            <a:pPr marL="228600" indent="-228600">
              <a:buAutoNum type="arabicPeriod"/>
            </a:pPr>
            <a:r>
              <a:rPr lang="en-GB" b="0" baseline="0" dirty="0" err="1"/>
              <a:t>garra</a:t>
            </a:r>
            <a:endParaRPr lang="en-GB" b="0" baseline="0" dirty="0"/>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a:t>
            </a:r>
            <a:r>
              <a:rPr lang="en-GB" b="1" baseline="0" dirty="0"/>
              <a:t> cognates:</a:t>
            </a:r>
          </a:p>
          <a:p>
            <a:pPr marL="0" indent="0">
              <a:buNone/>
            </a:pPr>
            <a:r>
              <a:rPr lang="en-GB" b="0" baseline="0" dirty="0"/>
              <a:t>jota [&gt;5000]; </a:t>
            </a:r>
            <a:r>
              <a:rPr lang="en-GB" b="0" baseline="0" dirty="0" err="1"/>
              <a:t>gota</a:t>
            </a:r>
            <a:r>
              <a:rPr lang="en-GB" b="0" baseline="0" dirty="0"/>
              <a:t> [2391]; </a:t>
            </a:r>
            <a:r>
              <a:rPr lang="en-GB" b="0" baseline="0" dirty="0" err="1"/>
              <a:t>aguar</a:t>
            </a:r>
            <a:r>
              <a:rPr lang="en-GB" b="0" baseline="0" dirty="0"/>
              <a:t> [&gt;5000]; </a:t>
            </a:r>
            <a:r>
              <a:rPr lang="en-GB" b="0" baseline="0" dirty="0" err="1"/>
              <a:t>ajuar</a:t>
            </a:r>
            <a:r>
              <a:rPr lang="en-GB" b="0" baseline="0" dirty="0"/>
              <a:t> [&gt;5000]; </a:t>
            </a:r>
            <a:r>
              <a:rPr lang="en-GB" b="0" baseline="0" dirty="0" err="1"/>
              <a:t>ajo</a:t>
            </a:r>
            <a:r>
              <a:rPr lang="en-GB" b="0" baseline="0" dirty="0"/>
              <a:t> [&gt;5000]; </a:t>
            </a:r>
            <a:r>
              <a:rPr lang="en-GB" b="0" baseline="0" dirty="0" err="1"/>
              <a:t>vago</a:t>
            </a:r>
            <a:r>
              <a:rPr lang="en-GB" b="0" baseline="0" dirty="0"/>
              <a:t> [3636]; </a:t>
            </a:r>
            <a:r>
              <a:rPr lang="en-GB" b="0" baseline="0" dirty="0" err="1"/>
              <a:t>paja</a:t>
            </a:r>
            <a:r>
              <a:rPr lang="en-GB" b="0" baseline="0" dirty="0"/>
              <a:t> [3876]; </a:t>
            </a:r>
            <a:r>
              <a:rPr lang="en-GB" b="0" baseline="0" dirty="0" err="1"/>
              <a:t>jarra</a:t>
            </a:r>
            <a:r>
              <a:rPr lang="en-GB" b="0" baseline="0" dirty="0"/>
              <a:t> [&gt;5000]; </a:t>
            </a:r>
            <a:r>
              <a:rPr lang="en-GB" b="0" baseline="0" dirty="0" err="1"/>
              <a:t>garra</a:t>
            </a:r>
            <a:r>
              <a:rPr lang="en-GB" b="0" baseline="0" dirty="0"/>
              <a:t> [4958]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59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752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‘go’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174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39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98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gu</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72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45424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3361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3235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5191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680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247539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1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0805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63075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113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6840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0620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2592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57961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0487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0797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596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21192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07557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91605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83619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26224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50793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5640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4471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7229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4598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1669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64309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88978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7727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60434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62715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3149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6475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7439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8615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4152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4822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826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75007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74516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0115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929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03677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3537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382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666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068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8119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84564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58224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21932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45052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767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81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8273838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41642817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560280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4057636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1.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13.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21.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audio" Target="../media/audio29.wav"/></Relationships>
</file>

<file path=ppt/slides/_rels/slide15.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10.pn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audio" Target="../media/audio37.wav"/><Relationship Id="rId11" Type="http://schemas.openxmlformats.org/officeDocument/2006/relationships/image" Target="../media/image7.png"/><Relationship Id="rId5" Type="http://schemas.openxmlformats.org/officeDocument/2006/relationships/audio" Target="../media/audio36.wav"/><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audio" Target="../media/audio40.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16.png"/><Relationship Id="rId3" Type="http://schemas.openxmlformats.org/officeDocument/2006/relationships/audio" Target="../media/audio41.wav"/><Relationship Id="rId7" Type="http://schemas.openxmlformats.org/officeDocument/2006/relationships/audio" Target="../media/audio45.wav"/><Relationship Id="rId12"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audio" Target="../media/audio44.wav"/><Relationship Id="rId11" Type="http://schemas.openxmlformats.org/officeDocument/2006/relationships/image" Target="../media/image14.png"/><Relationship Id="rId5" Type="http://schemas.openxmlformats.org/officeDocument/2006/relationships/audio" Target="../media/audio43.wav"/><Relationship Id="rId10" Type="http://schemas.openxmlformats.org/officeDocument/2006/relationships/image" Target="../media/image13.png"/><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audio" Target="../media/audio41.wav"/><Relationship Id="rId7" Type="http://schemas.openxmlformats.org/officeDocument/2006/relationships/audio" Target="../media/audio45.wav"/><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 Id="rId9" Type="http://schemas.openxmlformats.org/officeDocument/2006/relationships/audio" Target="../media/audio47.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8.wav"/><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audio" Target="../media/audio49.wav"/><Relationship Id="rId9" Type="http://schemas.openxmlformats.org/officeDocument/2006/relationships/audio" Target="../media/audio20.wav"/></Relationships>
</file>

<file path=ppt/slides/_rels/slide27.xml.rels><?xml version="1.0" encoding="UTF-8" standalone="yes"?>
<Relationships xmlns="http://schemas.openxmlformats.org/package/2006/relationships"><Relationship Id="rId3" Type="http://schemas.openxmlformats.org/officeDocument/2006/relationships/audio" Target="../media/audio48.wav"/><Relationship Id="rId7" Type="http://schemas.openxmlformats.org/officeDocument/2006/relationships/audio" Target="../media/audio20.wav"/><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audio" Target="../media/audio49.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6.png"/><Relationship Id="rId7" Type="http://schemas.openxmlformats.org/officeDocument/2006/relationships/audio" Target="../media/audio55.wav"/><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audio" Target="../media/audio54.wav"/><Relationship Id="rId5" Type="http://schemas.openxmlformats.org/officeDocument/2006/relationships/audio" Target="../media/audio53.wav"/><Relationship Id="rId4" Type="http://schemas.openxmlformats.org/officeDocument/2006/relationships/audio" Target="../media/audio52.wav"/><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audio" Target="../media/audio52.wav"/></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audio" Target="../media/audio53.wav"/></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audio" Target="../media/audio54.wav"/></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46.xml"/><Relationship Id="rId5" Type="http://schemas.openxmlformats.org/officeDocument/2006/relationships/image" Target="../media/image25.jpeg"/><Relationship Id="rId4" Type="http://schemas.openxmlformats.org/officeDocument/2006/relationships/audio" Target="../media/audio55.wav"/></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audio" Target="../media/audio56.wav"/></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image" Target="../media/image6.png"/><Relationship Id="rId7" Type="http://schemas.openxmlformats.org/officeDocument/2006/relationships/audio" Target="../media/audio60.wav"/><Relationship Id="rId12"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0" Type="http://schemas.openxmlformats.org/officeDocument/2006/relationships/audio" Target="../media/audio63.wav"/><Relationship Id="rId4" Type="http://schemas.openxmlformats.org/officeDocument/2006/relationships/audio" Target="../media/audio57.wav"/><Relationship Id="rId9" Type="http://schemas.openxmlformats.org/officeDocument/2006/relationships/audio" Target="../media/audio62.wav"/></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65.wav"/><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audio" Target="../media/audio67.wav"/><Relationship Id="rId10" Type="http://schemas.microsoft.com/office/2007/relationships/hdphoto" Target="../media/hdphoto2.wdp"/><Relationship Id="rId4" Type="http://schemas.openxmlformats.org/officeDocument/2006/relationships/audio" Target="../media/audio66.wav"/><Relationship Id="rId9"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69.wav"/><Relationship Id="rId5" Type="http://schemas.openxmlformats.org/officeDocument/2006/relationships/audio" Target="../media/audio68.wav"/><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image" Target="../media/image35.png"/><Relationship Id="rId18" Type="http://schemas.openxmlformats.org/officeDocument/2006/relationships/image" Target="../media/image39.tiff"/><Relationship Id="rId3" Type="http://schemas.openxmlformats.org/officeDocument/2006/relationships/image" Target="../media/image6.png"/><Relationship Id="rId7" Type="http://schemas.openxmlformats.org/officeDocument/2006/relationships/audio" Target="../media/audio73.wav"/><Relationship Id="rId12" Type="http://schemas.openxmlformats.org/officeDocument/2006/relationships/image" Target="../media/image34.png"/><Relationship Id="rId17" Type="http://schemas.openxmlformats.org/officeDocument/2006/relationships/image" Target="../media/image38.tiff"/><Relationship Id="rId2" Type="http://schemas.openxmlformats.org/officeDocument/2006/relationships/notesSlide" Target="../notesSlides/notesSlide43.xml"/><Relationship Id="rId16" Type="http://schemas.openxmlformats.org/officeDocument/2006/relationships/image" Target="../media/image37.tiff"/><Relationship Id="rId1" Type="http://schemas.openxmlformats.org/officeDocument/2006/relationships/slideLayout" Target="../slideLayouts/slideLayout2.xml"/><Relationship Id="rId6" Type="http://schemas.openxmlformats.org/officeDocument/2006/relationships/audio" Target="../media/audio72.wav"/><Relationship Id="rId11" Type="http://schemas.openxmlformats.org/officeDocument/2006/relationships/image" Target="../media/image33.png"/><Relationship Id="rId5" Type="http://schemas.openxmlformats.org/officeDocument/2006/relationships/audio" Target="../media/audio71.wav"/><Relationship Id="rId15" Type="http://schemas.openxmlformats.org/officeDocument/2006/relationships/image" Target="../media/image26.png"/><Relationship Id="rId10" Type="http://schemas.openxmlformats.org/officeDocument/2006/relationships/image" Target="../media/image32.jpeg"/><Relationship Id="rId19" Type="http://schemas.openxmlformats.org/officeDocument/2006/relationships/image" Target="../media/image40.tiff"/><Relationship Id="rId4" Type="http://schemas.openxmlformats.org/officeDocument/2006/relationships/audio" Target="../media/audio70.wav"/><Relationship Id="rId9" Type="http://schemas.openxmlformats.org/officeDocument/2006/relationships/audio" Target="../media/audio75.wav"/><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5.wav"/><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05</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08 / 22</a:t>
            </a:r>
          </a:p>
        </p:txBody>
      </p:sp>
      <p:sp>
        <p:nvSpPr>
          <p:cNvPr id="3" name="Subtitle 2">
            <a:extLst>
              <a:ext uri="{FF2B5EF4-FFF2-40B4-BE49-F238E27FC236}">
                <a16:creationId xmlns:a16="http://schemas.microsoft.com/office/drawing/2014/main" id="{9CB4815A-7664-524E-B386-6B332E8114E4}"/>
              </a:ext>
            </a:extLst>
          </p:cNvPr>
          <p:cNvSpPr>
            <a:spLocks noGrp="1"/>
          </p:cNvSpPr>
          <p:nvPr>
            <p:ph type="subTitle" idx="1"/>
          </p:nvPr>
        </p:nvSpPr>
        <p:spPr>
          <a:xfrm>
            <a:off x="356483" y="3307148"/>
            <a:ext cx="3174492" cy="504386"/>
          </a:xfrm>
        </p:spPr>
        <p:txBody>
          <a:bodyPr/>
          <a:lstStyle/>
          <a:p>
            <a:r>
              <a:rPr lang="en-GB" dirty="0">
                <a:solidFill>
                  <a:prstClr val="white"/>
                </a:solidFill>
              </a:rPr>
              <a:t>SSCs [</a:t>
            </a:r>
            <a:r>
              <a:rPr lang="en-GB" dirty="0" err="1">
                <a:solidFill>
                  <a:prstClr val="white"/>
                </a:solidFill>
              </a:rPr>
              <a:t>ga</a:t>
            </a:r>
            <a:r>
              <a:rPr lang="en-GB" dirty="0">
                <a:solidFill>
                  <a:prstClr val="white"/>
                </a:solidFill>
              </a:rPr>
              <a:t>], [go], [</a:t>
            </a:r>
            <a:r>
              <a:rPr lang="en-GB" dirty="0" err="1">
                <a:solidFill>
                  <a:prstClr val="white"/>
                </a:solidFill>
              </a:rPr>
              <a:t>gu</a:t>
            </a:r>
            <a:r>
              <a:rPr lang="en-GB" dirty="0">
                <a:solidFill>
                  <a:prstClr val="white"/>
                </a:solidFill>
              </a:rPr>
              <a:t>]</a:t>
            </a:r>
            <a:endParaRPr lang="en-US" dirty="0">
              <a:solidFill>
                <a:srgbClr val="4472C4">
                  <a:lumMod val="50000"/>
                </a:srgbClr>
              </a:solidFill>
            </a:endParaRPr>
          </a:p>
          <a:p>
            <a:endParaRPr lang="en-US" dirty="0"/>
          </a:p>
        </p:txBody>
      </p:sp>
      <p:sp>
        <p:nvSpPr>
          <p:cNvPr id="16" name="Subtitle 6">
            <a:extLst>
              <a:ext uri="{FF2B5EF4-FFF2-40B4-BE49-F238E27FC236}">
                <a16:creationId xmlns:a16="http://schemas.microsoft.com/office/drawing/2014/main" id="{4EC49294-16C5-B441-98E9-2BECF5C528F1}"/>
              </a:ext>
            </a:extLst>
          </p:cNvPr>
          <p:cNvSpPr txBox="1">
            <a:spLocks/>
          </p:cNvSpPr>
          <p:nvPr/>
        </p:nvSpPr>
        <p:spPr>
          <a:xfrm>
            <a:off x="281831" y="3298844"/>
            <a:ext cx="785782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itle 3">
            <a:extLst>
              <a:ext uri="{FF2B5EF4-FFF2-40B4-BE49-F238E27FC236}">
                <a16:creationId xmlns:a16="http://schemas.microsoft.com/office/drawing/2014/main" id="{BF084409-3BA3-4244-A5DB-4A3E6C03A233}"/>
              </a:ext>
            </a:extLst>
          </p:cNvPr>
          <p:cNvSpPr txBox="1">
            <a:spLocks/>
          </p:cNvSpPr>
          <p:nvPr/>
        </p:nvSpPr>
        <p:spPr>
          <a:xfrm>
            <a:off x="129917" y="5437624"/>
            <a:ext cx="4928186"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a:t>
            </a:r>
            <a:r>
              <a:rPr lang="en-GB" sz="1400" dirty="0">
                <a:solidFill>
                  <a:prstClr val="white"/>
                </a:solidFill>
                <a:latin typeface="Century Gothic" panose="020B0502020202020204" pitchFamily="34" charset="0"/>
              </a:rPr>
              <a:t>Hawkes /St. James’ Hub Teachers / Victoria Hobson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64787"/>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3981238" y="4556657"/>
            <a:ext cx="4229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¡mucho </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Tree>
    <p:extLst>
      <p:ext uri="{BB962C8B-B14F-4D97-AF65-F5344CB8AC3E}">
        <p14:creationId xmlns:p14="http://schemas.microsoft.com/office/powerpoint/2010/main" val="28981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u_segund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85320"/>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776132"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3981238" y="4556657"/>
            <a:ext cx="4229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¡mucho </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Tree>
    <p:extLst>
      <p:ext uri="{BB962C8B-B14F-4D97-AF65-F5344CB8AC3E}">
        <p14:creationId xmlns:p14="http://schemas.microsoft.com/office/powerpoint/2010/main" val="34355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6" name="Table 65">
            <a:extLst>
              <a:ext uri="{FF2B5EF4-FFF2-40B4-BE49-F238E27FC236}">
                <a16:creationId xmlns:a16="http://schemas.microsoft.com/office/drawing/2014/main" id="{C331FC57-B92D-4EF0-A1C1-F959F44A28B7}"/>
              </a:ext>
            </a:extLst>
          </p:cNvPr>
          <p:cNvGraphicFramePr>
            <a:graphicFrameLocks noGrp="1"/>
          </p:cNvGraphicFramePr>
          <p:nvPr/>
        </p:nvGraphicFramePr>
        <p:xfrm>
          <a:off x="5429925" y="721044"/>
          <a:ext cx="1592177" cy="5696459"/>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145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67" name="TextBox 66">
            <a:extLst>
              <a:ext uri="{FF2B5EF4-FFF2-40B4-BE49-F238E27FC236}">
                <a16:creationId xmlns:a16="http://schemas.microsoft.com/office/drawing/2014/main" id="{935F87E7-28FC-46D8-8FF1-38931BD758A3}"/>
              </a:ext>
            </a:extLst>
          </p:cNvPr>
          <p:cNvSpPr txBox="1"/>
          <p:nvPr/>
        </p:nvSpPr>
        <p:spPr>
          <a:xfrm>
            <a:off x="5528511" y="3882207"/>
            <a:ext cx="14371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se___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ndo</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979B856A-2BCE-46D5-A800-EC1A02A04DA2}"/>
              </a:ext>
            </a:extLst>
          </p:cNvPr>
          <p:cNvSpPr txBox="1"/>
          <p:nvPr/>
        </p:nvSpPr>
        <p:spPr>
          <a:xfrm>
            <a:off x="5429925" y="3353829"/>
            <a:ext cx="1641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pre___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ntar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BCD4120E-AB3B-44A6-BDCE-0579C0644CDF}"/>
              </a:ext>
            </a:extLst>
          </p:cNvPr>
          <p:cNvSpPr txBox="1"/>
          <p:nvPr/>
        </p:nvSpPr>
        <p:spPr>
          <a:xfrm>
            <a:off x="6020835" y="2836043"/>
            <a:ext cx="13479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__to</a:t>
            </a:r>
            <a:endPar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625DE963-B9BC-42E3-B15A-06AC66F77685}"/>
              </a:ext>
            </a:extLst>
          </p:cNvPr>
          <p:cNvSpPr txBox="1"/>
          <p:nvPr/>
        </p:nvSpPr>
        <p:spPr>
          <a:xfrm>
            <a:off x="5979052" y="2284901"/>
            <a:ext cx="15384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___l</a:t>
            </a:r>
          </a:p>
        </p:txBody>
      </p:sp>
      <p:graphicFrame>
        <p:nvGraphicFramePr>
          <p:cNvPr id="71" name="Table 70">
            <a:extLst>
              <a:ext uri="{FF2B5EF4-FFF2-40B4-BE49-F238E27FC236}">
                <a16:creationId xmlns:a16="http://schemas.microsoft.com/office/drawing/2014/main" id="{F0EB70A1-C194-47B5-9A22-F54427A520E2}"/>
              </a:ext>
            </a:extLst>
          </p:cNvPr>
          <p:cNvGraphicFramePr>
            <a:graphicFrameLocks noGrp="1"/>
          </p:cNvGraphicFramePr>
          <p:nvPr/>
        </p:nvGraphicFramePr>
        <p:xfrm>
          <a:off x="1343591" y="706582"/>
          <a:ext cx="3990563" cy="5682547"/>
        </p:xfrm>
        <a:graphic>
          <a:graphicData uri="http://schemas.openxmlformats.org/drawingml/2006/table">
            <a:tbl>
              <a:tblPr firstRow="1" bandRow="1"/>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GU</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72" name="Action Button: Custom 4">
            <a:hlinkClick r:id="" action="ppaction://noaction" highlightClick="1">
              <a:snd r:embed="rId3" name="conmigo.wav"/>
            </a:hlinkClick>
            <a:extLst>
              <a:ext uri="{FF2B5EF4-FFF2-40B4-BE49-F238E27FC236}">
                <a16:creationId xmlns:a16="http://schemas.microsoft.com/office/drawing/2014/main" id="{EDCC407C-D007-45C4-965A-7D73AB05C8C0}"/>
              </a:ext>
            </a:extLst>
          </p:cNvPr>
          <p:cNvSpPr/>
          <p:nvPr/>
        </p:nvSpPr>
        <p:spPr>
          <a:xfrm>
            <a:off x="1488306" y="130871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73" name="Action Button: Custom 5">
            <a:hlinkClick r:id="" action="ppaction://noaction" highlightClick="1">
              <a:snd r:embed="rId4" name="seguro.wav"/>
            </a:hlinkClick>
            <a:extLst>
              <a:ext uri="{FF2B5EF4-FFF2-40B4-BE49-F238E27FC236}">
                <a16:creationId xmlns:a16="http://schemas.microsoft.com/office/drawing/2014/main" id="{8E0D2831-4692-40F1-9402-07D7A030E1F0}"/>
              </a:ext>
            </a:extLst>
          </p:cNvPr>
          <p:cNvSpPr/>
          <p:nvPr/>
        </p:nvSpPr>
        <p:spPr>
          <a:xfrm>
            <a:off x="1488306" y="188679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74" name="Action Button: Custom 6">
            <a:hlinkClick r:id="" action="ppaction://noaction" highlightClick="1">
              <a:snd r:embed="rId5" name="gol.wav"/>
            </a:hlinkClick>
            <a:extLst>
              <a:ext uri="{FF2B5EF4-FFF2-40B4-BE49-F238E27FC236}">
                <a16:creationId xmlns:a16="http://schemas.microsoft.com/office/drawing/2014/main" id="{A84B8CB1-6677-47C7-A659-15F69B49DD9C}"/>
              </a:ext>
            </a:extLst>
          </p:cNvPr>
          <p:cNvSpPr/>
          <p:nvPr/>
        </p:nvSpPr>
        <p:spPr>
          <a:xfrm>
            <a:off x="1475144" y="238122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75" name="Action Button: Custom 7">
            <a:hlinkClick r:id="" action="ppaction://noaction" highlightClick="1">
              <a:snd r:embed="rId6" name="gato.wav"/>
            </a:hlinkClick>
            <a:extLst>
              <a:ext uri="{FF2B5EF4-FFF2-40B4-BE49-F238E27FC236}">
                <a16:creationId xmlns:a16="http://schemas.microsoft.com/office/drawing/2014/main" id="{5D15BE47-D065-4ED8-99B5-FC7240AFC91F}"/>
              </a:ext>
            </a:extLst>
          </p:cNvPr>
          <p:cNvSpPr/>
          <p:nvPr/>
        </p:nvSpPr>
        <p:spPr>
          <a:xfrm>
            <a:off x="1488305" y="29042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sp>
        <p:nvSpPr>
          <p:cNvPr id="76" name="Action Button: Custom 8">
            <a:hlinkClick r:id="" action="ppaction://noaction" highlightClick="1">
              <a:snd r:embed="rId7" name="preguntar.wav"/>
            </a:hlinkClick>
            <a:extLst>
              <a:ext uri="{FF2B5EF4-FFF2-40B4-BE49-F238E27FC236}">
                <a16:creationId xmlns:a16="http://schemas.microsoft.com/office/drawing/2014/main" id="{AB7560CB-2E78-408F-8E08-A664084E4A15}"/>
              </a:ext>
            </a:extLst>
          </p:cNvPr>
          <p:cNvSpPr/>
          <p:nvPr/>
        </p:nvSpPr>
        <p:spPr>
          <a:xfrm>
            <a:off x="1475143" y="340685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77" name="Action Button: Custom 9">
            <a:hlinkClick r:id="" action="ppaction://noaction" highlightClick="1">
              <a:snd r:embed="rId8" name="segundo.wav"/>
            </a:hlinkClick>
            <a:extLst>
              <a:ext uri="{FF2B5EF4-FFF2-40B4-BE49-F238E27FC236}">
                <a16:creationId xmlns:a16="http://schemas.microsoft.com/office/drawing/2014/main" id="{ECED3483-9924-407E-A7C6-B71A83887608}"/>
              </a:ext>
            </a:extLst>
          </p:cNvPr>
          <p:cNvSpPr/>
          <p:nvPr/>
        </p:nvSpPr>
        <p:spPr>
          <a:xfrm>
            <a:off x="1475143" y="3929892"/>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6</a:t>
            </a:r>
          </a:p>
        </p:txBody>
      </p:sp>
      <p:sp>
        <p:nvSpPr>
          <p:cNvPr id="78" name="Action Button: Custom 10">
            <a:hlinkClick r:id="" action="ppaction://noaction" highlightClick="1">
              <a:snd r:embed="rId9" name="amiga.wav"/>
            </a:hlinkClick>
            <a:extLst>
              <a:ext uri="{FF2B5EF4-FFF2-40B4-BE49-F238E27FC236}">
                <a16:creationId xmlns:a16="http://schemas.microsoft.com/office/drawing/2014/main" id="{3F4EDB39-7075-4F89-960E-5B693FFA2722}"/>
              </a:ext>
            </a:extLst>
          </p:cNvPr>
          <p:cNvSpPr/>
          <p:nvPr/>
        </p:nvSpPr>
        <p:spPr>
          <a:xfrm>
            <a:off x="1475142" y="44272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7</a:t>
            </a:r>
          </a:p>
        </p:txBody>
      </p:sp>
      <p:sp>
        <p:nvSpPr>
          <p:cNvPr id="79" name="Action Button: Custom 11">
            <a:hlinkClick r:id="" action="ppaction://noaction" highlightClick="1">
              <a:snd r:embed="rId10" name="ganar.wav"/>
            </a:hlinkClick>
            <a:extLst>
              <a:ext uri="{FF2B5EF4-FFF2-40B4-BE49-F238E27FC236}">
                <a16:creationId xmlns:a16="http://schemas.microsoft.com/office/drawing/2014/main" id="{E12D013F-302B-484D-81DC-D84F647F5FDB}"/>
              </a:ext>
            </a:extLst>
          </p:cNvPr>
          <p:cNvSpPr/>
          <p:nvPr/>
        </p:nvSpPr>
        <p:spPr>
          <a:xfrm>
            <a:off x="1475142" y="495416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8</a:t>
            </a:r>
          </a:p>
        </p:txBody>
      </p:sp>
      <p:sp>
        <p:nvSpPr>
          <p:cNvPr id="80" name="Action Button: Custom 12">
            <a:hlinkClick r:id="" action="ppaction://noaction" highlightClick="1">
              <a:snd r:embed="rId11" name="largo.wav"/>
            </a:hlinkClick>
            <a:extLst>
              <a:ext uri="{FF2B5EF4-FFF2-40B4-BE49-F238E27FC236}">
                <a16:creationId xmlns:a16="http://schemas.microsoft.com/office/drawing/2014/main" id="{A32E0455-7154-458B-A7A5-94180A50E14A}"/>
              </a:ext>
            </a:extLst>
          </p:cNvPr>
          <p:cNvSpPr/>
          <p:nvPr/>
        </p:nvSpPr>
        <p:spPr>
          <a:xfrm>
            <a:off x="1475142" y="54742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9</a:t>
            </a:r>
          </a:p>
        </p:txBody>
      </p:sp>
      <p:sp>
        <p:nvSpPr>
          <p:cNvPr id="81" name="Action Button: Custom 13">
            <a:hlinkClick r:id="" action="ppaction://noaction" highlightClick="1">
              <a:snd r:embed="rId12" name="lugar.wav"/>
            </a:hlinkClick>
            <a:extLst>
              <a:ext uri="{FF2B5EF4-FFF2-40B4-BE49-F238E27FC236}">
                <a16:creationId xmlns:a16="http://schemas.microsoft.com/office/drawing/2014/main" id="{74004AC7-F990-402F-AC9C-772980E9D8EC}"/>
              </a:ext>
            </a:extLst>
          </p:cNvPr>
          <p:cNvSpPr/>
          <p:nvPr/>
        </p:nvSpPr>
        <p:spPr>
          <a:xfrm>
            <a:off x="1475141" y="596014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82" name="Picture 81">
            <a:extLst>
              <a:ext uri="{FF2B5EF4-FFF2-40B4-BE49-F238E27FC236}">
                <a16:creationId xmlns:a16="http://schemas.microsoft.com/office/drawing/2014/main" id="{788A2075-CB62-4C33-B389-23F4624A8B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83626" y="1216660"/>
            <a:ext cx="522871" cy="544657"/>
          </a:xfrm>
          <a:prstGeom prst="rect">
            <a:avLst/>
          </a:prstGeom>
        </p:spPr>
      </p:pic>
      <p:pic>
        <p:nvPicPr>
          <p:cNvPr id="83" name="Picture 82">
            <a:extLst>
              <a:ext uri="{FF2B5EF4-FFF2-40B4-BE49-F238E27FC236}">
                <a16:creationId xmlns:a16="http://schemas.microsoft.com/office/drawing/2014/main" id="{8451CF8B-CAC6-4268-8DAB-9A2F86D46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57222" y="1719525"/>
            <a:ext cx="522871" cy="544657"/>
          </a:xfrm>
          <a:prstGeom prst="rect">
            <a:avLst/>
          </a:prstGeom>
        </p:spPr>
      </p:pic>
      <p:pic>
        <p:nvPicPr>
          <p:cNvPr id="84" name="Picture 83">
            <a:extLst>
              <a:ext uri="{FF2B5EF4-FFF2-40B4-BE49-F238E27FC236}">
                <a16:creationId xmlns:a16="http://schemas.microsoft.com/office/drawing/2014/main" id="{3069E1A1-DA14-40F6-B83A-A12879851A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07689" y="2239265"/>
            <a:ext cx="522871" cy="544657"/>
          </a:xfrm>
          <a:prstGeom prst="rect">
            <a:avLst/>
          </a:prstGeom>
        </p:spPr>
      </p:pic>
      <p:pic>
        <p:nvPicPr>
          <p:cNvPr id="85" name="Picture 84">
            <a:extLst>
              <a:ext uri="{FF2B5EF4-FFF2-40B4-BE49-F238E27FC236}">
                <a16:creationId xmlns:a16="http://schemas.microsoft.com/office/drawing/2014/main" id="{CB8D5ECB-9885-4129-99D1-50E5AAB85D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01410" y="2798705"/>
            <a:ext cx="522871" cy="544657"/>
          </a:xfrm>
          <a:prstGeom prst="rect">
            <a:avLst/>
          </a:prstGeom>
        </p:spPr>
      </p:pic>
      <p:pic>
        <p:nvPicPr>
          <p:cNvPr id="86" name="Picture 85">
            <a:extLst>
              <a:ext uri="{FF2B5EF4-FFF2-40B4-BE49-F238E27FC236}">
                <a16:creationId xmlns:a16="http://schemas.microsoft.com/office/drawing/2014/main" id="{83F86FBB-7DCC-42D4-AACE-6916907ED7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07895" y="3317052"/>
            <a:ext cx="522871" cy="544657"/>
          </a:xfrm>
          <a:prstGeom prst="rect">
            <a:avLst/>
          </a:prstGeom>
        </p:spPr>
      </p:pic>
      <p:pic>
        <p:nvPicPr>
          <p:cNvPr id="87" name="Picture 86">
            <a:extLst>
              <a:ext uri="{FF2B5EF4-FFF2-40B4-BE49-F238E27FC236}">
                <a16:creationId xmlns:a16="http://schemas.microsoft.com/office/drawing/2014/main" id="{9FA57D0A-9E72-4444-A3C6-C4A6E0F3F88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99738" y="3810279"/>
            <a:ext cx="522871" cy="544657"/>
          </a:xfrm>
          <a:prstGeom prst="rect">
            <a:avLst/>
          </a:prstGeom>
        </p:spPr>
      </p:pic>
      <p:pic>
        <p:nvPicPr>
          <p:cNvPr id="88" name="Picture 87">
            <a:extLst>
              <a:ext uri="{FF2B5EF4-FFF2-40B4-BE49-F238E27FC236}">
                <a16:creationId xmlns:a16="http://schemas.microsoft.com/office/drawing/2014/main" id="{D877EC8B-E8D9-4331-B9A2-57C7F1E02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83906" y="4323610"/>
            <a:ext cx="522871" cy="544657"/>
          </a:xfrm>
          <a:prstGeom prst="rect">
            <a:avLst/>
          </a:prstGeom>
        </p:spPr>
      </p:pic>
      <p:pic>
        <p:nvPicPr>
          <p:cNvPr id="89" name="Picture 88">
            <a:extLst>
              <a:ext uri="{FF2B5EF4-FFF2-40B4-BE49-F238E27FC236}">
                <a16:creationId xmlns:a16="http://schemas.microsoft.com/office/drawing/2014/main" id="{9748B8BC-4766-40CB-A632-6D3400A479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59843" y="4855315"/>
            <a:ext cx="522871" cy="544657"/>
          </a:xfrm>
          <a:prstGeom prst="rect">
            <a:avLst/>
          </a:prstGeom>
        </p:spPr>
      </p:pic>
      <p:pic>
        <p:nvPicPr>
          <p:cNvPr id="90" name="Picture 89">
            <a:extLst>
              <a:ext uri="{FF2B5EF4-FFF2-40B4-BE49-F238E27FC236}">
                <a16:creationId xmlns:a16="http://schemas.microsoft.com/office/drawing/2014/main" id="{5EA50481-180B-4BD2-9E40-ACC054B847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92347" y="5373050"/>
            <a:ext cx="522871" cy="544657"/>
          </a:xfrm>
          <a:prstGeom prst="rect">
            <a:avLst/>
          </a:prstGeom>
        </p:spPr>
      </p:pic>
      <p:pic>
        <p:nvPicPr>
          <p:cNvPr id="91" name="Picture 90">
            <a:extLst>
              <a:ext uri="{FF2B5EF4-FFF2-40B4-BE49-F238E27FC236}">
                <a16:creationId xmlns:a16="http://schemas.microsoft.com/office/drawing/2014/main" id="{CA4C3FF0-68FA-4596-99A7-2DC2045FF8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59842" y="5832477"/>
            <a:ext cx="522871" cy="544657"/>
          </a:xfrm>
          <a:prstGeom prst="rect">
            <a:avLst/>
          </a:prstGeom>
        </p:spPr>
      </p:pic>
      <p:sp>
        <p:nvSpPr>
          <p:cNvPr id="92" name="TextBox 91">
            <a:extLst>
              <a:ext uri="{FF2B5EF4-FFF2-40B4-BE49-F238E27FC236}">
                <a16:creationId xmlns:a16="http://schemas.microsoft.com/office/drawing/2014/main" id="{22B8FD4B-EB8C-42A4-B1C3-26326DA607EA}"/>
              </a:ext>
            </a:extLst>
          </p:cNvPr>
          <p:cNvSpPr txBox="1"/>
          <p:nvPr/>
        </p:nvSpPr>
        <p:spPr>
          <a:xfrm>
            <a:off x="5696045" y="1748105"/>
            <a:ext cx="15334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se___ro</a:t>
            </a:r>
          </a:p>
        </p:txBody>
      </p:sp>
      <p:sp>
        <p:nvSpPr>
          <p:cNvPr id="93" name="TextBox 92">
            <a:extLst>
              <a:ext uri="{FF2B5EF4-FFF2-40B4-BE49-F238E27FC236}">
                <a16:creationId xmlns:a16="http://schemas.microsoft.com/office/drawing/2014/main" id="{68F422F4-39E8-43D6-BBA0-DEA5AEA6381A}"/>
              </a:ext>
            </a:extLst>
          </p:cNvPr>
          <p:cNvSpPr txBox="1"/>
          <p:nvPr/>
        </p:nvSpPr>
        <p:spPr>
          <a:xfrm>
            <a:off x="5815409" y="5401590"/>
            <a:ext cx="12307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lar__</a:t>
            </a:r>
          </a:p>
        </p:txBody>
      </p:sp>
      <p:sp>
        <p:nvSpPr>
          <p:cNvPr id="94" name="TextBox 93">
            <a:extLst>
              <a:ext uri="{FF2B5EF4-FFF2-40B4-BE49-F238E27FC236}">
                <a16:creationId xmlns:a16="http://schemas.microsoft.com/office/drawing/2014/main" id="{EC437BBD-24F5-4D12-8CF5-5951EAD6AD5A}"/>
              </a:ext>
            </a:extLst>
          </p:cNvPr>
          <p:cNvSpPr txBox="1"/>
          <p:nvPr/>
        </p:nvSpPr>
        <p:spPr>
          <a:xfrm>
            <a:off x="5808299" y="4868267"/>
            <a:ext cx="14212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nar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26136C45-9E48-42A5-A964-B2E9E9858289}"/>
              </a:ext>
            </a:extLst>
          </p:cNvPr>
          <p:cNvSpPr txBox="1"/>
          <p:nvPr/>
        </p:nvSpPr>
        <p:spPr>
          <a:xfrm>
            <a:off x="5715940" y="4361183"/>
            <a:ext cx="14212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ami</a:t>
            </a: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a:t>
            </a:r>
          </a:p>
        </p:txBody>
      </p:sp>
      <p:sp>
        <p:nvSpPr>
          <p:cNvPr id="96" name="TextBox 95">
            <a:extLst>
              <a:ext uri="{FF2B5EF4-FFF2-40B4-BE49-F238E27FC236}">
                <a16:creationId xmlns:a16="http://schemas.microsoft.com/office/drawing/2014/main" id="{E03E254D-F7B3-4E0C-9C32-5618F334F570}"/>
              </a:ext>
            </a:extLst>
          </p:cNvPr>
          <p:cNvSpPr txBox="1"/>
          <p:nvPr/>
        </p:nvSpPr>
        <p:spPr>
          <a:xfrm>
            <a:off x="5750787" y="5904821"/>
            <a:ext cx="15384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lu</a:t>
            </a: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___r</a:t>
            </a:r>
          </a:p>
        </p:txBody>
      </p:sp>
      <p:sp>
        <p:nvSpPr>
          <p:cNvPr id="97" name="TextBox 96">
            <a:extLst>
              <a:ext uri="{FF2B5EF4-FFF2-40B4-BE49-F238E27FC236}">
                <a16:creationId xmlns:a16="http://schemas.microsoft.com/office/drawing/2014/main" id="{3BA7515F-622B-4018-B2C4-FF3FC054F852}"/>
              </a:ext>
            </a:extLst>
          </p:cNvPr>
          <p:cNvSpPr txBox="1"/>
          <p:nvPr/>
        </p:nvSpPr>
        <p:spPr>
          <a:xfrm>
            <a:off x="0" y="276718"/>
            <a:ext cx="31557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panose="020F0302020204030204"/>
                <a:ea typeface="+mn-ea"/>
                <a:cs typeface="+mn-cs"/>
              </a:rPr>
              <a:t>Escucha otra vez.</a:t>
            </a:r>
          </a:p>
        </p:txBody>
      </p:sp>
      <p:sp>
        <p:nvSpPr>
          <p:cNvPr id="98" name="TextBox 97">
            <a:extLst>
              <a:ext uri="{FF2B5EF4-FFF2-40B4-BE49-F238E27FC236}">
                <a16:creationId xmlns:a16="http://schemas.microsoft.com/office/drawing/2014/main" id="{8428E954-FE1B-4D56-9AC9-3F7FE06F7308}"/>
              </a:ext>
            </a:extLst>
          </p:cNvPr>
          <p:cNvSpPr txBox="1"/>
          <p:nvPr/>
        </p:nvSpPr>
        <p:spPr>
          <a:xfrm>
            <a:off x="2648176" y="276717"/>
            <a:ext cx="29583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panose="020F0302020204030204"/>
                <a:ea typeface="+mn-ea"/>
                <a:cs typeface="+mn-cs"/>
              </a:rPr>
              <a:t>Escribe la palabra.</a:t>
            </a:r>
          </a:p>
        </p:txBody>
      </p:sp>
      <p:sp>
        <p:nvSpPr>
          <p:cNvPr id="99" name="TextBox 98">
            <a:extLst>
              <a:ext uri="{FF2B5EF4-FFF2-40B4-BE49-F238E27FC236}">
                <a16:creationId xmlns:a16="http://schemas.microsoft.com/office/drawing/2014/main" id="{6FC24F17-8087-4447-9912-CB4EA25E0C3A}"/>
              </a:ext>
            </a:extLst>
          </p:cNvPr>
          <p:cNvSpPr txBox="1"/>
          <p:nvPr/>
        </p:nvSpPr>
        <p:spPr>
          <a:xfrm>
            <a:off x="0" y="-32806"/>
            <a:ext cx="19624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panose="020F0302020204030204"/>
                <a:ea typeface="+mn-ea"/>
                <a:cs typeface="+mn-cs"/>
              </a:rPr>
              <a:t>Escucha.</a:t>
            </a:r>
          </a:p>
        </p:txBody>
      </p:sp>
      <p:sp>
        <p:nvSpPr>
          <p:cNvPr id="100" name="TextBox 99">
            <a:extLst>
              <a:ext uri="{FF2B5EF4-FFF2-40B4-BE49-F238E27FC236}">
                <a16:creationId xmlns:a16="http://schemas.microsoft.com/office/drawing/2014/main" id="{30C4927C-C89F-44A1-A901-6DEF6BBF4111}"/>
              </a:ext>
            </a:extLst>
          </p:cNvPr>
          <p:cNvSpPr txBox="1"/>
          <p:nvPr/>
        </p:nvSpPr>
        <p:spPr>
          <a:xfrm>
            <a:off x="1453026" y="-34501"/>
            <a:ext cx="38233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panose="020F0302020204030204"/>
                <a:ea typeface="+mn-ea"/>
                <a:cs typeface="+mn-cs"/>
              </a:rPr>
              <a:t>Marca ‘GA’, ‘GO’ o ‘GU’.</a:t>
            </a:r>
          </a:p>
        </p:txBody>
      </p:sp>
      <p:sp>
        <p:nvSpPr>
          <p:cNvPr id="101" name="TextBox 100">
            <a:extLst>
              <a:ext uri="{FF2B5EF4-FFF2-40B4-BE49-F238E27FC236}">
                <a16:creationId xmlns:a16="http://schemas.microsoft.com/office/drawing/2014/main" id="{40E00D77-1DEC-43FF-9CBB-C1154E35EF3F}"/>
              </a:ext>
            </a:extLst>
          </p:cNvPr>
          <p:cNvSpPr txBox="1"/>
          <p:nvPr/>
        </p:nvSpPr>
        <p:spPr>
          <a:xfrm>
            <a:off x="6014432" y="1748105"/>
            <a:ext cx="5569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gu</a:t>
            </a:r>
          </a:p>
        </p:txBody>
      </p:sp>
      <p:sp>
        <p:nvSpPr>
          <p:cNvPr id="102" name="TextBox 101">
            <a:extLst>
              <a:ext uri="{FF2B5EF4-FFF2-40B4-BE49-F238E27FC236}">
                <a16:creationId xmlns:a16="http://schemas.microsoft.com/office/drawing/2014/main" id="{68BE1F55-26FA-440E-BC74-CDDAF1D20940}"/>
              </a:ext>
            </a:extLst>
          </p:cNvPr>
          <p:cNvSpPr txBox="1"/>
          <p:nvPr/>
        </p:nvSpPr>
        <p:spPr>
          <a:xfrm>
            <a:off x="6014432" y="2275527"/>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go</a:t>
            </a:r>
          </a:p>
        </p:txBody>
      </p:sp>
      <p:sp>
        <p:nvSpPr>
          <p:cNvPr id="103" name="TextBox 102">
            <a:extLst>
              <a:ext uri="{FF2B5EF4-FFF2-40B4-BE49-F238E27FC236}">
                <a16:creationId xmlns:a16="http://schemas.microsoft.com/office/drawing/2014/main" id="{2BD2AB01-BB00-4776-BA96-DD7C64E66D7C}"/>
              </a:ext>
            </a:extLst>
          </p:cNvPr>
          <p:cNvSpPr txBox="1"/>
          <p:nvPr/>
        </p:nvSpPr>
        <p:spPr>
          <a:xfrm>
            <a:off x="5925064" y="2825677"/>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ga</a:t>
            </a:r>
          </a:p>
        </p:txBody>
      </p:sp>
      <p:sp>
        <p:nvSpPr>
          <p:cNvPr id="104" name="TextBox 103">
            <a:extLst>
              <a:ext uri="{FF2B5EF4-FFF2-40B4-BE49-F238E27FC236}">
                <a16:creationId xmlns:a16="http://schemas.microsoft.com/office/drawing/2014/main" id="{C2472B49-80AD-4319-9CD1-9EE876488C2A}"/>
              </a:ext>
            </a:extLst>
          </p:cNvPr>
          <p:cNvSpPr txBox="1"/>
          <p:nvPr/>
        </p:nvSpPr>
        <p:spPr>
          <a:xfrm>
            <a:off x="5905525" y="3357240"/>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gu</a:t>
            </a:r>
          </a:p>
        </p:txBody>
      </p:sp>
      <p:sp>
        <p:nvSpPr>
          <p:cNvPr id="105" name="TextBox 104">
            <a:extLst>
              <a:ext uri="{FF2B5EF4-FFF2-40B4-BE49-F238E27FC236}">
                <a16:creationId xmlns:a16="http://schemas.microsoft.com/office/drawing/2014/main" id="{11FE0FCA-B71A-4BC6-B5D4-4D78093272F4}"/>
              </a:ext>
            </a:extLst>
          </p:cNvPr>
          <p:cNvSpPr txBox="1"/>
          <p:nvPr/>
        </p:nvSpPr>
        <p:spPr>
          <a:xfrm>
            <a:off x="5869519" y="3890578"/>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gu</a:t>
            </a:r>
          </a:p>
        </p:txBody>
      </p:sp>
      <p:sp>
        <p:nvSpPr>
          <p:cNvPr id="106" name="TextBox 105">
            <a:extLst>
              <a:ext uri="{FF2B5EF4-FFF2-40B4-BE49-F238E27FC236}">
                <a16:creationId xmlns:a16="http://schemas.microsoft.com/office/drawing/2014/main" id="{8EAAED40-0562-45DD-9CCF-B67458EF0694}"/>
              </a:ext>
            </a:extLst>
          </p:cNvPr>
          <p:cNvSpPr txBox="1"/>
          <p:nvPr/>
        </p:nvSpPr>
        <p:spPr>
          <a:xfrm>
            <a:off x="6174780" y="5392232"/>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go</a:t>
            </a:r>
          </a:p>
        </p:txBody>
      </p:sp>
      <p:sp>
        <p:nvSpPr>
          <p:cNvPr id="107" name="TextBox 106">
            <a:extLst>
              <a:ext uri="{FF2B5EF4-FFF2-40B4-BE49-F238E27FC236}">
                <a16:creationId xmlns:a16="http://schemas.microsoft.com/office/drawing/2014/main" id="{87A0904A-CE36-4239-A9F9-4B0633880141}"/>
              </a:ext>
            </a:extLst>
          </p:cNvPr>
          <p:cNvSpPr txBox="1"/>
          <p:nvPr/>
        </p:nvSpPr>
        <p:spPr>
          <a:xfrm>
            <a:off x="5696045" y="4876638"/>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ga</a:t>
            </a:r>
          </a:p>
        </p:txBody>
      </p:sp>
      <p:sp>
        <p:nvSpPr>
          <p:cNvPr id="108" name="TextBox 107">
            <a:extLst>
              <a:ext uri="{FF2B5EF4-FFF2-40B4-BE49-F238E27FC236}">
                <a16:creationId xmlns:a16="http://schemas.microsoft.com/office/drawing/2014/main" id="{BEF19A78-7A8F-4495-894C-42C7BF37FDE5}"/>
              </a:ext>
            </a:extLst>
          </p:cNvPr>
          <p:cNvSpPr txBox="1"/>
          <p:nvPr/>
        </p:nvSpPr>
        <p:spPr>
          <a:xfrm>
            <a:off x="6247556" y="4361409"/>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ga</a:t>
            </a:r>
          </a:p>
        </p:txBody>
      </p:sp>
      <p:sp>
        <p:nvSpPr>
          <p:cNvPr id="109" name="TextBox 108">
            <a:extLst>
              <a:ext uri="{FF2B5EF4-FFF2-40B4-BE49-F238E27FC236}">
                <a16:creationId xmlns:a16="http://schemas.microsoft.com/office/drawing/2014/main" id="{5269D86A-4E2A-4342-BC1E-74F7502A6E91}"/>
              </a:ext>
            </a:extLst>
          </p:cNvPr>
          <p:cNvSpPr txBox="1"/>
          <p:nvPr/>
        </p:nvSpPr>
        <p:spPr>
          <a:xfrm>
            <a:off x="5987601" y="5908564"/>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ga</a:t>
            </a:r>
          </a:p>
        </p:txBody>
      </p:sp>
      <p:graphicFrame>
        <p:nvGraphicFramePr>
          <p:cNvPr id="110" name="Table 109">
            <a:extLst>
              <a:ext uri="{FF2B5EF4-FFF2-40B4-BE49-F238E27FC236}">
                <a16:creationId xmlns:a16="http://schemas.microsoft.com/office/drawing/2014/main" id="{BDBDB508-36BC-4665-9B9C-1574F3C69B82}"/>
              </a:ext>
            </a:extLst>
          </p:cNvPr>
          <p:cNvGraphicFramePr>
            <a:graphicFrameLocks noGrp="1"/>
          </p:cNvGraphicFramePr>
          <p:nvPr/>
        </p:nvGraphicFramePr>
        <p:xfrm>
          <a:off x="7121882" y="727746"/>
          <a:ext cx="3130176" cy="5696459"/>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145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111" name="TextBox 110">
            <a:extLst>
              <a:ext uri="{FF2B5EF4-FFF2-40B4-BE49-F238E27FC236}">
                <a16:creationId xmlns:a16="http://schemas.microsoft.com/office/drawing/2014/main" id="{0125F7FA-C45E-4D94-892E-AF84733D5429}"/>
              </a:ext>
            </a:extLst>
          </p:cNvPr>
          <p:cNvSpPr txBox="1"/>
          <p:nvPr/>
        </p:nvSpPr>
        <p:spPr>
          <a:xfrm>
            <a:off x="7147510" y="795116"/>
            <a:ext cx="320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¿Cómo se dice en inglés?</a:t>
            </a:r>
          </a:p>
        </p:txBody>
      </p:sp>
      <p:sp>
        <p:nvSpPr>
          <p:cNvPr id="112" name="TextBox 111">
            <a:extLst>
              <a:ext uri="{FF2B5EF4-FFF2-40B4-BE49-F238E27FC236}">
                <a16:creationId xmlns:a16="http://schemas.microsoft.com/office/drawing/2014/main" id="{37175D9E-ED3B-458E-8127-41231936CC76}"/>
              </a:ext>
            </a:extLst>
          </p:cNvPr>
          <p:cNvSpPr txBox="1"/>
          <p:nvPr/>
        </p:nvSpPr>
        <p:spPr>
          <a:xfrm>
            <a:off x="8024712" y="1252982"/>
            <a:ext cx="1446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with me</a:t>
            </a:r>
          </a:p>
        </p:txBody>
      </p:sp>
      <p:sp>
        <p:nvSpPr>
          <p:cNvPr id="113" name="TextBox 112">
            <a:extLst>
              <a:ext uri="{FF2B5EF4-FFF2-40B4-BE49-F238E27FC236}">
                <a16:creationId xmlns:a16="http://schemas.microsoft.com/office/drawing/2014/main" id="{A10F6C17-B9CC-4F54-8B03-DBF908A99187}"/>
              </a:ext>
            </a:extLst>
          </p:cNvPr>
          <p:cNvSpPr txBox="1"/>
          <p:nvPr/>
        </p:nvSpPr>
        <p:spPr>
          <a:xfrm>
            <a:off x="8048067" y="1761317"/>
            <a:ext cx="1587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sure, safe</a:t>
            </a:r>
          </a:p>
        </p:txBody>
      </p:sp>
      <p:sp>
        <p:nvSpPr>
          <p:cNvPr id="114" name="TextBox 113">
            <a:extLst>
              <a:ext uri="{FF2B5EF4-FFF2-40B4-BE49-F238E27FC236}">
                <a16:creationId xmlns:a16="http://schemas.microsoft.com/office/drawing/2014/main" id="{61AB15F9-29DB-4ACE-A805-EE064DB2A3FF}"/>
              </a:ext>
            </a:extLst>
          </p:cNvPr>
          <p:cNvSpPr txBox="1"/>
          <p:nvPr/>
        </p:nvSpPr>
        <p:spPr>
          <a:xfrm>
            <a:off x="8251799" y="2298850"/>
            <a:ext cx="10677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goal</a:t>
            </a:r>
          </a:p>
        </p:txBody>
      </p:sp>
      <p:sp>
        <p:nvSpPr>
          <p:cNvPr id="115" name="TextBox 114">
            <a:extLst>
              <a:ext uri="{FF2B5EF4-FFF2-40B4-BE49-F238E27FC236}">
                <a16:creationId xmlns:a16="http://schemas.microsoft.com/office/drawing/2014/main" id="{AFDACB13-4059-4C40-9A86-16F78392F141}"/>
              </a:ext>
            </a:extLst>
          </p:cNvPr>
          <p:cNvSpPr txBox="1"/>
          <p:nvPr/>
        </p:nvSpPr>
        <p:spPr>
          <a:xfrm>
            <a:off x="8290609" y="2836383"/>
            <a:ext cx="9330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cat</a:t>
            </a:r>
          </a:p>
        </p:txBody>
      </p:sp>
      <p:sp>
        <p:nvSpPr>
          <p:cNvPr id="116" name="TextBox 115">
            <a:extLst>
              <a:ext uri="{FF2B5EF4-FFF2-40B4-BE49-F238E27FC236}">
                <a16:creationId xmlns:a16="http://schemas.microsoft.com/office/drawing/2014/main" id="{510839CF-3C28-4030-B20D-CB4E573B3BE3}"/>
              </a:ext>
            </a:extLst>
          </p:cNvPr>
          <p:cNvSpPr txBox="1"/>
          <p:nvPr/>
        </p:nvSpPr>
        <p:spPr>
          <a:xfrm>
            <a:off x="8174218" y="3359575"/>
            <a:ext cx="1026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to ask</a:t>
            </a:r>
          </a:p>
        </p:txBody>
      </p:sp>
      <p:sp>
        <p:nvSpPr>
          <p:cNvPr id="117" name="TextBox 116">
            <a:extLst>
              <a:ext uri="{FF2B5EF4-FFF2-40B4-BE49-F238E27FC236}">
                <a16:creationId xmlns:a16="http://schemas.microsoft.com/office/drawing/2014/main" id="{58CD2C34-5F8D-456D-80D2-E9AEEC4EEC1F}"/>
              </a:ext>
            </a:extLst>
          </p:cNvPr>
          <p:cNvSpPr txBox="1"/>
          <p:nvPr/>
        </p:nvSpPr>
        <p:spPr>
          <a:xfrm>
            <a:off x="8078581" y="3861709"/>
            <a:ext cx="12285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second</a:t>
            </a:r>
          </a:p>
        </p:txBody>
      </p:sp>
      <p:sp>
        <p:nvSpPr>
          <p:cNvPr id="118" name="TextBox 117">
            <a:extLst>
              <a:ext uri="{FF2B5EF4-FFF2-40B4-BE49-F238E27FC236}">
                <a16:creationId xmlns:a16="http://schemas.microsoft.com/office/drawing/2014/main" id="{EB47AB1E-4B26-4BB1-A592-DF630B2FCB8A}"/>
              </a:ext>
            </a:extLst>
          </p:cNvPr>
          <p:cNvSpPr txBox="1"/>
          <p:nvPr/>
        </p:nvSpPr>
        <p:spPr>
          <a:xfrm>
            <a:off x="8335045" y="5437506"/>
            <a:ext cx="8483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long</a:t>
            </a:r>
          </a:p>
        </p:txBody>
      </p:sp>
      <p:sp>
        <p:nvSpPr>
          <p:cNvPr id="119" name="TextBox 118">
            <a:extLst>
              <a:ext uri="{FF2B5EF4-FFF2-40B4-BE49-F238E27FC236}">
                <a16:creationId xmlns:a16="http://schemas.microsoft.com/office/drawing/2014/main" id="{69E558E3-5803-4B32-8BC4-6886D252F060}"/>
              </a:ext>
            </a:extLst>
          </p:cNvPr>
          <p:cNvSpPr txBox="1"/>
          <p:nvPr/>
        </p:nvSpPr>
        <p:spPr>
          <a:xfrm>
            <a:off x="8290609" y="4912199"/>
            <a:ext cx="10587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to win</a:t>
            </a:r>
          </a:p>
        </p:txBody>
      </p:sp>
      <p:sp>
        <p:nvSpPr>
          <p:cNvPr id="120" name="TextBox 119">
            <a:extLst>
              <a:ext uri="{FF2B5EF4-FFF2-40B4-BE49-F238E27FC236}">
                <a16:creationId xmlns:a16="http://schemas.microsoft.com/office/drawing/2014/main" id="{53DB317D-A58E-4E1A-8BB6-8C24CCB90A6D}"/>
              </a:ext>
            </a:extLst>
          </p:cNvPr>
          <p:cNvSpPr txBox="1"/>
          <p:nvPr/>
        </p:nvSpPr>
        <p:spPr>
          <a:xfrm>
            <a:off x="7668786" y="4392778"/>
            <a:ext cx="25743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(female) friend</a:t>
            </a:r>
          </a:p>
        </p:txBody>
      </p:sp>
      <p:sp>
        <p:nvSpPr>
          <p:cNvPr id="121" name="TextBox 120">
            <a:extLst>
              <a:ext uri="{FF2B5EF4-FFF2-40B4-BE49-F238E27FC236}">
                <a16:creationId xmlns:a16="http://schemas.microsoft.com/office/drawing/2014/main" id="{8C441493-7C2F-49B3-B1BD-EC36780D53C6}"/>
              </a:ext>
            </a:extLst>
          </p:cNvPr>
          <p:cNvSpPr txBox="1"/>
          <p:nvPr/>
        </p:nvSpPr>
        <p:spPr>
          <a:xfrm>
            <a:off x="8290609" y="5918825"/>
            <a:ext cx="10839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place</a:t>
            </a:r>
          </a:p>
        </p:txBody>
      </p:sp>
      <p:sp>
        <p:nvSpPr>
          <p:cNvPr id="122" name="TextBox 121">
            <a:extLst>
              <a:ext uri="{FF2B5EF4-FFF2-40B4-BE49-F238E27FC236}">
                <a16:creationId xmlns:a16="http://schemas.microsoft.com/office/drawing/2014/main" id="{E52AAE93-139B-4CDC-AA91-B11B81A97F68}"/>
              </a:ext>
            </a:extLst>
          </p:cNvPr>
          <p:cNvSpPr txBox="1"/>
          <p:nvPr/>
        </p:nvSpPr>
        <p:spPr>
          <a:xfrm>
            <a:off x="5515568" y="1240833"/>
            <a:ext cx="15546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conmi</a:t>
            </a: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___</a:t>
            </a:r>
          </a:p>
        </p:txBody>
      </p:sp>
      <p:sp>
        <p:nvSpPr>
          <p:cNvPr id="123" name="TextBox 122">
            <a:extLst>
              <a:ext uri="{FF2B5EF4-FFF2-40B4-BE49-F238E27FC236}">
                <a16:creationId xmlns:a16="http://schemas.microsoft.com/office/drawing/2014/main" id="{ACA865D5-219E-4253-BC6E-97C4AE436031}"/>
              </a:ext>
            </a:extLst>
          </p:cNvPr>
          <p:cNvSpPr txBox="1"/>
          <p:nvPr/>
        </p:nvSpPr>
        <p:spPr>
          <a:xfrm>
            <a:off x="6387070" y="1240746"/>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go</a:t>
            </a:r>
          </a:p>
        </p:txBody>
      </p:sp>
      <p:sp>
        <p:nvSpPr>
          <p:cNvPr id="124" name="Title 123">
            <a:extLst>
              <a:ext uri="{FF2B5EF4-FFF2-40B4-BE49-F238E27FC236}">
                <a16:creationId xmlns:a16="http://schemas.microsoft.com/office/drawing/2014/main" id="{E4DC70DE-41F8-4E22-8885-256E355C9FD3}"/>
              </a:ext>
            </a:extLst>
          </p:cNvPr>
          <p:cNvSpPr>
            <a:spLocks noGrp="1"/>
          </p:cNvSpPr>
          <p:nvPr>
            <p:ph type="title"/>
          </p:nvPr>
        </p:nvSpPr>
        <p:spPr>
          <a:xfrm>
            <a:off x="9417711" y="-100654"/>
            <a:ext cx="2568243" cy="1118557"/>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26403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6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22"/>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0"/>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7"/>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3"/>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9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95"/>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6"/>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2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01"/>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2"/>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0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04"/>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05"/>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08"/>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7"/>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06"/>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09"/>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110"/>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11"/>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112"/>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13"/>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14"/>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115"/>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116"/>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117"/>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120"/>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119"/>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118"/>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6696615F-10BA-43E7-A6BF-9073D3FB404D}"/>
              </a:ext>
            </a:extLst>
          </p:cNvPr>
          <p:cNvGraphicFramePr>
            <a:graphicFrameLocks noGrp="1"/>
          </p:cNvGraphicFramePr>
          <p:nvPr/>
        </p:nvGraphicFramePr>
        <p:xfrm>
          <a:off x="5429925" y="721044"/>
          <a:ext cx="1592177" cy="5696459"/>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145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9" name="TextBox 8">
            <a:extLst>
              <a:ext uri="{FF2B5EF4-FFF2-40B4-BE49-F238E27FC236}">
                <a16:creationId xmlns:a16="http://schemas.microsoft.com/office/drawing/2014/main" id="{A6F6F3B6-D946-4217-80C8-4DA2D9698896}"/>
              </a:ext>
            </a:extLst>
          </p:cNvPr>
          <p:cNvSpPr txBox="1"/>
          <p:nvPr/>
        </p:nvSpPr>
        <p:spPr>
          <a:xfrm>
            <a:off x="5572279" y="3868877"/>
            <a:ext cx="14371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se</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gu</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ndo</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B7610D8-1DB3-4989-9E41-C7923EA43372}"/>
              </a:ext>
            </a:extLst>
          </p:cNvPr>
          <p:cNvSpPr txBox="1"/>
          <p:nvPr/>
        </p:nvSpPr>
        <p:spPr>
          <a:xfrm>
            <a:off x="5443016" y="3353929"/>
            <a:ext cx="1641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pre</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gu</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ntar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E0CDFF9-A110-4626-8286-77D4B9A31B44}"/>
              </a:ext>
            </a:extLst>
          </p:cNvPr>
          <p:cNvSpPr txBox="1"/>
          <p:nvPr/>
        </p:nvSpPr>
        <p:spPr>
          <a:xfrm>
            <a:off x="5903535" y="2849169"/>
            <a:ext cx="13479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ga</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to</a:t>
            </a:r>
            <a:endPar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6F52AEEE-9FCA-4886-B61C-0E2498162DCB}"/>
              </a:ext>
            </a:extLst>
          </p:cNvPr>
          <p:cNvSpPr txBox="1"/>
          <p:nvPr/>
        </p:nvSpPr>
        <p:spPr>
          <a:xfrm>
            <a:off x="5979052" y="2284901"/>
            <a:ext cx="6986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go</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l</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13" name="Table 12">
            <a:extLst>
              <a:ext uri="{FF2B5EF4-FFF2-40B4-BE49-F238E27FC236}">
                <a16:creationId xmlns:a16="http://schemas.microsoft.com/office/drawing/2014/main" id="{DD60DF63-BEEF-4FF3-A37C-286431CFA7BB}"/>
              </a:ext>
            </a:extLst>
          </p:cNvPr>
          <p:cNvGraphicFramePr>
            <a:graphicFrameLocks noGrp="1"/>
          </p:cNvGraphicFramePr>
          <p:nvPr/>
        </p:nvGraphicFramePr>
        <p:xfrm>
          <a:off x="1343591" y="706582"/>
          <a:ext cx="3990563" cy="5682547"/>
        </p:xfrm>
        <a:graphic>
          <a:graphicData uri="http://schemas.openxmlformats.org/drawingml/2006/table">
            <a:tbl>
              <a:tblPr firstRow="1" bandRow="1"/>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GU</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pic>
        <p:nvPicPr>
          <p:cNvPr id="14" name="Picture 13">
            <a:extLst>
              <a:ext uri="{FF2B5EF4-FFF2-40B4-BE49-F238E27FC236}">
                <a16:creationId xmlns:a16="http://schemas.microsoft.com/office/drawing/2014/main" id="{3156906A-C432-400C-B166-1FD644744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500" y="1216660"/>
            <a:ext cx="522871" cy="544657"/>
          </a:xfrm>
          <a:prstGeom prst="rect">
            <a:avLst/>
          </a:prstGeom>
        </p:spPr>
      </p:pic>
      <p:pic>
        <p:nvPicPr>
          <p:cNvPr id="15" name="Picture 14">
            <a:extLst>
              <a:ext uri="{FF2B5EF4-FFF2-40B4-BE49-F238E27FC236}">
                <a16:creationId xmlns:a16="http://schemas.microsoft.com/office/drawing/2014/main" id="{9464D94A-8FD8-476A-BD26-615116D41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7259" y="1719525"/>
            <a:ext cx="522871" cy="544657"/>
          </a:xfrm>
          <a:prstGeom prst="rect">
            <a:avLst/>
          </a:prstGeom>
        </p:spPr>
      </p:pic>
      <p:pic>
        <p:nvPicPr>
          <p:cNvPr id="16" name="Picture 15">
            <a:extLst>
              <a:ext uri="{FF2B5EF4-FFF2-40B4-BE49-F238E27FC236}">
                <a16:creationId xmlns:a16="http://schemas.microsoft.com/office/drawing/2014/main" id="{707A3D16-0BEB-4C51-9F10-DAD1A87A5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689" y="2239265"/>
            <a:ext cx="522871" cy="544657"/>
          </a:xfrm>
          <a:prstGeom prst="rect">
            <a:avLst/>
          </a:prstGeom>
        </p:spPr>
      </p:pic>
      <p:pic>
        <p:nvPicPr>
          <p:cNvPr id="17" name="Picture 16">
            <a:extLst>
              <a:ext uri="{FF2B5EF4-FFF2-40B4-BE49-F238E27FC236}">
                <a16:creationId xmlns:a16="http://schemas.microsoft.com/office/drawing/2014/main" id="{07B61AAA-5176-4479-BE12-8E1851D59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840" y="2812010"/>
            <a:ext cx="522871" cy="544657"/>
          </a:xfrm>
          <a:prstGeom prst="rect">
            <a:avLst/>
          </a:prstGeom>
        </p:spPr>
      </p:pic>
      <p:pic>
        <p:nvPicPr>
          <p:cNvPr id="18" name="Picture 17">
            <a:extLst>
              <a:ext uri="{FF2B5EF4-FFF2-40B4-BE49-F238E27FC236}">
                <a16:creationId xmlns:a16="http://schemas.microsoft.com/office/drawing/2014/main" id="{9BC6F3BD-A71B-4CBC-B41E-813A7EBF07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895" y="3284974"/>
            <a:ext cx="522871" cy="544657"/>
          </a:xfrm>
          <a:prstGeom prst="rect">
            <a:avLst/>
          </a:prstGeom>
        </p:spPr>
      </p:pic>
      <p:pic>
        <p:nvPicPr>
          <p:cNvPr id="19" name="Picture 18">
            <a:extLst>
              <a:ext uri="{FF2B5EF4-FFF2-40B4-BE49-F238E27FC236}">
                <a16:creationId xmlns:a16="http://schemas.microsoft.com/office/drawing/2014/main" id="{F6C418B3-D1ED-45AA-89DF-95E41E5DA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651" y="3781998"/>
            <a:ext cx="522871" cy="544657"/>
          </a:xfrm>
          <a:prstGeom prst="rect">
            <a:avLst/>
          </a:prstGeom>
        </p:spPr>
      </p:pic>
      <p:pic>
        <p:nvPicPr>
          <p:cNvPr id="20" name="Picture 19">
            <a:extLst>
              <a:ext uri="{FF2B5EF4-FFF2-40B4-BE49-F238E27FC236}">
                <a16:creationId xmlns:a16="http://schemas.microsoft.com/office/drawing/2014/main" id="{2C4CE47E-F32E-4246-A0D5-552AC8F79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210" y="4309564"/>
            <a:ext cx="522871" cy="544657"/>
          </a:xfrm>
          <a:prstGeom prst="rect">
            <a:avLst/>
          </a:prstGeom>
        </p:spPr>
      </p:pic>
      <p:pic>
        <p:nvPicPr>
          <p:cNvPr id="21" name="Picture 20">
            <a:extLst>
              <a:ext uri="{FF2B5EF4-FFF2-40B4-BE49-F238E27FC236}">
                <a16:creationId xmlns:a16="http://schemas.microsoft.com/office/drawing/2014/main" id="{F90E8C85-6403-49A0-87B6-7A79F21B3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211" y="4841963"/>
            <a:ext cx="522871" cy="544657"/>
          </a:xfrm>
          <a:prstGeom prst="rect">
            <a:avLst/>
          </a:prstGeom>
        </p:spPr>
      </p:pic>
      <p:pic>
        <p:nvPicPr>
          <p:cNvPr id="22" name="Picture 21">
            <a:extLst>
              <a:ext uri="{FF2B5EF4-FFF2-40B4-BE49-F238E27FC236}">
                <a16:creationId xmlns:a16="http://schemas.microsoft.com/office/drawing/2014/main" id="{1DD143A9-EB76-4983-86C3-5DBA5D74C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1585" y="5344704"/>
            <a:ext cx="522871" cy="544657"/>
          </a:xfrm>
          <a:prstGeom prst="rect">
            <a:avLst/>
          </a:prstGeom>
        </p:spPr>
      </p:pic>
      <p:pic>
        <p:nvPicPr>
          <p:cNvPr id="23" name="Picture 22">
            <a:extLst>
              <a:ext uri="{FF2B5EF4-FFF2-40B4-BE49-F238E27FC236}">
                <a16:creationId xmlns:a16="http://schemas.microsoft.com/office/drawing/2014/main" id="{A0982B6D-4CD6-4824-AB50-8196BAC88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840" y="5832477"/>
            <a:ext cx="522871" cy="544657"/>
          </a:xfrm>
          <a:prstGeom prst="rect">
            <a:avLst/>
          </a:prstGeom>
        </p:spPr>
      </p:pic>
      <p:sp>
        <p:nvSpPr>
          <p:cNvPr id="24" name="TextBox 23">
            <a:extLst>
              <a:ext uri="{FF2B5EF4-FFF2-40B4-BE49-F238E27FC236}">
                <a16:creationId xmlns:a16="http://schemas.microsoft.com/office/drawing/2014/main" id="{AE51C01E-1142-4FD3-9FE3-2569DB4D8557}"/>
              </a:ext>
            </a:extLst>
          </p:cNvPr>
          <p:cNvSpPr txBox="1"/>
          <p:nvPr/>
        </p:nvSpPr>
        <p:spPr>
          <a:xfrm>
            <a:off x="5696045" y="1748105"/>
            <a:ext cx="15334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se</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gu</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ro</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516F8C2-F900-495F-98C7-4E80D7B39690}"/>
              </a:ext>
            </a:extLst>
          </p:cNvPr>
          <p:cNvSpPr txBox="1"/>
          <p:nvPr/>
        </p:nvSpPr>
        <p:spPr>
          <a:xfrm>
            <a:off x="5815409" y="5401590"/>
            <a:ext cx="12307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lar</a:t>
            </a: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go</a:t>
            </a:r>
          </a:p>
        </p:txBody>
      </p:sp>
      <p:sp>
        <p:nvSpPr>
          <p:cNvPr id="26" name="TextBox 25">
            <a:extLst>
              <a:ext uri="{FF2B5EF4-FFF2-40B4-BE49-F238E27FC236}">
                <a16:creationId xmlns:a16="http://schemas.microsoft.com/office/drawing/2014/main" id="{5755963D-9317-4CE1-A666-C1DF11A3B623}"/>
              </a:ext>
            </a:extLst>
          </p:cNvPr>
          <p:cNvSpPr txBox="1"/>
          <p:nvPr/>
        </p:nvSpPr>
        <p:spPr>
          <a:xfrm>
            <a:off x="5808299" y="4854221"/>
            <a:ext cx="14212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ga</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nar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3A53A4F-A2A6-4057-8ED5-678957BE1686}"/>
              </a:ext>
            </a:extLst>
          </p:cNvPr>
          <p:cNvSpPr txBox="1"/>
          <p:nvPr/>
        </p:nvSpPr>
        <p:spPr>
          <a:xfrm>
            <a:off x="5715940" y="4361183"/>
            <a:ext cx="14212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ami</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ga</a:t>
            </a:r>
            <a:endPar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45423B3-82E8-452F-A773-AB6A7F73B28B}"/>
              </a:ext>
            </a:extLst>
          </p:cNvPr>
          <p:cNvSpPr txBox="1"/>
          <p:nvPr/>
        </p:nvSpPr>
        <p:spPr>
          <a:xfrm>
            <a:off x="5808299" y="5904821"/>
            <a:ext cx="15384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lu</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ga</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1427A4D-A6D8-461D-8B7C-DF96B35FF934}"/>
              </a:ext>
            </a:extLst>
          </p:cNvPr>
          <p:cNvSpPr txBox="1"/>
          <p:nvPr/>
        </p:nvSpPr>
        <p:spPr>
          <a:xfrm>
            <a:off x="0" y="277505"/>
            <a:ext cx="31557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panose="020F0302020204030204"/>
                <a:ea typeface="+mn-ea"/>
                <a:cs typeface="+mn-cs"/>
              </a:rPr>
              <a:t>Escucha otra vez.</a:t>
            </a:r>
          </a:p>
        </p:txBody>
      </p:sp>
      <p:sp>
        <p:nvSpPr>
          <p:cNvPr id="30" name="TextBox 29">
            <a:extLst>
              <a:ext uri="{FF2B5EF4-FFF2-40B4-BE49-F238E27FC236}">
                <a16:creationId xmlns:a16="http://schemas.microsoft.com/office/drawing/2014/main" id="{48430E04-1C5C-4146-9678-B4D62F686DEE}"/>
              </a:ext>
            </a:extLst>
          </p:cNvPr>
          <p:cNvSpPr txBox="1"/>
          <p:nvPr/>
        </p:nvSpPr>
        <p:spPr>
          <a:xfrm>
            <a:off x="2648176" y="277504"/>
            <a:ext cx="29583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panose="020F0302020204030204"/>
                <a:ea typeface="+mn-ea"/>
                <a:cs typeface="+mn-cs"/>
              </a:rPr>
              <a:t>Escribe la palabra.</a:t>
            </a:r>
          </a:p>
        </p:txBody>
      </p:sp>
      <p:sp>
        <p:nvSpPr>
          <p:cNvPr id="31" name="TextBox 30">
            <a:extLst>
              <a:ext uri="{FF2B5EF4-FFF2-40B4-BE49-F238E27FC236}">
                <a16:creationId xmlns:a16="http://schemas.microsoft.com/office/drawing/2014/main" id="{C5024435-A181-4816-96B9-3397F95C39AA}"/>
              </a:ext>
            </a:extLst>
          </p:cNvPr>
          <p:cNvSpPr txBox="1"/>
          <p:nvPr/>
        </p:nvSpPr>
        <p:spPr>
          <a:xfrm>
            <a:off x="0" y="-33569"/>
            <a:ext cx="19624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panose="020F0302020204030204"/>
                <a:ea typeface="+mn-ea"/>
                <a:cs typeface="+mn-cs"/>
              </a:rPr>
              <a:t>Escucha.</a:t>
            </a:r>
          </a:p>
        </p:txBody>
      </p:sp>
      <p:sp>
        <p:nvSpPr>
          <p:cNvPr id="32" name="TextBox 31">
            <a:extLst>
              <a:ext uri="{FF2B5EF4-FFF2-40B4-BE49-F238E27FC236}">
                <a16:creationId xmlns:a16="http://schemas.microsoft.com/office/drawing/2014/main" id="{17DA09DC-0A23-404C-87C2-282809559229}"/>
              </a:ext>
            </a:extLst>
          </p:cNvPr>
          <p:cNvSpPr txBox="1"/>
          <p:nvPr/>
        </p:nvSpPr>
        <p:spPr>
          <a:xfrm>
            <a:off x="1453026" y="-35264"/>
            <a:ext cx="38233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Century Gothic" panose="020F0302020204030204"/>
                <a:ea typeface="+mn-ea"/>
                <a:cs typeface="+mn-cs"/>
              </a:rPr>
              <a:t>Marca ‘GA’, ‘GO’ o ‘GU’.</a:t>
            </a:r>
          </a:p>
        </p:txBody>
      </p:sp>
      <p:graphicFrame>
        <p:nvGraphicFramePr>
          <p:cNvPr id="33" name="Table 32">
            <a:extLst>
              <a:ext uri="{FF2B5EF4-FFF2-40B4-BE49-F238E27FC236}">
                <a16:creationId xmlns:a16="http://schemas.microsoft.com/office/drawing/2014/main" id="{0C06C225-0177-474C-ABD7-CB7FE42013D7}"/>
              </a:ext>
            </a:extLst>
          </p:cNvPr>
          <p:cNvGraphicFramePr>
            <a:graphicFrameLocks noGrp="1"/>
          </p:cNvGraphicFramePr>
          <p:nvPr/>
        </p:nvGraphicFramePr>
        <p:xfrm>
          <a:off x="7121882" y="727746"/>
          <a:ext cx="3130176" cy="5696459"/>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145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34" name="TextBox 33">
            <a:extLst>
              <a:ext uri="{FF2B5EF4-FFF2-40B4-BE49-F238E27FC236}">
                <a16:creationId xmlns:a16="http://schemas.microsoft.com/office/drawing/2014/main" id="{FEAEE2A6-B516-4D7F-8879-793914EA7948}"/>
              </a:ext>
            </a:extLst>
          </p:cNvPr>
          <p:cNvSpPr txBox="1"/>
          <p:nvPr/>
        </p:nvSpPr>
        <p:spPr>
          <a:xfrm>
            <a:off x="7147510" y="795116"/>
            <a:ext cx="320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¿Cómo se dice en inglés?</a:t>
            </a:r>
          </a:p>
        </p:txBody>
      </p:sp>
      <p:sp>
        <p:nvSpPr>
          <p:cNvPr id="35" name="TextBox 34">
            <a:extLst>
              <a:ext uri="{FF2B5EF4-FFF2-40B4-BE49-F238E27FC236}">
                <a16:creationId xmlns:a16="http://schemas.microsoft.com/office/drawing/2014/main" id="{534F1DB0-33BC-48A1-96AC-4D5C52DAD4BD}"/>
              </a:ext>
            </a:extLst>
          </p:cNvPr>
          <p:cNvSpPr txBox="1"/>
          <p:nvPr/>
        </p:nvSpPr>
        <p:spPr>
          <a:xfrm>
            <a:off x="8024712" y="1252982"/>
            <a:ext cx="1446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with me</a:t>
            </a:r>
          </a:p>
        </p:txBody>
      </p:sp>
      <p:sp>
        <p:nvSpPr>
          <p:cNvPr id="36" name="TextBox 35">
            <a:extLst>
              <a:ext uri="{FF2B5EF4-FFF2-40B4-BE49-F238E27FC236}">
                <a16:creationId xmlns:a16="http://schemas.microsoft.com/office/drawing/2014/main" id="{DBAB7706-9920-4CF7-8880-2A180168DC68}"/>
              </a:ext>
            </a:extLst>
          </p:cNvPr>
          <p:cNvSpPr txBox="1"/>
          <p:nvPr/>
        </p:nvSpPr>
        <p:spPr>
          <a:xfrm>
            <a:off x="7937968" y="1761317"/>
            <a:ext cx="181778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sure, safe</a:t>
            </a:r>
          </a:p>
        </p:txBody>
      </p:sp>
      <p:sp>
        <p:nvSpPr>
          <p:cNvPr id="37" name="TextBox 36">
            <a:extLst>
              <a:ext uri="{FF2B5EF4-FFF2-40B4-BE49-F238E27FC236}">
                <a16:creationId xmlns:a16="http://schemas.microsoft.com/office/drawing/2014/main" id="{B96645A3-83F4-4591-8641-E3D510B251C3}"/>
              </a:ext>
            </a:extLst>
          </p:cNvPr>
          <p:cNvSpPr txBox="1"/>
          <p:nvPr/>
        </p:nvSpPr>
        <p:spPr>
          <a:xfrm>
            <a:off x="8251799" y="2298850"/>
            <a:ext cx="10677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goal</a:t>
            </a:r>
          </a:p>
        </p:txBody>
      </p:sp>
      <p:sp>
        <p:nvSpPr>
          <p:cNvPr id="38" name="TextBox 37">
            <a:extLst>
              <a:ext uri="{FF2B5EF4-FFF2-40B4-BE49-F238E27FC236}">
                <a16:creationId xmlns:a16="http://schemas.microsoft.com/office/drawing/2014/main" id="{AA21A9E7-29ED-47B6-9229-C9A4295422CC}"/>
              </a:ext>
            </a:extLst>
          </p:cNvPr>
          <p:cNvSpPr txBox="1"/>
          <p:nvPr/>
        </p:nvSpPr>
        <p:spPr>
          <a:xfrm>
            <a:off x="8290609" y="2836383"/>
            <a:ext cx="9330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cat</a:t>
            </a:r>
          </a:p>
        </p:txBody>
      </p:sp>
      <p:sp>
        <p:nvSpPr>
          <p:cNvPr id="39" name="TextBox 38">
            <a:extLst>
              <a:ext uri="{FF2B5EF4-FFF2-40B4-BE49-F238E27FC236}">
                <a16:creationId xmlns:a16="http://schemas.microsoft.com/office/drawing/2014/main" id="{4ABD5D49-364E-40FA-B862-B26587ABB414}"/>
              </a:ext>
            </a:extLst>
          </p:cNvPr>
          <p:cNvSpPr txBox="1"/>
          <p:nvPr/>
        </p:nvSpPr>
        <p:spPr>
          <a:xfrm>
            <a:off x="8174218" y="3359575"/>
            <a:ext cx="1026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to ask</a:t>
            </a:r>
          </a:p>
        </p:txBody>
      </p:sp>
      <p:sp>
        <p:nvSpPr>
          <p:cNvPr id="40" name="TextBox 39">
            <a:extLst>
              <a:ext uri="{FF2B5EF4-FFF2-40B4-BE49-F238E27FC236}">
                <a16:creationId xmlns:a16="http://schemas.microsoft.com/office/drawing/2014/main" id="{A4FA15E3-F58D-4657-8E18-97CA82F27E5A}"/>
              </a:ext>
            </a:extLst>
          </p:cNvPr>
          <p:cNvSpPr txBox="1"/>
          <p:nvPr/>
        </p:nvSpPr>
        <p:spPr>
          <a:xfrm>
            <a:off x="8078581" y="3861709"/>
            <a:ext cx="12285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second</a:t>
            </a:r>
          </a:p>
        </p:txBody>
      </p:sp>
      <p:sp>
        <p:nvSpPr>
          <p:cNvPr id="41" name="TextBox 40">
            <a:extLst>
              <a:ext uri="{FF2B5EF4-FFF2-40B4-BE49-F238E27FC236}">
                <a16:creationId xmlns:a16="http://schemas.microsoft.com/office/drawing/2014/main" id="{D88D1B6E-13A1-45D2-89A7-27473ABE3892}"/>
              </a:ext>
            </a:extLst>
          </p:cNvPr>
          <p:cNvSpPr txBox="1"/>
          <p:nvPr/>
        </p:nvSpPr>
        <p:spPr>
          <a:xfrm>
            <a:off x="8370039" y="5418932"/>
            <a:ext cx="8483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long</a:t>
            </a:r>
          </a:p>
        </p:txBody>
      </p:sp>
      <p:sp>
        <p:nvSpPr>
          <p:cNvPr id="42" name="TextBox 41">
            <a:extLst>
              <a:ext uri="{FF2B5EF4-FFF2-40B4-BE49-F238E27FC236}">
                <a16:creationId xmlns:a16="http://schemas.microsoft.com/office/drawing/2014/main" id="{8586C2E4-3201-4CF8-8301-342EF89806F3}"/>
              </a:ext>
            </a:extLst>
          </p:cNvPr>
          <p:cNvSpPr txBox="1"/>
          <p:nvPr/>
        </p:nvSpPr>
        <p:spPr>
          <a:xfrm>
            <a:off x="8285837" y="4898847"/>
            <a:ext cx="10887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to win</a:t>
            </a:r>
          </a:p>
        </p:txBody>
      </p:sp>
      <p:sp>
        <p:nvSpPr>
          <p:cNvPr id="43" name="TextBox 42">
            <a:extLst>
              <a:ext uri="{FF2B5EF4-FFF2-40B4-BE49-F238E27FC236}">
                <a16:creationId xmlns:a16="http://schemas.microsoft.com/office/drawing/2014/main" id="{E410C532-2D7B-4949-A31A-A2DBA4B41E6D}"/>
              </a:ext>
            </a:extLst>
          </p:cNvPr>
          <p:cNvSpPr txBox="1"/>
          <p:nvPr/>
        </p:nvSpPr>
        <p:spPr>
          <a:xfrm>
            <a:off x="7715563" y="4393467"/>
            <a:ext cx="25743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(female) friend</a:t>
            </a:r>
          </a:p>
        </p:txBody>
      </p:sp>
      <p:sp>
        <p:nvSpPr>
          <p:cNvPr id="44" name="TextBox 43">
            <a:extLst>
              <a:ext uri="{FF2B5EF4-FFF2-40B4-BE49-F238E27FC236}">
                <a16:creationId xmlns:a16="http://schemas.microsoft.com/office/drawing/2014/main" id="{6794AE83-287C-4A05-BDEE-28626610C58C}"/>
              </a:ext>
            </a:extLst>
          </p:cNvPr>
          <p:cNvSpPr txBox="1"/>
          <p:nvPr/>
        </p:nvSpPr>
        <p:spPr>
          <a:xfrm>
            <a:off x="8290609" y="5918825"/>
            <a:ext cx="10839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place</a:t>
            </a:r>
          </a:p>
        </p:txBody>
      </p:sp>
      <p:sp>
        <p:nvSpPr>
          <p:cNvPr id="45" name="TextBox 44">
            <a:extLst>
              <a:ext uri="{FF2B5EF4-FFF2-40B4-BE49-F238E27FC236}">
                <a16:creationId xmlns:a16="http://schemas.microsoft.com/office/drawing/2014/main" id="{4FAEFA97-27AC-448D-A0E2-7C814E33FA72}"/>
              </a:ext>
            </a:extLst>
          </p:cNvPr>
          <p:cNvSpPr txBox="1"/>
          <p:nvPr/>
        </p:nvSpPr>
        <p:spPr>
          <a:xfrm>
            <a:off x="5515568" y="1240833"/>
            <a:ext cx="15546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conmi</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go</a:t>
            </a:r>
            <a:endPar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6" name="Action Button: Custom 60">
            <a:hlinkClick r:id="" action="ppaction://noaction" highlightClick="1">
              <a:snd r:embed="rId4" name="conmigo.wav"/>
            </a:hlinkClick>
            <a:extLst>
              <a:ext uri="{FF2B5EF4-FFF2-40B4-BE49-F238E27FC236}">
                <a16:creationId xmlns:a16="http://schemas.microsoft.com/office/drawing/2014/main" id="{3E5D3601-2824-40BA-A327-6B7212AE7F6F}"/>
              </a:ext>
            </a:extLst>
          </p:cNvPr>
          <p:cNvSpPr/>
          <p:nvPr/>
        </p:nvSpPr>
        <p:spPr>
          <a:xfrm>
            <a:off x="1488306" y="130871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7" name="Action Button: Custom 61">
            <a:hlinkClick r:id="" action="ppaction://noaction" highlightClick="1">
              <a:snd r:embed="rId5" name="seguro.wav"/>
            </a:hlinkClick>
            <a:extLst>
              <a:ext uri="{FF2B5EF4-FFF2-40B4-BE49-F238E27FC236}">
                <a16:creationId xmlns:a16="http://schemas.microsoft.com/office/drawing/2014/main" id="{3DFE4956-854D-4DC4-B519-333B57B0C5EA}"/>
              </a:ext>
            </a:extLst>
          </p:cNvPr>
          <p:cNvSpPr/>
          <p:nvPr/>
        </p:nvSpPr>
        <p:spPr>
          <a:xfrm>
            <a:off x="1488306" y="188679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8" name="Action Button: Custom 62">
            <a:hlinkClick r:id="" action="ppaction://noaction" highlightClick="1">
              <a:snd r:embed="rId6" name="gol.wav"/>
            </a:hlinkClick>
            <a:extLst>
              <a:ext uri="{FF2B5EF4-FFF2-40B4-BE49-F238E27FC236}">
                <a16:creationId xmlns:a16="http://schemas.microsoft.com/office/drawing/2014/main" id="{A7EA0443-DF7C-4F98-B480-8A82BFA52A2A}"/>
              </a:ext>
            </a:extLst>
          </p:cNvPr>
          <p:cNvSpPr/>
          <p:nvPr/>
        </p:nvSpPr>
        <p:spPr>
          <a:xfrm>
            <a:off x="1475144" y="238122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9" name="Action Button: Custom 63">
            <a:hlinkClick r:id="" action="ppaction://noaction" highlightClick="1">
              <a:snd r:embed="rId7" name="gato.wav"/>
            </a:hlinkClick>
            <a:extLst>
              <a:ext uri="{FF2B5EF4-FFF2-40B4-BE49-F238E27FC236}">
                <a16:creationId xmlns:a16="http://schemas.microsoft.com/office/drawing/2014/main" id="{3F060E82-3C57-4821-A506-C29704762E1D}"/>
              </a:ext>
            </a:extLst>
          </p:cNvPr>
          <p:cNvSpPr/>
          <p:nvPr/>
        </p:nvSpPr>
        <p:spPr>
          <a:xfrm>
            <a:off x="1488305" y="29042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0" name="Action Button: Custom 64">
            <a:hlinkClick r:id="" action="ppaction://noaction" highlightClick="1">
              <a:snd r:embed="rId8" name="preguntar.wav"/>
            </a:hlinkClick>
            <a:extLst>
              <a:ext uri="{FF2B5EF4-FFF2-40B4-BE49-F238E27FC236}">
                <a16:creationId xmlns:a16="http://schemas.microsoft.com/office/drawing/2014/main" id="{76185014-05AB-4FEF-92C8-E172EDC2CC5D}"/>
              </a:ext>
            </a:extLst>
          </p:cNvPr>
          <p:cNvSpPr/>
          <p:nvPr/>
        </p:nvSpPr>
        <p:spPr>
          <a:xfrm>
            <a:off x="1475143" y="340685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1" name="Action Button: Custom 65">
            <a:hlinkClick r:id="" action="ppaction://noaction" highlightClick="1">
              <a:snd r:embed="rId9" name="segundo.wav"/>
            </a:hlinkClick>
            <a:extLst>
              <a:ext uri="{FF2B5EF4-FFF2-40B4-BE49-F238E27FC236}">
                <a16:creationId xmlns:a16="http://schemas.microsoft.com/office/drawing/2014/main" id="{0D31064E-59C1-4E6D-8627-63F046EE3AC4}"/>
              </a:ext>
            </a:extLst>
          </p:cNvPr>
          <p:cNvSpPr/>
          <p:nvPr/>
        </p:nvSpPr>
        <p:spPr>
          <a:xfrm>
            <a:off x="1475143" y="3929892"/>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2" name="Action Button: Custom 66">
            <a:hlinkClick r:id="" action="ppaction://noaction" highlightClick="1">
              <a:snd r:embed="rId10" name="amiga.wav"/>
            </a:hlinkClick>
            <a:extLst>
              <a:ext uri="{FF2B5EF4-FFF2-40B4-BE49-F238E27FC236}">
                <a16:creationId xmlns:a16="http://schemas.microsoft.com/office/drawing/2014/main" id="{CA31B91C-1B5A-4A43-8D4A-D54BFAFD34F6}"/>
              </a:ext>
            </a:extLst>
          </p:cNvPr>
          <p:cNvSpPr/>
          <p:nvPr/>
        </p:nvSpPr>
        <p:spPr>
          <a:xfrm>
            <a:off x="1475142" y="44272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3" name="Action Button: Custom 67">
            <a:hlinkClick r:id="" action="ppaction://noaction" highlightClick="1">
              <a:snd r:embed="rId11" name="ganar.wav"/>
            </a:hlinkClick>
            <a:extLst>
              <a:ext uri="{FF2B5EF4-FFF2-40B4-BE49-F238E27FC236}">
                <a16:creationId xmlns:a16="http://schemas.microsoft.com/office/drawing/2014/main" id="{CC21F9B7-2D70-423E-9CBF-11BFF27DDAD6}"/>
              </a:ext>
            </a:extLst>
          </p:cNvPr>
          <p:cNvSpPr/>
          <p:nvPr/>
        </p:nvSpPr>
        <p:spPr>
          <a:xfrm>
            <a:off x="1475142" y="495416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4" name="Action Button: Custom 68">
            <a:hlinkClick r:id="" action="ppaction://noaction" highlightClick="1">
              <a:snd r:embed="rId12" name="largo.wav"/>
            </a:hlinkClick>
            <a:extLst>
              <a:ext uri="{FF2B5EF4-FFF2-40B4-BE49-F238E27FC236}">
                <a16:creationId xmlns:a16="http://schemas.microsoft.com/office/drawing/2014/main" id="{385C3985-8C19-4B75-AF74-B950DAD356EE}"/>
              </a:ext>
            </a:extLst>
          </p:cNvPr>
          <p:cNvSpPr/>
          <p:nvPr/>
        </p:nvSpPr>
        <p:spPr>
          <a:xfrm>
            <a:off x="1475142" y="54742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55" name="Action Button: Custom 69">
            <a:hlinkClick r:id="" action="ppaction://noaction" highlightClick="1">
              <a:snd r:embed="rId13" name="lugar.wav"/>
            </a:hlinkClick>
            <a:extLst>
              <a:ext uri="{FF2B5EF4-FFF2-40B4-BE49-F238E27FC236}">
                <a16:creationId xmlns:a16="http://schemas.microsoft.com/office/drawing/2014/main" id="{67503894-9B6F-471E-A9A4-5F138001A0E2}"/>
              </a:ext>
            </a:extLst>
          </p:cNvPr>
          <p:cNvSpPr/>
          <p:nvPr/>
        </p:nvSpPr>
        <p:spPr>
          <a:xfrm>
            <a:off x="1475141" y="596014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56" name="Title 55">
            <a:extLst>
              <a:ext uri="{FF2B5EF4-FFF2-40B4-BE49-F238E27FC236}">
                <a16:creationId xmlns:a16="http://schemas.microsoft.com/office/drawing/2014/main" id="{FDFCB520-2C4F-4657-9427-3449BB7CC030}"/>
              </a:ext>
            </a:extLst>
          </p:cNvPr>
          <p:cNvSpPr>
            <a:spLocks noGrp="1"/>
          </p:cNvSpPr>
          <p:nvPr>
            <p:ph type="title"/>
          </p:nvPr>
        </p:nvSpPr>
        <p:spPr>
          <a:xfrm>
            <a:off x="9417711" y="-187088"/>
            <a:ext cx="2574353"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9748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7"/>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3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40"/>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4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4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1"/>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4" grpId="0"/>
      <p:bldP spid="25" grpId="0"/>
      <p:bldP spid="26" grpId="0"/>
      <p:bldP spid="27" grpId="0"/>
      <p:bldP spid="28"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E32604C-9485-451F-A427-9E1E302D0F7B}"/>
              </a:ext>
            </a:extLst>
          </p:cNvPr>
          <p:cNvSpPr txBox="1"/>
          <p:nvPr/>
        </p:nvSpPr>
        <p:spPr>
          <a:xfrm>
            <a:off x="1121863" y="3467013"/>
            <a:ext cx="112280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Pre</a:t>
            </a:r>
            <a:r>
              <a:rPr kumimoji="0" lang="es-CO" sz="6000" b="0"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gu</a:t>
            </a:r>
            <a:r>
              <a:rPr kumimoji="0" lang="es-CO" sz="6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nt</a:t>
            </a:r>
            <a:r>
              <a:rPr kumimoji="0" lang="es-CO" sz="6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 mucho en clase.</a:t>
            </a:r>
          </a:p>
        </p:txBody>
      </p:sp>
      <p:sp>
        <p:nvSpPr>
          <p:cNvPr id="8" name="TextBox 7">
            <a:extLst>
              <a:ext uri="{FF2B5EF4-FFF2-40B4-BE49-F238E27FC236}">
                <a16:creationId xmlns:a16="http://schemas.microsoft.com/office/drawing/2014/main" id="{12C5595E-3DDE-411E-81AF-4D4AA76C10EB}"/>
              </a:ext>
            </a:extLst>
          </p:cNvPr>
          <p:cNvSpPr txBox="1"/>
          <p:nvPr/>
        </p:nvSpPr>
        <p:spPr>
          <a:xfrm>
            <a:off x="3144959" y="4482676"/>
            <a:ext cx="6843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S/he </a:t>
            </a:r>
            <a:r>
              <a:rPr kumimoji="0" lang="es-CO" sz="44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asks</a:t>
            </a:r>
            <a:r>
              <a:rPr kumimoji="0" lang="es-CO" sz="4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 </a:t>
            </a:r>
            <a:r>
              <a:rPr kumimoji="0" lang="es-CO" sz="44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lot</a:t>
            </a:r>
            <a:r>
              <a:rPr kumimoji="0" lang="es-CO" sz="4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in </a:t>
            </a:r>
            <a:r>
              <a:rPr kumimoji="0" lang="es-CO" sz="44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class</a:t>
            </a:r>
            <a:r>
              <a:rPr kumimoji="0" lang="es-CO" sz="4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p>
        </p:txBody>
      </p:sp>
      <p:sp>
        <p:nvSpPr>
          <p:cNvPr id="9" name="TextBox 8">
            <a:extLst>
              <a:ext uri="{FF2B5EF4-FFF2-40B4-BE49-F238E27FC236}">
                <a16:creationId xmlns:a16="http://schemas.microsoft.com/office/drawing/2014/main" id="{1D4E3F8B-6F22-4C16-B7D6-794E962A505B}"/>
              </a:ext>
            </a:extLst>
          </p:cNvPr>
          <p:cNvSpPr txBox="1"/>
          <p:nvPr/>
        </p:nvSpPr>
        <p:spPr>
          <a:xfrm>
            <a:off x="664092" y="1622426"/>
            <a:ext cx="118055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latin typeface="Century Gothic" panose="020F0302020204030204"/>
                <a:ea typeface="+mn-ea"/>
                <a:cs typeface="+mn-cs"/>
              </a:rPr>
              <a:t>¿Qué escuchas? ‘GA’, ‘GO’ o ‘GU’?</a:t>
            </a:r>
          </a:p>
        </p:txBody>
      </p:sp>
      <p:sp>
        <p:nvSpPr>
          <p:cNvPr id="10" name="Action Button: Custom 15">
            <a:hlinkClick r:id="" action="ppaction://noaction" highlightClick="1">
              <a:snd r:embed="rId4" name="pregunta mucho en clase.wav"/>
            </a:hlinkClick>
            <a:extLst>
              <a:ext uri="{FF2B5EF4-FFF2-40B4-BE49-F238E27FC236}">
                <a16:creationId xmlns:a16="http://schemas.microsoft.com/office/drawing/2014/main" id="{1FFB96F5-3630-4A44-BFBA-BD01376DE162}"/>
              </a:ext>
            </a:extLst>
          </p:cNvPr>
          <p:cNvSpPr/>
          <p:nvPr/>
        </p:nvSpPr>
        <p:spPr>
          <a:xfrm>
            <a:off x="309089" y="257841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pic>
        <p:nvPicPr>
          <p:cNvPr id="11" name="Picture 10">
            <a:extLst>
              <a:ext uri="{FF2B5EF4-FFF2-40B4-BE49-F238E27FC236}">
                <a16:creationId xmlns:a16="http://schemas.microsoft.com/office/drawing/2014/main" id="{61F6CBB5-5295-4C23-A7F1-582BA38DF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8490" y="2462893"/>
            <a:ext cx="522871" cy="544657"/>
          </a:xfrm>
          <a:prstGeom prst="rect">
            <a:avLst/>
          </a:prstGeom>
        </p:spPr>
      </p:pic>
      <p:sp>
        <p:nvSpPr>
          <p:cNvPr id="12" name="TextBox 11">
            <a:extLst>
              <a:ext uri="{FF2B5EF4-FFF2-40B4-BE49-F238E27FC236}">
                <a16:creationId xmlns:a16="http://schemas.microsoft.com/office/drawing/2014/main" id="{A3D847B4-BDF5-455D-9A53-EE361151FC11}"/>
              </a:ext>
            </a:extLst>
          </p:cNvPr>
          <p:cNvSpPr txBox="1"/>
          <p:nvPr/>
        </p:nvSpPr>
        <p:spPr>
          <a:xfrm>
            <a:off x="849983" y="2415772"/>
            <a:ext cx="1038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entury Gothic" panose="020F0302020204030204"/>
                <a:ea typeface="+mn-ea"/>
                <a:cs typeface="+mn-cs"/>
              </a:rPr>
              <a:t>GU</a:t>
            </a:r>
          </a:p>
        </p:txBody>
      </p:sp>
    </p:spTree>
    <p:extLst>
      <p:ext uri="{BB962C8B-B14F-4D97-AF65-F5344CB8AC3E}">
        <p14:creationId xmlns:p14="http://schemas.microsoft.com/office/powerpoint/2010/main" val="23607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82CD6-C5E0-46C4-B025-184614726277}"/>
              </a:ext>
            </a:extLst>
          </p:cNvPr>
          <p:cNvSpPr txBox="1"/>
          <p:nvPr/>
        </p:nvSpPr>
        <p:spPr>
          <a:xfrm>
            <a:off x="2404993" y="3495162"/>
            <a:ext cx="6486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I </a:t>
            </a:r>
            <a:r>
              <a:rPr kumimoji="0" lang="es-CO"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don’t</a:t>
            </a:r>
            <a:r>
              <a:rPr kumimoji="0" lang="es-CO"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want</a:t>
            </a:r>
            <a:r>
              <a:rPr kumimoji="0" lang="es-CO"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 cat. </a:t>
            </a:r>
            <a:r>
              <a:rPr kumimoji="0" lang="es-CO"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I’m</a:t>
            </a:r>
            <a:r>
              <a:rPr kumimoji="0" lang="es-CO"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sure</a:t>
            </a:r>
            <a:r>
              <a:rPr kumimoji="0" lang="es-CO"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p>
        </p:txBody>
      </p:sp>
      <p:sp>
        <p:nvSpPr>
          <p:cNvPr id="4" name="Action Button: Custom 15">
            <a:hlinkClick r:id="" action="ppaction://noaction" highlightClick="1">
              <a:snd r:embed="rId3" name="no quiero un gato estoy seguro.wav"/>
            </a:hlinkClick>
            <a:extLst>
              <a:ext uri="{FF2B5EF4-FFF2-40B4-BE49-F238E27FC236}">
                <a16:creationId xmlns:a16="http://schemas.microsoft.com/office/drawing/2014/main" id="{A8E93CE0-6767-4AD9-A957-61DF7C8E8A96}"/>
              </a:ext>
            </a:extLst>
          </p:cNvPr>
          <p:cNvSpPr/>
          <p:nvPr/>
        </p:nvSpPr>
        <p:spPr>
          <a:xfrm>
            <a:off x="345013" y="119504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5" name="Picture 4">
            <a:extLst>
              <a:ext uri="{FF2B5EF4-FFF2-40B4-BE49-F238E27FC236}">
                <a16:creationId xmlns:a16="http://schemas.microsoft.com/office/drawing/2014/main" id="{0A47E110-3601-4D73-B387-FFF7108082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035" y="1064837"/>
            <a:ext cx="522871" cy="544657"/>
          </a:xfrm>
          <a:prstGeom prst="rect">
            <a:avLst/>
          </a:prstGeom>
        </p:spPr>
      </p:pic>
      <p:sp>
        <p:nvSpPr>
          <p:cNvPr id="6" name="TextBox 5">
            <a:extLst>
              <a:ext uri="{FF2B5EF4-FFF2-40B4-BE49-F238E27FC236}">
                <a16:creationId xmlns:a16="http://schemas.microsoft.com/office/drawing/2014/main" id="{4BEB17A6-4226-43A0-82AA-17A726A551CD}"/>
              </a:ext>
            </a:extLst>
          </p:cNvPr>
          <p:cNvSpPr txBox="1"/>
          <p:nvPr/>
        </p:nvSpPr>
        <p:spPr>
          <a:xfrm>
            <a:off x="877135" y="1064837"/>
            <a:ext cx="2628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 y GU</a:t>
            </a:r>
          </a:p>
        </p:txBody>
      </p:sp>
      <p:sp>
        <p:nvSpPr>
          <p:cNvPr id="7" name="TextBox 6">
            <a:extLst>
              <a:ext uri="{FF2B5EF4-FFF2-40B4-BE49-F238E27FC236}">
                <a16:creationId xmlns:a16="http://schemas.microsoft.com/office/drawing/2014/main" id="{B2F5EFE8-EA5E-42B5-B675-6BB3A5D9FC8D}"/>
              </a:ext>
            </a:extLst>
          </p:cNvPr>
          <p:cNvSpPr txBox="1"/>
          <p:nvPr/>
        </p:nvSpPr>
        <p:spPr>
          <a:xfrm>
            <a:off x="953861" y="2419054"/>
            <a:ext cx="11038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No quiero un </a:t>
            </a:r>
            <a:r>
              <a:rPr kumimoji="0" lang="es-CO" sz="5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ga</a:t>
            </a:r>
            <a:r>
              <a:rPr kumimoji="0" lang="es-CO"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to. Estoy se</a:t>
            </a:r>
            <a:r>
              <a:rPr kumimoji="0" lang="es-CO" sz="5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gu</a:t>
            </a:r>
            <a:r>
              <a:rPr kumimoji="0" lang="es-CO"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ro.</a:t>
            </a:r>
            <a:endParaRPr kumimoji="0" lang="en-GB" sz="5400" b="0"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sp>
        <p:nvSpPr>
          <p:cNvPr id="8" name="Title 7">
            <a:extLst>
              <a:ext uri="{FF2B5EF4-FFF2-40B4-BE49-F238E27FC236}">
                <a16:creationId xmlns:a16="http://schemas.microsoft.com/office/drawing/2014/main" id="{267D64F4-EF12-4CF1-B5FB-69A1C567F26E}"/>
              </a:ext>
            </a:extLst>
          </p:cNvPr>
          <p:cNvSpPr>
            <a:spLocks noGrp="1"/>
          </p:cNvSpPr>
          <p:nvPr>
            <p:ph type="title"/>
          </p:nvPr>
        </p:nvSpPr>
        <p:spPr>
          <a:xfrm>
            <a:off x="522514" y="-225429"/>
            <a:ext cx="10515600" cy="1325563"/>
          </a:xfrm>
        </p:spPr>
        <p:txBody>
          <a:bodyPr/>
          <a:lstStyle/>
          <a:p>
            <a:pPr rtl="0" eaLnBrk="1" latinLnBrk="0" hangingPunct="1"/>
            <a:r>
              <a:rPr lang="en-GB" sz="4000" b="1" i="1" kern="1200" dirty="0">
                <a:solidFill>
                  <a:srgbClr val="002060"/>
                </a:solidFill>
                <a:effectLst/>
                <a:latin typeface="Century Gothic" panose="020B0502020202020204" pitchFamily="34" charset="0"/>
                <a:ea typeface="+mn-ea"/>
                <a:cs typeface="+mn-cs"/>
              </a:rPr>
              <a:t>¿</a:t>
            </a:r>
            <a:r>
              <a:rPr lang="en-GB" sz="4000" b="1" i="1" kern="1200" dirty="0" err="1">
                <a:solidFill>
                  <a:srgbClr val="002060"/>
                </a:solidFill>
                <a:effectLst/>
                <a:latin typeface="Century Gothic" panose="020B0502020202020204" pitchFamily="34" charset="0"/>
                <a:ea typeface="+mn-ea"/>
                <a:cs typeface="+mn-cs"/>
              </a:rPr>
              <a:t>Qué</a:t>
            </a:r>
            <a:r>
              <a:rPr lang="en-GB" sz="4000" b="1" i="1" kern="1200" dirty="0">
                <a:solidFill>
                  <a:srgbClr val="002060"/>
                </a:solidFill>
                <a:effectLst/>
                <a:latin typeface="Century Gothic" panose="020B0502020202020204" pitchFamily="34" charset="0"/>
                <a:ea typeface="+mn-ea"/>
                <a:cs typeface="+mn-cs"/>
              </a:rPr>
              <a:t> </a:t>
            </a:r>
            <a:r>
              <a:rPr lang="en-GB" sz="4000" b="1" i="1" kern="1200" dirty="0" err="1">
                <a:solidFill>
                  <a:srgbClr val="002060"/>
                </a:solidFill>
                <a:effectLst/>
                <a:latin typeface="Century Gothic" panose="020B0502020202020204" pitchFamily="34" charset="0"/>
                <a:ea typeface="+mn-ea"/>
                <a:cs typeface="+mn-cs"/>
              </a:rPr>
              <a:t>escuchas</a:t>
            </a:r>
            <a:r>
              <a:rPr lang="en-GB" sz="4000" b="1" i="1" kern="1200" dirty="0">
                <a:solidFill>
                  <a:srgbClr val="002060"/>
                </a:solidFill>
                <a:effectLst/>
                <a:latin typeface="Century Gothic" panose="020B0502020202020204" pitchFamily="34" charset="0"/>
                <a:ea typeface="+mn-ea"/>
                <a:cs typeface="+mn-cs"/>
              </a:rPr>
              <a:t>? ‘GA’, ‘GU’ o ‘GA’ y ‘GU’?</a:t>
            </a:r>
            <a:endParaRPr lang="en-GB" dirty="0">
              <a:effectLst/>
            </a:endParaRPr>
          </a:p>
        </p:txBody>
      </p:sp>
    </p:spTree>
    <p:extLst>
      <p:ext uri="{BB962C8B-B14F-4D97-AF65-F5344CB8AC3E}">
        <p14:creationId xmlns:p14="http://schemas.microsoft.com/office/powerpoint/2010/main" val="304830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89ABF8-FC85-4217-A8FE-C929E7239833}"/>
              </a:ext>
            </a:extLst>
          </p:cNvPr>
          <p:cNvSpPr>
            <a:spLocks noGrp="1"/>
          </p:cNvSpPr>
          <p:nvPr>
            <p:ph type="title"/>
          </p:nvPr>
        </p:nvSpPr>
        <p:spPr>
          <a:xfrm>
            <a:off x="838200" y="181346"/>
            <a:ext cx="10872537" cy="1325563"/>
          </a:xfrm>
        </p:spPr>
        <p:txBody>
          <a:bodyPr/>
          <a:lstStyle/>
          <a:p>
            <a:pPr rtl="0" eaLnBrk="1" latinLnBrk="0" hangingPunct="1"/>
            <a:r>
              <a:rPr lang="en-GB" sz="4000" b="1" i="1" kern="1200" dirty="0">
                <a:solidFill>
                  <a:srgbClr val="002060"/>
                </a:solidFill>
                <a:effectLst/>
                <a:latin typeface="Century Gothic" panose="020B0502020202020204" pitchFamily="34" charset="0"/>
                <a:ea typeface="+mn-ea"/>
                <a:cs typeface="+mn-cs"/>
              </a:rPr>
              <a:t>¿</a:t>
            </a:r>
            <a:r>
              <a:rPr lang="en-GB" sz="4000" b="1" i="1" kern="1200" dirty="0" err="1">
                <a:solidFill>
                  <a:srgbClr val="002060"/>
                </a:solidFill>
                <a:effectLst/>
                <a:latin typeface="Century Gothic" panose="020B0502020202020204" pitchFamily="34" charset="0"/>
                <a:ea typeface="+mn-ea"/>
                <a:cs typeface="+mn-cs"/>
              </a:rPr>
              <a:t>Qué</a:t>
            </a:r>
            <a:r>
              <a:rPr lang="en-GB" sz="4000" b="1" i="1" kern="1200" dirty="0">
                <a:solidFill>
                  <a:srgbClr val="002060"/>
                </a:solidFill>
                <a:effectLst/>
                <a:latin typeface="Century Gothic" panose="020B0502020202020204" pitchFamily="34" charset="0"/>
                <a:ea typeface="+mn-ea"/>
                <a:cs typeface="+mn-cs"/>
              </a:rPr>
              <a:t> </a:t>
            </a:r>
            <a:r>
              <a:rPr lang="en-GB" sz="4000" b="1" i="1" kern="1200" dirty="0" err="1">
                <a:solidFill>
                  <a:srgbClr val="002060"/>
                </a:solidFill>
                <a:effectLst/>
                <a:latin typeface="Century Gothic" panose="020B0502020202020204" pitchFamily="34" charset="0"/>
                <a:ea typeface="+mn-ea"/>
                <a:cs typeface="+mn-cs"/>
              </a:rPr>
              <a:t>escuchas</a:t>
            </a:r>
            <a:r>
              <a:rPr lang="en-GB" sz="4000" b="1" i="1" kern="1200" dirty="0">
                <a:solidFill>
                  <a:srgbClr val="002060"/>
                </a:solidFill>
                <a:effectLst/>
                <a:latin typeface="Century Gothic" panose="020B0502020202020204" pitchFamily="34" charset="0"/>
                <a:ea typeface="+mn-ea"/>
                <a:cs typeface="+mn-cs"/>
              </a:rPr>
              <a:t>? ‘GA’, ‘GO’ o ‘GA’ y ‘GO’?</a:t>
            </a:r>
            <a:endParaRPr lang="en-GB" dirty="0">
              <a:effectLst/>
            </a:endParaRPr>
          </a:p>
        </p:txBody>
      </p:sp>
      <p:sp>
        <p:nvSpPr>
          <p:cNvPr id="2" name="Action Button: Custom 3">
            <a:hlinkClick r:id="" action="ppaction://noaction" highlightClick="1">
              <a:snd r:embed="rId3" name="una amiga estudia conmigo.wav"/>
            </a:hlinkClick>
            <a:extLst>
              <a:ext uri="{FF2B5EF4-FFF2-40B4-BE49-F238E27FC236}">
                <a16:creationId xmlns:a16="http://schemas.microsoft.com/office/drawing/2014/main" id="{D3730DB1-49B8-41F7-B237-8BD070741C1F}"/>
              </a:ext>
            </a:extLst>
          </p:cNvPr>
          <p:cNvSpPr/>
          <p:nvPr/>
        </p:nvSpPr>
        <p:spPr>
          <a:xfrm>
            <a:off x="211056" y="122288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 name="TextBox 2">
            <a:extLst>
              <a:ext uri="{FF2B5EF4-FFF2-40B4-BE49-F238E27FC236}">
                <a16:creationId xmlns:a16="http://schemas.microsoft.com/office/drawing/2014/main" id="{D5DFD04C-18AE-48D5-AC65-87FD80317A52}"/>
              </a:ext>
            </a:extLst>
          </p:cNvPr>
          <p:cNvSpPr txBox="1"/>
          <p:nvPr/>
        </p:nvSpPr>
        <p:spPr>
          <a:xfrm>
            <a:off x="2104499" y="3466307"/>
            <a:ext cx="8427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 (</a:t>
            </a:r>
            <a:r>
              <a:rPr kumimoji="0" lang="es-CO"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female</a:t>
            </a: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friend</a:t>
            </a: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studies</a:t>
            </a: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with</a:t>
            </a: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me.</a:t>
            </a:r>
          </a:p>
        </p:txBody>
      </p:sp>
      <p:pic>
        <p:nvPicPr>
          <p:cNvPr id="5" name="Picture 4">
            <a:extLst>
              <a:ext uri="{FF2B5EF4-FFF2-40B4-BE49-F238E27FC236}">
                <a16:creationId xmlns:a16="http://schemas.microsoft.com/office/drawing/2014/main" id="{B8B40C93-5BC6-4F58-91EC-23D4DD5B73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949" y="1107764"/>
            <a:ext cx="522871" cy="544657"/>
          </a:xfrm>
          <a:prstGeom prst="rect">
            <a:avLst/>
          </a:prstGeom>
        </p:spPr>
      </p:pic>
      <p:sp>
        <p:nvSpPr>
          <p:cNvPr id="6" name="TextBox 5">
            <a:extLst>
              <a:ext uri="{FF2B5EF4-FFF2-40B4-BE49-F238E27FC236}">
                <a16:creationId xmlns:a16="http://schemas.microsoft.com/office/drawing/2014/main" id="{AAEC1D4F-5EC6-4B45-BF18-F74548F0B7E9}"/>
              </a:ext>
            </a:extLst>
          </p:cNvPr>
          <p:cNvSpPr txBox="1"/>
          <p:nvPr/>
        </p:nvSpPr>
        <p:spPr>
          <a:xfrm>
            <a:off x="790049" y="1107764"/>
            <a:ext cx="2628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 y GO</a:t>
            </a:r>
          </a:p>
        </p:txBody>
      </p:sp>
      <p:sp>
        <p:nvSpPr>
          <p:cNvPr id="7" name="TextBox 6">
            <a:extLst>
              <a:ext uri="{FF2B5EF4-FFF2-40B4-BE49-F238E27FC236}">
                <a16:creationId xmlns:a16="http://schemas.microsoft.com/office/drawing/2014/main" id="{8135EF6A-BA02-4D86-A009-8B4EC29E09C0}"/>
              </a:ext>
            </a:extLst>
          </p:cNvPr>
          <p:cNvSpPr txBox="1"/>
          <p:nvPr/>
        </p:nvSpPr>
        <p:spPr>
          <a:xfrm>
            <a:off x="1852503" y="2371674"/>
            <a:ext cx="118975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Una ami</a:t>
            </a:r>
            <a:r>
              <a:rPr kumimoji="0" lang="es-CO" sz="4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ga</a:t>
            </a:r>
            <a:r>
              <a:rPr kumimoji="0" lang="es-CO"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estudia conmi</a:t>
            </a:r>
            <a:r>
              <a:rPr kumimoji="0" lang="es-CO" sz="4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go</a:t>
            </a:r>
            <a:r>
              <a:rPr kumimoji="0" lang="es-CO"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8504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ction Button: Custom 3">
            <a:hlinkClick r:id="" action="ppaction://noaction" highlightClick="1">
              <a:snd r:embed="rId3" name="gol gana el real madrid.wav"/>
            </a:hlinkClick>
            <a:extLst>
              <a:ext uri="{FF2B5EF4-FFF2-40B4-BE49-F238E27FC236}">
                <a16:creationId xmlns:a16="http://schemas.microsoft.com/office/drawing/2014/main" id="{9E89C400-771D-4C6D-80EC-00BC5DFDB4CD}"/>
              </a:ext>
            </a:extLst>
          </p:cNvPr>
          <p:cNvSpPr/>
          <p:nvPr/>
        </p:nvSpPr>
        <p:spPr>
          <a:xfrm>
            <a:off x="345013" y="12627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TextBox 2">
            <a:extLst>
              <a:ext uri="{FF2B5EF4-FFF2-40B4-BE49-F238E27FC236}">
                <a16:creationId xmlns:a16="http://schemas.microsoft.com/office/drawing/2014/main" id="{BA3F47D9-181B-4943-AC74-A3E92A4567FE}"/>
              </a:ext>
            </a:extLst>
          </p:cNvPr>
          <p:cNvSpPr txBox="1"/>
          <p:nvPr/>
        </p:nvSpPr>
        <p:spPr>
          <a:xfrm>
            <a:off x="3360409" y="3292764"/>
            <a:ext cx="67757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Goal! Real Madrid win!</a:t>
            </a:r>
          </a:p>
        </p:txBody>
      </p:sp>
      <p:pic>
        <p:nvPicPr>
          <p:cNvPr id="5" name="Picture 4">
            <a:extLst>
              <a:ext uri="{FF2B5EF4-FFF2-40B4-BE49-F238E27FC236}">
                <a16:creationId xmlns:a16="http://schemas.microsoft.com/office/drawing/2014/main" id="{55675139-C478-4830-8929-3DCBC19D4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409" y="1108703"/>
            <a:ext cx="522871" cy="544657"/>
          </a:xfrm>
          <a:prstGeom prst="rect">
            <a:avLst/>
          </a:prstGeom>
        </p:spPr>
      </p:pic>
      <p:sp>
        <p:nvSpPr>
          <p:cNvPr id="6" name="TextBox 5">
            <a:extLst>
              <a:ext uri="{FF2B5EF4-FFF2-40B4-BE49-F238E27FC236}">
                <a16:creationId xmlns:a16="http://schemas.microsoft.com/office/drawing/2014/main" id="{C03730FD-79D6-40FD-9FA7-5EA9053EB25B}"/>
              </a:ext>
            </a:extLst>
          </p:cNvPr>
          <p:cNvSpPr txBox="1"/>
          <p:nvPr/>
        </p:nvSpPr>
        <p:spPr>
          <a:xfrm>
            <a:off x="880219" y="1103872"/>
            <a:ext cx="27416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 y GO</a:t>
            </a:r>
          </a:p>
        </p:txBody>
      </p:sp>
      <p:sp>
        <p:nvSpPr>
          <p:cNvPr id="7" name="TextBox 6">
            <a:extLst>
              <a:ext uri="{FF2B5EF4-FFF2-40B4-BE49-F238E27FC236}">
                <a16:creationId xmlns:a16="http://schemas.microsoft.com/office/drawing/2014/main" id="{BDDDCA50-0951-45DF-883E-29D3D588CE36}"/>
              </a:ext>
            </a:extLst>
          </p:cNvPr>
          <p:cNvSpPr txBox="1"/>
          <p:nvPr/>
        </p:nvSpPr>
        <p:spPr>
          <a:xfrm>
            <a:off x="1554149" y="2236790"/>
            <a:ext cx="10276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CO" sz="5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Go</a:t>
            </a:r>
            <a:r>
              <a:rPr kumimoji="0" lang="es-CO"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a:t>
            </a:r>
            <a:r>
              <a:rPr kumimoji="0" lang="es-CO" sz="5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Ga</a:t>
            </a:r>
            <a:r>
              <a:rPr kumimoji="0" lang="es-CO"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na el Real Madrid!</a:t>
            </a:r>
          </a:p>
        </p:txBody>
      </p:sp>
      <p:sp>
        <p:nvSpPr>
          <p:cNvPr id="8" name="Title 7">
            <a:extLst>
              <a:ext uri="{FF2B5EF4-FFF2-40B4-BE49-F238E27FC236}">
                <a16:creationId xmlns:a16="http://schemas.microsoft.com/office/drawing/2014/main" id="{39AEFED8-224B-4908-A838-585BF8BE7D27}"/>
              </a:ext>
            </a:extLst>
          </p:cNvPr>
          <p:cNvSpPr>
            <a:spLocks noGrp="1"/>
          </p:cNvSpPr>
          <p:nvPr>
            <p:ph type="title"/>
          </p:nvPr>
        </p:nvSpPr>
        <p:spPr>
          <a:xfrm>
            <a:off x="522514" y="97316"/>
            <a:ext cx="11340781" cy="1325563"/>
          </a:xfrm>
        </p:spPr>
        <p:txBody>
          <a:bodyPr/>
          <a:lstStyle/>
          <a:p>
            <a:pPr rtl="0" eaLnBrk="1" latinLnBrk="0" hangingPunct="1"/>
            <a:r>
              <a:rPr lang="en-GB" sz="4000" b="1" i="1" kern="1200" dirty="0">
                <a:solidFill>
                  <a:srgbClr val="002060"/>
                </a:solidFill>
                <a:effectLst/>
                <a:latin typeface="Century Gothic" panose="020B0502020202020204" pitchFamily="34" charset="0"/>
                <a:ea typeface="+mn-ea"/>
                <a:cs typeface="+mn-cs"/>
              </a:rPr>
              <a:t>¿</a:t>
            </a:r>
            <a:r>
              <a:rPr lang="en-GB" sz="4000" b="1" i="1" kern="1200" dirty="0" err="1">
                <a:solidFill>
                  <a:srgbClr val="002060"/>
                </a:solidFill>
                <a:effectLst/>
                <a:latin typeface="Century Gothic" panose="020B0502020202020204" pitchFamily="34" charset="0"/>
                <a:ea typeface="+mn-ea"/>
                <a:cs typeface="+mn-cs"/>
              </a:rPr>
              <a:t>Qué</a:t>
            </a:r>
            <a:r>
              <a:rPr lang="en-GB" sz="4000" b="1" i="1" kern="1200" dirty="0">
                <a:solidFill>
                  <a:srgbClr val="002060"/>
                </a:solidFill>
                <a:effectLst/>
                <a:latin typeface="Century Gothic" panose="020B0502020202020204" pitchFamily="34" charset="0"/>
                <a:ea typeface="+mn-ea"/>
                <a:cs typeface="+mn-cs"/>
              </a:rPr>
              <a:t> </a:t>
            </a:r>
            <a:r>
              <a:rPr lang="en-GB" sz="4000" b="1" i="1" kern="1200" dirty="0" err="1">
                <a:solidFill>
                  <a:srgbClr val="002060"/>
                </a:solidFill>
                <a:effectLst/>
                <a:latin typeface="Century Gothic" panose="020B0502020202020204" pitchFamily="34" charset="0"/>
                <a:ea typeface="+mn-ea"/>
                <a:cs typeface="+mn-cs"/>
              </a:rPr>
              <a:t>escuchas</a:t>
            </a:r>
            <a:r>
              <a:rPr lang="en-GB" sz="4000" b="1" i="1" kern="1200" dirty="0">
                <a:solidFill>
                  <a:srgbClr val="002060"/>
                </a:solidFill>
                <a:effectLst/>
                <a:latin typeface="Century Gothic" panose="020B0502020202020204" pitchFamily="34" charset="0"/>
                <a:ea typeface="+mn-ea"/>
                <a:cs typeface="+mn-cs"/>
              </a:rPr>
              <a:t>? ‘GA’, ‘GO’ o ‘GA’ y ‘GO’?</a:t>
            </a:r>
            <a:endParaRPr lang="en-GB" dirty="0">
              <a:effectLst/>
            </a:endParaRPr>
          </a:p>
        </p:txBody>
      </p:sp>
    </p:spTree>
    <p:extLst>
      <p:ext uri="{BB962C8B-B14F-4D97-AF65-F5344CB8AC3E}">
        <p14:creationId xmlns:p14="http://schemas.microsoft.com/office/powerpoint/2010/main" val="79329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ction Button: Custom 3">
            <a:hlinkClick r:id="" action="ppaction://noaction" highlightClick="1">
              <a:snd r:embed="rId3" name="b es la segunda letra.wav"/>
            </a:hlinkClick>
            <a:extLst>
              <a:ext uri="{FF2B5EF4-FFF2-40B4-BE49-F238E27FC236}">
                <a16:creationId xmlns:a16="http://schemas.microsoft.com/office/drawing/2014/main" id="{C87F94EC-BA69-42B7-8C51-DA53E6E275D7}"/>
              </a:ext>
            </a:extLst>
          </p:cNvPr>
          <p:cNvSpPr/>
          <p:nvPr/>
        </p:nvSpPr>
        <p:spPr>
          <a:xfrm>
            <a:off x="357117" y="130626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 name="TextBox 3">
            <a:extLst>
              <a:ext uri="{FF2B5EF4-FFF2-40B4-BE49-F238E27FC236}">
                <a16:creationId xmlns:a16="http://schemas.microsoft.com/office/drawing/2014/main" id="{EE46A841-0203-4AAC-A6F5-D96AE23E688C}"/>
              </a:ext>
            </a:extLst>
          </p:cNvPr>
          <p:cNvSpPr txBox="1"/>
          <p:nvPr/>
        </p:nvSpPr>
        <p:spPr>
          <a:xfrm>
            <a:off x="3373424" y="3172678"/>
            <a:ext cx="7603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‘B’ is the second letter.</a:t>
            </a:r>
          </a:p>
        </p:txBody>
      </p:sp>
      <p:pic>
        <p:nvPicPr>
          <p:cNvPr id="5" name="Picture 4">
            <a:extLst>
              <a:ext uri="{FF2B5EF4-FFF2-40B4-BE49-F238E27FC236}">
                <a16:creationId xmlns:a16="http://schemas.microsoft.com/office/drawing/2014/main" id="{B29238BE-F516-48BC-B79F-B38B1617E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999" y="1084804"/>
            <a:ext cx="522871" cy="544657"/>
          </a:xfrm>
          <a:prstGeom prst="rect">
            <a:avLst/>
          </a:prstGeom>
        </p:spPr>
      </p:pic>
      <p:sp>
        <p:nvSpPr>
          <p:cNvPr id="6" name="TextBox 5">
            <a:extLst>
              <a:ext uri="{FF2B5EF4-FFF2-40B4-BE49-F238E27FC236}">
                <a16:creationId xmlns:a16="http://schemas.microsoft.com/office/drawing/2014/main" id="{5420D61B-2E53-4AF5-B773-35442AD4250B}"/>
              </a:ext>
            </a:extLst>
          </p:cNvPr>
          <p:cNvSpPr txBox="1"/>
          <p:nvPr/>
        </p:nvSpPr>
        <p:spPr>
          <a:xfrm>
            <a:off x="887399" y="1084804"/>
            <a:ext cx="11947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a:t>
            </a:r>
          </a:p>
        </p:txBody>
      </p:sp>
      <p:sp>
        <p:nvSpPr>
          <p:cNvPr id="7" name="TextBox 6">
            <a:extLst>
              <a:ext uri="{FF2B5EF4-FFF2-40B4-BE49-F238E27FC236}">
                <a16:creationId xmlns:a16="http://schemas.microsoft.com/office/drawing/2014/main" id="{2D0728AB-EBFC-4318-AF38-CABE147F795E}"/>
              </a:ext>
            </a:extLst>
          </p:cNvPr>
          <p:cNvSpPr txBox="1"/>
          <p:nvPr/>
        </p:nvSpPr>
        <p:spPr>
          <a:xfrm>
            <a:off x="2687624" y="2214171"/>
            <a:ext cx="92186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‘B’ es la se</a:t>
            </a:r>
            <a:r>
              <a:rPr kumimoji="0" lang="es-CO" sz="4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gu</a:t>
            </a:r>
            <a:r>
              <a:rPr kumimoji="0" lang="es-CO"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nda letra. </a:t>
            </a:r>
          </a:p>
        </p:txBody>
      </p:sp>
      <p:sp>
        <p:nvSpPr>
          <p:cNvPr id="8" name="Title 7">
            <a:extLst>
              <a:ext uri="{FF2B5EF4-FFF2-40B4-BE49-F238E27FC236}">
                <a16:creationId xmlns:a16="http://schemas.microsoft.com/office/drawing/2014/main" id="{F4A04A19-1743-44DC-B7B0-0FE4571D8737}"/>
              </a:ext>
            </a:extLst>
          </p:cNvPr>
          <p:cNvSpPr>
            <a:spLocks noGrp="1"/>
          </p:cNvSpPr>
          <p:nvPr>
            <p:ph type="title"/>
          </p:nvPr>
        </p:nvSpPr>
        <p:spPr>
          <a:xfrm>
            <a:off x="522515" y="96491"/>
            <a:ext cx="11068050" cy="1325563"/>
          </a:xfrm>
        </p:spPr>
        <p:txBody>
          <a:bodyPr/>
          <a:lstStyle/>
          <a:p>
            <a:pPr rtl="0" eaLnBrk="1" latinLnBrk="0" hangingPunct="1"/>
            <a:r>
              <a:rPr lang="en-GB" sz="4000" b="1" i="1" kern="1200" dirty="0">
                <a:solidFill>
                  <a:srgbClr val="002060"/>
                </a:solidFill>
                <a:effectLst/>
                <a:latin typeface="Century Gothic" panose="020B0502020202020204" pitchFamily="34" charset="0"/>
                <a:ea typeface="+mn-ea"/>
                <a:cs typeface="+mn-cs"/>
              </a:rPr>
              <a:t>¿</a:t>
            </a:r>
            <a:r>
              <a:rPr lang="en-GB" sz="4000" b="1" i="1" kern="1200" dirty="0" err="1">
                <a:solidFill>
                  <a:srgbClr val="002060"/>
                </a:solidFill>
                <a:effectLst/>
                <a:latin typeface="Century Gothic" panose="020B0502020202020204" pitchFamily="34" charset="0"/>
                <a:ea typeface="+mn-ea"/>
                <a:cs typeface="+mn-cs"/>
              </a:rPr>
              <a:t>Qué</a:t>
            </a:r>
            <a:r>
              <a:rPr lang="en-GB" sz="4000" b="1" i="1" kern="1200" dirty="0">
                <a:solidFill>
                  <a:srgbClr val="002060"/>
                </a:solidFill>
                <a:effectLst/>
                <a:latin typeface="Century Gothic" panose="020B0502020202020204" pitchFamily="34" charset="0"/>
                <a:ea typeface="+mn-ea"/>
                <a:cs typeface="+mn-cs"/>
              </a:rPr>
              <a:t> </a:t>
            </a:r>
            <a:r>
              <a:rPr lang="en-GB" sz="4000" b="1" i="1" kern="1200" dirty="0" err="1">
                <a:solidFill>
                  <a:srgbClr val="002060"/>
                </a:solidFill>
                <a:effectLst/>
                <a:latin typeface="Century Gothic" panose="020B0502020202020204" pitchFamily="34" charset="0"/>
                <a:ea typeface="+mn-ea"/>
                <a:cs typeface="+mn-cs"/>
              </a:rPr>
              <a:t>escuchas</a:t>
            </a:r>
            <a:r>
              <a:rPr lang="en-GB" sz="4000" b="1" i="1" kern="1200" dirty="0">
                <a:solidFill>
                  <a:srgbClr val="002060"/>
                </a:solidFill>
                <a:effectLst/>
                <a:latin typeface="Century Gothic" panose="020B0502020202020204" pitchFamily="34" charset="0"/>
                <a:ea typeface="+mn-ea"/>
                <a:cs typeface="+mn-cs"/>
              </a:rPr>
              <a:t>? ‘GA’, ‘GU’ o ‘GA’ y ‘GU’?</a:t>
            </a:r>
            <a:endParaRPr lang="en-GB" dirty="0">
              <a:effectLst/>
            </a:endParaRPr>
          </a:p>
        </p:txBody>
      </p:sp>
    </p:spTree>
    <p:extLst>
      <p:ext uri="{BB962C8B-B14F-4D97-AF65-F5344CB8AC3E}">
        <p14:creationId xmlns:p14="http://schemas.microsoft.com/office/powerpoint/2010/main" val="202314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ga</a:t>
            </a:r>
            <a:r>
              <a:rPr lang="en-GB" sz="3600" dirty="0">
                <a:solidFill>
                  <a:prstClr val="white"/>
                </a:solidFill>
              </a:rPr>
              <a:t>], [go], [</a:t>
            </a:r>
            <a:r>
              <a:rPr lang="en-GB" sz="3600" dirty="0" err="1">
                <a:solidFill>
                  <a:prstClr val="white"/>
                </a:solidFill>
              </a:rPr>
              <a:t>gu</a:t>
            </a:r>
            <a:r>
              <a:rPr lang="en-GB" sz="3600" dirty="0">
                <a:solidFill>
                  <a:prstClr val="white"/>
                </a:solidFill>
              </a:rPr>
              <a:t>]</a:t>
            </a:r>
            <a:endParaRPr lang="en-US" sz="3600" dirty="0">
              <a:solidFill>
                <a:srgbClr val="4472C4">
                  <a:lumMod val="50000"/>
                </a:srgbClr>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[1]</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492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ga</a:t>
            </a:r>
            <a:r>
              <a:rPr lang="en-GB" sz="3600" dirty="0">
                <a:solidFill>
                  <a:prstClr val="white"/>
                </a:solidFill>
              </a:rPr>
              <a:t>], [go], [</a:t>
            </a:r>
            <a:r>
              <a:rPr lang="en-GB" sz="3600" dirty="0" err="1">
                <a:solidFill>
                  <a:prstClr val="white"/>
                </a:solidFill>
              </a:rPr>
              <a:t>gu</a:t>
            </a:r>
            <a:r>
              <a:rPr lang="en-GB" sz="3600" dirty="0">
                <a:solidFill>
                  <a:prstClr val="white"/>
                </a:solidFill>
              </a:rPr>
              <a:t>]</a:t>
            </a:r>
            <a:endParaRPr lang="en-US" sz="3600" dirty="0">
              <a:solidFill>
                <a:srgbClr val="4472C4">
                  <a:lumMod val="50000"/>
                </a:srgbClr>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9ABB5D-0061-2F40-9ABE-B6F2C72DF73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ga</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6" name="Picture 10" descr="checkered fl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1953" y="2141461"/>
            <a:ext cx="1181480" cy="1211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raised fis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6420" y="2037232"/>
            <a:ext cx="898679" cy="14301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0215" y="334762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pic>
        <p:nvPicPr>
          <p:cNvPr id="16388" name="Picture 4" descr="present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054" y="1277831"/>
            <a:ext cx="2053733" cy="1512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8533" y="3395440"/>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a:t>
            </a:r>
          </a:p>
        </p:txBody>
      </p:sp>
      <p:pic>
        <p:nvPicPr>
          <p:cNvPr id="16386" name="Picture 2" descr="ca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083" y="4360472"/>
            <a:ext cx="2022229" cy="15166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33618" y="4610977"/>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7" name="TextBox 16"/>
          <p:cNvSpPr txBox="1"/>
          <p:nvPr/>
        </p:nvSpPr>
        <p:spPr>
          <a:xfrm>
            <a:off x="5098914" y="5491776"/>
            <a:ext cx="19988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p>
        </p:txBody>
      </p:sp>
      <p:sp>
        <p:nvSpPr>
          <p:cNvPr id="10" name="TextBox 9"/>
          <p:cNvSpPr txBox="1"/>
          <p:nvPr/>
        </p:nvSpPr>
        <p:spPr>
          <a:xfrm>
            <a:off x="8486271" y="184064"/>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pic>
        <p:nvPicPr>
          <p:cNvPr id="16390" name="Picture 6" descr="man playing racket spor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6739" y="1274350"/>
            <a:ext cx="1634714" cy="1469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68102" y="3282890"/>
            <a:ext cx="27313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p>
        </p:txBody>
      </p:sp>
      <p:grpSp>
        <p:nvGrpSpPr>
          <p:cNvPr id="2" name="Group 1" descr="girl in the middle of two boys with an arrow pointing towards her"/>
          <p:cNvGrpSpPr/>
          <p:nvPr/>
        </p:nvGrpSpPr>
        <p:grpSpPr>
          <a:xfrm>
            <a:off x="9272427" y="4251102"/>
            <a:ext cx="1522693" cy="1735411"/>
            <a:chOff x="8170335" y="3214515"/>
            <a:chExt cx="2017035" cy="2298812"/>
          </a:xfrm>
        </p:grpSpPr>
        <p:pic>
          <p:nvPicPr>
            <p:cNvPr id="13" name="Picture 12" descr="girl in the middle of two boys with an arrow pointing towards her"/>
            <p:cNvPicPr>
              <a:picLocks noChangeAspect="1"/>
            </p:cNvPicPr>
            <p:nvPr/>
          </p:nvPicPr>
          <p:blipFill rotWithShape="1">
            <a:blip r:embed="rId15"/>
            <a:srcRect l="29619" t="17389" r="58968" b="59483"/>
            <a:stretch/>
          </p:blipFill>
          <p:spPr>
            <a:xfrm>
              <a:off x="8170335" y="3214515"/>
              <a:ext cx="2017035" cy="2298812"/>
            </a:xfrm>
            <a:prstGeom prst="rect">
              <a:avLst/>
            </a:prstGeom>
          </p:spPr>
        </p:pic>
        <p:cxnSp>
          <p:nvCxnSpPr>
            <p:cNvPr id="14" name="Straight Arrow Connector 13"/>
            <p:cNvCxnSpPr/>
            <p:nvPr/>
          </p:nvCxnSpPr>
          <p:spPr>
            <a:xfrm flipH="1">
              <a:off x="9178851" y="3235271"/>
              <a:ext cx="26922" cy="431131"/>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91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na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5" name="regal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388"/>
                                        </p:tgtEl>
                                        <p:attrNameLst>
                                          <p:attrName>style.visibility</p:attrName>
                                        </p:attrNameLst>
                                      </p:cBhvr>
                                      <p:to>
                                        <p:strVal val="visible"/>
                                      </p:to>
                                    </p:set>
                                    <p:animEffect transition="in" filter="fade">
                                      <p:cBhvr>
                                        <p:cTn id="31" dur="500"/>
                                        <p:tgtEl>
                                          <p:spTgt spid="16388"/>
                                        </p:tgtEl>
                                      </p:cBhvr>
                                    </p:animEffect>
                                  </p:childTnLst>
                                  <p:subTnLst>
                                    <p:audio>
                                      <p:cMediaNode>
                                        <p:cTn display="0" masterRel="sameClick">
                                          <p:stCondLst>
                                            <p:cond evt="begin" delay="0">
                                              <p:tn val="29"/>
                                            </p:cond>
                                          </p:stCondLst>
                                          <p:endCondLst>
                                            <p:cond evt="onStopAudio" delay="0">
                                              <p:tgtEl>
                                                <p:sldTgt/>
                                              </p:tgtEl>
                                            </p:cond>
                                          </p:endCondLst>
                                        </p:cTn>
                                        <p:tgtEl>
                                          <p:sndTgt r:embed="rId5" name="regalo.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juga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390"/>
                                        </p:tgtEl>
                                        <p:attrNameLst>
                                          <p:attrName>style.visibility</p:attrName>
                                        </p:attrNameLst>
                                      </p:cBhvr>
                                      <p:to>
                                        <p:strVal val="visible"/>
                                      </p:to>
                                    </p:set>
                                    <p:animEffect transition="in" filter="fade">
                                      <p:cBhvr>
                                        <p:cTn id="41" dur="500"/>
                                        <p:tgtEl>
                                          <p:spTgt spid="16390"/>
                                        </p:tgtEl>
                                      </p:cBhvr>
                                    </p:animEffect>
                                  </p:childTnLst>
                                  <p:subTnLst>
                                    <p:audio>
                                      <p:cMediaNode>
                                        <p:cTn display="0" masterRel="sameClick">
                                          <p:stCondLst>
                                            <p:cond evt="begin" delay="0">
                                              <p:tn val="39"/>
                                            </p:cond>
                                          </p:stCondLst>
                                          <p:endCondLst>
                                            <p:cond evt="onStopAudio" delay="0">
                                              <p:tgtEl>
                                                <p:sldTgt/>
                                              </p:tgtEl>
                                            </p:cond>
                                          </p:endCondLst>
                                        </p:cTn>
                                        <p:tgtEl>
                                          <p:sndTgt r:embed="rId6" name="juga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at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386"/>
                                        </p:tgtEl>
                                        <p:attrNameLst>
                                          <p:attrName>style.visibility</p:attrName>
                                        </p:attrNameLst>
                                      </p:cBhvr>
                                      <p:to>
                                        <p:strVal val="visible"/>
                                      </p:to>
                                    </p:set>
                                    <p:animEffect transition="in" filter="fade">
                                      <p:cBhvr>
                                        <p:cTn id="51" dur="500"/>
                                        <p:tgtEl>
                                          <p:spTgt spid="16386"/>
                                        </p:tgtEl>
                                      </p:cBhvr>
                                    </p:animEffect>
                                  </p:childTnLst>
                                  <p:subTnLst>
                                    <p:audio>
                                      <p:cMediaNode>
                                        <p:cTn display="0" masterRel="sameClick">
                                          <p:stCondLst>
                                            <p:cond evt="begin" delay="0">
                                              <p:tn val="49"/>
                                            </p:cond>
                                          </p:stCondLst>
                                          <p:endCondLst>
                                            <p:cond evt="onStopAudio" delay="0">
                                              <p:tgtEl>
                                                <p:sldTgt/>
                                              </p:tgtEl>
                                            </p:cond>
                                          </p:endCondLst>
                                        </p:cTn>
                                        <p:tgtEl>
                                          <p:sndTgt r:embed="rId7" name="gat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8" name="lug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lug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amiga.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7" grpId="0"/>
      <p:bldP spid="10"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507BB4-AAF1-4840-BD90-2608E11273FA}"/>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ga</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60215" y="334762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p>
        </p:txBody>
      </p:sp>
    </p:spTree>
    <p:extLst>
      <p:ext uri="{BB962C8B-B14F-4D97-AF65-F5344CB8AC3E}">
        <p14:creationId xmlns:p14="http://schemas.microsoft.com/office/powerpoint/2010/main" val="51339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n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regal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jug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a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lug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P spid="11" grpId="0"/>
      <p:bldP spid="8" grpId="0"/>
      <p:bldP spid="12" grpId="0"/>
      <p:bldP spid="10"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ED1B5-DB47-044E-B2A3-31BA596F22B3}"/>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ga</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60215" y="334762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p>
        </p:txBody>
      </p:sp>
    </p:spTree>
    <p:extLst>
      <p:ext uri="{BB962C8B-B14F-4D97-AF65-F5344CB8AC3E}">
        <p14:creationId xmlns:p14="http://schemas.microsoft.com/office/powerpoint/2010/main" val="40694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0"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A9DDE-9EEB-CF49-A10A-92A119C4DD53}"/>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6" name="Rounded Rectangle 5" descr="rectangle">
            <a:extLst>
              <a:ext uri="{C183D7F6-B498-43B3-948B-1728B52AA6E4}">
                <adec:decorative xmlns:adec="http://schemas.microsoft.com/office/drawing/2017/decorative" val="1"/>
              </a:ext>
            </a:extLst>
          </p:cNvPr>
          <p:cNvSpPr/>
          <p:nvPr/>
        </p:nvSpPr>
        <p:spPr>
          <a:xfrm>
            <a:off x="4554859" y="185286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nvGrpSpPr>
          <p:cNvPr id="19" name="Group 18" descr="woman about to score a goal"/>
          <p:cNvGrpSpPr/>
          <p:nvPr/>
        </p:nvGrpSpPr>
        <p:grpSpPr>
          <a:xfrm>
            <a:off x="5164679" y="2083447"/>
            <a:ext cx="2053190" cy="1345553"/>
            <a:chOff x="1083567" y="4298684"/>
            <a:chExt cx="2741959" cy="1796936"/>
          </a:xfrm>
        </p:grpSpPr>
        <p:pic>
          <p:nvPicPr>
            <p:cNvPr id="8" name="Picture 10" descr="woman about to score a go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567" y="4298684"/>
              <a:ext cx="1407092" cy="1796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goa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62857" y="4839855"/>
              <a:ext cx="1862669" cy="85372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939651" y="3283020"/>
            <a:ext cx="23126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domin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grpSp>
        <p:nvGrpSpPr>
          <p:cNvPr id="2" name="Group 1" descr="calendar with sunday showing"/>
          <p:cNvGrpSpPr/>
          <p:nvPr/>
        </p:nvGrpSpPr>
        <p:grpSpPr>
          <a:xfrm>
            <a:off x="1497086" y="1383380"/>
            <a:ext cx="1453057" cy="1385227"/>
            <a:chOff x="2131025" y="1125755"/>
            <a:chExt cx="1367334" cy="1367334"/>
          </a:xfrm>
        </p:grpSpPr>
        <p:pic>
          <p:nvPicPr>
            <p:cNvPr id="17412" name="Picture 4" descr="calend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1025" y="1125755"/>
              <a:ext cx="1367334" cy="13673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11195" y="1125755"/>
              <a:ext cx="1006991" cy="3645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 Cen MT" panose="020B0602020104020603"/>
                  <a:ea typeface="+mn-ea"/>
                  <a:cs typeface="+mn-cs"/>
                </a:rPr>
                <a:t>SUNDAY</a:t>
              </a:r>
            </a:p>
          </p:txBody>
        </p:sp>
      </p:grpSp>
      <p:sp>
        <p:nvSpPr>
          <p:cNvPr id="10" name="TextBox 9"/>
          <p:cNvSpPr txBox="1"/>
          <p:nvPr/>
        </p:nvSpPr>
        <p:spPr>
          <a:xfrm>
            <a:off x="464209" y="3420333"/>
            <a:ext cx="383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24" name="TextBox 23"/>
          <p:cNvSpPr txBox="1"/>
          <p:nvPr/>
        </p:nvSpPr>
        <p:spPr>
          <a:xfrm>
            <a:off x="704725" y="4326886"/>
            <a:ext cx="29611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[with me]</a:t>
            </a:r>
          </a:p>
        </p:txBody>
      </p:sp>
      <p:sp>
        <p:nvSpPr>
          <p:cNvPr id="16" name="TextBox 15"/>
          <p:cNvSpPr txBox="1"/>
          <p:nvPr/>
        </p:nvSpPr>
        <p:spPr>
          <a:xfrm>
            <a:off x="4631265" y="4512779"/>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8" name="TextBox 17"/>
          <p:cNvSpPr txBox="1"/>
          <p:nvPr/>
        </p:nvSpPr>
        <p:spPr>
          <a:xfrm>
            <a:off x="4631265" y="5449289"/>
            <a:ext cx="29611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[something]</a:t>
            </a:r>
          </a:p>
        </p:txBody>
      </p:sp>
      <p:sp>
        <p:nvSpPr>
          <p:cNvPr id="11" name="TextBox 10"/>
          <p:cNvSpPr txBox="1"/>
          <p:nvPr/>
        </p:nvSpPr>
        <p:spPr>
          <a:xfrm>
            <a:off x="8508719" y="17226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grpSp>
        <p:nvGrpSpPr>
          <p:cNvPr id="3" name="Group 2" descr="girl with long hair in a ponytail"/>
          <p:cNvGrpSpPr/>
          <p:nvPr/>
        </p:nvGrpSpPr>
        <p:grpSpPr>
          <a:xfrm>
            <a:off x="8939417" y="1279156"/>
            <a:ext cx="2451395" cy="1468849"/>
            <a:chOff x="8939417" y="1279156"/>
            <a:chExt cx="2451395" cy="1468849"/>
          </a:xfrm>
        </p:grpSpPr>
        <p:pic>
          <p:nvPicPr>
            <p:cNvPr id="17410" name="Picture 2" descr="girl with ponytai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39417" y="1279156"/>
              <a:ext cx="1911735" cy="14688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10851152" y="2104596"/>
              <a:ext cx="539660" cy="261756"/>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8045698" y="3334635"/>
            <a:ext cx="3855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Calibri" panose="020F0502020204030204" pitchFamily="34" charset="0"/>
              </a:rPr>
              <a:t> </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pic>
        <p:nvPicPr>
          <p:cNvPr id="17414" name="Picture 6" descr="playing card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38636" y="4446882"/>
            <a:ext cx="1661523" cy="153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96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l.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domin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doming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larg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lar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conmig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7" name="conmig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8" name="al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subTnLst>
                                    <p:audio>
                                      <p:cMediaNode>
                                        <p:cTn display="0" masterRel="sameClick">
                                          <p:stCondLst>
                                            <p:cond evt="begin" delay="0">
                                              <p:tn val="56"/>
                                            </p:cond>
                                          </p:stCondLst>
                                          <p:endCondLst>
                                            <p:cond evt="onStopAudio" delay="0">
                                              <p:tgtEl>
                                                <p:sldTgt/>
                                              </p:tgtEl>
                                            </p:cond>
                                          </p:endCondLst>
                                        </p:cTn>
                                        <p:tgtEl>
                                          <p:sndTgt r:embed="rId8" name="al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subTnLst>
                                    <p:audio>
                                      <p:cMediaNode>
                                        <p:cTn display="0" masterRel="sameClick">
                                          <p:stCondLst>
                                            <p:cond evt="begin" delay="0">
                                              <p:tn val="61"/>
                                            </p:cond>
                                          </p:stCondLst>
                                          <p:endCondLst>
                                            <p:cond evt="onStopAudio" delay="0">
                                              <p:tgtEl>
                                                <p:sldTgt/>
                                              </p:tgtEl>
                                            </p:cond>
                                          </p:endCondLst>
                                        </p:cTn>
                                        <p:tgtEl>
                                          <p:sndTgt r:embed="rId9" name="j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414"/>
                                        </p:tgtEl>
                                        <p:attrNameLst>
                                          <p:attrName>style.visibility</p:attrName>
                                        </p:attrNameLst>
                                      </p:cBhvr>
                                      <p:to>
                                        <p:strVal val="visible"/>
                                      </p:to>
                                    </p:set>
                                    <p:animEffect transition="in" filter="fade">
                                      <p:cBhvr>
                                        <p:cTn id="68" dur="500"/>
                                        <p:tgtEl>
                                          <p:spTgt spid="17414"/>
                                        </p:tgtEl>
                                      </p:cBhvr>
                                    </p:animEffect>
                                  </p:childTnLst>
                                  <p:subTnLst>
                                    <p:audio>
                                      <p:cMediaNode>
                                        <p:cTn display="0" masterRel="sameClick">
                                          <p:stCondLst>
                                            <p:cond evt="begin" delay="0">
                                              <p:tn val="66"/>
                                            </p:cond>
                                          </p:stCondLst>
                                          <p:endCondLst>
                                            <p:cond evt="onStopAudio" delay="0">
                                              <p:tgtEl>
                                                <p:sldTgt/>
                                              </p:tgtEl>
                                            </p:cond>
                                          </p:endCondLst>
                                        </p:cTn>
                                        <p:tgtEl>
                                          <p:sndTgt r:embed="rId9" name="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24" grpId="0"/>
      <p:bldP spid="16" grpId="0"/>
      <p:bldP spid="18" grpId="0"/>
      <p:bldP spid="11"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496D-D431-0941-BA36-C457D031BC2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6" name="Rounded Rectangle 5" descr="rectangle">
            <a:extLst>
              <a:ext uri="{C183D7F6-B498-43B3-948B-1728B52AA6E4}">
                <adec:decorative xmlns:adec="http://schemas.microsoft.com/office/drawing/2017/decorative" val="1"/>
              </a:ext>
            </a:extLst>
          </p:cNvPr>
          <p:cNvSpPr/>
          <p:nvPr/>
        </p:nvSpPr>
        <p:spPr>
          <a:xfrm>
            <a:off x="4554859" y="185286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 name="TextBox 6"/>
          <p:cNvSpPr txBox="1"/>
          <p:nvPr/>
        </p:nvSpPr>
        <p:spPr>
          <a:xfrm>
            <a:off x="4939651" y="3283020"/>
            <a:ext cx="23126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domin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Calibri" panose="020F0502020204030204" pitchFamily="34" charset="0"/>
              </a:rPr>
              <a:t> </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11" name="TextBox 10"/>
          <p:cNvSpPr txBox="1"/>
          <p:nvPr/>
        </p:nvSpPr>
        <p:spPr>
          <a:xfrm>
            <a:off x="8508719" y="17226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Tree>
    <p:extLst>
      <p:ext uri="{BB962C8B-B14F-4D97-AF65-F5344CB8AC3E}">
        <p14:creationId xmlns:p14="http://schemas.microsoft.com/office/powerpoint/2010/main" val="96516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doming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larg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conmig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alg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9" name="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2" grpId="0"/>
      <p:bldP spid="10" grpId="0"/>
      <p:bldP spid="16" grpId="0"/>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1053-E72E-1B41-B4EB-024909F31A27}"/>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6" name="Rounded Rectangle 5" descr="rectangle">
            <a:extLst>
              <a:ext uri="{C183D7F6-B498-43B3-948B-1728B52AA6E4}">
                <adec:decorative xmlns:adec="http://schemas.microsoft.com/office/drawing/2017/decorative" val="1"/>
              </a:ext>
            </a:extLst>
          </p:cNvPr>
          <p:cNvSpPr/>
          <p:nvPr/>
        </p:nvSpPr>
        <p:spPr>
          <a:xfrm>
            <a:off x="4554859" y="185286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 name="TextBox 6"/>
          <p:cNvSpPr txBox="1"/>
          <p:nvPr/>
        </p:nvSpPr>
        <p:spPr>
          <a:xfrm>
            <a:off x="4939651" y="3283020"/>
            <a:ext cx="23126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domin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Calibri" panose="020F0502020204030204" pitchFamily="34" charset="0"/>
              </a:rPr>
              <a:t> </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Tree>
    <p:extLst>
      <p:ext uri="{BB962C8B-B14F-4D97-AF65-F5344CB8AC3E}">
        <p14:creationId xmlns:p14="http://schemas.microsoft.com/office/powerpoint/2010/main" val="411977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2" grpId="0"/>
      <p:bldP spid="10" grpId="0"/>
      <p:bldP spid="16" grpId="0"/>
      <p:bldP spid="11"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0035-C580-7747-8E5A-A2CE53EE7225}"/>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3776132"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6" name="Picture 5" descr="small boy with a question asking a m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579" y="1903820"/>
            <a:ext cx="2652837" cy="2652837"/>
          </a:xfrm>
          <a:prstGeom prst="rect">
            <a:avLst/>
          </a:prstGeom>
        </p:spPr>
      </p:pic>
      <p:sp>
        <p:nvSpPr>
          <p:cNvPr id="5" name="TextBox 4"/>
          <p:cNvSpPr txBox="1"/>
          <p:nvPr/>
        </p:nvSpPr>
        <p:spPr>
          <a:xfrm>
            <a:off x="3981238" y="4556657"/>
            <a:ext cx="4229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ndo</a:t>
            </a:r>
          </a:p>
        </p:txBody>
      </p:sp>
      <p:cxnSp>
        <p:nvCxnSpPr>
          <p:cNvPr id="10" name="Straight Arrow Connector 9" descr="orange arrow"/>
          <p:cNvCxnSpPr/>
          <p:nvPr/>
        </p:nvCxnSpPr>
        <p:spPr>
          <a:xfrm>
            <a:off x="813391" y="3058070"/>
            <a:ext cx="303028" cy="879007"/>
          </a:xfrm>
          <a:prstGeom prst="straightConnector1">
            <a:avLst/>
          </a:prstGeom>
          <a:ln w="47625">
            <a:solidFill>
              <a:srgbClr val="E87D1E"/>
            </a:solidFill>
            <a:tailEnd type="triangle"/>
          </a:ln>
        </p:spPr>
        <p:style>
          <a:lnRef idx="1">
            <a:schemeClr val="accent1"/>
          </a:lnRef>
          <a:fillRef idx="0">
            <a:schemeClr val="accent1"/>
          </a:fillRef>
          <a:effectRef idx="0">
            <a:schemeClr val="accent1"/>
          </a:effectRef>
          <a:fontRef idx="minor">
            <a:schemeClr val="tx1"/>
          </a:fontRef>
        </p:style>
      </p:cxnSp>
      <p:pic>
        <p:nvPicPr>
          <p:cNvPr id="18434" name="Picture 2" descr="podium with an arrow pointing to the second sp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60" y="3635946"/>
            <a:ext cx="2178579" cy="12417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hlinkClick r:id="" action="ppaction://noaction">
              <a:snd r:embed="rId9" name="seguro.wav"/>
            </a:hlinkClick>
          </p:cNvPr>
          <p:cNvSpPr txBox="1"/>
          <p:nvPr/>
        </p:nvSpPr>
        <p:spPr>
          <a:xfrm>
            <a:off x="8891178" y="2353321"/>
            <a:ext cx="2987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4472C4">
                    <a:lumMod val="75000"/>
                  </a:srgbClr>
                </a:solidFill>
                <a:effectLst/>
                <a:uLnTx/>
                <a:uFillTx/>
                <a:latin typeface="Century Gothic" panose="020B0502020202020204" pitchFamily="34" charset="0"/>
                <a:ea typeface="+mn-ea"/>
                <a:cs typeface="+mn-cs"/>
              </a:rPr>
              <a:t>se</a:t>
            </a:r>
            <a:r>
              <a:rPr kumimoji="0" lang="en-GB" sz="6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gu</a:t>
            </a:r>
            <a:r>
              <a:rPr kumimoji="0" lang="en-GB" sz="6000" b="0" i="0" u="none" strike="noStrike" kern="1200" cap="none" spc="0" normalizeH="0" baseline="0" noProof="0" dirty="0" err="1">
                <a:ln>
                  <a:noFill/>
                </a:ln>
                <a:solidFill>
                  <a:srgbClr val="4472C4">
                    <a:lumMod val="75000"/>
                  </a:srgbClr>
                </a:solidFill>
                <a:effectLst/>
                <a:uLnTx/>
                <a:uFillTx/>
                <a:latin typeface="Century Gothic" panose="020B0502020202020204" pitchFamily="34" charset="0"/>
                <a:ea typeface="+mn-ea"/>
                <a:cs typeface="+mn-cs"/>
              </a:rPr>
              <a:t>ro</a:t>
            </a:r>
            <a:endParaRPr kumimoji="0" lang="en-GB" sz="60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14" name="TextBox 13"/>
          <p:cNvSpPr txBox="1"/>
          <p:nvPr/>
        </p:nvSpPr>
        <p:spPr>
          <a:xfrm>
            <a:off x="8727127" y="3389857"/>
            <a:ext cx="34648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[sure, certain]</a:t>
            </a:r>
          </a:p>
        </p:txBody>
      </p:sp>
    </p:spTree>
    <p:extLst>
      <p:ext uri="{BB962C8B-B14F-4D97-AF65-F5344CB8AC3E}">
        <p14:creationId xmlns:p14="http://schemas.microsoft.com/office/powerpoint/2010/main" val="82052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pregunt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4" name="pregunta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seg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434"/>
                                        </p:tgtEl>
                                        <p:attrNameLst>
                                          <p:attrName>style.visibility</p:attrName>
                                        </p:attrNameLst>
                                      </p:cBhvr>
                                      <p:to>
                                        <p:strVal val="visible"/>
                                      </p:to>
                                    </p:set>
                                    <p:animEffect transition="in" filter="fade">
                                      <p:cBhvr>
                                        <p:cTn id="28" dur="500"/>
                                        <p:tgtEl>
                                          <p:spTgt spid="18434"/>
                                        </p:tgtEl>
                                      </p:cBhvr>
                                    </p:animEffect>
                                  </p:childTnLst>
                                  <p:subTnLst>
                                    <p:audio>
                                      <p:cMediaNode>
                                        <p:cTn display="0" masterRel="sameClick">
                                          <p:stCondLst>
                                            <p:cond evt="begin" delay="0">
                                              <p:tn val="26"/>
                                            </p:cond>
                                          </p:stCondLst>
                                          <p:endCondLst>
                                            <p:cond evt="onStopAudio" delay="0">
                                              <p:tgtEl>
                                                <p:sldTgt/>
                                              </p:tgtEl>
                                            </p:cond>
                                          </p:endCondLst>
                                        </p:cTn>
                                        <p:tgtEl>
                                          <p:sndTgt r:embed="rId5" name="segundo.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seguro.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segu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BE84-876C-1B4C-B7F7-DDDAE3FFE2E4}"/>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3776132"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3981238" y="4556657"/>
            <a:ext cx="4229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ndo</a:t>
            </a:r>
          </a:p>
        </p:txBody>
      </p:sp>
      <p:sp>
        <p:nvSpPr>
          <p:cNvPr id="9" name="TextBox 8">
            <a:hlinkClick r:id="" action="ppaction://noaction">
              <a:snd r:embed="rId7" name="seguro.wav"/>
            </a:hlinkClick>
          </p:cNvPr>
          <p:cNvSpPr txBox="1"/>
          <p:nvPr/>
        </p:nvSpPr>
        <p:spPr>
          <a:xfrm>
            <a:off x="8929278" y="2411651"/>
            <a:ext cx="2987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4472C4">
                    <a:lumMod val="75000"/>
                  </a:srgbClr>
                </a:solidFill>
                <a:effectLst/>
                <a:uLnTx/>
                <a:uFillTx/>
                <a:latin typeface="Century Gothic" panose="020B0502020202020204" pitchFamily="34" charset="0"/>
                <a:ea typeface="+mn-ea"/>
                <a:cs typeface="+mn-cs"/>
              </a:rPr>
              <a:t>se</a:t>
            </a:r>
            <a:r>
              <a:rPr kumimoji="0" lang="en-GB" sz="6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gu</a:t>
            </a:r>
            <a:r>
              <a:rPr kumimoji="0" lang="en-GB" sz="6000" b="0" i="0" u="none" strike="noStrike" kern="1200" cap="none" spc="0" normalizeH="0" baseline="0" noProof="0" dirty="0" err="1">
                <a:ln>
                  <a:noFill/>
                </a:ln>
                <a:solidFill>
                  <a:srgbClr val="4472C4">
                    <a:lumMod val="75000"/>
                  </a:srgbClr>
                </a:solidFill>
                <a:effectLst/>
                <a:uLnTx/>
                <a:uFillTx/>
                <a:latin typeface="Century Gothic" panose="020B0502020202020204" pitchFamily="34" charset="0"/>
                <a:ea typeface="+mn-ea"/>
                <a:cs typeface="+mn-cs"/>
              </a:rPr>
              <a:t>ro</a:t>
            </a:r>
            <a:endParaRPr kumimoji="0" lang="en-GB" sz="60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819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pregun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segundo.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segu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5968-DAA0-1B43-9D65-405EA90D2C5E}"/>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3776132"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3981238" y="4556657"/>
            <a:ext cx="4229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ndo</a:t>
            </a:r>
          </a:p>
        </p:txBody>
      </p:sp>
      <p:sp>
        <p:nvSpPr>
          <p:cNvPr id="8" name="TextBox 7"/>
          <p:cNvSpPr txBox="1"/>
          <p:nvPr/>
        </p:nvSpPr>
        <p:spPr>
          <a:xfrm>
            <a:off x="8625662" y="2411651"/>
            <a:ext cx="331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r>
              <a:rPr kumimoji="0" lang="es-CO" sz="6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ro</a:t>
            </a:r>
          </a:p>
        </p:txBody>
      </p:sp>
    </p:spTree>
    <p:extLst>
      <p:ext uri="{BB962C8B-B14F-4D97-AF65-F5344CB8AC3E}">
        <p14:creationId xmlns:p14="http://schemas.microsoft.com/office/powerpoint/2010/main" val="389094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65902" b="85291"/>
          <a:stretch/>
        </p:blipFill>
        <p:spPr>
          <a:xfrm rot="12301913" flipV="1">
            <a:off x="8626758" y="1481847"/>
            <a:ext cx="1937547" cy="536783"/>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İTres</a:t>
            </a:r>
            <a:r>
              <a:rPr lang="en-GB" sz="3600" b="1" dirty="0">
                <a:solidFill>
                  <a:schemeClr val="bg1"/>
                </a:solidFill>
              </a:rPr>
              <a:t> </a:t>
            </a:r>
            <a:r>
              <a:rPr lang="en-GB" sz="3600" b="1" dirty="0" err="1">
                <a:solidFill>
                  <a:schemeClr val="bg1"/>
                </a:solidFill>
              </a:rPr>
              <a:t>segundos</a:t>
            </a:r>
            <a:r>
              <a:rPr lang="en-GB" sz="3600" b="1" dirty="0">
                <a:solidFill>
                  <a:schemeClr val="bg1"/>
                </a:solidFill>
              </a:rPr>
              <a:t>!</a:t>
            </a:r>
          </a:p>
        </p:txBody>
      </p:sp>
      <p:sp>
        <p:nvSpPr>
          <p:cNvPr id="12" name="TextBox 11"/>
          <p:cNvSpPr txBox="1"/>
          <p:nvPr/>
        </p:nvSpPr>
        <p:spPr>
          <a:xfrm>
            <a:off x="53759" y="5520153"/>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nar</a:t>
            </a:r>
          </a:p>
        </p:txBody>
      </p:sp>
      <p:sp>
        <p:nvSpPr>
          <p:cNvPr id="13" name="TextBox 12"/>
          <p:cNvSpPr txBox="1"/>
          <p:nvPr/>
        </p:nvSpPr>
        <p:spPr>
          <a:xfrm>
            <a:off x="53759" y="2884774"/>
            <a:ext cx="2765116"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re</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lo</a:t>
            </a:r>
          </a:p>
        </p:txBody>
      </p:sp>
      <p:sp>
        <p:nvSpPr>
          <p:cNvPr id="14" name="TextBox 13"/>
          <p:cNvSpPr txBox="1"/>
          <p:nvPr/>
        </p:nvSpPr>
        <p:spPr>
          <a:xfrm>
            <a:off x="53759" y="3768553"/>
            <a:ext cx="2380021"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to</a:t>
            </a:r>
          </a:p>
        </p:txBody>
      </p:sp>
      <p:sp>
        <p:nvSpPr>
          <p:cNvPr id="15" name="TextBox 14"/>
          <p:cNvSpPr txBox="1"/>
          <p:nvPr/>
        </p:nvSpPr>
        <p:spPr>
          <a:xfrm>
            <a:off x="53759" y="4638684"/>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lu</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a:t>
            </a:r>
          </a:p>
        </p:txBody>
      </p:sp>
      <p:sp>
        <p:nvSpPr>
          <p:cNvPr id="16" name="TextBox 15"/>
          <p:cNvSpPr txBox="1"/>
          <p:nvPr/>
        </p:nvSpPr>
        <p:spPr>
          <a:xfrm>
            <a:off x="58834" y="1116974"/>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ju</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a:t>
            </a:r>
          </a:p>
        </p:txBody>
      </p:sp>
      <p:sp>
        <p:nvSpPr>
          <p:cNvPr id="17" name="TextBox 16"/>
          <p:cNvSpPr txBox="1"/>
          <p:nvPr/>
        </p:nvSpPr>
        <p:spPr>
          <a:xfrm>
            <a:off x="53759" y="2003270"/>
            <a:ext cx="2272620"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ami</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p>
        </p:txBody>
      </p:sp>
      <p:sp>
        <p:nvSpPr>
          <p:cNvPr id="18" name="TextBox 17"/>
          <p:cNvSpPr txBox="1"/>
          <p:nvPr/>
        </p:nvSpPr>
        <p:spPr>
          <a:xfrm>
            <a:off x="4680716" y="4637755"/>
            <a:ext cx="1535156"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a:t>
            </a:r>
          </a:p>
        </p:txBody>
      </p:sp>
      <p:sp>
        <p:nvSpPr>
          <p:cNvPr id="19" name="TextBox 18"/>
          <p:cNvSpPr txBox="1"/>
          <p:nvPr/>
        </p:nvSpPr>
        <p:spPr>
          <a:xfrm>
            <a:off x="3145591" y="1116974"/>
            <a:ext cx="3070250"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domin</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0" name="TextBox 19"/>
          <p:cNvSpPr txBox="1"/>
          <p:nvPr/>
        </p:nvSpPr>
        <p:spPr>
          <a:xfrm>
            <a:off x="3112044" y="2880547"/>
            <a:ext cx="3087053"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conmi</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1" name="TextBox 20"/>
          <p:cNvSpPr txBox="1"/>
          <p:nvPr/>
        </p:nvSpPr>
        <p:spPr>
          <a:xfrm>
            <a:off x="4210836" y="5518692"/>
            <a:ext cx="2005005"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al</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2" name="TextBox 21"/>
          <p:cNvSpPr txBox="1"/>
          <p:nvPr/>
        </p:nvSpPr>
        <p:spPr>
          <a:xfrm>
            <a:off x="3926181" y="2008646"/>
            <a:ext cx="2276670"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lar</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3" name="TextBox 22"/>
          <p:cNvSpPr txBox="1"/>
          <p:nvPr/>
        </p:nvSpPr>
        <p:spPr>
          <a:xfrm>
            <a:off x="4007777" y="3770466"/>
            <a:ext cx="219309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jue</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4" name="TextBox 23"/>
          <p:cNvSpPr txBox="1"/>
          <p:nvPr/>
        </p:nvSpPr>
        <p:spPr>
          <a:xfrm>
            <a:off x="6564360" y="3258650"/>
            <a:ext cx="333729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pre</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gu</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ntar</a:t>
            </a:r>
          </a:p>
        </p:txBody>
      </p:sp>
      <p:sp>
        <p:nvSpPr>
          <p:cNvPr id="25" name="TextBox 24"/>
          <p:cNvSpPr txBox="1"/>
          <p:nvPr/>
        </p:nvSpPr>
        <p:spPr>
          <a:xfrm>
            <a:off x="6564360" y="4212191"/>
            <a:ext cx="296828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se</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gu</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ndo</a:t>
            </a:r>
          </a:p>
        </p:txBody>
      </p:sp>
      <p:sp>
        <p:nvSpPr>
          <p:cNvPr id="26" name="TextBox 25"/>
          <p:cNvSpPr txBox="1"/>
          <p:nvPr/>
        </p:nvSpPr>
        <p:spPr>
          <a:xfrm>
            <a:off x="6564360" y="2332076"/>
            <a:ext cx="2928552"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 se</a:t>
            </a:r>
            <a:r>
              <a:rPr kumimoji="0" lang="es-CO" sz="4300" b="0" i="0" u="none" strike="noStrike" kern="1200" cap="none" spc="0" normalizeH="0" baseline="0" noProof="0" dirty="0" err="1">
                <a:ln>
                  <a:noFill/>
                </a:ln>
                <a:solidFill>
                  <a:srgbClr val="E25B00"/>
                </a:solidFill>
                <a:effectLst/>
                <a:uLnTx/>
                <a:uFillTx/>
                <a:latin typeface="Century Gothic"/>
                <a:ea typeface="+mn-ea"/>
                <a:cs typeface="Calibri" panose="020F0502020204030204" pitchFamily="34" charset="0"/>
              </a:rPr>
              <a:t>gu</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ro</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8721" r="51157" b="22314"/>
          <a:stretch/>
        </p:blipFill>
        <p:spPr>
          <a:xfrm>
            <a:off x="10031197" y="1583362"/>
            <a:ext cx="1668637" cy="1383632"/>
          </a:xfrm>
          <a:prstGeom prst="rect">
            <a:avLst/>
          </a:prstGeom>
        </p:spPr>
      </p:pic>
      <p:sp>
        <p:nvSpPr>
          <p:cNvPr id="30" name="Rounded Rectangle 11">
            <a:extLst>
              <a:ext uri="{FF2B5EF4-FFF2-40B4-BE49-F238E27FC236}">
                <a16:creationId xmlns:a16="http://schemas.microsoft.com/office/drawing/2014/main" id="{A316DD52-7894-4A75-969C-CA0645DA2978}"/>
              </a:ext>
            </a:extLst>
          </p:cNvPr>
          <p:cNvSpPr/>
          <p:nvPr/>
        </p:nvSpPr>
        <p:spPr>
          <a:xfrm>
            <a:off x="9492912" y="258166"/>
            <a:ext cx="243523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4179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083" y="72659"/>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7" name="Picture 12" descr="raised fis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6420" y="2037232"/>
            <a:ext cx="898679" cy="14301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heckered 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1953" y="2141461"/>
            <a:ext cx="1181480" cy="1211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0215" y="334762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pic>
        <p:nvPicPr>
          <p:cNvPr id="16388" name="Picture 4" descr="a present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054" y="1277831"/>
            <a:ext cx="2053733" cy="1512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8533" y="3395440"/>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a:t>
            </a:r>
          </a:p>
        </p:txBody>
      </p:sp>
      <p:pic>
        <p:nvPicPr>
          <p:cNvPr id="16386" name="Picture 2" descr="ca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083" y="4360472"/>
            <a:ext cx="2022229" cy="15166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33618" y="4610977"/>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7" name="TextBox 16"/>
          <p:cNvSpPr txBox="1"/>
          <p:nvPr/>
        </p:nvSpPr>
        <p:spPr>
          <a:xfrm>
            <a:off x="5098914" y="5491776"/>
            <a:ext cx="19988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p>
        </p:txBody>
      </p:sp>
      <p:sp>
        <p:nvSpPr>
          <p:cNvPr id="10" name="TextBox 9"/>
          <p:cNvSpPr txBox="1"/>
          <p:nvPr/>
        </p:nvSpPr>
        <p:spPr>
          <a:xfrm>
            <a:off x="8486271" y="184064"/>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pic>
        <p:nvPicPr>
          <p:cNvPr id="16390" name="Picture 6" descr="man playing racket spor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6739" y="1274350"/>
            <a:ext cx="1634714" cy="1469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68102" y="3352012"/>
            <a:ext cx="27313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p>
        </p:txBody>
      </p:sp>
      <p:grpSp>
        <p:nvGrpSpPr>
          <p:cNvPr id="2" name="Group 1" descr="girl in the middle of two boys with an arrow pointing towards her"/>
          <p:cNvGrpSpPr/>
          <p:nvPr/>
        </p:nvGrpSpPr>
        <p:grpSpPr>
          <a:xfrm>
            <a:off x="9272427" y="4251102"/>
            <a:ext cx="1522693" cy="1735411"/>
            <a:chOff x="8170335" y="3214515"/>
            <a:chExt cx="2017035" cy="2298812"/>
          </a:xfrm>
        </p:grpSpPr>
        <p:pic>
          <p:nvPicPr>
            <p:cNvPr id="13" name="Picture 12" descr="girl in the middle of two boys with an arrow pointing towards her"/>
            <p:cNvPicPr>
              <a:picLocks noChangeAspect="1"/>
            </p:cNvPicPr>
            <p:nvPr/>
          </p:nvPicPr>
          <p:blipFill rotWithShape="1">
            <a:blip r:embed="rId15"/>
            <a:srcRect l="29619" t="17389" r="58968" b="59483"/>
            <a:stretch/>
          </p:blipFill>
          <p:spPr>
            <a:xfrm>
              <a:off x="8170335" y="3214515"/>
              <a:ext cx="2017035" cy="2298812"/>
            </a:xfrm>
            <a:prstGeom prst="rect">
              <a:avLst/>
            </a:prstGeom>
          </p:spPr>
        </p:pic>
        <p:cxnSp>
          <p:nvCxnSpPr>
            <p:cNvPr id="14" name="Straight Arrow Connector 13"/>
            <p:cNvCxnSpPr/>
            <p:nvPr/>
          </p:nvCxnSpPr>
          <p:spPr>
            <a:xfrm flipH="1">
              <a:off x="9178851" y="3235271"/>
              <a:ext cx="26922" cy="431131"/>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82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5" name="ga_regal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388"/>
                                        </p:tgtEl>
                                        <p:attrNameLst>
                                          <p:attrName>style.visibility</p:attrName>
                                        </p:attrNameLst>
                                      </p:cBhvr>
                                      <p:to>
                                        <p:strVal val="visible"/>
                                      </p:to>
                                    </p:set>
                                    <p:animEffect transition="in" filter="fade">
                                      <p:cBhvr>
                                        <p:cTn id="31" dur="500"/>
                                        <p:tgtEl>
                                          <p:spTgt spid="16388"/>
                                        </p:tgtEl>
                                      </p:cBhvr>
                                    </p:animEffect>
                                  </p:childTnLst>
                                  <p:subTnLst>
                                    <p:audio>
                                      <p:cMediaNode>
                                        <p:cTn display="0" masterRel="sameClick">
                                          <p:stCondLst>
                                            <p:cond evt="begin" delay="0">
                                              <p:tn val="29"/>
                                            </p:cond>
                                          </p:stCondLst>
                                          <p:endCondLst>
                                            <p:cond evt="onStopAudio" delay="0">
                                              <p:tgtEl>
                                                <p:sldTgt/>
                                              </p:tgtEl>
                                            </p:cond>
                                          </p:endCondLst>
                                        </p:cTn>
                                        <p:tgtEl>
                                          <p:sndTgt r:embed="rId5" name="ga_regalo.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ga_juga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390"/>
                                        </p:tgtEl>
                                        <p:attrNameLst>
                                          <p:attrName>style.visibility</p:attrName>
                                        </p:attrNameLst>
                                      </p:cBhvr>
                                      <p:to>
                                        <p:strVal val="visible"/>
                                      </p:to>
                                    </p:set>
                                    <p:animEffect transition="in" filter="fade">
                                      <p:cBhvr>
                                        <p:cTn id="41" dur="500"/>
                                        <p:tgtEl>
                                          <p:spTgt spid="16390"/>
                                        </p:tgtEl>
                                      </p:cBhvr>
                                    </p:animEffect>
                                  </p:childTnLst>
                                  <p:subTnLst>
                                    <p:audio>
                                      <p:cMediaNode>
                                        <p:cTn display="0" masterRel="sameClick">
                                          <p:stCondLst>
                                            <p:cond evt="begin" delay="0">
                                              <p:tn val="39"/>
                                            </p:cond>
                                          </p:stCondLst>
                                          <p:endCondLst>
                                            <p:cond evt="onStopAudio" delay="0">
                                              <p:tgtEl>
                                                <p:sldTgt/>
                                              </p:tgtEl>
                                            </p:cond>
                                          </p:endCondLst>
                                        </p:cTn>
                                        <p:tgtEl>
                                          <p:sndTgt r:embed="rId6" name="ga_juga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a_gat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386"/>
                                        </p:tgtEl>
                                        <p:attrNameLst>
                                          <p:attrName>style.visibility</p:attrName>
                                        </p:attrNameLst>
                                      </p:cBhvr>
                                      <p:to>
                                        <p:strVal val="visible"/>
                                      </p:to>
                                    </p:set>
                                    <p:animEffect transition="in" filter="fade">
                                      <p:cBhvr>
                                        <p:cTn id="51" dur="500"/>
                                        <p:tgtEl>
                                          <p:spTgt spid="16386"/>
                                        </p:tgtEl>
                                      </p:cBhvr>
                                    </p:animEffect>
                                  </p:childTnLst>
                                  <p:subTnLst>
                                    <p:audio>
                                      <p:cMediaNode>
                                        <p:cTn display="0" masterRel="sameClick">
                                          <p:stCondLst>
                                            <p:cond evt="begin" delay="0">
                                              <p:tn val="49"/>
                                            </p:cond>
                                          </p:stCondLst>
                                          <p:endCondLst>
                                            <p:cond evt="onStopAudio" delay="0">
                                              <p:tgtEl>
                                                <p:sldTgt/>
                                              </p:tgtEl>
                                            </p:cond>
                                          </p:endCondLst>
                                        </p:cTn>
                                        <p:tgtEl>
                                          <p:sndTgt r:embed="rId7" name="ga_gat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8" name="ga_lug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ga_lug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ga_amiga.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7" grpId="0"/>
      <p:bldP spid="1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İUn</a:t>
            </a:r>
            <a:r>
              <a:rPr lang="en-GB" sz="3600" b="1" dirty="0">
                <a:solidFill>
                  <a:schemeClr val="bg1"/>
                </a:solidFill>
              </a:rPr>
              <a:t> </a:t>
            </a:r>
            <a:r>
              <a:rPr lang="en-GB" sz="3600" b="1" dirty="0" err="1">
                <a:solidFill>
                  <a:schemeClr val="bg1"/>
                </a:solidFill>
              </a:rPr>
              <a:t>minuto</a:t>
            </a:r>
            <a:r>
              <a:rPr lang="en-GB" sz="3600" b="1" dirty="0">
                <a:solidFill>
                  <a:schemeClr val="bg1"/>
                </a:solidFill>
              </a:rPr>
              <a:t>!</a:t>
            </a:r>
          </a:p>
        </p:txBody>
      </p:sp>
      <p:pic>
        <p:nvPicPr>
          <p:cNvPr id="39"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12679" y="440014"/>
            <a:ext cx="923697" cy="1021198"/>
          </a:xfrm>
          <a:prstGeom prst="rect">
            <a:avLst/>
          </a:prstGeom>
        </p:spPr>
      </p:pic>
      <p:sp>
        <p:nvSpPr>
          <p:cNvPr id="47"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73000"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8765"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Rectangle 48"/>
          <p:cNvSpPr/>
          <p:nvPr/>
        </p:nvSpPr>
        <p:spPr>
          <a:xfrm>
            <a:off x="10753114"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50"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7852"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51"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73164"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52" name="Rectangle 51" descr="box to hide timer as it goes off the page">
            <a:extLst>
              <a:ext uri="{FF2B5EF4-FFF2-40B4-BE49-F238E27FC236}">
                <a16:creationId xmlns:a16="http://schemas.microsoft.com/office/drawing/2014/main" id="{80BB973F-93FA-4A26-B850-9E1862347B2F}"/>
              </a:ext>
            </a:extLst>
          </p:cNvPr>
          <p:cNvSpPr/>
          <p:nvPr/>
        </p:nvSpPr>
        <p:spPr>
          <a:xfrm>
            <a:off x="9919406"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3" name="Rectangle 52"/>
          <p:cNvSpPr/>
          <p:nvPr/>
        </p:nvSpPr>
        <p:spPr>
          <a:xfrm>
            <a:off x="9943188"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54" name="Straight Connector 53"/>
          <p:cNvCxnSpPr/>
          <p:nvPr/>
        </p:nvCxnSpPr>
        <p:spPr>
          <a:xfrm>
            <a:off x="10064716"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0774263"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6"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793446" y="551685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INICIO</a:t>
            </a:r>
          </a:p>
        </p:txBody>
      </p:sp>
      <p:sp>
        <p:nvSpPr>
          <p:cNvPr id="57"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88" name="TextBox 87"/>
          <p:cNvSpPr txBox="1"/>
          <p:nvPr/>
        </p:nvSpPr>
        <p:spPr>
          <a:xfrm>
            <a:off x="53759" y="5520153"/>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nar</a:t>
            </a:r>
          </a:p>
        </p:txBody>
      </p:sp>
      <p:sp>
        <p:nvSpPr>
          <p:cNvPr id="89" name="TextBox 88"/>
          <p:cNvSpPr txBox="1"/>
          <p:nvPr/>
        </p:nvSpPr>
        <p:spPr>
          <a:xfrm>
            <a:off x="53759" y="2884774"/>
            <a:ext cx="2765116"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re</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lo</a:t>
            </a:r>
          </a:p>
        </p:txBody>
      </p:sp>
      <p:sp>
        <p:nvSpPr>
          <p:cNvPr id="90" name="TextBox 89"/>
          <p:cNvSpPr txBox="1"/>
          <p:nvPr/>
        </p:nvSpPr>
        <p:spPr>
          <a:xfrm>
            <a:off x="53759" y="3768553"/>
            <a:ext cx="2380021"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to</a:t>
            </a:r>
          </a:p>
        </p:txBody>
      </p:sp>
      <p:sp>
        <p:nvSpPr>
          <p:cNvPr id="91" name="TextBox 90"/>
          <p:cNvSpPr txBox="1"/>
          <p:nvPr/>
        </p:nvSpPr>
        <p:spPr>
          <a:xfrm>
            <a:off x="53759" y="4638684"/>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lu</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a:t>
            </a:r>
          </a:p>
        </p:txBody>
      </p:sp>
      <p:sp>
        <p:nvSpPr>
          <p:cNvPr id="92" name="TextBox 91"/>
          <p:cNvSpPr txBox="1"/>
          <p:nvPr/>
        </p:nvSpPr>
        <p:spPr>
          <a:xfrm>
            <a:off x="58834" y="1116974"/>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ju</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a:t>
            </a:r>
          </a:p>
        </p:txBody>
      </p:sp>
      <p:sp>
        <p:nvSpPr>
          <p:cNvPr id="93" name="TextBox 92"/>
          <p:cNvSpPr txBox="1"/>
          <p:nvPr/>
        </p:nvSpPr>
        <p:spPr>
          <a:xfrm>
            <a:off x="53759" y="2003270"/>
            <a:ext cx="2272620"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ami</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p>
        </p:txBody>
      </p:sp>
      <p:sp>
        <p:nvSpPr>
          <p:cNvPr id="94" name="TextBox 93"/>
          <p:cNvSpPr txBox="1"/>
          <p:nvPr/>
        </p:nvSpPr>
        <p:spPr>
          <a:xfrm>
            <a:off x="4680716" y="4637755"/>
            <a:ext cx="1535156"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a:t>
            </a:r>
          </a:p>
        </p:txBody>
      </p:sp>
      <p:sp>
        <p:nvSpPr>
          <p:cNvPr id="95" name="TextBox 94"/>
          <p:cNvSpPr txBox="1"/>
          <p:nvPr/>
        </p:nvSpPr>
        <p:spPr>
          <a:xfrm>
            <a:off x="3145591" y="1116974"/>
            <a:ext cx="3070250"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domin</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96" name="TextBox 95"/>
          <p:cNvSpPr txBox="1"/>
          <p:nvPr/>
        </p:nvSpPr>
        <p:spPr>
          <a:xfrm>
            <a:off x="3112044" y="2880547"/>
            <a:ext cx="3087053"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conmi</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97" name="TextBox 96"/>
          <p:cNvSpPr txBox="1"/>
          <p:nvPr/>
        </p:nvSpPr>
        <p:spPr>
          <a:xfrm>
            <a:off x="4210836" y="5518692"/>
            <a:ext cx="2005005"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al</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98" name="TextBox 97"/>
          <p:cNvSpPr txBox="1"/>
          <p:nvPr/>
        </p:nvSpPr>
        <p:spPr>
          <a:xfrm>
            <a:off x="3926181" y="2008646"/>
            <a:ext cx="2276670"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lar</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99" name="TextBox 98"/>
          <p:cNvSpPr txBox="1"/>
          <p:nvPr/>
        </p:nvSpPr>
        <p:spPr>
          <a:xfrm>
            <a:off x="4007777" y="3770466"/>
            <a:ext cx="219309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jue</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100" name="TextBox 99"/>
          <p:cNvSpPr txBox="1"/>
          <p:nvPr/>
        </p:nvSpPr>
        <p:spPr>
          <a:xfrm>
            <a:off x="6564360" y="3258650"/>
            <a:ext cx="333729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pre</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gu</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ntar</a:t>
            </a:r>
          </a:p>
        </p:txBody>
      </p:sp>
      <p:sp>
        <p:nvSpPr>
          <p:cNvPr id="101" name="TextBox 100"/>
          <p:cNvSpPr txBox="1"/>
          <p:nvPr/>
        </p:nvSpPr>
        <p:spPr>
          <a:xfrm>
            <a:off x="6564360" y="4212191"/>
            <a:ext cx="296828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se</a:t>
            </a:r>
            <a:r>
              <a:rPr kumimoji="0" lang="es-CO" sz="43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gu</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ndo</a:t>
            </a:r>
          </a:p>
        </p:txBody>
      </p:sp>
      <p:sp>
        <p:nvSpPr>
          <p:cNvPr id="102" name="TextBox 101"/>
          <p:cNvSpPr txBox="1"/>
          <p:nvPr/>
        </p:nvSpPr>
        <p:spPr>
          <a:xfrm>
            <a:off x="6564360" y="2332076"/>
            <a:ext cx="2928552"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 se</a:t>
            </a:r>
            <a:r>
              <a:rPr kumimoji="0" lang="es-CO" sz="4300" b="0" i="0" u="none" strike="noStrike" kern="1200" cap="none" spc="0" normalizeH="0" baseline="0" noProof="0" dirty="0" err="1">
                <a:ln>
                  <a:noFill/>
                </a:ln>
                <a:solidFill>
                  <a:srgbClr val="E25B00"/>
                </a:solidFill>
                <a:effectLst/>
                <a:uLnTx/>
                <a:uFillTx/>
                <a:latin typeface="Century Gothic"/>
                <a:ea typeface="+mn-ea"/>
                <a:cs typeface="Calibri" panose="020F0502020204030204" pitchFamily="34" charset="0"/>
              </a:rPr>
              <a:t>gu</a:t>
            </a:r>
            <a:r>
              <a:rPr kumimoji="0" lang="es-CO" sz="43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ro</a:t>
            </a:r>
          </a:p>
        </p:txBody>
      </p:sp>
      <p:sp>
        <p:nvSpPr>
          <p:cNvPr id="3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7849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8"/>
                                        </p:tgtEl>
                                      </p:cBhvr>
                                    </p:animEffect>
                                    <p:set>
                                      <p:cBhvr>
                                        <p:cTn id="7" dur="1" fill="hold">
                                          <p:stCondLst>
                                            <p:cond delay="58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¿Qué significan las palabras?</a:t>
            </a:r>
          </a:p>
        </p:txBody>
      </p:sp>
      <p:sp>
        <p:nvSpPr>
          <p:cNvPr id="12" name="TextBox 11"/>
          <p:cNvSpPr txBox="1"/>
          <p:nvPr/>
        </p:nvSpPr>
        <p:spPr>
          <a:xfrm>
            <a:off x="82286" y="4465044"/>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nar</a:t>
            </a:r>
          </a:p>
        </p:txBody>
      </p:sp>
      <p:sp>
        <p:nvSpPr>
          <p:cNvPr id="13" name="TextBox 12"/>
          <p:cNvSpPr txBox="1"/>
          <p:nvPr/>
        </p:nvSpPr>
        <p:spPr>
          <a:xfrm>
            <a:off x="82286" y="2496272"/>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re</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lo</a:t>
            </a:r>
          </a:p>
        </p:txBody>
      </p:sp>
      <p:sp>
        <p:nvSpPr>
          <p:cNvPr id="14" name="TextBox 13"/>
          <p:cNvSpPr txBox="1"/>
          <p:nvPr/>
        </p:nvSpPr>
        <p:spPr>
          <a:xfrm>
            <a:off x="82286" y="3159288"/>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to</a:t>
            </a:r>
          </a:p>
        </p:txBody>
      </p:sp>
      <p:sp>
        <p:nvSpPr>
          <p:cNvPr id="15" name="TextBox 14"/>
          <p:cNvSpPr txBox="1"/>
          <p:nvPr/>
        </p:nvSpPr>
        <p:spPr>
          <a:xfrm>
            <a:off x="82286" y="3805959"/>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lu</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a:t>
            </a:r>
          </a:p>
        </p:txBody>
      </p:sp>
      <p:sp>
        <p:nvSpPr>
          <p:cNvPr id="16" name="TextBox 15"/>
          <p:cNvSpPr txBox="1"/>
          <p:nvPr/>
        </p:nvSpPr>
        <p:spPr>
          <a:xfrm>
            <a:off x="88724" y="1230270"/>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ju</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a:t>
            </a:r>
          </a:p>
        </p:txBody>
      </p:sp>
      <p:sp>
        <p:nvSpPr>
          <p:cNvPr id="17" name="TextBox 16"/>
          <p:cNvSpPr txBox="1"/>
          <p:nvPr/>
        </p:nvSpPr>
        <p:spPr>
          <a:xfrm>
            <a:off x="82286" y="1844136"/>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ami</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ga</a:t>
            </a:r>
          </a:p>
        </p:txBody>
      </p:sp>
      <p:sp>
        <p:nvSpPr>
          <p:cNvPr id="18" name="TextBox 17"/>
          <p:cNvSpPr txBox="1"/>
          <p:nvPr/>
        </p:nvSpPr>
        <p:spPr>
          <a:xfrm>
            <a:off x="5817124" y="2544851"/>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a:t>
            </a:r>
          </a:p>
        </p:txBody>
      </p:sp>
      <p:sp>
        <p:nvSpPr>
          <p:cNvPr id="19" name="TextBox 18"/>
          <p:cNvSpPr txBox="1"/>
          <p:nvPr/>
        </p:nvSpPr>
        <p:spPr>
          <a:xfrm>
            <a:off x="82286" y="5121829"/>
            <a:ext cx="1815886"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domin</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0" name="TextBox 19"/>
          <p:cNvSpPr txBox="1"/>
          <p:nvPr/>
        </p:nvSpPr>
        <p:spPr>
          <a:xfrm>
            <a:off x="5816605" y="1243453"/>
            <a:ext cx="180687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conmi</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1" name="TextBox 20"/>
          <p:cNvSpPr txBox="1"/>
          <p:nvPr/>
        </p:nvSpPr>
        <p:spPr>
          <a:xfrm>
            <a:off x="5817124" y="3215373"/>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al</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2" name="TextBox 21"/>
          <p:cNvSpPr txBox="1"/>
          <p:nvPr/>
        </p:nvSpPr>
        <p:spPr>
          <a:xfrm>
            <a:off x="82286" y="5770679"/>
            <a:ext cx="1815886"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lar</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3" name="TextBox 22"/>
          <p:cNvSpPr txBox="1"/>
          <p:nvPr/>
        </p:nvSpPr>
        <p:spPr>
          <a:xfrm>
            <a:off x="5816605" y="1917390"/>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jue</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go</a:t>
            </a:r>
          </a:p>
        </p:txBody>
      </p:sp>
      <p:sp>
        <p:nvSpPr>
          <p:cNvPr id="24" name="TextBox 23"/>
          <p:cNvSpPr txBox="1"/>
          <p:nvPr/>
        </p:nvSpPr>
        <p:spPr>
          <a:xfrm>
            <a:off x="5817124" y="3885895"/>
            <a:ext cx="1979891"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pre</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gu</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ntar</a:t>
            </a:r>
          </a:p>
        </p:txBody>
      </p:sp>
      <p:sp>
        <p:nvSpPr>
          <p:cNvPr id="25" name="TextBox 24"/>
          <p:cNvSpPr txBox="1"/>
          <p:nvPr/>
        </p:nvSpPr>
        <p:spPr>
          <a:xfrm>
            <a:off x="5817124" y="5237628"/>
            <a:ext cx="1969661"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se</a:t>
            </a:r>
            <a:r>
              <a:rPr kumimoji="0" lang="es-CO" sz="2800" b="0"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gu</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ndo</a:t>
            </a:r>
          </a:p>
        </p:txBody>
      </p:sp>
      <p:sp>
        <p:nvSpPr>
          <p:cNvPr id="26" name="TextBox 25"/>
          <p:cNvSpPr txBox="1"/>
          <p:nvPr/>
        </p:nvSpPr>
        <p:spPr>
          <a:xfrm>
            <a:off x="5817124" y="4559640"/>
            <a:ext cx="1987608"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 se</a:t>
            </a:r>
            <a:r>
              <a:rPr kumimoji="0" lang="es-CO" sz="2800" b="0" i="0" u="none" strike="noStrike" kern="1200" cap="none" spc="0" normalizeH="0" baseline="0" noProof="0" dirty="0" err="1">
                <a:ln>
                  <a:noFill/>
                </a:ln>
                <a:solidFill>
                  <a:srgbClr val="E25B00"/>
                </a:solidFill>
                <a:effectLst/>
                <a:uLnTx/>
                <a:uFillTx/>
                <a:latin typeface="Century Gothic"/>
                <a:ea typeface="+mn-ea"/>
                <a:cs typeface="Calibri" panose="020F0502020204030204" pitchFamily="34" charset="0"/>
              </a:rPr>
              <a:t>gu</a:t>
            </a:r>
            <a:r>
              <a:rPr kumimoji="0" lang="es-CO" sz="28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ro</a:t>
            </a:r>
          </a:p>
        </p:txBody>
      </p:sp>
      <p:sp>
        <p:nvSpPr>
          <p:cNvPr id="6" name="TextBox 5"/>
          <p:cNvSpPr txBox="1"/>
          <p:nvPr/>
        </p:nvSpPr>
        <p:spPr>
          <a:xfrm>
            <a:off x="2313337" y="1274406"/>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to play, playing</a:t>
            </a:r>
          </a:p>
        </p:txBody>
      </p:sp>
      <p:sp>
        <p:nvSpPr>
          <p:cNvPr id="44" name="TextBox 43"/>
          <p:cNvSpPr txBox="1"/>
          <p:nvPr/>
        </p:nvSpPr>
        <p:spPr>
          <a:xfrm>
            <a:off x="2313337" y="1917056"/>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female friend</a:t>
            </a:r>
          </a:p>
        </p:txBody>
      </p:sp>
      <p:sp>
        <p:nvSpPr>
          <p:cNvPr id="45" name="TextBox 44"/>
          <p:cNvSpPr txBox="1"/>
          <p:nvPr/>
        </p:nvSpPr>
        <p:spPr>
          <a:xfrm>
            <a:off x="2313337" y="2498124"/>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present</a:t>
            </a:r>
          </a:p>
        </p:txBody>
      </p:sp>
      <p:sp>
        <p:nvSpPr>
          <p:cNvPr id="46" name="TextBox 45"/>
          <p:cNvSpPr txBox="1"/>
          <p:nvPr/>
        </p:nvSpPr>
        <p:spPr>
          <a:xfrm>
            <a:off x="2313337" y="3124229"/>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cat</a:t>
            </a:r>
          </a:p>
        </p:txBody>
      </p:sp>
      <p:sp>
        <p:nvSpPr>
          <p:cNvPr id="47" name="TextBox 46"/>
          <p:cNvSpPr txBox="1"/>
          <p:nvPr/>
        </p:nvSpPr>
        <p:spPr>
          <a:xfrm>
            <a:off x="2316498" y="3788240"/>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place</a:t>
            </a:r>
          </a:p>
        </p:txBody>
      </p:sp>
      <p:sp>
        <p:nvSpPr>
          <p:cNvPr id="50" name="TextBox 49"/>
          <p:cNvSpPr txBox="1"/>
          <p:nvPr/>
        </p:nvSpPr>
        <p:spPr>
          <a:xfrm>
            <a:off x="2313337" y="4462794"/>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to win, winning</a:t>
            </a:r>
          </a:p>
        </p:txBody>
      </p:sp>
      <p:sp>
        <p:nvSpPr>
          <p:cNvPr id="51" name="TextBox 50"/>
          <p:cNvSpPr txBox="1"/>
          <p:nvPr/>
        </p:nvSpPr>
        <p:spPr>
          <a:xfrm>
            <a:off x="2309763" y="5133644"/>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Sunday</a:t>
            </a:r>
          </a:p>
        </p:txBody>
      </p:sp>
      <p:sp>
        <p:nvSpPr>
          <p:cNvPr id="52" name="TextBox 51"/>
          <p:cNvSpPr txBox="1"/>
          <p:nvPr/>
        </p:nvSpPr>
        <p:spPr>
          <a:xfrm>
            <a:off x="2316498" y="5750297"/>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long</a:t>
            </a:r>
          </a:p>
        </p:txBody>
      </p:sp>
      <p:sp>
        <p:nvSpPr>
          <p:cNvPr id="58" name="TextBox 57"/>
          <p:cNvSpPr txBox="1"/>
          <p:nvPr/>
        </p:nvSpPr>
        <p:spPr>
          <a:xfrm>
            <a:off x="8362003" y="1307853"/>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with me</a:t>
            </a:r>
          </a:p>
        </p:txBody>
      </p:sp>
      <p:sp>
        <p:nvSpPr>
          <p:cNvPr id="59" name="TextBox 58"/>
          <p:cNvSpPr txBox="1"/>
          <p:nvPr/>
        </p:nvSpPr>
        <p:spPr>
          <a:xfrm>
            <a:off x="8362003" y="1917055"/>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game</a:t>
            </a:r>
          </a:p>
        </p:txBody>
      </p:sp>
      <p:sp>
        <p:nvSpPr>
          <p:cNvPr id="60" name="TextBox 59"/>
          <p:cNvSpPr txBox="1"/>
          <p:nvPr/>
        </p:nvSpPr>
        <p:spPr>
          <a:xfrm>
            <a:off x="8362003" y="2548876"/>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goal</a:t>
            </a:r>
          </a:p>
        </p:txBody>
      </p:sp>
      <p:sp>
        <p:nvSpPr>
          <p:cNvPr id="61" name="TextBox 60"/>
          <p:cNvSpPr txBox="1"/>
          <p:nvPr/>
        </p:nvSpPr>
        <p:spPr>
          <a:xfrm>
            <a:off x="8362003" y="3221110"/>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something</a:t>
            </a:r>
          </a:p>
        </p:txBody>
      </p:sp>
      <p:sp>
        <p:nvSpPr>
          <p:cNvPr id="62" name="TextBox 61"/>
          <p:cNvSpPr txBox="1"/>
          <p:nvPr/>
        </p:nvSpPr>
        <p:spPr>
          <a:xfrm>
            <a:off x="8362003" y="3918762"/>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to ask, asking</a:t>
            </a:r>
          </a:p>
        </p:txBody>
      </p:sp>
      <p:sp>
        <p:nvSpPr>
          <p:cNvPr id="63" name="TextBox 62"/>
          <p:cNvSpPr txBox="1"/>
          <p:nvPr/>
        </p:nvSpPr>
        <p:spPr>
          <a:xfrm>
            <a:off x="8356757" y="4532227"/>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sure, certain</a:t>
            </a:r>
          </a:p>
        </p:txBody>
      </p:sp>
      <p:sp>
        <p:nvSpPr>
          <p:cNvPr id="64" name="TextBox 63"/>
          <p:cNvSpPr txBox="1"/>
          <p:nvPr/>
        </p:nvSpPr>
        <p:spPr>
          <a:xfrm>
            <a:off x="8229035" y="5196215"/>
            <a:ext cx="255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second</a:t>
            </a:r>
          </a:p>
        </p:txBody>
      </p:sp>
      <p:sp>
        <p:nvSpPr>
          <p:cNvPr id="7" name="Rounded Rectangle 6"/>
          <p:cNvSpPr/>
          <p:nvPr/>
        </p:nvSpPr>
        <p:spPr>
          <a:xfrm>
            <a:off x="2309763" y="1215080"/>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0" name="Rounded Rectangle 99"/>
          <p:cNvSpPr/>
          <p:nvPr/>
        </p:nvSpPr>
        <p:spPr>
          <a:xfrm>
            <a:off x="2309763" y="1843777"/>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1" name="Rounded Rectangle 100"/>
          <p:cNvSpPr/>
          <p:nvPr/>
        </p:nvSpPr>
        <p:spPr>
          <a:xfrm>
            <a:off x="2309763" y="2497897"/>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2" name="Rounded Rectangle 101"/>
          <p:cNvSpPr/>
          <p:nvPr/>
        </p:nvSpPr>
        <p:spPr>
          <a:xfrm>
            <a:off x="2309763" y="3159288"/>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3" name="Rounded Rectangle 102"/>
          <p:cNvSpPr/>
          <p:nvPr/>
        </p:nvSpPr>
        <p:spPr>
          <a:xfrm>
            <a:off x="2316498" y="3805600"/>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4" name="Rounded Rectangle 103"/>
          <p:cNvSpPr/>
          <p:nvPr/>
        </p:nvSpPr>
        <p:spPr>
          <a:xfrm>
            <a:off x="2316498" y="4464326"/>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5" name="Rounded Rectangle 104"/>
          <p:cNvSpPr/>
          <p:nvPr/>
        </p:nvSpPr>
        <p:spPr>
          <a:xfrm>
            <a:off x="2316498" y="5121111"/>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6" name="Rounded Rectangle 105"/>
          <p:cNvSpPr/>
          <p:nvPr/>
        </p:nvSpPr>
        <p:spPr>
          <a:xfrm>
            <a:off x="2316498" y="5775925"/>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7" name="Rounded Rectangle 106"/>
          <p:cNvSpPr/>
          <p:nvPr/>
        </p:nvSpPr>
        <p:spPr>
          <a:xfrm>
            <a:off x="8134120" y="1243094"/>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8" name="Rounded Rectangle 107"/>
          <p:cNvSpPr/>
          <p:nvPr/>
        </p:nvSpPr>
        <p:spPr>
          <a:xfrm>
            <a:off x="8134120" y="1903407"/>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9" name="Rounded Rectangle 108"/>
          <p:cNvSpPr/>
          <p:nvPr/>
        </p:nvSpPr>
        <p:spPr>
          <a:xfrm>
            <a:off x="8134120" y="2556858"/>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10" name="Rounded Rectangle 109"/>
          <p:cNvSpPr/>
          <p:nvPr/>
        </p:nvSpPr>
        <p:spPr>
          <a:xfrm>
            <a:off x="8134120" y="3207555"/>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11" name="Rounded Rectangle 110"/>
          <p:cNvSpPr/>
          <p:nvPr/>
        </p:nvSpPr>
        <p:spPr>
          <a:xfrm>
            <a:off x="8134120" y="3879726"/>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12" name="Rounded Rectangle 111"/>
          <p:cNvSpPr/>
          <p:nvPr/>
        </p:nvSpPr>
        <p:spPr>
          <a:xfrm>
            <a:off x="8134120" y="4559640"/>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13" name="Rounded Rectangle 112"/>
          <p:cNvSpPr/>
          <p:nvPr/>
        </p:nvSpPr>
        <p:spPr>
          <a:xfrm>
            <a:off x="8134120" y="5237269"/>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Tree>
    <p:extLst>
      <p:ext uri="{BB962C8B-B14F-4D97-AF65-F5344CB8AC3E}">
        <p14:creationId xmlns:p14="http://schemas.microsoft.com/office/powerpoint/2010/main" val="2510893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0"/>
                                        </p:tgtEl>
                                      </p:cBhvr>
                                    </p:animEffect>
                                    <p:set>
                                      <p:cBhvr>
                                        <p:cTn id="1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4" restart="whenNotActive" fill="hold" evtFilter="cancelBubble" nodeType="interactiveSeq">
                <p:stCondLst>
                  <p:cond evt="onClick" delay="0">
                    <p:tgtEl>
                      <p:spTgt spid="10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1"/>
                                        </p:tgtEl>
                                      </p:cBhvr>
                                    </p:animEffect>
                                    <p:set>
                                      <p:cBhvr>
                                        <p:cTn id="19"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0" restart="whenNotActive" fill="hold" evtFilter="cancelBubble" nodeType="interactiveSeq">
                <p:stCondLst>
                  <p:cond evt="onClick" delay="0">
                    <p:tgtEl>
                      <p:spTgt spid="10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2"/>
                                        </p:tgtEl>
                                      </p:cBhvr>
                                    </p:animEffect>
                                    <p:set>
                                      <p:cBhvr>
                                        <p:cTn id="25"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6" restart="whenNotActive" fill="hold" evtFilter="cancelBubble" nodeType="interactiveSeq">
                <p:stCondLst>
                  <p:cond evt="onClick" delay="0">
                    <p:tgtEl>
                      <p:spTgt spid="10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3"/>
                                        </p:tgtEl>
                                      </p:cBhvr>
                                    </p:animEffect>
                                    <p:set>
                                      <p:cBhvr>
                                        <p:cTn id="31"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4"/>
                                        </p:tgtEl>
                                      </p:cBhvr>
                                    </p:animEffect>
                                    <p:set>
                                      <p:cBhvr>
                                        <p:cTn id="37"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38" restart="whenNotActive" fill="hold" evtFilter="cancelBubble" nodeType="interactiveSeq">
                <p:stCondLst>
                  <p:cond evt="onClick" delay="0">
                    <p:tgtEl>
                      <p:spTgt spid="10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05"/>
                                        </p:tgtEl>
                                      </p:cBhvr>
                                    </p:animEffect>
                                    <p:set>
                                      <p:cBhvr>
                                        <p:cTn id="43"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44" restart="whenNotActive" fill="hold" evtFilter="cancelBubble" nodeType="interactiveSeq">
                <p:stCondLst>
                  <p:cond evt="onClick" delay="0">
                    <p:tgtEl>
                      <p:spTgt spid="10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6"/>
                                        </p:tgtEl>
                                      </p:cBhvr>
                                    </p:animEffect>
                                    <p:set>
                                      <p:cBhvr>
                                        <p:cTn id="49"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50" restart="whenNotActive" fill="hold" evtFilter="cancelBubble" nodeType="interactiveSeq">
                <p:stCondLst>
                  <p:cond evt="onClick" delay="0">
                    <p:tgtEl>
                      <p:spTgt spid="10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07"/>
                                        </p:tgtEl>
                                      </p:cBhvr>
                                    </p:animEffect>
                                    <p:set>
                                      <p:cBhvr>
                                        <p:cTn id="55"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56" restart="whenNotActive" fill="hold" evtFilter="cancelBubble" nodeType="interactiveSeq">
                <p:stCondLst>
                  <p:cond evt="onClick" delay="0">
                    <p:tgtEl>
                      <p:spTgt spid="10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62" restart="whenNotActive" fill="hold" evtFilter="cancelBubble" nodeType="interactiveSeq">
                <p:stCondLst>
                  <p:cond evt="onClick" delay="0">
                    <p:tgtEl>
                      <p:spTgt spid="10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9"/>
                                        </p:tgtEl>
                                      </p:cBhvr>
                                    </p:animEffect>
                                    <p:set>
                                      <p:cBhvr>
                                        <p:cTn id="67"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68" restart="whenNotActive" fill="hold" evtFilter="cancelBubble" nodeType="interactiveSeq">
                <p:stCondLst>
                  <p:cond evt="onClick" delay="0">
                    <p:tgtEl>
                      <p:spTgt spid="11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10"/>
                                        </p:tgtEl>
                                      </p:cBhvr>
                                    </p:animEffect>
                                    <p:set>
                                      <p:cBhvr>
                                        <p:cTn id="7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74" restart="whenNotActive" fill="hold" evtFilter="cancelBubble" nodeType="interactiveSeq">
                <p:stCondLst>
                  <p:cond evt="onClick" delay="0">
                    <p:tgtEl>
                      <p:spTgt spid="11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11"/>
                                        </p:tgtEl>
                                      </p:cBhvr>
                                    </p:animEffect>
                                    <p:set>
                                      <p:cBhvr>
                                        <p:cTn id="79"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80" restart="whenNotActive" fill="hold" evtFilter="cancelBubble" nodeType="interactiveSeq">
                <p:stCondLst>
                  <p:cond evt="onClick" delay="0">
                    <p:tgtEl>
                      <p:spTgt spid="11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12"/>
                                        </p:tgtEl>
                                      </p:cBhvr>
                                    </p:animEffect>
                                    <p:set>
                                      <p:cBhvr>
                                        <p:cTn id="85"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86" restart="whenNotActive" fill="hold" evtFilter="cancelBubble" nodeType="interactiveSeq">
                <p:stCondLst>
                  <p:cond evt="onClick" delay="0">
                    <p:tgtEl>
                      <p:spTgt spid="11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3"/>
                                        </p:tgtEl>
                                      </p:cBhvr>
                                    </p:animEffect>
                                    <p:set>
                                      <p:cBhvr>
                                        <p:cTn id="91"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childTnLst>
        </p:cTn>
      </p:par>
    </p:tnLst>
    <p:bldLst>
      <p:bldP spid="7"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graphicFrame>
        <p:nvGraphicFramePr>
          <p:cNvPr id="6" name="Table 5"/>
          <p:cNvGraphicFramePr>
            <a:graphicFrameLocks noGrp="1"/>
          </p:cNvGraphicFramePr>
          <p:nvPr>
            <p:extLst/>
          </p:nvPr>
        </p:nvGraphicFramePr>
        <p:xfrm>
          <a:off x="140666" y="2247950"/>
          <a:ext cx="3990563" cy="3121785"/>
        </p:xfrm>
        <a:graphic>
          <a:graphicData uri="http://schemas.openxmlformats.org/drawingml/2006/table">
            <a:tbl>
              <a:tblPr firstRow="1" bandRow="1">
                <a:tableStyleId>{8A107856-5554-42FB-B03E-39F5DBC370BA}</a:tableStyleId>
              </a:tblPr>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GA</a:t>
                      </a:r>
                    </a:p>
                  </a:txBody>
                  <a:tcPr anchor="ctr"/>
                </a:tc>
                <a:tc>
                  <a:txBody>
                    <a:bodyPr/>
                    <a:lstStyle/>
                    <a:p>
                      <a:pPr algn="ctr"/>
                      <a:r>
                        <a:rPr lang="en-GB" sz="2000" b="1" dirty="0">
                          <a:solidFill>
                            <a:schemeClr val="accent1">
                              <a:lumMod val="50000"/>
                            </a:schemeClr>
                          </a:solidFill>
                          <a:latin typeface="Century Gothic" panose="020B0502020202020204" pitchFamily="34" charset="0"/>
                        </a:rPr>
                        <a:t>GO</a:t>
                      </a:r>
                    </a:p>
                  </a:txBody>
                  <a:tcPr anchor="ctr"/>
                </a:tc>
                <a:tc>
                  <a:txBody>
                    <a:bodyPr/>
                    <a:lstStyle/>
                    <a:p>
                      <a:pPr algn="ctr"/>
                      <a:r>
                        <a:rPr lang="en-GB" sz="2000" b="1" dirty="0">
                          <a:solidFill>
                            <a:schemeClr val="accent1">
                              <a:lumMod val="50000"/>
                            </a:schemeClr>
                          </a:solidFill>
                          <a:latin typeface="Century Gothic" panose="020B0502020202020204" pitchFamily="34" charset="0"/>
                        </a:rPr>
                        <a:t>GU</a:t>
                      </a:r>
                    </a:p>
                  </a:txBody>
                  <a:tcPr anchor="ctr"/>
                </a:tc>
                <a:extLst>
                  <a:ext uri="{0D108BD9-81ED-4DB2-BD59-A6C34878D82A}">
                    <a16:rowId xmlns:a16="http://schemas.microsoft.com/office/drawing/2014/main" val="167334045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sp>
        <p:nvSpPr>
          <p:cNvPr id="7" name="Action Button: Custom 6">
            <a:hlinkClick r:id="" action="ppaction://noaction" highlightClick="1">
              <a:snd r:embed="rId4" name="gol gana el barc%CC%A7a.wav"/>
            </a:hlinkClick>
          </p:cNvPr>
          <p:cNvSpPr/>
          <p:nvPr/>
        </p:nvSpPr>
        <p:spPr>
          <a:xfrm>
            <a:off x="290634" y="282304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7">
            <a:hlinkClick r:id="" action="ppaction://noaction" highlightClick="1">
              <a:snd r:embed="rId5" name="en segundo lugar es el real madrid.wav"/>
            </a:hlinkClick>
          </p:cNvPr>
          <p:cNvSpPr/>
          <p:nvPr/>
        </p:nvSpPr>
        <p:spPr>
          <a:xfrm>
            <a:off x="290634" y="340112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8">
            <a:hlinkClick r:id="" action="ppaction://noaction" highlightClick="1">
              <a:snd r:embed="rId6" name="jugar los domingos es fantastico.wav"/>
            </a:hlinkClick>
          </p:cNvPr>
          <p:cNvSpPr/>
          <p:nvPr/>
        </p:nvSpPr>
        <p:spPr>
          <a:xfrm>
            <a:off x="277472" y="38955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cual es el regalo pregunta daniel.wav"/>
            </a:hlinkClick>
          </p:cNvPr>
          <p:cNvSpPr/>
          <p:nvPr/>
        </p:nvSpPr>
        <p:spPr>
          <a:xfrm>
            <a:off x="290633" y="441859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0">
            <a:hlinkClick r:id="" action="ppaction://noaction" highlightClick="1">
              <a:snd r:embed="rId8" name="tener un gato es algo muy especial.wav"/>
            </a:hlinkClick>
          </p:cNvPr>
          <p:cNvSpPr/>
          <p:nvPr/>
        </p:nvSpPr>
        <p:spPr>
          <a:xfrm>
            <a:off x="277471" y="492118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6" name="Table 15"/>
          <p:cNvGraphicFramePr>
            <a:graphicFrameLocks noGrp="1"/>
          </p:cNvGraphicFramePr>
          <p:nvPr>
            <p:extLst/>
          </p:nvPr>
        </p:nvGraphicFramePr>
        <p:xfrm>
          <a:off x="4420580" y="2247950"/>
          <a:ext cx="3414863" cy="3129428"/>
        </p:xfrm>
        <a:graphic>
          <a:graphicData uri="http://schemas.openxmlformats.org/drawingml/2006/table">
            <a:tbl>
              <a:tblPr firstRow="1" bandRow="1">
                <a:tableStyleId>{5DA37D80-6434-44D0-A028-1B22A696006F}</a:tableStyleId>
              </a:tblPr>
              <a:tblGrid>
                <a:gridCol w="3414863">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graphicFrame>
        <p:nvGraphicFramePr>
          <p:cNvPr id="17" name="Table 16"/>
          <p:cNvGraphicFramePr>
            <a:graphicFrameLocks noGrp="1"/>
          </p:cNvGraphicFramePr>
          <p:nvPr>
            <p:extLst/>
          </p:nvPr>
        </p:nvGraphicFramePr>
        <p:xfrm>
          <a:off x="8082427" y="2240307"/>
          <a:ext cx="3559112" cy="3129428"/>
        </p:xfrm>
        <a:graphic>
          <a:graphicData uri="http://schemas.openxmlformats.org/drawingml/2006/table">
            <a:tbl>
              <a:tblPr firstRow="1" bandRow="1">
                <a:tableStyleId>{5DA37D80-6434-44D0-A028-1B22A696006F}</a:tableStyleId>
              </a:tblPr>
              <a:tblGrid>
                <a:gridCol w="3559112">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sp>
        <p:nvSpPr>
          <p:cNvPr id="18" name="TextBox 17"/>
          <p:cNvSpPr txBox="1"/>
          <p:nvPr/>
        </p:nvSpPr>
        <p:spPr>
          <a:xfrm>
            <a:off x="4376451" y="1312375"/>
            <a:ext cx="31557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Escucha otra vez.</a:t>
            </a:r>
          </a:p>
        </p:txBody>
      </p:sp>
      <p:sp>
        <p:nvSpPr>
          <p:cNvPr id="19" name="TextBox 18"/>
          <p:cNvSpPr txBox="1"/>
          <p:nvPr/>
        </p:nvSpPr>
        <p:spPr>
          <a:xfrm>
            <a:off x="4370641" y="1692470"/>
            <a:ext cx="29583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Escribe las palabras.</a:t>
            </a:r>
          </a:p>
        </p:txBody>
      </p:sp>
      <p:sp>
        <p:nvSpPr>
          <p:cNvPr id="20" name="TextBox 19"/>
          <p:cNvSpPr txBox="1"/>
          <p:nvPr/>
        </p:nvSpPr>
        <p:spPr>
          <a:xfrm>
            <a:off x="140666" y="1256440"/>
            <a:ext cx="19624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Escucha.</a:t>
            </a:r>
          </a:p>
        </p:txBody>
      </p:sp>
      <p:sp>
        <p:nvSpPr>
          <p:cNvPr id="21" name="TextBox 20"/>
          <p:cNvSpPr txBox="1"/>
          <p:nvPr/>
        </p:nvSpPr>
        <p:spPr>
          <a:xfrm>
            <a:off x="82286" y="1677420"/>
            <a:ext cx="38233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Marca ‘GA’, ‘GO’ o ‘GU’.</a:t>
            </a:r>
          </a:p>
        </p:txBody>
      </p:sp>
      <p:pic>
        <p:nvPicPr>
          <p:cNvPr id="22"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7299" y="282304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8814" y="282304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491436" y="2743515"/>
            <a:ext cx="895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go</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l</a:t>
            </a:r>
            <a:endPar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24" name="TextBox 23"/>
          <p:cNvSpPr txBox="1"/>
          <p:nvPr/>
        </p:nvSpPr>
        <p:spPr>
          <a:xfrm>
            <a:off x="6234820" y="2775453"/>
            <a:ext cx="12573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ga</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na</a:t>
            </a:r>
            <a:endPar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25"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0158" y="329867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2010" y="3341229"/>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4442675" y="3257086"/>
            <a:ext cx="1992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se</a:t>
            </a: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gu</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ndo</a:t>
            </a:r>
            <a:endPar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28" name="TextBox 27"/>
          <p:cNvSpPr txBox="1"/>
          <p:nvPr/>
        </p:nvSpPr>
        <p:spPr>
          <a:xfrm>
            <a:off x="6234820" y="3257086"/>
            <a:ext cx="2343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lu</a:t>
            </a: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ga</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r</a:t>
            </a:r>
            <a:endPar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29"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2010" y="382067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1669" y="384168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719" y="435227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0224" y="438005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719" y="490985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2433" y="4921181"/>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p:cNvSpPr txBox="1"/>
          <p:nvPr/>
        </p:nvSpPr>
        <p:spPr>
          <a:xfrm>
            <a:off x="4420580" y="3783490"/>
            <a:ext cx="2343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ju</a:t>
            </a: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ga</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r</a:t>
            </a:r>
            <a:endPar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36" name="TextBox 35"/>
          <p:cNvSpPr txBox="1"/>
          <p:nvPr/>
        </p:nvSpPr>
        <p:spPr>
          <a:xfrm>
            <a:off x="5958098" y="3800099"/>
            <a:ext cx="2191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domin</a:t>
            </a: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go</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s</a:t>
            </a:r>
            <a:endPar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37" name="TextBox 36"/>
          <p:cNvSpPr txBox="1"/>
          <p:nvPr/>
        </p:nvSpPr>
        <p:spPr>
          <a:xfrm>
            <a:off x="4420579" y="4320164"/>
            <a:ext cx="2343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re</a:t>
            </a: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ga</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lo</a:t>
            </a:r>
            <a:endPar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39" name="TextBox 38"/>
          <p:cNvSpPr txBox="1"/>
          <p:nvPr/>
        </p:nvSpPr>
        <p:spPr>
          <a:xfrm>
            <a:off x="5954349" y="4310993"/>
            <a:ext cx="1992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pre</a:t>
            </a: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gu</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nta</a:t>
            </a:r>
            <a:endPar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40" name="TextBox 39"/>
          <p:cNvSpPr txBox="1"/>
          <p:nvPr/>
        </p:nvSpPr>
        <p:spPr>
          <a:xfrm>
            <a:off x="4442183" y="4838496"/>
            <a:ext cx="2343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ga</a:t>
            </a: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to</a:t>
            </a:r>
            <a:endPar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41" name="TextBox 40"/>
          <p:cNvSpPr txBox="1"/>
          <p:nvPr/>
        </p:nvSpPr>
        <p:spPr>
          <a:xfrm>
            <a:off x="5944712" y="4831769"/>
            <a:ext cx="13584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a:ea typeface="+mn-ea"/>
                <a:cs typeface="+mn-cs"/>
              </a:rPr>
              <a:t>al</a:t>
            </a:r>
            <a:r>
              <a:rPr kumimoji="0" lang="en-GB" sz="2800" b="0" i="0" u="none" strike="noStrike" kern="1200" cap="none" spc="0" normalizeH="0" baseline="0" noProof="0" dirty="0" err="1">
                <a:ln>
                  <a:noFill/>
                </a:ln>
                <a:solidFill>
                  <a:srgbClr val="E25B00"/>
                </a:solidFill>
                <a:effectLst/>
                <a:uLnTx/>
                <a:uFillTx/>
                <a:latin typeface="Century Gothic"/>
                <a:ea typeface="+mn-ea"/>
                <a:cs typeface="+mn-cs"/>
              </a:rPr>
              <a:t>go</a:t>
            </a:r>
            <a:endParaRPr kumimoji="0" lang="en-GB" sz="28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42" name="TextBox 41"/>
          <p:cNvSpPr txBox="1"/>
          <p:nvPr/>
        </p:nvSpPr>
        <p:spPr>
          <a:xfrm>
            <a:off x="8094254" y="2287657"/>
            <a:ext cx="35472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¿Cómo se dice en inglés?</a:t>
            </a:r>
          </a:p>
        </p:txBody>
      </p:sp>
      <p:sp>
        <p:nvSpPr>
          <p:cNvPr id="45" name="TextBox 44"/>
          <p:cNvSpPr txBox="1"/>
          <p:nvPr/>
        </p:nvSpPr>
        <p:spPr>
          <a:xfrm>
            <a:off x="8149634" y="2775453"/>
            <a:ext cx="11346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goal</a:t>
            </a:r>
          </a:p>
        </p:txBody>
      </p:sp>
      <p:sp>
        <p:nvSpPr>
          <p:cNvPr id="46" name="TextBox 45"/>
          <p:cNvSpPr txBox="1"/>
          <p:nvPr/>
        </p:nvSpPr>
        <p:spPr>
          <a:xfrm>
            <a:off x="10103823" y="2775453"/>
            <a:ext cx="11346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wins</a:t>
            </a:r>
          </a:p>
        </p:txBody>
      </p:sp>
      <p:sp>
        <p:nvSpPr>
          <p:cNvPr id="47" name="TextBox 46"/>
          <p:cNvSpPr txBox="1"/>
          <p:nvPr/>
        </p:nvSpPr>
        <p:spPr>
          <a:xfrm>
            <a:off x="8138505" y="3237293"/>
            <a:ext cx="1548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second</a:t>
            </a:r>
          </a:p>
        </p:txBody>
      </p:sp>
      <p:sp>
        <p:nvSpPr>
          <p:cNvPr id="48" name="TextBox 47"/>
          <p:cNvSpPr txBox="1"/>
          <p:nvPr/>
        </p:nvSpPr>
        <p:spPr>
          <a:xfrm>
            <a:off x="10090476" y="3237293"/>
            <a:ext cx="1302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place</a:t>
            </a:r>
          </a:p>
        </p:txBody>
      </p:sp>
      <p:sp>
        <p:nvSpPr>
          <p:cNvPr id="49" name="TextBox 48"/>
          <p:cNvSpPr txBox="1"/>
          <p:nvPr/>
        </p:nvSpPr>
        <p:spPr>
          <a:xfrm>
            <a:off x="8149633" y="3800099"/>
            <a:ext cx="1548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playing</a:t>
            </a:r>
          </a:p>
        </p:txBody>
      </p:sp>
      <p:sp>
        <p:nvSpPr>
          <p:cNvPr id="50" name="TextBox 49"/>
          <p:cNvSpPr txBox="1"/>
          <p:nvPr/>
        </p:nvSpPr>
        <p:spPr>
          <a:xfrm>
            <a:off x="10090476" y="3800099"/>
            <a:ext cx="1548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Sunday</a:t>
            </a:r>
          </a:p>
        </p:txBody>
      </p:sp>
      <p:sp>
        <p:nvSpPr>
          <p:cNvPr id="51" name="TextBox 50"/>
          <p:cNvSpPr txBox="1"/>
          <p:nvPr/>
        </p:nvSpPr>
        <p:spPr>
          <a:xfrm>
            <a:off x="8149633" y="4352277"/>
            <a:ext cx="1548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present</a:t>
            </a:r>
          </a:p>
        </p:txBody>
      </p:sp>
      <p:sp>
        <p:nvSpPr>
          <p:cNvPr id="52" name="TextBox 51"/>
          <p:cNvSpPr txBox="1"/>
          <p:nvPr/>
        </p:nvSpPr>
        <p:spPr>
          <a:xfrm>
            <a:off x="10065741" y="4362905"/>
            <a:ext cx="1548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asks</a:t>
            </a:r>
          </a:p>
        </p:txBody>
      </p:sp>
      <p:sp>
        <p:nvSpPr>
          <p:cNvPr id="53" name="TextBox 52"/>
          <p:cNvSpPr txBox="1"/>
          <p:nvPr/>
        </p:nvSpPr>
        <p:spPr>
          <a:xfrm>
            <a:off x="8146009" y="4846515"/>
            <a:ext cx="1548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cat</a:t>
            </a:r>
          </a:p>
        </p:txBody>
      </p:sp>
      <p:sp>
        <p:nvSpPr>
          <p:cNvPr id="54" name="TextBox 53"/>
          <p:cNvSpPr txBox="1"/>
          <p:nvPr/>
        </p:nvSpPr>
        <p:spPr>
          <a:xfrm>
            <a:off x="9520818" y="4834151"/>
            <a:ext cx="21005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something</a:t>
            </a:r>
          </a:p>
        </p:txBody>
      </p:sp>
      <p:sp>
        <p:nvSpPr>
          <p:cNvPr id="56"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15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8" grpId="0"/>
      <p:bldP spid="19" grpId="0"/>
      <p:bldP spid="20" grpId="0"/>
      <p:bldP spid="21" grpId="0"/>
      <p:bldP spid="3" grpId="0"/>
      <p:bldP spid="24" grpId="0"/>
      <p:bldP spid="27" grpId="0"/>
      <p:bldP spid="28" grpId="0"/>
      <p:bldP spid="35" grpId="0"/>
      <p:bldP spid="36" grpId="0"/>
      <p:bldP spid="37" grpId="0"/>
      <p:bldP spid="39" grpId="0"/>
      <p:bldP spid="40" grpId="0"/>
      <p:bldP spid="41" grpId="0"/>
      <p:bldP spid="45" grpId="0"/>
      <p:bldP spid="46" grpId="0"/>
      <p:bldP spid="47" grpId="0"/>
      <p:bldP spid="48" grpId="0"/>
      <p:bldP spid="49" grpId="0"/>
      <p:bldP spid="50" grpId="0"/>
      <p:bldP spid="51" grpId="0"/>
      <p:bldP spid="52" grpId="0"/>
      <p:bldP spid="53" grpId="0"/>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0" y="2201533"/>
            <a:ext cx="117892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r>
              <a:rPr kumimoji="0" lang="es-CO" sz="6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 el Barça.</a:t>
            </a:r>
          </a:p>
        </p:txBody>
      </p:sp>
      <p:sp>
        <p:nvSpPr>
          <p:cNvPr id="8" name="Action Button: Custom 7">
            <a:hlinkClick r:id="" action="ppaction://noaction" highlightClick="1">
              <a:snd r:embed="rId4" name="gol gana el barc%CC%A7a.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TextBox 9"/>
          <p:cNvSpPr txBox="1"/>
          <p:nvPr/>
        </p:nvSpPr>
        <p:spPr>
          <a:xfrm>
            <a:off x="3360409" y="3292764"/>
            <a:ext cx="67757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Goal! Barca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wins</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p>
        </p:txBody>
      </p:sp>
      <p:grpSp>
        <p:nvGrpSpPr>
          <p:cNvPr id="12" name="Group 11"/>
          <p:cNvGrpSpPr/>
          <p:nvPr/>
        </p:nvGrpSpPr>
        <p:grpSpPr>
          <a:xfrm>
            <a:off x="1523092" y="2410174"/>
            <a:ext cx="1168806" cy="746975"/>
            <a:chOff x="5532326" y="4202852"/>
            <a:chExt cx="2196001" cy="746975"/>
          </a:xfrm>
        </p:grpSpPr>
        <p:sp>
          <p:nvSpPr>
            <p:cNvPr id="13" name="Rectangle 12"/>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15" name="Group 14"/>
          <p:cNvGrpSpPr/>
          <p:nvPr/>
        </p:nvGrpSpPr>
        <p:grpSpPr>
          <a:xfrm>
            <a:off x="3253946" y="2410174"/>
            <a:ext cx="1205117" cy="746975"/>
            <a:chOff x="5532326" y="4202852"/>
            <a:chExt cx="2196001" cy="746975"/>
          </a:xfrm>
        </p:grpSpPr>
        <p:sp>
          <p:nvSpPr>
            <p:cNvPr id="16" name="Rectangle 15"/>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9"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10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1" y="2201533"/>
            <a:ext cx="1027445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En se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ndo lu</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 es el Real Madrid.</a:t>
            </a:r>
          </a:p>
        </p:txBody>
      </p:sp>
      <p:sp>
        <p:nvSpPr>
          <p:cNvPr id="8" name="Action Button: Custom 7">
            <a:hlinkClick r:id="" action="ppaction://noaction" highlightClick="1">
              <a:snd r:embed="rId4" name="en segundo lugar es el real madrid.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TextBox 9"/>
          <p:cNvSpPr txBox="1"/>
          <p:nvPr/>
        </p:nvSpPr>
        <p:spPr>
          <a:xfrm>
            <a:off x="1923955" y="4248640"/>
            <a:ext cx="89461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second</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place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is</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Real Madrid.</a:t>
            </a:r>
          </a:p>
        </p:txBody>
      </p:sp>
      <p:grpSp>
        <p:nvGrpSpPr>
          <p:cNvPr id="12" name="Group 11"/>
          <p:cNvGrpSpPr/>
          <p:nvPr/>
        </p:nvGrpSpPr>
        <p:grpSpPr>
          <a:xfrm>
            <a:off x="3183336" y="2404141"/>
            <a:ext cx="1047141" cy="857674"/>
            <a:chOff x="5532326" y="4202852"/>
            <a:chExt cx="2196001" cy="857674"/>
          </a:xfrm>
        </p:grpSpPr>
        <p:sp>
          <p:nvSpPr>
            <p:cNvPr id="13" name="Rectangle 12"/>
            <p:cNvSpPr/>
            <p:nvPr/>
          </p:nvSpPr>
          <p:spPr>
            <a:xfrm>
              <a:off x="5532326" y="4202852"/>
              <a:ext cx="2196001" cy="85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15" name="Group 14"/>
          <p:cNvGrpSpPr/>
          <p:nvPr/>
        </p:nvGrpSpPr>
        <p:grpSpPr>
          <a:xfrm>
            <a:off x="6508520" y="2404141"/>
            <a:ext cx="1045786" cy="857674"/>
            <a:chOff x="5532326" y="4202852"/>
            <a:chExt cx="2196001" cy="857674"/>
          </a:xfrm>
        </p:grpSpPr>
        <p:sp>
          <p:nvSpPr>
            <p:cNvPr id="16" name="Rectangle 15"/>
            <p:cNvSpPr/>
            <p:nvPr/>
          </p:nvSpPr>
          <p:spPr>
            <a:xfrm>
              <a:off x="5532326" y="4202852"/>
              <a:ext cx="2196001" cy="85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16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0" y="2201533"/>
            <a:ext cx="117892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Ju</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 los domin</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 es fantástico.</a:t>
            </a:r>
          </a:p>
        </p:txBody>
      </p:sp>
      <p:sp>
        <p:nvSpPr>
          <p:cNvPr id="8" name="Action Button: Custom 7">
            <a:hlinkClick r:id="" action="ppaction://noaction" highlightClick="1">
              <a:snd r:embed="rId4" name="jugar los domingos es fantastico.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TextBox 9"/>
          <p:cNvSpPr txBox="1"/>
          <p:nvPr/>
        </p:nvSpPr>
        <p:spPr>
          <a:xfrm>
            <a:off x="1416592" y="4140525"/>
            <a:ext cx="87166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Playing</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Sundays</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is</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fantastic</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p>
        </p:txBody>
      </p:sp>
      <p:grpSp>
        <p:nvGrpSpPr>
          <p:cNvPr id="12" name="Group 11"/>
          <p:cNvGrpSpPr/>
          <p:nvPr/>
        </p:nvGrpSpPr>
        <p:grpSpPr>
          <a:xfrm>
            <a:off x="2155772" y="2405521"/>
            <a:ext cx="1065795" cy="859034"/>
            <a:chOff x="5532326" y="4202852"/>
            <a:chExt cx="2196001" cy="859034"/>
          </a:xfrm>
        </p:grpSpPr>
        <p:sp>
          <p:nvSpPr>
            <p:cNvPr id="13" name="Rectangle 12"/>
            <p:cNvSpPr/>
            <p:nvPr/>
          </p:nvSpPr>
          <p:spPr>
            <a:xfrm>
              <a:off x="5532326" y="4202852"/>
              <a:ext cx="2196001" cy="85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15" name="Group 14"/>
          <p:cNvGrpSpPr/>
          <p:nvPr/>
        </p:nvGrpSpPr>
        <p:grpSpPr>
          <a:xfrm>
            <a:off x="7141634" y="2405521"/>
            <a:ext cx="1041399" cy="859034"/>
            <a:chOff x="5532326" y="4202852"/>
            <a:chExt cx="2196001" cy="859034"/>
          </a:xfrm>
        </p:grpSpPr>
        <p:sp>
          <p:nvSpPr>
            <p:cNvPr id="16" name="Rectangle 15"/>
            <p:cNvSpPr/>
            <p:nvPr/>
          </p:nvSpPr>
          <p:spPr>
            <a:xfrm>
              <a:off x="5532326" y="4202852"/>
              <a:ext cx="2196001" cy="85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880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1" y="2201533"/>
            <a:ext cx="109321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¿Cuál es el re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lo?, pre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nta Daniel.</a:t>
            </a:r>
          </a:p>
        </p:txBody>
      </p:sp>
      <p:sp>
        <p:nvSpPr>
          <p:cNvPr id="8" name="Action Button: Custom 7">
            <a:hlinkClick r:id="" action="ppaction://noaction" highlightClick="1">
              <a:snd r:embed="rId4" name="cual es el regalo pregunta daniel.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 name="TextBox 9"/>
          <p:cNvSpPr txBox="1"/>
          <p:nvPr/>
        </p:nvSpPr>
        <p:spPr>
          <a:xfrm>
            <a:off x="1259821" y="4140525"/>
            <a:ext cx="102249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Which</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is</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the</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present</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asks Daniel.</a:t>
            </a:r>
          </a:p>
        </p:txBody>
      </p:sp>
      <p:pic>
        <p:nvPicPr>
          <p:cNvPr id="3" name="Picture 2"/>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782226" y="47745"/>
            <a:ext cx="3828956" cy="2153788"/>
          </a:xfrm>
          <a:prstGeom prst="rect">
            <a:avLst/>
          </a:prstGeom>
        </p:spPr>
      </p:pic>
      <p:grpSp>
        <p:nvGrpSpPr>
          <p:cNvPr id="12" name="Group 11"/>
          <p:cNvGrpSpPr/>
          <p:nvPr/>
        </p:nvGrpSpPr>
        <p:grpSpPr>
          <a:xfrm>
            <a:off x="2593831" y="3319525"/>
            <a:ext cx="983336" cy="821000"/>
            <a:chOff x="5532326" y="4202852"/>
            <a:chExt cx="2196001" cy="821000"/>
          </a:xfrm>
        </p:grpSpPr>
        <p:sp>
          <p:nvSpPr>
            <p:cNvPr id="13" name="Rectangle 12"/>
            <p:cNvSpPr/>
            <p:nvPr/>
          </p:nvSpPr>
          <p:spPr>
            <a:xfrm>
              <a:off x="5532326" y="4202852"/>
              <a:ext cx="2196001" cy="8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15" name="Group 14"/>
          <p:cNvGrpSpPr/>
          <p:nvPr/>
        </p:nvGrpSpPr>
        <p:grpSpPr>
          <a:xfrm>
            <a:off x="6342665" y="2404932"/>
            <a:ext cx="1044504" cy="832696"/>
            <a:chOff x="5532326" y="4202852"/>
            <a:chExt cx="2196001" cy="832696"/>
          </a:xfrm>
        </p:grpSpPr>
        <p:sp>
          <p:nvSpPr>
            <p:cNvPr id="16" name="Rectangle 15"/>
            <p:cNvSpPr/>
            <p:nvPr/>
          </p:nvSpPr>
          <p:spPr>
            <a:xfrm>
              <a:off x="5532326" y="4202852"/>
              <a:ext cx="2196001" cy="83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1991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0" y="2201533"/>
            <a:ext cx="117892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Tener un </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to es al</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muy especial.</a:t>
            </a:r>
          </a:p>
        </p:txBody>
      </p:sp>
      <p:sp>
        <p:nvSpPr>
          <p:cNvPr id="8" name="Action Button: Custom 7">
            <a:hlinkClick r:id="" action="ppaction://noaction" highlightClick="1">
              <a:snd r:embed="rId4" name="tener un gato es algo muy especial.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 name="TextBox 9"/>
          <p:cNvSpPr txBox="1"/>
          <p:nvPr/>
        </p:nvSpPr>
        <p:spPr>
          <a:xfrm>
            <a:off x="1416592" y="4140525"/>
            <a:ext cx="871668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Having</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is</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something</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very</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CO"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special</a:t>
            </a:r>
            <a:r>
              <a:rPr kumimoji="0" lang="es-CO"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p>
        </p:txBody>
      </p:sp>
      <p:grpSp>
        <p:nvGrpSpPr>
          <p:cNvPr id="12" name="Group 11"/>
          <p:cNvGrpSpPr/>
          <p:nvPr/>
        </p:nvGrpSpPr>
        <p:grpSpPr>
          <a:xfrm>
            <a:off x="4697603" y="2402504"/>
            <a:ext cx="1048313" cy="862051"/>
            <a:chOff x="5532326" y="4202852"/>
            <a:chExt cx="2196001" cy="862051"/>
          </a:xfrm>
        </p:grpSpPr>
        <p:sp>
          <p:nvSpPr>
            <p:cNvPr id="13" name="Rectangle 12"/>
            <p:cNvSpPr/>
            <p:nvPr/>
          </p:nvSpPr>
          <p:spPr>
            <a:xfrm>
              <a:off x="5532326" y="4202852"/>
              <a:ext cx="2196001" cy="862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15" name="Group 14"/>
          <p:cNvGrpSpPr/>
          <p:nvPr/>
        </p:nvGrpSpPr>
        <p:grpSpPr>
          <a:xfrm>
            <a:off x="8374915" y="2406604"/>
            <a:ext cx="1045415" cy="857951"/>
            <a:chOff x="5532326" y="4202852"/>
            <a:chExt cx="2196001" cy="857951"/>
          </a:xfrm>
        </p:grpSpPr>
        <p:sp>
          <p:nvSpPr>
            <p:cNvPr id="16" name="Rectangle 15"/>
            <p:cNvSpPr/>
            <p:nvPr/>
          </p:nvSpPr>
          <p:spPr>
            <a:xfrm>
              <a:off x="5532326" y="4202852"/>
              <a:ext cx="2196001" cy="857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778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ga</a:t>
            </a:r>
            <a:r>
              <a:rPr lang="en-GB" sz="3600" dirty="0">
                <a:solidFill>
                  <a:prstClr val="white"/>
                </a:solidFill>
              </a:rPr>
              <a:t>], [go], [</a:t>
            </a:r>
            <a:r>
              <a:rPr lang="en-GB" sz="3600" dirty="0" err="1">
                <a:solidFill>
                  <a:prstClr val="white"/>
                </a:solidFill>
              </a:rPr>
              <a:t>gu</a:t>
            </a:r>
            <a:r>
              <a:rPr lang="en-GB" sz="3600" dirty="0">
                <a:solidFill>
                  <a:prstClr val="white"/>
                </a:solidFill>
              </a:rPr>
              <a:t>]</a:t>
            </a:r>
            <a:endParaRPr lang="en-US" sz="3600" dirty="0">
              <a:solidFill>
                <a:srgbClr val="4472C4">
                  <a:lumMod val="50000"/>
                </a:srgbClr>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544835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461518" y="258166"/>
            <a:ext cx="24666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50507" y="1068876"/>
            <a:ext cx="11690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las palabras.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Escuchas</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[ga], [go] o [gu]?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Marca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columna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correcta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nvGraphicFramePr>
        <p:xfrm>
          <a:off x="368452" y="1838318"/>
          <a:ext cx="4007169" cy="4410081"/>
        </p:xfrm>
        <a:graphic>
          <a:graphicData uri="http://schemas.openxmlformats.org/drawingml/2006/table">
            <a:tbl>
              <a:tblPr firstRow="1" bandRow="1">
                <a:tableStyleId>{5DA37D80-6434-44D0-A028-1B22A696006F}</a:tableStyleId>
              </a:tblPr>
              <a:tblGrid>
                <a:gridCol w="700693">
                  <a:extLst>
                    <a:ext uri="{9D8B030D-6E8A-4147-A177-3AD203B41FA5}">
                      <a16:colId xmlns:a16="http://schemas.microsoft.com/office/drawing/2014/main" val="4006178676"/>
                    </a:ext>
                  </a:extLst>
                </a:gridCol>
                <a:gridCol w="970670">
                  <a:extLst>
                    <a:ext uri="{9D8B030D-6E8A-4147-A177-3AD203B41FA5}">
                      <a16:colId xmlns:a16="http://schemas.microsoft.com/office/drawing/2014/main" val="3341961501"/>
                    </a:ext>
                  </a:extLst>
                </a:gridCol>
                <a:gridCol w="1167619">
                  <a:extLst>
                    <a:ext uri="{9D8B030D-6E8A-4147-A177-3AD203B41FA5}">
                      <a16:colId xmlns:a16="http://schemas.microsoft.com/office/drawing/2014/main" val="1131098492"/>
                    </a:ext>
                  </a:extLst>
                </a:gridCol>
                <a:gridCol w="1168187">
                  <a:extLst>
                    <a:ext uri="{9D8B030D-6E8A-4147-A177-3AD203B41FA5}">
                      <a16:colId xmlns:a16="http://schemas.microsoft.com/office/drawing/2014/main" val="590477346"/>
                    </a:ext>
                  </a:extLst>
                </a:gridCol>
              </a:tblGrid>
              <a:tr h="490009">
                <a:tc>
                  <a:txBody>
                    <a:bodyPr/>
                    <a:lstStyle/>
                    <a:p>
                      <a:endParaRPr lang="es-GB" dirty="0"/>
                    </a:p>
                  </a:txBody>
                  <a:tcPr/>
                </a:tc>
                <a:tc>
                  <a:txBody>
                    <a:bodyPr/>
                    <a:lstStyle/>
                    <a:p>
                      <a:pPr algn="ctr"/>
                      <a:r>
                        <a:rPr lang="es-GB" sz="2000" dirty="0">
                          <a:solidFill>
                            <a:srgbClr val="203864"/>
                          </a:solidFill>
                        </a:rPr>
                        <a:t>[ga]</a:t>
                      </a:r>
                    </a:p>
                  </a:txBody>
                  <a:tcPr anchor="ctr"/>
                </a:tc>
                <a:tc>
                  <a:txBody>
                    <a:bodyPr/>
                    <a:lstStyle/>
                    <a:p>
                      <a:pPr algn="ctr"/>
                      <a:r>
                        <a:rPr lang="es-GB" sz="2000" dirty="0">
                          <a:solidFill>
                            <a:srgbClr val="203864"/>
                          </a:solidFill>
                        </a:rPr>
                        <a:t>[go]</a:t>
                      </a:r>
                    </a:p>
                  </a:txBody>
                  <a:tcPr anchor="ctr"/>
                </a:tc>
                <a:tc>
                  <a:txBody>
                    <a:bodyPr/>
                    <a:lstStyle/>
                    <a:p>
                      <a:pPr algn="ctr"/>
                      <a:r>
                        <a:rPr lang="es-GB" sz="2000" dirty="0">
                          <a:solidFill>
                            <a:srgbClr val="203864"/>
                          </a:solidFill>
                        </a:rPr>
                        <a:t>[gu]</a:t>
                      </a:r>
                    </a:p>
                  </a:txBody>
                  <a:tcPr anchor="ctr"/>
                </a:tc>
                <a:extLst>
                  <a:ext uri="{0D108BD9-81ED-4DB2-BD59-A6C34878D82A}">
                    <a16:rowId xmlns:a16="http://schemas.microsoft.com/office/drawing/2014/main" val="3859885260"/>
                  </a:ext>
                </a:extLst>
              </a:tr>
              <a:tr h="490009">
                <a:tc>
                  <a:txBody>
                    <a:bodyPr/>
                    <a:lstStyle/>
                    <a:p>
                      <a:endParaRPr lang="es-GB" dirty="0"/>
                    </a:p>
                  </a:txBody>
                  <a:tcPr/>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490009">
                <a:tc>
                  <a:txBody>
                    <a:bodyPr/>
                    <a:lstStyle/>
                    <a:p>
                      <a:endParaRPr lang="es-GB"/>
                    </a:p>
                  </a:txBody>
                  <a:tcPr/>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26974546"/>
                  </a:ext>
                </a:extLst>
              </a:tr>
              <a:tr h="490009">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162674300"/>
                  </a:ext>
                </a:extLst>
              </a:tr>
              <a:tr h="490009">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1852700184"/>
                  </a:ext>
                </a:extLst>
              </a:tr>
              <a:tr h="490009">
                <a:tc>
                  <a:txBody>
                    <a:bodyPr/>
                    <a:lstStyle/>
                    <a:p>
                      <a:endParaRPr lang="es-GB"/>
                    </a:p>
                  </a:txBody>
                  <a:tcPr/>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3866621714"/>
                  </a:ext>
                </a:extLst>
              </a:tr>
              <a:tr h="490009">
                <a:tc>
                  <a:txBody>
                    <a:bodyPr/>
                    <a:lstStyle/>
                    <a:p>
                      <a:endParaRPr lang="es-GB"/>
                    </a:p>
                  </a:txBody>
                  <a:tcPr/>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900282138"/>
                  </a:ext>
                </a:extLst>
              </a:tr>
              <a:tr h="490009">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192725246"/>
                  </a:ext>
                </a:extLst>
              </a:tr>
              <a:tr h="490009">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0333266"/>
                  </a:ext>
                </a:extLst>
              </a:tr>
            </a:tbl>
          </a:graphicData>
        </a:graphic>
      </p:graphicFrame>
      <p:sp>
        <p:nvSpPr>
          <p:cNvPr id="18" name="Action Button: Custom 30">
            <a:hlinkClick r:id="" action="ppaction://noaction" highlightClick="1">
              <a:snd r:embed="rId4" name="1. riesgo.wav"/>
            </a:hlinkClick>
            <a:extLst>
              <a:ext uri="{FF2B5EF4-FFF2-40B4-BE49-F238E27FC236}">
                <a16:creationId xmlns:a16="http://schemas.microsoft.com/office/drawing/2014/main" id="{83C11B64-3180-E04F-A5A1-21980B14252B}"/>
              </a:ext>
            </a:extLst>
          </p:cNvPr>
          <p:cNvSpPr/>
          <p:nvPr/>
        </p:nvSpPr>
        <p:spPr>
          <a:xfrm>
            <a:off x="514317" y="2372503"/>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Action Button: Custom 30">
            <a:hlinkClick r:id="" action="ppaction://noaction" highlightClick="1">
              <a:snd r:embed="rId5" name="2. orgullo.wav"/>
            </a:hlinkClick>
            <a:extLst>
              <a:ext uri="{FF2B5EF4-FFF2-40B4-BE49-F238E27FC236}">
                <a16:creationId xmlns:a16="http://schemas.microsoft.com/office/drawing/2014/main" id="{6B2A27BB-6317-124A-B0DA-34CE0DCC5AF0}"/>
              </a:ext>
            </a:extLst>
          </p:cNvPr>
          <p:cNvSpPr/>
          <p:nvPr/>
        </p:nvSpPr>
        <p:spPr>
          <a:xfrm>
            <a:off x="514317" y="285969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Action Button: Custom 30">
            <a:hlinkClick r:id="" action="ppaction://noaction" highlightClick="1">
              <a:snd r:embed="rId6" name="3. griego.wav"/>
            </a:hlinkClick>
            <a:extLst>
              <a:ext uri="{FF2B5EF4-FFF2-40B4-BE49-F238E27FC236}">
                <a16:creationId xmlns:a16="http://schemas.microsoft.com/office/drawing/2014/main" id="{DCFEE892-63E8-1248-A266-D26A5781F32D}"/>
              </a:ext>
            </a:extLst>
          </p:cNvPr>
          <p:cNvSpPr/>
          <p:nvPr/>
        </p:nvSpPr>
        <p:spPr>
          <a:xfrm>
            <a:off x="508597" y="334688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Action Button: Custom 30">
            <a:hlinkClick r:id="" action="ppaction://noaction" highlightClick="1">
              <a:snd r:embed="rId7" name="4. pagar.wav"/>
            </a:hlinkClick>
            <a:extLst>
              <a:ext uri="{FF2B5EF4-FFF2-40B4-BE49-F238E27FC236}">
                <a16:creationId xmlns:a16="http://schemas.microsoft.com/office/drawing/2014/main" id="{98BF4DCD-32A2-5C49-8DB4-9CF3DABF34C6}"/>
              </a:ext>
            </a:extLst>
          </p:cNvPr>
          <p:cNvSpPr/>
          <p:nvPr/>
        </p:nvSpPr>
        <p:spPr>
          <a:xfrm>
            <a:off x="508597" y="3829921"/>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2" name="Action Button: Custom 30">
            <a:hlinkClick r:id="" action="ppaction://noaction" highlightClick="1">
              <a:snd r:embed="rId8" name="5. figura.wav"/>
            </a:hlinkClick>
            <a:extLst>
              <a:ext uri="{FF2B5EF4-FFF2-40B4-BE49-F238E27FC236}">
                <a16:creationId xmlns:a16="http://schemas.microsoft.com/office/drawing/2014/main" id="{EB9CDB1C-C00D-E244-8489-2B95822A7A5B}"/>
              </a:ext>
            </a:extLst>
          </p:cNvPr>
          <p:cNvSpPr/>
          <p:nvPr/>
        </p:nvSpPr>
        <p:spPr>
          <a:xfrm>
            <a:off x="508597" y="4321267"/>
            <a:ext cx="404818"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Action Button: Custom 30">
            <a:hlinkClick r:id="" action="ppaction://noaction" highlightClick="1">
              <a:snd r:embed="rId9" name="6. garantizar.wav"/>
            </a:hlinkClick>
            <a:extLst>
              <a:ext uri="{FF2B5EF4-FFF2-40B4-BE49-F238E27FC236}">
                <a16:creationId xmlns:a16="http://schemas.microsoft.com/office/drawing/2014/main" id="{1BFD1A0C-84EC-7549-B7AD-C93210009BE2}"/>
              </a:ext>
            </a:extLst>
          </p:cNvPr>
          <p:cNvSpPr/>
          <p:nvPr/>
        </p:nvSpPr>
        <p:spPr>
          <a:xfrm>
            <a:off x="531003" y="4812613"/>
            <a:ext cx="382412"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0" name="TextBox 5">
            <a:extLst>
              <a:ext uri="{FF2B5EF4-FFF2-40B4-BE49-F238E27FC236}">
                <a16:creationId xmlns:a16="http://schemas.microsoft.com/office/drawing/2014/main" id="{1523C903-BC5C-4B42-80A2-7CC1B5E5F2A9}"/>
              </a:ext>
            </a:extLst>
          </p:cNvPr>
          <p:cNvSpPr txBox="1"/>
          <p:nvPr/>
        </p:nvSpPr>
        <p:spPr>
          <a:xfrm>
            <a:off x="3811955" y="1367503"/>
            <a:ext cx="83800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Luego</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otra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vez</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I</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ntenta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escribir</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la palabra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español.</a:t>
            </a:r>
          </a:p>
        </p:txBody>
      </p:sp>
      <p:sp>
        <p:nvSpPr>
          <p:cNvPr id="48" name="Action Button: Custom 30">
            <a:hlinkClick r:id="" action="ppaction://noaction" highlightClick="1">
              <a:snd r:embed="rId10" name="7. enemigo.wav"/>
            </a:hlinkClick>
            <a:extLst>
              <a:ext uri="{FF2B5EF4-FFF2-40B4-BE49-F238E27FC236}">
                <a16:creationId xmlns:a16="http://schemas.microsoft.com/office/drawing/2014/main" id="{39A7D990-CC2A-7A40-8481-DA2F8F5CE543}"/>
              </a:ext>
            </a:extLst>
          </p:cNvPr>
          <p:cNvSpPr/>
          <p:nvPr/>
        </p:nvSpPr>
        <p:spPr>
          <a:xfrm>
            <a:off x="531003" y="5303959"/>
            <a:ext cx="382412"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9" name="Action Button: Custom 30">
            <a:hlinkClick r:id="" action="ppaction://noaction" highlightClick="1">
              <a:snd r:embed="rId11" name="8. seguridad.wav"/>
            </a:hlinkClick>
            <a:extLst>
              <a:ext uri="{FF2B5EF4-FFF2-40B4-BE49-F238E27FC236}">
                <a16:creationId xmlns:a16="http://schemas.microsoft.com/office/drawing/2014/main" id="{F2E44079-DEB1-0048-9573-D3695F687F37}"/>
              </a:ext>
            </a:extLst>
          </p:cNvPr>
          <p:cNvSpPr/>
          <p:nvPr/>
        </p:nvSpPr>
        <p:spPr>
          <a:xfrm>
            <a:off x="526301" y="5795305"/>
            <a:ext cx="382412"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50" name="Picture 8" descr="green checkmark">
            <a:extLst>
              <a:ext uri="{FF2B5EF4-FFF2-40B4-BE49-F238E27FC236}">
                <a16:creationId xmlns:a16="http://schemas.microsoft.com/office/drawing/2014/main" id="{0B1CFA4F-BE75-124C-9EA5-47662E043B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30659" y="2353468"/>
            <a:ext cx="406580" cy="423521"/>
          </a:xfrm>
          <a:prstGeom prst="rect">
            <a:avLst/>
          </a:prstGeom>
        </p:spPr>
      </p:pic>
      <p:pic>
        <p:nvPicPr>
          <p:cNvPr id="51" name="Picture 8" descr="green checkmark">
            <a:extLst>
              <a:ext uri="{FF2B5EF4-FFF2-40B4-BE49-F238E27FC236}">
                <a16:creationId xmlns:a16="http://schemas.microsoft.com/office/drawing/2014/main" id="{29C8FE5B-9213-5A49-8C3F-BBF8A8B313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92485" y="2859694"/>
            <a:ext cx="406580" cy="423521"/>
          </a:xfrm>
          <a:prstGeom prst="rect">
            <a:avLst/>
          </a:prstGeom>
        </p:spPr>
      </p:pic>
      <p:pic>
        <p:nvPicPr>
          <p:cNvPr id="52" name="Picture 8" descr="green checkmark">
            <a:extLst>
              <a:ext uri="{FF2B5EF4-FFF2-40B4-BE49-F238E27FC236}">
                <a16:creationId xmlns:a16="http://schemas.microsoft.com/office/drawing/2014/main" id="{A6B32E29-C939-C34C-862C-83ECCFD4004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30659" y="3311569"/>
            <a:ext cx="406580" cy="423521"/>
          </a:xfrm>
          <a:prstGeom prst="rect">
            <a:avLst/>
          </a:prstGeom>
        </p:spPr>
      </p:pic>
      <p:pic>
        <p:nvPicPr>
          <p:cNvPr id="53" name="Picture 8" descr="green checkmark">
            <a:extLst>
              <a:ext uri="{FF2B5EF4-FFF2-40B4-BE49-F238E27FC236}">
                <a16:creationId xmlns:a16="http://schemas.microsoft.com/office/drawing/2014/main" id="{FDC83285-6941-5641-9419-F682858CC3F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22355" y="3845049"/>
            <a:ext cx="406580" cy="423521"/>
          </a:xfrm>
          <a:prstGeom prst="rect">
            <a:avLst/>
          </a:prstGeom>
        </p:spPr>
      </p:pic>
      <p:pic>
        <p:nvPicPr>
          <p:cNvPr id="54" name="Picture 8" descr="green checkmark">
            <a:extLst>
              <a:ext uri="{FF2B5EF4-FFF2-40B4-BE49-F238E27FC236}">
                <a16:creationId xmlns:a16="http://schemas.microsoft.com/office/drawing/2014/main" id="{4438031E-5CB7-C94F-BF1B-D10C1256EFA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92485" y="4321267"/>
            <a:ext cx="406580" cy="423521"/>
          </a:xfrm>
          <a:prstGeom prst="rect">
            <a:avLst/>
          </a:prstGeom>
        </p:spPr>
      </p:pic>
      <p:pic>
        <p:nvPicPr>
          <p:cNvPr id="55" name="Picture 8" descr="green checkmark">
            <a:extLst>
              <a:ext uri="{FF2B5EF4-FFF2-40B4-BE49-F238E27FC236}">
                <a16:creationId xmlns:a16="http://schemas.microsoft.com/office/drawing/2014/main" id="{392A4B8B-8803-0F42-98A0-628B36F1558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22355" y="4809782"/>
            <a:ext cx="406580" cy="423521"/>
          </a:xfrm>
          <a:prstGeom prst="rect">
            <a:avLst/>
          </a:prstGeom>
        </p:spPr>
      </p:pic>
      <p:pic>
        <p:nvPicPr>
          <p:cNvPr id="56" name="Picture 8" descr="green checkmark">
            <a:extLst>
              <a:ext uri="{FF2B5EF4-FFF2-40B4-BE49-F238E27FC236}">
                <a16:creationId xmlns:a16="http://schemas.microsoft.com/office/drawing/2014/main" id="{D4620218-5D5D-5944-9DF4-649714AB1AC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30659" y="5284924"/>
            <a:ext cx="406580" cy="423521"/>
          </a:xfrm>
          <a:prstGeom prst="rect">
            <a:avLst/>
          </a:prstGeom>
        </p:spPr>
      </p:pic>
      <p:pic>
        <p:nvPicPr>
          <p:cNvPr id="57" name="Picture 8" descr="green checkmark">
            <a:extLst>
              <a:ext uri="{FF2B5EF4-FFF2-40B4-BE49-F238E27FC236}">
                <a16:creationId xmlns:a16="http://schemas.microsoft.com/office/drawing/2014/main" id="{17915900-4DEE-814F-9F6F-56A160A6627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92485" y="5781421"/>
            <a:ext cx="406580" cy="423521"/>
          </a:xfrm>
          <a:prstGeom prst="rect">
            <a:avLst/>
          </a:prstGeom>
        </p:spPr>
      </p:pic>
      <p:graphicFrame>
        <p:nvGraphicFramePr>
          <p:cNvPr id="58" name="Tabla 57">
            <a:extLst>
              <a:ext uri="{FF2B5EF4-FFF2-40B4-BE49-F238E27FC236}">
                <a16:creationId xmlns:a16="http://schemas.microsoft.com/office/drawing/2014/main" id="{B27E68F9-4EDF-AA4C-9CF3-74B37D5CEF69}"/>
              </a:ext>
            </a:extLst>
          </p:cNvPr>
          <p:cNvGraphicFramePr>
            <a:graphicFrameLocks noGrp="1"/>
          </p:cNvGraphicFramePr>
          <p:nvPr/>
        </p:nvGraphicFramePr>
        <p:xfrm>
          <a:off x="4636076" y="1838318"/>
          <a:ext cx="7168270" cy="4410081"/>
        </p:xfrm>
        <a:graphic>
          <a:graphicData uri="http://schemas.openxmlformats.org/drawingml/2006/table">
            <a:tbl>
              <a:tblPr firstRow="1" bandRow="1">
                <a:tableStyleId>{5DA37D80-6434-44D0-A028-1B22A696006F}</a:tableStyleId>
              </a:tblPr>
              <a:tblGrid>
                <a:gridCol w="430848">
                  <a:extLst>
                    <a:ext uri="{9D8B030D-6E8A-4147-A177-3AD203B41FA5}">
                      <a16:colId xmlns:a16="http://schemas.microsoft.com/office/drawing/2014/main" val="4006178676"/>
                    </a:ext>
                  </a:extLst>
                </a:gridCol>
                <a:gridCol w="3092338">
                  <a:extLst>
                    <a:ext uri="{9D8B030D-6E8A-4147-A177-3AD203B41FA5}">
                      <a16:colId xmlns:a16="http://schemas.microsoft.com/office/drawing/2014/main" val="3341961501"/>
                    </a:ext>
                  </a:extLst>
                </a:gridCol>
                <a:gridCol w="3645084">
                  <a:extLst>
                    <a:ext uri="{9D8B030D-6E8A-4147-A177-3AD203B41FA5}">
                      <a16:colId xmlns:a16="http://schemas.microsoft.com/office/drawing/2014/main" val="1557328913"/>
                    </a:ext>
                  </a:extLst>
                </a:gridCol>
              </a:tblGrid>
              <a:tr h="490009">
                <a:tc>
                  <a:txBody>
                    <a:bodyPr/>
                    <a:lstStyle/>
                    <a:p>
                      <a:endParaRPr lang="es-GB" dirty="0"/>
                    </a:p>
                  </a:txBody>
                  <a:tcPr/>
                </a:tc>
                <a:tc>
                  <a:txBody>
                    <a:bodyPr/>
                    <a:lstStyle/>
                    <a:p>
                      <a:pPr algn="ctr"/>
                      <a:r>
                        <a:rPr lang="es-GB" sz="2000" dirty="0">
                          <a:solidFill>
                            <a:srgbClr val="203864"/>
                          </a:solidFill>
                        </a:rPr>
                        <a:t>Palabras</a:t>
                      </a:r>
                      <a:r>
                        <a:rPr lang="en-GB" sz="2000" dirty="0">
                          <a:solidFill>
                            <a:srgbClr val="203864"/>
                          </a:solidFill>
                        </a:rPr>
                        <a:t> en español</a:t>
                      </a:r>
                      <a:endParaRPr lang="es-GB" sz="2000" dirty="0">
                        <a:solidFill>
                          <a:srgbClr val="203864"/>
                        </a:solidFill>
                      </a:endParaRPr>
                    </a:p>
                  </a:txBody>
                  <a:tcPr anchor="ctr"/>
                </a:tc>
                <a:tc>
                  <a:txBody>
                    <a:bodyPr/>
                    <a:lstStyle/>
                    <a:p>
                      <a:pPr algn="ctr"/>
                      <a:r>
                        <a:rPr lang="en-GB" sz="2000" dirty="0">
                          <a:solidFill>
                            <a:srgbClr val="203864"/>
                          </a:solidFill>
                        </a:rPr>
                        <a:t>Palabras en inglés</a:t>
                      </a:r>
                      <a:endParaRPr lang="es-GB" sz="2000" dirty="0">
                        <a:solidFill>
                          <a:srgbClr val="203864"/>
                        </a:solidFill>
                      </a:endParaRPr>
                    </a:p>
                  </a:txBody>
                  <a:tcPr anchor="ctr"/>
                </a:tc>
                <a:extLst>
                  <a:ext uri="{0D108BD9-81ED-4DB2-BD59-A6C34878D82A}">
                    <a16:rowId xmlns:a16="http://schemas.microsoft.com/office/drawing/2014/main" val="3859885260"/>
                  </a:ext>
                </a:extLst>
              </a:tr>
              <a:tr h="490009">
                <a:tc>
                  <a:txBody>
                    <a:bodyPr/>
                    <a:lstStyle/>
                    <a:p>
                      <a:pPr algn="ctr"/>
                      <a:r>
                        <a:rPr lang="es-GB" sz="2000" b="1" dirty="0">
                          <a:solidFill>
                            <a:srgbClr val="203864"/>
                          </a:solidFill>
                        </a:rPr>
                        <a:t>1</a:t>
                      </a:r>
                    </a:p>
                  </a:txBody>
                  <a:tcPr anchor="ctr"/>
                </a:tc>
                <a:tc>
                  <a:txBody>
                    <a:bodyPr/>
                    <a:lstStyle/>
                    <a:p>
                      <a:pPr algn="ctr"/>
                      <a:endParaRPr lang="es-GB" dirty="0">
                        <a:solidFill>
                          <a:srgbClr val="203864"/>
                        </a:solidFill>
                      </a:endParaRPr>
                    </a:p>
                  </a:txBody>
                  <a:tcPr anchor="ctr"/>
                </a:tc>
                <a:tc>
                  <a:txBody>
                    <a:bodyPr/>
                    <a:lstStyle/>
                    <a:p>
                      <a:pPr algn="ctr"/>
                      <a:endParaRPr lang="es-GB" dirty="0">
                        <a:solidFill>
                          <a:srgbClr val="203864"/>
                        </a:solidFill>
                      </a:endParaRPr>
                    </a:p>
                  </a:txBody>
                  <a:tcPr anchor="ctr"/>
                </a:tc>
                <a:extLst>
                  <a:ext uri="{0D108BD9-81ED-4DB2-BD59-A6C34878D82A}">
                    <a16:rowId xmlns:a16="http://schemas.microsoft.com/office/drawing/2014/main" val="2975470140"/>
                  </a:ext>
                </a:extLst>
              </a:tr>
              <a:tr h="490009">
                <a:tc>
                  <a:txBody>
                    <a:bodyPr/>
                    <a:lstStyle/>
                    <a:p>
                      <a:pPr algn="ctr"/>
                      <a:r>
                        <a:rPr lang="es-GB" sz="2000" b="1" dirty="0">
                          <a:solidFill>
                            <a:srgbClr val="203864"/>
                          </a:solidFill>
                        </a:rPr>
                        <a:t>2</a:t>
                      </a:r>
                    </a:p>
                  </a:txBody>
                  <a:tcPr anchor="ctr"/>
                </a:tc>
                <a:tc>
                  <a:txBody>
                    <a:bodyPr/>
                    <a:lstStyle/>
                    <a:p>
                      <a:pPr algn="ctr"/>
                      <a:endParaRPr lang="es-GB" dirty="0">
                        <a:solidFill>
                          <a:srgbClr val="203864"/>
                        </a:solidFill>
                      </a:endParaRPr>
                    </a:p>
                  </a:txBody>
                  <a:tcPr anchor="ctr"/>
                </a:tc>
                <a:tc>
                  <a:txBody>
                    <a:bodyPr/>
                    <a:lstStyle/>
                    <a:p>
                      <a:pPr algn="ctr"/>
                      <a:endParaRPr lang="es-GB" dirty="0">
                        <a:solidFill>
                          <a:srgbClr val="203864"/>
                        </a:solidFill>
                      </a:endParaRPr>
                    </a:p>
                  </a:txBody>
                  <a:tcPr anchor="ctr"/>
                </a:tc>
                <a:extLst>
                  <a:ext uri="{0D108BD9-81ED-4DB2-BD59-A6C34878D82A}">
                    <a16:rowId xmlns:a16="http://schemas.microsoft.com/office/drawing/2014/main" val="226974546"/>
                  </a:ext>
                </a:extLst>
              </a:tr>
              <a:tr h="490009">
                <a:tc>
                  <a:txBody>
                    <a:bodyPr/>
                    <a:lstStyle/>
                    <a:p>
                      <a:pPr algn="ctr"/>
                      <a:r>
                        <a:rPr lang="es-GB" sz="2000" b="1" dirty="0">
                          <a:solidFill>
                            <a:srgbClr val="203864"/>
                          </a:solidFill>
                        </a:rPr>
                        <a:t>3</a:t>
                      </a:r>
                    </a:p>
                  </a:txBody>
                  <a:tcPr anchor="ctr"/>
                </a:tc>
                <a:tc>
                  <a:txBody>
                    <a:bodyPr/>
                    <a:lstStyle/>
                    <a:p>
                      <a:pPr algn="ctr"/>
                      <a:endParaRPr lang="es-GB" dirty="0">
                        <a:solidFill>
                          <a:srgbClr val="203864"/>
                        </a:solidFill>
                      </a:endParaRPr>
                    </a:p>
                  </a:txBody>
                  <a:tcPr anchor="ctr"/>
                </a:tc>
                <a:tc>
                  <a:txBody>
                    <a:bodyPr/>
                    <a:lstStyle/>
                    <a:p>
                      <a:pPr algn="ctr"/>
                      <a:endParaRPr lang="es-GB" dirty="0">
                        <a:solidFill>
                          <a:srgbClr val="203864"/>
                        </a:solidFill>
                      </a:endParaRPr>
                    </a:p>
                  </a:txBody>
                  <a:tcPr anchor="ctr"/>
                </a:tc>
                <a:extLst>
                  <a:ext uri="{0D108BD9-81ED-4DB2-BD59-A6C34878D82A}">
                    <a16:rowId xmlns:a16="http://schemas.microsoft.com/office/drawing/2014/main" val="162674300"/>
                  </a:ext>
                </a:extLst>
              </a:tr>
              <a:tr h="490009">
                <a:tc>
                  <a:txBody>
                    <a:bodyPr/>
                    <a:lstStyle/>
                    <a:p>
                      <a:pPr algn="ctr"/>
                      <a:r>
                        <a:rPr lang="es-GB" sz="2000" b="1" dirty="0">
                          <a:solidFill>
                            <a:srgbClr val="203864"/>
                          </a:solidFill>
                        </a:rPr>
                        <a:t>4</a:t>
                      </a:r>
                    </a:p>
                  </a:txBody>
                  <a:tcPr anchor="ctr"/>
                </a:tc>
                <a:tc>
                  <a:txBody>
                    <a:bodyPr/>
                    <a:lstStyle/>
                    <a:p>
                      <a:pPr algn="ctr"/>
                      <a:endParaRPr lang="es-GB" dirty="0">
                        <a:solidFill>
                          <a:srgbClr val="203864"/>
                        </a:solidFill>
                      </a:endParaRPr>
                    </a:p>
                  </a:txBody>
                  <a:tcPr anchor="ctr"/>
                </a:tc>
                <a:tc>
                  <a:txBody>
                    <a:bodyPr/>
                    <a:lstStyle/>
                    <a:p>
                      <a:pPr algn="ctr"/>
                      <a:endParaRPr lang="es-GB" dirty="0">
                        <a:solidFill>
                          <a:srgbClr val="203864"/>
                        </a:solidFill>
                      </a:endParaRPr>
                    </a:p>
                  </a:txBody>
                  <a:tcPr anchor="ctr"/>
                </a:tc>
                <a:extLst>
                  <a:ext uri="{0D108BD9-81ED-4DB2-BD59-A6C34878D82A}">
                    <a16:rowId xmlns:a16="http://schemas.microsoft.com/office/drawing/2014/main" val="1852700184"/>
                  </a:ext>
                </a:extLst>
              </a:tr>
              <a:tr h="490009">
                <a:tc>
                  <a:txBody>
                    <a:bodyPr/>
                    <a:lstStyle/>
                    <a:p>
                      <a:pPr algn="ctr"/>
                      <a:r>
                        <a:rPr lang="es-GB" sz="2000" b="1" dirty="0">
                          <a:solidFill>
                            <a:srgbClr val="203864"/>
                          </a:solidFill>
                        </a:rPr>
                        <a:t>5</a:t>
                      </a:r>
                    </a:p>
                  </a:txBody>
                  <a:tcPr anchor="ctr"/>
                </a:tc>
                <a:tc>
                  <a:txBody>
                    <a:bodyPr/>
                    <a:lstStyle/>
                    <a:p>
                      <a:pPr algn="ctr"/>
                      <a:endParaRPr lang="es-GB" dirty="0">
                        <a:solidFill>
                          <a:srgbClr val="203864"/>
                        </a:solidFill>
                      </a:endParaRPr>
                    </a:p>
                  </a:txBody>
                  <a:tcPr anchor="ctr"/>
                </a:tc>
                <a:tc>
                  <a:txBody>
                    <a:bodyPr/>
                    <a:lstStyle/>
                    <a:p>
                      <a:pPr algn="ctr"/>
                      <a:endParaRPr lang="es-GB" dirty="0">
                        <a:solidFill>
                          <a:srgbClr val="203864"/>
                        </a:solidFill>
                      </a:endParaRPr>
                    </a:p>
                  </a:txBody>
                  <a:tcPr anchor="ctr"/>
                </a:tc>
                <a:extLst>
                  <a:ext uri="{0D108BD9-81ED-4DB2-BD59-A6C34878D82A}">
                    <a16:rowId xmlns:a16="http://schemas.microsoft.com/office/drawing/2014/main" val="3866621714"/>
                  </a:ext>
                </a:extLst>
              </a:tr>
              <a:tr h="490009">
                <a:tc>
                  <a:txBody>
                    <a:bodyPr/>
                    <a:lstStyle/>
                    <a:p>
                      <a:pPr algn="ctr"/>
                      <a:r>
                        <a:rPr lang="es-GB" sz="2000" b="1" dirty="0">
                          <a:solidFill>
                            <a:srgbClr val="203864"/>
                          </a:solidFill>
                        </a:rPr>
                        <a:t>6</a:t>
                      </a:r>
                    </a:p>
                  </a:txBody>
                  <a:tcPr anchor="ctr"/>
                </a:tc>
                <a:tc>
                  <a:txBody>
                    <a:bodyPr/>
                    <a:lstStyle/>
                    <a:p>
                      <a:pPr algn="ctr"/>
                      <a:endParaRPr lang="es-GB" dirty="0">
                        <a:solidFill>
                          <a:srgbClr val="203864"/>
                        </a:solidFill>
                      </a:endParaRPr>
                    </a:p>
                  </a:txBody>
                  <a:tcPr anchor="ctr"/>
                </a:tc>
                <a:tc>
                  <a:txBody>
                    <a:bodyPr/>
                    <a:lstStyle/>
                    <a:p>
                      <a:pPr algn="ctr"/>
                      <a:endParaRPr lang="es-GB" dirty="0">
                        <a:solidFill>
                          <a:srgbClr val="203864"/>
                        </a:solidFill>
                      </a:endParaRPr>
                    </a:p>
                  </a:txBody>
                  <a:tcPr anchor="ctr"/>
                </a:tc>
                <a:extLst>
                  <a:ext uri="{0D108BD9-81ED-4DB2-BD59-A6C34878D82A}">
                    <a16:rowId xmlns:a16="http://schemas.microsoft.com/office/drawing/2014/main" val="900282138"/>
                  </a:ext>
                </a:extLst>
              </a:tr>
              <a:tr h="490009">
                <a:tc>
                  <a:txBody>
                    <a:bodyPr/>
                    <a:lstStyle/>
                    <a:p>
                      <a:pPr algn="ctr"/>
                      <a:r>
                        <a:rPr lang="es-GB" sz="2000" b="1" dirty="0">
                          <a:solidFill>
                            <a:srgbClr val="203864"/>
                          </a:solidFill>
                        </a:rPr>
                        <a:t>7</a:t>
                      </a:r>
                    </a:p>
                  </a:txBody>
                  <a:tcPr anchor="ctr"/>
                </a:tc>
                <a:tc>
                  <a:txBody>
                    <a:bodyPr/>
                    <a:lstStyle/>
                    <a:p>
                      <a:pPr algn="ctr"/>
                      <a:endParaRPr lang="es-GB" dirty="0">
                        <a:solidFill>
                          <a:srgbClr val="203864"/>
                        </a:solidFill>
                      </a:endParaRPr>
                    </a:p>
                  </a:txBody>
                  <a:tcPr anchor="ctr"/>
                </a:tc>
                <a:tc>
                  <a:txBody>
                    <a:bodyPr/>
                    <a:lstStyle/>
                    <a:p>
                      <a:pPr algn="ctr"/>
                      <a:endParaRPr lang="es-GB" dirty="0">
                        <a:solidFill>
                          <a:srgbClr val="203864"/>
                        </a:solidFill>
                      </a:endParaRPr>
                    </a:p>
                  </a:txBody>
                  <a:tcPr anchor="ctr"/>
                </a:tc>
                <a:extLst>
                  <a:ext uri="{0D108BD9-81ED-4DB2-BD59-A6C34878D82A}">
                    <a16:rowId xmlns:a16="http://schemas.microsoft.com/office/drawing/2014/main" val="2192725246"/>
                  </a:ext>
                </a:extLst>
              </a:tr>
              <a:tr h="490009">
                <a:tc>
                  <a:txBody>
                    <a:bodyPr/>
                    <a:lstStyle/>
                    <a:p>
                      <a:pPr algn="ctr"/>
                      <a:r>
                        <a:rPr lang="es-GB" sz="2000" b="1" dirty="0">
                          <a:solidFill>
                            <a:srgbClr val="203864"/>
                          </a:solidFill>
                        </a:rPr>
                        <a:t>8</a:t>
                      </a:r>
                    </a:p>
                  </a:txBody>
                  <a:tcPr anchor="ctr"/>
                </a:tc>
                <a:tc>
                  <a:txBody>
                    <a:bodyPr/>
                    <a:lstStyle/>
                    <a:p>
                      <a:pPr algn="ctr"/>
                      <a:endParaRPr lang="es-GB" dirty="0">
                        <a:solidFill>
                          <a:srgbClr val="203864"/>
                        </a:solidFill>
                      </a:endParaRPr>
                    </a:p>
                  </a:txBody>
                  <a:tcPr anchor="ctr"/>
                </a:tc>
                <a:tc>
                  <a:txBody>
                    <a:bodyPr/>
                    <a:lstStyle/>
                    <a:p>
                      <a:pPr algn="ctr"/>
                      <a:endParaRPr lang="es-GB" dirty="0">
                        <a:solidFill>
                          <a:srgbClr val="203864"/>
                        </a:solidFill>
                      </a:endParaRPr>
                    </a:p>
                  </a:txBody>
                  <a:tcPr anchor="ctr"/>
                </a:tc>
                <a:extLst>
                  <a:ext uri="{0D108BD9-81ED-4DB2-BD59-A6C34878D82A}">
                    <a16:rowId xmlns:a16="http://schemas.microsoft.com/office/drawing/2014/main" val="20333266"/>
                  </a:ext>
                </a:extLst>
              </a:tr>
            </a:tbl>
          </a:graphicData>
        </a:graphic>
      </p:graphicFrame>
      <p:sp>
        <p:nvSpPr>
          <p:cNvPr id="3" name="CuadroTexto 2">
            <a:extLst>
              <a:ext uri="{FF2B5EF4-FFF2-40B4-BE49-F238E27FC236}">
                <a16:creationId xmlns:a16="http://schemas.microsoft.com/office/drawing/2014/main" id="{1C1AAB70-4588-704A-BB5B-70B3D57C8541}"/>
              </a:ext>
            </a:extLst>
          </p:cNvPr>
          <p:cNvSpPr txBox="1"/>
          <p:nvPr/>
        </p:nvSpPr>
        <p:spPr>
          <a:xfrm>
            <a:off x="5977604" y="2329037"/>
            <a:ext cx="9204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riesgo</a:t>
            </a:r>
          </a:p>
        </p:txBody>
      </p:sp>
      <p:sp>
        <p:nvSpPr>
          <p:cNvPr id="59" name="CuadroTexto 58">
            <a:extLst>
              <a:ext uri="{FF2B5EF4-FFF2-40B4-BE49-F238E27FC236}">
                <a16:creationId xmlns:a16="http://schemas.microsoft.com/office/drawing/2014/main" id="{914B861D-F117-1746-A0E5-920E89C35D57}"/>
              </a:ext>
            </a:extLst>
          </p:cNvPr>
          <p:cNvSpPr txBox="1"/>
          <p:nvPr/>
        </p:nvSpPr>
        <p:spPr>
          <a:xfrm>
            <a:off x="5923103" y="2827590"/>
            <a:ext cx="10294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orgullo</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CuadroTexto 59">
            <a:extLst>
              <a:ext uri="{FF2B5EF4-FFF2-40B4-BE49-F238E27FC236}">
                <a16:creationId xmlns:a16="http://schemas.microsoft.com/office/drawing/2014/main" id="{A48AB697-A23E-1344-81E6-1C3A9036172A}"/>
              </a:ext>
            </a:extLst>
          </p:cNvPr>
          <p:cNvSpPr txBox="1"/>
          <p:nvPr/>
        </p:nvSpPr>
        <p:spPr>
          <a:xfrm>
            <a:off x="5940737" y="3312069"/>
            <a:ext cx="994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griego</a:t>
            </a:r>
          </a:p>
        </p:txBody>
      </p:sp>
      <p:sp>
        <p:nvSpPr>
          <p:cNvPr id="61" name="CuadroTexto 60">
            <a:extLst>
              <a:ext uri="{FF2B5EF4-FFF2-40B4-BE49-F238E27FC236}">
                <a16:creationId xmlns:a16="http://schemas.microsoft.com/office/drawing/2014/main" id="{3C7716E8-40DA-AC41-BF68-1F5680511CDE}"/>
              </a:ext>
            </a:extLst>
          </p:cNvPr>
          <p:cNvSpPr txBox="1"/>
          <p:nvPr/>
        </p:nvSpPr>
        <p:spPr>
          <a:xfrm>
            <a:off x="5958370" y="3810622"/>
            <a:ext cx="9589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pagar</a:t>
            </a:r>
          </a:p>
        </p:txBody>
      </p:sp>
      <p:sp>
        <p:nvSpPr>
          <p:cNvPr id="62" name="CuadroTexto 61">
            <a:extLst>
              <a:ext uri="{FF2B5EF4-FFF2-40B4-BE49-F238E27FC236}">
                <a16:creationId xmlns:a16="http://schemas.microsoft.com/office/drawing/2014/main" id="{09CBE62B-FB55-AF45-9A0F-B4270124A97B}"/>
              </a:ext>
            </a:extLst>
          </p:cNvPr>
          <p:cNvSpPr txBox="1"/>
          <p:nvPr/>
        </p:nvSpPr>
        <p:spPr>
          <a:xfrm>
            <a:off x="5989629" y="4309175"/>
            <a:ext cx="8963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figura</a:t>
            </a:r>
          </a:p>
        </p:txBody>
      </p:sp>
      <p:sp>
        <p:nvSpPr>
          <p:cNvPr id="63" name="CuadroTexto 62">
            <a:extLst>
              <a:ext uri="{FF2B5EF4-FFF2-40B4-BE49-F238E27FC236}">
                <a16:creationId xmlns:a16="http://schemas.microsoft.com/office/drawing/2014/main" id="{89AE4997-3ABC-1547-876C-149596C7A8DD}"/>
              </a:ext>
            </a:extLst>
          </p:cNvPr>
          <p:cNvSpPr txBox="1"/>
          <p:nvPr/>
        </p:nvSpPr>
        <p:spPr>
          <a:xfrm>
            <a:off x="5717919" y="4807728"/>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garantizar</a:t>
            </a:r>
          </a:p>
        </p:txBody>
      </p:sp>
      <p:sp>
        <p:nvSpPr>
          <p:cNvPr id="64" name="CuadroTexto 63">
            <a:extLst>
              <a:ext uri="{FF2B5EF4-FFF2-40B4-BE49-F238E27FC236}">
                <a16:creationId xmlns:a16="http://schemas.microsoft.com/office/drawing/2014/main" id="{4DD0A708-B9C6-F243-9563-2D8D36F9C2A9}"/>
              </a:ext>
            </a:extLst>
          </p:cNvPr>
          <p:cNvSpPr txBox="1"/>
          <p:nvPr/>
        </p:nvSpPr>
        <p:spPr>
          <a:xfrm>
            <a:off x="5783643" y="5306281"/>
            <a:ext cx="13083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enemigo</a:t>
            </a:r>
          </a:p>
        </p:txBody>
      </p:sp>
      <p:sp>
        <p:nvSpPr>
          <p:cNvPr id="65" name="CuadroTexto 64">
            <a:extLst>
              <a:ext uri="{FF2B5EF4-FFF2-40B4-BE49-F238E27FC236}">
                <a16:creationId xmlns:a16="http://schemas.microsoft.com/office/drawing/2014/main" id="{BBB929F5-0662-2140-B3CA-5589972B1E2E}"/>
              </a:ext>
            </a:extLst>
          </p:cNvPr>
          <p:cNvSpPr txBox="1"/>
          <p:nvPr/>
        </p:nvSpPr>
        <p:spPr>
          <a:xfrm>
            <a:off x="5720324" y="5804832"/>
            <a:ext cx="14350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seguridad</a:t>
            </a:r>
          </a:p>
        </p:txBody>
      </p:sp>
      <p:sp>
        <p:nvSpPr>
          <p:cNvPr id="34" name="CuadroTexto 2">
            <a:extLst>
              <a:ext uri="{FF2B5EF4-FFF2-40B4-BE49-F238E27FC236}">
                <a16:creationId xmlns:a16="http://schemas.microsoft.com/office/drawing/2014/main" id="{1C1AAB70-4588-704A-BB5B-70B3D57C8541}"/>
              </a:ext>
            </a:extLst>
          </p:cNvPr>
          <p:cNvSpPr txBox="1"/>
          <p:nvPr/>
        </p:nvSpPr>
        <p:spPr>
          <a:xfrm>
            <a:off x="9827765" y="2374723"/>
            <a:ext cx="5405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risk</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CuadroTexto 2">
            <a:extLst>
              <a:ext uri="{FF2B5EF4-FFF2-40B4-BE49-F238E27FC236}">
                <a16:creationId xmlns:a16="http://schemas.microsoft.com/office/drawing/2014/main" id="{1C1AAB70-4588-704A-BB5B-70B3D57C8541}"/>
              </a:ext>
            </a:extLst>
          </p:cNvPr>
          <p:cNvSpPr txBox="1"/>
          <p:nvPr/>
        </p:nvSpPr>
        <p:spPr>
          <a:xfrm>
            <a:off x="9668272" y="2827333"/>
            <a:ext cx="8306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pride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2">
            <a:extLst>
              <a:ext uri="{FF2B5EF4-FFF2-40B4-BE49-F238E27FC236}">
                <a16:creationId xmlns:a16="http://schemas.microsoft.com/office/drawing/2014/main" id="{1C1AAB70-4588-704A-BB5B-70B3D57C8541}"/>
              </a:ext>
            </a:extLst>
          </p:cNvPr>
          <p:cNvSpPr txBox="1"/>
          <p:nvPr/>
        </p:nvSpPr>
        <p:spPr>
          <a:xfrm>
            <a:off x="9624185" y="3335083"/>
            <a:ext cx="947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Greek</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2">
            <a:extLst>
              <a:ext uri="{FF2B5EF4-FFF2-40B4-BE49-F238E27FC236}">
                <a16:creationId xmlns:a16="http://schemas.microsoft.com/office/drawing/2014/main" id="{1C1AAB70-4588-704A-BB5B-70B3D57C8541}"/>
              </a:ext>
            </a:extLst>
          </p:cNvPr>
          <p:cNvSpPr txBox="1"/>
          <p:nvPr/>
        </p:nvSpPr>
        <p:spPr>
          <a:xfrm>
            <a:off x="8958670" y="3820768"/>
            <a:ext cx="20297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pay, paying</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uadroTexto 2">
            <a:extLst>
              <a:ext uri="{FF2B5EF4-FFF2-40B4-BE49-F238E27FC236}">
                <a16:creationId xmlns:a16="http://schemas.microsoft.com/office/drawing/2014/main" id="{1C1AAB70-4588-704A-BB5B-70B3D57C8541}"/>
              </a:ext>
            </a:extLst>
          </p:cNvPr>
          <p:cNvSpPr txBox="1"/>
          <p:nvPr/>
        </p:nvSpPr>
        <p:spPr>
          <a:xfrm>
            <a:off x="9665098" y="4332972"/>
            <a:ext cx="8883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figure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CuadroTexto 2">
            <a:extLst>
              <a:ext uri="{FF2B5EF4-FFF2-40B4-BE49-F238E27FC236}">
                <a16:creationId xmlns:a16="http://schemas.microsoft.com/office/drawing/2014/main" id="{1C1AAB70-4588-704A-BB5B-70B3D57C8541}"/>
              </a:ext>
            </a:extLst>
          </p:cNvPr>
          <p:cNvSpPr txBox="1"/>
          <p:nvPr/>
        </p:nvSpPr>
        <p:spPr>
          <a:xfrm>
            <a:off x="8158308" y="4803460"/>
            <a:ext cx="4221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guarantee, guaranteeing</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CuadroTexto 2">
            <a:extLst>
              <a:ext uri="{FF2B5EF4-FFF2-40B4-BE49-F238E27FC236}">
                <a16:creationId xmlns:a16="http://schemas.microsoft.com/office/drawing/2014/main" id="{1C1AAB70-4588-704A-BB5B-70B3D57C8541}"/>
              </a:ext>
            </a:extLst>
          </p:cNvPr>
          <p:cNvSpPr txBox="1"/>
          <p:nvPr/>
        </p:nvSpPr>
        <p:spPr>
          <a:xfrm>
            <a:off x="9624185" y="5296629"/>
            <a:ext cx="10534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enemy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CuadroTexto 2">
            <a:extLst>
              <a:ext uri="{FF2B5EF4-FFF2-40B4-BE49-F238E27FC236}">
                <a16:creationId xmlns:a16="http://schemas.microsoft.com/office/drawing/2014/main" id="{1C1AAB70-4588-704A-BB5B-70B3D57C8541}"/>
              </a:ext>
            </a:extLst>
          </p:cNvPr>
          <p:cNvSpPr txBox="1"/>
          <p:nvPr/>
        </p:nvSpPr>
        <p:spPr>
          <a:xfrm>
            <a:off x="9130461" y="5792223"/>
            <a:ext cx="2040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security, safety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Llamada rectangular redondeada 9">
            <a:extLst>
              <a:ext uri="{FF2B5EF4-FFF2-40B4-BE49-F238E27FC236}">
                <a16:creationId xmlns:a16="http://schemas.microsoft.com/office/drawing/2014/main" id="{1EEB5AB9-55CF-1547-B7AF-E7A41C1C7C4D}"/>
              </a:ext>
            </a:extLst>
          </p:cNvPr>
          <p:cNvSpPr/>
          <p:nvPr/>
        </p:nvSpPr>
        <p:spPr>
          <a:xfrm>
            <a:off x="6731442" y="726897"/>
            <a:ext cx="3689120" cy="631458"/>
          </a:xfrm>
          <a:prstGeom prst="wedgeRoundRectCallout">
            <a:avLst>
              <a:gd name="adj1" fmla="val -56500"/>
              <a:gd name="adj2" fmla="val -2913"/>
              <a:gd name="adj3" fmla="val 1666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¡Atención! </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No conoces las palabras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en el audio</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6687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9" grpId="0"/>
      <p:bldP spid="60" grpId="0"/>
      <p:bldP spid="61" grpId="0"/>
      <p:bldP spid="62" grpId="0"/>
      <p:bldP spid="63" grpId="0"/>
      <p:bldP spid="64" grpId="0"/>
      <p:bldP spid="65" grpId="0"/>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083" y="72659"/>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4560215" y="334762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p>
        </p:txBody>
      </p:sp>
    </p:spTree>
    <p:extLst>
      <p:ext uri="{BB962C8B-B14F-4D97-AF65-F5344CB8AC3E}">
        <p14:creationId xmlns:p14="http://schemas.microsoft.com/office/powerpoint/2010/main" val="6168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ga_regal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a_jug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a_ga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ga_lug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0"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861" y="1491306"/>
            <a:ext cx="9102752" cy="3493020"/>
          </a:xfrm>
        </p:spPr>
        <p:txBody>
          <a:bodyPr>
            <a:normAutofit fontScale="90000"/>
          </a:bodyPr>
          <a:lstStyle/>
          <a:p>
            <a:r>
              <a:rPr lang="en-GB" dirty="0"/>
              <a:t>El </a:t>
            </a:r>
            <a:r>
              <a:rPr lang="en-GB" dirty="0" err="1"/>
              <a:t>jugador</a:t>
            </a:r>
            <a:r>
              <a:rPr lang="en-GB" dirty="0"/>
              <a:t> </a:t>
            </a:r>
            <a:r>
              <a:rPr lang="en-GB" dirty="0" err="1"/>
              <a:t>guapo</a:t>
            </a:r>
            <a:r>
              <a:rPr lang="en-GB" dirty="0"/>
              <a:t> </a:t>
            </a:r>
            <a:r>
              <a:rPr lang="en-GB" dirty="0" err="1"/>
              <a:t>jugó</a:t>
            </a:r>
            <a:r>
              <a:rPr lang="en-GB" dirty="0"/>
              <a:t> el </a:t>
            </a:r>
            <a:r>
              <a:rPr lang="en-GB" dirty="0" err="1"/>
              <a:t>domingo</a:t>
            </a:r>
            <a:r>
              <a:rPr lang="en-GB" dirty="0"/>
              <a:t> </a:t>
            </a:r>
            <a:r>
              <a:rPr lang="en-GB" dirty="0" err="1"/>
              <a:t>pero</a:t>
            </a:r>
            <a:r>
              <a:rPr lang="en-GB" dirty="0"/>
              <a:t> no </a:t>
            </a:r>
            <a:r>
              <a:rPr lang="en-GB" dirty="0" err="1"/>
              <a:t>ganó</a:t>
            </a:r>
            <a:r>
              <a:rPr lang="en-GB" dirty="0"/>
              <a:t> </a:t>
            </a:r>
            <a:r>
              <a:rPr lang="en-GB" dirty="0" err="1"/>
              <a:t>porque</a:t>
            </a:r>
            <a:r>
              <a:rPr lang="en-GB" dirty="0"/>
              <a:t> </a:t>
            </a:r>
            <a:r>
              <a:rPr lang="en-GB" dirty="0" err="1"/>
              <a:t>organizó</a:t>
            </a:r>
            <a:r>
              <a:rPr lang="en-GB" dirty="0"/>
              <a:t> el </a:t>
            </a:r>
            <a:r>
              <a:rPr lang="en-GB" dirty="0" err="1"/>
              <a:t>juego</a:t>
            </a:r>
            <a:r>
              <a:rPr lang="en-GB" dirty="0"/>
              <a:t> en un </a:t>
            </a:r>
            <a:r>
              <a:rPr lang="en-GB" dirty="0" err="1"/>
              <a:t>lugar</a:t>
            </a:r>
            <a:r>
              <a:rPr lang="en-GB" dirty="0"/>
              <a:t> </a:t>
            </a:r>
            <a:r>
              <a:rPr lang="en-GB" dirty="0" err="1"/>
              <a:t>antiguo</a:t>
            </a:r>
            <a:r>
              <a:rPr lang="en-GB" dirty="0"/>
              <a:t> sin </a:t>
            </a:r>
            <a:r>
              <a:rPr lang="en-GB" dirty="0" err="1"/>
              <a:t>agua</a:t>
            </a:r>
            <a:r>
              <a:rPr lang="en-GB" dirty="0"/>
              <a:t>.</a:t>
            </a:r>
            <a:br>
              <a:rPr lang="en-GB" dirty="0"/>
            </a:br>
            <a:br>
              <a:rPr lang="en-GB" dirty="0"/>
            </a:br>
            <a:r>
              <a:rPr lang="en-GB" dirty="0"/>
              <a:t>¿</a:t>
            </a:r>
            <a:r>
              <a:rPr lang="en-GB" dirty="0" err="1"/>
              <a:t>Pregunto</a:t>
            </a:r>
            <a:r>
              <a:rPr lang="en-GB" dirty="0"/>
              <a:t> al </a:t>
            </a:r>
            <a:r>
              <a:rPr lang="en-GB" dirty="0" err="1"/>
              <a:t>jugador</a:t>
            </a:r>
            <a:r>
              <a:rPr lang="en-GB" dirty="0"/>
              <a:t> </a:t>
            </a:r>
            <a:r>
              <a:rPr lang="en-GB" dirty="0" err="1"/>
              <a:t>guapo</a:t>
            </a:r>
            <a:r>
              <a:rPr lang="en-GB" dirty="0"/>
              <a:t> </a:t>
            </a:r>
            <a:r>
              <a:rPr lang="en-GB" dirty="0" err="1"/>
              <a:t>si</a:t>
            </a:r>
            <a:r>
              <a:rPr lang="en-GB" dirty="0"/>
              <a:t> </a:t>
            </a:r>
            <a:r>
              <a:rPr lang="en-GB" dirty="0" err="1"/>
              <a:t>tiene</a:t>
            </a:r>
            <a:r>
              <a:rPr lang="en-GB" dirty="0"/>
              <a:t> </a:t>
            </a:r>
            <a:r>
              <a:rPr lang="en-GB" dirty="0" err="1"/>
              <a:t>vergüenza</a:t>
            </a:r>
            <a:r>
              <a:rPr lang="en-GB" dirty="0"/>
              <a:t>?</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35429" y="458625"/>
            <a:ext cx="43252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jugador</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guapo</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Custom 20">
            <a:hlinkClick r:id="" action="ppaction://noaction" highlightClick="1">
              <a:snd r:embed="rId3" name="Tonguetwister El jugador guapo 1.wav"/>
            </a:hlinkClick>
            <a:extLst>
              <a:ext uri="{FF2B5EF4-FFF2-40B4-BE49-F238E27FC236}">
                <a16:creationId xmlns:a16="http://schemas.microsoft.com/office/drawing/2014/main" id="{EEC96304-0547-4EE1-8F3F-E74C85620AEC}"/>
              </a:ext>
            </a:extLst>
          </p:cNvPr>
          <p:cNvSpPr/>
          <p:nvPr/>
        </p:nvSpPr>
        <p:spPr>
          <a:xfrm>
            <a:off x="869812" y="535456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twister El jugador guapo 2.wav"/>
            </a:hlinkClick>
            <a:extLst>
              <a:ext uri="{FF2B5EF4-FFF2-40B4-BE49-F238E27FC236}">
                <a16:creationId xmlns:a16="http://schemas.microsoft.com/office/drawing/2014/main" id="{1CEFA9C5-4A63-4759-BFDA-BD38CDDE2DF9}"/>
              </a:ext>
            </a:extLst>
          </p:cNvPr>
          <p:cNvSpPr/>
          <p:nvPr/>
        </p:nvSpPr>
        <p:spPr>
          <a:xfrm>
            <a:off x="1795548" y="53545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twister El jugador guapo 3.wav"/>
            </a:hlinkClick>
            <a:extLst>
              <a:ext uri="{FF2B5EF4-FFF2-40B4-BE49-F238E27FC236}">
                <a16:creationId xmlns:a16="http://schemas.microsoft.com/office/drawing/2014/main" id="{1CEFA9C5-4A63-4759-BFDA-BD38CDDE2DF9}"/>
              </a:ext>
            </a:extLst>
          </p:cNvPr>
          <p:cNvSpPr/>
          <p:nvPr/>
        </p:nvSpPr>
        <p:spPr>
          <a:xfrm>
            <a:off x="2724548" y="53545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7" name="Imagen 6">
            <a:extLst>
              <a:ext uri="{FF2B5EF4-FFF2-40B4-BE49-F238E27FC236}">
                <a16:creationId xmlns:a16="http://schemas.microsoft.com/office/drawing/2014/main" id="{623D2A31-CF26-A245-9C74-76C9F1908E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8255" y="3252441"/>
            <a:ext cx="1317266" cy="1317266"/>
          </a:xfrm>
          <a:prstGeom prst="rect">
            <a:avLst/>
          </a:prstGeom>
        </p:spPr>
      </p:pic>
      <p:pic>
        <p:nvPicPr>
          <p:cNvPr id="8" name="Imagen 7">
            <a:extLst>
              <a:ext uri="{FF2B5EF4-FFF2-40B4-BE49-F238E27FC236}">
                <a16:creationId xmlns:a16="http://schemas.microsoft.com/office/drawing/2014/main" id="{11EE4279-2026-6245-874D-1252D49464CC}"/>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6264" b="92506" l="10000" r="90000">
                        <a14:foregroundMark x1="69146" y1="6823" x2="52805" y2="6264"/>
                        <a14:foregroundMark x1="51951" y1="47092" x2="56220" y2="57830"/>
                        <a14:foregroundMark x1="44634" y1="45749" x2="37683" y2="58277"/>
                        <a14:foregroundMark x1="52317" y1="77964" x2="55366" y2="85123"/>
                        <a14:foregroundMark x1="55366" y1="85123" x2="55366" y2="92506"/>
                        <a14:foregroundMark x1="55732" y1="46309" x2="58293" y2="56264"/>
                        <a14:foregroundMark x1="40000" y1="47875" x2="32561" y2="54586"/>
                        <a14:foregroundMark x1="37439" y1="48322" x2="33171" y2="52796"/>
                        <a14:foregroundMark x1="36585" y1="48658" x2="30122" y2="55034"/>
                        <a14:foregroundMark x1="30122" y1="55034" x2="30610" y2="55369"/>
                        <a14:foregroundMark x1="38659" y1="48322" x2="30610" y2="53020"/>
                        <a14:foregroundMark x1="30610" y1="53020" x2="30366" y2="56264"/>
                        <a14:foregroundMark x1="37439" y1="46309" x2="30244" y2="51007"/>
                        <a14:foregroundMark x1="30244" y1="51007" x2="29146" y2="56264"/>
                      </a14:backgroundRemoval>
                    </a14:imgEffect>
                  </a14:imgLayer>
                </a14:imgProps>
              </a:ext>
              <a:ext uri="{28A0092B-C50C-407E-A947-70E740481C1C}">
                <a14:useLocalDpi xmlns:a14="http://schemas.microsoft.com/office/drawing/2010/main"/>
              </a:ext>
            </a:extLst>
          </a:blip>
          <a:stretch>
            <a:fillRect/>
          </a:stretch>
        </p:blipFill>
        <p:spPr>
          <a:xfrm>
            <a:off x="10638255" y="4716702"/>
            <a:ext cx="1367865" cy="1491306"/>
          </a:xfrm>
          <a:prstGeom prst="rect">
            <a:avLst/>
          </a:prstGeom>
        </p:spPr>
      </p:pic>
      <p:pic>
        <p:nvPicPr>
          <p:cNvPr id="9" name="Imagen 8">
            <a:extLst>
              <a:ext uri="{FF2B5EF4-FFF2-40B4-BE49-F238E27FC236}">
                <a16:creationId xmlns:a16="http://schemas.microsoft.com/office/drawing/2014/main" id="{1040E7F6-34F8-D84A-9A9A-9E39E278FDD5}"/>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8363" b="93286" l="10000" r="90000">
                        <a14:foregroundMark x1="50854" y1="8363" x2="46463" y2="8363"/>
                        <a14:foregroundMark x1="67317" y1="85512" x2="62195" y2="90459"/>
                        <a14:foregroundMark x1="62195" y1="90459" x2="55732" y2="90931"/>
                        <a14:foregroundMark x1="53537" y1="90224" x2="61951" y2="93286"/>
                        <a14:foregroundMark x1="67561" y1="86219" x2="69268" y2="84688"/>
                        <a14:foregroundMark x1="64634" y1="83392" x2="63537" y2="87633"/>
                      </a14:backgroundRemoval>
                    </a14:imgEffect>
                  </a14:imgLayer>
                </a14:imgProps>
              </a:ext>
              <a:ext uri="{28A0092B-C50C-407E-A947-70E740481C1C}">
                <a14:useLocalDpi xmlns:a14="http://schemas.microsoft.com/office/drawing/2010/main"/>
              </a:ext>
            </a:extLst>
          </a:blip>
          <a:stretch>
            <a:fillRect/>
          </a:stretch>
        </p:blipFill>
        <p:spPr>
          <a:xfrm>
            <a:off x="9984242" y="806080"/>
            <a:ext cx="2317324" cy="2399278"/>
          </a:xfrm>
          <a:prstGeom prst="rect">
            <a:avLst/>
          </a:prstGeom>
        </p:spPr>
      </p:pic>
    </p:spTree>
    <p:extLst>
      <p:ext uri="{BB962C8B-B14F-4D97-AF65-F5344CB8AC3E}">
        <p14:creationId xmlns:p14="http://schemas.microsoft.com/office/powerpoint/2010/main" val="1168935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229600" cy="867128"/>
          </a:xfrm>
          <a:prstGeom prst="rect">
            <a:avLst/>
          </a:prstGeom>
        </p:spPr>
      </p:pic>
      <p:sp>
        <p:nvSpPr>
          <p:cNvPr id="2" name="Title 1"/>
          <p:cNvSpPr>
            <a:spLocks noGrp="1"/>
          </p:cNvSpPr>
          <p:nvPr>
            <p:ph type="title"/>
          </p:nvPr>
        </p:nvSpPr>
        <p:spPr>
          <a:xfrm>
            <a:off x="82285" y="0"/>
            <a:ext cx="7881843" cy="1325563"/>
          </a:xfrm>
        </p:spPr>
        <p:txBody>
          <a:bodyPr>
            <a:normAutofit/>
          </a:bodyPr>
          <a:lstStyle/>
          <a:p>
            <a:r>
              <a:rPr lang="en-GB" sz="3600" dirty="0">
                <a:solidFill>
                  <a:prstClr val="white"/>
                </a:solidFill>
              </a:rPr>
              <a:t>SSCs [</a:t>
            </a:r>
            <a:r>
              <a:rPr lang="en-GB" sz="3600" dirty="0" err="1">
                <a:solidFill>
                  <a:prstClr val="white"/>
                </a:solidFill>
              </a:rPr>
              <a:t>gui</a:t>
            </a:r>
            <a:r>
              <a:rPr lang="en-GB" sz="3600" dirty="0">
                <a:solidFill>
                  <a:prstClr val="white"/>
                </a:solidFill>
              </a:rPr>
              <a:t>] vs [</a:t>
            </a:r>
            <a:r>
              <a:rPr lang="en-GB" sz="3600" dirty="0" err="1">
                <a:solidFill>
                  <a:prstClr val="white"/>
                </a:solidFill>
              </a:rPr>
              <a:t>gi</a:t>
            </a:r>
            <a:r>
              <a:rPr lang="en-GB" sz="3600" dirty="0">
                <a:solidFill>
                  <a:prstClr val="white"/>
                </a:solidFill>
              </a:rPr>
              <a:t>], [</a:t>
            </a:r>
            <a:r>
              <a:rPr lang="en-GB" sz="3600" dirty="0" err="1">
                <a:solidFill>
                  <a:prstClr val="white"/>
                </a:solidFill>
              </a:rPr>
              <a:t>gue</a:t>
            </a:r>
            <a:r>
              <a:rPr lang="en-GB" sz="3600" dirty="0">
                <a:solidFill>
                  <a:prstClr val="white"/>
                </a:solidFill>
              </a:rPr>
              <a:t>] vs [</a:t>
            </a:r>
            <a:r>
              <a:rPr lang="en-GB" sz="3600" dirty="0" err="1">
                <a:solidFill>
                  <a:prstClr val="white"/>
                </a:solidFill>
              </a:rPr>
              <a:t>ge</a:t>
            </a:r>
            <a:r>
              <a:rPr lang="en-GB" sz="3600" dirty="0">
                <a:solidFill>
                  <a:prstClr val="white"/>
                </a:solidFill>
              </a:rPr>
              <a:t>]</a:t>
            </a:r>
            <a:endParaRPr lang="en-US" sz="3600" dirty="0">
              <a:solidFill>
                <a:srgbClr val="4472C4">
                  <a:lumMod val="50000"/>
                </a:srgbClr>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a:t>
            </a:r>
            <a:r>
              <a:rPr lang="en-US" sz="6600" b="1">
                <a:solidFill>
                  <a:srgbClr val="4472C4">
                    <a:lumMod val="50000"/>
                  </a:srgbClr>
                </a:solidFill>
                <a:latin typeface="Century Gothic" panose="020F0302020204030204"/>
              </a:rPr>
              <a:t>3</a:t>
            </a: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2983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letrero de color blanco&#10;&#10;Descripción generada automáticamente con confianza baja">
            <a:extLst>
              <a:ext uri="{FF2B5EF4-FFF2-40B4-BE49-F238E27FC236}">
                <a16:creationId xmlns:a16="http://schemas.microsoft.com/office/drawing/2014/main" id="{297B1635-1D25-2446-BFA9-F1A37A6058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374037"/>
          </a:xfrm>
          <a:prstGeom prst="rect">
            <a:avLst/>
          </a:prstGeom>
        </p:spPr>
      </p:pic>
      <p:sp>
        <p:nvSpPr>
          <p:cNvPr id="6" name="Rounded Rectangle 11">
            <a:extLst>
              <a:ext uri="{FF2B5EF4-FFF2-40B4-BE49-F238E27FC236}">
                <a16:creationId xmlns:a16="http://schemas.microsoft.com/office/drawing/2014/main" id="{A316DD52-7894-4A75-969C-CA0645DA2978}"/>
              </a:ext>
            </a:extLst>
          </p:cNvPr>
          <p:cNvSpPr/>
          <p:nvPr/>
        </p:nvSpPr>
        <p:spPr>
          <a:xfrm>
            <a:off x="8743950" y="234378"/>
            <a:ext cx="3184194" cy="44564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8743949" y="252628"/>
            <a:ext cx="3184194" cy="445649"/>
          </a:xfrm>
        </p:spPr>
        <p:txBody>
          <a:bodyPr>
            <a:noAutofit/>
          </a:bodyPr>
          <a:lstStyle/>
          <a:p>
            <a:pPr algn="ctr"/>
            <a:r>
              <a:rPr lang="es-GB" sz="2000" b="1" dirty="0">
                <a:solidFill>
                  <a:schemeClr val="bg1"/>
                </a:solidFill>
              </a:rPr>
              <a:t>leer / escuchar/ hablar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0" name="CuadroTexto 9">
            <a:extLst>
              <a:ext uri="{FF2B5EF4-FFF2-40B4-BE49-F238E27FC236}">
                <a16:creationId xmlns:a16="http://schemas.microsoft.com/office/drawing/2014/main" id="{B6ED907B-AA73-1741-8434-28AA350C32DC}"/>
              </a:ext>
            </a:extLst>
          </p:cNvPr>
          <p:cNvSpPr txBox="1"/>
          <p:nvPr/>
        </p:nvSpPr>
        <p:spPr>
          <a:xfrm>
            <a:off x="178254" y="1376798"/>
            <a:ext cx="823863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Remember</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‘j’ in ‘ja’,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jo</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and ‘ju’ and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‘g’ in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ga</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go</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and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gu</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are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pronounced</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differently</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Listen and compare:</a:t>
            </a:r>
            <a:endParaRPr kumimoji="0" lang="es-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CuadroTexto 4">
            <a:extLst>
              <a:ext uri="{FF2B5EF4-FFF2-40B4-BE49-F238E27FC236}">
                <a16:creationId xmlns:a16="http://schemas.microsoft.com/office/drawing/2014/main" id="{D31145F4-6024-C64A-8852-9FE4D351CBDE}"/>
              </a:ext>
            </a:extLst>
          </p:cNvPr>
          <p:cNvSpPr txBox="1"/>
          <p:nvPr/>
        </p:nvSpPr>
        <p:spPr>
          <a:xfrm>
            <a:off x="178254" y="2223428"/>
            <a:ext cx="10472495"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L</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ee el texto con tu pareja. ¡Intenta pronunciar las palabras correctamente! Luego, piensa: ¿qué significa?</a:t>
            </a:r>
          </a:p>
        </p:txBody>
      </p:sp>
      <p:sp>
        <p:nvSpPr>
          <p:cNvPr id="13" name="Action Button: Custom 20">
            <a:hlinkClick r:id="" action="ppaction://noaction" highlightClick="1">
              <a:snd r:embed="rId5" name="ja jo ju.wav"/>
            </a:hlinkClick>
            <a:extLst>
              <a:ext uri="{FF2B5EF4-FFF2-40B4-BE49-F238E27FC236}">
                <a16:creationId xmlns:a16="http://schemas.microsoft.com/office/drawing/2014/main" id="{49CAB1EF-9C42-3F45-85E2-7A35C571CB64}"/>
              </a:ext>
            </a:extLst>
          </p:cNvPr>
          <p:cNvSpPr/>
          <p:nvPr/>
        </p:nvSpPr>
        <p:spPr>
          <a:xfrm>
            <a:off x="10789716" y="124851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20">
            <a:hlinkClick r:id="" action="ppaction://noaction" highlightClick="1">
              <a:snd r:embed="rId6" name="ga go gu.wav"/>
            </a:hlinkClick>
            <a:extLst>
              <a:ext uri="{FF2B5EF4-FFF2-40B4-BE49-F238E27FC236}">
                <a16:creationId xmlns:a16="http://schemas.microsoft.com/office/drawing/2014/main" id="{3EC6A3CF-B637-1C44-8B26-B66EDE6CE59F}"/>
              </a:ext>
            </a:extLst>
          </p:cNvPr>
          <p:cNvSpPr/>
          <p:nvPr/>
        </p:nvSpPr>
        <p:spPr>
          <a:xfrm>
            <a:off x="10789716" y="169929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Llamada rectangular redondeada 18">
            <a:extLst>
              <a:ext uri="{FF2B5EF4-FFF2-40B4-BE49-F238E27FC236}">
                <a16:creationId xmlns:a16="http://schemas.microsoft.com/office/drawing/2014/main" id="{EB13B0FC-FC60-464B-95D9-684370EC58E5}"/>
              </a:ext>
            </a:extLst>
          </p:cNvPr>
          <p:cNvSpPr/>
          <p:nvPr/>
        </p:nvSpPr>
        <p:spPr>
          <a:xfrm>
            <a:off x="82286" y="3091345"/>
            <a:ext cx="10568463" cy="2812293"/>
          </a:xfrm>
          <a:prstGeom prst="wedgeRoundRectCallout">
            <a:avLst>
              <a:gd name="adj1" fmla="val 52511"/>
              <a:gd name="adj2" fmla="val -2353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“Creo que es esencial me</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rar la salud del planeta. Yo, por e</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mplo, siempre eli</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productos en vidrio porque son más se</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gu</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ros para el medioambiente. Es más </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ju</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sto*, sin embargo ten</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que pa</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ga</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r un poco más. También trai</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siempre mis propias bolsas cuando ven</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al mercado. Además, si</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los conse</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s de mi profesor y </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gu</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ardo las ho</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ja</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s* con apuntes* vie</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s para hacer dibu</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s o las pon</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en la papelera de recicla</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Finalmente, reco</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basura todos los </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ju</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eves con mi amigo </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sé. Me </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gu</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sta porque traba</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ja</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mos </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ju</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ntos para de</a:t>
            </a:r>
            <a:r>
              <a:rPr kumimoji="0" lang="es-ES" sz="2200" b="1" i="0" u="none" strike="noStrike" kern="1200" cap="none" spc="0" normalizeH="0" baseline="0" noProof="0" dirty="0">
                <a:ln>
                  <a:noFill/>
                </a:ln>
                <a:solidFill>
                  <a:srgbClr val="4472C4">
                    <a:lumMod val="50000"/>
                  </a:srgbClr>
                </a:solidFill>
                <a:effectLst/>
                <a:uLnTx/>
                <a:uFillTx/>
                <a:latin typeface="Century Gothic"/>
                <a:ea typeface="+mn-ea"/>
                <a:cs typeface="+mn-cs"/>
              </a:rPr>
              <a:t>ja</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r las calles limpias”.</a:t>
            </a:r>
          </a:p>
        </p:txBody>
      </p:sp>
      <p:pic>
        <p:nvPicPr>
          <p:cNvPr id="21" name="Imagen 20" descr="Dibujo animado de un personaje de caricatura&#10;&#10;Descripción generada automáticamente con confianza media">
            <a:extLst>
              <a:ext uri="{FF2B5EF4-FFF2-40B4-BE49-F238E27FC236}">
                <a16:creationId xmlns:a16="http://schemas.microsoft.com/office/drawing/2014/main" id="{9E994889-54BE-CC46-9911-C50FF29A017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0741855" y="2504599"/>
            <a:ext cx="1310092" cy="4100773"/>
          </a:xfrm>
          <a:prstGeom prst="rect">
            <a:avLst/>
          </a:prstGeom>
        </p:spPr>
      </p:pic>
      <p:sp>
        <p:nvSpPr>
          <p:cNvPr id="22" name="CuadroTexto 21">
            <a:extLst>
              <a:ext uri="{FF2B5EF4-FFF2-40B4-BE49-F238E27FC236}">
                <a16:creationId xmlns:a16="http://schemas.microsoft.com/office/drawing/2014/main" id="{565E88FA-7AB6-EF4B-BD07-B48BBEE03B42}"/>
              </a:ext>
            </a:extLst>
          </p:cNvPr>
          <p:cNvSpPr txBox="1"/>
          <p:nvPr/>
        </p:nvSpPr>
        <p:spPr>
          <a:xfrm>
            <a:off x="82286" y="5949239"/>
            <a:ext cx="109119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a:ea typeface="+mn-ea"/>
                <a:cs typeface="+mn-cs"/>
              </a:rPr>
              <a:t>*justo = just, fair   *hoja = sheet   *apuntes = notes   *papelera de reciclaje = recycle bin</a:t>
            </a:r>
          </a:p>
        </p:txBody>
      </p:sp>
      <p:sp>
        <p:nvSpPr>
          <p:cNvPr id="17" name="CuadroTexto 16">
            <a:extLst>
              <a:ext uri="{FF2B5EF4-FFF2-40B4-BE49-F238E27FC236}">
                <a16:creationId xmlns:a16="http://schemas.microsoft.com/office/drawing/2014/main" id="{A2C704C4-F4A4-FC4C-ADA8-C88BD6F13186}"/>
              </a:ext>
            </a:extLst>
          </p:cNvPr>
          <p:cNvSpPr txBox="1"/>
          <p:nvPr/>
        </p:nvSpPr>
        <p:spPr>
          <a:xfrm>
            <a:off x="8639233" y="1287239"/>
            <a:ext cx="1773567"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‘ja’,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jo</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‘ju’</a:t>
            </a:r>
            <a:endParaRPr kumimoji="0" lang="es-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24983D27-D7AB-DF44-81EC-709D2ECB14A6}"/>
              </a:ext>
            </a:extLst>
          </p:cNvPr>
          <p:cNvSpPr txBox="1"/>
          <p:nvPr/>
        </p:nvSpPr>
        <p:spPr>
          <a:xfrm>
            <a:off x="8639233" y="1719706"/>
            <a:ext cx="209789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ga</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go</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1" i="1" u="none" strike="noStrike" kern="1200" cap="none" spc="0" normalizeH="0" baseline="0" noProof="0" dirty="0" err="1">
                <a:ln>
                  <a:noFill/>
                </a:ln>
                <a:solidFill>
                  <a:srgbClr val="4472C4">
                    <a:lumMod val="50000"/>
                  </a:srgbClr>
                </a:solidFill>
                <a:effectLst/>
                <a:uLnTx/>
                <a:uFillTx/>
                <a:latin typeface="Century Gothic"/>
                <a:ea typeface="+mn-ea"/>
                <a:cs typeface="+mn-cs"/>
              </a:rPr>
              <a:t>gu</a:t>
            </a:r>
            <a:r>
              <a:rPr kumimoji="0" lang="es-ES" sz="2200" b="1" i="1"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549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13" grpId="0" animBg="1"/>
      <p:bldP spid="14" grpId="0" animBg="1"/>
      <p:bldP spid="19" grpId="0" animBg="1"/>
      <p:bldP spid="22" grpId="0"/>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8743950" y="234378"/>
            <a:ext cx="3184194" cy="44564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8743949" y="252628"/>
            <a:ext cx="3184194" cy="445649"/>
          </a:xfrm>
        </p:spPr>
        <p:txBody>
          <a:bodyPr>
            <a:noAutofit/>
          </a:bodyPr>
          <a:lstStyle/>
          <a:p>
            <a:pPr algn="ctr"/>
            <a:r>
              <a:rPr lang="es-GB" sz="2000" b="1" dirty="0">
                <a:solidFill>
                  <a:schemeClr val="bg1"/>
                </a:solidFill>
              </a:rPr>
              <a:t>leer / escuchar/ hablar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CuadroTexto 4">
            <a:extLst>
              <a:ext uri="{FF2B5EF4-FFF2-40B4-BE49-F238E27FC236}">
                <a16:creationId xmlns:a16="http://schemas.microsoft.com/office/drawing/2014/main" id="{D31145F4-6024-C64A-8852-9FE4D351CBDE}"/>
              </a:ext>
            </a:extLst>
          </p:cNvPr>
          <p:cNvSpPr txBox="1"/>
          <p:nvPr/>
        </p:nvSpPr>
        <p:spPr>
          <a:xfrm>
            <a:off x="82286" y="1347310"/>
            <a:ext cx="1030217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¿Qué palabra escuchas? Marca la opción correcta.</a:t>
            </a:r>
          </a:p>
        </p:txBody>
      </p:sp>
      <p:sp>
        <p:nvSpPr>
          <p:cNvPr id="3" name="CuadroTexto 2">
            <a:extLst>
              <a:ext uri="{FF2B5EF4-FFF2-40B4-BE49-F238E27FC236}">
                <a16:creationId xmlns:a16="http://schemas.microsoft.com/office/drawing/2014/main" id="{DEA55097-7C47-7C46-B564-674935D57895}"/>
              </a:ext>
            </a:extLst>
          </p:cNvPr>
          <p:cNvSpPr txBox="1"/>
          <p:nvPr/>
        </p:nvSpPr>
        <p:spPr>
          <a:xfrm>
            <a:off x="1497230" y="2134983"/>
            <a:ext cx="149592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b)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go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ta</a:t>
            </a:r>
          </a:p>
        </p:txBody>
      </p:sp>
      <p:sp>
        <p:nvSpPr>
          <p:cNvPr id="17" name="CuadroTexto 16">
            <a:extLst>
              <a:ext uri="{FF2B5EF4-FFF2-40B4-BE49-F238E27FC236}">
                <a16:creationId xmlns:a16="http://schemas.microsoft.com/office/drawing/2014/main" id="{5FBE8929-C880-174D-A9D3-013AC3CC2F9B}"/>
              </a:ext>
            </a:extLst>
          </p:cNvPr>
          <p:cNvSpPr txBox="1"/>
          <p:nvPr/>
        </p:nvSpPr>
        <p:spPr>
          <a:xfrm>
            <a:off x="1497230" y="3641871"/>
            <a:ext cx="161133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gu</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sto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b)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ju</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sto</a:t>
            </a:r>
          </a:p>
        </p:txBody>
      </p:sp>
      <p:sp>
        <p:nvSpPr>
          <p:cNvPr id="18" name="CuadroTexto 17">
            <a:extLst>
              <a:ext uri="{FF2B5EF4-FFF2-40B4-BE49-F238E27FC236}">
                <a16:creationId xmlns:a16="http://schemas.microsoft.com/office/drawing/2014/main" id="{8AC0B753-1F69-9F4B-A8FC-D607571A9065}"/>
              </a:ext>
            </a:extLst>
          </p:cNvPr>
          <p:cNvSpPr txBox="1"/>
          <p:nvPr/>
        </p:nvSpPr>
        <p:spPr>
          <a:xfrm>
            <a:off x="1497230" y="5148760"/>
            <a:ext cx="1588897" cy="954107"/>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a</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ha</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go</a:t>
            </a:r>
          </a:p>
        </p:txBody>
      </p:sp>
      <p:sp>
        <p:nvSpPr>
          <p:cNvPr id="20" name="CuadroTexto 19">
            <a:extLst>
              <a:ext uri="{FF2B5EF4-FFF2-40B4-BE49-F238E27FC236}">
                <a16:creationId xmlns:a16="http://schemas.microsoft.com/office/drawing/2014/main" id="{897551C0-72BD-6548-A8E1-FE9853666FEA}"/>
              </a:ext>
            </a:extLst>
          </p:cNvPr>
          <p:cNvSpPr txBox="1"/>
          <p:nvPr/>
        </p:nvSpPr>
        <p:spPr>
          <a:xfrm>
            <a:off x="7204606" y="2165760"/>
            <a:ext cx="1500732" cy="892552"/>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s-GB" sz="2600" b="0" i="0" u="none" strike="noStrike" kern="1200" cap="none" spc="0" normalizeH="0" baseline="0" noProof="0" dirty="0">
                <a:ln>
                  <a:noFill/>
                </a:ln>
                <a:solidFill>
                  <a:srgbClr val="4472C4">
                    <a:lumMod val="50000"/>
                  </a:srgbClr>
                </a:solidFill>
                <a:effectLst/>
                <a:uLnTx/>
                <a:uFillTx/>
                <a:latin typeface="Century Gothic"/>
                <a:ea typeface="+mn-ea"/>
                <a:cs typeface="+mn-cs"/>
              </a:rPr>
              <a:t>ba</a:t>
            </a:r>
            <a:r>
              <a:rPr kumimoji="0" lang="es-GB" sz="2600" b="1" i="0" u="none" strike="noStrike" kern="1200" cap="none" spc="0" normalizeH="0" baseline="0" noProof="0" dirty="0">
                <a:ln>
                  <a:noFill/>
                </a:ln>
                <a:solidFill>
                  <a:srgbClr val="4472C4">
                    <a:lumMod val="50000"/>
                  </a:srgbClr>
                </a:solidFill>
                <a:effectLst/>
                <a:uLnTx/>
                <a:uFillTx/>
                <a:latin typeface="Century Gothic"/>
                <a:ea typeface="+mn-ea"/>
                <a:cs typeface="+mn-cs"/>
              </a:rPr>
              <a:t>jo</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s-GB" sz="2600" b="0" i="0" u="none" strike="noStrike" kern="1200" cap="none" spc="0" normalizeH="0" baseline="0" noProof="0" dirty="0">
                <a:ln>
                  <a:noFill/>
                </a:ln>
                <a:solidFill>
                  <a:srgbClr val="4472C4">
                    <a:lumMod val="50000"/>
                  </a:srgbClr>
                </a:solidFill>
                <a:effectLst/>
                <a:uLnTx/>
                <a:uFillTx/>
                <a:latin typeface="Century Gothic"/>
                <a:ea typeface="+mn-ea"/>
                <a:cs typeface="+mn-cs"/>
              </a:rPr>
              <a:t>va</a:t>
            </a:r>
            <a:r>
              <a:rPr kumimoji="0" lang="es-GB" sz="2600" b="1" i="0" u="none" strike="noStrike" kern="1200" cap="none" spc="0" normalizeH="0" baseline="0" noProof="0" dirty="0">
                <a:ln>
                  <a:noFill/>
                </a:ln>
                <a:solidFill>
                  <a:srgbClr val="4472C4">
                    <a:lumMod val="50000"/>
                  </a:srgbClr>
                </a:solidFill>
                <a:effectLst/>
                <a:uLnTx/>
                <a:uFillTx/>
                <a:latin typeface="Century Gothic"/>
                <a:ea typeface="+mn-ea"/>
                <a:cs typeface="+mn-cs"/>
              </a:rPr>
              <a:t>go</a:t>
            </a:r>
          </a:p>
        </p:txBody>
      </p:sp>
      <p:sp>
        <p:nvSpPr>
          <p:cNvPr id="23" name="CuadroTexto 22">
            <a:extLst>
              <a:ext uri="{FF2B5EF4-FFF2-40B4-BE49-F238E27FC236}">
                <a16:creationId xmlns:a16="http://schemas.microsoft.com/office/drawing/2014/main" id="{992DC0C1-B13E-0245-8AAD-5EDE3796DE82}"/>
              </a:ext>
            </a:extLst>
          </p:cNvPr>
          <p:cNvSpPr txBox="1"/>
          <p:nvPr/>
        </p:nvSpPr>
        <p:spPr>
          <a:xfrm>
            <a:off x="7204606" y="3626482"/>
            <a:ext cx="1624163" cy="954107"/>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pa</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ga</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pa</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ja</a:t>
            </a:r>
          </a:p>
        </p:txBody>
      </p:sp>
      <p:sp>
        <p:nvSpPr>
          <p:cNvPr id="24" name="CuadroTexto 23">
            <a:extLst>
              <a:ext uri="{FF2B5EF4-FFF2-40B4-BE49-F238E27FC236}">
                <a16:creationId xmlns:a16="http://schemas.microsoft.com/office/drawing/2014/main" id="{884B0064-02A6-0F45-B4E8-3CC0EDEBE0E1}"/>
              </a:ext>
            </a:extLst>
          </p:cNvPr>
          <p:cNvSpPr txBox="1"/>
          <p:nvPr/>
        </p:nvSpPr>
        <p:spPr>
          <a:xfrm>
            <a:off x="7204606" y="5148759"/>
            <a:ext cx="159691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ja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rra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b)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ga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rra</a:t>
            </a:r>
          </a:p>
        </p:txBody>
      </p:sp>
      <p:sp>
        <p:nvSpPr>
          <p:cNvPr id="25" name="Action Button: Custom 20">
            <a:hlinkClick r:id="" action="ppaction://noaction" highlightClick="1">
              <a:snd r:embed="rId4" name="1 jota.wav"/>
            </a:hlinkClick>
            <a:extLst>
              <a:ext uri="{FF2B5EF4-FFF2-40B4-BE49-F238E27FC236}">
                <a16:creationId xmlns:a16="http://schemas.microsoft.com/office/drawing/2014/main" id="{A15A1298-4AD4-804C-B4DE-EC53F52B9166}"/>
              </a:ext>
            </a:extLst>
          </p:cNvPr>
          <p:cNvSpPr/>
          <p:nvPr/>
        </p:nvSpPr>
        <p:spPr>
          <a:xfrm>
            <a:off x="567487" y="2320130"/>
            <a:ext cx="536820" cy="59897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20">
            <a:hlinkClick r:id="" action="ppaction://noaction" highlightClick="1">
              <a:snd r:embed="rId5" name="2 gusto.wav"/>
            </a:hlinkClick>
            <a:extLst>
              <a:ext uri="{FF2B5EF4-FFF2-40B4-BE49-F238E27FC236}">
                <a16:creationId xmlns:a16="http://schemas.microsoft.com/office/drawing/2014/main" id="{144060C5-7687-F643-9E6E-AC6D60F76A2F}"/>
              </a:ext>
            </a:extLst>
          </p:cNvPr>
          <p:cNvSpPr/>
          <p:nvPr/>
        </p:nvSpPr>
        <p:spPr>
          <a:xfrm>
            <a:off x="567487" y="3763556"/>
            <a:ext cx="536820" cy="59897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20">
            <a:hlinkClick r:id="" action="ppaction://noaction" highlightClick="1">
              <a:snd r:embed="rId6" name="3 ajo.wav"/>
            </a:hlinkClick>
            <a:extLst>
              <a:ext uri="{FF2B5EF4-FFF2-40B4-BE49-F238E27FC236}">
                <a16:creationId xmlns:a16="http://schemas.microsoft.com/office/drawing/2014/main" id="{EFBF0D50-F5ED-AA46-976C-E7E17566E9D1}"/>
              </a:ext>
            </a:extLst>
          </p:cNvPr>
          <p:cNvSpPr/>
          <p:nvPr/>
        </p:nvSpPr>
        <p:spPr>
          <a:xfrm>
            <a:off x="567487" y="5267485"/>
            <a:ext cx="536820" cy="59897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20">
            <a:hlinkClick r:id="" action="ppaction://noaction" highlightClick="1">
              <a:snd r:embed="rId7" name="4 vago.wav"/>
            </a:hlinkClick>
            <a:extLst>
              <a:ext uri="{FF2B5EF4-FFF2-40B4-BE49-F238E27FC236}">
                <a16:creationId xmlns:a16="http://schemas.microsoft.com/office/drawing/2014/main" id="{98D1E068-2861-C940-85A0-38A9D916F275}"/>
              </a:ext>
            </a:extLst>
          </p:cNvPr>
          <p:cNvSpPr/>
          <p:nvPr/>
        </p:nvSpPr>
        <p:spPr>
          <a:xfrm>
            <a:off x="6312747" y="2207094"/>
            <a:ext cx="536820" cy="59897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Action Button: Custom 20">
            <a:hlinkClick r:id="" action="ppaction://noaction" highlightClick="1">
              <a:snd r:embed="rId8" name="5 paja.wav"/>
            </a:hlinkClick>
            <a:extLst>
              <a:ext uri="{FF2B5EF4-FFF2-40B4-BE49-F238E27FC236}">
                <a16:creationId xmlns:a16="http://schemas.microsoft.com/office/drawing/2014/main" id="{34950877-88B3-6343-B1AA-C1A1551B6CA0}"/>
              </a:ext>
            </a:extLst>
          </p:cNvPr>
          <p:cNvSpPr/>
          <p:nvPr/>
        </p:nvSpPr>
        <p:spPr>
          <a:xfrm>
            <a:off x="6312747" y="3763556"/>
            <a:ext cx="536820" cy="59897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20">
            <a:hlinkClick r:id="" action="ppaction://noaction" highlightClick="1">
              <a:snd r:embed="rId9" name="6 garra.wav"/>
            </a:hlinkClick>
            <a:extLst>
              <a:ext uri="{FF2B5EF4-FFF2-40B4-BE49-F238E27FC236}">
                <a16:creationId xmlns:a16="http://schemas.microsoft.com/office/drawing/2014/main" id="{8272BF90-E13E-C941-A787-48D88620E7A7}"/>
              </a:ext>
            </a:extLst>
          </p:cNvPr>
          <p:cNvSpPr/>
          <p:nvPr/>
        </p:nvSpPr>
        <p:spPr>
          <a:xfrm>
            <a:off x="6312747" y="5267484"/>
            <a:ext cx="536820" cy="59897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050" name="Picture 2" descr="Free Water Drop, Download Free Water Drop png images, Free ...">
            <a:extLst>
              <a:ext uri="{FF2B5EF4-FFF2-40B4-BE49-F238E27FC236}">
                <a16:creationId xmlns:a16="http://schemas.microsoft.com/office/drawing/2014/main" id="{FD1FFA0C-E2B0-5743-B816-347C2A2D9C6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17319" y="2153268"/>
            <a:ext cx="631319" cy="8417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tter j clipart png - Clip Art Library">
            <a:extLst>
              <a:ext uri="{FF2B5EF4-FFF2-40B4-BE49-F238E27FC236}">
                <a16:creationId xmlns:a16="http://schemas.microsoft.com/office/drawing/2014/main" id="{64CEFDC5-C373-AA47-9EC1-993E73F0C6E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78544" y="1971154"/>
            <a:ext cx="524136" cy="5241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Garlic Images, Download Free Garlic Images png images, Free ...">
            <a:extLst>
              <a:ext uri="{FF2B5EF4-FFF2-40B4-BE49-F238E27FC236}">
                <a16:creationId xmlns:a16="http://schemas.microsoft.com/office/drawing/2014/main" id="{C005603C-8C61-8746-91C5-F296D534B7A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218373" y="5011063"/>
            <a:ext cx="676719" cy="6767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Lazy Cliparts, Download Free Lazy Cliparts png images, Free ...">
            <a:extLst>
              <a:ext uri="{FF2B5EF4-FFF2-40B4-BE49-F238E27FC236}">
                <a16:creationId xmlns:a16="http://schemas.microsoft.com/office/drawing/2014/main" id="{7D080720-A6D4-F348-9D7E-BB59F8A4EF8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526156" y="2211547"/>
            <a:ext cx="1210589" cy="10298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jug clip art - Clip Art Library">
            <a:extLst>
              <a:ext uri="{FF2B5EF4-FFF2-40B4-BE49-F238E27FC236}">
                <a16:creationId xmlns:a16="http://schemas.microsoft.com/office/drawing/2014/main" id="{D8DA9084-1A7E-9749-907E-C60017231AD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504691" y="4742189"/>
            <a:ext cx="522213" cy="7116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green checkmark">
            <a:extLst>
              <a:ext uri="{FF2B5EF4-FFF2-40B4-BE49-F238E27FC236}">
                <a16:creationId xmlns:a16="http://schemas.microsoft.com/office/drawing/2014/main" id="{8FF80A0E-EC4F-5C4B-8749-8983CABC4DC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00157" y="2108369"/>
            <a:ext cx="406580" cy="423521"/>
          </a:xfrm>
          <a:prstGeom prst="rect">
            <a:avLst/>
          </a:prstGeom>
        </p:spPr>
      </p:pic>
      <p:pic>
        <p:nvPicPr>
          <p:cNvPr id="32" name="Picture 8" descr="green checkmark">
            <a:extLst>
              <a:ext uri="{FF2B5EF4-FFF2-40B4-BE49-F238E27FC236}">
                <a16:creationId xmlns:a16="http://schemas.microsoft.com/office/drawing/2014/main" id="{79F25033-572A-124E-8558-AABD187A135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00157" y="3621312"/>
            <a:ext cx="406580" cy="423521"/>
          </a:xfrm>
          <a:prstGeom prst="rect">
            <a:avLst/>
          </a:prstGeom>
        </p:spPr>
      </p:pic>
      <p:pic>
        <p:nvPicPr>
          <p:cNvPr id="33" name="Picture 8" descr="green checkmark">
            <a:extLst>
              <a:ext uri="{FF2B5EF4-FFF2-40B4-BE49-F238E27FC236}">
                <a16:creationId xmlns:a16="http://schemas.microsoft.com/office/drawing/2014/main" id="{FDEAE044-2A41-0540-B8C8-5DDA2C49407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03920" y="5087169"/>
            <a:ext cx="406580" cy="423521"/>
          </a:xfrm>
          <a:prstGeom prst="rect">
            <a:avLst/>
          </a:prstGeom>
        </p:spPr>
      </p:pic>
      <p:pic>
        <p:nvPicPr>
          <p:cNvPr id="34" name="Picture 8" descr="green checkmark">
            <a:extLst>
              <a:ext uri="{FF2B5EF4-FFF2-40B4-BE49-F238E27FC236}">
                <a16:creationId xmlns:a16="http://schemas.microsoft.com/office/drawing/2014/main" id="{71808795-DD54-C54C-9E3B-33B839D0F93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47435" y="2505557"/>
            <a:ext cx="406580" cy="423521"/>
          </a:xfrm>
          <a:prstGeom prst="rect">
            <a:avLst/>
          </a:prstGeom>
        </p:spPr>
      </p:pic>
      <p:pic>
        <p:nvPicPr>
          <p:cNvPr id="35" name="Picture 8" descr="green checkmark">
            <a:extLst>
              <a:ext uri="{FF2B5EF4-FFF2-40B4-BE49-F238E27FC236}">
                <a16:creationId xmlns:a16="http://schemas.microsoft.com/office/drawing/2014/main" id="{D5A65DBF-9BD5-B84C-88BB-ED572AC9108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28769" y="4009055"/>
            <a:ext cx="406580" cy="423521"/>
          </a:xfrm>
          <a:prstGeom prst="rect">
            <a:avLst/>
          </a:prstGeom>
        </p:spPr>
      </p:pic>
      <p:pic>
        <p:nvPicPr>
          <p:cNvPr id="36" name="Picture 8" descr="green checkmark">
            <a:extLst>
              <a:ext uri="{FF2B5EF4-FFF2-40B4-BE49-F238E27FC236}">
                <a16:creationId xmlns:a16="http://schemas.microsoft.com/office/drawing/2014/main" id="{DE3EB772-03A8-E844-890C-7B2096EFFDB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47435" y="5561549"/>
            <a:ext cx="406580" cy="423521"/>
          </a:xfrm>
          <a:prstGeom prst="rect">
            <a:avLst/>
          </a:prstGeom>
        </p:spPr>
      </p:pic>
      <p:sp>
        <p:nvSpPr>
          <p:cNvPr id="7" name="CuadroTexto 6">
            <a:extLst>
              <a:ext uri="{FF2B5EF4-FFF2-40B4-BE49-F238E27FC236}">
                <a16:creationId xmlns:a16="http://schemas.microsoft.com/office/drawing/2014/main" id="{C811C9E1-ADAD-284F-B46F-D4B54E89BCF5}"/>
              </a:ext>
            </a:extLst>
          </p:cNvPr>
          <p:cNvSpPr txBox="1"/>
          <p:nvPr/>
        </p:nvSpPr>
        <p:spPr>
          <a:xfrm>
            <a:off x="5002895" y="2794972"/>
            <a:ext cx="10310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[drop]</a:t>
            </a:r>
          </a:p>
        </p:txBody>
      </p:sp>
      <p:sp>
        <p:nvSpPr>
          <p:cNvPr id="37" name="CuadroTexto 36">
            <a:extLst>
              <a:ext uri="{FF2B5EF4-FFF2-40B4-BE49-F238E27FC236}">
                <a16:creationId xmlns:a16="http://schemas.microsoft.com/office/drawing/2014/main" id="{567FC60F-114D-954E-8791-102E0D31AAF4}"/>
              </a:ext>
            </a:extLst>
          </p:cNvPr>
          <p:cNvSpPr txBox="1"/>
          <p:nvPr/>
        </p:nvSpPr>
        <p:spPr>
          <a:xfrm>
            <a:off x="3714291" y="2434364"/>
            <a:ext cx="14526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[J (letter)]</a:t>
            </a:r>
          </a:p>
        </p:txBody>
      </p:sp>
      <p:sp>
        <p:nvSpPr>
          <p:cNvPr id="38" name="CuadroTexto 37">
            <a:extLst>
              <a:ext uri="{FF2B5EF4-FFF2-40B4-BE49-F238E27FC236}">
                <a16:creationId xmlns:a16="http://schemas.microsoft.com/office/drawing/2014/main" id="{B2758CA0-BA6D-794A-BFAC-D2EF565B5BAE}"/>
              </a:ext>
            </a:extLst>
          </p:cNvPr>
          <p:cNvSpPr txBox="1"/>
          <p:nvPr/>
        </p:nvSpPr>
        <p:spPr>
          <a:xfrm>
            <a:off x="4809444" y="5237948"/>
            <a:ext cx="11288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[garlic]</a:t>
            </a:r>
          </a:p>
        </p:txBody>
      </p:sp>
      <p:sp>
        <p:nvSpPr>
          <p:cNvPr id="39" name="CuadroTexto 38">
            <a:extLst>
              <a:ext uri="{FF2B5EF4-FFF2-40B4-BE49-F238E27FC236}">
                <a16:creationId xmlns:a16="http://schemas.microsoft.com/office/drawing/2014/main" id="{7DA791C6-5A2F-294E-BA5B-171B7601AFE0}"/>
              </a:ext>
            </a:extLst>
          </p:cNvPr>
          <p:cNvSpPr txBox="1"/>
          <p:nvPr/>
        </p:nvSpPr>
        <p:spPr>
          <a:xfrm>
            <a:off x="3499126" y="3922624"/>
            <a:ext cx="1624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[taste]</a:t>
            </a:r>
          </a:p>
        </p:txBody>
      </p:sp>
      <p:sp>
        <p:nvSpPr>
          <p:cNvPr id="40" name="CuadroTexto 39">
            <a:extLst>
              <a:ext uri="{FF2B5EF4-FFF2-40B4-BE49-F238E27FC236}">
                <a16:creationId xmlns:a16="http://schemas.microsoft.com/office/drawing/2014/main" id="{116B7872-F462-E44F-9B7B-EB9D439FF7D5}"/>
              </a:ext>
            </a:extLst>
          </p:cNvPr>
          <p:cNvSpPr txBox="1"/>
          <p:nvPr/>
        </p:nvSpPr>
        <p:spPr>
          <a:xfrm>
            <a:off x="4706339" y="4426782"/>
            <a:ext cx="1624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[fair, just]</a:t>
            </a:r>
          </a:p>
        </p:txBody>
      </p:sp>
      <p:sp>
        <p:nvSpPr>
          <p:cNvPr id="41" name="CuadroTexto 40">
            <a:extLst>
              <a:ext uri="{FF2B5EF4-FFF2-40B4-BE49-F238E27FC236}">
                <a16:creationId xmlns:a16="http://schemas.microsoft.com/office/drawing/2014/main" id="{1B8A7774-5491-CE4C-8D95-3EAE7892A103}"/>
              </a:ext>
            </a:extLst>
          </p:cNvPr>
          <p:cNvSpPr txBox="1"/>
          <p:nvPr/>
        </p:nvSpPr>
        <p:spPr>
          <a:xfrm>
            <a:off x="10725878" y="2780740"/>
            <a:ext cx="9076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[lazy]</a:t>
            </a:r>
          </a:p>
        </p:txBody>
      </p:sp>
      <p:pic>
        <p:nvPicPr>
          <p:cNvPr id="10" name="Imagen 9">
            <a:extLst>
              <a:ext uri="{FF2B5EF4-FFF2-40B4-BE49-F238E27FC236}">
                <a16:creationId xmlns:a16="http://schemas.microsoft.com/office/drawing/2014/main" id="{DAF97D16-F01B-714F-BC9E-F3A58DDA1DF1}"/>
              </a:ext>
            </a:extLst>
          </p:cNvPr>
          <p:cNvPicPr>
            <a:picLocks noChangeAspect="1"/>
          </p:cNvPicPr>
          <p:nvPr/>
        </p:nvPicPr>
        <p:blipFill>
          <a:blip r:embed="rId1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462431" y="3963705"/>
            <a:ext cx="1085555" cy="797647"/>
          </a:xfrm>
          <a:prstGeom prst="rect">
            <a:avLst/>
          </a:prstGeom>
        </p:spPr>
      </p:pic>
      <p:sp>
        <p:nvSpPr>
          <p:cNvPr id="42" name="CuadroTexto 41">
            <a:extLst>
              <a:ext uri="{FF2B5EF4-FFF2-40B4-BE49-F238E27FC236}">
                <a16:creationId xmlns:a16="http://schemas.microsoft.com/office/drawing/2014/main" id="{0E81D8E0-B98E-D947-B7DA-0FF1EABB942F}"/>
              </a:ext>
            </a:extLst>
          </p:cNvPr>
          <p:cNvSpPr txBox="1"/>
          <p:nvPr/>
        </p:nvSpPr>
        <p:spPr>
          <a:xfrm>
            <a:off x="10397325" y="4318248"/>
            <a:ext cx="10855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[straw]</a:t>
            </a:r>
          </a:p>
        </p:txBody>
      </p:sp>
      <p:sp>
        <p:nvSpPr>
          <p:cNvPr id="43" name="CuadroTexto 42">
            <a:extLst>
              <a:ext uri="{FF2B5EF4-FFF2-40B4-BE49-F238E27FC236}">
                <a16:creationId xmlns:a16="http://schemas.microsoft.com/office/drawing/2014/main" id="{EF25A154-A665-1248-BF41-31752224CE0B}"/>
              </a:ext>
            </a:extLst>
          </p:cNvPr>
          <p:cNvSpPr txBox="1"/>
          <p:nvPr/>
        </p:nvSpPr>
        <p:spPr>
          <a:xfrm>
            <a:off x="9894850" y="4961488"/>
            <a:ext cx="8162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[jug]</a:t>
            </a:r>
          </a:p>
        </p:txBody>
      </p:sp>
      <p:pic>
        <p:nvPicPr>
          <p:cNvPr id="12" name="Imagen 11">
            <a:extLst>
              <a:ext uri="{FF2B5EF4-FFF2-40B4-BE49-F238E27FC236}">
                <a16:creationId xmlns:a16="http://schemas.microsoft.com/office/drawing/2014/main" id="{F2BFAF3F-08A8-D243-89BC-7035A5D62D1D}"/>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23949" y="5378333"/>
            <a:ext cx="592336" cy="769736"/>
          </a:xfrm>
          <a:prstGeom prst="rect">
            <a:avLst/>
          </a:prstGeom>
        </p:spPr>
      </p:pic>
      <p:sp>
        <p:nvSpPr>
          <p:cNvPr id="45" name="CuadroTexto 44">
            <a:extLst>
              <a:ext uri="{FF2B5EF4-FFF2-40B4-BE49-F238E27FC236}">
                <a16:creationId xmlns:a16="http://schemas.microsoft.com/office/drawing/2014/main" id="{47460A0B-EA69-A447-9131-CFD4F32C826F}"/>
              </a:ext>
            </a:extLst>
          </p:cNvPr>
          <p:cNvSpPr txBox="1"/>
          <p:nvPr/>
        </p:nvSpPr>
        <p:spPr>
          <a:xfrm>
            <a:off x="10702907" y="5641747"/>
            <a:ext cx="10406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[claw]</a:t>
            </a:r>
          </a:p>
        </p:txBody>
      </p:sp>
      <p:pic>
        <p:nvPicPr>
          <p:cNvPr id="11" name="Imagen 10">
            <a:extLst>
              <a:ext uri="{FF2B5EF4-FFF2-40B4-BE49-F238E27FC236}">
                <a16:creationId xmlns:a16="http://schemas.microsoft.com/office/drawing/2014/main" id="{9FD9689F-DFAA-4647-AE9F-99D83D9EA27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985189" y="3277993"/>
            <a:ext cx="769526" cy="648560"/>
          </a:xfrm>
          <a:prstGeom prst="rect">
            <a:avLst/>
          </a:prstGeom>
        </p:spPr>
      </p:pic>
      <p:pic>
        <p:nvPicPr>
          <p:cNvPr id="13" name="Imagen 12">
            <a:extLst>
              <a:ext uri="{FF2B5EF4-FFF2-40B4-BE49-F238E27FC236}">
                <a16:creationId xmlns:a16="http://schemas.microsoft.com/office/drawing/2014/main" id="{FD5F9F13-FF9C-AA48-99F2-8AF262FB2A7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176409" y="3591328"/>
            <a:ext cx="830244" cy="835454"/>
          </a:xfrm>
          <a:prstGeom prst="rect">
            <a:avLst/>
          </a:prstGeom>
        </p:spPr>
      </p:pic>
    </p:spTree>
    <p:extLst>
      <p:ext uri="{BB962C8B-B14F-4D97-AF65-F5344CB8AC3E}">
        <p14:creationId xmlns:p14="http://schemas.microsoft.com/office/powerpoint/2010/main" val="265716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150" y="346331"/>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4560215" y="334762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ga</a:t>
            </a:r>
          </a:p>
        </p:txBody>
      </p:sp>
    </p:spTree>
    <p:extLst>
      <p:ext uri="{BB962C8B-B14F-4D97-AF65-F5344CB8AC3E}">
        <p14:creationId xmlns:p14="http://schemas.microsoft.com/office/powerpoint/2010/main" val="3268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8" grpId="0"/>
      <p:bldP spid="12" grpId="0"/>
      <p:bldP spid="1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grpSp>
        <p:nvGrpSpPr>
          <p:cNvPr id="19" name="Group 18" descr="woman about to score a goal"/>
          <p:cNvGrpSpPr/>
          <p:nvPr/>
        </p:nvGrpSpPr>
        <p:grpSpPr>
          <a:xfrm>
            <a:off x="5164679" y="2083447"/>
            <a:ext cx="2053190" cy="1345553"/>
            <a:chOff x="1083567" y="4298684"/>
            <a:chExt cx="2741959" cy="1796936"/>
          </a:xfrm>
        </p:grpSpPr>
        <p:pic>
          <p:nvPicPr>
            <p:cNvPr id="8" name="Picture 10" descr="woman about to kick a ba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567" y="4298684"/>
              <a:ext cx="1407092" cy="1796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occer goal 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62857" y="4839855"/>
              <a:ext cx="1862669" cy="85372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939651" y="3283020"/>
            <a:ext cx="23126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domin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grpSp>
        <p:nvGrpSpPr>
          <p:cNvPr id="2" name="Group 1" descr="calendar with sunday showing"/>
          <p:cNvGrpSpPr/>
          <p:nvPr/>
        </p:nvGrpSpPr>
        <p:grpSpPr>
          <a:xfrm>
            <a:off x="1497086" y="1383380"/>
            <a:ext cx="1453057" cy="1385227"/>
            <a:chOff x="2131025" y="1125755"/>
            <a:chExt cx="1367334" cy="1367334"/>
          </a:xfrm>
        </p:grpSpPr>
        <p:pic>
          <p:nvPicPr>
            <p:cNvPr id="17412" name="Picture 4" descr="calendar with sunday show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1025" y="1125755"/>
              <a:ext cx="1367334" cy="13673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11195" y="1125755"/>
              <a:ext cx="1006991" cy="3645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 Cen MT"/>
                  <a:ea typeface="+mn-ea"/>
                  <a:cs typeface="+mn-cs"/>
                </a:rPr>
                <a:t>SUNDAY</a:t>
              </a:r>
            </a:p>
          </p:txBody>
        </p:sp>
      </p:grpSp>
      <p:sp>
        <p:nvSpPr>
          <p:cNvPr id="10" name="TextBox 9"/>
          <p:cNvSpPr txBox="1"/>
          <p:nvPr/>
        </p:nvSpPr>
        <p:spPr>
          <a:xfrm>
            <a:off x="464209" y="3420333"/>
            <a:ext cx="383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24" name="TextBox 23"/>
          <p:cNvSpPr txBox="1"/>
          <p:nvPr/>
        </p:nvSpPr>
        <p:spPr>
          <a:xfrm>
            <a:off x="704725" y="4326886"/>
            <a:ext cx="29611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[with me]</a:t>
            </a:r>
          </a:p>
        </p:txBody>
      </p:sp>
      <p:sp>
        <p:nvSpPr>
          <p:cNvPr id="16" name="TextBox 15"/>
          <p:cNvSpPr txBox="1"/>
          <p:nvPr/>
        </p:nvSpPr>
        <p:spPr>
          <a:xfrm>
            <a:off x="4631265" y="4512779"/>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8" name="TextBox 17"/>
          <p:cNvSpPr txBox="1"/>
          <p:nvPr/>
        </p:nvSpPr>
        <p:spPr>
          <a:xfrm>
            <a:off x="4631265" y="5449289"/>
            <a:ext cx="29611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[something]</a:t>
            </a:r>
          </a:p>
        </p:txBody>
      </p:sp>
      <p:sp>
        <p:nvSpPr>
          <p:cNvPr id="11" name="TextBox 10"/>
          <p:cNvSpPr txBox="1"/>
          <p:nvPr/>
        </p:nvSpPr>
        <p:spPr>
          <a:xfrm>
            <a:off x="8508719" y="17226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grpSp>
        <p:nvGrpSpPr>
          <p:cNvPr id="3" name="Group 2" descr="girl with long hair in a ponytail"/>
          <p:cNvGrpSpPr/>
          <p:nvPr/>
        </p:nvGrpSpPr>
        <p:grpSpPr>
          <a:xfrm>
            <a:off x="8939417" y="1279156"/>
            <a:ext cx="2451395" cy="1468849"/>
            <a:chOff x="8939417" y="1279156"/>
            <a:chExt cx="2451395" cy="1468849"/>
          </a:xfrm>
        </p:grpSpPr>
        <p:pic>
          <p:nvPicPr>
            <p:cNvPr id="17410" name="Picture 2" descr="girl with long hair in a ponytai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39417" y="1279156"/>
              <a:ext cx="1911735" cy="14688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10851152" y="2104596"/>
              <a:ext cx="539660" cy="261756"/>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8045698" y="3334635"/>
            <a:ext cx="3855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Calibri" panose="020F0502020204030204" pitchFamily="34" charset="0"/>
              </a:rPr>
              <a:t> </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pic>
        <p:nvPicPr>
          <p:cNvPr id="17414" name="Picture 6" descr="playing card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87621" y="4430082"/>
            <a:ext cx="1661523" cy="153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go_domin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go_doming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go_larg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go_lar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go_conmig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7" name="go_conmig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8" name="go_al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subTnLst>
                                    <p:audio>
                                      <p:cMediaNode>
                                        <p:cTn display="0" masterRel="sameClick">
                                          <p:stCondLst>
                                            <p:cond evt="begin" delay="0">
                                              <p:tn val="56"/>
                                            </p:cond>
                                          </p:stCondLst>
                                          <p:endCondLst>
                                            <p:cond evt="onStopAudio" delay="0">
                                              <p:tgtEl>
                                                <p:sldTgt/>
                                              </p:tgtEl>
                                            </p:cond>
                                          </p:endCondLst>
                                        </p:cTn>
                                        <p:tgtEl>
                                          <p:sndTgt r:embed="rId8" name="go_al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subTnLst>
                                    <p:audio>
                                      <p:cMediaNode>
                                        <p:cTn display="0" masterRel="sameClick">
                                          <p:stCondLst>
                                            <p:cond evt="begin" delay="0">
                                              <p:tn val="61"/>
                                            </p:cond>
                                          </p:stCondLst>
                                          <p:endCondLst>
                                            <p:cond evt="onStopAudio" delay="0">
                                              <p:tgtEl>
                                                <p:sldTgt/>
                                              </p:tgtEl>
                                            </p:cond>
                                          </p:endCondLst>
                                        </p:cTn>
                                        <p:tgtEl>
                                          <p:sndTgt r:embed="rId9" name="go_j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414"/>
                                        </p:tgtEl>
                                        <p:attrNameLst>
                                          <p:attrName>style.visibility</p:attrName>
                                        </p:attrNameLst>
                                      </p:cBhvr>
                                      <p:to>
                                        <p:strVal val="visible"/>
                                      </p:to>
                                    </p:set>
                                    <p:animEffect transition="in" filter="fade">
                                      <p:cBhvr>
                                        <p:cTn id="68" dur="500"/>
                                        <p:tgtEl>
                                          <p:spTgt spid="17414"/>
                                        </p:tgtEl>
                                      </p:cBhvr>
                                    </p:animEffect>
                                  </p:childTnLst>
                                  <p:subTnLst>
                                    <p:audio>
                                      <p:cMediaNode>
                                        <p:cTn display="0" masterRel="sameClick">
                                          <p:stCondLst>
                                            <p:cond evt="begin" delay="0">
                                              <p:tn val="66"/>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24" grpId="0"/>
      <p:bldP spid="16" grpId="0"/>
      <p:bldP spid="18"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7" name="TextBox 6"/>
          <p:cNvSpPr txBox="1"/>
          <p:nvPr/>
        </p:nvSpPr>
        <p:spPr>
          <a:xfrm>
            <a:off x="4939651" y="3283020"/>
            <a:ext cx="23126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domin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Calibri" panose="020F0502020204030204" pitchFamily="34" charset="0"/>
              </a:rPr>
              <a:t> </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Tree>
    <p:extLst>
      <p:ext uri="{BB962C8B-B14F-4D97-AF65-F5344CB8AC3E}">
        <p14:creationId xmlns:p14="http://schemas.microsoft.com/office/powerpoint/2010/main" val="21093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go_doming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go_larg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go_conmig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go_alg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16" grpId="0"/>
      <p:bldP spid="1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54859" y="185286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7" name="TextBox 6"/>
          <p:cNvSpPr txBox="1"/>
          <p:nvPr/>
        </p:nvSpPr>
        <p:spPr>
          <a:xfrm>
            <a:off x="4939651" y="3283020"/>
            <a:ext cx="23126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domin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conmi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jue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go</a:t>
            </a:r>
            <a:r>
              <a:rPr kumimoji="0" lang="es-CO" sz="6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Calibri" panose="020F0502020204030204" pitchFamily="34" charset="0"/>
              </a:rPr>
              <a:t> </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Tree>
    <p:extLst>
      <p:ext uri="{BB962C8B-B14F-4D97-AF65-F5344CB8AC3E}">
        <p14:creationId xmlns:p14="http://schemas.microsoft.com/office/powerpoint/2010/main" val="30741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2" grpId="0"/>
      <p:bldP spid="10" grpId="0"/>
      <p:bldP spid="16" grpId="0"/>
      <p:bldP spid="1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64787"/>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6" name="Picture 5" descr="small boy with a question asking a m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579" y="1903820"/>
            <a:ext cx="2652837" cy="2652837"/>
          </a:xfrm>
          <a:prstGeom prst="rect">
            <a:avLst/>
          </a:prstGeom>
        </p:spPr>
      </p:pic>
      <p:sp>
        <p:nvSpPr>
          <p:cNvPr id="5" name="TextBox 4"/>
          <p:cNvSpPr txBox="1"/>
          <p:nvPr/>
        </p:nvSpPr>
        <p:spPr>
          <a:xfrm>
            <a:off x="3981238" y="4556657"/>
            <a:ext cx="4229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ndo</a:t>
            </a:r>
          </a:p>
        </p:txBody>
      </p:sp>
      <p:pic>
        <p:nvPicPr>
          <p:cNvPr id="18434" name="Picture 2" descr="a pod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60" y="3635946"/>
            <a:ext cx="2178579" cy="124179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descr="podium with an arrow pointing to the second spot"/>
          <p:cNvCxnSpPr/>
          <p:nvPr/>
        </p:nvCxnSpPr>
        <p:spPr>
          <a:xfrm>
            <a:off x="813391" y="3058070"/>
            <a:ext cx="303028" cy="879007"/>
          </a:xfrm>
          <a:prstGeom prst="straightConnector1">
            <a:avLst/>
          </a:prstGeom>
          <a:ln w="47625">
            <a:solidFill>
              <a:srgbClr val="E87D1E"/>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25662" y="1696954"/>
            <a:ext cx="331082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¡mucho </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gu</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pic>
        <p:nvPicPr>
          <p:cNvPr id="18436" name="Picture 4" descr="handshak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6783" y="3635946"/>
            <a:ext cx="1869552" cy="131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2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u_seg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434"/>
                                        </p:tgtEl>
                                        <p:attrNameLst>
                                          <p:attrName>style.visibility</p:attrName>
                                        </p:attrNameLst>
                                      </p:cBhvr>
                                      <p:to>
                                        <p:strVal val="visible"/>
                                      </p:to>
                                    </p:set>
                                    <p:animEffect transition="in" filter="fade">
                                      <p:cBhvr>
                                        <p:cTn id="28" dur="500"/>
                                        <p:tgtEl>
                                          <p:spTgt spid="18434"/>
                                        </p:tgtEl>
                                      </p:cBhvr>
                                    </p:animEffect>
                                  </p:childTnLst>
                                  <p:subTnLst>
                                    <p:audio>
                                      <p:cMediaNode>
                                        <p:cTn display="0" masterRel="sameClick">
                                          <p:stCondLst>
                                            <p:cond evt="begin" delay="0">
                                              <p:tn val="26"/>
                                            </p:cond>
                                          </p:stCondLst>
                                          <p:endCondLst>
                                            <p:cond evt="onStopAudio" delay="0">
                                              <p:tgtEl>
                                                <p:sldTgt/>
                                              </p:tgtEl>
                                            </p:cond>
                                          </p:endCondLst>
                                        </p:cTn>
                                        <p:tgtEl>
                                          <p:sndTgt r:embed="rId5" name="gu_segundo.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gu_%C2%A1mucho gust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436"/>
                                        </p:tgtEl>
                                        <p:attrNameLst>
                                          <p:attrName>style.visibility</p:attrName>
                                        </p:attrNameLst>
                                      </p:cBhvr>
                                      <p:to>
                                        <p:strVal val="visible"/>
                                      </p:to>
                                    </p:set>
                                    <p:animEffect transition="in" filter="fade">
                                      <p:cBhvr>
                                        <p:cTn id="41" dur="500"/>
                                        <p:tgtEl>
                                          <p:spTgt spid="18436"/>
                                        </p:tgtEl>
                                      </p:cBhvr>
                                    </p:animEffect>
                                  </p:childTnLst>
                                  <p:subTnLst>
                                    <p:audio>
                                      <p:cMediaNode>
                                        <p:cTn display="0" masterRel="sameClick">
                                          <p:stCondLst>
                                            <p:cond evt="begin" delay="0">
                                              <p:tn val="39"/>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330</TotalTime>
  <Words>4452</Words>
  <Application>Microsoft Office PowerPoint</Application>
  <PresentationFormat>Widescreen</PresentationFormat>
  <Paragraphs>730</Paragraphs>
  <Slides>43</Slides>
  <Notes>43</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43</vt:i4>
      </vt:variant>
    </vt:vector>
  </HeadingPairs>
  <TitlesOfParts>
    <vt:vector size="53" baseType="lpstr">
      <vt:lpstr>Arial</vt:lpstr>
      <vt:lpstr>Calibri</vt:lpstr>
      <vt:lpstr>Century Gothic</vt:lpstr>
      <vt:lpstr>Tw Cen MT</vt:lpstr>
      <vt:lpstr>1_Office Theme</vt:lpstr>
      <vt:lpstr>2_Office Theme</vt:lpstr>
      <vt:lpstr>3_Office Theme</vt:lpstr>
      <vt:lpstr>4_Office Theme</vt:lpstr>
      <vt:lpstr>5_Office Theme</vt:lpstr>
      <vt:lpstr>Office Theme</vt:lpstr>
      <vt:lpstr>Spanish phonics collection </vt:lpstr>
      <vt:lpstr>SSCs [ga], [go], [gu]</vt:lpstr>
      <vt:lpstr>ga</vt:lpstr>
      <vt:lpstr>ga</vt:lpstr>
      <vt:lpstr>ga</vt:lpstr>
      <vt:lpstr>go</vt:lpstr>
      <vt:lpstr>go</vt:lpstr>
      <vt:lpstr>go</vt:lpstr>
      <vt:lpstr>gu</vt:lpstr>
      <vt:lpstr>gu</vt:lpstr>
      <vt:lpstr>gu</vt:lpstr>
      <vt:lpstr>escuchar / escribir</vt:lpstr>
      <vt:lpstr>escuchar / escribir</vt:lpstr>
      <vt:lpstr>Fonética</vt:lpstr>
      <vt:lpstr>¿Qué escuchas? ‘GA’, ‘GU’ o ‘GA’ y ‘GU’?</vt:lpstr>
      <vt:lpstr>¿Qué escuchas? ‘GA’, ‘GO’ o ‘GA’ y ‘GO’?</vt:lpstr>
      <vt:lpstr>¿Qué escuchas? ‘GA’, ‘GO’ o ‘GA’ y ‘GO’?</vt:lpstr>
      <vt:lpstr>¿Qué escuchas? ‘GA’, ‘GU’ o ‘GA’ y ‘GU’?</vt:lpstr>
      <vt:lpstr>SSCs [ga], [go], [gu]</vt:lpstr>
      <vt:lpstr>ga </vt:lpstr>
      <vt:lpstr>ga </vt:lpstr>
      <vt:lpstr>ga </vt:lpstr>
      <vt:lpstr>go </vt:lpstr>
      <vt:lpstr>go </vt:lpstr>
      <vt:lpstr>go </vt:lpstr>
      <vt:lpstr>gu </vt:lpstr>
      <vt:lpstr>gu </vt:lpstr>
      <vt:lpstr>gu </vt:lpstr>
      <vt:lpstr>İTres segundos!</vt:lpstr>
      <vt:lpstr>İUn minuto!</vt:lpstr>
      <vt:lpstr>¿Qué significan las palabras?</vt:lpstr>
      <vt:lpstr>¿GA, GO o GU?</vt:lpstr>
      <vt:lpstr>¿GA, GO o GU?</vt:lpstr>
      <vt:lpstr>¿GA, GO o GU?</vt:lpstr>
      <vt:lpstr>¿GA, GO o GU?</vt:lpstr>
      <vt:lpstr>¿GA, GO o GU?</vt:lpstr>
      <vt:lpstr>¿GA, GO o GU?</vt:lpstr>
      <vt:lpstr>SSCs [ga], [go], [gu]</vt:lpstr>
      <vt:lpstr>Fonética</vt:lpstr>
      <vt:lpstr>El jugador guapo jugó el domingo pero no ganó porque organizó el juego en un lugar antiguo sin agua.  ¿Pregunto al jugador guapo si tiene vergüenza?</vt:lpstr>
      <vt:lpstr>SSCs [gui] vs [gi], [gue] vs [ge]</vt:lpstr>
      <vt:lpstr>leer / escuchar/ hablar</vt:lpstr>
      <vt:lpstr>leer / escuchar/ hablar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34</cp:revision>
  <dcterms:created xsi:type="dcterms:W3CDTF">2020-06-12T19:18:08Z</dcterms:created>
  <dcterms:modified xsi:type="dcterms:W3CDTF">2022-08-05T10:58:45Z</dcterms:modified>
</cp:coreProperties>
</file>