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47"/>
  </p:notesMasterIdLst>
  <p:sldIdLst>
    <p:sldId id="257" r:id="rId8"/>
    <p:sldId id="321" r:id="rId9"/>
    <p:sldId id="262" r:id="rId10"/>
    <p:sldId id="373" r:id="rId11"/>
    <p:sldId id="374" r:id="rId12"/>
    <p:sldId id="265" r:id="rId13"/>
    <p:sldId id="377" r:id="rId14"/>
    <p:sldId id="376" r:id="rId15"/>
    <p:sldId id="267" r:id="rId16"/>
    <p:sldId id="378" r:id="rId17"/>
    <p:sldId id="379" r:id="rId18"/>
    <p:sldId id="380" r:id="rId19"/>
    <p:sldId id="381" r:id="rId20"/>
    <p:sldId id="322" r:id="rId21"/>
    <p:sldId id="354" r:id="rId22"/>
    <p:sldId id="355" r:id="rId23"/>
    <p:sldId id="356" r:id="rId24"/>
    <p:sldId id="357" r:id="rId25"/>
    <p:sldId id="296" r:id="rId26"/>
    <p:sldId id="358" r:id="rId27"/>
    <p:sldId id="359" r:id="rId28"/>
    <p:sldId id="297" r:id="rId29"/>
    <p:sldId id="360" r:id="rId30"/>
    <p:sldId id="272" r:id="rId31"/>
    <p:sldId id="362" r:id="rId32"/>
    <p:sldId id="363" r:id="rId33"/>
    <p:sldId id="364" r:id="rId34"/>
    <p:sldId id="365" r:id="rId35"/>
    <p:sldId id="366" r:id="rId36"/>
    <p:sldId id="323" r:id="rId37"/>
    <p:sldId id="258" r:id="rId38"/>
    <p:sldId id="291" r:id="rId39"/>
    <p:sldId id="259" r:id="rId40"/>
    <p:sldId id="260" r:id="rId41"/>
    <p:sldId id="382" r:id="rId42"/>
    <p:sldId id="715" r:id="rId43"/>
    <p:sldId id="720" r:id="rId44"/>
    <p:sldId id="719" r:id="rId45"/>
    <p:sldId id="71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75646" autoAdjust="0"/>
  </p:normalViewPr>
  <p:slideViewPr>
    <p:cSldViewPr snapToGrid="0">
      <p:cViewPr varScale="1">
        <p:scale>
          <a:sx n="72" d="100"/>
          <a:sy n="72" d="100"/>
        </p:scale>
        <p:origin x="760"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780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310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Two-part phonics task: dictation / word</a:t>
            </a:r>
            <a:r>
              <a:rPr lang="en-GB" b="1" baseline="0" dirty="0"/>
              <a:t>-picture matching</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6 minutes</a:t>
            </a:r>
          </a:p>
          <a:p>
            <a:endParaRPr lang="en-US" b="1" dirty="0"/>
          </a:p>
          <a:p>
            <a:r>
              <a:rPr lang="en-US" b="1" dirty="0"/>
              <a:t>Aim: </a:t>
            </a:r>
            <a:r>
              <a:rPr lang="en-US" b="0" dirty="0"/>
              <a:t>to</a:t>
            </a:r>
            <a:r>
              <a:rPr lang="en-US" b="0" baseline="0" dirty="0"/>
              <a:t> strengthen understanding of the sound-spelling correspondence for [ca], [co] and [cu]</a:t>
            </a:r>
            <a:endParaRPr lang="en-US" b="1" dirty="0"/>
          </a:p>
          <a:p>
            <a:endParaRPr lang="en-US" b="1" dirty="0"/>
          </a:p>
          <a:p>
            <a:r>
              <a:rPr lang="en-US" b="1" dirty="0"/>
              <a:t>Procedure:</a:t>
            </a:r>
          </a:p>
          <a:p>
            <a:r>
              <a:rPr lang="en-US" b="0" dirty="0"/>
              <a:t>1.</a:t>
            </a:r>
            <a:r>
              <a:rPr lang="en-GB" baseline="0" dirty="0"/>
              <a:t> First, the teacher plays the audio (click on the orange action buttons) and the students write the words. Then check answers.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Then students say the word aloud that corresponds to the picture. (This could be done chorally as a group, with the teacher pointing to the pictures to elicit the correct word).</a:t>
            </a:r>
            <a:endParaRPr lang="en-US" b="0" dirty="0"/>
          </a:p>
          <a:p>
            <a:endParaRPr lang="en-US" b="0" dirty="0"/>
          </a:p>
          <a:p>
            <a:r>
              <a:rPr lang="en-US" b="1" dirty="0"/>
              <a:t>Transcript:</a:t>
            </a:r>
          </a:p>
          <a:p>
            <a:pPr marL="228600" indent="-228600">
              <a:buAutoNum type="arabicPeriod"/>
            </a:pPr>
            <a:r>
              <a:rPr lang="en-US" b="0" dirty="0" err="1"/>
              <a:t>Coche</a:t>
            </a:r>
            <a:endParaRPr lang="en-US" b="0" dirty="0"/>
          </a:p>
          <a:p>
            <a:pPr marL="228600" indent="-228600">
              <a:buAutoNum type="arabicPeriod"/>
            </a:pPr>
            <a:r>
              <a:rPr lang="en-US" b="0" dirty="0" err="1"/>
              <a:t>Cultura</a:t>
            </a:r>
            <a:endParaRPr lang="en-US" b="0" dirty="0"/>
          </a:p>
          <a:p>
            <a:pPr marL="228600" indent="-228600">
              <a:buAutoNum type="arabicPeriod"/>
            </a:pPr>
            <a:r>
              <a:rPr lang="en-US" b="0" dirty="0"/>
              <a:t>Casa</a:t>
            </a:r>
          </a:p>
          <a:p>
            <a:pPr marL="228600" indent="-228600">
              <a:buAutoNum type="arabicPeriod"/>
            </a:pPr>
            <a:r>
              <a:rPr lang="en-US" b="0" dirty="0"/>
              <a:t>Comer</a:t>
            </a:r>
          </a:p>
          <a:p>
            <a:pPr marL="228600" indent="-228600">
              <a:buAutoNum type="arabicPeriod"/>
            </a:pPr>
            <a:r>
              <a:rPr lang="en-US" b="0" dirty="0" err="1"/>
              <a:t>Cantar</a:t>
            </a:r>
            <a:endParaRPr lang="en-US" b="0" dirty="0"/>
          </a:p>
          <a:p>
            <a:pPr marL="228600" indent="-228600">
              <a:buAutoNum type="arabicPeriod"/>
            </a:pPr>
            <a:r>
              <a:rPr lang="en-US" b="0" dirty="0"/>
              <a:t>Calle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 </a:t>
            </a:r>
            <a:r>
              <a:rPr lang="en-GB" b="0" baseline="0" dirty="0"/>
              <a:t>comer [347], coche [1190], </a:t>
            </a:r>
            <a:r>
              <a:rPr lang="en-GB" baseline="0" dirty="0" err="1"/>
              <a:t>cultura</a:t>
            </a:r>
            <a:r>
              <a:rPr lang="en-GB" baseline="0" dirty="0"/>
              <a:t> [469]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0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a:t>
            </a:r>
            <a:r>
              <a:rPr lang="en-GB" sz="1200" b="1" kern="1200" baseline="0" dirty="0">
                <a:solidFill>
                  <a:schemeClr val="tx1"/>
                </a:solidFill>
                <a:effectLst/>
                <a:latin typeface="+mn-lt"/>
                <a:ea typeface="+mn-ea"/>
                <a:cs typeface="+mn-cs"/>
              </a:rPr>
              <a:t> activity: </a:t>
            </a:r>
            <a:r>
              <a:rPr lang="en-GB" sz="1200" b="1" kern="1200" dirty="0">
                <a:solidFill>
                  <a:schemeClr val="tx1"/>
                </a:solidFill>
                <a:effectLst/>
                <a:latin typeface="+mn-lt"/>
                <a:ea typeface="+mn-ea"/>
                <a:cs typeface="+mn-cs"/>
              </a:rPr>
              <a:t>Pairwork ‘tennis’</a:t>
            </a:r>
            <a:endParaRPr lang="en-US" b="1" dirty="0"/>
          </a:p>
          <a:p>
            <a:endParaRPr lang="en-US" b="1" dirty="0"/>
          </a:p>
          <a:p>
            <a:r>
              <a:rPr lang="en-US" b="1" dirty="0"/>
              <a:t>Timing: </a:t>
            </a:r>
            <a:r>
              <a:rPr lang="en-US" b="0" dirty="0"/>
              <a:t>1</a:t>
            </a:r>
            <a:r>
              <a:rPr lang="en-US" b="0" baseline="0" dirty="0"/>
              <a:t> minute</a:t>
            </a:r>
            <a:endParaRPr lang="en-US" b="0" dirty="0"/>
          </a:p>
          <a:p>
            <a:endParaRPr lang="en-US" b="1" dirty="0"/>
          </a:p>
          <a:p>
            <a:r>
              <a:rPr lang="en-US" b="1" dirty="0"/>
              <a:t>Aim: </a:t>
            </a:r>
            <a:r>
              <a:rPr lang="en-US" b="0" dirty="0"/>
              <a:t>to practise</a:t>
            </a:r>
            <a:r>
              <a:rPr lang="en-US" b="0" baseline="0" dirty="0"/>
              <a:t> with SSCs [ca], [co], [cu] at speed</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sz="1200" kern="1200" dirty="0">
                <a:solidFill>
                  <a:schemeClr val="tx1"/>
                </a:solidFill>
                <a:effectLst/>
                <a:latin typeface="+mn-lt"/>
                <a:ea typeface="+mn-ea"/>
                <a:cs typeface="+mn-cs"/>
              </a:rPr>
              <a:t> Click on INICIO </a:t>
            </a:r>
            <a:r>
              <a:rPr lang="en-GB" sz="1200" kern="1200" baseline="0" dirty="0">
                <a:solidFill>
                  <a:schemeClr val="tx1"/>
                </a:solidFill>
                <a:effectLst/>
                <a:latin typeface="+mn-lt"/>
                <a:ea typeface="+mn-ea"/>
                <a:cs typeface="+mn-cs"/>
              </a:rPr>
              <a:t>to start a one minute timer on the screen.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Pupils say the words alternately out loud with a partner, building up speed, over 1 minute’s intensive practice.  </a:t>
            </a:r>
          </a:p>
          <a:p>
            <a:r>
              <a:rPr lang="en-GB" sz="1200" kern="1200" dirty="0">
                <a:solidFill>
                  <a:schemeClr val="tx1"/>
                </a:solidFill>
                <a:effectLst/>
                <a:latin typeface="+mn-lt"/>
                <a:ea typeface="+mn-ea"/>
                <a:cs typeface="+mn-cs"/>
              </a:rPr>
              <a:t>3. They call in any order they like, pupils are not allowed to repeat the one they said in their last turn.</a:t>
            </a:r>
          </a:p>
          <a:p>
            <a:r>
              <a:rPr lang="en-GB" sz="1200" kern="1200" dirty="0">
                <a:solidFill>
                  <a:schemeClr val="tx1"/>
                </a:solidFill>
                <a:effectLst/>
                <a:latin typeface="+mn-lt"/>
                <a:ea typeface="+mn-ea"/>
                <a:cs typeface="+mn-cs"/>
              </a:rPr>
              <a:t>4. Teacher can circulate to listen into their SSC knowledge.</a:t>
            </a:r>
            <a:br>
              <a:rPr lang="en-GB" sz="1200" kern="1200" dirty="0">
                <a:solidFill>
                  <a:schemeClr val="tx1"/>
                </a:solidFill>
                <a:effectLst/>
                <a:latin typeface="+mn-lt"/>
                <a:ea typeface="+mn-ea"/>
                <a:cs typeface="+mn-cs"/>
              </a:rPr>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 </a:t>
            </a:r>
            <a:r>
              <a:rPr lang="en-GB" b="0" baseline="0" dirty="0"/>
              <a:t>comer [347], con [14], coche [1190], </a:t>
            </a:r>
            <a:r>
              <a:rPr lang="en-GB" baseline="0" dirty="0" err="1"/>
              <a:t>escuchar</a:t>
            </a:r>
            <a:r>
              <a:rPr lang="en-GB" baseline="0" dirty="0"/>
              <a:t> [281], </a:t>
            </a:r>
            <a:r>
              <a:rPr lang="en-GB" baseline="0" dirty="0" err="1"/>
              <a:t>cultura</a:t>
            </a:r>
            <a:r>
              <a:rPr lang="en-GB" baseline="0" dirty="0"/>
              <a:t> [469], </a:t>
            </a:r>
            <a:r>
              <a:rPr lang="en-GB" baseline="0" dirty="0" err="1"/>
              <a:t>documento</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99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280184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157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7633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7235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Teachers whose</a:t>
            </a:r>
            <a:r>
              <a:rPr lang="en-GB" baseline="0" dirty="0"/>
              <a:t> students have been also been taught French may wish to use the word ‘</a:t>
            </a:r>
            <a:r>
              <a:rPr lang="en-GB" baseline="0" dirty="0" err="1"/>
              <a:t>coche</a:t>
            </a:r>
            <a:r>
              <a:rPr lang="en-GB" baseline="0" dirty="0"/>
              <a:t>’ to also highlight the difference between the ‘</a:t>
            </a:r>
            <a:r>
              <a:rPr lang="en-GB" baseline="0" dirty="0" err="1"/>
              <a:t>ch</a:t>
            </a:r>
            <a:r>
              <a:rPr lang="en-GB" baseline="0" dirty="0"/>
              <a:t>’ in Spanish, and the softer ‘</a:t>
            </a:r>
            <a:r>
              <a:rPr lang="en-GB" baseline="0" dirty="0" err="1"/>
              <a:t>ch</a:t>
            </a:r>
            <a:r>
              <a:rPr lang="en-GB" baseline="0" dirty="0"/>
              <a:t>’ in French (as in ‘chat’)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4438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617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5032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709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116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3561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recognise SSCs [ca], [co, [cu] and transcribe</a:t>
            </a:r>
            <a:r>
              <a:rPr lang="en-US" baseline="0" dirty="0"/>
              <a:t> words with them</a:t>
            </a:r>
            <a:endParaRPr lang="en-US" dirty="0"/>
          </a:p>
          <a:p>
            <a:endParaRPr lang="en-US" dirty="0"/>
          </a:p>
          <a:p>
            <a:r>
              <a:rPr lang="en-US" b="1" dirty="0"/>
              <a:t>Procedure:</a:t>
            </a:r>
          </a:p>
          <a:p>
            <a:pPr marL="228600" indent="-228600">
              <a:buAutoNum type="arabicPeriod"/>
            </a:pPr>
            <a:r>
              <a:rPr lang="en-US" b="0" dirty="0"/>
              <a:t>Students listen to each recording and </a:t>
            </a:r>
            <a:r>
              <a:rPr lang="es-ES" b="0" dirty="0" err="1"/>
              <a:t>tick</a:t>
            </a:r>
            <a:r>
              <a:rPr lang="es-ES" b="0" dirty="0"/>
              <a:t> </a:t>
            </a:r>
            <a:r>
              <a:rPr lang="es-ES" b="0" dirty="0" err="1"/>
              <a:t>the</a:t>
            </a:r>
            <a:r>
              <a:rPr lang="es-ES" b="0" dirty="0"/>
              <a:t> </a:t>
            </a:r>
            <a:r>
              <a:rPr lang="es-ES" b="0" dirty="0" err="1"/>
              <a:t>correct</a:t>
            </a:r>
            <a:r>
              <a:rPr lang="es-ES" b="0" dirty="0"/>
              <a:t> </a:t>
            </a:r>
            <a:r>
              <a:rPr lang="es-ES" b="0" dirty="0" err="1"/>
              <a:t>column</a:t>
            </a:r>
            <a:r>
              <a:rPr lang="es-ES" b="0" dirty="0"/>
              <a:t> </a:t>
            </a:r>
            <a:r>
              <a:rPr lang="es-ES" b="0" dirty="0" err="1"/>
              <a:t>depending</a:t>
            </a:r>
            <a:r>
              <a:rPr lang="es-ES" b="0" dirty="0"/>
              <a:t> </a:t>
            </a:r>
            <a:r>
              <a:rPr lang="es-ES" b="0" dirty="0" err="1"/>
              <a:t>on</a:t>
            </a:r>
            <a:r>
              <a:rPr lang="es-ES" b="0" dirty="0"/>
              <a:t> </a:t>
            </a:r>
            <a:r>
              <a:rPr lang="es-ES" b="0" dirty="0" err="1"/>
              <a:t>the</a:t>
            </a:r>
            <a:r>
              <a:rPr lang="es-ES" b="0" dirty="0"/>
              <a:t> </a:t>
            </a:r>
            <a:r>
              <a:rPr lang="es-ES" b="0" dirty="0" err="1"/>
              <a:t>sound</a:t>
            </a:r>
            <a:r>
              <a:rPr lang="es-ES" b="0" dirty="0"/>
              <a:t> </a:t>
            </a:r>
            <a:r>
              <a:rPr lang="es-ES" b="0" dirty="0" err="1"/>
              <a:t>they</a:t>
            </a:r>
            <a:r>
              <a:rPr lang="es-ES" b="0" dirty="0"/>
              <a:t> </a:t>
            </a:r>
            <a:r>
              <a:rPr lang="es-ES" b="0" dirty="0" err="1"/>
              <a:t>hear</a:t>
            </a:r>
            <a:r>
              <a:rPr lang="es-ES" b="0" dirty="0"/>
              <a:t>.</a:t>
            </a:r>
          </a:p>
          <a:p>
            <a:pPr marL="228600" indent="-228600">
              <a:buAutoNum type="arabicPeriod"/>
            </a:pPr>
            <a:r>
              <a:rPr lang="en-GB" b="0" dirty="0"/>
              <a:t>Students listen again and write the word in Spanish.</a:t>
            </a:r>
          </a:p>
          <a:p>
            <a:pPr marL="228600" indent="-228600">
              <a:buAutoNum type="arabicPeriod"/>
            </a:pPr>
            <a:r>
              <a:rPr lang="en-GB" b="0" dirty="0"/>
              <a:t>Students write the meaning of the word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kern="1200" dirty="0">
                <a:solidFill>
                  <a:schemeClr val="tx1"/>
                </a:solidFill>
                <a:effectLst/>
                <a:latin typeface="+mn-lt"/>
                <a:ea typeface="+mn-ea"/>
                <a:cs typeface="+mn-cs"/>
              </a:rPr>
              <a:t>: These are all words that students have</a:t>
            </a:r>
            <a:r>
              <a:rPr lang="en-GB" sz="1200" kern="1200" baseline="0" dirty="0">
                <a:solidFill>
                  <a:schemeClr val="tx1"/>
                </a:solidFill>
                <a:effectLst/>
                <a:latin typeface="+mn-lt"/>
                <a:ea typeface="+mn-ea"/>
                <a:cs typeface="+mn-cs"/>
              </a:rPr>
              <a:t> already learnt in previous lessons</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Therefore, students will not only be revisiting the </a:t>
            </a:r>
            <a:r>
              <a:rPr lang="en-GB" sz="1200" dirty="0"/>
              <a:t>SSCs [</a:t>
            </a:r>
            <a:r>
              <a:rPr lang="en-GB" sz="1200" b="0" i="0" kern="1200" dirty="0">
                <a:solidFill>
                  <a:schemeClr val="tx1"/>
                </a:solidFill>
                <a:effectLst/>
                <a:latin typeface="+mn-lt"/>
                <a:ea typeface="+mn-ea"/>
                <a:cs typeface="+mn-cs"/>
              </a:rPr>
              <a:t>ca</a:t>
            </a:r>
            <a:r>
              <a:rPr lang="en-GB" sz="1200" dirty="0"/>
              <a:t>]</a:t>
            </a:r>
            <a:r>
              <a:rPr lang="en-GB" sz="1200" b="0" i="0" kern="1200" dirty="0">
                <a:solidFill>
                  <a:schemeClr val="tx1"/>
                </a:solidFill>
                <a:effectLst/>
                <a:latin typeface="+mn-lt"/>
                <a:ea typeface="+mn-ea"/>
                <a:cs typeface="+mn-cs"/>
              </a:rPr>
              <a:t>, </a:t>
            </a:r>
            <a:r>
              <a:rPr lang="en-GB" sz="1200" dirty="0"/>
              <a:t>[</a:t>
            </a:r>
            <a:r>
              <a:rPr lang="en-GB" sz="1200" b="0" i="0" kern="1200" dirty="0">
                <a:solidFill>
                  <a:schemeClr val="tx1"/>
                </a:solidFill>
                <a:effectLst/>
                <a:latin typeface="+mn-lt"/>
                <a:ea typeface="+mn-ea"/>
                <a:cs typeface="+mn-cs"/>
              </a:rPr>
              <a:t>co</a:t>
            </a:r>
            <a:r>
              <a:rPr lang="en-GB" sz="1200" dirty="0"/>
              <a:t>]</a:t>
            </a:r>
            <a:r>
              <a:rPr lang="en-GB" sz="1200" b="0" i="0" kern="1200" dirty="0">
                <a:solidFill>
                  <a:schemeClr val="tx1"/>
                </a:solidFill>
                <a:effectLst/>
                <a:latin typeface="+mn-lt"/>
                <a:ea typeface="+mn-ea"/>
                <a:cs typeface="+mn-cs"/>
              </a:rPr>
              <a:t> and </a:t>
            </a:r>
            <a:r>
              <a:rPr lang="en-GB" sz="1200" dirty="0"/>
              <a:t>[</a:t>
            </a:r>
            <a:r>
              <a:rPr lang="en-GB" sz="1200" b="0" i="0" kern="1200" dirty="0">
                <a:solidFill>
                  <a:schemeClr val="tx1"/>
                </a:solidFill>
                <a:effectLst/>
                <a:latin typeface="+mn-lt"/>
                <a:ea typeface="+mn-ea"/>
                <a:cs typeface="+mn-cs"/>
              </a:rPr>
              <a:t>cu</a:t>
            </a:r>
            <a:r>
              <a:rPr lang="en-GB" sz="1200" dirty="0"/>
              <a:t>], but also recalling previously 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096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[1/5]</a:t>
            </a:r>
          </a:p>
          <a:p>
            <a:r>
              <a:rPr lang="en-GB" b="1" baseline="0" dirty="0"/>
              <a:t>Timing</a:t>
            </a:r>
            <a:r>
              <a:rPr lang="en-GB" b="0" baseline="0" dirty="0"/>
              <a:t>: 7 minutes.</a:t>
            </a:r>
          </a:p>
          <a:p>
            <a:endParaRPr lang="en-GB" b="0" baseline="0" dirty="0"/>
          </a:p>
          <a:p>
            <a:r>
              <a:rPr lang="en-GB" b="1" baseline="0" dirty="0"/>
              <a:t>Aim</a:t>
            </a:r>
            <a:r>
              <a:rPr lang="en-GB" b="0" baseline="0" dirty="0"/>
              <a:t>: to practise this week’s phonics at sentence-level.</a:t>
            </a:r>
          </a:p>
          <a:p>
            <a:endParaRPr lang="en-GB" b="0" baseline="0" dirty="0"/>
          </a:p>
          <a:p>
            <a:r>
              <a:rPr lang="en-GB" b="1" baseline="0" dirty="0"/>
              <a:t>Procedure</a:t>
            </a:r>
            <a:r>
              <a:rPr lang="en-GB" b="0" baseline="0" dirty="0"/>
              <a:t>:</a:t>
            </a:r>
          </a:p>
          <a:p>
            <a:pPr marL="228600" indent="-228600">
              <a:buAutoNum type="arabicPeriod"/>
            </a:pPr>
            <a:r>
              <a:rPr lang="en-GB" b="0" baseline="0" dirty="0"/>
              <a:t>Students listen and decide if they hear ‘ca’, ‘co’ or ‘cu’.</a:t>
            </a:r>
          </a:p>
          <a:p>
            <a:pPr marL="228600" indent="-228600">
              <a:buAutoNum type="arabicPeriod"/>
            </a:pPr>
            <a:r>
              <a:rPr lang="en-GB" b="0" baseline="0" dirty="0"/>
              <a:t>Teacher shows the sentence and tries to elicit its translation.</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 number of words from this week’s revisited vocabulary sets are included in these sentences.</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47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[2/5]</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35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[3/5]</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14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[4/5]</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395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[5/5]</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53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[ca] </a:t>
            </a:r>
            <a:r>
              <a:rPr lang="en-GB" baseline="0" dirty="0"/>
              <a:t>and then the </a:t>
            </a:r>
            <a:r>
              <a:rPr lang="en-GB" b="1" baseline="0" dirty="0"/>
              <a:t>source</a:t>
            </a:r>
            <a:r>
              <a:rPr lang="en-GB" baseline="0" dirty="0"/>
              <a:t> word again ‘</a:t>
            </a:r>
            <a:r>
              <a:rPr lang="en-GB" b="1" baseline="0" dirty="0"/>
              <a:t>casa</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5529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428159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GB" sz="1200" kern="1200" dirty="0">
                <a:solidFill>
                  <a:schemeClr val="tx1"/>
                </a:solidFill>
                <a:effectLst/>
                <a:latin typeface="+mn-lt"/>
                <a:ea typeface="+mn-ea"/>
                <a:cs typeface="+mn-cs"/>
              </a:rPr>
              <a:t>to consolidate understanding of the SSCs</a:t>
            </a:r>
            <a:r>
              <a:rPr lang="en-GB" sz="1200" kern="1200" baseline="0" dirty="0">
                <a:solidFill>
                  <a:schemeClr val="tx1"/>
                </a:solidFill>
                <a:effectLst/>
                <a:latin typeface="+mn-lt"/>
                <a:ea typeface="+mn-ea"/>
                <a:cs typeface="+mn-cs"/>
              </a:rPr>
              <a:t> [ca], [co] and [cu] and of the words used to practise them.</a:t>
            </a:r>
          </a:p>
          <a:p>
            <a:endParaRPr lang="en-US" b="1" dirty="0"/>
          </a:p>
          <a:p>
            <a:r>
              <a:rPr lang="en-US" b="1" dirty="0"/>
              <a:t>Procedure:</a:t>
            </a:r>
          </a:p>
          <a:p>
            <a:r>
              <a:rPr lang="en-US" b="0" dirty="0"/>
              <a:t>1. Students listen to audio and write the missing words.</a:t>
            </a:r>
          </a:p>
          <a:p>
            <a:r>
              <a:rPr lang="en-US" b="0" dirty="0"/>
              <a:t>2. Students then translate the sentence</a:t>
            </a:r>
            <a:r>
              <a:rPr lang="en-US" b="0" baseline="0" dirty="0"/>
              <a:t> into English.</a:t>
            </a:r>
          </a:p>
          <a:p>
            <a:r>
              <a:rPr lang="en-US" b="0" baseline="0" dirty="0"/>
              <a:t>3. The teacher checks answers. It may be helpful to highlight how ‘en’ can translate into English as ‘in’ or ‘at’ in item 2. </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Hay una casa azul en mi calle.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chemeClr val="accent5">
                    <a:lumMod val="50000"/>
                  </a:schemeClr>
                </a:solidFill>
                <a:latin typeface="+mj-lt"/>
              </a:rPr>
              <a:t>Quiero escuchar música en un concierto</a:t>
            </a:r>
            <a:r>
              <a:rPr lang="en-GB" sz="1200" dirty="0">
                <a:solidFill>
                  <a:srgbClr val="E25B00"/>
                </a:solidFill>
                <a:latin typeface="+mj-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E25B00"/>
                </a:solidFill>
                <a:latin typeface="+mj-lt"/>
              </a:rPr>
              <a:t>Mi coche </a:t>
            </a:r>
            <a:r>
              <a:rPr lang="es-ES" sz="1200" dirty="0">
                <a:solidFill>
                  <a:schemeClr val="accent5">
                    <a:lumMod val="50000"/>
                  </a:schemeClr>
                </a:solidFill>
                <a:latin typeface="+mj-lt"/>
              </a:rPr>
              <a:t>está cerca del banco.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Es divertido cantar con amigos.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Estudio cultura y documentos</a:t>
            </a:r>
            <a:r>
              <a:rPr lang="es-ES" sz="1200" baseline="0" dirty="0">
                <a:solidFill>
                  <a:schemeClr val="accent5">
                    <a:lumMod val="50000"/>
                  </a:schemeClr>
                </a:solidFill>
                <a:latin typeface="+mj-lt"/>
              </a:rPr>
              <a:t> antiguos en clase</a:t>
            </a:r>
            <a:r>
              <a:rPr lang="es-ES" sz="1200" dirty="0">
                <a:solidFill>
                  <a:schemeClr val="accent5">
                    <a:lumMod val="50000"/>
                  </a:schemeClr>
                </a:solidFill>
                <a:latin typeface="+mj-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Quiero comprar el caballo blanco.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ES" sz="1200" dirty="0">
              <a:solidFill>
                <a:schemeClr val="accent5">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dirty="0" err="1">
                <a:solidFill>
                  <a:schemeClr val="accent5">
                    <a:lumMod val="50000"/>
                  </a:schemeClr>
                </a:solidFill>
                <a:latin typeface="+mj-lt"/>
              </a:rPr>
              <a:t>Vocabulary</a:t>
            </a:r>
            <a:r>
              <a:rPr lang="es-ES" sz="1200" b="1" baseline="0" dirty="0">
                <a:solidFill>
                  <a:schemeClr val="accent5">
                    <a:lumMod val="50000"/>
                  </a:schemeClr>
                </a:solidFill>
                <a:latin typeface="+mj-lt"/>
              </a:rPr>
              <a:t> </a:t>
            </a:r>
            <a:r>
              <a:rPr lang="es-ES" sz="1200" b="1" baseline="0" dirty="0" err="1">
                <a:solidFill>
                  <a:schemeClr val="accent5">
                    <a:lumMod val="50000"/>
                  </a:schemeClr>
                </a:solidFill>
                <a:latin typeface="+mj-lt"/>
              </a:rPr>
              <a:t>from</a:t>
            </a:r>
            <a:r>
              <a:rPr lang="es-ES" sz="1200" b="1" baseline="0" dirty="0">
                <a:solidFill>
                  <a:schemeClr val="accent5">
                    <a:lumMod val="50000"/>
                  </a:schemeClr>
                </a:solidFill>
                <a:latin typeface="+mj-lt"/>
              </a:rPr>
              <a:t> </a:t>
            </a:r>
            <a:r>
              <a:rPr lang="es-ES" sz="1200" b="1" baseline="0" dirty="0" err="1">
                <a:solidFill>
                  <a:schemeClr val="accent5">
                    <a:lumMod val="50000"/>
                  </a:schemeClr>
                </a:solidFill>
                <a:latin typeface="+mj-lt"/>
              </a:rPr>
              <a:t>revisited</a:t>
            </a:r>
            <a:r>
              <a:rPr lang="es-ES" sz="1200" b="1" baseline="0" dirty="0">
                <a:solidFill>
                  <a:schemeClr val="accent5">
                    <a:lumMod val="50000"/>
                  </a:schemeClr>
                </a:solidFill>
                <a:latin typeface="+mj-lt"/>
              </a:rPr>
              <a:t> sets: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aseline="0" dirty="0">
                <a:solidFill>
                  <a:schemeClr val="accent5">
                    <a:lumMod val="50000"/>
                  </a:schemeClr>
                </a:solidFill>
                <a:latin typeface="+mj-lt"/>
              </a:rPr>
              <a:t>8.1.1.2: concierto [1456]</a:t>
            </a:r>
            <a:endParaRPr lang="es-GB" sz="1200" dirty="0">
              <a:solidFill>
                <a:schemeClr val="accent5">
                  <a:lumMod val="50000"/>
                </a:schemeClr>
              </a:solidFill>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389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dirty="0"/>
              <a:t>VARIATION</a:t>
            </a:r>
          </a:p>
          <a:p>
            <a:r>
              <a:rPr lang="en-GB" sz="1200" b="0" dirty="0"/>
              <a:t>Students</a:t>
            </a:r>
            <a:r>
              <a:rPr lang="en-GB" sz="1200" b="0" baseline="0" dirty="0"/>
              <a:t> listen to the full sentence. This may be more suitable, depending on the ability of the group.</a:t>
            </a:r>
          </a:p>
          <a:p>
            <a:endParaRPr lang="en-GB" sz="1200" b="0" baseline="0" dirty="0"/>
          </a:p>
          <a:p>
            <a:r>
              <a:rPr lang="en-GB" sz="1200" b="0" baseline="0" dirty="0"/>
              <a:t>See slide 2 for aims, procedure and transcript.</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9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2-4 minutes.</a:t>
            </a:r>
          </a:p>
          <a:p>
            <a:endParaRPr lang="en-US" b="1" dirty="0"/>
          </a:p>
          <a:p>
            <a:r>
              <a:rPr lang="en-US" b="1" dirty="0"/>
              <a:t>Aim: </a:t>
            </a:r>
            <a:r>
              <a:rPr lang="en-US" b="0" dirty="0"/>
              <a:t>for</a:t>
            </a:r>
            <a:r>
              <a:rPr lang="en-US" b="1" dirty="0"/>
              <a:t> </a:t>
            </a:r>
            <a:r>
              <a:rPr lang="en-GB" sz="1200" kern="1200" dirty="0">
                <a:solidFill>
                  <a:schemeClr val="tx1"/>
                </a:solidFill>
                <a:effectLst/>
                <a:latin typeface="+mn-lt"/>
                <a:ea typeface="+mn-ea"/>
                <a:cs typeface="+mn-cs"/>
              </a:rPr>
              <a:t>students to consolidate their pronunciation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words that contain SSCs</a:t>
            </a:r>
            <a:r>
              <a:rPr lang="en-GB" sz="1200" kern="1200" baseline="0" dirty="0">
                <a:solidFill>
                  <a:schemeClr val="tx1"/>
                </a:solidFill>
                <a:effectLst/>
                <a:latin typeface="+mn-lt"/>
                <a:ea typeface="+mn-ea"/>
                <a:cs typeface="+mn-cs"/>
              </a:rPr>
              <a:t> ‘ca’, ‘co’ and ‘cu’ in a </a:t>
            </a:r>
            <a:r>
              <a:rPr lang="en-GB" b="0" baseline="0" dirty="0"/>
              <a:t>choral </a:t>
            </a:r>
            <a:r>
              <a:rPr lang="en-GB" sz="1200" b="0" kern="1200" baseline="0" dirty="0">
                <a:solidFill>
                  <a:schemeClr val="tx1"/>
                </a:solidFill>
                <a:effectLst/>
                <a:latin typeface="+mn-lt"/>
                <a:ea typeface="+mn-ea"/>
                <a:cs typeface="+mn-cs"/>
              </a:rPr>
              <a:t>a</a:t>
            </a:r>
            <a:r>
              <a:rPr lang="en-GB" sz="1200" b="0" kern="1200" dirty="0">
                <a:solidFill>
                  <a:schemeClr val="tx1"/>
                </a:solidFill>
                <a:effectLst/>
                <a:latin typeface="+mn-lt"/>
                <a:ea typeface="+mn-ea"/>
                <a:cs typeface="+mn-cs"/>
              </a:rPr>
              <a:t>lphabetical</a:t>
            </a:r>
            <a:r>
              <a:rPr lang="en-GB" sz="1200" b="0" kern="1200" baseline="0" dirty="0">
                <a:solidFill>
                  <a:schemeClr val="tx1"/>
                </a:solidFill>
                <a:effectLst/>
                <a:latin typeface="+mn-lt"/>
                <a:ea typeface="+mn-ea"/>
                <a:cs typeface="+mn-cs"/>
              </a:rPr>
              <a:t> read aloud task</a:t>
            </a:r>
            <a:r>
              <a:rPr lang="en-GB" sz="1200" kern="1200" baseline="0" dirty="0">
                <a:solidFill>
                  <a:schemeClr val="tx1"/>
                </a:solidFill>
                <a:effectLst/>
                <a:latin typeface="+mn-lt"/>
                <a:ea typeface="+mn-ea"/>
                <a:cs typeface="+mn-cs"/>
              </a:rPr>
              <a:t>. </a:t>
            </a:r>
          </a:p>
          <a:p>
            <a:endParaRPr lang="en-GB" sz="1200" b="1" kern="1200" baseline="0" dirty="0">
              <a:solidFill>
                <a:schemeClr val="tx1"/>
              </a:solidFill>
              <a:effectLst/>
              <a:latin typeface="+mn-lt"/>
              <a:ea typeface="+mn-ea"/>
              <a:cs typeface="+mn-cs"/>
            </a:endParaRPr>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Set a stopwatch or timer to count one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Individually </a:t>
            </a:r>
            <a:r>
              <a:rPr lang="en-GB" sz="1200" kern="1200" dirty="0">
                <a:solidFill>
                  <a:schemeClr val="tx1"/>
                </a:solidFill>
                <a:effectLst/>
                <a:latin typeface="+mn-lt"/>
                <a:ea typeface="+mn-ea"/>
                <a:cs typeface="+mn-cs"/>
              </a:rPr>
              <a:t>at their own pace </a:t>
            </a:r>
            <a:r>
              <a:rPr lang="en-GB" sz="1200" b="0" kern="1200" baseline="0" dirty="0">
                <a:solidFill>
                  <a:schemeClr val="tx1"/>
                </a:solidFill>
                <a:effectLst/>
                <a:latin typeface="+mn-lt"/>
                <a:ea typeface="+mn-ea"/>
                <a:cs typeface="+mn-cs"/>
              </a:rPr>
              <a:t>(but all together at once) students read aloud the words in alphabetical order.  They keep going for one minute.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Teachers can circulate to listen to students’ SSC knowledge.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the final activity, students should write the English for as many of the words as they can to reinforce their meanings.  Students could first have a minute individually, then team up with a partner to see if they can achieve translations for all 18 words. The answers are provided on the following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‘En cambio’ will have been met during the pre-learning activities for homework before this lesson. However, its meaning may need to be reintroduced as part of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8.1.1.2: concierto [1456]; cantar [717]; </a:t>
            </a:r>
            <a:r>
              <a:rPr lang="en-GB" sz="1200" b="0" kern="1200" baseline="0" dirty="0" err="1">
                <a:solidFill>
                  <a:schemeClr val="tx1"/>
                </a:solidFill>
                <a:effectLst/>
                <a:latin typeface="+mn-lt"/>
                <a:ea typeface="+mn-ea"/>
                <a:cs typeface="+mn-cs"/>
              </a:rPr>
              <a:t>coger</a:t>
            </a:r>
            <a:r>
              <a:rPr lang="en-GB" sz="1200" b="0" kern="1200" baseline="0" dirty="0">
                <a:solidFill>
                  <a:schemeClr val="tx1"/>
                </a:solidFill>
                <a:effectLst/>
                <a:latin typeface="+mn-lt"/>
                <a:ea typeface="+mn-ea"/>
                <a:cs typeface="+mn-cs"/>
              </a:rPr>
              <a:t> [1001]; </a:t>
            </a:r>
            <a:r>
              <a:rPr lang="en-GB" sz="1200" b="0" kern="1200" baseline="0" dirty="0" err="1">
                <a:solidFill>
                  <a:schemeClr val="tx1"/>
                </a:solidFill>
                <a:effectLst/>
                <a:latin typeface="+mn-lt"/>
                <a:ea typeface="+mn-ea"/>
                <a:cs typeface="+mn-cs"/>
              </a:rPr>
              <a:t>canción</a:t>
            </a:r>
            <a:r>
              <a:rPr lang="en-GB" sz="1200" b="0" kern="1200" baseline="0" dirty="0">
                <a:solidFill>
                  <a:schemeClr val="tx1"/>
                </a:solidFill>
                <a:effectLst/>
                <a:latin typeface="+mn-lt"/>
                <a:ea typeface="+mn-ea"/>
                <a:cs typeface="+mn-cs"/>
              </a:rPr>
              <a:t> [982]</a:t>
            </a:r>
          </a:p>
          <a:p>
            <a:r>
              <a:rPr lang="en-GB" sz="1200" b="0" kern="1200" baseline="0" dirty="0">
                <a:solidFill>
                  <a:schemeClr val="tx1"/>
                </a:solidFill>
                <a:effectLst/>
                <a:latin typeface="+mn-lt"/>
                <a:ea typeface="+mn-ea"/>
                <a:cs typeface="+mn-cs"/>
              </a:rPr>
              <a:t>8.1.1.7: </a:t>
            </a:r>
            <a:r>
              <a:rPr lang="en-GB" sz="1200" b="0" kern="1200" baseline="0" dirty="0" err="1">
                <a:solidFill>
                  <a:schemeClr val="tx1"/>
                </a:solidFill>
                <a:effectLst/>
                <a:latin typeface="+mn-lt"/>
                <a:ea typeface="+mn-ea"/>
                <a:cs typeface="+mn-cs"/>
              </a:rPr>
              <a:t>costo</a:t>
            </a:r>
            <a:r>
              <a:rPr lang="en-GB" sz="1200" b="0" kern="1200" baseline="0" dirty="0">
                <a:solidFill>
                  <a:schemeClr val="tx1"/>
                </a:solidFill>
                <a:effectLst/>
                <a:latin typeface="+mn-lt"/>
                <a:ea typeface="+mn-ea"/>
                <a:cs typeface="+mn-cs"/>
              </a:rPr>
              <a:t> [1707]; </a:t>
            </a:r>
            <a:r>
              <a:rPr lang="en-GB" sz="1200" b="0" kern="1200" baseline="0" dirty="0" err="1">
                <a:solidFill>
                  <a:schemeClr val="tx1"/>
                </a:solidFill>
                <a:effectLst/>
                <a:latin typeface="+mn-lt"/>
                <a:ea typeface="+mn-ea"/>
                <a:cs typeface="+mn-cs"/>
              </a:rPr>
              <a:t>cubrir</a:t>
            </a:r>
            <a:r>
              <a:rPr lang="en-GB" sz="1200" b="0" kern="1200" baseline="0" dirty="0">
                <a:solidFill>
                  <a:schemeClr val="tx1"/>
                </a:solidFill>
                <a:effectLst/>
                <a:latin typeface="+mn-lt"/>
                <a:ea typeface="+mn-ea"/>
                <a:cs typeface="+mn-cs"/>
              </a:rPr>
              <a:t> [611]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493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check understanding of the words from the previous phonics activity. Some of these will have been learnt incidentally, through phonics practice, while others are previously taught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box with ‘?’ to reveal the answer for each word. Answers</a:t>
            </a:r>
            <a:r>
              <a:rPr lang="en-GB" baseline="0" dirty="0"/>
              <a:t> can be volunteered in any 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8.1.1.2: concierto [1456]; cantar [717]; </a:t>
            </a:r>
            <a:r>
              <a:rPr lang="en-GB" sz="1200" b="0" kern="1200" baseline="0" dirty="0" err="1">
                <a:solidFill>
                  <a:schemeClr val="tx1"/>
                </a:solidFill>
                <a:effectLst/>
                <a:latin typeface="+mn-lt"/>
                <a:ea typeface="+mn-ea"/>
                <a:cs typeface="+mn-cs"/>
              </a:rPr>
              <a:t>coger</a:t>
            </a:r>
            <a:r>
              <a:rPr lang="en-GB" sz="1200" b="0" kern="1200" baseline="0" dirty="0">
                <a:solidFill>
                  <a:schemeClr val="tx1"/>
                </a:solidFill>
                <a:effectLst/>
                <a:latin typeface="+mn-lt"/>
                <a:ea typeface="+mn-ea"/>
                <a:cs typeface="+mn-cs"/>
              </a:rPr>
              <a:t> [1001]; </a:t>
            </a:r>
            <a:r>
              <a:rPr lang="en-GB" sz="1200" b="0" kern="1200" baseline="0" dirty="0" err="1">
                <a:solidFill>
                  <a:schemeClr val="tx1"/>
                </a:solidFill>
                <a:effectLst/>
                <a:latin typeface="+mn-lt"/>
                <a:ea typeface="+mn-ea"/>
                <a:cs typeface="+mn-cs"/>
              </a:rPr>
              <a:t>canción</a:t>
            </a:r>
            <a:r>
              <a:rPr lang="en-GB" sz="1200" b="0" kern="1200" baseline="0" dirty="0">
                <a:solidFill>
                  <a:schemeClr val="tx1"/>
                </a:solidFill>
                <a:effectLst/>
                <a:latin typeface="+mn-lt"/>
                <a:ea typeface="+mn-ea"/>
                <a:cs typeface="+mn-cs"/>
              </a:rPr>
              <a:t> [982]</a:t>
            </a:r>
          </a:p>
          <a:p>
            <a:r>
              <a:rPr lang="en-GB" sz="1200" b="0" kern="1200" baseline="0" dirty="0">
                <a:solidFill>
                  <a:schemeClr val="tx1"/>
                </a:solidFill>
                <a:effectLst/>
                <a:latin typeface="+mn-lt"/>
                <a:ea typeface="+mn-ea"/>
                <a:cs typeface="+mn-cs"/>
              </a:rPr>
              <a:t>8.1.1.7: </a:t>
            </a:r>
            <a:r>
              <a:rPr lang="en-GB" sz="1200" b="0" kern="1200" baseline="0" dirty="0" err="1">
                <a:solidFill>
                  <a:schemeClr val="tx1"/>
                </a:solidFill>
                <a:effectLst/>
                <a:latin typeface="+mn-lt"/>
                <a:ea typeface="+mn-ea"/>
                <a:cs typeface="+mn-cs"/>
              </a:rPr>
              <a:t>costo</a:t>
            </a:r>
            <a:r>
              <a:rPr lang="en-GB" sz="1200" b="0" kern="1200" baseline="0" dirty="0">
                <a:solidFill>
                  <a:schemeClr val="tx1"/>
                </a:solidFill>
                <a:effectLst/>
                <a:latin typeface="+mn-lt"/>
                <a:ea typeface="+mn-ea"/>
                <a:cs typeface="+mn-cs"/>
              </a:rPr>
              <a:t> [1707]; </a:t>
            </a:r>
            <a:r>
              <a:rPr lang="en-GB" sz="1200" b="0" kern="1200" baseline="0" dirty="0" err="1">
                <a:solidFill>
                  <a:schemeClr val="tx1"/>
                </a:solidFill>
                <a:effectLst/>
                <a:latin typeface="+mn-lt"/>
                <a:ea typeface="+mn-ea"/>
                <a:cs typeface="+mn-cs"/>
              </a:rPr>
              <a:t>cubrir</a:t>
            </a:r>
            <a:r>
              <a:rPr lang="en-GB" sz="1200" b="0" kern="1200" baseline="0" dirty="0">
                <a:solidFill>
                  <a:schemeClr val="tx1"/>
                </a:solidFill>
                <a:effectLst/>
                <a:latin typeface="+mn-lt"/>
                <a:ea typeface="+mn-ea"/>
                <a:cs typeface="+mn-cs"/>
              </a:rPr>
              <a:t> [611]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029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2028381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a:t>
            </a:r>
            <a:r>
              <a:rPr lang="en-GB" baseline="0" dirty="0"/>
              <a:t> practise pronunciation of the SSCs [ca], [co] and [cu].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0" indent="0">
              <a:buNone/>
            </a:pPr>
            <a:r>
              <a:rPr lang="en-US" b="0" dirty="0"/>
              <a:t>Students read the short text with</a:t>
            </a:r>
            <a:r>
              <a:rPr lang="en-US" b="0" baseline="0" dirty="0"/>
              <a:t> a partner or in chorus as a whole class, focusing on pronunciation of the SSCs [ca], [co] and [cu].</a:t>
            </a:r>
            <a:endPar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indent="0">
              <a:buNone/>
            </a:pPr>
            <a:endParaRPr lang="en-US" b="0" baseline="0" dirty="0"/>
          </a:p>
          <a:p>
            <a:r>
              <a:rPr lang="en-GB" b="1" dirty="0"/>
              <a:t>Frequency of unknown words and</a:t>
            </a:r>
            <a:r>
              <a:rPr lang="en-GB" b="1" baseline="0" dirty="0"/>
              <a:t> cognates:</a:t>
            </a:r>
          </a:p>
          <a:p>
            <a:r>
              <a:rPr lang="en-GB" baseline="0" dirty="0" err="1"/>
              <a:t>menú</a:t>
            </a:r>
            <a:r>
              <a:rPr lang="en-GB" baseline="0" dirty="0"/>
              <a:t> [4112]; </a:t>
            </a:r>
            <a:r>
              <a:rPr lang="en-GB" baseline="0" dirty="0" err="1"/>
              <a:t>té</a:t>
            </a:r>
            <a:r>
              <a:rPr lang="en-GB" baseline="0" dirty="0"/>
              <a:t> [2552]; version [1057]; </a:t>
            </a:r>
            <a:r>
              <a:rPr lang="en-GB" baseline="0" dirty="0" err="1"/>
              <a:t>salón</a:t>
            </a:r>
            <a:r>
              <a:rPr lang="en-GB" baseline="0" dirty="0"/>
              <a:t> [1722]; </a:t>
            </a:r>
            <a:r>
              <a:rPr lang="en-GB" baseline="0" dirty="0" err="1"/>
              <a:t>favorito</a:t>
            </a:r>
            <a:r>
              <a:rPr lang="en-GB" baseline="0" dirty="0"/>
              <a:t> [2360]</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102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1/3]</a:t>
            </a:r>
            <a:br>
              <a:rPr lang="en-GB" b="1" dirty="0"/>
            </a:br>
            <a:r>
              <a:rPr lang="en-GB" b="1" dirty="0"/>
              <a:t>Timing: </a:t>
            </a:r>
            <a:r>
              <a:rPr lang="en-GB" b="0" dirty="0"/>
              <a:t>2 minutes</a:t>
            </a:r>
            <a:br>
              <a:rPr lang="en-GB" dirty="0"/>
            </a:br>
            <a:br>
              <a:rPr lang="en-GB" dirty="0"/>
            </a:br>
            <a:r>
              <a:rPr lang="en-GB" b="1" dirty="0"/>
              <a:t>Aim</a:t>
            </a:r>
            <a:r>
              <a:rPr lang="en-GB" dirty="0"/>
              <a:t>: to recall vocabulary, say it out loud and spot the SSC that the three words have in common.</a:t>
            </a:r>
            <a:br>
              <a:rPr lang="en-GB" dirty="0"/>
            </a:br>
            <a:br>
              <a:rPr lang="en-GB" dirty="0"/>
            </a:br>
            <a:r>
              <a:rPr lang="en-GB" b="1" dirty="0"/>
              <a:t>Procedure:</a:t>
            </a:r>
            <a:br>
              <a:rPr lang="en-GB" dirty="0"/>
            </a:br>
            <a:r>
              <a:rPr lang="en-GB" dirty="0"/>
              <a:t>1.</a:t>
            </a:r>
            <a:r>
              <a:rPr lang="en-GB" baseline="0" dirty="0"/>
              <a:t> </a:t>
            </a:r>
            <a:r>
              <a:rPr lang="en-US" baseline="0" dirty="0"/>
              <a:t>Students work alone or in pairs to recall the three Spanish words and identify the SSC that they have in common.</a:t>
            </a:r>
            <a:r>
              <a:rPr lang="en-GB" dirty="0"/>
              <a:t> </a:t>
            </a:r>
            <a:br>
              <a:rPr lang="en-GB" dirty="0"/>
            </a:br>
            <a:r>
              <a:rPr lang="en-US" baseline="0" dirty="0"/>
              <a:t>2. Click to reveal the SSC and again to reveal each of the three words. A recording of the word will play on each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1. </a:t>
            </a:r>
            <a:r>
              <a:rPr lang="en-US" b="1" baseline="0" dirty="0" err="1"/>
              <a:t>ca</a:t>
            </a:r>
            <a:r>
              <a:rPr lang="en-US" b="0" baseline="0" dirty="0" err="1"/>
              <a:t>lor</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2. ca</a:t>
            </a:r>
            <a:r>
              <a:rPr lang="en-US" b="0" baseline="0" dirty="0"/>
              <a:t>rta</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3. </a:t>
            </a:r>
            <a:r>
              <a:rPr lang="en-US" b="0" baseline="0" dirty="0" err="1"/>
              <a:t>to</a:t>
            </a:r>
            <a:r>
              <a:rPr lang="en-US" b="1" baseline="0" dirty="0" err="1"/>
              <a:t>ca</a:t>
            </a:r>
            <a:r>
              <a:rPr lang="en-US" b="0" baseline="0" dirty="0" err="1"/>
              <a:t>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997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1. </a:t>
            </a:r>
            <a:r>
              <a:rPr lang="en-US" b="1" baseline="0" dirty="0" err="1"/>
              <a:t>co</a:t>
            </a:r>
            <a:r>
              <a:rPr lang="en-US" b="0" baseline="0" dirty="0" err="1"/>
              <a:t>rreo</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2. </a:t>
            </a:r>
            <a:r>
              <a:rPr lang="en-US" b="1" baseline="0" dirty="0" err="1"/>
              <a:t>co</a:t>
            </a:r>
            <a:r>
              <a:rPr lang="en-US" b="0" baseline="0" dirty="0" err="1"/>
              <a:t>pa</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3. </a:t>
            </a:r>
            <a:r>
              <a:rPr lang="en-US" b="0" baseline="0" dirty="0" err="1"/>
              <a:t>re</a:t>
            </a:r>
            <a:r>
              <a:rPr lang="en-US" b="1" baseline="0" dirty="0" err="1"/>
              <a:t>co</a:t>
            </a:r>
            <a:r>
              <a:rPr lang="en-US" b="0" baseline="0" dirty="0" err="1"/>
              <a:t>jo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98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1. </a:t>
            </a:r>
            <a:r>
              <a:rPr lang="en-US" b="1" baseline="0" dirty="0" err="1"/>
              <a:t>cu</a:t>
            </a:r>
            <a:r>
              <a:rPr lang="en-US" b="0" baseline="0" dirty="0" err="1"/>
              <a:t>atro</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2. </a:t>
            </a:r>
            <a:r>
              <a:rPr lang="en-US" b="1" baseline="0" dirty="0" err="1"/>
              <a:t>cu</a:t>
            </a:r>
            <a:r>
              <a:rPr lang="en-US" b="0" baseline="0" dirty="0" err="1"/>
              <a:t>brir</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3. </a:t>
            </a:r>
            <a:r>
              <a:rPr lang="en-US" b="1" baseline="0" dirty="0" err="1"/>
              <a:t>cu</a:t>
            </a:r>
            <a:r>
              <a:rPr lang="en-US" b="0" baseline="0" dirty="0" err="1"/>
              <a:t>idar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241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673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9414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[co] </a:t>
            </a:r>
            <a:r>
              <a:rPr lang="en-GB" baseline="0" dirty="0"/>
              <a:t>and then the </a:t>
            </a:r>
            <a:r>
              <a:rPr lang="en-GB" b="1" baseline="0" dirty="0"/>
              <a:t>source</a:t>
            </a:r>
            <a:r>
              <a:rPr lang="en-GB" baseline="0" dirty="0"/>
              <a:t> word again ‘</a:t>
            </a:r>
            <a:r>
              <a:rPr lang="en-GB" b="1" baseline="0" dirty="0"/>
              <a:t>comer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a:t>comer [347], con [14], coche [1190]</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389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80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244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[cu] </a:t>
            </a:r>
            <a:r>
              <a:rPr lang="en-GB" baseline="0" dirty="0"/>
              <a:t>and then the </a:t>
            </a:r>
            <a:r>
              <a:rPr lang="en-GB" b="1" baseline="0" dirty="0"/>
              <a:t>source</a:t>
            </a:r>
            <a:r>
              <a:rPr lang="en-GB" baseline="0" dirty="0"/>
              <a:t> word again ‘</a:t>
            </a:r>
            <a:r>
              <a:rPr lang="en-GB" b="1" baseline="0" dirty="0" err="1"/>
              <a:t>escuchar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escuchar</a:t>
            </a:r>
            <a:r>
              <a:rPr lang="en-GB" baseline="0" dirty="0"/>
              <a:t> [281], </a:t>
            </a:r>
            <a:r>
              <a:rPr lang="en-GB" baseline="0" dirty="0" err="1"/>
              <a:t>cultura</a:t>
            </a:r>
            <a:r>
              <a:rPr lang="en-GB" baseline="0" dirty="0"/>
              <a:t> [469], </a:t>
            </a:r>
            <a:r>
              <a:rPr lang="en-GB" baseline="0" dirty="0" err="1"/>
              <a:t>documento</a:t>
            </a:r>
            <a:r>
              <a:rPr lang="en-GB" baseline="0" dirty="0"/>
              <a:t> [996]</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7472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43175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7902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0634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0885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7275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75183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27760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0096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20216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23693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17997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87343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1155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573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0765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6512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042801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3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27234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00228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402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9262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0495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1488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36573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3897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9834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998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72038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41326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20284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85541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07/07/2022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00019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06231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897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71367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217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8844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052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67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966142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0491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6995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6057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36071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28107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88282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5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276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955892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27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44363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75776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2165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6997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045037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97281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8"/>
        <p:cNvGrpSpPr/>
        <p:nvPr/>
      </p:nvGrpSpPr>
      <p:grpSpPr>
        <a:xfrm>
          <a:off x="0" y="0"/>
          <a:ext cx="0" cy="0"/>
          <a:chOff x="0" y="0"/>
          <a:chExt cx="0" cy="0"/>
        </a:xfrm>
      </p:grpSpPr>
      <p:sp>
        <p:nvSpPr>
          <p:cNvPr id="19" name="Google Shape;19;p4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13148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83901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4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023264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1"/>
        <p:cNvGrpSpPr/>
        <p:nvPr/>
      </p:nvGrpSpPr>
      <p:grpSpPr>
        <a:xfrm>
          <a:off x="0" y="0"/>
          <a:ext cx="0" cy="0"/>
          <a:chOff x="0" y="0"/>
          <a:chExt cx="0" cy="0"/>
        </a:xfrm>
      </p:grpSpPr>
      <p:sp>
        <p:nvSpPr>
          <p:cNvPr id="32" name="Google Shape;32;p4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143083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2215843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123730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909034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5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20231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5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91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9537629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0416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8406399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6743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74136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769589914"/>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1.jpeg"/><Relationship Id="rId3" Type="http://schemas.openxmlformats.org/officeDocument/2006/relationships/audio" Target="../media/audio8.wav"/><Relationship Id="rId7" Type="http://schemas.openxmlformats.org/officeDocument/2006/relationships/audio" Target="../media/audio3.wav"/><Relationship Id="rId12"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1.wav"/><Relationship Id="rId9" Type="http://schemas.openxmlformats.org/officeDocument/2006/relationships/image" Target="../media/image10.pn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26.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audio" Target="../media/audio17.wav"/><Relationship Id="rId11" Type="http://schemas.openxmlformats.org/officeDocument/2006/relationships/image" Target="../media/image10.png"/><Relationship Id="rId5" Type="http://schemas.openxmlformats.org/officeDocument/2006/relationships/audio" Target="../media/audio16.wav"/><Relationship Id="rId15" Type="http://schemas.openxmlformats.org/officeDocument/2006/relationships/image" Target="../media/image9.png"/><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4.wav"/><Relationship Id="rId7"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audio" Target="../media/audio18.wav"/><Relationship Id="rId5"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30.png"/><Relationship Id="rId18" Type="http://schemas.openxmlformats.org/officeDocument/2006/relationships/image" Target="../media/image14.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29.png"/><Relationship Id="rId17" Type="http://schemas.openxmlformats.org/officeDocument/2006/relationships/image" Target="../media/image13.png"/><Relationship Id="rId2" Type="http://schemas.openxmlformats.org/officeDocument/2006/relationships/notesSlide" Target="../notesSlides/notesSlide18.xml"/><Relationship Id="rId16" Type="http://schemas.openxmlformats.org/officeDocument/2006/relationships/image" Target="../media/image12.png"/><Relationship Id="rId1" Type="http://schemas.openxmlformats.org/officeDocument/2006/relationships/slideLayout" Target="../slideLayouts/slideLayout39.xml"/><Relationship Id="rId6" Type="http://schemas.openxmlformats.org/officeDocument/2006/relationships/audio" Target="../media/audio26.wav"/><Relationship Id="rId11" Type="http://schemas.openxmlformats.org/officeDocument/2006/relationships/image" Target="../media/image28.png"/><Relationship Id="rId5" Type="http://schemas.openxmlformats.org/officeDocument/2006/relationships/audio" Target="../media/audio25.wav"/><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 Id="rId9" Type="http://schemas.openxmlformats.org/officeDocument/2006/relationships/audio" Target="../media/audio29.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32.png"/><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audio" Target="../media/audio33.wav"/><Relationship Id="rId11" Type="http://schemas.openxmlformats.org/officeDocument/2006/relationships/image" Target="../media/image18.png"/><Relationship Id="rId5" Type="http://schemas.openxmlformats.org/officeDocument/2006/relationships/audio" Target="../media/audio32.wav"/><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 Id="rId9" Type="http://schemas.openxmlformats.org/officeDocument/2006/relationships/audio" Target="../media/audio36.wav"/></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35.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audio" Target="../media/audio46.wav"/><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s>
</file>

<file path=ppt/slides/_rels/slide25.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28.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audio" Target="../media/audio51.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7.png"/><Relationship Id="rId7" Type="http://schemas.openxmlformats.org/officeDocument/2006/relationships/audio" Target="../media/audio55.wav"/><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audio" Target="../media/audio54.wav"/><Relationship Id="rId5" Type="http://schemas.openxmlformats.org/officeDocument/2006/relationships/audio" Target="../media/audio53.wav"/><Relationship Id="rId4" Type="http://schemas.openxmlformats.org/officeDocument/2006/relationships/audio" Target="../media/audio52.wav"/><Relationship Id="rId9" Type="http://schemas.openxmlformats.org/officeDocument/2006/relationships/audio" Target="../media/audio57.wav"/></Relationships>
</file>

<file path=ppt/slides/_rels/slide32.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7.png"/><Relationship Id="rId7" Type="http://schemas.openxmlformats.org/officeDocument/2006/relationships/audio" Target="../media/audio55.wav"/><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audio" Target="../media/audio54.wav"/><Relationship Id="rId5" Type="http://schemas.openxmlformats.org/officeDocument/2006/relationships/audio" Target="../media/audio53.wav"/><Relationship Id="rId4" Type="http://schemas.openxmlformats.org/officeDocument/2006/relationships/audio" Target="../media/audio52.wav"/><Relationship Id="rId9" Type="http://schemas.openxmlformats.org/officeDocument/2006/relationships/audio" Target="../media/audio57.wav"/></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5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58.wav"/><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57.xml"/><Relationship Id="rId6" Type="http://schemas.openxmlformats.org/officeDocument/2006/relationships/image" Target="../media/image7.png"/><Relationship Id="rId5" Type="http://schemas.openxmlformats.org/officeDocument/2006/relationships/audio" Target="../media/audio60.wav"/><Relationship Id="rId4" Type="http://schemas.openxmlformats.org/officeDocument/2006/relationships/audio" Target="../media/audio59.wav"/><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61.wav"/><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8.xml"/><Relationship Id="rId6" Type="http://schemas.openxmlformats.org/officeDocument/2006/relationships/image" Target="../media/image7.png"/><Relationship Id="rId5" Type="http://schemas.openxmlformats.org/officeDocument/2006/relationships/audio" Target="../media/audio63.wav"/><Relationship Id="rId4" Type="http://schemas.openxmlformats.org/officeDocument/2006/relationships/audio" Target="../media/audio62.wav"/><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audio" Target="../media/audio64.wav"/><Relationship Id="rId7"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68.xml"/><Relationship Id="rId6" Type="http://schemas.openxmlformats.org/officeDocument/2006/relationships/image" Target="../media/image7.png"/><Relationship Id="rId5" Type="http://schemas.openxmlformats.org/officeDocument/2006/relationships/audio" Target="../media/audio66.wav"/><Relationship Id="rId4" Type="http://schemas.openxmlformats.org/officeDocument/2006/relationships/audio" Target="../media/audio65.wav"/><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5.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8.wav"/><Relationship Id="rId11" Type="http://schemas.openxmlformats.org/officeDocument/2006/relationships/image" Target="../media/image15.jpeg"/><Relationship Id="rId5" Type="http://schemas.openxmlformats.org/officeDocument/2006/relationships/audio" Target="../media/audio7.wav"/><Relationship Id="rId10" Type="http://schemas.openxmlformats.org/officeDocument/2006/relationships/image" Target="../media/image14.png"/><Relationship Id="rId4" Type="http://schemas.openxmlformats.org/officeDocument/2006/relationships/audio" Target="../media/audio6.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9.wav"/><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19.png"/><Relationship Id="rId4" Type="http://schemas.openxmlformats.org/officeDocument/2006/relationships/audio" Target="../media/audio10.wav"/><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07 / 22</a:t>
            </a:r>
          </a:p>
        </p:txBody>
      </p:sp>
      <p:sp>
        <p:nvSpPr>
          <p:cNvPr id="20" name="Subtitle 6">
            <a:extLst>
              <a:ext uri="{FF2B5EF4-FFF2-40B4-BE49-F238E27FC236}">
                <a16:creationId xmlns:a16="http://schemas.microsoft.com/office/drawing/2014/main" id="{30FB9F4C-2B6A-7A4B-9A9F-33B62AD72108}"/>
              </a:ext>
            </a:extLst>
          </p:cNvPr>
          <p:cNvSpPr>
            <a:spLocks noGrp="1"/>
          </p:cNvSpPr>
          <p:nvPr>
            <p:ph type="subTitle" idx="1"/>
          </p:nvPr>
        </p:nvSpPr>
        <p:spPr>
          <a:xfrm>
            <a:off x="303197" y="3342209"/>
            <a:ext cx="7382608" cy="571756"/>
          </a:xfrm>
        </p:spPr>
        <p:txBody>
          <a:bodyPr/>
          <a:lstStyle/>
          <a:p>
            <a:pPr algn="l"/>
            <a:r>
              <a:rPr lang="en-GB" sz="3000" dirty="0">
                <a:solidFill>
                  <a:prstClr val="white"/>
                </a:solidFill>
              </a:rPr>
              <a:t>SSCs [ca], [co], [cu]</a:t>
            </a:r>
          </a:p>
          <a:p>
            <a:pPr algn="l"/>
            <a:endParaRPr lang="en-US" dirty="0"/>
          </a:p>
        </p:txBody>
      </p:sp>
      <p:sp>
        <p:nvSpPr>
          <p:cNvPr id="2" name="Rectangle 1">
            <a:extLst>
              <a:ext uri="{FF2B5EF4-FFF2-40B4-BE49-F238E27FC236}">
                <a16:creationId xmlns:a16="http://schemas.microsoft.com/office/drawing/2014/main" id="{0DB5DE1F-D50B-784C-BC74-6DEADE1FC9AA}"/>
              </a:ext>
            </a:extLst>
          </p:cNvPr>
          <p:cNvSpPr/>
          <p:nvPr/>
        </p:nvSpPr>
        <p:spPr>
          <a:xfrm>
            <a:off x="161930" y="5069541"/>
            <a:ext cx="6096000" cy="1200329"/>
          </a:xfrm>
          <a:prstGeom prst="rect">
            <a:avLst/>
          </a:prstGeom>
        </p:spPr>
        <p:txBody>
          <a:bodyPr>
            <a:spAutoFit/>
          </a:bodyPr>
          <a:lstStyle/>
          <a:p>
            <a:pPr>
              <a:defRPr/>
            </a:pPr>
            <a:r>
              <a:rPr lang="en-GB" dirty="0">
                <a:solidFill>
                  <a:prstClr val="white"/>
                </a:solidFill>
                <a:latin typeface="Century Gothic" panose="020B0502020202020204" pitchFamily="34" charset="0"/>
              </a:rPr>
              <a:t>Amanda </a:t>
            </a:r>
            <a:r>
              <a:rPr lang="en-GB" dirty="0" err="1">
                <a:solidFill>
                  <a:prstClr val="white"/>
                </a:solidFill>
                <a:latin typeface="Century Gothic" panose="020B0502020202020204" pitchFamily="34" charset="0"/>
              </a:rPr>
              <a:t>Izquierdo</a:t>
            </a:r>
            <a:r>
              <a:rPr lang="en-GB" dirty="0">
                <a:solidFill>
                  <a:prstClr val="white"/>
                </a:solidFill>
                <a:latin typeface="Century Gothic" panose="020B0502020202020204" pitchFamily="34" charset="0"/>
              </a:rPr>
              <a:t> / Nick Avery / </a:t>
            </a:r>
          </a:p>
          <a:p>
            <a:pPr>
              <a:defRPr/>
            </a:pPr>
            <a:r>
              <a:rPr lang="en-GB" dirty="0">
                <a:solidFill>
                  <a:prstClr val="white"/>
                </a:solidFill>
                <a:latin typeface="Century Gothic" panose="020B0502020202020204" pitchFamily="34" charset="0"/>
              </a:rPr>
              <a:t>Rachel Hawkes/ Jack Peacock</a:t>
            </a:r>
          </a:p>
          <a:p>
            <a:pPr>
              <a:defRPr/>
            </a:pPr>
            <a:br>
              <a:rPr lang="en-GB" dirty="0">
                <a:solidFill>
                  <a:prstClr val="white"/>
                </a:solidFill>
                <a:latin typeface="Century Gothic" panose="020B0502020202020204" pitchFamily="34" charset="0"/>
              </a:rPr>
            </a:br>
            <a:r>
              <a:rPr lang="en-GB" dirty="0">
                <a:solidFill>
                  <a:prstClr val="white"/>
                </a:solidFill>
                <a:latin typeface="Century Gothic" panose="020B0502020202020204" pitchFamily="34" charset="0"/>
              </a:rPr>
              <a:t>Artwork: Mark Davies</a:t>
            </a: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cu</a:t>
            </a: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ltura</a:t>
            </a:r>
          </a:p>
        </p:txBody>
      </p:sp>
      <p:sp>
        <p:nvSpPr>
          <p:cNvPr id="22" name="TextBox 21">
            <a:hlinkClick r:id="" action="ppaction://noaction">
              <a:snd r:embed="rId7"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do</a:t>
            </a: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cu</a:t>
            </a: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a:t>
            </a:r>
          </a:p>
        </p:txBody>
      </p:sp>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a:t>
            </a:r>
            <a:r>
              <a:rPr kumimoji="0" lang="es-CO"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char</a:t>
            </a:r>
            <a:endPar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7253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4" name="escuchar.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ultur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ocume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cu</a:t>
            </a: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ltura</a:t>
            </a:r>
          </a:p>
        </p:txBody>
      </p:sp>
      <p:sp>
        <p:nvSpPr>
          <p:cNvPr id="22" name="TextBox 21">
            <a:hlinkClick r:id="" action="ppaction://noaction">
              <a:snd r:embed="rId3"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do</a:t>
            </a: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cu</a:t>
            </a: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a:t>
            </a:r>
          </a:p>
        </p:txBody>
      </p:sp>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a:t>
            </a:r>
            <a:r>
              <a:rPr kumimoji="0" lang="es-CO"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char</a:t>
            </a:r>
            <a:endPar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50617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3">
            <a:hlinkClick r:id="" action="ppaction://noaction" highlightClick="1">
              <a:snd r:embed="rId3" name="coche.wav"/>
            </a:hlinkClick>
            <a:extLst>
              <a:ext uri="{FF2B5EF4-FFF2-40B4-BE49-F238E27FC236}">
                <a16:creationId xmlns:a16="http://schemas.microsoft.com/office/drawing/2014/main" id="{3EA786E2-6782-436A-AC7B-10E1278A29DE}"/>
              </a:ext>
            </a:extLst>
          </p:cNvPr>
          <p:cNvSpPr/>
          <p:nvPr/>
        </p:nvSpPr>
        <p:spPr>
          <a:xfrm>
            <a:off x="609616" y="682631"/>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9" name="Action Button: Custom 4">
            <a:hlinkClick r:id="" action="ppaction://noaction" highlightClick="1">
              <a:snd r:embed="rId4" name="cultura.wav"/>
            </a:hlinkClick>
            <a:extLst>
              <a:ext uri="{FF2B5EF4-FFF2-40B4-BE49-F238E27FC236}">
                <a16:creationId xmlns:a16="http://schemas.microsoft.com/office/drawing/2014/main" id="{6D035055-C1EF-47FE-8147-0D3D6C04749F}"/>
              </a:ext>
            </a:extLst>
          </p:cNvPr>
          <p:cNvSpPr/>
          <p:nvPr/>
        </p:nvSpPr>
        <p:spPr>
          <a:xfrm>
            <a:off x="620906" y="1635280"/>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0" name="Action Button: Custom 5">
            <a:hlinkClick r:id="" action="ppaction://noaction" highlightClick="1">
              <a:snd r:embed="rId5" name="casa.wav"/>
            </a:hlinkClick>
            <a:extLst>
              <a:ext uri="{FF2B5EF4-FFF2-40B4-BE49-F238E27FC236}">
                <a16:creationId xmlns:a16="http://schemas.microsoft.com/office/drawing/2014/main" id="{3EA39631-1AA2-4BEB-B194-CE22BA5D492A}"/>
              </a:ext>
            </a:extLst>
          </p:cNvPr>
          <p:cNvSpPr/>
          <p:nvPr/>
        </p:nvSpPr>
        <p:spPr>
          <a:xfrm>
            <a:off x="621174" y="2618774"/>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1" name="Action Button: Custom 6">
            <a:hlinkClick r:id="" action="ppaction://noaction" highlightClick="1">
              <a:snd r:embed="rId6" name="comer.wav"/>
            </a:hlinkClick>
            <a:extLst>
              <a:ext uri="{FF2B5EF4-FFF2-40B4-BE49-F238E27FC236}">
                <a16:creationId xmlns:a16="http://schemas.microsoft.com/office/drawing/2014/main" id="{993AE84D-5D10-4028-BD2F-E16BDCC98B22}"/>
              </a:ext>
            </a:extLst>
          </p:cNvPr>
          <p:cNvSpPr/>
          <p:nvPr/>
        </p:nvSpPr>
        <p:spPr>
          <a:xfrm>
            <a:off x="620906" y="3571872"/>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2" name="Action Button: Custom 7">
            <a:hlinkClick r:id="" action="ppaction://noaction" highlightClick="1">
              <a:snd r:embed="rId7" name="cantar.wav"/>
            </a:hlinkClick>
            <a:extLst>
              <a:ext uri="{FF2B5EF4-FFF2-40B4-BE49-F238E27FC236}">
                <a16:creationId xmlns:a16="http://schemas.microsoft.com/office/drawing/2014/main" id="{C9ADBACD-21A5-45FF-816B-5CE44D472524}"/>
              </a:ext>
            </a:extLst>
          </p:cNvPr>
          <p:cNvSpPr/>
          <p:nvPr/>
        </p:nvSpPr>
        <p:spPr>
          <a:xfrm>
            <a:off x="609615" y="4555366"/>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3" name="TextBox 6">
            <a:extLst>
              <a:ext uri="{FF2B5EF4-FFF2-40B4-BE49-F238E27FC236}">
                <a16:creationId xmlns:a16="http://schemas.microsoft.com/office/drawing/2014/main" id="{58057C19-C6B2-4E8D-9112-D6CD399543DD}"/>
              </a:ext>
            </a:extLst>
          </p:cNvPr>
          <p:cNvSpPr txBox="1"/>
          <p:nvPr/>
        </p:nvSpPr>
        <p:spPr>
          <a:xfrm>
            <a:off x="1627071" y="1379946"/>
            <a:ext cx="280327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cu</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ltura</a:t>
            </a:r>
          </a:p>
        </p:txBody>
      </p:sp>
      <p:sp>
        <p:nvSpPr>
          <p:cNvPr id="44" name="TextBox 8">
            <a:extLst>
              <a:ext uri="{FF2B5EF4-FFF2-40B4-BE49-F238E27FC236}">
                <a16:creationId xmlns:a16="http://schemas.microsoft.com/office/drawing/2014/main" id="{3511A4EB-23F6-439A-9026-41095E0334E9}"/>
              </a:ext>
            </a:extLst>
          </p:cNvPr>
          <p:cNvSpPr txBox="1"/>
          <p:nvPr/>
        </p:nvSpPr>
        <p:spPr>
          <a:xfrm>
            <a:off x="1627071" y="2356864"/>
            <a:ext cx="26118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ca</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sa</a:t>
            </a:r>
          </a:p>
        </p:txBody>
      </p:sp>
      <p:sp>
        <p:nvSpPr>
          <p:cNvPr id="45" name="TextBox 44">
            <a:extLst>
              <a:ext uri="{FF2B5EF4-FFF2-40B4-BE49-F238E27FC236}">
                <a16:creationId xmlns:a16="http://schemas.microsoft.com/office/drawing/2014/main" id="{7681B3EF-AD4F-4504-A481-DFB60C0ADAF1}"/>
              </a:ext>
            </a:extLst>
          </p:cNvPr>
          <p:cNvSpPr txBox="1"/>
          <p:nvPr/>
        </p:nvSpPr>
        <p:spPr>
          <a:xfrm>
            <a:off x="1627071" y="3336386"/>
            <a:ext cx="29427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co</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mer</a:t>
            </a:r>
          </a:p>
        </p:txBody>
      </p:sp>
      <p:sp>
        <p:nvSpPr>
          <p:cNvPr id="46" name="TextBox 9">
            <a:extLst>
              <a:ext uri="{FF2B5EF4-FFF2-40B4-BE49-F238E27FC236}">
                <a16:creationId xmlns:a16="http://schemas.microsoft.com/office/drawing/2014/main" id="{02C454B2-C752-435B-B2C0-0185B9948818}"/>
              </a:ext>
            </a:extLst>
          </p:cNvPr>
          <p:cNvSpPr txBox="1"/>
          <p:nvPr/>
        </p:nvSpPr>
        <p:spPr>
          <a:xfrm>
            <a:off x="1627071" y="453083"/>
            <a:ext cx="310807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co</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che</a:t>
            </a:r>
          </a:p>
        </p:txBody>
      </p:sp>
      <p:sp>
        <p:nvSpPr>
          <p:cNvPr id="47" name="TextBox 46">
            <a:extLst>
              <a:ext uri="{FF2B5EF4-FFF2-40B4-BE49-F238E27FC236}">
                <a16:creationId xmlns:a16="http://schemas.microsoft.com/office/drawing/2014/main" id="{769F8ECD-FE25-47AE-9EE3-5A53857735AE}"/>
              </a:ext>
            </a:extLst>
          </p:cNvPr>
          <p:cNvSpPr txBox="1"/>
          <p:nvPr/>
        </p:nvSpPr>
        <p:spPr>
          <a:xfrm>
            <a:off x="1627071" y="5292826"/>
            <a:ext cx="29427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ca</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lle</a:t>
            </a:r>
          </a:p>
        </p:txBody>
      </p:sp>
      <p:pic>
        <p:nvPicPr>
          <p:cNvPr id="48" name="Picture 5" descr="car">
            <a:extLst>
              <a:ext uri="{FF2B5EF4-FFF2-40B4-BE49-F238E27FC236}">
                <a16:creationId xmlns:a16="http://schemas.microsoft.com/office/drawing/2014/main" id="{E6C3F8CA-E47C-4F14-8DB5-C97EB34A479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39688" y="3140064"/>
            <a:ext cx="1913927" cy="13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a:extLst>
              <a:ext uri="{FF2B5EF4-FFF2-40B4-BE49-F238E27FC236}">
                <a16:creationId xmlns:a16="http://schemas.microsoft.com/office/drawing/2014/main" id="{E1E253BB-318F-4F8A-8B71-DC2EC51E555C}"/>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9737" y="973663"/>
            <a:ext cx="2331884" cy="153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0691C63E-D8AA-47F9-BFCD-E103B43A52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876" r="16346"/>
          <a:stretch/>
        </p:blipFill>
        <p:spPr>
          <a:xfrm>
            <a:off x="10206021" y="1060459"/>
            <a:ext cx="1140509" cy="1658239"/>
          </a:xfrm>
          <a:prstGeom prst="rect">
            <a:avLst/>
          </a:prstGeom>
        </p:spPr>
      </p:pic>
      <p:pic>
        <p:nvPicPr>
          <p:cNvPr id="52" name="Picture 2" descr="http://www.clker.com/cliparts/w/d/u/B/w/V/stamp1-md.png">
            <a:extLst>
              <a:ext uri="{FF2B5EF4-FFF2-40B4-BE49-F238E27FC236}">
                <a16:creationId xmlns:a16="http://schemas.microsoft.com/office/drawing/2014/main" id="{BB1C31D4-0E89-41C3-97BB-68B662DD06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45032">
            <a:off x="9308418" y="5049498"/>
            <a:ext cx="1611811" cy="146036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73544AC1-C1D2-41AF-B333-8982B44CAF4D}"/>
              </a:ext>
            </a:extLst>
          </p:cNvPr>
          <p:cNvSpPr txBox="1"/>
          <p:nvPr/>
        </p:nvSpPr>
        <p:spPr>
          <a:xfrm rot="21349562">
            <a:off x="9458146" y="5499644"/>
            <a:ext cx="1410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[street]</a:t>
            </a:r>
          </a:p>
        </p:txBody>
      </p:sp>
      <p:sp>
        <p:nvSpPr>
          <p:cNvPr id="54" name="Action Button: Custom 28">
            <a:hlinkClick r:id="" action="ppaction://noaction" highlightClick="1">
              <a:snd r:embed="rId12" name="calle.wav"/>
            </a:hlinkClick>
            <a:extLst>
              <a:ext uri="{FF2B5EF4-FFF2-40B4-BE49-F238E27FC236}">
                <a16:creationId xmlns:a16="http://schemas.microsoft.com/office/drawing/2014/main" id="{AD46798A-E8EA-45C3-8B34-2BC155CD43C2}"/>
              </a:ext>
            </a:extLst>
          </p:cNvPr>
          <p:cNvSpPr/>
          <p:nvPr/>
        </p:nvSpPr>
        <p:spPr>
          <a:xfrm>
            <a:off x="609614" y="5533017"/>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5" name="TextBox 54">
            <a:extLst>
              <a:ext uri="{FF2B5EF4-FFF2-40B4-BE49-F238E27FC236}">
                <a16:creationId xmlns:a16="http://schemas.microsoft.com/office/drawing/2014/main" id="{39D64D3D-A62D-45CB-9BC4-82D59C7D618A}"/>
              </a:ext>
            </a:extLst>
          </p:cNvPr>
          <p:cNvSpPr txBox="1"/>
          <p:nvPr/>
        </p:nvSpPr>
        <p:spPr>
          <a:xfrm>
            <a:off x="1583933" y="4260645"/>
            <a:ext cx="29427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ca</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ntar</a:t>
            </a:r>
          </a:p>
        </p:txBody>
      </p:sp>
      <p:pic>
        <p:nvPicPr>
          <p:cNvPr id="56" name="Picture 55">
            <a:extLst>
              <a:ext uri="{FF2B5EF4-FFF2-40B4-BE49-F238E27FC236}">
                <a16:creationId xmlns:a16="http://schemas.microsoft.com/office/drawing/2014/main" id="{B9924FF4-0772-4454-9A1F-735A757670C8}"/>
              </a:ext>
            </a:extLst>
          </p:cNvPr>
          <p:cNvPicPr>
            <a:picLocks noChangeAspect="1"/>
          </p:cNvPicPr>
          <p:nvPr/>
        </p:nvPicPr>
        <p:blipFill rotWithShape="1">
          <a:blip r:embed="rId13" cstate="print">
            <a:clrChange>
              <a:clrFrom>
                <a:srgbClr val="FCFAFB"/>
              </a:clrFrom>
              <a:clrTo>
                <a:srgbClr val="FCFAFB">
                  <a:alpha val="0"/>
                </a:srgbClr>
              </a:clrTo>
            </a:clrChange>
            <a:extLst>
              <a:ext uri="{28A0092B-C50C-407E-A947-70E740481C1C}">
                <a14:useLocalDpi xmlns:a14="http://schemas.microsoft.com/office/drawing/2010/main" val="0"/>
              </a:ext>
            </a:extLst>
          </a:blip>
          <a:srcRect l="24788" r="19743"/>
          <a:stretch/>
        </p:blipFill>
        <p:spPr>
          <a:xfrm>
            <a:off x="6677418" y="4838051"/>
            <a:ext cx="1517468" cy="1538841"/>
          </a:xfrm>
          <a:prstGeom prst="rect">
            <a:avLst/>
          </a:prstGeom>
        </p:spPr>
      </p:pic>
      <p:sp>
        <p:nvSpPr>
          <p:cNvPr id="57" name="TextBox 56">
            <a:extLst>
              <a:ext uri="{FF2B5EF4-FFF2-40B4-BE49-F238E27FC236}">
                <a16:creationId xmlns:a16="http://schemas.microsoft.com/office/drawing/2014/main" id="{D6AE8FE5-8620-4205-A093-8162C232E2E5}"/>
              </a:ext>
            </a:extLst>
          </p:cNvPr>
          <p:cNvSpPr txBox="1"/>
          <p:nvPr/>
        </p:nvSpPr>
        <p:spPr>
          <a:xfrm>
            <a:off x="5107302" y="728433"/>
            <a:ext cx="869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A)</a:t>
            </a:r>
          </a:p>
        </p:txBody>
      </p:sp>
      <p:sp>
        <p:nvSpPr>
          <p:cNvPr id="58" name="TextBox 57">
            <a:extLst>
              <a:ext uri="{FF2B5EF4-FFF2-40B4-BE49-F238E27FC236}">
                <a16:creationId xmlns:a16="http://schemas.microsoft.com/office/drawing/2014/main" id="{F176A90E-E611-42C4-B391-7D62A35BEDCE}"/>
              </a:ext>
            </a:extLst>
          </p:cNvPr>
          <p:cNvSpPr txBox="1"/>
          <p:nvPr/>
        </p:nvSpPr>
        <p:spPr>
          <a:xfrm>
            <a:off x="8736187" y="659084"/>
            <a:ext cx="626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B)</a:t>
            </a:r>
          </a:p>
        </p:txBody>
      </p:sp>
      <p:sp>
        <p:nvSpPr>
          <p:cNvPr id="59" name="TextBox 58">
            <a:extLst>
              <a:ext uri="{FF2B5EF4-FFF2-40B4-BE49-F238E27FC236}">
                <a16:creationId xmlns:a16="http://schemas.microsoft.com/office/drawing/2014/main" id="{BE858E7D-4BFF-4478-AEFA-ADB217A28626}"/>
              </a:ext>
            </a:extLst>
          </p:cNvPr>
          <p:cNvSpPr txBox="1"/>
          <p:nvPr/>
        </p:nvSpPr>
        <p:spPr>
          <a:xfrm>
            <a:off x="5107302" y="2635338"/>
            <a:ext cx="626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C)</a:t>
            </a:r>
          </a:p>
        </p:txBody>
      </p:sp>
      <p:sp>
        <p:nvSpPr>
          <p:cNvPr id="60" name="TextBox 59">
            <a:extLst>
              <a:ext uri="{FF2B5EF4-FFF2-40B4-BE49-F238E27FC236}">
                <a16:creationId xmlns:a16="http://schemas.microsoft.com/office/drawing/2014/main" id="{3ABA5021-86E3-462B-B424-F212F92B18BA}"/>
              </a:ext>
            </a:extLst>
          </p:cNvPr>
          <p:cNvSpPr txBox="1"/>
          <p:nvPr/>
        </p:nvSpPr>
        <p:spPr>
          <a:xfrm>
            <a:off x="8719162" y="2635338"/>
            <a:ext cx="626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D)</a:t>
            </a:r>
          </a:p>
        </p:txBody>
      </p:sp>
      <p:sp>
        <p:nvSpPr>
          <p:cNvPr id="61" name="TextBox 60">
            <a:extLst>
              <a:ext uri="{FF2B5EF4-FFF2-40B4-BE49-F238E27FC236}">
                <a16:creationId xmlns:a16="http://schemas.microsoft.com/office/drawing/2014/main" id="{C9F52E39-6AEC-42A8-BBA6-6DB22195B029}"/>
              </a:ext>
            </a:extLst>
          </p:cNvPr>
          <p:cNvSpPr txBox="1"/>
          <p:nvPr/>
        </p:nvSpPr>
        <p:spPr>
          <a:xfrm>
            <a:off x="5118932" y="4819464"/>
            <a:ext cx="8008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E)</a:t>
            </a:r>
          </a:p>
        </p:txBody>
      </p:sp>
      <p:sp>
        <p:nvSpPr>
          <p:cNvPr id="62" name="TextBox 61">
            <a:extLst>
              <a:ext uri="{FF2B5EF4-FFF2-40B4-BE49-F238E27FC236}">
                <a16:creationId xmlns:a16="http://schemas.microsoft.com/office/drawing/2014/main" id="{AFFA8C73-86D4-4441-AB36-E3852B995C07}"/>
              </a:ext>
            </a:extLst>
          </p:cNvPr>
          <p:cNvSpPr txBox="1"/>
          <p:nvPr/>
        </p:nvSpPr>
        <p:spPr>
          <a:xfrm>
            <a:off x="8725387" y="4868262"/>
            <a:ext cx="626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F)</a:t>
            </a:r>
          </a:p>
        </p:txBody>
      </p:sp>
      <p:sp>
        <p:nvSpPr>
          <p:cNvPr id="63" name="TextBox 62">
            <a:extLst>
              <a:ext uri="{FF2B5EF4-FFF2-40B4-BE49-F238E27FC236}">
                <a16:creationId xmlns:a16="http://schemas.microsoft.com/office/drawing/2014/main" id="{59C495E7-1985-48CE-87CD-937057A36478}"/>
              </a:ext>
            </a:extLst>
          </p:cNvPr>
          <p:cNvSpPr txBox="1"/>
          <p:nvPr/>
        </p:nvSpPr>
        <p:spPr>
          <a:xfrm>
            <a:off x="5608600" y="744934"/>
            <a:ext cx="1913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panose="020F0302020204030204"/>
                <a:ea typeface="+mn-ea"/>
                <a:cs typeface="+mn-cs"/>
              </a:rPr>
              <a:t>ca</a:t>
            </a: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sa</a:t>
            </a:r>
          </a:p>
        </p:txBody>
      </p:sp>
      <p:sp>
        <p:nvSpPr>
          <p:cNvPr id="64" name="TextBox 63">
            <a:extLst>
              <a:ext uri="{FF2B5EF4-FFF2-40B4-BE49-F238E27FC236}">
                <a16:creationId xmlns:a16="http://schemas.microsoft.com/office/drawing/2014/main" id="{C4AADB5C-D940-4A72-81AA-1F79439DC644}"/>
              </a:ext>
            </a:extLst>
          </p:cNvPr>
          <p:cNvSpPr txBox="1"/>
          <p:nvPr/>
        </p:nvSpPr>
        <p:spPr>
          <a:xfrm>
            <a:off x="9202415" y="661068"/>
            <a:ext cx="17781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panose="020F0302020204030204"/>
                <a:ea typeface="+mn-ea"/>
                <a:cs typeface="+mn-cs"/>
              </a:rPr>
              <a:t>co</a:t>
            </a: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mer</a:t>
            </a:r>
          </a:p>
        </p:txBody>
      </p:sp>
      <p:sp>
        <p:nvSpPr>
          <p:cNvPr id="65" name="TextBox 64">
            <a:extLst>
              <a:ext uri="{FF2B5EF4-FFF2-40B4-BE49-F238E27FC236}">
                <a16:creationId xmlns:a16="http://schemas.microsoft.com/office/drawing/2014/main" id="{18CAF486-7270-4597-BEBE-93F632AF7246}"/>
              </a:ext>
            </a:extLst>
          </p:cNvPr>
          <p:cNvSpPr txBox="1"/>
          <p:nvPr/>
        </p:nvSpPr>
        <p:spPr>
          <a:xfrm>
            <a:off x="5602152" y="2635338"/>
            <a:ext cx="1745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D7D31"/>
                </a:solidFill>
                <a:effectLst/>
                <a:uLnTx/>
                <a:uFillTx/>
                <a:latin typeface="Century Gothic" panose="020F0302020204030204"/>
                <a:ea typeface="+mn-ea"/>
                <a:cs typeface="+mn-cs"/>
              </a:rPr>
              <a:t>cu</a:t>
            </a:r>
            <a:r>
              <a:rPr kumimoji="0" lang="en-GB" sz="2800" b="1" i="0" u="none" strike="noStrike" kern="0" cap="none" spc="0" normalizeH="0" baseline="0" noProof="0" dirty="0" err="1">
                <a:ln>
                  <a:noFill/>
                </a:ln>
                <a:solidFill>
                  <a:srgbClr val="002060"/>
                </a:solidFill>
                <a:effectLst/>
                <a:uLnTx/>
                <a:uFillTx/>
                <a:latin typeface="Century Gothic" panose="020F0302020204030204"/>
                <a:ea typeface="+mn-ea"/>
                <a:cs typeface="+mn-cs"/>
              </a:rPr>
              <a:t>ltura</a:t>
            </a:r>
            <a:endPar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8DC10A0A-C070-48CF-8E2C-A37BAB2F8224}"/>
              </a:ext>
            </a:extLst>
          </p:cNvPr>
          <p:cNvSpPr txBox="1"/>
          <p:nvPr/>
        </p:nvSpPr>
        <p:spPr>
          <a:xfrm>
            <a:off x="9201284" y="2635338"/>
            <a:ext cx="2169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panose="020F0302020204030204"/>
                <a:ea typeface="+mn-ea"/>
                <a:cs typeface="+mn-cs"/>
              </a:rPr>
              <a:t>co</a:t>
            </a: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che</a:t>
            </a:r>
          </a:p>
        </p:txBody>
      </p:sp>
      <p:sp>
        <p:nvSpPr>
          <p:cNvPr id="67" name="TextBox 66">
            <a:extLst>
              <a:ext uri="{FF2B5EF4-FFF2-40B4-BE49-F238E27FC236}">
                <a16:creationId xmlns:a16="http://schemas.microsoft.com/office/drawing/2014/main" id="{F8689D2B-8E3F-46AC-BB5E-94C81188A762}"/>
              </a:ext>
            </a:extLst>
          </p:cNvPr>
          <p:cNvSpPr txBox="1"/>
          <p:nvPr/>
        </p:nvSpPr>
        <p:spPr>
          <a:xfrm>
            <a:off x="5608600" y="4823840"/>
            <a:ext cx="1443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D7D31"/>
                </a:solidFill>
                <a:effectLst/>
                <a:uLnTx/>
                <a:uFillTx/>
                <a:latin typeface="Century Gothic" panose="020F0302020204030204"/>
                <a:ea typeface="+mn-ea"/>
                <a:cs typeface="+mn-cs"/>
              </a:rPr>
              <a:t>ca</a:t>
            </a:r>
            <a:r>
              <a:rPr kumimoji="0" lang="en-GB" sz="2800" b="1" i="0" u="none" strike="noStrike" kern="0" cap="none" spc="0" normalizeH="0" baseline="0" noProof="0" dirty="0" err="1">
                <a:ln>
                  <a:noFill/>
                </a:ln>
                <a:solidFill>
                  <a:srgbClr val="002060"/>
                </a:solidFill>
                <a:effectLst/>
                <a:uLnTx/>
                <a:uFillTx/>
                <a:latin typeface="Century Gothic" panose="020F0302020204030204"/>
                <a:ea typeface="+mn-ea"/>
                <a:cs typeface="+mn-cs"/>
              </a:rPr>
              <a:t>ntar</a:t>
            </a:r>
            <a:endPar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D13CC45C-C2A3-48F4-8A18-440EB2C4EFD2}"/>
              </a:ext>
            </a:extLst>
          </p:cNvPr>
          <p:cNvSpPr txBox="1"/>
          <p:nvPr/>
        </p:nvSpPr>
        <p:spPr>
          <a:xfrm>
            <a:off x="9112585" y="4868262"/>
            <a:ext cx="10934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panose="020F0302020204030204"/>
                <a:ea typeface="+mn-ea"/>
                <a:cs typeface="+mn-cs"/>
              </a:rPr>
              <a:t>ca</a:t>
            </a:r>
            <a:r>
              <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rPr>
              <a:t>lle</a:t>
            </a:r>
          </a:p>
        </p:txBody>
      </p:sp>
      <p:pic>
        <p:nvPicPr>
          <p:cNvPr id="49" name="Picture 12" descr="http://www.clker.com/cliparts/D/t/f/k/q/o/mona-lisa-md.png">
            <a:extLst>
              <a:ext uri="{FF2B5EF4-FFF2-40B4-BE49-F238E27FC236}">
                <a16:creationId xmlns:a16="http://schemas.microsoft.com/office/drawing/2014/main" id="{5D8E73F9-A14E-48A3-8714-95D23B80B5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89151" y="3336386"/>
            <a:ext cx="980722" cy="14859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1" name="Title 70">
            <a:extLst>
              <a:ext uri="{FF2B5EF4-FFF2-40B4-BE49-F238E27FC236}">
                <a16:creationId xmlns:a16="http://schemas.microsoft.com/office/drawing/2014/main" id="{115FCBDF-0FAA-40C1-B3B1-CE1C46A64C5A}"/>
              </a:ext>
            </a:extLst>
          </p:cNvPr>
          <p:cNvSpPr>
            <a:spLocks noGrp="1"/>
          </p:cNvSpPr>
          <p:nvPr>
            <p:ph type="title"/>
          </p:nvPr>
        </p:nvSpPr>
        <p:spPr>
          <a:xfrm>
            <a:off x="9391788" y="-186703"/>
            <a:ext cx="2760617"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213615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53" grpId="0"/>
      <p:bldP spid="55"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pic>
        <p:nvPicPr>
          <p:cNvPr id="16" name="Picture 7">
            <a:extLst>
              <a:ext uri="{FF2B5EF4-FFF2-40B4-BE49-F238E27FC236}">
                <a16:creationId xmlns:a16="http://schemas.microsoft.com/office/drawing/2014/main" id="{F48B64F5-2F77-48A4-A53F-1D3B89B1C394}"/>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3625" y="1350424"/>
            <a:ext cx="1331737" cy="84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4875D05-93D3-4C3A-8DBD-7C13839ED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4517" y="1479059"/>
            <a:ext cx="687399" cy="566900"/>
          </a:xfrm>
          <a:prstGeom prst="rect">
            <a:avLst/>
          </a:prstGeom>
        </p:spPr>
      </p:pic>
      <p:sp>
        <p:nvSpPr>
          <p:cNvPr id="19" name="TextBox 18">
            <a:extLst>
              <a:ext uri="{FF2B5EF4-FFF2-40B4-BE49-F238E27FC236}">
                <a16:creationId xmlns:a16="http://schemas.microsoft.com/office/drawing/2014/main" id="{4AD4C326-985B-41E7-8B64-F4045FAFDD1B}"/>
              </a:ext>
            </a:extLst>
          </p:cNvPr>
          <p:cNvSpPr txBox="1"/>
          <p:nvPr/>
        </p:nvSpPr>
        <p:spPr>
          <a:xfrm>
            <a:off x="5332191" y="4017280"/>
            <a:ext cx="2629842" cy="845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co</a:t>
            </a:r>
            <a:r>
              <a:rPr kumimoji="0" lang="en-GB"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che</a:t>
            </a:r>
            <a:endParaRPr kumimoji="0" lang="en-GB" sz="6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endParaRPr>
          </a:p>
        </p:txBody>
      </p:sp>
      <p:sp>
        <p:nvSpPr>
          <p:cNvPr id="20" name="TextBox 19">
            <a:extLst>
              <a:ext uri="{FF2B5EF4-FFF2-40B4-BE49-F238E27FC236}">
                <a16:creationId xmlns:a16="http://schemas.microsoft.com/office/drawing/2014/main" id="{4653CD40-5CF0-4593-8A16-2A223938C3EA}"/>
              </a:ext>
            </a:extLst>
          </p:cNvPr>
          <p:cNvSpPr txBox="1"/>
          <p:nvPr/>
        </p:nvSpPr>
        <p:spPr>
          <a:xfrm flipH="1">
            <a:off x="2626215" y="1056202"/>
            <a:ext cx="3155744" cy="845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ca</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lle</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1" name="TextBox 20">
            <a:extLst>
              <a:ext uri="{FF2B5EF4-FFF2-40B4-BE49-F238E27FC236}">
                <a16:creationId xmlns:a16="http://schemas.microsoft.com/office/drawing/2014/main" id="{23AA4951-F519-487F-B4AE-BA0FF12C1F09}"/>
              </a:ext>
            </a:extLst>
          </p:cNvPr>
          <p:cNvSpPr txBox="1"/>
          <p:nvPr/>
        </p:nvSpPr>
        <p:spPr>
          <a:xfrm>
            <a:off x="401219" y="2362434"/>
            <a:ext cx="2686861" cy="845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ca</a:t>
            </a:r>
            <a:r>
              <a:rPr kumimoji="0" lang="en-GB"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ntar</a:t>
            </a:r>
            <a:endParaRPr kumimoji="0" lang="en-GB" sz="6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endParaRPr>
          </a:p>
        </p:txBody>
      </p:sp>
      <p:sp>
        <p:nvSpPr>
          <p:cNvPr id="22" name="TextBox 21">
            <a:extLst>
              <a:ext uri="{FF2B5EF4-FFF2-40B4-BE49-F238E27FC236}">
                <a16:creationId xmlns:a16="http://schemas.microsoft.com/office/drawing/2014/main" id="{572387AC-E16B-489F-A6B5-3042AA7DB71A}"/>
              </a:ext>
            </a:extLst>
          </p:cNvPr>
          <p:cNvSpPr txBox="1"/>
          <p:nvPr/>
        </p:nvSpPr>
        <p:spPr>
          <a:xfrm>
            <a:off x="63966" y="4440137"/>
            <a:ext cx="3088895" cy="845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co</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mer</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3" name="TextBox 22">
            <a:extLst>
              <a:ext uri="{FF2B5EF4-FFF2-40B4-BE49-F238E27FC236}">
                <a16:creationId xmlns:a16="http://schemas.microsoft.com/office/drawing/2014/main" id="{80FB572D-5C35-4F40-9056-056D027AC7A8}"/>
              </a:ext>
            </a:extLst>
          </p:cNvPr>
          <p:cNvSpPr txBox="1"/>
          <p:nvPr/>
        </p:nvSpPr>
        <p:spPr>
          <a:xfrm>
            <a:off x="2161916" y="3379410"/>
            <a:ext cx="2316047" cy="845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ca</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sa</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5" name="TextBox 24">
            <a:extLst>
              <a:ext uri="{FF2B5EF4-FFF2-40B4-BE49-F238E27FC236}">
                <a16:creationId xmlns:a16="http://schemas.microsoft.com/office/drawing/2014/main" id="{22E6CC62-6CFF-4962-B3DC-35B3146A987B}"/>
              </a:ext>
            </a:extLst>
          </p:cNvPr>
          <p:cNvSpPr txBox="1"/>
          <p:nvPr/>
        </p:nvSpPr>
        <p:spPr>
          <a:xfrm>
            <a:off x="2913398" y="4699837"/>
            <a:ext cx="2223406" cy="845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co</a:t>
            </a:r>
            <a:r>
              <a:rPr kumimoji="0" lang="en-GB" sz="6000" b="1" i="0" u="none" strike="noStrike" kern="1200" cap="none" spc="0" normalizeH="0" baseline="0" noProof="0" dirty="0">
                <a:ln>
                  <a:noFill/>
                </a:ln>
                <a:solidFill>
                  <a:srgbClr val="4472C4">
                    <a:lumMod val="75000"/>
                  </a:srgbClr>
                </a:solidFill>
                <a:effectLst/>
                <a:uLnTx/>
                <a:uFillTx/>
                <a:latin typeface="Century Gothic" panose="020F0302020204030204"/>
                <a:ea typeface="+mn-ea"/>
                <a:cs typeface="Calibri" panose="020F0502020204030204" pitchFamily="34" charset="0"/>
              </a:rPr>
              <a:t>n</a:t>
            </a:r>
            <a:endParaRPr kumimoji="0" lang="en-GB" sz="6000" b="1" i="0" u="none" strike="sngStrike" kern="1200" cap="none" spc="0" normalizeH="0" baseline="0" noProof="0" dirty="0">
              <a:ln>
                <a:noFill/>
              </a:ln>
              <a:solidFill>
                <a:srgbClr val="4472C4">
                  <a:lumMod val="75000"/>
                </a:srgbClr>
              </a:solidFill>
              <a:effectLst/>
              <a:uLnTx/>
              <a:uFillTx/>
              <a:latin typeface="Century Gothic" panose="020F0302020204030204"/>
              <a:ea typeface="+mn-ea"/>
              <a:cs typeface="Calibri" panose="020F0502020204030204" pitchFamily="34" charset="0"/>
            </a:endParaRPr>
          </a:p>
        </p:txBody>
      </p:sp>
      <p:sp>
        <p:nvSpPr>
          <p:cNvPr id="26" name="TextBox 25">
            <a:extLst>
              <a:ext uri="{FF2B5EF4-FFF2-40B4-BE49-F238E27FC236}">
                <a16:creationId xmlns:a16="http://schemas.microsoft.com/office/drawing/2014/main" id="{8B10748B-6FA2-4BCD-B6E7-249F335D75CF}"/>
              </a:ext>
            </a:extLst>
          </p:cNvPr>
          <p:cNvSpPr txBox="1"/>
          <p:nvPr/>
        </p:nvSpPr>
        <p:spPr>
          <a:xfrm>
            <a:off x="5781958" y="1167583"/>
            <a:ext cx="2965640" cy="845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cu</a:t>
            </a:r>
            <a:r>
              <a:rPr kumimoji="0" lang="en-GB"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ltura</a:t>
            </a:r>
            <a:endParaRPr kumimoji="0" lang="en-GB" sz="6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endParaRPr>
          </a:p>
        </p:txBody>
      </p:sp>
      <p:sp>
        <p:nvSpPr>
          <p:cNvPr id="27" name="TextBox 26">
            <a:extLst>
              <a:ext uri="{FF2B5EF4-FFF2-40B4-BE49-F238E27FC236}">
                <a16:creationId xmlns:a16="http://schemas.microsoft.com/office/drawing/2014/main" id="{081D2712-2863-435C-8CCB-5D0A5B189A48}"/>
              </a:ext>
            </a:extLst>
          </p:cNvPr>
          <p:cNvSpPr txBox="1"/>
          <p:nvPr/>
        </p:nvSpPr>
        <p:spPr>
          <a:xfrm>
            <a:off x="4539437" y="2335278"/>
            <a:ext cx="3757671" cy="845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es</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cu</a:t>
            </a:r>
            <a:r>
              <a:rPr kumimoji="0" lang="en-GB"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char</a:t>
            </a:r>
            <a:endParaRPr kumimoji="0" lang="en-GB" sz="6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endParaRPr>
          </a:p>
        </p:txBody>
      </p:sp>
      <p:sp>
        <p:nvSpPr>
          <p:cNvPr id="28" name="TextBox 27">
            <a:extLst>
              <a:ext uri="{FF2B5EF4-FFF2-40B4-BE49-F238E27FC236}">
                <a16:creationId xmlns:a16="http://schemas.microsoft.com/office/drawing/2014/main" id="{949653CE-36A4-446B-8DC5-4EACA511590F}"/>
              </a:ext>
            </a:extLst>
          </p:cNvPr>
          <p:cNvSpPr txBox="1"/>
          <p:nvPr/>
        </p:nvSpPr>
        <p:spPr>
          <a:xfrm>
            <a:off x="5210319" y="5383733"/>
            <a:ext cx="4648389" cy="845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do</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cu</a:t>
            </a:r>
            <a:r>
              <a:rPr kumimoji="0" lang="en-GB"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mento</a:t>
            </a:r>
            <a:endParaRPr kumimoji="0" lang="en-GB" sz="6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2578819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[ca], [co], [cu]</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[1]</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492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87B10-DB18-EC40-96EA-A983131E6FC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ca</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9"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5795" y="2104669"/>
            <a:ext cx="2115550" cy="13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21664" y="3468766"/>
            <a:ext cx="2348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mpo</a:t>
            </a:r>
          </a:p>
        </p:txBody>
      </p:sp>
      <p:pic>
        <p:nvPicPr>
          <p:cNvPr id="3" name="Picture 2" descr="the countrysid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6273" y="1383427"/>
            <a:ext cx="2184937" cy="163870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589771" y="3468766"/>
            <a:ext cx="3494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mbiar</a:t>
            </a:r>
          </a:p>
        </p:txBody>
      </p:sp>
      <p:grpSp>
        <p:nvGrpSpPr>
          <p:cNvPr id="5" name="Group 4" descr="two hands, one holding British pounds, one holding euros. "/>
          <p:cNvGrpSpPr/>
          <p:nvPr/>
        </p:nvGrpSpPr>
        <p:grpSpPr>
          <a:xfrm>
            <a:off x="1100163" y="4437156"/>
            <a:ext cx="2337159" cy="1586132"/>
            <a:chOff x="1100163" y="4437156"/>
            <a:chExt cx="2337159" cy="1586132"/>
          </a:xfrm>
        </p:grpSpPr>
        <p:pic>
          <p:nvPicPr>
            <p:cNvPr id="8198" name="Picture 6" descr="two hands exchanging two different currencies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0163" y="4437156"/>
              <a:ext cx="2337159" cy="1581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682077">
              <a:off x="2036470" y="5072966"/>
              <a:ext cx="382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
          <p:nvSpPr>
            <p:cNvPr id="18" name="TextBox 17"/>
            <p:cNvSpPr txBox="1"/>
            <p:nvPr/>
          </p:nvSpPr>
          <p:spPr>
            <a:xfrm rot="682077">
              <a:off x="1955648" y="5561623"/>
              <a:ext cx="382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grpSp>
      <p:sp>
        <p:nvSpPr>
          <p:cNvPr id="9" name="TextBox 8"/>
          <p:cNvSpPr txBox="1"/>
          <p:nvPr/>
        </p:nvSpPr>
        <p:spPr>
          <a:xfrm>
            <a:off x="4889502" y="4776793"/>
            <a:ext cx="23765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lle</a:t>
            </a:r>
          </a:p>
        </p:txBody>
      </p:sp>
      <p:sp>
        <p:nvSpPr>
          <p:cNvPr id="20" name="TextBox 19"/>
          <p:cNvSpPr txBox="1"/>
          <p:nvPr/>
        </p:nvSpPr>
        <p:spPr>
          <a:xfrm>
            <a:off x="5148039" y="5561623"/>
            <a:ext cx="18959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[street]</a:t>
            </a:r>
          </a:p>
        </p:txBody>
      </p:sp>
      <p:sp>
        <p:nvSpPr>
          <p:cNvPr id="11" name="TextBox 10"/>
          <p:cNvSpPr txBox="1"/>
          <p:nvPr/>
        </p:nvSpPr>
        <p:spPr>
          <a:xfrm>
            <a:off x="8315417" y="200075"/>
            <a:ext cx="3045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a:t>
            </a:r>
          </a:p>
        </p:txBody>
      </p:sp>
      <p:pic>
        <p:nvPicPr>
          <p:cNvPr id="8194" name="Picture 2" descr="woman's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87725" y="1329716"/>
            <a:ext cx="1510963" cy="15499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32720" y="3421493"/>
            <a:ext cx="28105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pic>
        <p:nvPicPr>
          <p:cNvPr id="2" name="Picture 1" descr=" boy singing on stag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87725" y="4509141"/>
            <a:ext cx="1589314" cy="1589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TextBox 21"/>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3917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a_fina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casa.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casa2.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6" name="camp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camp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cara2.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fade">
                                      <p:cBhvr>
                                        <p:cTn id="38" dur="500"/>
                                        <p:tgtEl>
                                          <p:spTgt spid="8194"/>
                                        </p:tgtEl>
                                      </p:cBhvr>
                                    </p:animEffect>
                                  </p:childTnLst>
                                  <p:subTnLst>
                                    <p:audio>
                                      <p:cMediaNode>
                                        <p:cTn display="0" masterRel="sameClick">
                                          <p:stCondLst>
                                            <p:cond evt="begin" delay="0">
                                              <p:tn val="36"/>
                                            </p:cond>
                                          </p:stCondLst>
                                          <p:endCondLst>
                                            <p:cond evt="onStopAudio" delay="0">
                                              <p:tgtEl>
                                                <p:sldTgt/>
                                              </p:tgtEl>
                                            </p:cond>
                                          </p:endCondLst>
                                        </p:cTn>
                                        <p:tgtEl>
                                          <p:sndTgt r:embed="rId7" name="cara2.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8" name="cambiar2.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ambiar2.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9" name="calle2.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calle2.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10" name="cantar2.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10" name="cantar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12" grpId="0"/>
      <p:bldP spid="10" grpId="0"/>
      <p:bldP spid="9" grpId="0"/>
      <p:bldP spid="20" grpId="0"/>
      <p:bldP spid="1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0188B-6249-9A46-8C03-8DA1DCDCE4B4}"/>
              </a:ext>
            </a:extLst>
          </p:cNvPr>
          <p:cNvSpPr>
            <a:spLocks noGrp="1"/>
          </p:cNvSpPr>
          <p:nvPr>
            <p:ph type="title"/>
          </p:nvPr>
        </p:nvSpPr>
        <p:spPr/>
        <p:txBody>
          <a:bodyPr>
            <a:noAutofit/>
          </a:bodyPr>
          <a:lstStyle/>
          <a:p>
            <a:pPr algn="ctr"/>
            <a:r>
              <a:rPr lang="en-GB" sz="12000" b="1" dirty="0">
                <a:solidFill>
                  <a:srgbClr val="115076"/>
                </a:solidFill>
                <a:latin typeface="Century Gothic" panose="020B0502020202020204" pitchFamily="34" charset="0"/>
                <a:cs typeface="Calibri" panose="020F0502020204030204" pitchFamily="34" charset="0"/>
              </a:rPr>
              <a:t>ca</a:t>
            </a:r>
            <a:endParaRPr lang="en-US" sz="12000"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4921664" y="3468766"/>
            <a:ext cx="2348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mpo</a:t>
            </a:r>
          </a:p>
        </p:txBody>
      </p:sp>
      <p:sp>
        <p:nvSpPr>
          <p:cNvPr id="10" name="TextBox 9"/>
          <p:cNvSpPr txBox="1"/>
          <p:nvPr/>
        </p:nvSpPr>
        <p:spPr>
          <a:xfrm>
            <a:off x="589771" y="3468766"/>
            <a:ext cx="3494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mbiar</a:t>
            </a:r>
          </a:p>
        </p:txBody>
      </p:sp>
      <p:sp>
        <p:nvSpPr>
          <p:cNvPr id="9" name="TextBox 8"/>
          <p:cNvSpPr txBox="1"/>
          <p:nvPr/>
        </p:nvSpPr>
        <p:spPr>
          <a:xfrm>
            <a:off x="4889502" y="4776793"/>
            <a:ext cx="23765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lle</a:t>
            </a:r>
          </a:p>
        </p:txBody>
      </p:sp>
      <p:sp>
        <p:nvSpPr>
          <p:cNvPr id="11" name="TextBox 10"/>
          <p:cNvSpPr txBox="1"/>
          <p:nvPr/>
        </p:nvSpPr>
        <p:spPr>
          <a:xfrm>
            <a:off x="8315417" y="200075"/>
            <a:ext cx="3045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a:t>
            </a:r>
          </a:p>
        </p:txBody>
      </p:sp>
      <p:sp>
        <p:nvSpPr>
          <p:cNvPr id="8" name="TextBox 7"/>
          <p:cNvSpPr txBox="1"/>
          <p:nvPr/>
        </p:nvSpPr>
        <p:spPr>
          <a:xfrm>
            <a:off x="8432720" y="3421493"/>
            <a:ext cx="28105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sp>
        <p:nvSpPr>
          <p:cNvPr id="22" name="TextBox 21"/>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273645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_fina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asa2.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casa2.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camp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cara2.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cambiar2.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calle2.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cantar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2" grpId="0"/>
      <p:bldP spid="10" grpId="0"/>
      <p:bldP spid="9" grpId="0"/>
      <p:bldP spid="11"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05BD-5AE6-1F4F-8EC8-76E45EDAFF52}"/>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ca</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4921664" y="3468766"/>
            <a:ext cx="2348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mpo</a:t>
            </a:r>
          </a:p>
        </p:txBody>
      </p:sp>
      <p:sp>
        <p:nvSpPr>
          <p:cNvPr id="10" name="TextBox 9"/>
          <p:cNvSpPr txBox="1"/>
          <p:nvPr/>
        </p:nvSpPr>
        <p:spPr>
          <a:xfrm>
            <a:off x="589771" y="3468766"/>
            <a:ext cx="3494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mbiar</a:t>
            </a:r>
          </a:p>
        </p:txBody>
      </p:sp>
      <p:sp>
        <p:nvSpPr>
          <p:cNvPr id="9" name="TextBox 8"/>
          <p:cNvSpPr txBox="1"/>
          <p:nvPr/>
        </p:nvSpPr>
        <p:spPr>
          <a:xfrm>
            <a:off x="4889502" y="4776793"/>
            <a:ext cx="23765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lle</a:t>
            </a:r>
          </a:p>
        </p:txBody>
      </p:sp>
      <p:sp>
        <p:nvSpPr>
          <p:cNvPr id="11" name="TextBox 10"/>
          <p:cNvSpPr txBox="1"/>
          <p:nvPr/>
        </p:nvSpPr>
        <p:spPr>
          <a:xfrm>
            <a:off x="8315417" y="200075"/>
            <a:ext cx="3045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a:t>
            </a:r>
          </a:p>
        </p:txBody>
      </p:sp>
      <p:sp>
        <p:nvSpPr>
          <p:cNvPr id="8" name="TextBox 7"/>
          <p:cNvSpPr txBox="1"/>
          <p:nvPr/>
        </p:nvSpPr>
        <p:spPr>
          <a:xfrm>
            <a:off x="8432720" y="3421493"/>
            <a:ext cx="28105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sp>
        <p:nvSpPr>
          <p:cNvPr id="22" name="TextBox 21"/>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8695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2" grpId="0"/>
      <p:bldP spid="10" grpId="0"/>
      <p:bldP spid="9" grpId="0"/>
      <p:bldP spid="11"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597C4-D6FD-A346-B6A8-B68BDBFEE20D}"/>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7" name="Picture 6" descr="boy eating a cob of corn"/>
          <p:cNvPicPr>
            <a:picLocks noChangeAspect="1"/>
          </p:cNvPicPr>
          <p:nvPr/>
        </p:nvPicPr>
        <p:blipFill rotWithShape="1">
          <a:blip r:embed="rId10" cstate="print">
            <a:extLst>
              <a:ext uri="{28A0092B-C50C-407E-A947-70E740481C1C}">
                <a14:useLocalDpi xmlns:a14="http://schemas.microsoft.com/office/drawing/2010/main" val="0"/>
              </a:ext>
            </a:extLst>
          </a:blip>
          <a:srcRect l="14876" r="16346"/>
          <a:stretch/>
        </p:blipFill>
        <p:spPr>
          <a:xfrm>
            <a:off x="5574655" y="1935793"/>
            <a:ext cx="1042689" cy="1516014"/>
          </a:xfrm>
          <a:prstGeom prst="rect">
            <a:avLst/>
          </a:prstGeom>
        </p:spPr>
      </p:pic>
      <p:sp>
        <p:nvSpPr>
          <p:cNvPr id="5" name="TextBox 4"/>
          <p:cNvSpPr txBox="1"/>
          <p:nvPr/>
        </p:nvSpPr>
        <p:spPr>
          <a:xfrm>
            <a:off x="4492624" y="3306891"/>
            <a:ext cx="32835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a:t>
            </a:r>
          </a:p>
        </p:txBody>
      </p:sp>
      <p:pic>
        <p:nvPicPr>
          <p:cNvPr id="9224" name="Picture 8" descr="the beach"/>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558" t="24883" r="12184" b="22699"/>
          <a:stretch/>
        </p:blipFill>
        <p:spPr bwMode="auto">
          <a:xfrm>
            <a:off x="1221795" y="1217730"/>
            <a:ext cx="1698905" cy="1251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654140" y="335248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p>
        </p:txBody>
      </p:sp>
      <p:grpSp>
        <p:nvGrpSpPr>
          <p:cNvPr id="6" name="Group 5" descr="pencil crayons with an arrow pointing to the white one"/>
          <p:cNvGrpSpPr/>
          <p:nvPr/>
        </p:nvGrpSpPr>
        <p:grpSpPr>
          <a:xfrm>
            <a:off x="960660" y="4392696"/>
            <a:ext cx="2464343" cy="1646426"/>
            <a:chOff x="1095896" y="4621539"/>
            <a:chExt cx="2464343" cy="1646426"/>
          </a:xfrm>
        </p:grpSpPr>
        <p:pic>
          <p:nvPicPr>
            <p:cNvPr id="9220" name="Picture 4" descr="coloured crayons with the white crayon highlight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896" y="4621539"/>
              <a:ext cx="1939963" cy="1286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2" name="Picture 6" descr="white cray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275449">
              <a:off x="2659858" y="4824774"/>
              <a:ext cx="900381" cy="9828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2929542" y="6000574"/>
              <a:ext cx="193062" cy="267391"/>
            </a:xfrm>
            <a:prstGeom prst="straightConnector1">
              <a:avLst/>
            </a:prstGeom>
            <a:ln w="381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427583" y="4728283"/>
            <a:ext cx="33761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có</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2" name="TextBox 21"/>
          <p:cNvSpPr txBox="1"/>
          <p:nvPr/>
        </p:nvSpPr>
        <p:spPr>
          <a:xfrm>
            <a:off x="4947962" y="5587106"/>
            <a:ext cx="2296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a:t>
            </a: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p>
        </p:txBody>
      </p:sp>
      <p:pic>
        <p:nvPicPr>
          <p:cNvPr id="27" name="Picture 5" descr="ca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7113" y="1323837"/>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197931" y="3351100"/>
            <a:ext cx="1896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14" name="TextBox 13"/>
          <p:cNvSpPr txBox="1"/>
          <p:nvPr/>
        </p:nvSpPr>
        <p:spPr>
          <a:xfrm>
            <a:off x="9404333" y="4183486"/>
            <a:ext cx="1484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Tw Cen MT" panose="020B0602020104020603"/>
                <a:ea typeface="+mn-ea"/>
                <a:cs typeface="+mn-cs"/>
              </a:rPr>
              <a:t>Con ketchup</a:t>
            </a:r>
          </a:p>
        </p:txBody>
      </p:sp>
      <p:grpSp>
        <p:nvGrpSpPr>
          <p:cNvPr id="2" name="Group 1" descr="fries with ketchup and a green checkmark, fries without ketchip and a red cross"/>
          <p:cNvGrpSpPr/>
          <p:nvPr/>
        </p:nvGrpSpPr>
        <p:grpSpPr>
          <a:xfrm>
            <a:off x="9563537" y="4515689"/>
            <a:ext cx="1359167" cy="1618580"/>
            <a:chOff x="9563537" y="4515689"/>
            <a:chExt cx="1359167" cy="1618580"/>
          </a:xfrm>
        </p:grpSpPr>
        <p:pic>
          <p:nvPicPr>
            <p:cNvPr id="15"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een checkmar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red cros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ketchu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79328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ome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cost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fade">
                                      <p:cBhvr>
                                        <p:cTn id="28" dur="500"/>
                                        <p:tgtEl>
                                          <p:spTgt spid="9224"/>
                                        </p:tgtEl>
                                      </p:cBhvr>
                                    </p:animEffect>
                                  </p:childTnLst>
                                  <p:subTnLst>
                                    <p:audio>
                                      <p:cMediaNode>
                                        <p:cTn display="0" masterRel="sameClick">
                                          <p:stCondLst>
                                            <p:cond evt="begin" delay="0">
                                              <p:tn val="26"/>
                                            </p:cond>
                                          </p:stCondLst>
                                          <p:endCondLst>
                                            <p:cond evt="onStopAudio" delay="0">
                                              <p:tgtEl>
                                                <p:sldTgt/>
                                              </p:tgtEl>
                                            </p:cond>
                                          </p:endCondLst>
                                        </p:cTn>
                                        <p:tgtEl>
                                          <p:sndTgt r:embed="rId5" name="cost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co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subTnLst>
                                    <p:audio>
                                      <p:cMediaNode>
                                        <p:cTn display="0" masterRel="sameClick">
                                          <p:stCondLst>
                                            <p:cond evt="begin" delay="0">
                                              <p:tn val="36"/>
                                            </p:cond>
                                          </p:stCondLst>
                                          <p:endCondLst>
                                            <p:cond evt="onStopAudio" delay="0">
                                              <p:tgtEl>
                                                <p:sldTgt/>
                                              </p:tgtEl>
                                            </p:cond>
                                          </p:endCondLst>
                                        </p:cTn>
                                        <p:tgtEl>
                                          <p:sndTgt r:embed="rId6" name="coch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blanc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subTnLst>
                                    <p:audio>
                                      <p:cMediaNode>
                                        <p:cTn display="0" masterRel="sameClick">
                                          <p:stCondLst>
                                            <p:cond evt="begin" delay="0">
                                              <p:tn val="46"/>
                                            </p:cond>
                                          </p:stCondLst>
                                          <p:endCondLst>
                                            <p:cond evt="onStopAudio" delay="0">
                                              <p:tgtEl>
                                                <p:sldTgt/>
                                              </p:tgtEl>
                                            </p:cond>
                                          </p:endCondLst>
                                        </p:cTn>
                                        <p:tgtEl>
                                          <p:sndTgt r:embed="rId7" name="blanc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8" name="com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com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con1.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on1.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10" grpId="0"/>
      <p:bldP spid="12" grpId="0"/>
      <p:bldP spid="22" grpId="0"/>
      <p:bldP spid="9" grpId="0"/>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14E8-1769-664F-BA35-04340DADFF9D}"/>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492624" y="3306891"/>
            <a:ext cx="32835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a:t>
            </a:r>
          </a:p>
        </p:txBody>
      </p:sp>
      <p:sp>
        <p:nvSpPr>
          <p:cNvPr id="10" name="TextBox 9"/>
          <p:cNvSpPr txBox="1"/>
          <p:nvPr/>
        </p:nvSpPr>
        <p:spPr>
          <a:xfrm>
            <a:off x="654140" y="335248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p>
        </p:txBody>
      </p:sp>
      <p:sp>
        <p:nvSpPr>
          <p:cNvPr id="12" name="TextBox 11"/>
          <p:cNvSpPr txBox="1"/>
          <p:nvPr/>
        </p:nvSpPr>
        <p:spPr>
          <a:xfrm>
            <a:off x="4427583" y="4728283"/>
            <a:ext cx="33761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có</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p>
        </p:txBody>
      </p:sp>
      <p:sp>
        <p:nvSpPr>
          <p:cNvPr id="11" name="TextBox 10"/>
          <p:cNvSpPr txBox="1"/>
          <p:nvPr/>
        </p:nvSpPr>
        <p:spPr>
          <a:xfrm>
            <a:off x="9197931" y="3351100"/>
            <a:ext cx="1896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24" name="TextBox 23"/>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18198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om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cost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coch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blanc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com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con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10" grpId="0"/>
      <p:bldP spid="12"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[ca], [co], [cu]</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1B86-4852-DB49-A7A9-273DC274397C}"/>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492624" y="3306891"/>
            <a:ext cx="32835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a:t>
            </a:r>
          </a:p>
        </p:txBody>
      </p:sp>
      <p:sp>
        <p:nvSpPr>
          <p:cNvPr id="10" name="TextBox 9"/>
          <p:cNvSpPr txBox="1"/>
          <p:nvPr/>
        </p:nvSpPr>
        <p:spPr>
          <a:xfrm>
            <a:off x="654140" y="335248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p>
        </p:txBody>
      </p:sp>
      <p:sp>
        <p:nvSpPr>
          <p:cNvPr id="12" name="TextBox 11"/>
          <p:cNvSpPr txBox="1"/>
          <p:nvPr/>
        </p:nvSpPr>
        <p:spPr>
          <a:xfrm>
            <a:off x="4427583" y="4728283"/>
            <a:ext cx="33761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có</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p>
        </p:txBody>
      </p:sp>
      <p:sp>
        <p:nvSpPr>
          <p:cNvPr id="11" name="TextBox 10"/>
          <p:cNvSpPr txBox="1"/>
          <p:nvPr/>
        </p:nvSpPr>
        <p:spPr>
          <a:xfrm>
            <a:off x="9197931" y="3351100"/>
            <a:ext cx="1896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24" name="TextBox 23"/>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228783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10" grpId="0"/>
      <p:bldP spid="12"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81102-000E-724D-BCDD-A420A33693F8}"/>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4" descr="silhouette of a man's bac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3464" y="1859193"/>
            <a:ext cx="385071" cy="1431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28053" y="3165569"/>
            <a:ext cx="3135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ltura</a:t>
            </a:r>
          </a:p>
        </p:txBody>
      </p:sp>
      <p:pic>
        <p:nvPicPr>
          <p:cNvPr id="2" name="Picture 1" descr="the Mona Lis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42851" y="1246060"/>
            <a:ext cx="998700" cy="15106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p:cNvSpPr txBox="1"/>
          <p:nvPr/>
        </p:nvSpPr>
        <p:spPr>
          <a:xfrm>
            <a:off x="333498" y="3341339"/>
            <a:ext cx="38174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char</a:t>
            </a:r>
          </a:p>
        </p:txBody>
      </p:sp>
      <p:pic>
        <p:nvPicPr>
          <p:cNvPr id="10244" name="Picture 4" descr="girl with headpho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90593" y="4409036"/>
            <a:ext cx="1173094" cy="16674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44663" y="4304819"/>
            <a:ext cx="33026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a:t>
            </a:r>
          </a:p>
        </p:txBody>
      </p:sp>
      <p:pic>
        <p:nvPicPr>
          <p:cNvPr id="10248" name="Picture 8" descr="a 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3777" y="5220583"/>
            <a:ext cx="1824444" cy="9335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15442" y="13619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atro</a:t>
            </a:r>
          </a:p>
        </p:txBody>
      </p:sp>
      <p:pic>
        <p:nvPicPr>
          <p:cNvPr id="10242" name="Picture 2" descr="the number fou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7005" y="1239915"/>
            <a:ext cx="1508210" cy="15082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23849" y="3341339"/>
            <a:ext cx="38174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adro</a:t>
            </a:r>
          </a:p>
        </p:txBody>
      </p:sp>
      <p:pic>
        <p:nvPicPr>
          <p:cNvPr id="10246" name="Picture 6" descr="an empty picturefram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68615" y="4380073"/>
            <a:ext cx="2127873" cy="16810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4108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u.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uerpo.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5" name="cultura.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5" name="cultura.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6" name="cuatr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42"/>
                                        </p:tgtEl>
                                        <p:attrNameLst>
                                          <p:attrName>style.visibility</p:attrName>
                                        </p:attrNameLst>
                                      </p:cBhvr>
                                      <p:to>
                                        <p:strVal val="visible"/>
                                      </p:to>
                                    </p:set>
                                    <p:animEffect transition="in" filter="fade">
                                      <p:cBhvr>
                                        <p:cTn id="39" dur="500"/>
                                        <p:tgtEl>
                                          <p:spTgt spid="10242"/>
                                        </p:tgtEl>
                                      </p:cBhvr>
                                    </p:animEffect>
                                  </p:childTnLst>
                                  <p:subTnLst>
                                    <p:audio>
                                      <p:cMediaNode>
                                        <p:cTn display="0" masterRel="sameClick">
                                          <p:stCondLst>
                                            <p:cond evt="begin" delay="0">
                                              <p:tn val="37"/>
                                            </p:cond>
                                          </p:stCondLst>
                                          <p:endCondLst>
                                            <p:cond evt="onStopAudio" delay="0">
                                              <p:tgtEl>
                                                <p:sldTgt/>
                                              </p:tgtEl>
                                            </p:cond>
                                          </p:endCondLst>
                                        </p:cTn>
                                        <p:tgtEl>
                                          <p:sndTgt r:embed="rId6" name="cuatro.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7" name="escuchar.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44"/>
                                        </p:tgtEl>
                                        <p:attrNameLst>
                                          <p:attrName>style.visibility</p:attrName>
                                        </p:attrNameLst>
                                      </p:cBhvr>
                                      <p:to>
                                        <p:strVal val="visible"/>
                                      </p:to>
                                    </p:set>
                                    <p:animEffect transition="in" filter="fade">
                                      <p:cBhvr>
                                        <p:cTn id="49" dur="500"/>
                                        <p:tgtEl>
                                          <p:spTgt spid="10244"/>
                                        </p:tgtEl>
                                      </p:cBhvr>
                                    </p:animEffect>
                                  </p:childTnLst>
                                  <p:subTnLst>
                                    <p:audio>
                                      <p:cMediaNode>
                                        <p:cTn display="0" masterRel="sameClick">
                                          <p:stCondLst>
                                            <p:cond evt="begin" delay="0">
                                              <p:tn val="47"/>
                                            </p:cond>
                                          </p:stCondLst>
                                          <p:endCondLst>
                                            <p:cond evt="onStopAudio" delay="0">
                                              <p:tgtEl>
                                                <p:sldTgt/>
                                              </p:tgtEl>
                                            </p:cond>
                                          </p:endCondLst>
                                        </p:cTn>
                                        <p:tgtEl>
                                          <p:sndTgt r:embed="rId7" name="escuchar.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8" name="escuela.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248"/>
                                        </p:tgtEl>
                                        <p:attrNameLst>
                                          <p:attrName>style.visibility</p:attrName>
                                        </p:attrNameLst>
                                      </p:cBhvr>
                                      <p:to>
                                        <p:strVal val="visible"/>
                                      </p:to>
                                    </p:set>
                                    <p:animEffect transition="in" filter="fade">
                                      <p:cBhvr>
                                        <p:cTn id="59" dur="500"/>
                                        <p:tgtEl>
                                          <p:spTgt spid="10248"/>
                                        </p:tgtEl>
                                      </p:cBhvr>
                                    </p:animEffect>
                                  </p:childTnLst>
                                  <p:subTnLst>
                                    <p:audio>
                                      <p:cMediaNode>
                                        <p:cTn display="0" masterRel="sameClick">
                                          <p:stCondLst>
                                            <p:cond evt="begin" delay="0">
                                              <p:tn val="57"/>
                                            </p:cond>
                                          </p:stCondLst>
                                          <p:endCondLst>
                                            <p:cond evt="onStopAudio" delay="0">
                                              <p:tgtEl>
                                                <p:sldTgt/>
                                              </p:tgtEl>
                                            </p:cond>
                                          </p:endCondLst>
                                        </p:cTn>
                                        <p:tgtEl>
                                          <p:sndTgt r:embed="rId8" name="escuela.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9" name="cuadro.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246"/>
                                        </p:tgtEl>
                                        <p:attrNameLst>
                                          <p:attrName>style.visibility</p:attrName>
                                        </p:attrNameLst>
                                      </p:cBhvr>
                                      <p:to>
                                        <p:strVal val="visible"/>
                                      </p:to>
                                    </p:set>
                                    <p:animEffect transition="in" filter="fade">
                                      <p:cBhvr>
                                        <p:cTn id="69" dur="500"/>
                                        <p:tgtEl>
                                          <p:spTgt spid="10246"/>
                                        </p:tgtEl>
                                      </p:cBhvr>
                                    </p:animEffect>
                                  </p:childTnLst>
                                  <p:subTnLst>
                                    <p:audio>
                                      <p:cMediaNode>
                                        <p:cTn display="0" masterRel="sameClick">
                                          <p:stCondLst>
                                            <p:cond evt="begin" delay="0">
                                              <p:tn val="67"/>
                                            </p:cond>
                                          </p:stCondLst>
                                          <p:endCondLst>
                                            <p:cond evt="onStopAudio" delay="0">
                                              <p:tgtEl>
                                                <p:sldTgt/>
                                              </p:tgtEl>
                                            </p:cond>
                                          </p:endCondLst>
                                        </p:cTn>
                                        <p:tgtEl>
                                          <p:sndTgt r:embed="rId9" name="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6" grpId="0"/>
      <p:bldP spid="11" grpId="0"/>
      <p:bldP spid="15" grpId="0"/>
      <p:bldP spid="9"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5FCE-43D5-8643-B74E-0838514E0A42}"/>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4528053" y="3165569"/>
            <a:ext cx="3135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ltura</a:t>
            </a:r>
          </a:p>
        </p:txBody>
      </p:sp>
      <p:sp>
        <p:nvSpPr>
          <p:cNvPr id="11" name="TextBox 10"/>
          <p:cNvSpPr txBox="1"/>
          <p:nvPr/>
        </p:nvSpPr>
        <p:spPr>
          <a:xfrm>
            <a:off x="333498" y="3341339"/>
            <a:ext cx="38174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char</a:t>
            </a:r>
          </a:p>
        </p:txBody>
      </p:sp>
      <p:sp>
        <p:nvSpPr>
          <p:cNvPr id="15" name="TextBox 14"/>
          <p:cNvSpPr txBox="1"/>
          <p:nvPr/>
        </p:nvSpPr>
        <p:spPr>
          <a:xfrm>
            <a:off x="4444663" y="4304819"/>
            <a:ext cx="33026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a:t>
            </a:r>
          </a:p>
        </p:txBody>
      </p:sp>
      <p:sp>
        <p:nvSpPr>
          <p:cNvPr id="9" name="TextBox 8"/>
          <p:cNvSpPr txBox="1"/>
          <p:nvPr/>
        </p:nvSpPr>
        <p:spPr>
          <a:xfrm>
            <a:off x="8715442" y="13619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atro</a:t>
            </a:r>
          </a:p>
        </p:txBody>
      </p:sp>
      <p:sp>
        <p:nvSpPr>
          <p:cNvPr id="13" name="TextBox 12"/>
          <p:cNvSpPr txBox="1"/>
          <p:nvPr/>
        </p:nvSpPr>
        <p:spPr>
          <a:xfrm>
            <a:off x="8223849" y="3341339"/>
            <a:ext cx="38174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adro</a:t>
            </a:r>
          </a:p>
        </p:txBody>
      </p:sp>
      <p:sp>
        <p:nvSpPr>
          <p:cNvPr id="18" name="TextBox 17"/>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341836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uerp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cultur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cuat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escucha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8" name="escuel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9" name="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16" grpId="0"/>
      <p:bldP spid="11" grpId="0"/>
      <p:bldP spid="15" grpId="0"/>
      <p:bldP spid="9"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9034-B7C8-A34A-A142-B2B50584E569}"/>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4528053" y="3165569"/>
            <a:ext cx="3135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ltura</a:t>
            </a:r>
          </a:p>
        </p:txBody>
      </p:sp>
      <p:sp>
        <p:nvSpPr>
          <p:cNvPr id="11" name="TextBox 10"/>
          <p:cNvSpPr txBox="1"/>
          <p:nvPr/>
        </p:nvSpPr>
        <p:spPr>
          <a:xfrm>
            <a:off x="333498" y="3341339"/>
            <a:ext cx="38174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char</a:t>
            </a:r>
          </a:p>
        </p:txBody>
      </p:sp>
      <p:sp>
        <p:nvSpPr>
          <p:cNvPr id="15" name="TextBox 14"/>
          <p:cNvSpPr txBox="1"/>
          <p:nvPr/>
        </p:nvSpPr>
        <p:spPr>
          <a:xfrm>
            <a:off x="4444663" y="4304819"/>
            <a:ext cx="33026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a:t>
            </a:r>
          </a:p>
        </p:txBody>
      </p:sp>
      <p:sp>
        <p:nvSpPr>
          <p:cNvPr id="9" name="TextBox 8"/>
          <p:cNvSpPr txBox="1"/>
          <p:nvPr/>
        </p:nvSpPr>
        <p:spPr>
          <a:xfrm>
            <a:off x="8715442" y="13619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atro</a:t>
            </a:r>
          </a:p>
        </p:txBody>
      </p:sp>
      <p:sp>
        <p:nvSpPr>
          <p:cNvPr id="13" name="TextBox 12"/>
          <p:cNvSpPr txBox="1"/>
          <p:nvPr/>
        </p:nvSpPr>
        <p:spPr>
          <a:xfrm>
            <a:off x="8223849" y="3341339"/>
            <a:ext cx="38174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adro</a:t>
            </a:r>
          </a:p>
        </p:txBody>
      </p:sp>
      <p:sp>
        <p:nvSpPr>
          <p:cNvPr id="18" name="TextBox 17"/>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215834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16" grpId="0"/>
      <p:bldP spid="11" grpId="0"/>
      <p:bldP spid="15" grpId="0"/>
      <p:bldP spid="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39863" y="746633"/>
          <a:ext cx="3887800" cy="5415568"/>
        </p:xfrm>
        <a:graphic>
          <a:graphicData uri="http://schemas.openxmlformats.org/drawingml/2006/table">
            <a:tbl>
              <a:tblPr firstRow="1" bandRow="1">
                <a:tableStyleId>{8A107856-5554-42FB-B03E-39F5DBC370BA}</a:tableStyleId>
              </a:tblPr>
              <a:tblGrid>
                <a:gridCol w="583590">
                  <a:extLst>
                    <a:ext uri="{9D8B030D-6E8A-4147-A177-3AD203B41FA5}">
                      <a16:colId xmlns:a16="http://schemas.microsoft.com/office/drawing/2014/main" val="3826511760"/>
                    </a:ext>
                  </a:extLst>
                </a:gridCol>
                <a:gridCol w="1138472">
                  <a:extLst>
                    <a:ext uri="{9D8B030D-6E8A-4147-A177-3AD203B41FA5}">
                      <a16:colId xmlns:a16="http://schemas.microsoft.com/office/drawing/2014/main" val="2766133930"/>
                    </a:ext>
                  </a:extLst>
                </a:gridCol>
                <a:gridCol w="1082869">
                  <a:extLst>
                    <a:ext uri="{9D8B030D-6E8A-4147-A177-3AD203B41FA5}">
                      <a16:colId xmlns:a16="http://schemas.microsoft.com/office/drawing/2014/main" val="1055200239"/>
                    </a:ext>
                  </a:extLst>
                </a:gridCol>
                <a:gridCol w="1082869">
                  <a:extLst>
                    <a:ext uri="{9D8B030D-6E8A-4147-A177-3AD203B41FA5}">
                      <a16:colId xmlns:a16="http://schemas.microsoft.com/office/drawing/2014/main" val="3969185420"/>
                    </a:ext>
                  </a:extLst>
                </a:gridCol>
              </a:tblGrid>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pPr algn="ctr"/>
                      <a:r>
                        <a:rPr lang="en-GB" sz="1600" b="1" dirty="0">
                          <a:solidFill>
                            <a:schemeClr val="accent1">
                              <a:lumMod val="50000"/>
                            </a:schemeClr>
                          </a:solidFill>
                          <a:latin typeface="Century Gothic" panose="020B0502020202020204" pitchFamily="34" charset="0"/>
                        </a:rPr>
                        <a:t>CA</a:t>
                      </a:r>
                    </a:p>
                  </a:txBody>
                  <a:tcPr marL="72746" marR="72746" marT="36373" marB="36373" anchor="ctr"/>
                </a:tc>
                <a:tc>
                  <a:txBody>
                    <a:bodyPr/>
                    <a:lstStyle/>
                    <a:p>
                      <a:pPr algn="ctr"/>
                      <a:r>
                        <a:rPr lang="en-GB" sz="1600" b="1" dirty="0">
                          <a:solidFill>
                            <a:schemeClr val="accent1">
                              <a:lumMod val="50000"/>
                            </a:schemeClr>
                          </a:solidFill>
                          <a:latin typeface="Century Gothic" panose="020B0502020202020204" pitchFamily="34" charset="0"/>
                        </a:rPr>
                        <a:t>CO</a:t>
                      </a:r>
                    </a:p>
                  </a:txBody>
                  <a:tcPr marL="72746" marR="72746" marT="36373" marB="36373" anchor="ctr"/>
                </a:tc>
                <a:tc>
                  <a:txBody>
                    <a:bodyPr/>
                    <a:lstStyle/>
                    <a:p>
                      <a:pPr algn="ctr"/>
                      <a:r>
                        <a:rPr lang="en-GB" sz="1600" b="1" dirty="0">
                          <a:solidFill>
                            <a:schemeClr val="accent1">
                              <a:lumMod val="50000"/>
                            </a:schemeClr>
                          </a:solidFill>
                          <a:latin typeface="Century Gothic" panose="020B0502020202020204" pitchFamily="34" charset="0"/>
                        </a:rPr>
                        <a:t>CU</a:t>
                      </a:r>
                    </a:p>
                  </a:txBody>
                  <a:tcPr marL="72746" marR="72746" marT="36373" marB="36373" anchor="ctr"/>
                </a:tc>
                <a:extLst>
                  <a:ext uri="{0D108BD9-81ED-4DB2-BD59-A6C34878D82A}">
                    <a16:rowId xmlns:a16="http://schemas.microsoft.com/office/drawing/2014/main" val="1673340455"/>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45640607"/>
                  </a:ext>
                </a:extLst>
              </a:tr>
              <a:tr h="488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72746" marR="72746" marT="36373" marB="3637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72746" marR="72746" marT="36373" marB="3637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72746" marR="72746" marT="36373" marB="3637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72746" marR="72746" marT="36373" marB="36373" anchor="ctr"/>
                </a:tc>
                <a:extLst>
                  <a:ext uri="{0D108BD9-81ED-4DB2-BD59-A6C34878D82A}">
                    <a16:rowId xmlns:a16="http://schemas.microsoft.com/office/drawing/2014/main" val="4179238503"/>
                  </a:ext>
                </a:extLst>
              </a:tr>
              <a:tr h="532352">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70167395"/>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107718701"/>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56631420"/>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245996"/>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480737977"/>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12876144"/>
                  </a:ext>
                </a:extLst>
              </a:tr>
              <a:tr h="486239">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750220700"/>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914553514"/>
                  </a:ext>
                </a:extLst>
              </a:tr>
            </a:tbl>
          </a:graphicData>
        </a:graphic>
      </p:graphicFrame>
      <p:sp>
        <p:nvSpPr>
          <p:cNvPr id="5" name="Action Button: Custom 4">
            <a:hlinkClick r:id="" action="ppaction://noaction" highlightClick="1">
              <a:snd r:embed="rId3" name="comida.wav"/>
            </a:hlinkClick>
          </p:cNvPr>
          <p:cNvSpPr/>
          <p:nvPr/>
        </p:nvSpPr>
        <p:spPr>
          <a:xfrm>
            <a:off x="1633034" y="1292607"/>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5">
            <a:hlinkClick r:id="" action="ppaction://noaction" highlightClick="1">
              <a:snd r:embed="rId4" name="película.wav"/>
            </a:hlinkClick>
          </p:cNvPr>
          <p:cNvSpPr/>
          <p:nvPr/>
        </p:nvSpPr>
        <p:spPr>
          <a:xfrm>
            <a:off x="1633034" y="1776654"/>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 name="Action Button: Custom 6">
            <a:hlinkClick r:id="" action="ppaction://noaction" highlightClick="1">
              <a:snd r:embed="rId5" name="cantar.wav"/>
            </a:hlinkClick>
          </p:cNvPr>
          <p:cNvSpPr/>
          <p:nvPr/>
        </p:nvSpPr>
        <p:spPr>
          <a:xfrm>
            <a:off x="1633034" y="2261797"/>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7">
            <a:hlinkClick r:id="" action="ppaction://noaction" highlightClick="1">
              <a:snd r:embed="rId6" name="artístico.wav"/>
            </a:hlinkClick>
          </p:cNvPr>
          <p:cNvSpPr/>
          <p:nvPr/>
        </p:nvSpPr>
        <p:spPr>
          <a:xfrm>
            <a:off x="1633034" y="278892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8">
            <a:hlinkClick r:id="" action="ppaction://noaction" highlightClick="1">
              <a:snd r:embed="rId7" name="campo.wav"/>
            </a:hlinkClick>
          </p:cNvPr>
          <p:cNvSpPr/>
          <p:nvPr/>
        </p:nvSpPr>
        <p:spPr>
          <a:xfrm>
            <a:off x="1633034" y="329823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 name="Action Button: Custom 9">
            <a:hlinkClick r:id="" action="ppaction://noaction" highlightClick="1">
              <a:snd r:embed="rId8" name="periódico.wav"/>
            </a:hlinkClick>
          </p:cNvPr>
          <p:cNvSpPr/>
          <p:nvPr/>
        </p:nvSpPr>
        <p:spPr>
          <a:xfrm>
            <a:off x="1642173" y="3775287"/>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 name="Action Button: Custom 10">
            <a:hlinkClick r:id="" action="ppaction://noaction" highlightClick="1">
              <a:snd r:embed="rId9" name="escuchar.wav"/>
            </a:hlinkClick>
          </p:cNvPr>
          <p:cNvSpPr/>
          <p:nvPr/>
        </p:nvSpPr>
        <p:spPr>
          <a:xfrm>
            <a:off x="1642173" y="424866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2" name="Action Button: Custom 11">
            <a:hlinkClick r:id="" action="ppaction://noaction" highlightClick="1">
              <a:snd r:embed="rId10" name="correcto.wav"/>
            </a:hlinkClick>
          </p:cNvPr>
          <p:cNvSpPr/>
          <p:nvPr/>
        </p:nvSpPr>
        <p:spPr>
          <a:xfrm>
            <a:off x="1633034" y="474350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 name="Action Button: Custom 12">
            <a:hlinkClick r:id="" action="ppaction://noaction" highlightClick="1">
              <a:snd r:embed="rId11" name="cultura.wav"/>
            </a:hlinkClick>
          </p:cNvPr>
          <p:cNvSpPr/>
          <p:nvPr/>
        </p:nvSpPr>
        <p:spPr>
          <a:xfrm>
            <a:off x="1633034" y="524263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4" name="Action Button: Custom 13">
            <a:hlinkClick r:id="" action="ppaction://noaction" highlightClick="1">
              <a:snd r:embed="rId12" name="descansar.wav"/>
            </a:hlinkClick>
          </p:cNvPr>
          <p:cNvSpPr/>
          <p:nvPr/>
        </p:nvSpPr>
        <p:spPr>
          <a:xfrm>
            <a:off x="1633034" y="5723400"/>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1891" y="1270598"/>
            <a:ext cx="415973" cy="433305"/>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82802" y="1748042"/>
            <a:ext cx="415973" cy="433305"/>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18637" y="2259937"/>
            <a:ext cx="415973" cy="433305"/>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8599" y="3258942"/>
            <a:ext cx="415973" cy="433305"/>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1891" y="2765511"/>
            <a:ext cx="415973" cy="433305"/>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1891" y="3755014"/>
            <a:ext cx="415973" cy="433305"/>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67173" y="4239365"/>
            <a:ext cx="415973" cy="433305"/>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1891" y="4732608"/>
            <a:ext cx="415973" cy="433305"/>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82802" y="5207257"/>
            <a:ext cx="415973" cy="433305"/>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5334" y="5686748"/>
            <a:ext cx="415973" cy="433305"/>
          </a:xfrm>
          <a:prstGeom prst="rect">
            <a:avLst/>
          </a:prstGeom>
        </p:spPr>
      </p:pic>
      <p:sp>
        <p:nvSpPr>
          <p:cNvPr id="25" name="TextBox 24"/>
          <p:cNvSpPr txBox="1"/>
          <p:nvPr/>
        </p:nvSpPr>
        <p:spPr>
          <a:xfrm>
            <a:off x="4660940" y="195475"/>
            <a:ext cx="2768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Escucha otra vez.</a:t>
            </a:r>
          </a:p>
        </p:txBody>
      </p:sp>
      <p:sp>
        <p:nvSpPr>
          <p:cNvPr id="26" name="TextBox 25"/>
          <p:cNvSpPr txBox="1"/>
          <p:nvPr/>
        </p:nvSpPr>
        <p:spPr>
          <a:xfrm>
            <a:off x="6948079" y="195475"/>
            <a:ext cx="250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Escribe la palabra.</a:t>
            </a:r>
          </a:p>
        </p:txBody>
      </p:sp>
      <p:sp>
        <p:nvSpPr>
          <p:cNvPr id="36" name="TextBox 35"/>
          <p:cNvSpPr txBox="1"/>
          <p:nvPr/>
        </p:nvSpPr>
        <p:spPr>
          <a:xfrm>
            <a:off x="265449" y="192270"/>
            <a:ext cx="13675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Escucha.</a:t>
            </a:r>
          </a:p>
        </p:txBody>
      </p:sp>
      <p:sp>
        <p:nvSpPr>
          <p:cNvPr id="37" name="TextBox 36"/>
          <p:cNvSpPr txBox="1"/>
          <p:nvPr/>
        </p:nvSpPr>
        <p:spPr>
          <a:xfrm>
            <a:off x="1560328" y="192270"/>
            <a:ext cx="33540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Marca ‘CA’, ‘CO’ o ‘CU’.</a:t>
            </a:r>
          </a:p>
        </p:txBody>
      </p:sp>
      <p:graphicFrame>
        <p:nvGraphicFramePr>
          <p:cNvPr id="48" name="Table 47"/>
          <p:cNvGraphicFramePr>
            <a:graphicFrameLocks noGrp="1"/>
          </p:cNvGraphicFramePr>
          <p:nvPr/>
        </p:nvGraphicFramePr>
        <p:xfrm>
          <a:off x="6927691" y="751963"/>
          <a:ext cx="3692256" cy="5410235"/>
        </p:xfrm>
        <a:graphic>
          <a:graphicData uri="http://schemas.openxmlformats.org/drawingml/2006/table">
            <a:tbl>
              <a:tblPr firstRow="1" bandRow="1">
                <a:tableStyleId>{5DA37D80-6434-44D0-A028-1B22A696006F}</a:tableStyleId>
              </a:tblPr>
              <a:tblGrid>
                <a:gridCol w="3692256">
                  <a:extLst>
                    <a:ext uri="{9D8B030D-6E8A-4147-A177-3AD203B41FA5}">
                      <a16:colId xmlns:a16="http://schemas.microsoft.com/office/drawing/2014/main" val="3826511760"/>
                    </a:ext>
                  </a:extLst>
                </a:gridCol>
              </a:tblGrid>
              <a:tr h="488072">
                <a:tc>
                  <a:txBody>
                    <a:bodyPr/>
                    <a:lstStyle/>
                    <a:p>
                      <a:pPr algn="ctr"/>
                      <a:endParaRPr lang="en-GB" sz="1900" b="1" i="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73340455"/>
                  </a:ext>
                </a:extLst>
              </a:tr>
              <a:tr h="488072">
                <a:tc>
                  <a:txBody>
                    <a:bodyPr/>
                    <a:lstStyle/>
                    <a:p>
                      <a:pPr algn="ctr"/>
                      <a:endParaRPr lang="en-GB" sz="1600" b="1" dirty="0">
                        <a:solidFill>
                          <a:srgbClr val="7030A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45640607"/>
                  </a:ext>
                </a:extLst>
              </a:tr>
              <a:tr h="48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4179238503"/>
                  </a:ext>
                </a:extLst>
              </a:tr>
              <a:tr h="5318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70167395"/>
                  </a:ext>
                </a:extLst>
              </a:tr>
              <a:tr h="488072">
                <a:tc>
                  <a:txBody>
                    <a:bodyPr/>
                    <a:lstStyle/>
                    <a:p>
                      <a:pPr algn="ctr"/>
                      <a:endParaRPr lang="en-GB" sz="1600" b="1" dirty="0">
                        <a:solidFill>
                          <a:srgbClr val="7030A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107718701"/>
                  </a:ext>
                </a:extLst>
              </a:tr>
              <a:tr h="488072">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56631420"/>
                  </a:ext>
                </a:extLst>
              </a:tr>
              <a:tr h="48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245996"/>
                  </a:ext>
                </a:extLst>
              </a:tr>
              <a:tr h="488072">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480737977"/>
                  </a:ext>
                </a:extLst>
              </a:tr>
              <a:tr h="488072">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12876144"/>
                  </a:ext>
                </a:extLst>
              </a:tr>
              <a:tr h="485761">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750220700"/>
                  </a:ext>
                </a:extLst>
              </a:tr>
              <a:tr h="488072">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914553514"/>
                  </a:ext>
                </a:extLst>
              </a:tr>
            </a:tbl>
          </a:graphicData>
        </a:graphic>
      </p:graphicFrame>
      <p:sp>
        <p:nvSpPr>
          <p:cNvPr id="49" name="TextBox 48"/>
          <p:cNvSpPr txBox="1"/>
          <p:nvPr/>
        </p:nvSpPr>
        <p:spPr>
          <a:xfrm>
            <a:off x="6948079" y="805560"/>
            <a:ext cx="37755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¿Cómo se dice en inglés?</a:t>
            </a:r>
          </a:p>
        </p:txBody>
      </p:sp>
      <p:sp>
        <p:nvSpPr>
          <p:cNvPr id="50" name="TextBox 49"/>
          <p:cNvSpPr txBox="1"/>
          <p:nvPr/>
        </p:nvSpPr>
        <p:spPr>
          <a:xfrm>
            <a:off x="7165062" y="2273084"/>
            <a:ext cx="28595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sing, singing</a:t>
            </a:r>
          </a:p>
        </p:txBody>
      </p:sp>
      <p:sp>
        <p:nvSpPr>
          <p:cNvPr id="51" name="TextBox 50"/>
          <p:cNvSpPr txBox="1"/>
          <p:nvPr/>
        </p:nvSpPr>
        <p:spPr>
          <a:xfrm>
            <a:off x="6653056" y="1312309"/>
            <a:ext cx="1871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food</a:t>
            </a:r>
          </a:p>
        </p:txBody>
      </p:sp>
      <p:sp>
        <p:nvSpPr>
          <p:cNvPr id="52" name="TextBox 51"/>
          <p:cNvSpPr txBox="1"/>
          <p:nvPr/>
        </p:nvSpPr>
        <p:spPr>
          <a:xfrm>
            <a:off x="6908896" y="1781237"/>
            <a:ext cx="12595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film</a:t>
            </a:r>
          </a:p>
        </p:txBody>
      </p:sp>
      <p:sp>
        <p:nvSpPr>
          <p:cNvPr id="53" name="TextBox 52"/>
          <p:cNvSpPr txBox="1"/>
          <p:nvPr/>
        </p:nvSpPr>
        <p:spPr>
          <a:xfrm>
            <a:off x="7123578" y="2745211"/>
            <a:ext cx="11005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artistic</a:t>
            </a:r>
          </a:p>
        </p:txBody>
      </p:sp>
      <p:sp>
        <p:nvSpPr>
          <p:cNvPr id="54" name="TextBox 53"/>
          <p:cNvSpPr txBox="1"/>
          <p:nvPr/>
        </p:nvSpPr>
        <p:spPr>
          <a:xfrm>
            <a:off x="7165062" y="3278927"/>
            <a:ext cx="16291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countryside</a:t>
            </a:r>
          </a:p>
        </p:txBody>
      </p:sp>
      <p:sp>
        <p:nvSpPr>
          <p:cNvPr id="55" name="TextBox 54"/>
          <p:cNvSpPr txBox="1"/>
          <p:nvPr/>
        </p:nvSpPr>
        <p:spPr>
          <a:xfrm>
            <a:off x="7165062" y="3728327"/>
            <a:ext cx="16840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newspaper</a:t>
            </a:r>
          </a:p>
        </p:txBody>
      </p:sp>
      <p:sp>
        <p:nvSpPr>
          <p:cNvPr id="56" name="TextBox 55"/>
          <p:cNvSpPr txBox="1"/>
          <p:nvPr/>
        </p:nvSpPr>
        <p:spPr>
          <a:xfrm>
            <a:off x="7064469" y="5211989"/>
            <a:ext cx="12863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culture</a:t>
            </a:r>
          </a:p>
        </p:txBody>
      </p:sp>
      <p:sp>
        <p:nvSpPr>
          <p:cNvPr id="57" name="TextBox 56"/>
          <p:cNvSpPr txBox="1"/>
          <p:nvPr/>
        </p:nvSpPr>
        <p:spPr>
          <a:xfrm>
            <a:off x="7083219" y="4719161"/>
            <a:ext cx="1248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correct</a:t>
            </a:r>
          </a:p>
        </p:txBody>
      </p:sp>
      <p:sp>
        <p:nvSpPr>
          <p:cNvPr id="58" name="TextBox 57"/>
          <p:cNvSpPr txBox="1"/>
          <p:nvPr/>
        </p:nvSpPr>
        <p:spPr>
          <a:xfrm>
            <a:off x="6777854" y="4255726"/>
            <a:ext cx="30366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listen, listening</a:t>
            </a:r>
          </a:p>
        </p:txBody>
      </p:sp>
      <p:sp>
        <p:nvSpPr>
          <p:cNvPr id="59" name="TextBox 58"/>
          <p:cNvSpPr txBox="1"/>
          <p:nvPr/>
        </p:nvSpPr>
        <p:spPr>
          <a:xfrm>
            <a:off x="6979175" y="5733403"/>
            <a:ext cx="23143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rest, resting</a:t>
            </a:r>
          </a:p>
        </p:txBody>
      </p:sp>
      <p:sp>
        <p:nvSpPr>
          <p:cNvPr id="60" name="Rounded Rectangle 59"/>
          <p:cNvSpPr/>
          <p:nvPr/>
        </p:nvSpPr>
        <p:spPr>
          <a:xfrm>
            <a:off x="10132386" y="40831"/>
            <a:ext cx="2008171" cy="3174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59"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itle 60"/>
          <p:cNvSpPr>
            <a:spLocks noGrp="1"/>
          </p:cNvSpPr>
          <p:nvPr>
            <p:ph type="title"/>
          </p:nvPr>
        </p:nvSpPr>
        <p:spPr>
          <a:xfrm>
            <a:off x="10132386" y="-62748"/>
            <a:ext cx="2353539" cy="510036"/>
          </a:xfrm>
        </p:spPr>
        <p:txBody>
          <a:bodyPr>
            <a:normAutofit/>
          </a:bodyPr>
          <a:lstStyle/>
          <a:p>
            <a:pPr defTabSz="903124">
              <a:lnSpc>
                <a:spcPct val="100000"/>
              </a:lnSpc>
              <a:spcBef>
                <a:spcPts val="0"/>
              </a:spcBef>
            </a:pPr>
            <a:r>
              <a:rPr lang="en-GB" sz="1559" b="1" dirty="0" err="1">
                <a:solidFill>
                  <a:prstClr val="white"/>
                </a:solidFill>
                <a:ea typeface="+mn-ea"/>
                <a:cs typeface="+mn-cs"/>
              </a:rPr>
              <a:t>escuchar</a:t>
            </a:r>
            <a:r>
              <a:rPr lang="en-GB" sz="1559" b="1" dirty="0">
                <a:solidFill>
                  <a:prstClr val="white"/>
                </a:solidFill>
                <a:ea typeface="+mn-ea"/>
                <a:cs typeface="+mn-cs"/>
              </a:rPr>
              <a:t> / escribir</a:t>
            </a:r>
            <a:endParaRPr lang="en-GB" dirty="0"/>
          </a:p>
        </p:txBody>
      </p:sp>
      <p:graphicFrame>
        <p:nvGraphicFramePr>
          <p:cNvPr id="62" name="Table 61"/>
          <p:cNvGraphicFramePr>
            <a:graphicFrameLocks noGrp="1"/>
          </p:cNvGraphicFramePr>
          <p:nvPr/>
        </p:nvGraphicFramePr>
        <p:xfrm>
          <a:off x="5510214" y="761695"/>
          <a:ext cx="1342246" cy="5400503"/>
        </p:xfrm>
        <a:graphic>
          <a:graphicData uri="http://schemas.openxmlformats.org/drawingml/2006/table">
            <a:tbl>
              <a:tblPr firstRow="1" bandRow="1">
                <a:tableStyleId>{5DA37D80-6434-44D0-A028-1B22A696006F}</a:tableStyleId>
              </a:tblPr>
              <a:tblGrid>
                <a:gridCol w="1342246">
                  <a:extLst>
                    <a:ext uri="{9D8B030D-6E8A-4147-A177-3AD203B41FA5}">
                      <a16:colId xmlns:a16="http://schemas.microsoft.com/office/drawing/2014/main" val="3826511760"/>
                    </a:ext>
                  </a:extLst>
                </a:gridCol>
              </a:tblGrid>
              <a:tr h="487194">
                <a:tc>
                  <a:txBody>
                    <a:bodyPr/>
                    <a:lstStyle/>
                    <a:p>
                      <a:pPr algn="ctr"/>
                      <a:endParaRPr lang="en-GB" sz="1900" b="1" i="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73340455"/>
                  </a:ext>
                </a:extLst>
              </a:tr>
              <a:tr h="487194">
                <a:tc>
                  <a:txBody>
                    <a:bodyPr/>
                    <a:lstStyle/>
                    <a:p>
                      <a:pPr algn="ctr"/>
                      <a:endParaRPr lang="en-GB" sz="1600" b="1" dirty="0">
                        <a:solidFill>
                          <a:srgbClr val="7030A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45640607"/>
                  </a:ext>
                </a:extLst>
              </a:tr>
              <a:tr h="487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4179238503"/>
                  </a:ext>
                </a:extLst>
              </a:tr>
              <a:tr h="530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70167395"/>
                  </a:ext>
                </a:extLst>
              </a:tr>
              <a:tr h="487194">
                <a:tc>
                  <a:txBody>
                    <a:bodyPr/>
                    <a:lstStyle/>
                    <a:p>
                      <a:pPr algn="ctr"/>
                      <a:endParaRPr lang="en-GB" sz="1600" b="1" dirty="0">
                        <a:solidFill>
                          <a:srgbClr val="7030A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107718701"/>
                  </a:ext>
                </a:extLst>
              </a:tr>
              <a:tr h="487194">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56631420"/>
                  </a:ext>
                </a:extLst>
              </a:tr>
              <a:tr h="487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245996"/>
                  </a:ext>
                </a:extLst>
              </a:tr>
              <a:tr h="487194">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480737977"/>
                  </a:ext>
                </a:extLst>
              </a:tr>
              <a:tr h="487194">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12876144"/>
                  </a:ext>
                </a:extLst>
              </a:tr>
              <a:tr h="484887">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750220700"/>
                  </a:ext>
                </a:extLst>
              </a:tr>
              <a:tr h="487194">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914553514"/>
                  </a:ext>
                </a:extLst>
              </a:tr>
            </a:tbl>
          </a:graphicData>
        </a:graphic>
      </p:graphicFrame>
      <p:sp>
        <p:nvSpPr>
          <p:cNvPr id="63" name="TextBox 62"/>
          <p:cNvSpPr txBox="1"/>
          <p:nvPr/>
        </p:nvSpPr>
        <p:spPr>
          <a:xfrm>
            <a:off x="5530702" y="3766436"/>
            <a:ext cx="15465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periódi</a:t>
            </a:r>
            <a:r>
              <a:rPr kumimoji="0" lang="en-GB" sz="20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co</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64" name="TextBox 63"/>
          <p:cNvSpPr txBox="1"/>
          <p:nvPr/>
        </p:nvSpPr>
        <p:spPr>
          <a:xfrm>
            <a:off x="5537565" y="3294951"/>
            <a:ext cx="13055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ca</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mpo</a:t>
            </a:r>
          </a:p>
        </p:txBody>
      </p:sp>
      <p:sp>
        <p:nvSpPr>
          <p:cNvPr id="65" name="TextBox 64"/>
          <p:cNvSpPr txBox="1"/>
          <p:nvPr/>
        </p:nvSpPr>
        <p:spPr>
          <a:xfrm>
            <a:off x="5672121" y="2776591"/>
            <a:ext cx="13762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artísti</a:t>
            </a:r>
            <a:r>
              <a:rPr kumimoji="0" lang="en-GB" sz="20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co</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66" name="TextBox 65"/>
          <p:cNvSpPr txBox="1"/>
          <p:nvPr/>
        </p:nvSpPr>
        <p:spPr>
          <a:xfrm>
            <a:off x="5626676" y="1757900"/>
            <a:ext cx="1270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pelí</a:t>
            </a:r>
            <a:r>
              <a:rPr kumimoji="0" lang="en-GB" sz="20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cu</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7" name="TextBox 66"/>
          <p:cNvSpPr txBox="1"/>
          <p:nvPr/>
        </p:nvSpPr>
        <p:spPr>
          <a:xfrm>
            <a:off x="5634195" y="1270598"/>
            <a:ext cx="1219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co</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mida</a:t>
            </a:r>
          </a:p>
        </p:txBody>
      </p:sp>
      <p:sp>
        <p:nvSpPr>
          <p:cNvPr id="68" name="TextBox 67"/>
          <p:cNvSpPr txBox="1"/>
          <p:nvPr/>
        </p:nvSpPr>
        <p:spPr>
          <a:xfrm>
            <a:off x="5617414" y="5208962"/>
            <a:ext cx="11813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cu</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ltura</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9" name="TextBox 68"/>
          <p:cNvSpPr txBox="1"/>
          <p:nvPr/>
        </p:nvSpPr>
        <p:spPr>
          <a:xfrm>
            <a:off x="5579440" y="4737986"/>
            <a:ext cx="1288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co</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rrecto</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0" name="TextBox 69"/>
          <p:cNvSpPr txBox="1"/>
          <p:nvPr/>
        </p:nvSpPr>
        <p:spPr>
          <a:xfrm>
            <a:off x="5521692" y="4248971"/>
            <a:ext cx="13872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a:t>
            </a:r>
            <a:r>
              <a:rPr kumimoji="0" lang="en-GB" sz="20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cu</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char</a:t>
            </a:r>
            <a:endParaRPr kumimoji="0" lang="en-GB" sz="175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1" name="TextBox 70"/>
          <p:cNvSpPr txBox="1"/>
          <p:nvPr/>
        </p:nvSpPr>
        <p:spPr>
          <a:xfrm>
            <a:off x="5412560" y="5703345"/>
            <a:ext cx="15555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des</a:t>
            </a: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ca</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nsar</a:t>
            </a:r>
          </a:p>
        </p:txBody>
      </p:sp>
      <p:sp>
        <p:nvSpPr>
          <p:cNvPr id="72" name="TextBox 71"/>
          <p:cNvSpPr txBox="1"/>
          <p:nvPr/>
        </p:nvSpPr>
        <p:spPr>
          <a:xfrm>
            <a:off x="5645679" y="2254621"/>
            <a:ext cx="1236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ca</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ntar</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3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6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6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0"/>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68"/>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7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48"/>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49"/>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1"/>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52"/>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50"/>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53"/>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54"/>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55"/>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58"/>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7"/>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56"/>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5" grpId="0"/>
      <p:bldP spid="26" grpId="0"/>
      <p:bldP spid="36" grpId="0"/>
      <p:bldP spid="37" grpId="0"/>
      <p:bldP spid="49" grpId="0"/>
      <p:bldP spid="50" grpId="0"/>
      <p:bldP spid="51" grpId="0"/>
      <p:bldP spid="52" grpId="0"/>
      <p:bldP spid="53" grpId="0"/>
      <p:bldP spid="54" grpId="0"/>
      <p:bldP spid="55" grpId="0"/>
      <p:bldP spid="56" grpId="0"/>
      <p:bldP spid="57" grpId="0"/>
      <p:bldP spid="58" grpId="0"/>
      <p:bldP spid="59" grpId="0"/>
      <p:bldP spid="63" grpId="0"/>
      <p:bldP spid="64" grpId="0"/>
      <p:bldP spid="65" grpId="0"/>
      <p:bldP spid="66" grpId="0"/>
      <p:bldP spid="67" grpId="0"/>
      <p:bldP spid="68" grpId="0"/>
      <p:bldP spid="69" grpId="0"/>
      <p:bldP spid="70" grpId="0"/>
      <p:bldP spid="71" grpId="0"/>
      <p:bldP spid="7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80286" y="2921168"/>
            <a:ext cx="112280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Doy libros a un</a:t>
            </a:r>
            <a:r>
              <a:rPr kumimoji="0" lang="es-CO" sz="6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co</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mpañero.</a:t>
            </a:r>
          </a:p>
        </p:txBody>
      </p:sp>
      <p:sp>
        <p:nvSpPr>
          <p:cNvPr id="13" name="TextBox 12"/>
          <p:cNvSpPr txBox="1"/>
          <p:nvPr/>
        </p:nvSpPr>
        <p:spPr>
          <a:xfrm>
            <a:off x="2258084" y="4641371"/>
            <a:ext cx="79600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I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give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books</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to a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classmate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a:t>
            </a:r>
          </a:p>
        </p:txBody>
      </p:sp>
      <p:sp>
        <p:nvSpPr>
          <p:cNvPr id="16" name="Action Button: Custom 15">
            <a:hlinkClick r:id="" action="ppaction://noaction" highlightClick="1">
              <a:snd r:embed="rId3" name="doy libros a un companero.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388" y="1982688"/>
            <a:ext cx="522871" cy="544657"/>
          </a:xfrm>
          <a:prstGeom prst="rect">
            <a:avLst/>
          </a:prstGeom>
        </p:spPr>
      </p:pic>
      <p:sp>
        <p:nvSpPr>
          <p:cNvPr id="19" name="TextBox 18"/>
          <p:cNvSpPr txBox="1"/>
          <p:nvPr/>
        </p:nvSpPr>
        <p:spPr>
          <a:xfrm>
            <a:off x="1595621" y="1942321"/>
            <a:ext cx="232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a:t>
            </a:r>
          </a:p>
        </p:txBody>
      </p:sp>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Tree>
    <p:extLst>
      <p:ext uri="{BB962C8B-B14F-4D97-AF65-F5344CB8AC3E}">
        <p14:creationId xmlns:p14="http://schemas.microsoft.com/office/powerpoint/2010/main" val="7635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875448"/>
            <a:ext cx="122083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La madre quiere un </a:t>
            </a: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co</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che blan</a:t>
            </a: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co</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a:t>
            </a:r>
          </a:p>
        </p:txBody>
      </p:sp>
      <p:sp>
        <p:nvSpPr>
          <p:cNvPr id="13" name="TextBox 12"/>
          <p:cNvSpPr txBox="1"/>
          <p:nvPr/>
        </p:nvSpPr>
        <p:spPr>
          <a:xfrm>
            <a:off x="0" y="4778531"/>
            <a:ext cx="122083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The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mother</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wants</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white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car.</a:t>
            </a:r>
          </a:p>
        </p:txBody>
      </p:sp>
      <p:sp>
        <p:nvSpPr>
          <p:cNvPr id="16" name="Action Button: Custom 15">
            <a:hlinkClick r:id="" action="ppaction://noaction" highlightClick="1">
              <a:snd r:embed="rId3" name="la madre quiere un coche blanco.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388" y="1982688"/>
            <a:ext cx="522871" cy="544657"/>
          </a:xfrm>
          <a:prstGeom prst="rect">
            <a:avLst/>
          </a:prstGeom>
        </p:spPr>
      </p:pic>
      <p:sp>
        <p:nvSpPr>
          <p:cNvPr id="19" name="TextBox 18"/>
          <p:cNvSpPr txBox="1"/>
          <p:nvPr/>
        </p:nvSpPr>
        <p:spPr>
          <a:xfrm>
            <a:off x="1595621" y="1942321"/>
            <a:ext cx="232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a:t>
            </a:r>
          </a:p>
        </p:txBody>
      </p:sp>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Tree>
    <p:extLst>
      <p:ext uri="{BB962C8B-B14F-4D97-AF65-F5344CB8AC3E}">
        <p14:creationId xmlns:p14="http://schemas.microsoft.com/office/powerpoint/2010/main" val="32109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95621" y="1942321"/>
            <a:ext cx="232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 y CA</a:t>
            </a:r>
          </a:p>
        </p:txBody>
      </p:sp>
      <p:sp>
        <p:nvSpPr>
          <p:cNvPr id="7" name="TextBox 6"/>
          <p:cNvSpPr txBox="1"/>
          <p:nvPr/>
        </p:nvSpPr>
        <p:spPr>
          <a:xfrm>
            <a:off x="0" y="2921168"/>
            <a:ext cx="122083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La hermana pasa tiempo </a:t>
            </a: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co</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 un amigo en la </a:t>
            </a: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ca</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lle.</a:t>
            </a:r>
          </a:p>
        </p:txBody>
      </p:sp>
      <p:sp>
        <p:nvSpPr>
          <p:cNvPr id="16" name="Action Button: Custom 15">
            <a:hlinkClick r:id="" action="ppaction://noaction" highlightClick="1">
              <a:snd r:embed="rId3" name="la hermana pasa tiempo con un amigo en la calle.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5508" y="1982688"/>
            <a:ext cx="522871" cy="544657"/>
          </a:xfrm>
          <a:prstGeom prst="rect">
            <a:avLst/>
          </a:prstGeom>
        </p:spPr>
      </p:pic>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
        <p:nvSpPr>
          <p:cNvPr id="8" name="TextBox 7"/>
          <p:cNvSpPr txBox="1"/>
          <p:nvPr/>
        </p:nvSpPr>
        <p:spPr>
          <a:xfrm>
            <a:off x="0" y="4778531"/>
            <a:ext cx="1220832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The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sister</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spends</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time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with</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male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friend</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in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the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street</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a:t>
            </a:r>
          </a:p>
        </p:txBody>
      </p:sp>
    </p:spTree>
    <p:extLst>
      <p:ext uri="{BB962C8B-B14F-4D97-AF65-F5344CB8AC3E}">
        <p14:creationId xmlns:p14="http://schemas.microsoft.com/office/powerpoint/2010/main" val="133757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95621" y="1942321"/>
            <a:ext cx="232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 y CO</a:t>
            </a:r>
          </a:p>
        </p:txBody>
      </p:sp>
      <p:sp>
        <p:nvSpPr>
          <p:cNvPr id="7" name="TextBox 6"/>
          <p:cNvSpPr txBox="1"/>
          <p:nvPr/>
        </p:nvSpPr>
        <p:spPr>
          <a:xfrm>
            <a:off x="1" y="2921168"/>
            <a:ext cx="12192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Ca</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ntar solo puede ser </a:t>
            </a: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co</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mpli</a:t>
            </a: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ca</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do.</a:t>
            </a:r>
            <a:endParaRPr kumimoji="0" lang="es-CO"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16" name="Action Button: Custom 15">
            <a:hlinkClick r:id="" action="ppaction://noaction" highlightClick="1">
              <a:snd r:embed="rId3" name="cantar solo puede ser complicado.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
        <p:nvSpPr>
          <p:cNvPr id="8" name="TextBox 7"/>
          <p:cNvSpPr txBox="1"/>
          <p:nvPr/>
        </p:nvSpPr>
        <p:spPr>
          <a:xfrm>
            <a:off x="0" y="4778531"/>
            <a:ext cx="122083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Singing</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alone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can be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complicated</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5508" y="1982688"/>
            <a:ext cx="522871" cy="544657"/>
          </a:xfrm>
          <a:prstGeom prst="rect">
            <a:avLst/>
          </a:prstGeom>
        </p:spPr>
      </p:pic>
    </p:spTree>
    <p:extLst>
      <p:ext uri="{BB962C8B-B14F-4D97-AF65-F5344CB8AC3E}">
        <p14:creationId xmlns:p14="http://schemas.microsoft.com/office/powerpoint/2010/main" val="27498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5508" y="1982688"/>
            <a:ext cx="522871" cy="544657"/>
          </a:xfrm>
          <a:prstGeom prst="rect">
            <a:avLst/>
          </a:prstGeom>
        </p:spPr>
      </p:pic>
      <p:sp>
        <p:nvSpPr>
          <p:cNvPr id="19" name="TextBox 18"/>
          <p:cNvSpPr txBox="1"/>
          <p:nvPr/>
        </p:nvSpPr>
        <p:spPr>
          <a:xfrm>
            <a:off x="1595621" y="1942321"/>
            <a:ext cx="232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 y CU</a:t>
            </a:r>
          </a:p>
        </p:txBody>
      </p:sp>
      <p:sp>
        <p:nvSpPr>
          <p:cNvPr id="7" name="TextBox 6"/>
          <p:cNvSpPr txBox="1"/>
          <p:nvPr/>
        </p:nvSpPr>
        <p:spPr>
          <a:xfrm>
            <a:off x="0" y="2921168"/>
            <a:ext cx="122083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Ca</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minamos juntos a la es</a:t>
            </a:r>
            <a:r>
              <a:rPr lang="es-CO" sz="6000" b="1" dirty="0">
                <a:solidFill>
                  <a:srgbClr val="E25B00"/>
                </a:solidFill>
                <a:latin typeface="Century Gothic" panose="020F0302020204030204"/>
                <a:cs typeface="Calibri" panose="020F0502020204030204" pitchFamily="34" charset="0"/>
              </a:rPr>
              <a:t>cu</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ela. Es la </a:t>
            </a:r>
            <a:r>
              <a:rPr kumimoji="0" lang="es-CO" sz="6000" b="1" i="0" u="none" strike="noStrike" kern="1200" cap="none" spc="0" normalizeH="0" baseline="0" noProof="0" dirty="0">
                <a:ln>
                  <a:noFill/>
                </a:ln>
                <a:solidFill>
                  <a:srgbClr val="E25B00"/>
                </a:solidFill>
                <a:effectLst/>
                <a:uLnTx/>
                <a:uFillTx/>
                <a:latin typeface="Century Gothic" panose="020F0302020204030204"/>
                <a:ea typeface="+mn-ea"/>
                <a:cs typeface="Calibri" panose="020F0502020204030204" pitchFamily="34" charset="0"/>
              </a:rPr>
              <a:t>cu</a:t>
            </a:r>
            <a:r>
              <a:rPr kumimoji="0" lang="es-CO"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ltura aquí.</a:t>
            </a:r>
            <a:endParaRPr kumimoji="0" lang="es-CO"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16" name="Action Button: Custom 15">
            <a:hlinkClick r:id="" action="ppaction://noaction" highlightClick="1">
              <a:snd r:embed="rId4" name="caminamos juntos a la escuela es la cultura aqui.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
        <p:nvSpPr>
          <p:cNvPr id="9" name="TextBox 8"/>
          <p:cNvSpPr txBox="1"/>
          <p:nvPr/>
        </p:nvSpPr>
        <p:spPr>
          <a:xfrm>
            <a:off x="0" y="4778531"/>
            <a:ext cx="1220832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We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walk</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together</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to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school</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It’s</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the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culture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here</a:t>
            </a:r>
            <a:r>
              <a:rPr kumimoji="0" lang="es-CO" sz="4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a:t>
            </a:r>
          </a:p>
        </p:txBody>
      </p:sp>
    </p:spTree>
    <p:extLst>
      <p:ext uri="{BB962C8B-B14F-4D97-AF65-F5344CB8AC3E}">
        <p14:creationId xmlns:p14="http://schemas.microsoft.com/office/powerpoint/2010/main" val="274468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ca</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ntar</a:t>
            </a:r>
          </a:p>
        </p:txBody>
      </p:sp>
      <p:grpSp>
        <p:nvGrpSpPr>
          <p:cNvPr id="20" name="Group 19">
            <a:extLst>
              <a:ext uri="{FF2B5EF4-FFF2-40B4-BE49-F238E27FC236}">
                <a16:creationId xmlns:a16="http://schemas.microsoft.com/office/drawing/2014/main" id="{5B31F302-7B61-450D-8FBF-88282C1ADBD4}"/>
              </a:ext>
            </a:extLst>
          </p:cNvPr>
          <p:cNvGrpSpPr/>
          <p:nvPr/>
        </p:nvGrpSpPr>
        <p:grpSpPr>
          <a:xfrm>
            <a:off x="8808403" y="1407017"/>
            <a:ext cx="2280320" cy="1913676"/>
            <a:chOff x="9072435" y="1417191"/>
            <a:chExt cx="1717754" cy="1556356"/>
          </a:xfrm>
        </p:grpSpPr>
        <p:pic>
          <p:nvPicPr>
            <p:cNvPr id="21" name="Picture 2" descr="http://www.clker.com/cliparts/w/d/u/B/w/V/stamp1-md.png">
              <a:extLst>
                <a:ext uri="{FF2B5EF4-FFF2-40B4-BE49-F238E27FC236}">
                  <a16:creationId xmlns:a16="http://schemas.microsoft.com/office/drawing/2014/main" id="{810D809B-040B-479C-B36F-FE54143F7E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45032">
              <a:off x="9072435" y="1417191"/>
              <a:ext cx="1717754" cy="155635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F35223D-C868-4C71-85B6-110E7CA5DB7B}"/>
                </a:ext>
              </a:extLst>
            </p:cNvPr>
            <p:cNvSpPr txBox="1"/>
            <p:nvPr/>
          </p:nvSpPr>
          <p:spPr>
            <a:xfrm rot="21219978">
              <a:off x="9354706" y="1957575"/>
              <a:ext cx="1410324" cy="4755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[street]</a:t>
              </a:r>
            </a:p>
          </p:txBody>
        </p:sp>
      </p:grpSp>
      <p:pic>
        <p:nvPicPr>
          <p:cNvPr id="23" name="Picture 22">
            <a:extLst>
              <a:ext uri="{FF2B5EF4-FFF2-40B4-BE49-F238E27FC236}">
                <a16:creationId xmlns:a16="http://schemas.microsoft.com/office/drawing/2014/main" id="{AD865DBC-E3FF-464F-A4AA-8ABF20EA11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0465" y="2984449"/>
            <a:ext cx="1589314" cy="1589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p>
        </p:txBody>
      </p:sp>
      <p:pic>
        <p:nvPicPr>
          <p:cNvPr id="28" name="Picture 9">
            <a:extLst>
              <a:ext uri="{FF2B5EF4-FFF2-40B4-BE49-F238E27FC236}">
                <a16:creationId xmlns:a16="http://schemas.microsoft.com/office/drawing/2014/main" id="{CFD72825-A82A-460E-809C-5D2DD6B92E3D}"/>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4726" y="2628382"/>
            <a:ext cx="2115550" cy="13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60684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cas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asa.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ant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cant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6" name="ca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ca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[ca], [co], [cu]</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544835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7" name="TextBox 6">
            <a:extLst>
              <a:ext uri="{FF2B5EF4-FFF2-40B4-BE49-F238E27FC236}">
                <a16:creationId xmlns:a16="http://schemas.microsoft.com/office/drawing/2014/main" id="{CA4F4FA1-8675-47F2-AC19-00D5690019A3}"/>
              </a:ext>
            </a:extLst>
          </p:cNvPr>
          <p:cNvSpPr txBox="1"/>
          <p:nvPr/>
        </p:nvSpPr>
        <p:spPr>
          <a:xfrm>
            <a:off x="0" y="1131486"/>
            <a:ext cx="123476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 palabra. ¿Es ‘ca’, ‘co’ o ‘cu’?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Luego, escribe la frase en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14">
            <a:extLst>
              <a:ext uri="{FF2B5EF4-FFF2-40B4-BE49-F238E27FC236}">
                <a16:creationId xmlns:a16="http://schemas.microsoft.com/office/drawing/2014/main" id="{DA25D27F-2A92-4A74-8694-70C09AEBB9CE}"/>
              </a:ext>
            </a:extLst>
          </p:cNvPr>
          <p:cNvSpPr txBox="1"/>
          <p:nvPr/>
        </p:nvSpPr>
        <p:spPr>
          <a:xfrm>
            <a:off x="808263" y="1969639"/>
            <a:ext cx="471315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Hay una ______ azul en mi ______.</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15">
            <a:extLst>
              <a:ext uri="{FF2B5EF4-FFF2-40B4-BE49-F238E27FC236}">
                <a16:creationId xmlns:a16="http://schemas.microsoft.com/office/drawing/2014/main" id="{FF82818B-576F-4317-A4FB-7C7A8808D887}"/>
              </a:ext>
            </a:extLst>
          </p:cNvPr>
          <p:cNvSpPr txBox="1"/>
          <p:nvPr/>
        </p:nvSpPr>
        <p:spPr>
          <a:xfrm>
            <a:off x="827938" y="2673323"/>
            <a:ext cx="66480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Quiero __________ ________ en un __________.</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CuadroTexto 16">
            <a:extLst>
              <a:ext uri="{FF2B5EF4-FFF2-40B4-BE49-F238E27FC236}">
                <a16:creationId xmlns:a16="http://schemas.microsoft.com/office/drawing/2014/main" id="{3F1FC946-81EA-4989-8AE1-E6736A2DA470}"/>
              </a:ext>
            </a:extLst>
          </p:cNvPr>
          <p:cNvSpPr txBox="1"/>
          <p:nvPr/>
        </p:nvSpPr>
        <p:spPr>
          <a:xfrm>
            <a:off x="841178" y="3457214"/>
            <a:ext cx="488467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_______ está ______ del _______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17">
            <a:extLst>
              <a:ext uri="{FF2B5EF4-FFF2-40B4-BE49-F238E27FC236}">
                <a16:creationId xmlns:a16="http://schemas.microsoft.com/office/drawing/2014/main" id="{360B5AD3-8C67-4C34-B140-5391E7A7AD84}"/>
              </a:ext>
            </a:extLst>
          </p:cNvPr>
          <p:cNvSpPr txBox="1"/>
          <p:nvPr/>
        </p:nvSpPr>
        <p:spPr>
          <a:xfrm>
            <a:off x="820907" y="4206939"/>
            <a:ext cx="458971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divertido _______ ____ amigos.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18">
            <a:extLst>
              <a:ext uri="{FF2B5EF4-FFF2-40B4-BE49-F238E27FC236}">
                <a16:creationId xmlns:a16="http://schemas.microsoft.com/office/drawing/2014/main" id="{E627B2F5-39CF-41FF-AF75-67A7D3649C56}"/>
              </a:ext>
            </a:extLst>
          </p:cNvPr>
          <p:cNvSpPr txBox="1"/>
          <p:nvPr/>
        </p:nvSpPr>
        <p:spPr>
          <a:xfrm>
            <a:off x="813487" y="4799511"/>
            <a:ext cx="57533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Estudio ________ y _____________ antiguos en clase.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9">
            <a:extLst>
              <a:ext uri="{FF2B5EF4-FFF2-40B4-BE49-F238E27FC236}">
                <a16:creationId xmlns:a16="http://schemas.microsoft.com/office/drawing/2014/main" id="{E2409F40-F9BE-4E50-BA46-02A161E5A906}"/>
              </a:ext>
            </a:extLst>
          </p:cNvPr>
          <p:cNvSpPr txBox="1"/>
          <p:nvPr/>
        </p:nvSpPr>
        <p:spPr>
          <a:xfrm>
            <a:off x="816546" y="5716120"/>
            <a:ext cx="553549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Quiero _________ el ________ ________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20">
            <a:extLst>
              <a:ext uri="{FF2B5EF4-FFF2-40B4-BE49-F238E27FC236}">
                <a16:creationId xmlns:a16="http://schemas.microsoft.com/office/drawing/2014/main" id="{40F70B00-62BE-4364-82A7-205072F92B0E}"/>
              </a:ext>
            </a:extLst>
          </p:cNvPr>
          <p:cNvSpPr txBox="1"/>
          <p:nvPr/>
        </p:nvSpPr>
        <p:spPr>
          <a:xfrm>
            <a:off x="2011654" y="1949001"/>
            <a:ext cx="9713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casa</a:t>
            </a:r>
          </a:p>
        </p:txBody>
      </p:sp>
      <p:sp>
        <p:nvSpPr>
          <p:cNvPr id="15" name="CuadroTexto 21">
            <a:extLst>
              <a:ext uri="{FF2B5EF4-FFF2-40B4-BE49-F238E27FC236}">
                <a16:creationId xmlns:a16="http://schemas.microsoft.com/office/drawing/2014/main" id="{5F817D05-BD57-4F06-964D-2B57A8F57C58}"/>
              </a:ext>
            </a:extLst>
          </p:cNvPr>
          <p:cNvSpPr txBox="1"/>
          <p:nvPr/>
        </p:nvSpPr>
        <p:spPr>
          <a:xfrm>
            <a:off x="2468947" y="4182706"/>
            <a:ext cx="110479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cantar</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6" name="CuadroTexto 22">
            <a:extLst>
              <a:ext uri="{FF2B5EF4-FFF2-40B4-BE49-F238E27FC236}">
                <a16:creationId xmlns:a16="http://schemas.microsoft.com/office/drawing/2014/main" id="{2DCA6AF2-B147-44D8-BD6F-DCAEAA9CF854}"/>
              </a:ext>
            </a:extLst>
          </p:cNvPr>
          <p:cNvSpPr txBox="1"/>
          <p:nvPr/>
        </p:nvSpPr>
        <p:spPr>
          <a:xfrm>
            <a:off x="4455890" y="1925880"/>
            <a:ext cx="85472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calle</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7" name="CuadroTexto 23">
            <a:extLst>
              <a:ext uri="{FF2B5EF4-FFF2-40B4-BE49-F238E27FC236}">
                <a16:creationId xmlns:a16="http://schemas.microsoft.com/office/drawing/2014/main" id="{332693E0-AF04-4AD0-9DE7-51EFBA7AC928}"/>
              </a:ext>
            </a:extLst>
          </p:cNvPr>
          <p:cNvSpPr txBox="1"/>
          <p:nvPr/>
        </p:nvSpPr>
        <p:spPr>
          <a:xfrm>
            <a:off x="4698851" y="5716120"/>
            <a:ext cx="11641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blanco</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8" name="CuadroTexto 24">
            <a:extLst>
              <a:ext uri="{FF2B5EF4-FFF2-40B4-BE49-F238E27FC236}">
                <a16:creationId xmlns:a16="http://schemas.microsoft.com/office/drawing/2014/main" id="{300C6C6F-16E5-4A05-B1FD-984F9704E243}"/>
              </a:ext>
            </a:extLst>
          </p:cNvPr>
          <p:cNvSpPr txBox="1"/>
          <p:nvPr/>
        </p:nvSpPr>
        <p:spPr>
          <a:xfrm>
            <a:off x="3519716" y="4195501"/>
            <a:ext cx="72327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con</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9" name="CuadroTexto 25">
            <a:extLst>
              <a:ext uri="{FF2B5EF4-FFF2-40B4-BE49-F238E27FC236}">
                <a16:creationId xmlns:a16="http://schemas.microsoft.com/office/drawing/2014/main" id="{1E1938A7-1DC8-463A-88DA-5772CA15E1B8}"/>
              </a:ext>
            </a:extLst>
          </p:cNvPr>
          <p:cNvSpPr txBox="1"/>
          <p:nvPr/>
        </p:nvSpPr>
        <p:spPr>
          <a:xfrm>
            <a:off x="1258492" y="3445644"/>
            <a:ext cx="108876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coche</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0" name="CuadroTexto 26">
            <a:extLst>
              <a:ext uri="{FF2B5EF4-FFF2-40B4-BE49-F238E27FC236}">
                <a16:creationId xmlns:a16="http://schemas.microsoft.com/office/drawing/2014/main" id="{94FEFD53-8707-4E88-A803-232F7CC14FAE}"/>
              </a:ext>
            </a:extLst>
          </p:cNvPr>
          <p:cNvSpPr txBox="1"/>
          <p:nvPr/>
        </p:nvSpPr>
        <p:spPr>
          <a:xfrm>
            <a:off x="1873140" y="2662513"/>
            <a:ext cx="146225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escuchar</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1" name="CuadroTexto 27">
            <a:extLst>
              <a:ext uri="{FF2B5EF4-FFF2-40B4-BE49-F238E27FC236}">
                <a16:creationId xmlns:a16="http://schemas.microsoft.com/office/drawing/2014/main" id="{3EB958C5-0B55-474E-9D44-910D49A34CD8}"/>
              </a:ext>
            </a:extLst>
          </p:cNvPr>
          <p:cNvSpPr txBox="1"/>
          <p:nvPr/>
        </p:nvSpPr>
        <p:spPr>
          <a:xfrm>
            <a:off x="5369839" y="2662514"/>
            <a:ext cx="151035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concierto</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2" name="CuadroTexto 28">
            <a:extLst>
              <a:ext uri="{FF2B5EF4-FFF2-40B4-BE49-F238E27FC236}">
                <a16:creationId xmlns:a16="http://schemas.microsoft.com/office/drawing/2014/main" id="{9139A6E7-3AFC-413E-9F4B-0CB933CA75BF}"/>
              </a:ext>
            </a:extLst>
          </p:cNvPr>
          <p:cNvSpPr txBox="1"/>
          <p:nvPr/>
        </p:nvSpPr>
        <p:spPr>
          <a:xfrm>
            <a:off x="1898918" y="4775278"/>
            <a:ext cx="11400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E25B00"/>
                </a:solidFill>
                <a:effectLst/>
                <a:uLnTx/>
                <a:uFillTx/>
                <a:latin typeface="Century Gothic" panose="020F0302020204030204"/>
                <a:ea typeface="+mn-ea"/>
                <a:cs typeface="+mn-cs"/>
              </a:rPr>
              <a:t>cultura</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3" name="CuadroTexto 29">
            <a:extLst>
              <a:ext uri="{FF2B5EF4-FFF2-40B4-BE49-F238E27FC236}">
                <a16:creationId xmlns:a16="http://schemas.microsoft.com/office/drawing/2014/main" id="{A5F3DF1E-7C9B-423B-8E05-BE19AB24CFAB}"/>
              </a:ext>
            </a:extLst>
          </p:cNvPr>
          <p:cNvSpPr txBox="1"/>
          <p:nvPr/>
        </p:nvSpPr>
        <p:spPr>
          <a:xfrm>
            <a:off x="3373292" y="2659382"/>
            <a:ext cx="116089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música</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4" name="CuadroTexto 30">
            <a:extLst>
              <a:ext uri="{FF2B5EF4-FFF2-40B4-BE49-F238E27FC236}">
                <a16:creationId xmlns:a16="http://schemas.microsoft.com/office/drawing/2014/main" id="{D1781106-DB8A-438A-969F-A3FA24D7972D}"/>
              </a:ext>
            </a:extLst>
          </p:cNvPr>
          <p:cNvSpPr txBox="1"/>
          <p:nvPr/>
        </p:nvSpPr>
        <p:spPr>
          <a:xfrm>
            <a:off x="2943526" y="3451237"/>
            <a:ext cx="101021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cerca</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5" name="CuadroTexto 31">
            <a:extLst>
              <a:ext uri="{FF2B5EF4-FFF2-40B4-BE49-F238E27FC236}">
                <a16:creationId xmlns:a16="http://schemas.microsoft.com/office/drawing/2014/main" id="{233BA4C3-6F82-4EC2-B20D-B22829D0DD24}"/>
              </a:ext>
            </a:extLst>
          </p:cNvPr>
          <p:cNvSpPr txBox="1"/>
          <p:nvPr/>
        </p:nvSpPr>
        <p:spPr>
          <a:xfrm>
            <a:off x="4421656" y="3447350"/>
            <a:ext cx="110799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banco</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6" name="CuadroTexto 32">
            <a:extLst>
              <a:ext uri="{FF2B5EF4-FFF2-40B4-BE49-F238E27FC236}">
                <a16:creationId xmlns:a16="http://schemas.microsoft.com/office/drawing/2014/main" id="{100AF59D-E3F9-4A82-AEC7-760B6AC0E0CA}"/>
              </a:ext>
            </a:extLst>
          </p:cNvPr>
          <p:cNvSpPr txBox="1"/>
          <p:nvPr/>
        </p:nvSpPr>
        <p:spPr>
          <a:xfrm>
            <a:off x="1862308" y="5709477"/>
            <a:ext cx="1370888"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comprar</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7" name="CuadroTexto 33">
            <a:extLst>
              <a:ext uri="{FF2B5EF4-FFF2-40B4-BE49-F238E27FC236}">
                <a16:creationId xmlns:a16="http://schemas.microsoft.com/office/drawing/2014/main" id="{00C23C03-354E-4655-A556-DB90A81C4B3A}"/>
              </a:ext>
            </a:extLst>
          </p:cNvPr>
          <p:cNvSpPr txBox="1"/>
          <p:nvPr/>
        </p:nvSpPr>
        <p:spPr>
          <a:xfrm>
            <a:off x="3463339" y="5716120"/>
            <a:ext cx="124104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caballo</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8" name="Action Button: Custom 20">
            <a:hlinkClick r:id="" action="ppaction://noaction" highlightClick="1">
              <a:snd r:embed="rId4" name="Hay una casa azul en mi calle.wav"/>
            </a:hlinkClick>
            <a:extLst>
              <a:ext uri="{FF2B5EF4-FFF2-40B4-BE49-F238E27FC236}">
                <a16:creationId xmlns:a16="http://schemas.microsoft.com/office/drawing/2014/main" id="{3E471303-4F1D-4AE0-8C42-2DF11BCDB8EC}"/>
              </a:ext>
            </a:extLst>
          </p:cNvPr>
          <p:cNvSpPr/>
          <p:nvPr/>
        </p:nvSpPr>
        <p:spPr>
          <a:xfrm>
            <a:off x="206575" y="201361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9" name="Action Button: Custom 20">
            <a:hlinkClick r:id="" action="ppaction://noaction" highlightClick="1">
              <a:snd r:embed="rId5" name="Quiero escuchar música en un concierto.wav"/>
            </a:hlinkClick>
            <a:extLst>
              <a:ext uri="{FF2B5EF4-FFF2-40B4-BE49-F238E27FC236}">
                <a16:creationId xmlns:a16="http://schemas.microsoft.com/office/drawing/2014/main" id="{3A6D36AB-D3B3-4C81-8B8B-11419A230665}"/>
              </a:ext>
            </a:extLst>
          </p:cNvPr>
          <p:cNvSpPr/>
          <p:nvPr/>
        </p:nvSpPr>
        <p:spPr>
          <a:xfrm>
            <a:off x="206575" y="275543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0" name="Action Button: Custom 20">
            <a:hlinkClick r:id="" action="ppaction://noaction" highlightClick="1">
              <a:snd r:embed="rId6" name="Mi coche está cerca del banco.wav"/>
            </a:hlinkClick>
            <a:extLst>
              <a:ext uri="{FF2B5EF4-FFF2-40B4-BE49-F238E27FC236}">
                <a16:creationId xmlns:a16="http://schemas.microsoft.com/office/drawing/2014/main" id="{077547F3-8574-4B78-B287-8549825CD510}"/>
              </a:ext>
            </a:extLst>
          </p:cNvPr>
          <p:cNvSpPr/>
          <p:nvPr/>
        </p:nvSpPr>
        <p:spPr>
          <a:xfrm>
            <a:off x="206575" y="34941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1" name="Action Button: Custom 20">
            <a:hlinkClick r:id="" action="ppaction://noaction" highlightClick="1">
              <a:snd r:embed="rId7" name="Es divertido cantar con amigos.wav"/>
            </a:hlinkClick>
            <a:extLst>
              <a:ext uri="{FF2B5EF4-FFF2-40B4-BE49-F238E27FC236}">
                <a16:creationId xmlns:a16="http://schemas.microsoft.com/office/drawing/2014/main" id="{92D6BAB6-4A63-4D89-9812-C88C9FF0E0D4}"/>
              </a:ext>
            </a:extLst>
          </p:cNvPr>
          <p:cNvSpPr/>
          <p:nvPr/>
        </p:nvSpPr>
        <p:spPr>
          <a:xfrm>
            <a:off x="206574" y="423960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2" name="Action Button: Custom 20">
            <a:hlinkClick r:id="" action="ppaction://noaction" highlightClick="1">
              <a:snd r:embed="rId8" name="Estudio cultura y documentos antiguos en clase.wav"/>
            </a:hlinkClick>
            <a:extLst>
              <a:ext uri="{FF2B5EF4-FFF2-40B4-BE49-F238E27FC236}">
                <a16:creationId xmlns:a16="http://schemas.microsoft.com/office/drawing/2014/main" id="{BD937821-B196-4A72-AE1D-A02096C111BC}"/>
              </a:ext>
            </a:extLst>
          </p:cNvPr>
          <p:cNvSpPr/>
          <p:nvPr/>
        </p:nvSpPr>
        <p:spPr>
          <a:xfrm>
            <a:off x="206573" y="499493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3" name="Action Button: Custom 20">
            <a:hlinkClick r:id="" action="ppaction://noaction" highlightClick="1">
              <a:snd r:embed="rId9" name="Quiero comprar el caballo blanco.wav"/>
            </a:hlinkClick>
            <a:extLst>
              <a:ext uri="{FF2B5EF4-FFF2-40B4-BE49-F238E27FC236}">
                <a16:creationId xmlns:a16="http://schemas.microsoft.com/office/drawing/2014/main" id="{C1F43D6E-7B8A-431F-87DC-3401094A4D58}"/>
              </a:ext>
            </a:extLst>
          </p:cNvPr>
          <p:cNvSpPr/>
          <p:nvPr/>
        </p:nvSpPr>
        <p:spPr>
          <a:xfrm>
            <a:off x="206573" y="574037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58A75DD0-614B-4363-A510-44D1B69D5BE3}"/>
              </a:ext>
            </a:extLst>
          </p:cNvPr>
          <p:cNvSpPr txBox="1"/>
          <p:nvPr/>
        </p:nvSpPr>
        <p:spPr>
          <a:xfrm>
            <a:off x="7013735" y="4799511"/>
            <a:ext cx="49447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study culture and old documents in class.</a:t>
            </a:r>
          </a:p>
        </p:txBody>
      </p:sp>
      <p:sp>
        <p:nvSpPr>
          <p:cNvPr id="35" name="TextBox 34">
            <a:extLst>
              <a:ext uri="{FF2B5EF4-FFF2-40B4-BE49-F238E27FC236}">
                <a16:creationId xmlns:a16="http://schemas.microsoft.com/office/drawing/2014/main" id="{345F8EEE-2248-4CB7-9929-C7E1870D9FB0}"/>
              </a:ext>
            </a:extLst>
          </p:cNvPr>
          <p:cNvSpPr txBox="1"/>
          <p:nvPr/>
        </p:nvSpPr>
        <p:spPr>
          <a:xfrm>
            <a:off x="6999978" y="1969639"/>
            <a:ext cx="54051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a blue house on my street.</a:t>
            </a:r>
          </a:p>
        </p:txBody>
      </p:sp>
      <p:sp>
        <p:nvSpPr>
          <p:cNvPr id="36" name="TextBox 35">
            <a:extLst>
              <a:ext uri="{FF2B5EF4-FFF2-40B4-BE49-F238E27FC236}">
                <a16:creationId xmlns:a16="http://schemas.microsoft.com/office/drawing/2014/main" id="{87FB3942-8D30-4773-86EB-58B7AA95B725}"/>
              </a:ext>
            </a:extLst>
          </p:cNvPr>
          <p:cNvSpPr txBox="1"/>
          <p:nvPr/>
        </p:nvSpPr>
        <p:spPr>
          <a:xfrm>
            <a:off x="7013735" y="2553306"/>
            <a:ext cx="53610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listen to music in / at a concert.</a:t>
            </a:r>
          </a:p>
        </p:txBody>
      </p:sp>
      <p:sp>
        <p:nvSpPr>
          <p:cNvPr id="37" name="TextBox 36">
            <a:extLst>
              <a:ext uri="{FF2B5EF4-FFF2-40B4-BE49-F238E27FC236}">
                <a16:creationId xmlns:a16="http://schemas.microsoft.com/office/drawing/2014/main" id="{3CCACFAE-D554-49DA-90B5-4D0B7F49E1E0}"/>
              </a:ext>
            </a:extLst>
          </p:cNvPr>
          <p:cNvSpPr txBox="1"/>
          <p:nvPr/>
        </p:nvSpPr>
        <p:spPr>
          <a:xfrm>
            <a:off x="6999978" y="3475527"/>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car is near the bank.</a:t>
            </a:r>
          </a:p>
        </p:txBody>
      </p:sp>
      <p:sp>
        <p:nvSpPr>
          <p:cNvPr id="38" name="TextBox 37">
            <a:extLst>
              <a:ext uri="{FF2B5EF4-FFF2-40B4-BE49-F238E27FC236}">
                <a16:creationId xmlns:a16="http://schemas.microsoft.com/office/drawing/2014/main" id="{2F18CF14-1F94-479D-9F54-9C970B674732}"/>
              </a:ext>
            </a:extLst>
          </p:cNvPr>
          <p:cNvSpPr txBox="1"/>
          <p:nvPr/>
        </p:nvSpPr>
        <p:spPr>
          <a:xfrm>
            <a:off x="7013735" y="4191088"/>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fun to sing with friends.</a:t>
            </a:r>
          </a:p>
        </p:txBody>
      </p:sp>
      <p:sp>
        <p:nvSpPr>
          <p:cNvPr id="39" name="TextBox 38">
            <a:extLst>
              <a:ext uri="{FF2B5EF4-FFF2-40B4-BE49-F238E27FC236}">
                <a16:creationId xmlns:a16="http://schemas.microsoft.com/office/drawing/2014/main" id="{D32957D4-9B22-4A53-9D18-6D2EE4D390B1}"/>
              </a:ext>
            </a:extLst>
          </p:cNvPr>
          <p:cNvSpPr txBox="1"/>
          <p:nvPr/>
        </p:nvSpPr>
        <p:spPr>
          <a:xfrm>
            <a:off x="7013735" y="5747556"/>
            <a:ext cx="4930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buy the white horse.</a:t>
            </a:r>
          </a:p>
        </p:txBody>
      </p:sp>
      <p:sp>
        <p:nvSpPr>
          <p:cNvPr id="40" name="CuadroTexto 28">
            <a:extLst>
              <a:ext uri="{FF2B5EF4-FFF2-40B4-BE49-F238E27FC236}">
                <a16:creationId xmlns:a16="http://schemas.microsoft.com/office/drawing/2014/main" id="{9139A6E7-3AFC-413E-9F4B-0CB933CA75BF}"/>
              </a:ext>
            </a:extLst>
          </p:cNvPr>
          <p:cNvSpPr txBox="1"/>
          <p:nvPr/>
        </p:nvSpPr>
        <p:spPr>
          <a:xfrm>
            <a:off x="3318328" y="4767660"/>
            <a:ext cx="192552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E25B00"/>
                </a:solidFill>
                <a:effectLst/>
                <a:uLnTx/>
                <a:uFillTx/>
                <a:latin typeface="Century Gothic" panose="020F0302020204030204"/>
                <a:ea typeface="+mn-ea"/>
                <a:cs typeface="+mn-cs"/>
              </a:rPr>
              <a:t>documentos</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894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1" grpId="0"/>
      <p:bldP spid="22" grpId="0"/>
      <p:bldP spid="23" grpId="0"/>
      <p:bldP spid="24" grpId="0"/>
      <p:bldP spid="25" grpId="0"/>
      <p:bldP spid="27" grpId="0"/>
      <p:bldP spid="34" grpId="0"/>
      <p:bldP spid="35" grpId="0"/>
      <p:bldP spid="36" grpId="0"/>
      <p:bldP spid="37" grpId="0"/>
      <p:bldP spid="38" grpId="0"/>
      <p:bldP spid="39" grpId="0"/>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7" name="TextBox 6">
            <a:extLst>
              <a:ext uri="{FF2B5EF4-FFF2-40B4-BE49-F238E27FC236}">
                <a16:creationId xmlns:a16="http://schemas.microsoft.com/office/drawing/2014/main" id="{CA4F4FA1-8675-47F2-AC19-00D5690019A3}"/>
              </a:ext>
            </a:extLst>
          </p:cNvPr>
          <p:cNvSpPr txBox="1"/>
          <p:nvPr/>
        </p:nvSpPr>
        <p:spPr>
          <a:xfrm>
            <a:off x="0" y="1131486"/>
            <a:ext cx="123476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 palabra. ¿Es ‘ca’, ‘co’ o ‘cu’?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Luego, escribe la frase en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14">
            <a:extLst>
              <a:ext uri="{FF2B5EF4-FFF2-40B4-BE49-F238E27FC236}">
                <a16:creationId xmlns:a16="http://schemas.microsoft.com/office/drawing/2014/main" id="{DA25D27F-2A92-4A74-8694-70C09AEBB9CE}"/>
              </a:ext>
            </a:extLst>
          </p:cNvPr>
          <p:cNvSpPr txBox="1"/>
          <p:nvPr/>
        </p:nvSpPr>
        <p:spPr>
          <a:xfrm>
            <a:off x="808263" y="1969639"/>
            <a:ext cx="43669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Hay una </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ca</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 azul en mi </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ca</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15">
            <a:extLst>
              <a:ext uri="{FF2B5EF4-FFF2-40B4-BE49-F238E27FC236}">
                <a16:creationId xmlns:a16="http://schemas.microsoft.com/office/drawing/2014/main" id="{FF82818B-576F-4317-A4FB-7C7A8808D887}"/>
              </a:ext>
            </a:extLst>
          </p:cNvPr>
          <p:cNvSpPr txBox="1"/>
          <p:nvPr/>
        </p:nvSpPr>
        <p:spPr>
          <a:xfrm>
            <a:off x="827938" y="2673323"/>
            <a:ext cx="66480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Quiero es</a:t>
            </a:r>
            <a:r>
              <a:rPr kumimoji="0" lang="en-GB" sz="2200" b="0" i="0" u="none" strike="noStrike" kern="1200" cap="none" spc="0" normalizeH="0" baseline="0" noProof="0" dirty="0">
                <a:ln>
                  <a:noFill/>
                </a:ln>
                <a:solidFill>
                  <a:srgbClr val="ED7D31"/>
                </a:solidFill>
                <a:effectLst/>
                <a:uLnTx/>
                <a:uFillTx/>
                <a:latin typeface="Century Gothic" panose="020F0302020204030204"/>
                <a:ea typeface="+mn-ea"/>
                <a:cs typeface="+mn-cs"/>
              </a:rPr>
              <a:t>cu</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char música en un </a:t>
            </a:r>
            <a:r>
              <a:rPr kumimoji="0" lang="en-GB" sz="2200" b="0" i="0" u="none" strike="noStrike" kern="1200" cap="none" spc="0" normalizeH="0" baseline="0" noProof="0" dirty="0">
                <a:ln>
                  <a:noFill/>
                </a:ln>
                <a:solidFill>
                  <a:srgbClr val="ED7D31"/>
                </a:solidFill>
                <a:effectLst/>
                <a:uLnTx/>
                <a:uFillTx/>
                <a:latin typeface="Century Gothic" panose="020F0302020204030204"/>
                <a:ea typeface="+mn-ea"/>
                <a:cs typeface="+mn-cs"/>
              </a:rPr>
              <a:t>co</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ncierto.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CuadroTexto 16">
            <a:extLst>
              <a:ext uri="{FF2B5EF4-FFF2-40B4-BE49-F238E27FC236}">
                <a16:creationId xmlns:a16="http://schemas.microsoft.com/office/drawing/2014/main" id="{3F1FC946-81EA-4989-8AE1-E6736A2DA470}"/>
              </a:ext>
            </a:extLst>
          </p:cNvPr>
          <p:cNvSpPr txBox="1"/>
          <p:nvPr/>
        </p:nvSpPr>
        <p:spPr>
          <a:xfrm>
            <a:off x="841178" y="3457214"/>
            <a:ext cx="463780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co</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 está cerca del ban</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co</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17">
            <a:extLst>
              <a:ext uri="{FF2B5EF4-FFF2-40B4-BE49-F238E27FC236}">
                <a16:creationId xmlns:a16="http://schemas.microsoft.com/office/drawing/2014/main" id="{360B5AD3-8C67-4C34-B140-5391E7A7AD84}"/>
              </a:ext>
            </a:extLst>
          </p:cNvPr>
          <p:cNvSpPr txBox="1"/>
          <p:nvPr/>
        </p:nvSpPr>
        <p:spPr>
          <a:xfrm>
            <a:off x="820907" y="4206939"/>
            <a:ext cx="44967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divertido </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ca</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ntar </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co</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amigos.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18">
            <a:extLst>
              <a:ext uri="{FF2B5EF4-FFF2-40B4-BE49-F238E27FC236}">
                <a16:creationId xmlns:a16="http://schemas.microsoft.com/office/drawing/2014/main" id="{E627B2F5-39CF-41FF-AF75-67A7D3649C56}"/>
              </a:ext>
            </a:extLst>
          </p:cNvPr>
          <p:cNvSpPr txBox="1"/>
          <p:nvPr/>
        </p:nvSpPr>
        <p:spPr>
          <a:xfrm>
            <a:off x="828640" y="4795413"/>
            <a:ext cx="57533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Estudio </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cu</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ltura y do</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cu</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mentos antiguos en clase.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9">
            <a:extLst>
              <a:ext uri="{FF2B5EF4-FFF2-40B4-BE49-F238E27FC236}">
                <a16:creationId xmlns:a16="http://schemas.microsoft.com/office/drawing/2014/main" id="{E2409F40-F9BE-4E50-BA46-02A161E5A906}"/>
              </a:ext>
            </a:extLst>
          </p:cNvPr>
          <p:cNvSpPr txBox="1"/>
          <p:nvPr/>
        </p:nvSpPr>
        <p:spPr>
          <a:xfrm>
            <a:off x="816546" y="5716120"/>
            <a:ext cx="496321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Quiero </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co</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mprar el </a:t>
            </a:r>
            <a:r>
              <a:rPr kumimoji="0" lang="es-ES" sz="2200" b="0" i="0" u="none" strike="noStrike" kern="1200" cap="none" spc="0" normalizeH="0" baseline="0" noProof="0" dirty="0">
                <a:ln>
                  <a:noFill/>
                </a:ln>
                <a:solidFill>
                  <a:srgbClr val="ED7D31"/>
                </a:solidFill>
                <a:effectLst/>
                <a:uLnTx/>
                <a:uFillTx/>
                <a:latin typeface="Century Gothic" panose="020F0302020204030204"/>
                <a:ea typeface="+mn-ea"/>
                <a:cs typeface="+mn-cs"/>
              </a:rPr>
              <a:t>ca</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ballo blanco.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Action Button: Custom 20">
            <a:hlinkClick r:id="" action="ppaction://noaction" highlightClick="1">
              <a:snd r:embed="rId4" name="Hay una casa azul en mi calle.wav"/>
            </a:hlinkClick>
            <a:extLst>
              <a:ext uri="{FF2B5EF4-FFF2-40B4-BE49-F238E27FC236}">
                <a16:creationId xmlns:a16="http://schemas.microsoft.com/office/drawing/2014/main" id="{3E471303-4F1D-4AE0-8C42-2DF11BCDB8EC}"/>
              </a:ext>
            </a:extLst>
          </p:cNvPr>
          <p:cNvSpPr/>
          <p:nvPr/>
        </p:nvSpPr>
        <p:spPr>
          <a:xfrm>
            <a:off x="206575" y="201361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9" name="Action Button: Custom 20">
            <a:hlinkClick r:id="" action="ppaction://noaction" highlightClick="1">
              <a:snd r:embed="rId5" name="Quiero escuchar música en un concierto.wav"/>
            </a:hlinkClick>
            <a:extLst>
              <a:ext uri="{FF2B5EF4-FFF2-40B4-BE49-F238E27FC236}">
                <a16:creationId xmlns:a16="http://schemas.microsoft.com/office/drawing/2014/main" id="{3A6D36AB-D3B3-4C81-8B8B-11419A230665}"/>
              </a:ext>
            </a:extLst>
          </p:cNvPr>
          <p:cNvSpPr/>
          <p:nvPr/>
        </p:nvSpPr>
        <p:spPr>
          <a:xfrm>
            <a:off x="206575" y="275543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0" name="Action Button: Custom 20">
            <a:hlinkClick r:id="" action="ppaction://noaction" highlightClick="1">
              <a:snd r:embed="rId6" name="Mi coche está cerca del banco.wav"/>
            </a:hlinkClick>
            <a:extLst>
              <a:ext uri="{FF2B5EF4-FFF2-40B4-BE49-F238E27FC236}">
                <a16:creationId xmlns:a16="http://schemas.microsoft.com/office/drawing/2014/main" id="{077547F3-8574-4B78-B287-8549825CD510}"/>
              </a:ext>
            </a:extLst>
          </p:cNvPr>
          <p:cNvSpPr/>
          <p:nvPr/>
        </p:nvSpPr>
        <p:spPr>
          <a:xfrm>
            <a:off x="206575" y="34941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1" name="Action Button: Custom 20">
            <a:hlinkClick r:id="" action="ppaction://noaction" highlightClick="1">
              <a:snd r:embed="rId7" name="Es divertido cantar con amigos.wav"/>
            </a:hlinkClick>
            <a:extLst>
              <a:ext uri="{FF2B5EF4-FFF2-40B4-BE49-F238E27FC236}">
                <a16:creationId xmlns:a16="http://schemas.microsoft.com/office/drawing/2014/main" id="{92D6BAB6-4A63-4D89-9812-C88C9FF0E0D4}"/>
              </a:ext>
            </a:extLst>
          </p:cNvPr>
          <p:cNvSpPr/>
          <p:nvPr/>
        </p:nvSpPr>
        <p:spPr>
          <a:xfrm>
            <a:off x="206574" y="423960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2" name="Action Button: Custom 20">
            <a:hlinkClick r:id="" action="ppaction://noaction" highlightClick="1">
              <a:snd r:embed="rId8" name="Estudio cultura y documentos antiguos en clase.wav"/>
            </a:hlinkClick>
            <a:extLst>
              <a:ext uri="{FF2B5EF4-FFF2-40B4-BE49-F238E27FC236}">
                <a16:creationId xmlns:a16="http://schemas.microsoft.com/office/drawing/2014/main" id="{BD937821-B196-4A72-AE1D-A02096C111BC}"/>
              </a:ext>
            </a:extLst>
          </p:cNvPr>
          <p:cNvSpPr/>
          <p:nvPr/>
        </p:nvSpPr>
        <p:spPr>
          <a:xfrm>
            <a:off x="206573" y="499493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3" name="Action Button: Custom 20">
            <a:hlinkClick r:id="" action="ppaction://noaction" highlightClick="1">
              <a:snd r:embed="rId9" name="Quiero comprar el caballo blanco.wav"/>
            </a:hlinkClick>
            <a:extLst>
              <a:ext uri="{FF2B5EF4-FFF2-40B4-BE49-F238E27FC236}">
                <a16:creationId xmlns:a16="http://schemas.microsoft.com/office/drawing/2014/main" id="{C1F43D6E-7B8A-431F-87DC-3401094A4D58}"/>
              </a:ext>
            </a:extLst>
          </p:cNvPr>
          <p:cNvSpPr/>
          <p:nvPr/>
        </p:nvSpPr>
        <p:spPr>
          <a:xfrm>
            <a:off x="206573" y="574037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58A75DD0-614B-4363-A510-44D1B69D5BE3}"/>
              </a:ext>
            </a:extLst>
          </p:cNvPr>
          <p:cNvSpPr txBox="1"/>
          <p:nvPr/>
        </p:nvSpPr>
        <p:spPr>
          <a:xfrm>
            <a:off x="7015131" y="4789092"/>
            <a:ext cx="48997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study culture and old documents in class.</a:t>
            </a:r>
          </a:p>
        </p:txBody>
      </p:sp>
      <p:sp>
        <p:nvSpPr>
          <p:cNvPr id="35" name="TextBox 34">
            <a:extLst>
              <a:ext uri="{FF2B5EF4-FFF2-40B4-BE49-F238E27FC236}">
                <a16:creationId xmlns:a16="http://schemas.microsoft.com/office/drawing/2014/main" id="{345F8EEE-2248-4CB7-9929-C7E1870D9FB0}"/>
              </a:ext>
            </a:extLst>
          </p:cNvPr>
          <p:cNvSpPr txBox="1"/>
          <p:nvPr/>
        </p:nvSpPr>
        <p:spPr>
          <a:xfrm>
            <a:off x="6999978" y="1969639"/>
            <a:ext cx="54051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a blue house on my street.</a:t>
            </a:r>
          </a:p>
        </p:txBody>
      </p:sp>
      <p:sp>
        <p:nvSpPr>
          <p:cNvPr id="36" name="TextBox 35">
            <a:extLst>
              <a:ext uri="{FF2B5EF4-FFF2-40B4-BE49-F238E27FC236}">
                <a16:creationId xmlns:a16="http://schemas.microsoft.com/office/drawing/2014/main" id="{87FB3942-8D30-4773-86EB-58B7AA95B725}"/>
              </a:ext>
            </a:extLst>
          </p:cNvPr>
          <p:cNvSpPr txBox="1"/>
          <p:nvPr/>
        </p:nvSpPr>
        <p:spPr>
          <a:xfrm>
            <a:off x="7013735" y="2553306"/>
            <a:ext cx="53610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listen to music in / at a concert.</a:t>
            </a:r>
          </a:p>
        </p:txBody>
      </p:sp>
      <p:sp>
        <p:nvSpPr>
          <p:cNvPr id="37" name="TextBox 36">
            <a:extLst>
              <a:ext uri="{FF2B5EF4-FFF2-40B4-BE49-F238E27FC236}">
                <a16:creationId xmlns:a16="http://schemas.microsoft.com/office/drawing/2014/main" id="{3CCACFAE-D554-49DA-90B5-4D0B7F49E1E0}"/>
              </a:ext>
            </a:extLst>
          </p:cNvPr>
          <p:cNvSpPr txBox="1"/>
          <p:nvPr/>
        </p:nvSpPr>
        <p:spPr>
          <a:xfrm>
            <a:off x="6999978" y="3457979"/>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car is near the bank.</a:t>
            </a:r>
          </a:p>
        </p:txBody>
      </p:sp>
      <p:sp>
        <p:nvSpPr>
          <p:cNvPr id="38" name="TextBox 37">
            <a:extLst>
              <a:ext uri="{FF2B5EF4-FFF2-40B4-BE49-F238E27FC236}">
                <a16:creationId xmlns:a16="http://schemas.microsoft.com/office/drawing/2014/main" id="{2F18CF14-1F94-479D-9F54-9C970B674732}"/>
              </a:ext>
            </a:extLst>
          </p:cNvPr>
          <p:cNvSpPr txBox="1"/>
          <p:nvPr/>
        </p:nvSpPr>
        <p:spPr>
          <a:xfrm>
            <a:off x="7013735" y="4191088"/>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fun to sing with friends.</a:t>
            </a:r>
          </a:p>
        </p:txBody>
      </p:sp>
      <p:sp>
        <p:nvSpPr>
          <p:cNvPr id="39" name="TextBox 38">
            <a:extLst>
              <a:ext uri="{FF2B5EF4-FFF2-40B4-BE49-F238E27FC236}">
                <a16:creationId xmlns:a16="http://schemas.microsoft.com/office/drawing/2014/main" id="{D32957D4-9B22-4A53-9D18-6D2EE4D390B1}"/>
              </a:ext>
            </a:extLst>
          </p:cNvPr>
          <p:cNvSpPr txBox="1"/>
          <p:nvPr/>
        </p:nvSpPr>
        <p:spPr>
          <a:xfrm>
            <a:off x="6984824" y="5716120"/>
            <a:ext cx="4930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buy the white horse.</a:t>
            </a:r>
          </a:p>
        </p:txBody>
      </p:sp>
    </p:spTree>
    <p:extLst>
      <p:ext uri="{BB962C8B-B14F-4D97-AF65-F5344CB8AC3E}">
        <p14:creationId xmlns:p14="http://schemas.microsoft.com/office/powerpoint/2010/main" val="14020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34" grpId="0"/>
      <p:bldP spid="35" grpId="0"/>
      <p:bldP spid="36" grpId="0"/>
      <p:bldP spid="37" grpId="0"/>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İUn</a:t>
            </a:r>
            <a:r>
              <a:rPr lang="en-GB" sz="3600" b="1" dirty="0">
                <a:solidFill>
                  <a:schemeClr val="bg1"/>
                </a:solidFill>
              </a:rPr>
              <a:t> </a:t>
            </a:r>
            <a:r>
              <a:rPr lang="en-GB" sz="3600" b="1" dirty="0" err="1">
                <a:solidFill>
                  <a:schemeClr val="bg1"/>
                </a:solidFill>
              </a:rPr>
              <a:t>minuto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54215" y="96403"/>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164424" y="5509551"/>
            <a:ext cx="3455076"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ntar</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157986" y="2870579"/>
            <a:ext cx="3461514"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lle</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164424" y="3766998"/>
            <a:ext cx="3455076"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en</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 ca</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mbi</a:t>
            </a:r>
            <a:r>
              <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
        <p:nvSpPr>
          <p:cNvPr id="15" name="TextBox 14"/>
          <p:cNvSpPr txBox="1"/>
          <p:nvPr/>
        </p:nvSpPr>
        <p:spPr>
          <a:xfrm>
            <a:off x="164424" y="4634518"/>
            <a:ext cx="3455076" cy="830997"/>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ballo</a:t>
            </a:r>
          </a:p>
        </p:txBody>
      </p:sp>
      <p:sp>
        <p:nvSpPr>
          <p:cNvPr id="16" name="TextBox 15"/>
          <p:cNvSpPr txBox="1"/>
          <p:nvPr/>
        </p:nvSpPr>
        <p:spPr>
          <a:xfrm>
            <a:off x="164424" y="1122601"/>
            <a:ext cx="3455076"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nción</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157986" y="1999562"/>
            <a:ext cx="3461514"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mpo</a:t>
            </a:r>
          </a:p>
        </p:txBody>
      </p:sp>
      <p:sp>
        <p:nvSpPr>
          <p:cNvPr id="18" name="TextBox 17"/>
          <p:cNvSpPr txBox="1"/>
          <p:nvPr/>
        </p:nvSpPr>
        <p:spPr>
          <a:xfrm>
            <a:off x="4448022" y="4603365"/>
            <a:ext cx="3083745"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ger</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a:off x="4434640" y="1119643"/>
            <a:ext cx="3097127"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blan</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p>
        </p:txBody>
      </p:sp>
      <p:sp>
        <p:nvSpPr>
          <p:cNvPr id="20" name="TextBox 19"/>
          <p:cNvSpPr txBox="1"/>
          <p:nvPr/>
        </p:nvSpPr>
        <p:spPr>
          <a:xfrm>
            <a:off x="4434640" y="2845773"/>
            <a:ext cx="3097127"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4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mprar</a:t>
            </a:r>
            <a:endParaRPr kumimoji="0" lang="es-CO"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4434639" y="5484258"/>
            <a:ext cx="3097127"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sto</a:t>
            </a:r>
          </a:p>
        </p:txBody>
      </p:sp>
      <p:sp>
        <p:nvSpPr>
          <p:cNvPr id="22" name="TextBox 21"/>
          <p:cNvSpPr txBox="1"/>
          <p:nvPr/>
        </p:nvSpPr>
        <p:spPr>
          <a:xfrm>
            <a:off x="4434640" y="1982708"/>
            <a:ext cx="3097128"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s-CO" sz="4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ncierto</a:t>
            </a:r>
            <a:endParaRPr kumimoji="0" lang="es-CO"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4445358" y="3725609"/>
            <a:ext cx="3086409"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s-CO" sz="4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che</a:t>
            </a:r>
            <a:endParaRPr kumimoji="0" lang="es-CO"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7976110" y="2830361"/>
            <a:ext cx="4092636" cy="830997"/>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men</a:t>
            </a:r>
            <a:r>
              <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a:t>
            </a:r>
          </a:p>
        </p:txBody>
      </p:sp>
      <p:sp>
        <p:nvSpPr>
          <p:cNvPr id="25" name="TextBox 24"/>
          <p:cNvSpPr txBox="1"/>
          <p:nvPr/>
        </p:nvSpPr>
        <p:spPr>
          <a:xfrm>
            <a:off x="7976110" y="3722053"/>
            <a:ext cx="2808405" cy="830997"/>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ltura</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971854" y="1953598"/>
            <a:ext cx="3301926" cy="830997"/>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char</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9"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025454" y="653392"/>
            <a:ext cx="923697" cy="1021198"/>
          </a:xfrm>
          <a:prstGeom prst="rect">
            <a:avLst/>
          </a:prstGeom>
        </p:spPr>
      </p:pic>
      <p:sp>
        <p:nvSpPr>
          <p:cNvPr id="29" name="TextBox 28"/>
          <p:cNvSpPr txBox="1"/>
          <p:nvPr/>
        </p:nvSpPr>
        <p:spPr>
          <a:xfrm>
            <a:off x="7971854" y="1095361"/>
            <a:ext cx="2808405" cy="830997"/>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es</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el</a:t>
            </a:r>
            <a:r>
              <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30" name="TextBox 29"/>
          <p:cNvSpPr txBox="1"/>
          <p:nvPr/>
        </p:nvSpPr>
        <p:spPr>
          <a:xfrm>
            <a:off x="7976111" y="4598781"/>
            <a:ext cx="2808405" cy="830997"/>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brir</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7976112" y="5484258"/>
            <a:ext cx="2808405" cy="830997"/>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atro</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756121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¿Qué significan las palabras?</a:t>
            </a:r>
          </a:p>
        </p:txBody>
      </p:sp>
      <p:sp>
        <p:nvSpPr>
          <p:cNvPr id="12" name="TextBox 11"/>
          <p:cNvSpPr txBox="1"/>
          <p:nvPr/>
        </p:nvSpPr>
        <p:spPr>
          <a:xfrm>
            <a:off x="513172" y="4406679"/>
            <a:ext cx="2172070"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ntar</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522425" y="2450677"/>
            <a:ext cx="2155775"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lle</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513172" y="3086500"/>
            <a:ext cx="2165030"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en</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 ca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mbio</a:t>
            </a:r>
          </a:p>
        </p:txBody>
      </p:sp>
      <p:sp>
        <p:nvSpPr>
          <p:cNvPr id="15" name="TextBox 14"/>
          <p:cNvSpPr txBox="1"/>
          <p:nvPr/>
        </p:nvSpPr>
        <p:spPr>
          <a:xfrm>
            <a:off x="511353" y="3746589"/>
            <a:ext cx="2155776" cy="52322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ballo</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514290" y="1225701"/>
            <a:ext cx="2155469"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nción</a:t>
            </a:r>
          </a:p>
        </p:txBody>
      </p:sp>
      <p:sp>
        <p:nvSpPr>
          <p:cNvPr id="17" name="TextBox 16"/>
          <p:cNvSpPr txBox="1"/>
          <p:nvPr/>
        </p:nvSpPr>
        <p:spPr>
          <a:xfrm>
            <a:off x="522425" y="1842426"/>
            <a:ext cx="2147335"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mpo</a:t>
            </a:r>
          </a:p>
        </p:txBody>
      </p:sp>
      <p:sp>
        <p:nvSpPr>
          <p:cNvPr id="18" name="TextBox 17"/>
          <p:cNvSpPr txBox="1"/>
          <p:nvPr/>
        </p:nvSpPr>
        <p:spPr>
          <a:xfrm>
            <a:off x="6881915" y="1399293"/>
            <a:ext cx="1848100"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ger</a:t>
            </a:r>
          </a:p>
        </p:txBody>
      </p:sp>
      <p:sp>
        <p:nvSpPr>
          <p:cNvPr id="19" name="TextBox 18"/>
          <p:cNvSpPr txBox="1"/>
          <p:nvPr/>
        </p:nvSpPr>
        <p:spPr>
          <a:xfrm>
            <a:off x="513172" y="5039075"/>
            <a:ext cx="2165030"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blan</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p>
        </p:txBody>
      </p:sp>
      <p:sp>
        <p:nvSpPr>
          <p:cNvPr id="20" name="TextBox 19"/>
          <p:cNvSpPr txBox="1"/>
          <p:nvPr/>
        </p:nvSpPr>
        <p:spPr>
          <a:xfrm>
            <a:off x="6881962" y="139561"/>
            <a:ext cx="1836163"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mprar</a:t>
            </a:r>
            <a:endParaRPr kumimoji="0" lang="es-CO"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6870025" y="2046301"/>
            <a:ext cx="1848100"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sto</a:t>
            </a:r>
          </a:p>
        </p:txBody>
      </p:sp>
      <p:sp>
        <p:nvSpPr>
          <p:cNvPr id="22" name="TextBox 21"/>
          <p:cNvSpPr txBox="1"/>
          <p:nvPr/>
        </p:nvSpPr>
        <p:spPr>
          <a:xfrm>
            <a:off x="505326" y="5669861"/>
            <a:ext cx="2172875"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ncierto</a:t>
            </a:r>
          </a:p>
        </p:txBody>
      </p:sp>
      <p:sp>
        <p:nvSpPr>
          <p:cNvPr id="23" name="TextBox 22"/>
          <p:cNvSpPr txBox="1"/>
          <p:nvPr/>
        </p:nvSpPr>
        <p:spPr>
          <a:xfrm>
            <a:off x="6881915" y="771316"/>
            <a:ext cx="1848100"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che</a:t>
            </a:r>
            <a:endParaRPr kumimoji="0" lang="es-CO"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6865124" y="2694354"/>
            <a:ext cx="1864892" cy="52322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el</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25" name="TextBox 24"/>
          <p:cNvSpPr txBox="1"/>
          <p:nvPr/>
        </p:nvSpPr>
        <p:spPr>
          <a:xfrm>
            <a:off x="6881915" y="3316876"/>
            <a:ext cx="1848100" cy="52322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ltura</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6448791" y="5810172"/>
            <a:ext cx="2281224" cy="52322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mento</a:t>
            </a:r>
          </a:p>
        </p:txBody>
      </p:sp>
      <p:sp>
        <p:nvSpPr>
          <p:cNvPr id="6" name="TextBox 5"/>
          <p:cNvSpPr txBox="1"/>
          <p:nvPr/>
        </p:nvSpPr>
        <p:spPr>
          <a:xfrm>
            <a:off x="3159056" y="1231321"/>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song</a:t>
            </a:r>
          </a:p>
        </p:txBody>
      </p:sp>
      <p:sp>
        <p:nvSpPr>
          <p:cNvPr id="44" name="TextBox 43"/>
          <p:cNvSpPr txBox="1"/>
          <p:nvPr/>
        </p:nvSpPr>
        <p:spPr>
          <a:xfrm>
            <a:off x="3139638" y="1844041"/>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countryside</a:t>
            </a:r>
          </a:p>
        </p:txBody>
      </p:sp>
      <p:sp>
        <p:nvSpPr>
          <p:cNvPr id="45" name="TextBox 44"/>
          <p:cNvSpPr txBox="1"/>
          <p:nvPr/>
        </p:nvSpPr>
        <p:spPr>
          <a:xfrm>
            <a:off x="3141433" y="2486966"/>
            <a:ext cx="14047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street</a:t>
            </a:r>
          </a:p>
        </p:txBody>
      </p:sp>
      <p:sp>
        <p:nvSpPr>
          <p:cNvPr id="46" name="TextBox 45"/>
          <p:cNvSpPr txBox="1"/>
          <p:nvPr/>
        </p:nvSpPr>
        <p:spPr>
          <a:xfrm>
            <a:off x="3139638" y="3116268"/>
            <a:ext cx="1618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a:t>
            </a:r>
          </a:p>
        </p:txBody>
      </p:sp>
      <p:sp>
        <p:nvSpPr>
          <p:cNvPr id="47" name="TextBox 46"/>
          <p:cNvSpPr txBox="1"/>
          <p:nvPr/>
        </p:nvSpPr>
        <p:spPr>
          <a:xfrm>
            <a:off x="3117871" y="3792045"/>
            <a:ext cx="11061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horse</a:t>
            </a:r>
          </a:p>
        </p:txBody>
      </p:sp>
      <p:sp>
        <p:nvSpPr>
          <p:cNvPr id="50" name="TextBox 49"/>
          <p:cNvSpPr txBox="1"/>
          <p:nvPr/>
        </p:nvSpPr>
        <p:spPr>
          <a:xfrm>
            <a:off x="3141368" y="4441268"/>
            <a:ext cx="2525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ng, 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inging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p:nvPr/>
        </p:nvSpPr>
        <p:spPr>
          <a:xfrm>
            <a:off x="3159056" y="5050627"/>
            <a:ext cx="136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white</a:t>
            </a:r>
          </a:p>
        </p:txBody>
      </p:sp>
      <p:sp>
        <p:nvSpPr>
          <p:cNvPr id="52" name="TextBox 51"/>
          <p:cNvSpPr txBox="1"/>
          <p:nvPr/>
        </p:nvSpPr>
        <p:spPr>
          <a:xfrm>
            <a:off x="3190718" y="5680042"/>
            <a:ext cx="136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concert</a:t>
            </a:r>
          </a:p>
        </p:txBody>
      </p:sp>
      <p:sp>
        <p:nvSpPr>
          <p:cNvPr id="58" name="TextBox 57"/>
          <p:cNvSpPr txBox="1"/>
          <p:nvPr/>
        </p:nvSpPr>
        <p:spPr>
          <a:xfrm>
            <a:off x="9033217" y="170338"/>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buy, buying</a:t>
            </a:r>
          </a:p>
        </p:txBody>
      </p:sp>
      <p:sp>
        <p:nvSpPr>
          <p:cNvPr id="59" name="TextBox 58"/>
          <p:cNvSpPr txBox="1"/>
          <p:nvPr/>
        </p:nvSpPr>
        <p:spPr>
          <a:xfrm>
            <a:off x="9033217" y="730427"/>
            <a:ext cx="1174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p:nvPr/>
        </p:nvSpPr>
        <p:spPr>
          <a:xfrm>
            <a:off x="9033217" y="1327466"/>
            <a:ext cx="2372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 taking</a:t>
            </a:r>
          </a:p>
        </p:txBody>
      </p:sp>
      <p:sp>
        <p:nvSpPr>
          <p:cNvPr id="61" name="TextBox 60"/>
          <p:cNvSpPr txBox="1"/>
          <p:nvPr/>
        </p:nvSpPr>
        <p:spPr>
          <a:xfrm>
            <a:off x="9033217" y="2022929"/>
            <a:ext cx="2100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cost</a:t>
            </a:r>
          </a:p>
        </p:txBody>
      </p:sp>
      <p:sp>
        <p:nvSpPr>
          <p:cNvPr id="62" name="TextBox 61"/>
          <p:cNvSpPr txBox="1"/>
          <p:nvPr/>
        </p:nvSpPr>
        <p:spPr>
          <a:xfrm>
            <a:off x="8994874" y="2712287"/>
            <a:ext cx="2448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school</a:t>
            </a:r>
          </a:p>
        </p:txBody>
      </p:sp>
      <p:sp>
        <p:nvSpPr>
          <p:cNvPr id="63" name="TextBox 62"/>
          <p:cNvSpPr txBox="1"/>
          <p:nvPr/>
        </p:nvSpPr>
        <p:spPr>
          <a:xfrm>
            <a:off x="9033217" y="3411515"/>
            <a:ext cx="2448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culture</a:t>
            </a:r>
          </a:p>
        </p:txBody>
      </p:sp>
      <p:sp>
        <p:nvSpPr>
          <p:cNvPr id="64" name="TextBox 63"/>
          <p:cNvSpPr txBox="1"/>
          <p:nvPr/>
        </p:nvSpPr>
        <p:spPr>
          <a:xfrm>
            <a:off x="9040664" y="3993685"/>
            <a:ext cx="3010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cover, covering</a:t>
            </a:r>
          </a:p>
        </p:txBody>
      </p:sp>
      <p:sp>
        <p:nvSpPr>
          <p:cNvPr id="107" name="Rounded Rectangle 106"/>
          <p:cNvSpPr/>
          <p:nvPr/>
        </p:nvSpPr>
        <p:spPr>
          <a:xfrm>
            <a:off x="2984804" y="1217229"/>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08" name="Rounded Rectangle 107"/>
          <p:cNvSpPr/>
          <p:nvPr/>
        </p:nvSpPr>
        <p:spPr>
          <a:xfrm>
            <a:off x="2981742" y="1826583"/>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09" name="Rounded Rectangle 108"/>
          <p:cNvSpPr/>
          <p:nvPr/>
        </p:nvSpPr>
        <p:spPr>
          <a:xfrm>
            <a:off x="2974210" y="2461292"/>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0" name="Rounded Rectangle 109"/>
          <p:cNvSpPr/>
          <p:nvPr/>
        </p:nvSpPr>
        <p:spPr>
          <a:xfrm>
            <a:off x="2967257" y="3101775"/>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1" name="Rounded Rectangle 110"/>
          <p:cNvSpPr/>
          <p:nvPr/>
        </p:nvSpPr>
        <p:spPr>
          <a:xfrm>
            <a:off x="2974211" y="3716814"/>
            <a:ext cx="2530064"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2" name="Rounded Rectangle 111"/>
          <p:cNvSpPr/>
          <p:nvPr/>
        </p:nvSpPr>
        <p:spPr>
          <a:xfrm>
            <a:off x="2981742" y="4393388"/>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3" name="Rounded Rectangle 112"/>
          <p:cNvSpPr/>
          <p:nvPr/>
        </p:nvSpPr>
        <p:spPr>
          <a:xfrm>
            <a:off x="2959000" y="5048364"/>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9" name="TextBox 48"/>
          <p:cNvSpPr txBox="1"/>
          <p:nvPr/>
        </p:nvSpPr>
        <p:spPr>
          <a:xfrm>
            <a:off x="6870025" y="3954163"/>
            <a:ext cx="1848100" cy="52322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brir</a:t>
            </a:r>
          </a:p>
        </p:txBody>
      </p:sp>
      <p:sp>
        <p:nvSpPr>
          <p:cNvPr id="53" name="TextBox 52"/>
          <p:cNvSpPr txBox="1"/>
          <p:nvPr/>
        </p:nvSpPr>
        <p:spPr>
          <a:xfrm>
            <a:off x="6868154" y="4576685"/>
            <a:ext cx="1861861" cy="52322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atro</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4" name="TextBox 53"/>
          <p:cNvSpPr txBox="1"/>
          <p:nvPr/>
        </p:nvSpPr>
        <p:spPr>
          <a:xfrm>
            <a:off x="6836298" y="5189707"/>
            <a:ext cx="1864891" cy="52322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char</a:t>
            </a:r>
          </a:p>
        </p:txBody>
      </p:sp>
      <p:sp>
        <p:nvSpPr>
          <p:cNvPr id="56" name="Rounded Rectangle 55"/>
          <p:cNvSpPr/>
          <p:nvPr/>
        </p:nvSpPr>
        <p:spPr>
          <a:xfrm>
            <a:off x="2987992" y="5672875"/>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7" name="TextBox 56"/>
          <p:cNvSpPr txBox="1"/>
          <p:nvPr/>
        </p:nvSpPr>
        <p:spPr>
          <a:xfrm>
            <a:off x="9037730" y="4606724"/>
            <a:ext cx="1302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four</a:t>
            </a:r>
          </a:p>
        </p:txBody>
      </p:sp>
      <p:sp>
        <p:nvSpPr>
          <p:cNvPr id="65" name="TextBox 64"/>
          <p:cNvSpPr txBox="1"/>
          <p:nvPr/>
        </p:nvSpPr>
        <p:spPr>
          <a:xfrm>
            <a:off x="9040664" y="5229315"/>
            <a:ext cx="2858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listen, listening</a:t>
            </a:r>
          </a:p>
        </p:txBody>
      </p:sp>
      <p:sp>
        <p:nvSpPr>
          <p:cNvPr id="66" name="TextBox 65"/>
          <p:cNvSpPr txBox="1"/>
          <p:nvPr/>
        </p:nvSpPr>
        <p:spPr>
          <a:xfrm>
            <a:off x="9040664" y="5797349"/>
            <a:ext cx="2858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document</a:t>
            </a:r>
          </a:p>
        </p:txBody>
      </p:sp>
      <p:sp>
        <p:nvSpPr>
          <p:cNvPr id="67" name="Rounded Rectangle 66"/>
          <p:cNvSpPr/>
          <p:nvPr/>
        </p:nvSpPr>
        <p:spPr>
          <a:xfrm>
            <a:off x="8932214" y="139797"/>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8" name="Rounded Rectangle 67"/>
          <p:cNvSpPr/>
          <p:nvPr/>
        </p:nvSpPr>
        <p:spPr>
          <a:xfrm>
            <a:off x="8931453" y="757415"/>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9" name="Rounded Rectangle 68"/>
          <p:cNvSpPr/>
          <p:nvPr/>
        </p:nvSpPr>
        <p:spPr>
          <a:xfrm>
            <a:off x="8925238" y="2051678"/>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0" name="Rounded Rectangle 69"/>
          <p:cNvSpPr/>
          <p:nvPr/>
        </p:nvSpPr>
        <p:spPr>
          <a:xfrm>
            <a:off x="8931452" y="1393316"/>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1" name="Rounded Rectangle 70"/>
          <p:cNvSpPr/>
          <p:nvPr/>
        </p:nvSpPr>
        <p:spPr>
          <a:xfrm>
            <a:off x="8931452" y="2685994"/>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2" name="Rounded Rectangle 71"/>
          <p:cNvSpPr/>
          <p:nvPr/>
        </p:nvSpPr>
        <p:spPr>
          <a:xfrm>
            <a:off x="8918262" y="3934112"/>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3" name="Rounded Rectangle 72"/>
          <p:cNvSpPr/>
          <p:nvPr/>
        </p:nvSpPr>
        <p:spPr>
          <a:xfrm>
            <a:off x="8932214" y="3318756"/>
            <a:ext cx="2936342"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4" name="Rounded Rectangle 73"/>
          <p:cNvSpPr/>
          <p:nvPr/>
        </p:nvSpPr>
        <p:spPr>
          <a:xfrm>
            <a:off x="8924649" y="4583632"/>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5" name="Rounded Rectangle 74"/>
          <p:cNvSpPr/>
          <p:nvPr/>
        </p:nvSpPr>
        <p:spPr>
          <a:xfrm>
            <a:off x="8924650" y="5205887"/>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6" name="Rounded Rectangle 75"/>
          <p:cNvSpPr/>
          <p:nvPr/>
        </p:nvSpPr>
        <p:spPr>
          <a:xfrm>
            <a:off x="8918262" y="5825034"/>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757566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7"/>
                                        </p:tgtEl>
                                      </p:cBhvr>
                                    </p:animEffect>
                                    <p:set>
                                      <p:cBhvr>
                                        <p:cTn id="7"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8" restart="whenNotActive" fill="hold" evtFilter="cancelBubble" nodeType="interactiveSeq">
                <p:stCondLst>
                  <p:cond evt="onClick" delay="0">
                    <p:tgtEl>
                      <p:spTgt spid="10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8"/>
                                        </p:tgtEl>
                                      </p:cBhvr>
                                    </p:animEffect>
                                    <p:set>
                                      <p:cBhvr>
                                        <p:cTn id="13"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4" restart="whenNotActive" fill="hold" evtFilter="cancelBubble" nodeType="interactiveSeq">
                <p:stCondLst>
                  <p:cond evt="onClick" delay="0">
                    <p:tgtEl>
                      <p:spTgt spid="10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9"/>
                                        </p:tgtEl>
                                      </p:cBhvr>
                                    </p:animEffect>
                                    <p:set>
                                      <p:cBhvr>
                                        <p:cTn id="19"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0" restart="whenNotActive" fill="hold" evtFilter="cancelBubble" nodeType="interactiveSeq">
                <p:stCondLst>
                  <p:cond evt="onClick" delay="0">
                    <p:tgtEl>
                      <p:spTgt spid="1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0"/>
                                        </p:tgtEl>
                                      </p:cBhvr>
                                    </p:animEffect>
                                    <p:set>
                                      <p:cBhvr>
                                        <p:cTn id="25"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6" restart="whenNotActive" fill="hold" evtFilter="cancelBubble" nodeType="interactiveSeq">
                <p:stCondLst>
                  <p:cond evt="onClick" delay="0">
                    <p:tgtEl>
                      <p:spTgt spid="1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1"/>
                                        </p:tgtEl>
                                      </p:cBhvr>
                                    </p:animEffect>
                                    <p:set>
                                      <p:cBhvr>
                                        <p:cTn id="31"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32" restart="whenNotActive" fill="hold" evtFilter="cancelBubble" nodeType="interactiveSeq">
                <p:stCondLst>
                  <p:cond evt="onClick" delay="0">
                    <p:tgtEl>
                      <p:spTgt spid="1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2"/>
                                        </p:tgtEl>
                                      </p:cBhvr>
                                    </p:animEffect>
                                    <p:set>
                                      <p:cBhvr>
                                        <p:cTn id="37"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8" restart="whenNotActive" fill="hold" evtFilter="cancelBubble" nodeType="interactiveSeq">
                <p:stCondLst>
                  <p:cond evt="onClick" delay="0">
                    <p:tgtEl>
                      <p:spTgt spid="11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13"/>
                                        </p:tgtEl>
                                      </p:cBhvr>
                                    </p:animEffect>
                                    <p:set>
                                      <p:cBhvr>
                                        <p:cTn id="43"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6"/>
                                        </p:tgtEl>
                                      </p:cBhvr>
                                    </p:animEffect>
                                    <p:set>
                                      <p:cBhvr>
                                        <p:cTn id="4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6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56" restart="whenNotActive" fill="hold" evtFilter="cancelBubble" nodeType="interactiveSeq">
                <p:stCondLst>
                  <p:cond evt="onClick" delay="0">
                    <p:tgtEl>
                      <p:spTgt spid="6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8"/>
                                        </p:tgtEl>
                                      </p:cBhvr>
                                    </p:animEffect>
                                    <p:set>
                                      <p:cBhvr>
                                        <p:cTn id="61"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6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8" restart="whenNotActive" fill="hold" evtFilter="cancelBubble" nodeType="interactiveSeq">
                <p:stCondLst>
                  <p:cond evt="onClick" delay="0">
                    <p:tgtEl>
                      <p:spTgt spid="7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70"/>
                                        </p:tgtEl>
                                      </p:cBhvr>
                                    </p:animEffect>
                                    <p:set>
                                      <p:cBhvr>
                                        <p:cTn id="73"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74" restart="whenNotActive" fill="hold" evtFilter="cancelBubble" nodeType="interactiveSeq">
                <p:stCondLst>
                  <p:cond evt="onClick" delay="0">
                    <p:tgtEl>
                      <p:spTgt spid="7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71"/>
                                        </p:tgtEl>
                                      </p:cBhvr>
                                    </p:animEffect>
                                    <p:set>
                                      <p:cBhvr>
                                        <p:cTn id="79"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7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2"/>
                                        </p:tgtEl>
                                      </p:cBhvr>
                                    </p:animEffect>
                                    <p:set>
                                      <p:cBhvr>
                                        <p:cTn id="8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86" restart="whenNotActive" fill="hold" evtFilter="cancelBubble" nodeType="interactiveSeq">
                <p:stCondLst>
                  <p:cond evt="onClick" delay="0">
                    <p:tgtEl>
                      <p:spTgt spid="7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3"/>
                                        </p:tgtEl>
                                      </p:cBhvr>
                                    </p:animEffect>
                                    <p:set>
                                      <p:cBhvr>
                                        <p:cTn id="91"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92" restart="whenNotActive" fill="hold" evtFilter="cancelBubble" nodeType="interactiveSeq">
                <p:stCondLst>
                  <p:cond evt="onClick" delay="0">
                    <p:tgtEl>
                      <p:spTgt spid="74"/>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4"/>
                                        </p:tgtEl>
                                      </p:cBhvr>
                                    </p:animEffect>
                                    <p:set>
                                      <p:cBhvr>
                                        <p:cTn id="97"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98" restart="whenNotActive" fill="hold" evtFilter="cancelBubble" nodeType="interactiveSeq">
                <p:stCondLst>
                  <p:cond evt="onClick" delay="0">
                    <p:tgtEl>
                      <p:spTgt spid="7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75"/>
                                        </p:tgtEl>
                                      </p:cBhvr>
                                    </p:animEffect>
                                    <p:set>
                                      <p:cBhvr>
                                        <p:cTn id="10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04" restart="whenNotActive" fill="hold" evtFilter="cancelBubble" nodeType="interactiveSeq">
                <p:stCondLst>
                  <p:cond evt="onClick" delay="0">
                    <p:tgtEl>
                      <p:spTgt spid="76"/>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6"/>
                                        </p:tgtEl>
                                      </p:cBhvr>
                                    </p:animEffect>
                                    <p:set>
                                      <p:cBhvr>
                                        <p:cTn id="109"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5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[ca], [co], [cu]</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2455974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ackground rectangle">
            <a:extLst>
              <a:ext uri="{FF2B5EF4-FFF2-40B4-BE49-F238E27FC236}">
                <a16:creationId xmlns:a16="http://schemas.microsoft.com/office/drawing/2014/main" id="{2C9683D7-0BA2-D14F-B206-9201993371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3" name="Content Placeholder 2"/>
          <p:cNvSpPr>
            <a:spLocks noGrp="1"/>
          </p:cNvSpPr>
          <p:nvPr>
            <p:ph idx="1"/>
          </p:nvPr>
        </p:nvSpPr>
        <p:spPr>
          <a:xfrm>
            <a:off x="486795" y="1843802"/>
            <a:ext cx="11170024" cy="4509528"/>
          </a:xfrm>
        </p:spPr>
        <p:txBody>
          <a:bodyPr>
            <a:noAutofit/>
          </a:bodyPr>
          <a:lstStyle/>
          <a:p>
            <a:pPr marL="0" indent="0" fontAlgn="t">
              <a:lnSpc>
                <a:spcPct val="150000"/>
              </a:lnSpc>
              <a:buNone/>
            </a:pPr>
            <a:r>
              <a:rPr lang="en-GB" sz="2400"/>
              <a:t>El viernes </a:t>
            </a:r>
            <a:r>
              <a:rPr lang="en-GB" sz="2400" b="1"/>
              <a:t>ca</a:t>
            </a:r>
            <a:r>
              <a:rPr lang="en-GB" sz="2400"/>
              <a:t>torce de septiembre </a:t>
            </a:r>
            <a:r>
              <a:rPr lang="en-GB" sz="2400" dirty="0" err="1"/>
              <a:t>celebramos</a:t>
            </a:r>
            <a:r>
              <a:rPr lang="en-GB" sz="2400" dirty="0"/>
              <a:t> el festival de </a:t>
            </a:r>
            <a:r>
              <a:rPr lang="en-GB" sz="2400" dirty="0" err="1"/>
              <a:t>lenguas</a:t>
            </a:r>
            <a:r>
              <a:rPr lang="en-GB" sz="2400" dirty="0"/>
              <a:t>. </a:t>
            </a:r>
            <a:r>
              <a:rPr lang="en-GB" sz="2400" dirty="0" err="1"/>
              <a:t>Aquí</a:t>
            </a:r>
            <a:r>
              <a:rPr lang="en-GB" sz="2400" dirty="0"/>
              <a:t> </a:t>
            </a:r>
            <a:r>
              <a:rPr lang="en-GB" sz="2400" dirty="0" err="1"/>
              <a:t>en</a:t>
            </a:r>
            <a:r>
              <a:rPr lang="en-GB" sz="2400" dirty="0"/>
              <a:t> la </a:t>
            </a:r>
            <a:r>
              <a:rPr lang="en-GB" sz="2400" dirty="0" err="1"/>
              <a:t>es</a:t>
            </a:r>
            <a:r>
              <a:rPr lang="en-GB" sz="2400" b="1" dirty="0" err="1"/>
              <a:t>cu</a:t>
            </a:r>
            <a:r>
              <a:rPr lang="en-GB" sz="2400" dirty="0" err="1"/>
              <a:t>ela</a:t>
            </a:r>
            <a:r>
              <a:rPr lang="en-GB" sz="2400" dirty="0"/>
              <a:t> </a:t>
            </a:r>
            <a:r>
              <a:rPr lang="en-GB" sz="2400" err="1"/>
              <a:t>todo</a:t>
            </a:r>
            <a:r>
              <a:rPr lang="en-GB" sz="2400"/>
              <a:t> </a:t>
            </a:r>
            <a:r>
              <a:rPr lang="en-GB" sz="2400" b="1"/>
              <a:t>ca</a:t>
            </a:r>
            <a:r>
              <a:rPr lang="en-GB" sz="2400"/>
              <a:t>mbió. </a:t>
            </a:r>
            <a:r>
              <a:rPr lang="en-GB" sz="2400" dirty="0"/>
              <a:t>Los </a:t>
            </a:r>
            <a:r>
              <a:rPr lang="en-GB" sz="2400" dirty="0" err="1"/>
              <a:t>profesores</a:t>
            </a:r>
            <a:r>
              <a:rPr lang="en-GB" sz="2400" dirty="0"/>
              <a:t> </a:t>
            </a:r>
            <a:r>
              <a:rPr lang="en-GB" sz="2400" dirty="0" err="1"/>
              <a:t>saludaron</a:t>
            </a:r>
            <a:r>
              <a:rPr lang="en-GB" sz="2400" dirty="0"/>
              <a:t> a los chi</a:t>
            </a:r>
            <a:r>
              <a:rPr lang="en-GB" sz="2400" b="1" dirty="0"/>
              <a:t>co</a:t>
            </a:r>
            <a:r>
              <a:rPr lang="en-GB" sz="2400" dirty="0"/>
              <a:t>s y </a:t>
            </a:r>
            <a:r>
              <a:rPr lang="en-GB" sz="2400" dirty="0" err="1"/>
              <a:t>chi</a:t>
            </a:r>
            <a:r>
              <a:rPr lang="en-GB" sz="2400" b="1" dirty="0" err="1"/>
              <a:t>ca</a:t>
            </a:r>
            <a:r>
              <a:rPr lang="en-GB" sz="2400" dirty="0" err="1"/>
              <a:t>s</a:t>
            </a:r>
            <a:r>
              <a:rPr lang="en-GB" sz="2400" dirty="0"/>
              <a:t> </a:t>
            </a:r>
            <a:r>
              <a:rPr lang="en-GB" sz="2400" err="1"/>
              <a:t>en</a:t>
            </a:r>
            <a:r>
              <a:rPr lang="en-GB" sz="2400"/>
              <a:t> aléman</a:t>
            </a:r>
            <a:r>
              <a:rPr lang="en-GB" sz="2400" dirty="0"/>
              <a:t>.</a:t>
            </a:r>
            <a:r>
              <a:rPr lang="en-GB" sz="2400"/>
              <a:t> </a:t>
            </a:r>
            <a:r>
              <a:rPr lang="en-GB" sz="2400" dirty="0" err="1"/>
              <a:t>También</a:t>
            </a:r>
            <a:r>
              <a:rPr lang="en-GB" sz="2400" dirty="0"/>
              <a:t> los </a:t>
            </a:r>
            <a:r>
              <a:rPr lang="en-GB" sz="2400" dirty="0" err="1"/>
              <a:t>profesores</a:t>
            </a:r>
            <a:r>
              <a:rPr lang="en-GB" sz="2400" dirty="0"/>
              <a:t> </a:t>
            </a:r>
            <a:r>
              <a:rPr lang="en-GB" sz="2400" b="1" dirty="0" err="1"/>
              <a:t>ca</a:t>
            </a:r>
            <a:r>
              <a:rPr lang="en-GB" sz="2400" dirty="0" err="1"/>
              <a:t>mbiaron</a:t>
            </a:r>
            <a:r>
              <a:rPr lang="en-GB" sz="2400" dirty="0"/>
              <a:t> el </a:t>
            </a:r>
            <a:r>
              <a:rPr lang="en-GB" sz="2400" err="1"/>
              <a:t>menú</a:t>
            </a:r>
            <a:r>
              <a:rPr lang="en-GB" sz="2400"/>
              <a:t> de nuestro </a:t>
            </a:r>
            <a:r>
              <a:rPr lang="en-GB" sz="2400" b="1"/>
              <a:t>co</a:t>
            </a:r>
            <a:r>
              <a:rPr lang="en-GB" sz="2400"/>
              <a:t>medor*. A </a:t>
            </a:r>
            <a:r>
              <a:rPr lang="en-GB" sz="2400" dirty="0"/>
              <a:t>las dos, </a:t>
            </a:r>
            <a:r>
              <a:rPr lang="en-GB" sz="2400" dirty="0" err="1"/>
              <a:t>en</a:t>
            </a:r>
            <a:r>
              <a:rPr lang="en-GB" sz="2400" dirty="0"/>
              <a:t> </a:t>
            </a:r>
            <a:r>
              <a:rPr lang="en-GB" sz="2400" dirty="0" err="1"/>
              <a:t>clase</a:t>
            </a:r>
            <a:r>
              <a:rPr lang="en-GB" sz="2400" dirty="0"/>
              <a:t>, </a:t>
            </a:r>
            <a:r>
              <a:rPr lang="en-GB" sz="2400" dirty="0" err="1"/>
              <a:t>bus</a:t>
            </a:r>
            <a:r>
              <a:rPr lang="en-GB" sz="2400" b="1" dirty="0" err="1"/>
              <a:t>ca</a:t>
            </a:r>
            <a:r>
              <a:rPr lang="en-GB" sz="2400" dirty="0" err="1"/>
              <a:t>mos</a:t>
            </a:r>
            <a:r>
              <a:rPr lang="en-GB" sz="2400" dirty="0"/>
              <a:t> </a:t>
            </a:r>
            <a:r>
              <a:rPr lang="en-GB" sz="2400" dirty="0" err="1"/>
              <a:t>información</a:t>
            </a:r>
            <a:r>
              <a:rPr lang="en-GB" sz="2400" dirty="0"/>
              <a:t> </a:t>
            </a:r>
            <a:r>
              <a:rPr lang="en-GB" sz="2400" dirty="0" err="1"/>
              <a:t>sobre</a:t>
            </a:r>
            <a:r>
              <a:rPr lang="en-GB" sz="2400" dirty="0"/>
              <a:t> </a:t>
            </a:r>
            <a:r>
              <a:rPr lang="en-GB" sz="2400" dirty="0" err="1"/>
              <a:t>bebidas</a:t>
            </a:r>
            <a:r>
              <a:rPr lang="en-GB" sz="2400" dirty="0"/>
              <a:t> de </a:t>
            </a:r>
            <a:r>
              <a:rPr lang="en-GB" sz="2400" dirty="0" err="1"/>
              <a:t>otras</a:t>
            </a:r>
            <a:r>
              <a:rPr lang="en-GB" sz="2400" dirty="0"/>
              <a:t> </a:t>
            </a:r>
            <a:r>
              <a:rPr lang="en-GB" sz="2400" b="1" dirty="0" err="1"/>
              <a:t>cu</a:t>
            </a:r>
            <a:r>
              <a:rPr lang="en-GB" sz="2400" dirty="0" err="1"/>
              <a:t>lturas</a:t>
            </a:r>
            <a:r>
              <a:rPr lang="en-GB" sz="2400" dirty="0"/>
              <a:t> </a:t>
            </a:r>
            <a:r>
              <a:rPr lang="en-GB" sz="2400" dirty="0" err="1"/>
              <a:t>en</a:t>
            </a:r>
            <a:r>
              <a:rPr lang="en-GB" sz="2400" dirty="0"/>
              <a:t> </a:t>
            </a:r>
            <a:r>
              <a:rPr lang="en-GB" sz="2400" dirty="0" err="1"/>
              <a:t>nuestros</a:t>
            </a:r>
            <a:r>
              <a:rPr lang="en-GB" sz="2400" dirty="0"/>
              <a:t> </a:t>
            </a:r>
            <a:r>
              <a:rPr lang="en-GB" sz="2400" err="1"/>
              <a:t>ordenadores</a:t>
            </a:r>
            <a:r>
              <a:rPr lang="en-GB" sz="2400"/>
              <a:t> mientras que </a:t>
            </a:r>
            <a:r>
              <a:rPr lang="en-GB" sz="2400" dirty="0"/>
              <a:t>los </a:t>
            </a:r>
            <a:r>
              <a:rPr lang="en-GB" sz="2400" dirty="0" err="1"/>
              <a:t>profesores</a:t>
            </a:r>
            <a:r>
              <a:rPr lang="en-GB" sz="2400" dirty="0"/>
              <a:t> </a:t>
            </a:r>
            <a:r>
              <a:rPr lang="en-GB" sz="2400" err="1"/>
              <a:t>en</a:t>
            </a:r>
            <a:r>
              <a:rPr lang="en-GB" sz="2400" b="1" err="1"/>
              <a:t>co</a:t>
            </a:r>
            <a:r>
              <a:rPr lang="en-GB" sz="2400" err="1"/>
              <a:t>ntraron</a:t>
            </a:r>
            <a:r>
              <a:rPr lang="en-GB" sz="2400"/>
              <a:t> un lugar para </a:t>
            </a:r>
            <a:r>
              <a:rPr lang="en-GB" sz="2400" err="1"/>
              <a:t>hacer</a:t>
            </a:r>
            <a:r>
              <a:rPr lang="en-GB" sz="2400"/>
              <a:t> un salon de té* inglés. A las </a:t>
            </a:r>
            <a:r>
              <a:rPr lang="en-GB" sz="2400" b="1"/>
              <a:t>cu</a:t>
            </a:r>
            <a:r>
              <a:rPr lang="en-GB" sz="2400"/>
              <a:t>atro </a:t>
            </a:r>
            <a:r>
              <a:rPr lang="en-GB" sz="2400" b="1" dirty="0" err="1"/>
              <a:t>ca</a:t>
            </a:r>
            <a:r>
              <a:rPr lang="en-GB" sz="2400" dirty="0" err="1"/>
              <a:t>ntamos</a:t>
            </a:r>
            <a:r>
              <a:rPr lang="en-GB" sz="2400" dirty="0"/>
              <a:t> </a:t>
            </a:r>
            <a:r>
              <a:rPr lang="en-GB" sz="2400" dirty="0" err="1"/>
              <a:t>en</a:t>
            </a:r>
            <a:r>
              <a:rPr lang="en-GB" sz="2400" dirty="0"/>
              <a:t> </a:t>
            </a:r>
            <a:r>
              <a:rPr lang="en-GB" sz="2400" dirty="0" err="1"/>
              <a:t>nuestro</a:t>
            </a:r>
            <a:r>
              <a:rPr lang="en-GB" sz="2400" dirty="0"/>
              <a:t> </a:t>
            </a:r>
            <a:r>
              <a:rPr lang="en-GB" sz="2400" err="1"/>
              <a:t>idioma</a:t>
            </a:r>
            <a:r>
              <a:rPr lang="en-GB" sz="2400"/>
              <a:t> favorita.</a:t>
            </a:r>
            <a:endParaRPr lang="en-GB" sz="2400" dirty="0"/>
          </a:p>
        </p:txBody>
      </p:sp>
      <p:sp>
        <p:nvSpPr>
          <p:cNvPr id="5"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0" name="Title 9">
            <a:extLst>
              <a:ext uri="{FF2B5EF4-FFF2-40B4-BE49-F238E27FC236}">
                <a16:creationId xmlns:a16="http://schemas.microsoft.com/office/drawing/2014/main" id="{F797F01E-092B-854C-95FA-4C6EE6349976}"/>
              </a:ext>
            </a:extLst>
          </p:cNvPr>
          <p:cNvSpPr>
            <a:spLocks noGrp="1"/>
          </p:cNvSpPr>
          <p:nvPr>
            <p:ph type="title"/>
          </p:nvPr>
        </p:nvSpPr>
        <p:spPr>
          <a:xfrm>
            <a:off x="13406" y="16509"/>
            <a:ext cx="10515600" cy="1325563"/>
          </a:xfrm>
        </p:spPr>
        <p:txBody>
          <a:bodyPr>
            <a:normAutofit/>
          </a:bodyPr>
          <a:lstStyle/>
          <a:p>
            <a:r>
              <a:rPr lang="en-US" sz="4000" b="1" dirty="0" err="1">
                <a:solidFill>
                  <a:schemeClr val="bg1"/>
                </a:solidFill>
              </a:rPr>
              <a:t>Fonética</a:t>
            </a:r>
            <a:endParaRPr lang="en-US" sz="4000" b="1" dirty="0">
              <a:solidFill>
                <a:schemeClr val="bg1"/>
              </a:solidFill>
            </a:endParaRPr>
          </a:p>
        </p:txBody>
      </p:sp>
      <p:sp>
        <p:nvSpPr>
          <p:cNvPr id="12" name="Rectangle 11">
            <a:extLst>
              <a:ext uri="{FF2B5EF4-FFF2-40B4-BE49-F238E27FC236}">
                <a16:creationId xmlns:a16="http://schemas.microsoft.com/office/drawing/2014/main" id="{11B41D2C-3298-EF43-8F9F-3CD86B0A8C6E}"/>
              </a:ext>
            </a:extLst>
          </p:cNvPr>
          <p:cNvSpPr/>
          <p:nvPr/>
        </p:nvSpPr>
        <p:spPr>
          <a:xfrm>
            <a:off x="388322" y="1145372"/>
            <a:ext cx="1117002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Lee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una versión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corta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s-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texto con tu pareja.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Intenta</a:t>
            </a:r>
            <a:r>
              <a:rPr kumimoji="0" lang="es-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pronunciar las palabras con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s-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a:t>
            </a:r>
            <a:r>
              <a:rPr kumimoji="0" lang="es-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y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a:t>
            </a:r>
            <a:r>
              <a:rPr kumimoji="0" lang="es-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correctamente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p:cNvSpPr/>
          <p:nvPr/>
        </p:nvSpPr>
        <p:spPr>
          <a:xfrm>
            <a:off x="8570496" y="5913909"/>
            <a:ext cx="36215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comedor = dining hall</a:t>
            </a:r>
          </a:p>
        </p:txBody>
      </p:sp>
      <p:sp>
        <p:nvSpPr>
          <p:cNvPr id="4" name="Rectangle 3"/>
          <p:cNvSpPr/>
          <p:nvPr/>
        </p:nvSpPr>
        <p:spPr>
          <a:xfrm>
            <a:off x="8570496" y="5520488"/>
            <a:ext cx="374493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salón de té = tearoom </a:t>
            </a:r>
            <a:endParaRPr kumimoji="0" lang="en-GB" sz="22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3747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5913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Pronuncia</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español</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Cuál</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es la SSC?</a:t>
            </a:r>
          </a:p>
        </p:txBody>
      </p:sp>
      <p:sp>
        <p:nvSpPr>
          <p:cNvPr id="7" name="TextBox 6"/>
          <p:cNvSpPr txBox="1"/>
          <p:nvPr/>
        </p:nvSpPr>
        <p:spPr>
          <a:xfrm>
            <a:off x="10624457" y="3199100"/>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Hot, Temperature, Thermometer, Weather">
            <a:extLst>
              <a:ext uri="{FF2B5EF4-FFF2-40B4-BE49-F238E27FC236}">
                <a16:creationId xmlns:a16="http://schemas.microsoft.com/office/drawing/2014/main" id="{9D88AE9A-1AD4-AE47-888C-40A82B48A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834" y="2014113"/>
            <a:ext cx="1837229" cy="282977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01;p1">
            <a:extLst>
              <a:ext uri="{FF2B5EF4-FFF2-40B4-BE49-F238E27FC236}">
                <a16:creationId xmlns:a16="http://schemas.microsoft.com/office/drawing/2014/main" id="{FCEE452B-C70C-9A4C-8AE7-87BC1EC3D914}"/>
              </a:ext>
            </a:extLst>
          </p:cNvPr>
          <p:cNvSpPr txBox="1"/>
          <p:nvPr/>
        </p:nvSpPr>
        <p:spPr>
          <a:xfrm>
            <a:off x="5022239" y="4771882"/>
            <a:ext cx="120417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a:t>
            </a:r>
            <a:r>
              <a:rPr kumimoji="0" lang="en-GB" sz="20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letter</a:t>
            </a:r>
            <a:r>
              <a:rPr kumimoji="0" lang="es-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Google Shape;101;p1">
            <a:extLst>
              <a:ext uri="{FF2B5EF4-FFF2-40B4-BE49-F238E27FC236}">
                <a16:creationId xmlns:a16="http://schemas.microsoft.com/office/drawing/2014/main" id="{0B68AB9D-892C-ED47-930E-5EA44D758E95}"/>
              </a:ext>
            </a:extLst>
          </p:cNvPr>
          <p:cNvSpPr txBox="1"/>
          <p:nvPr/>
        </p:nvSpPr>
        <p:spPr>
          <a:xfrm>
            <a:off x="1679140" y="4797720"/>
            <a:ext cx="120417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a:t>
            </a:r>
            <a:r>
              <a:rPr kumimoji="0" lang="en-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heat</a:t>
            </a:r>
            <a:r>
              <a:rPr kumimoji="0" lang="es-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28" name="Picture 4" descr="Woman, Music, Instrument, Piano, Playing The Piano">
            <a:extLst>
              <a:ext uri="{FF2B5EF4-FFF2-40B4-BE49-F238E27FC236}">
                <a16:creationId xmlns:a16="http://schemas.microsoft.com/office/drawing/2014/main" id="{5EB14239-93A3-7246-8B91-65F5F2DE39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96922" y="2139456"/>
            <a:ext cx="1837229" cy="2632426"/>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1;p1">
            <a:extLst>
              <a:ext uri="{FF2B5EF4-FFF2-40B4-BE49-F238E27FC236}">
                <a16:creationId xmlns:a16="http://schemas.microsoft.com/office/drawing/2014/main" id="{994C8214-9D28-D344-9536-8C3E35B0CFE2}"/>
              </a:ext>
            </a:extLst>
          </p:cNvPr>
          <p:cNvSpPr txBox="1"/>
          <p:nvPr/>
        </p:nvSpPr>
        <p:spPr>
          <a:xfrm>
            <a:off x="7721829" y="4789744"/>
            <a:ext cx="420631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a:t>
            </a:r>
            <a:r>
              <a:rPr kumimoji="0" lang="en-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play, playing [instrument]</a:t>
            </a:r>
            <a:r>
              <a:rPr kumimoji="0" lang="es-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1999D85A-0821-2448-BE97-D8D831010B6B}"/>
              </a:ext>
            </a:extLst>
          </p:cNvPr>
          <p:cNvSpPr txBox="1"/>
          <p:nvPr/>
        </p:nvSpPr>
        <p:spPr>
          <a:xfrm>
            <a:off x="1374440" y="5304813"/>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ED7D31"/>
                </a:solidFill>
                <a:effectLst/>
                <a:uLnTx/>
                <a:uFillTx/>
                <a:latin typeface="Century Gothic" panose="020F0302020204030204"/>
                <a:ea typeface="+mn-ea"/>
                <a:cs typeface="+mn-cs"/>
              </a:rPr>
              <a:t>ca</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FE4E02AC-9B2D-124B-982F-17A0DC242967}"/>
              </a:ext>
            </a:extLst>
          </p:cNvPr>
          <p:cNvSpPr txBox="1"/>
          <p:nvPr/>
        </p:nvSpPr>
        <p:spPr>
          <a:xfrm>
            <a:off x="4707362" y="5284934"/>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D7D31"/>
                </a:solidFill>
                <a:effectLst/>
                <a:uLnTx/>
                <a:uFillTx/>
                <a:latin typeface="Century Gothic" panose="020F0302020204030204"/>
                <a:ea typeface="+mn-ea"/>
                <a:cs typeface="+mn-cs"/>
              </a:rPr>
              <a:t>ca</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8835C98-91F6-7445-9F9E-F05DB9E5DD3B}"/>
              </a:ext>
            </a:extLst>
          </p:cNvPr>
          <p:cNvSpPr txBox="1"/>
          <p:nvPr/>
        </p:nvSpPr>
        <p:spPr>
          <a:xfrm>
            <a:off x="8040284" y="5265055"/>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a:t>
            </a:r>
            <a:r>
              <a:rPr kumimoji="0" lang="en-GB" sz="4400" b="1" i="0" u="none" strike="noStrike" kern="1200" cap="none" spc="0" normalizeH="0" baseline="0" noProof="0" dirty="0" err="1">
                <a:ln>
                  <a:noFill/>
                </a:ln>
                <a:solidFill>
                  <a:srgbClr val="ED7D31"/>
                </a:solidFill>
                <a:effectLst/>
                <a:uLnTx/>
                <a:uFillTx/>
                <a:latin typeface="Century Gothic" panose="020F0302020204030204"/>
                <a:ea typeface="+mn-ea"/>
                <a:cs typeface="+mn-cs"/>
              </a:rPr>
              <a:t>ca</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Brief, Envelope, Letter, Post, Short Abc Pictures">
            <a:extLst>
              <a:ext uri="{FF2B5EF4-FFF2-40B4-BE49-F238E27FC236}">
                <a16:creationId xmlns:a16="http://schemas.microsoft.com/office/drawing/2014/main" id="{02AFC259-447B-D54E-9FE5-389B48A9027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8012" y="2139456"/>
            <a:ext cx="2220081" cy="223248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2676863" y="4443860"/>
            <a:ext cx="5044966" cy="800052"/>
          </a:xfrm>
          <a:prstGeom prst="wedgeRoundRectCallout">
            <a:avLst>
              <a:gd name="adj1" fmla="val -47217"/>
              <a:gd name="adj2" fmla="val 7825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¿Cómo se dice ‘I am hot’ en español?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 name="TextBox 7"/>
          <p:cNvSpPr txBox="1"/>
          <p:nvPr/>
        </p:nvSpPr>
        <p:spPr>
          <a:xfrm>
            <a:off x="2883316" y="4818443"/>
            <a:ext cx="28693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Tengo calor.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5741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 calo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2. carta.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3. toc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P spid="3" grpId="0" animBg="1"/>
      <p:bldP spid="3" grpId="1" animBg="1"/>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5913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Pronuncia</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español</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Cuál</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es la SSC?</a:t>
            </a:r>
          </a:p>
        </p:txBody>
      </p:sp>
      <p:sp>
        <p:nvSpPr>
          <p:cNvPr id="8" name="TextBox 7"/>
          <p:cNvSpPr txBox="1"/>
          <p:nvPr/>
        </p:nvSpPr>
        <p:spPr>
          <a:xfrm>
            <a:off x="10624457" y="3199100"/>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Google Shape;101;p1">
            <a:extLst>
              <a:ext uri="{FF2B5EF4-FFF2-40B4-BE49-F238E27FC236}">
                <a16:creationId xmlns:a16="http://schemas.microsoft.com/office/drawing/2014/main" id="{B9D00E36-1548-EB46-9E0F-EFFA41472749}"/>
              </a:ext>
            </a:extLst>
          </p:cNvPr>
          <p:cNvSpPr txBox="1"/>
          <p:nvPr/>
        </p:nvSpPr>
        <p:spPr>
          <a:xfrm>
            <a:off x="4992052" y="4786176"/>
            <a:ext cx="183323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Century Gothic"/>
                <a:cs typeface="Century Gothic"/>
                <a:sym typeface="Century Gothic"/>
              </a:rPr>
              <a:t>glass, drink</a:t>
            </a: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endParaRPr kumimoji="0"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Google Shape;101;p1">
            <a:extLst>
              <a:ext uri="{FF2B5EF4-FFF2-40B4-BE49-F238E27FC236}">
                <a16:creationId xmlns:a16="http://schemas.microsoft.com/office/drawing/2014/main" id="{212C57D9-4616-3B4F-9E8D-F2BB8E01741D}"/>
              </a:ext>
            </a:extLst>
          </p:cNvPr>
          <p:cNvSpPr txBox="1"/>
          <p:nvPr/>
        </p:nvSpPr>
        <p:spPr>
          <a:xfrm>
            <a:off x="1679140" y="4757964"/>
            <a:ext cx="120417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Century Gothic"/>
                <a:cs typeface="Century Gothic"/>
                <a:sym typeface="Century Gothic"/>
              </a:rPr>
              <a:t>mail</a:t>
            </a: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endParaRPr kumimoji="0"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Google Shape;101;p1">
            <a:extLst>
              <a:ext uri="{FF2B5EF4-FFF2-40B4-BE49-F238E27FC236}">
                <a16:creationId xmlns:a16="http://schemas.microsoft.com/office/drawing/2014/main" id="{A2F4F9AD-38BA-674E-A553-57C53B74C387}"/>
              </a:ext>
            </a:extLst>
          </p:cNvPr>
          <p:cNvSpPr txBox="1"/>
          <p:nvPr/>
        </p:nvSpPr>
        <p:spPr>
          <a:xfrm>
            <a:off x="7524335" y="4784598"/>
            <a:ext cx="357720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Century Gothic"/>
                <a:cs typeface="Century Gothic"/>
                <a:sym typeface="Century Gothic"/>
              </a:rPr>
              <a:t>I </a:t>
            </a: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pick up, am picking up</a:t>
            </a: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endParaRPr kumimoji="0"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E25122B9-3365-3C45-9C58-986777CD5BDF}"/>
              </a:ext>
            </a:extLst>
          </p:cNvPr>
          <p:cNvSpPr txBox="1"/>
          <p:nvPr/>
        </p:nvSpPr>
        <p:spPr>
          <a:xfrm>
            <a:off x="1294928" y="5185545"/>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co</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rreo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43625E5D-9C7D-F143-BFEB-A795EF70465C}"/>
              </a:ext>
            </a:extLst>
          </p:cNvPr>
          <p:cNvSpPr txBox="1"/>
          <p:nvPr/>
        </p:nvSpPr>
        <p:spPr>
          <a:xfrm>
            <a:off x="4965781" y="5205422"/>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co</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0AA22057-9FC3-7743-9BEF-80BDEE125FBB}"/>
              </a:ext>
            </a:extLst>
          </p:cNvPr>
          <p:cNvSpPr txBox="1"/>
          <p:nvPr/>
        </p:nvSpPr>
        <p:spPr>
          <a:xfrm>
            <a:off x="8040284" y="5205421"/>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a:t>
            </a: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co</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050" name="Picture 2" descr="Wine, Glass, Red, Alcohol, Liquor, Drink, Liquid">
            <a:extLst>
              <a:ext uri="{FF2B5EF4-FFF2-40B4-BE49-F238E27FC236}">
                <a16:creationId xmlns:a16="http://schemas.microsoft.com/office/drawing/2014/main" id="{C7F5F910-EC22-5F46-B97C-A448CA83D4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4062" y="2424955"/>
            <a:ext cx="1048574" cy="20971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st Office, Airmail, Letter, Airmail Letter, Mail">
            <a:extLst>
              <a:ext uri="{FF2B5EF4-FFF2-40B4-BE49-F238E27FC236}">
                <a16:creationId xmlns:a16="http://schemas.microsoft.com/office/drawing/2014/main" id="{72752EA1-4E8A-E047-8171-D1AD512A06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86926">
            <a:off x="957631" y="2357955"/>
            <a:ext cx="2647196" cy="18531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ost Office, Airmail, Letter, Airmail Letter, Mail">
            <a:extLst>
              <a:ext uri="{FF2B5EF4-FFF2-40B4-BE49-F238E27FC236}">
                <a16:creationId xmlns:a16="http://schemas.microsoft.com/office/drawing/2014/main" id="{E1455359-4A82-CE4C-B9AD-4DBAAC4583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68084">
            <a:off x="1226006" y="2176095"/>
            <a:ext cx="2647196" cy="18531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yanmar, Burma, Ethnic, Woman, Boy, Girl, Work">
            <a:extLst>
              <a:ext uri="{FF2B5EF4-FFF2-40B4-BE49-F238E27FC236}">
                <a16:creationId xmlns:a16="http://schemas.microsoft.com/office/drawing/2014/main" id="{6CBC15BC-F5A5-1D44-AEE8-0CDDCA8147A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850" t="50000" r="17061" b="4329"/>
          <a:stretch/>
        </p:blipFill>
        <p:spPr bwMode="auto">
          <a:xfrm>
            <a:off x="7807601" y="2262622"/>
            <a:ext cx="2173370" cy="229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61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 correo.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5. cop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6. rec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5913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Pronuncia</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español</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Cuál</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es la SSC?</a:t>
            </a:r>
          </a:p>
        </p:txBody>
      </p:sp>
      <p:sp>
        <p:nvSpPr>
          <p:cNvPr id="9" name="TextBox 8"/>
          <p:cNvSpPr txBox="1"/>
          <p:nvPr/>
        </p:nvSpPr>
        <p:spPr>
          <a:xfrm>
            <a:off x="10624457" y="3199100"/>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Four, Glossy, Light Red, Number, Numbers, Numerals">
            <a:extLst>
              <a:ext uri="{FF2B5EF4-FFF2-40B4-BE49-F238E27FC236}">
                <a16:creationId xmlns:a16="http://schemas.microsoft.com/office/drawing/2014/main" id="{59196CFA-A684-D546-BFC4-8D2319587C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744" y="2206487"/>
            <a:ext cx="1646997" cy="244502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01;p1">
            <a:extLst>
              <a:ext uri="{FF2B5EF4-FFF2-40B4-BE49-F238E27FC236}">
                <a16:creationId xmlns:a16="http://schemas.microsoft.com/office/drawing/2014/main" id="{B71FC5C8-EC62-234C-A38A-ACFDB74EB610}"/>
              </a:ext>
            </a:extLst>
          </p:cNvPr>
          <p:cNvSpPr txBox="1"/>
          <p:nvPr/>
        </p:nvSpPr>
        <p:spPr>
          <a:xfrm>
            <a:off x="4368800" y="4786176"/>
            <a:ext cx="274509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to cover, covering</a:t>
            </a: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endParaRPr kumimoji="0"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2" name="Google Shape;101;p1">
            <a:extLst>
              <a:ext uri="{FF2B5EF4-FFF2-40B4-BE49-F238E27FC236}">
                <a16:creationId xmlns:a16="http://schemas.microsoft.com/office/drawing/2014/main" id="{32FD3CE6-A234-3D42-AB00-A70C4EB95CC0}"/>
              </a:ext>
            </a:extLst>
          </p:cNvPr>
          <p:cNvSpPr txBox="1"/>
          <p:nvPr/>
        </p:nvSpPr>
        <p:spPr>
          <a:xfrm>
            <a:off x="7688333" y="4789227"/>
            <a:ext cx="3636836"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Century Gothic"/>
                <a:cs typeface="Century Gothic"/>
                <a:sym typeface="Century Gothic"/>
              </a:rPr>
              <a:t>to </a:t>
            </a: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look after, looking after</a:t>
            </a:r>
            <a:r>
              <a:rPr kumimoji="0" lang="es-GB" sz="2000" b="0"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a:t>
            </a:r>
            <a:endParaRPr kumimoji="0"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E22575A-65F8-C14F-8DA2-49ECFD11E1E2}"/>
              </a:ext>
            </a:extLst>
          </p:cNvPr>
          <p:cNvSpPr txBox="1"/>
          <p:nvPr/>
        </p:nvSpPr>
        <p:spPr>
          <a:xfrm>
            <a:off x="1294928" y="5185545"/>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cu</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atro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36F1857-F771-DC46-9B3E-1DA4F7E87DB0}"/>
              </a:ext>
            </a:extLst>
          </p:cNvPr>
          <p:cNvSpPr txBox="1"/>
          <p:nvPr/>
        </p:nvSpPr>
        <p:spPr>
          <a:xfrm>
            <a:off x="4965781" y="5205422"/>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cu</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brir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5859614-2E6F-DC40-A098-5E848D72AC3A}"/>
              </a:ext>
            </a:extLst>
          </p:cNvPr>
          <p:cNvSpPr txBox="1"/>
          <p:nvPr/>
        </p:nvSpPr>
        <p:spPr>
          <a:xfrm>
            <a:off x="7921016" y="5205421"/>
            <a:ext cx="2148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cu</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076" name="Picture 4" descr="Patient, Elderly, Care, Helps, Old, Age, Health, Assist">
            <a:extLst>
              <a:ext uri="{FF2B5EF4-FFF2-40B4-BE49-F238E27FC236}">
                <a16:creationId xmlns:a16="http://schemas.microsoft.com/office/drawing/2014/main" id="{EE7EC7E1-9CBC-E044-BF9E-B65318E7231F}"/>
              </a:ext>
            </a:extLst>
          </p:cNvPr>
          <p:cNvPicPr>
            <a:picLocks noChangeAspect="1" noChangeArrowheads="1"/>
          </p:cNvPicPr>
          <p:nvPr/>
        </p:nvPicPr>
        <p:blipFill>
          <a:blip r:embed="rId8" cstate="print">
            <a:clrChange>
              <a:clrFrom>
                <a:srgbClr val="B3F8FD"/>
              </a:clrFrom>
              <a:clrTo>
                <a:srgbClr val="B3F8FD">
                  <a:alpha val="0"/>
                </a:srgbClr>
              </a:clrTo>
            </a:clrChange>
            <a:extLst>
              <a:ext uri="{28A0092B-C50C-407E-A947-70E740481C1C}">
                <a14:useLocalDpi xmlns:a14="http://schemas.microsoft.com/office/drawing/2010/main" val="0"/>
              </a:ext>
            </a:extLst>
          </a:blip>
          <a:srcRect/>
          <a:stretch>
            <a:fillRect/>
          </a:stretch>
        </p:blipFill>
        <p:spPr bwMode="auto">
          <a:xfrm>
            <a:off x="7420389" y="2179273"/>
            <a:ext cx="2768009" cy="22105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ver, Draped, Hanging, Window, Sheet">
            <a:extLst>
              <a:ext uri="{FF2B5EF4-FFF2-40B4-BE49-F238E27FC236}">
                <a16:creationId xmlns:a16="http://schemas.microsoft.com/office/drawing/2014/main" id="{74FE2645-FFFA-E542-9443-AACAAB50BFC7}"/>
              </a:ext>
            </a:extLst>
          </p:cNvPr>
          <p:cNvPicPr>
            <a:picLocks noChangeAspect="1" noChangeArrowheads="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463889" y="2176201"/>
            <a:ext cx="2391628" cy="260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 cuatro.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8. cubri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9. cuid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ca</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ntar</a:t>
            </a:r>
          </a:p>
        </p:txBody>
      </p:sp>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p>
        </p:txBody>
      </p:sp>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29712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cas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cantar.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6" name="ca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ca</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ntar</a:t>
            </a:r>
          </a:p>
        </p:txBody>
      </p:sp>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p>
        </p:txBody>
      </p:sp>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6549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n</a:t>
            </a:r>
          </a:p>
        </p:txBody>
      </p:sp>
      <p:grpSp>
        <p:nvGrpSpPr>
          <p:cNvPr id="21" name="Group 20">
            <a:extLst>
              <a:ext uri="{FF2B5EF4-FFF2-40B4-BE49-F238E27FC236}">
                <a16:creationId xmlns:a16="http://schemas.microsoft.com/office/drawing/2014/main" id="{8B3E0668-94FB-4466-BACE-50EB1B02BAE4}"/>
              </a:ext>
            </a:extLst>
          </p:cNvPr>
          <p:cNvGrpSpPr/>
          <p:nvPr/>
        </p:nvGrpSpPr>
        <p:grpSpPr>
          <a:xfrm>
            <a:off x="1256374" y="3503403"/>
            <a:ext cx="1359167" cy="1618580"/>
            <a:chOff x="9563537" y="4515689"/>
            <a:chExt cx="1359167" cy="1618580"/>
          </a:xfrm>
        </p:grpSpPr>
        <p:pic>
          <p:nvPicPr>
            <p:cNvPr id="22" name="Picture 12" descr="http://www.clker.com/cliparts/4/8/a/6/1194984081402633375french_fries_juliane_kr_r.svg.hi.png">
              <a:extLst>
                <a:ext uri="{FF2B5EF4-FFF2-40B4-BE49-F238E27FC236}">
                  <a16:creationId xmlns:a16="http://schemas.microsoft.com/office/drawing/2014/main" id="{6D3BD611-EE8D-49A1-BF4D-117B9325F8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http://www.clker.com/cliparts/4/8/a/6/1194984081402633375french_fries_juliane_kr_r.svg.hi.png">
              <a:extLst>
                <a:ext uri="{FF2B5EF4-FFF2-40B4-BE49-F238E27FC236}">
                  <a16:creationId xmlns:a16="http://schemas.microsoft.com/office/drawing/2014/main" id="{8DE30C68-462A-44D9-AC3D-82B37AD91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clker.com/cliparts/0/f/7/0/11954234311954389563ok_mark_h_kon_l_vdal_02.svg.med.png">
              <a:extLst>
                <a:ext uri="{FF2B5EF4-FFF2-40B4-BE49-F238E27FC236}">
                  <a16:creationId xmlns:a16="http://schemas.microsoft.com/office/drawing/2014/main" id="{CB6DA789-E3E7-440F-A8DC-049DAC88A3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http://www.clker.com/cliparts/V/S/1/q/m/Q/red-x-small-md.png">
              <a:extLst>
                <a:ext uri="{FF2B5EF4-FFF2-40B4-BE49-F238E27FC236}">
                  <a16:creationId xmlns:a16="http://schemas.microsoft.com/office/drawing/2014/main" id="{FA129A9A-E6AE-4C18-BCDE-04532A11B5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ttp://www.clker.com/cliparts/f/f/2/e/11954289431054409758ketchup_bottle_alexandre_01.svg.hi.png">
              <a:extLst>
                <a:ext uri="{FF2B5EF4-FFF2-40B4-BE49-F238E27FC236}">
                  <a16:creationId xmlns:a16="http://schemas.microsoft.com/office/drawing/2014/main" id="{CE444A45-081F-45E9-8803-4B66F02039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5" descr="car">
            <a:extLst>
              <a:ext uri="{FF2B5EF4-FFF2-40B4-BE49-F238E27FC236}">
                <a16:creationId xmlns:a16="http://schemas.microsoft.com/office/drawing/2014/main" id="{53075DD5-232C-402A-A01E-9AA1E65DA788}"/>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4024" y="3355236"/>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a:t>
            </a:r>
          </a:p>
        </p:txBody>
      </p:sp>
      <p:pic>
        <p:nvPicPr>
          <p:cNvPr id="31" name="Picture 30">
            <a:extLst>
              <a:ext uri="{FF2B5EF4-FFF2-40B4-BE49-F238E27FC236}">
                <a16:creationId xmlns:a16="http://schemas.microsoft.com/office/drawing/2014/main" id="{963B56B3-1B39-40C5-8644-1311505BC18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876" r="16346"/>
          <a:stretch/>
        </p:blipFill>
        <p:spPr>
          <a:xfrm>
            <a:off x="5451090" y="2525729"/>
            <a:ext cx="1042689" cy="1516014"/>
          </a:xfrm>
          <a:prstGeom prst="rect">
            <a:avLst/>
          </a:prstGeom>
        </p:spPr>
      </p:pic>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
        <p:nvSpPr>
          <p:cNvPr id="2" name="TextBox 1"/>
          <p:cNvSpPr txBox="1"/>
          <p:nvPr/>
        </p:nvSpPr>
        <p:spPr>
          <a:xfrm>
            <a:off x="2523033" y="3839084"/>
            <a:ext cx="13437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a:t>
            </a:r>
          </a:p>
        </p:txBody>
      </p:sp>
    </p:spTree>
    <p:extLst>
      <p:ext uri="{BB962C8B-B14F-4D97-AF65-F5344CB8AC3E}">
        <p14:creationId xmlns:p14="http://schemas.microsoft.com/office/powerpoint/2010/main" val="363722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c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com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4" name="come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omer.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con.wav"/>
                                        </p:tgtEl>
                                      </p:cMediaNode>
                                    </p:audio>
                                  </p:sub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coche.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co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n</a:t>
            </a:r>
          </a:p>
        </p:txBody>
      </p:sp>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a:t>
            </a:r>
          </a:p>
        </p:txBody>
      </p:sp>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Tree>
    <p:extLst>
      <p:ext uri="{BB962C8B-B14F-4D97-AF65-F5344CB8AC3E}">
        <p14:creationId xmlns:p14="http://schemas.microsoft.com/office/powerpoint/2010/main" val="414512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c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com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4" name="come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co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co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n</a:t>
            </a:r>
          </a:p>
        </p:txBody>
      </p:sp>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co</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a:t>
            </a:r>
          </a:p>
        </p:txBody>
      </p:sp>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Tree>
    <p:extLst>
      <p:ext uri="{BB962C8B-B14F-4D97-AF65-F5344CB8AC3E}">
        <p14:creationId xmlns:p14="http://schemas.microsoft.com/office/powerpoint/2010/main" val="394750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cu</a:t>
            </a: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ltura</a:t>
            </a:r>
          </a:p>
        </p:txBody>
      </p:sp>
      <p:pic>
        <p:nvPicPr>
          <p:cNvPr id="21" name="Picture 2" descr="http://www.clker.com/cliparts/0/9/e/e/11949857191483907492gnome-mime-document.svg.med.png">
            <a:extLst>
              <a:ext uri="{FF2B5EF4-FFF2-40B4-BE49-F238E27FC236}">
                <a16:creationId xmlns:a16="http://schemas.microsoft.com/office/drawing/2014/main" id="{30B1F01F-A61D-4A1D-BFDD-056249F89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0995" y="2324732"/>
            <a:ext cx="1910477" cy="208542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hlinkClick r:id="" action="ppaction://noaction">
              <a:snd r:embed="rId8"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do</a:t>
            </a:r>
            <a:r>
              <a:rPr kumimoji="0" lang="es-CO"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cu</a:t>
            </a:r>
            <a:r>
              <a:rPr kumimoji="0" lang="es-CO"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a:t>
            </a:r>
          </a:p>
        </p:txBody>
      </p:sp>
      <p:pic>
        <p:nvPicPr>
          <p:cNvPr id="24" name="Picture 23">
            <a:extLst>
              <a:ext uri="{FF2B5EF4-FFF2-40B4-BE49-F238E27FC236}">
                <a16:creationId xmlns:a16="http://schemas.microsoft.com/office/drawing/2014/main" id="{A266DBCD-1293-453F-8599-C65B7983ED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9915" y="2972819"/>
            <a:ext cx="1371305" cy="20742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Picture 4" descr="http://www.clker.com/cliparts/x/G/k/X/v/a/girl-with-headphones-hi.png">
            <a:extLst>
              <a:ext uri="{FF2B5EF4-FFF2-40B4-BE49-F238E27FC236}">
                <a16:creationId xmlns:a16="http://schemas.microsoft.com/office/drawing/2014/main" id="{15042E0E-C72F-46F2-B21F-B4503A3D7A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1797" y="3921444"/>
            <a:ext cx="1173094" cy="166746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a:t>
            </a:r>
            <a:r>
              <a:rPr kumimoji="0" lang="es-CO"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char</a:t>
            </a:r>
            <a:endPar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68621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4" name="escuchar.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subTnLst>
                                    <p:audio>
                                      <p:cMediaNode>
                                        <p:cTn display="0" masterRel="sameClick">
                                          <p:stCondLst>
                                            <p:cond evt="begin" delay="0">
                                              <p:tn val="17"/>
                                            </p:cond>
                                          </p:stCondLst>
                                          <p:endCondLst>
                                            <p:cond evt="onStopAudio" delay="0">
                                              <p:tgtEl>
                                                <p:sldTgt/>
                                              </p:tgtEl>
                                            </p:cond>
                                          </p:endCondLst>
                                        </p:cTn>
                                        <p:tgtEl>
                                          <p:sndTgt r:embed="rId4" name="escuchar.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ultura.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cultura.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ocumento.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docume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288</TotalTime>
  <Words>3799</Words>
  <Application>Microsoft Office PowerPoint</Application>
  <PresentationFormat>Widescreen</PresentationFormat>
  <Paragraphs>667</Paragraphs>
  <Slides>39</Slides>
  <Notes>39</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39</vt:i4>
      </vt:variant>
    </vt:vector>
  </HeadingPairs>
  <TitlesOfParts>
    <vt:vector size="51" baseType="lpstr">
      <vt:lpstr>Arial</vt:lpstr>
      <vt:lpstr>Calibri</vt:lpstr>
      <vt:lpstr>Calibri Light</vt:lpstr>
      <vt:lpstr>Century Gothic</vt:lpstr>
      <vt:lpstr>Tw Cen MT</vt:lpstr>
      <vt:lpstr>1_Office Theme</vt:lpstr>
      <vt:lpstr>Office Theme</vt:lpstr>
      <vt:lpstr>2_Office Theme</vt:lpstr>
      <vt:lpstr>3_Office Theme</vt:lpstr>
      <vt:lpstr>4_Office Theme</vt:lpstr>
      <vt:lpstr>5_Office Theme</vt:lpstr>
      <vt:lpstr>6_Office Theme</vt:lpstr>
      <vt:lpstr>Spanish phonics collection </vt:lpstr>
      <vt:lpstr>SSCs [ca], [co], [cu]</vt:lpstr>
      <vt:lpstr>ca</vt:lpstr>
      <vt:lpstr>ca</vt:lpstr>
      <vt:lpstr>ca</vt:lpstr>
      <vt:lpstr>co</vt:lpstr>
      <vt:lpstr>co</vt:lpstr>
      <vt:lpstr>co</vt:lpstr>
      <vt:lpstr>cu</vt:lpstr>
      <vt:lpstr>cu</vt:lpstr>
      <vt:lpstr>cu</vt:lpstr>
      <vt:lpstr>escuchar / escribir</vt:lpstr>
      <vt:lpstr>Fonética</vt:lpstr>
      <vt:lpstr>SSCs [ca], [co], [cu]</vt:lpstr>
      <vt:lpstr>ca </vt:lpstr>
      <vt:lpstr>ca</vt:lpstr>
      <vt:lpstr>ca </vt:lpstr>
      <vt:lpstr>co </vt:lpstr>
      <vt:lpstr>co </vt:lpstr>
      <vt:lpstr>co </vt:lpstr>
      <vt:lpstr>cu </vt:lpstr>
      <vt:lpstr>cu </vt:lpstr>
      <vt:lpstr>cu </vt:lpstr>
      <vt:lpstr>escuchar / escribir</vt:lpstr>
      <vt:lpstr>¿Qué escuchas? ¿[CA], [CO] o [CU]?</vt:lpstr>
      <vt:lpstr>¿Qué escuchas? ¿[CA], [CO] o [CU]?</vt:lpstr>
      <vt:lpstr>¿Qué escuchas? ¿[CA], [CO] o [CU]?</vt:lpstr>
      <vt:lpstr>¿Qué escuchas? ¿[CA], [CO] o [CU]?</vt:lpstr>
      <vt:lpstr>¿Qué escuchas? ¿[CA], [CO] o [CU]?</vt:lpstr>
      <vt:lpstr>SSCs [ca], [co], [cu]</vt:lpstr>
      <vt:lpstr>Fonética</vt:lpstr>
      <vt:lpstr>Fonética</vt:lpstr>
      <vt:lpstr>İUn minuto!</vt:lpstr>
      <vt:lpstr>¿Qué significan las palabras?</vt:lpstr>
      <vt:lpstr>SSCs [ca], [co], [cu]</vt:lpstr>
      <vt:lpstr>Fonética</vt:lpstr>
      <vt:lpstr>Fonética</vt:lpstr>
      <vt:lpstr>Fonética</vt:lpstr>
      <vt:lpstr>Fonética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34</cp:revision>
  <dcterms:created xsi:type="dcterms:W3CDTF">2020-06-12T19:18:08Z</dcterms:created>
  <dcterms:modified xsi:type="dcterms:W3CDTF">2022-07-07T10:51:58Z</dcterms:modified>
</cp:coreProperties>
</file>