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95" r:id="rId4"/>
  </p:sldMasterIdLst>
  <p:notesMasterIdLst>
    <p:notesMasterId r:id="rId40"/>
  </p:notesMasterIdLst>
  <p:sldIdLst>
    <p:sldId id="257" r:id="rId5"/>
    <p:sldId id="321" r:id="rId6"/>
    <p:sldId id="354" r:id="rId7"/>
    <p:sldId id="322" r:id="rId8"/>
    <p:sldId id="374" r:id="rId9"/>
    <p:sldId id="339" r:id="rId10"/>
    <p:sldId id="340" r:id="rId11"/>
    <p:sldId id="375" r:id="rId12"/>
    <p:sldId id="376" r:id="rId13"/>
    <p:sldId id="293" r:id="rId14"/>
    <p:sldId id="295" r:id="rId15"/>
    <p:sldId id="377" r:id="rId16"/>
    <p:sldId id="573" r:id="rId17"/>
    <p:sldId id="514" r:id="rId18"/>
    <p:sldId id="574" r:id="rId19"/>
    <p:sldId id="334" r:id="rId20"/>
    <p:sldId id="680" r:id="rId21"/>
    <p:sldId id="702" r:id="rId22"/>
    <p:sldId id="687" r:id="rId23"/>
    <p:sldId id="701" r:id="rId24"/>
    <p:sldId id="689" r:id="rId25"/>
    <p:sldId id="690" r:id="rId26"/>
    <p:sldId id="691" r:id="rId27"/>
    <p:sldId id="692" r:id="rId28"/>
    <p:sldId id="575" r:id="rId29"/>
    <p:sldId id="937" r:id="rId30"/>
    <p:sldId id="861" r:id="rId31"/>
    <p:sldId id="913" r:id="rId32"/>
    <p:sldId id="908" r:id="rId33"/>
    <p:sldId id="910" r:id="rId34"/>
    <p:sldId id="911" r:id="rId35"/>
    <p:sldId id="912" r:id="rId36"/>
    <p:sldId id="885" r:id="rId37"/>
    <p:sldId id="892" r:id="rId38"/>
    <p:sldId id="8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BF0D5"/>
    <a:srgbClr val="F66400"/>
    <a:srgbClr val="EE6000"/>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6" autoAdjust="0"/>
    <p:restoredTop sz="58011" autoAdjust="0"/>
  </p:normalViewPr>
  <p:slideViewPr>
    <p:cSldViewPr snapToGrid="0">
      <p:cViewPr>
        <p:scale>
          <a:sx n="40" d="100"/>
          <a:sy n="40" d="100"/>
        </p:scale>
        <p:origin x="1872" y="90"/>
      </p:cViewPr>
      <p:guideLst/>
    </p:cSldViewPr>
  </p:slideViewPr>
  <p:outlineViewPr>
    <p:cViewPr>
      <p:scale>
        <a:sx n="33" d="100"/>
        <a:sy n="33" d="100"/>
      </p:scale>
      <p:origin x="0" y="0"/>
    </p:cViewPr>
  </p:outlineViewPr>
  <p:notesTextViewPr>
    <p:cViewPr>
      <p:scale>
        <a:sx n="1" d="1"/>
        <a:sy n="1" d="1"/>
      </p:scale>
      <p:origin x="0" y="-132"/>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06/09/2022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creativecommons.org/publicdomain/zero/1.0/deed.en" TargetMode="External"/><Relationship Id="rId4" Type="http://schemas.openxmlformats.org/officeDocument/2006/relationships/hyperlink" Target="https://creativecommons.org/licenses/by-sa/4.0/deed.en"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creativecommons.org/publicdomain/zero/1.0/deed.en" TargetMode="External"/><Relationship Id="rId4" Type="http://schemas.openxmlformats.org/officeDocument/2006/relationships/hyperlink" Target="https://creativecommons.org/licenses/by-sa/3.0/deed.en"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sources.ncelp.org/concern/parent/kd17cs85f/file_sets/sn009x76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b="1" dirty="0"/>
              <a:t>Timing:</a:t>
            </a:r>
            <a:r>
              <a:rPr lang="en-GB" b="1" baseline="0" dirty="0"/>
              <a:t> </a:t>
            </a:r>
            <a:r>
              <a:rPr lang="en-GB" baseline="0" dirty="0"/>
              <a:t>8 minutes</a:t>
            </a:r>
          </a:p>
          <a:p>
            <a:pPr marL="0" indent="0"/>
            <a:endParaRPr lang="en-GB" baseline="0" dirty="0"/>
          </a:p>
          <a:p>
            <a:pPr marL="0" indent="0"/>
            <a:r>
              <a:rPr lang="en-GB" b="1" baseline="0" dirty="0"/>
              <a:t>Aim: </a:t>
            </a:r>
            <a:r>
              <a:rPr lang="en-GB" b="0" baseline="0" dirty="0"/>
              <a:t>to improve accuracy of transcription </a:t>
            </a:r>
            <a:r>
              <a:rPr lang="en-GB" baseline="0" dirty="0"/>
              <a:t>of –</a:t>
            </a:r>
            <a:r>
              <a:rPr lang="en-GB" baseline="0" dirty="0" err="1"/>
              <a:t>ar</a:t>
            </a:r>
            <a:r>
              <a:rPr lang="en-GB" baseline="0" dirty="0"/>
              <a:t> verbs in the 1</a:t>
            </a:r>
            <a:r>
              <a:rPr lang="en-GB" baseline="30000" dirty="0"/>
              <a:t>st</a:t>
            </a:r>
            <a:r>
              <a:rPr lang="en-GB" baseline="0" dirty="0"/>
              <a:t> person </a:t>
            </a:r>
            <a:r>
              <a:rPr lang="en-GB" baseline="0" dirty="0" err="1"/>
              <a:t>preterite</a:t>
            </a:r>
            <a:r>
              <a:rPr lang="en-GB" baseline="0" dirty="0"/>
              <a:t>, with endings –</a:t>
            </a:r>
            <a:r>
              <a:rPr lang="en-GB" baseline="0" dirty="0" err="1"/>
              <a:t>qué</a:t>
            </a:r>
            <a:r>
              <a:rPr lang="en-GB" baseline="0" dirty="0"/>
              <a:t> and –</a:t>
            </a:r>
            <a:r>
              <a:rPr lang="en-GB" baseline="0" dirty="0" err="1"/>
              <a:t>gué</a:t>
            </a:r>
            <a:r>
              <a:rPr lang="en-GB" baseline="0" dirty="0"/>
              <a:t>; to then practise oral production and retrieval of these words.</a:t>
            </a:r>
          </a:p>
          <a:p>
            <a:pPr marL="0" indent="0"/>
            <a:endParaRPr lang="en-GB" baseline="0" dirty="0"/>
          </a:p>
          <a:p>
            <a:pPr marL="0" indent="0"/>
            <a:r>
              <a:rPr lang="en-GB" b="1" baseline="0" dirty="0"/>
              <a:t>Procedure:</a:t>
            </a:r>
          </a:p>
          <a:p>
            <a:pPr marL="228600" indent="-228600">
              <a:buAutoNum type="arabicPeriod"/>
            </a:pPr>
            <a:r>
              <a:rPr lang="en-GB" baseline="0" dirty="0"/>
              <a:t>Draw students’ attention to the title. ‘</a:t>
            </a:r>
            <a:r>
              <a:rPr lang="en-GB" baseline="0" dirty="0" err="1"/>
              <a:t>Recuerdo</a:t>
            </a:r>
            <a:r>
              <a:rPr lang="en-GB" baseline="0" dirty="0"/>
              <a:t>’ is an unfamiliar word, so its meaning will need to be given upfront.</a:t>
            </a:r>
          </a:p>
          <a:p>
            <a:pPr marL="228600" indent="-228600">
              <a:buAutoNum type="arabicPeriod"/>
            </a:pPr>
            <a:r>
              <a:rPr lang="en-GB" baseline="0" dirty="0"/>
              <a:t>Students listen and write the missing verbs, which either end in –</a:t>
            </a:r>
            <a:r>
              <a:rPr lang="en-GB" baseline="0" dirty="0" err="1"/>
              <a:t>qué</a:t>
            </a:r>
            <a:r>
              <a:rPr lang="en-GB" baseline="0" dirty="0"/>
              <a:t> or –</a:t>
            </a:r>
            <a:r>
              <a:rPr lang="en-GB" baseline="0" dirty="0" err="1"/>
              <a:t>gué</a:t>
            </a:r>
            <a:r>
              <a:rPr lang="en-GB" baseline="0" dirty="0"/>
              <a:t>.</a:t>
            </a:r>
          </a:p>
          <a:p>
            <a:pPr marL="228600" indent="-228600">
              <a:buAutoNum type="arabicPeriod"/>
            </a:pPr>
            <a:r>
              <a:rPr lang="en-GB" baseline="0" dirty="0"/>
              <a:t>During feedback, check understanding of the text by eliciting oral translation into English or a preferred method.</a:t>
            </a:r>
          </a:p>
          <a:p>
            <a:pPr marL="228600" indent="-228600">
              <a:buAutoNum type="arabicPeriod"/>
            </a:pPr>
            <a:r>
              <a:rPr lang="en-GB" baseline="0" dirty="0"/>
              <a:t>Students can then practise reading the text aloud to one another, focusing on accurate oral production of the five verbs in orange.</a:t>
            </a:r>
          </a:p>
          <a:p>
            <a:pPr marL="228600" indent="-228600">
              <a:buAutoNum type="arabicPeriod"/>
            </a:pPr>
            <a:r>
              <a:rPr lang="en-GB" baseline="0" dirty="0"/>
              <a:t>As a final step, students read the text aloud, again in pairs, this time retrieving the verbs from memory (see next slide).</a:t>
            </a:r>
          </a:p>
          <a:p>
            <a:pPr marL="0" indent="0">
              <a:buNone/>
            </a:pPr>
            <a:endParaRPr lang="en-GB" baseline="0" dirty="0"/>
          </a:p>
          <a:p>
            <a:pPr marL="0" indent="0">
              <a:buNone/>
            </a:pPr>
            <a:r>
              <a:rPr lang="en-GB" b="1" baseline="0" dirty="0"/>
              <a:t>Note: </a:t>
            </a:r>
            <a:r>
              <a:rPr lang="en-GB" baseline="0" dirty="0"/>
              <a:t>a gloss is not given for ‘</a:t>
            </a:r>
            <a:r>
              <a:rPr lang="en-GB" baseline="0" dirty="0" err="1"/>
              <a:t>aparcar</a:t>
            </a:r>
            <a:r>
              <a:rPr lang="en-GB" baseline="0" dirty="0"/>
              <a:t>’ as this would give away the answer to the question.</a:t>
            </a:r>
          </a:p>
          <a:p>
            <a:pPr marL="0" indent="0">
              <a:buNone/>
            </a:pPr>
            <a:endParaRPr lang="en-GB" baseline="0" dirty="0"/>
          </a:p>
          <a:p>
            <a:pPr marL="0" indent="0">
              <a:buNone/>
            </a:pPr>
            <a:r>
              <a:rPr lang="en-GB" b="1" baseline="0" dirty="0"/>
              <a:t>Frequency of unknown words/cognates:</a:t>
            </a:r>
          </a:p>
          <a:p>
            <a:pPr marL="0" indent="0">
              <a:buNone/>
            </a:pPr>
            <a:r>
              <a:rPr lang="en-GB" baseline="0" dirty="0" err="1"/>
              <a:t>repente</a:t>
            </a:r>
            <a:r>
              <a:rPr lang="en-GB" baseline="0" dirty="0"/>
              <a:t> [1805]; </a:t>
            </a:r>
            <a:r>
              <a:rPr lang="en-GB" baseline="0" dirty="0" err="1"/>
              <a:t>recuerdo</a:t>
            </a:r>
            <a:r>
              <a:rPr lang="en-GB" baseline="0" dirty="0"/>
              <a:t> [771]; </a:t>
            </a:r>
            <a:r>
              <a:rPr lang="en-GB" baseline="0" dirty="0" err="1"/>
              <a:t>instante</a:t>
            </a:r>
            <a:r>
              <a:rPr lang="en-GB" baseline="0" dirty="0"/>
              <a:t> [992]; </a:t>
            </a:r>
            <a:r>
              <a:rPr lang="en-GB" baseline="0" dirty="0" err="1"/>
              <a:t>aparcar</a:t>
            </a:r>
            <a:r>
              <a:rPr lang="en-GB" baseline="0" dirty="0"/>
              <a:t> [&gt;5000]</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21363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b="1"/>
              <a:t>Slide 2/2</a:t>
            </a:r>
          </a:p>
          <a:p>
            <a:pPr marL="0" indent="0"/>
            <a:r>
              <a:rPr lang="en-GB" b="0" baseline="0"/>
              <a:t>See previous slide for instructions.</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41441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1691710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a:t>
            </a:r>
          </a:p>
          <a:p>
            <a:endParaRPr lang="en-US" b="1" dirty="0"/>
          </a:p>
          <a:p>
            <a:r>
              <a:rPr lang="en-GB" b="1" noProof="0" dirty="0"/>
              <a:t>Aim: </a:t>
            </a:r>
            <a:r>
              <a:rPr lang="en-GB" noProof="0" dirty="0"/>
              <a:t>to practise written recall (either receptive or productive) of 12 words which contain the SSCs [</a:t>
            </a:r>
            <a:r>
              <a:rPr lang="en-GB" noProof="0" dirty="0" err="1"/>
              <a:t>gue</a:t>
            </a:r>
            <a:r>
              <a:rPr lang="en-GB" noProof="0" dirty="0"/>
              <a:t>], [</a:t>
            </a:r>
            <a:r>
              <a:rPr lang="en-GB" noProof="0" dirty="0" err="1"/>
              <a:t>ge</a:t>
            </a:r>
            <a:r>
              <a:rPr lang="en-GB" noProof="0" dirty="0"/>
              <a:t>], [</a:t>
            </a:r>
            <a:r>
              <a:rPr lang="en-GB" noProof="0" dirty="0" err="1"/>
              <a:t>gui</a:t>
            </a:r>
            <a:r>
              <a:rPr lang="en-GB" noProof="0" dirty="0"/>
              <a:t>] and [</a:t>
            </a:r>
            <a:r>
              <a:rPr lang="en-GB" noProof="0" dirty="0" err="1"/>
              <a:t>gi</a:t>
            </a:r>
            <a:r>
              <a:rPr lang="en-GB" noProof="0" dirty="0"/>
              <a:t>]</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read and listen to the message and try to fill in the gaps.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Teacher reveals the answers with further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Students are encouraged to discuss the meaning of the text orally.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Transcript: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rgbClr val="203864"/>
                </a:solidFill>
              </a:rPr>
              <a:t>El último día de colegio en diciembre generalmente hacemos una guirnalda en clase. Luego aprendemos cómo la gente celebra la Navidad en otros países. Mi compañero Miguel es argentino y dice que allí cogen figuras con forma de personas y las tiran a unas hogueras. Normalmente también recogemos juguetes para repartir a los niños porque es bueno ser generosos y así es un día mágico para todos.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a:t>More information about the Argentinian tradition of burning figures can be found here: https://es.wikipedia.org/wiki/Quema_de_mu%C3%B1ecos_de_fin_de_a%C3%B1o</a:t>
            </a:r>
          </a:p>
          <a:p>
            <a:endParaRPr lang="es-419"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a:r>
              <a:rPr lang="en-GB" sz="1200" b="0" dirty="0" err="1"/>
              <a:t>guirnalda</a:t>
            </a:r>
            <a:r>
              <a:rPr lang="en-GB" sz="1200" b="0" dirty="0"/>
              <a:t> [&gt;5000]; </a:t>
            </a:r>
            <a:r>
              <a:rPr lang="en-GB" sz="1200" b="0" dirty="0" err="1"/>
              <a:t>hoguera</a:t>
            </a:r>
            <a:r>
              <a:rPr lang="en-GB" sz="1200" b="0" dirty="0"/>
              <a:t> [&gt;5000]; </a:t>
            </a:r>
            <a:r>
              <a:rPr lang="en-GB" sz="1200" b="0" dirty="0" err="1"/>
              <a:t>mágico</a:t>
            </a:r>
            <a:r>
              <a:rPr lang="en-GB" sz="1200" b="0" dirty="0"/>
              <a:t> [2518]; </a:t>
            </a:r>
            <a:r>
              <a:rPr lang="en-GB" sz="1200" b="0" dirty="0" err="1"/>
              <a:t>argentino</a:t>
            </a:r>
            <a:r>
              <a:rPr lang="en-GB" sz="1200" b="0" dirty="0"/>
              <a:t> [1032]; </a:t>
            </a:r>
            <a:r>
              <a:rPr lang="en-GB" sz="1200" b="0" dirty="0" err="1"/>
              <a:t>juguete</a:t>
            </a:r>
            <a:r>
              <a:rPr lang="en-GB" sz="1200" b="0" dirty="0"/>
              <a:t> [3162]; </a:t>
            </a:r>
            <a:r>
              <a:rPr lang="en-GB" sz="1200" b="0" dirty="0" err="1"/>
              <a:t>generoso</a:t>
            </a:r>
            <a:r>
              <a:rPr lang="en-GB" sz="1200" b="0" dirty="0"/>
              <a:t> [3193]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793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 tonguetwister</a:t>
            </a:r>
          </a:p>
          <a:p>
            <a:endParaRPr lang="en-GB" b="1" dirty="0"/>
          </a:p>
          <a:p>
            <a:r>
              <a:rPr lang="en-GB" b="1" dirty="0"/>
              <a:t>Timing: </a:t>
            </a:r>
            <a:r>
              <a:rPr lang="en-GB" b="0" dirty="0"/>
              <a:t>5 mins</a:t>
            </a:r>
          </a:p>
          <a:p>
            <a:endParaRPr lang="en-GB" b="1" dirty="0"/>
          </a:p>
          <a:p>
            <a:r>
              <a:rPr lang="en-GB" b="1" dirty="0"/>
              <a:t>Aim: </a:t>
            </a:r>
            <a:r>
              <a:rPr lang="en-GB" dirty="0"/>
              <a:t>to gain</a:t>
            </a:r>
            <a:r>
              <a:rPr lang="en-GB" baseline="0" dirty="0"/>
              <a:t> confidence in practising the SSCs </a:t>
            </a:r>
            <a:r>
              <a:rPr lang="es-ES" sz="1200" dirty="0">
                <a:solidFill>
                  <a:schemeClr val="accent5">
                    <a:lumMod val="50000"/>
                  </a:schemeClr>
                </a:solidFill>
              </a:rPr>
              <a:t>[</a:t>
            </a:r>
            <a:r>
              <a:rPr lang="es-ES" sz="1200" dirty="0" err="1">
                <a:solidFill>
                  <a:schemeClr val="accent5">
                    <a:lumMod val="50000"/>
                  </a:schemeClr>
                </a:solidFill>
              </a:rPr>
              <a:t>gue</a:t>
            </a:r>
            <a:r>
              <a:rPr lang="es-ES" sz="1200" dirty="0">
                <a:solidFill>
                  <a:schemeClr val="accent5">
                    <a:lumMod val="50000"/>
                  </a:schemeClr>
                </a:solidFill>
              </a:rPr>
              <a:t>] / [ge] vs [</a:t>
            </a:r>
            <a:r>
              <a:rPr lang="es-ES" sz="1200" dirty="0" err="1">
                <a:solidFill>
                  <a:schemeClr val="accent5">
                    <a:lumMod val="50000"/>
                  </a:schemeClr>
                </a:solidFill>
              </a:rPr>
              <a:t>gui</a:t>
            </a:r>
            <a:r>
              <a:rPr lang="es-ES" sz="1200" dirty="0">
                <a:solidFill>
                  <a:schemeClr val="accent5">
                    <a:lumMod val="50000"/>
                  </a:schemeClr>
                </a:solidFill>
              </a:rPr>
              <a:t>] / [</a:t>
            </a:r>
            <a:r>
              <a:rPr lang="es-ES" sz="1200" dirty="0" err="1">
                <a:solidFill>
                  <a:schemeClr val="accent5">
                    <a:lumMod val="50000"/>
                  </a:schemeClr>
                </a:solidFill>
              </a:rPr>
              <a:t>gi</a:t>
            </a:r>
            <a:r>
              <a:rPr lang="es-ES" sz="1200" dirty="0">
                <a:solidFill>
                  <a:schemeClr val="accent5">
                    <a:lumMod val="50000"/>
                  </a:schemeClr>
                </a:solidFill>
              </a:rPr>
              <a:t>] </a:t>
            </a:r>
            <a:r>
              <a:rPr lang="en-GB" baseline="0" dirty="0"/>
              <a:t> in sentences</a:t>
            </a:r>
          </a:p>
          <a:p>
            <a:endParaRPr lang="en-GB" baseline="0" dirty="0"/>
          </a:p>
          <a:p>
            <a:r>
              <a:rPr lang="en-GB" b="1" dirty="0"/>
              <a:t>Procedure:</a:t>
            </a:r>
          </a:p>
          <a:p>
            <a:pPr marL="228600" indent="-228600">
              <a:buAutoNum type="arabicPeriod"/>
            </a:pPr>
            <a:r>
              <a:rPr lang="en-GB" dirty="0"/>
              <a:t>The teacher</a:t>
            </a:r>
            <a:r>
              <a:rPr lang="en-GB" baseline="0" dirty="0"/>
              <a:t> first asks students to read the short text and think about what it means.</a:t>
            </a:r>
          </a:p>
          <a:p>
            <a:pPr marL="228600" indent="-228600">
              <a:buAutoNum type="arabicPeriod"/>
            </a:pPr>
            <a:r>
              <a:rPr lang="en-GB" baseline="0" dirty="0"/>
              <a:t>The teacher reads the text aloud in fragments, eliciting the meanings from students. A number of new words are included.</a:t>
            </a:r>
          </a:p>
          <a:p>
            <a:pPr marL="228600" indent="-228600">
              <a:buAutoNum type="arabicPeriod"/>
            </a:pPr>
            <a:r>
              <a:rPr lang="en-GB" baseline="0" dirty="0"/>
              <a:t>Students then practise saying the sentence in pairs, at increasing speed.</a:t>
            </a:r>
          </a:p>
          <a:p>
            <a:pPr marL="228600" indent="-228600">
              <a:buAutoNum type="arabicPeriod"/>
            </a:pPr>
            <a:r>
              <a:rPr lang="en-GB" baseline="0" dirty="0"/>
              <a:t>The teacher can challenge students to listen to a native speaker read the text at three different speeds (1=slow; 3=very fast). Each time, students can be challenged to say it at the same speed.</a:t>
            </a:r>
          </a:p>
          <a:p>
            <a:pPr marL="0" indent="0">
              <a:buNone/>
            </a:pPr>
            <a:endParaRPr lang="en-GB" baseline="0" dirty="0"/>
          </a:p>
          <a:p>
            <a:pPr marL="0" indent="0">
              <a:buNone/>
            </a:pPr>
            <a:r>
              <a:rPr lang="en-GB" b="1" baseline="0" dirty="0"/>
              <a:t>Notes:</a:t>
            </a:r>
            <a:endParaRPr lang="en-GB" baseline="0" dirty="0"/>
          </a:p>
          <a:p>
            <a:pPr marL="228600" indent="-228600">
              <a:buAutoNum type="arabicPeriod"/>
            </a:pPr>
            <a:r>
              <a:rPr lang="en-GB" baseline="0" dirty="0"/>
              <a:t>The teacher can show a brief definition of ‘merengue’ with one click, and it will disappear with a further click.</a:t>
            </a:r>
          </a:p>
          <a:p>
            <a:pPr marL="228600" indent="-228600">
              <a:buAutoNum type="arabicPeriod"/>
            </a:pPr>
            <a:endParaRPr lang="en-GB" baseline="0" dirty="0"/>
          </a:p>
          <a:p>
            <a:pPr marL="0" indent="0">
              <a:buNone/>
            </a:pPr>
            <a:r>
              <a:rPr lang="en-GB" b="1" baseline="0" dirty="0"/>
              <a:t>Frequency rankings of unknown words and cognates (1 is the most common word in Spanish):</a:t>
            </a:r>
          </a:p>
          <a:p>
            <a:pPr marL="0" indent="0">
              <a:buNone/>
            </a:pPr>
            <a:r>
              <a:rPr lang="en-GB" baseline="0" dirty="0" err="1"/>
              <a:t>guerrero</a:t>
            </a:r>
            <a:r>
              <a:rPr lang="en-GB" baseline="0" dirty="0"/>
              <a:t> [2648]; merengue [&gt;5000]; </a:t>
            </a:r>
            <a:r>
              <a:rPr lang="en-GB" baseline="0" dirty="0" err="1"/>
              <a:t>poder</a:t>
            </a:r>
            <a:r>
              <a:rPr lang="en-GB" baseline="0" dirty="0"/>
              <a:t> [352]; </a:t>
            </a:r>
            <a:r>
              <a:rPr lang="en-GB" baseline="0" dirty="0" err="1"/>
              <a:t>generoso</a:t>
            </a:r>
            <a:r>
              <a:rPr lang="en-GB" baseline="0" dirty="0"/>
              <a:t> [3193]</a:t>
            </a:r>
          </a:p>
          <a:p>
            <a:pPr marL="0" indent="0">
              <a:buNone/>
            </a:pPr>
            <a:endParaRPr lang="en-GB" baseline="0" dirty="0"/>
          </a:p>
          <a:p>
            <a:pPr marL="0" indent="0">
              <a:buNone/>
            </a:pPr>
            <a:r>
              <a:rPr lang="en-GB" baseline="0" dirty="0"/>
              <a:t>Source: Davies, M. &amp; Davies, K. (2018). A frequency dictionary of Spanish: Core vocabulary for learners (2nd ed.). Routledge: London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719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2433930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0" dirty="0"/>
              <a:t> 2 minutes</a:t>
            </a:r>
          </a:p>
          <a:p>
            <a:endParaRPr lang="en-US" b="1" dirty="0"/>
          </a:p>
          <a:p>
            <a:r>
              <a:rPr lang="en-US" b="1" dirty="0"/>
              <a:t>Aims: </a:t>
            </a:r>
          </a:p>
          <a:p>
            <a:r>
              <a:rPr lang="en-US" b="0" dirty="0"/>
              <a:t>to recap the formation of the 1</a:t>
            </a:r>
            <a:r>
              <a:rPr lang="en-US" b="0" baseline="30000" dirty="0"/>
              <a:t>st</a:t>
            </a:r>
            <a:r>
              <a:rPr lang="en-US" b="0" dirty="0"/>
              <a:t> person singular ending for verbs ending in ‘-car’ and ‘-gar’</a:t>
            </a:r>
          </a:p>
          <a:p>
            <a:r>
              <a:rPr lang="en-US" b="0" dirty="0"/>
              <a:t>to</a:t>
            </a:r>
            <a:r>
              <a:rPr lang="en-US" b="0" baseline="0" dirty="0"/>
              <a:t> understand the reason for this (the </a:t>
            </a:r>
            <a:r>
              <a:rPr lang="en-US" b="0" dirty="0"/>
              <a:t>need for the verbs to maintain the correct pronunciation)</a:t>
            </a:r>
          </a:p>
          <a:p>
            <a:endParaRPr lang="en-US" b="1" dirty="0"/>
          </a:p>
          <a:p>
            <a:r>
              <a:rPr lang="en-US" b="1" dirty="0"/>
              <a:t>Procedure:</a:t>
            </a:r>
          </a:p>
          <a:p>
            <a:pPr marL="228600" indent="-228600">
              <a:buAutoNum type="arabicPeriod"/>
            </a:pPr>
            <a:r>
              <a:rPr lang="en-US" b="0" dirty="0"/>
              <a:t>Remind students of the rule for forming the 1</a:t>
            </a:r>
            <a:r>
              <a:rPr lang="en-US" b="0" baseline="30000" dirty="0"/>
              <a:t>st</a:t>
            </a:r>
            <a:r>
              <a:rPr lang="en-US" b="0" dirty="0"/>
              <a:t> person</a:t>
            </a:r>
            <a:r>
              <a:rPr lang="en-US" b="0" baseline="0" dirty="0"/>
              <a:t> singular</a:t>
            </a:r>
            <a:r>
              <a:rPr lang="en-US" b="0" dirty="0"/>
              <a:t> </a:t>
            </a:r>
            <a:r>
              <a:rPr lang="en-US" b="0" dirty="0" err="1"/>
              <a:t>preterite</a:t>
            </a:r>
            <a:r>
              <a:rPr lang="en-US" b="0" dirty="0"/>
              <a:t> form of regular ‘-</a:t>
            </a:r>
            <a:r>
              <a:rPr lang="en-US" b="0" dirty="0" err="1"/>
              <a:t>ar</a:t>
            </a:r>
            <a:r>
              <a:rPr lang="en-US" b="0" dirty="0"/>
              <a:t>’ verbs. Ask</a:t>
            </a:r>
            <a:r>
              <a:rPr lang="en-US" b="0" baseline="0" dirty="0"/>
              <a:t> students what the verb ending is, which will be revealed with a click.</a:t>
            </a:r>
          </a:p>
          <a:p>
            <a:pPr marL="228600" indent="-228600">
              <a:buAutoNum type="arabicPeriod"/>
            </a:pPr>
            <a:r>
              <a:rPr lang="en-US" b="0" dirty="0"/>
              <a:t>Click again to show the two rules</a:t>
            </a:r>
            <a:r>
              <a:rPr lang="en-US" b="0" baseline="0" dirty="0"/>
              <a:t> and examples for each. This is an opportunity to revisit the ‘soft’ [</a:t>
            </a:r>
            <a:r>
              <a:rPr lang="en-US" b="0" baseline="0" dirty="0" err="1"/>
              <a:t>ce</a:t>
            </a:r>
            <a:r>
              <a:rPr lang="en-US" b="0" baseline="0" dirty="0"/>
              <a:t>] and [</a:t>
            </a:r>
            <a:r>
              <a:rPr lang="en-US" b="0" baseline="0" dirty="0" err="1"/>
              <a:t>ge</a:t>
            </a:r>
            <a:r>
              <a:rPr lang="en-US" b="0" baseline="0" dirty="0"/>
              <a:t>] SSCs and juxtapose it with the [</a:t>
            </a:r>
            <a:r>
              <a:rPr lang="en-US" b="0" baseline="0" dirty="0" err="1"/>
              <a:t>qué</a:t>
            </a:r>
            <a:r>
              <a:rPr lang="en-US" b="0" baseline="0" dirty="0"/>
              <a:t>] and [</a:t>
            </a:r>
            <a:r>
              <a:rPr lang="en-US" b="0" baseline="0" dirty="0" err="1"/>
              <a:t>gué</a:t>
            </a:r>
            <a:r>
              <a:rPr lang="en-US" b="0" baseline="0" dirty="0"/>
              <a:t>] SSC.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7 minutes</a:t>
            </a:r>
          </a:p>
          <a:p>
            <a:endParaRPr lang="en-US" b="1" dirty="0"/>
          </a:p>
          <a:p>
            <a:r>
              <a:rPr lang="en-US" b="1" dirty="0"/>
              <a:t>Aim: </a:t>
            </a:r>
          </a:p>
          <a:p>
            <a:pPr marL="285750" indent="-285750">
              <a:buAutoNum type="romanLcParenR"/>
            </a:pPr>
            <a:r>
              <a:rPr lang="en-US" b="0" dirty="0"/>
              <a:t>to </a:t>
            </a:r>
            <a:r>
              <a:rPr lang="en-US" b="0" dirty="0" err="1"/>
              <a:t>practise</a:t>
            </a:r>
            <a:r>
              <a:rPr lang="en-US" b="0" dirty="0"/>
              <a:t> connecting the verb endings –</a:t>
            </a:r>
            <a:r>
              <a:rPr lang="en-US" b="0" dirty="0" err="1"/>
              <a:t>é</a:t>
            </a:r>
            <a:r>
              <a:rPr lang="en-US" b="0" dirty="0"/>
              <a:t> and</a:t>
            </a:r>
            <a:r>
              <a:rPr lang="en-US" b="0" baseline="0" dirty="0"/>
              <a:t> </a:t>
            </a:r>
            <a:r>
              <a:rPr lang="en-US" b="0" dirty="0"/>
              <a:t>–</a:t>
            </a:r>
            <a:r>
              <a:rPr lang="en-US" b="0" dirty="0" err="1"/>
              <a:t>amos</a:t>
            </a:r>
            <a:r>
              <a:rPr lang="en-US" b="0" baseline="0" dirty="0"/>
              <a:t> with their endings</a:t>
            </a:r>
          </a:p>
          <a:p>
            <a:pPr marL="285750" indent="-285750">
              <a:buAutoNum type="romanLcParenR"/>
            </a:pPr>
            <a:r>
              <a:rPr lang="en-US" b="0" baseline="0" dirty="0"/>
              <a:t>to accurately transcribe verbs with spelling changes in 1</a:t>
            </a:r>
            <a:r>
              <a:rPr lang="en-US" b="0" baseline="30000" dirty="0"/>
              <a:t>st</a:t>
            </a:r>
            <a:r>
              <a:rPr lang="en-US" b="0" baseline="0" dirty="0"/>
              <a:t> person singular </a:t>
            </a:r>
            <a:r>
              <a:rPr lang="en-US" b="0" baseline="0" dirty="0" err="1"/>
              <a:t>preterite</a:t>
            </a:r>
            <a:r>
              <a:rPr lang="en-US" b="0" baseline="0" dirty="0"/>
              <a:t> (</a:t>
            </a:r>
            <a:r>
              <a:rPr lang="en-US" b="0" baseline="0" dirty="0" err="1"/>
              <a:t>qué</a:t>
            </a:r>
            <a:r>
              <a:rPr lang="en-US" b="0" baseline="0" dirty="0"/>
              <a:t>, </a:t>
            </a:r>
            <a:r>
              <a:rPr lang="en-US" b="0" baseline="0" dirty="0" err="1"/>
              <a:t>gué</a:t>
            </a:r>
            <a:r>
              <a:rPr lang="en-US" b="0" baseline="0" dirty="0"/>
              <a:t>)</a:t>
            </a:r>
            <a:endParaRPr lang="en-US" b="0" dirty="0"/>
          </a:p>
          <a:p>
            <a:endParaRPr lang="en-US" b="1" dirty="0"/>
          </a:p>
          <a:p>
            <a:r>
              <a:rPr lang="en-US" b="1" dirty="0"/>
              <a:t>Procedure:</a:t>
            </a:r>
          </a:p>
          <a:p>
            <a:pPr marL="228600" indent="-228600">
              <a:buAutoNum type="arabicPeriod"/>
            </a:pPr>
            <a:r>
              <a:rPr lang="en-US" b="0" dirty="0"/>
              <a:t>Go</a:t>
            </a:r>
            <a:r>
              <a:rPr lang="en-US" b="0" baseline="0" dirty="0"/>
              <a:t> through the task context and instructions with students.</a:t>
            </a:r>
          </a:p>
          <a:p>
            <a:pPr marL="228600" indent="-228600">
              <a:buAutoNum type="arabicPeriod"/>
            </a:pPr>
            <a:r>
              <a:rPr lang="en-US" b="0" baseline="0" dirty="0"/>
              <a:t>Students listen to each sentence. The first time they can just note whether it refers to Daniel or Lucía and Daniel.</a:t>
            </a:r>
          </a:p>
          <a:p>
            <a:pPr marL="228600" indent="-228600">
              <a:buAutoNum type="arabicPeriod"/>
            </a:pPr>
            <a:r>
              <a:rPr lang="en-US" b="0" baseline="0" dirty="0"/>
              <a:t>Play the audio again. This time they should transcribe the words in the 1</a:t>
            </a:r>
            <a:r>
              <a:rPr lang="en-US" b="0" baseline="30000" dirty="0"/>
              <a:t>st</a:t>
            </a:r>
            <a:r>
              <a:rPr lang="en-US" b="0" baseline="0" dirty="0"/>
              <a:t> person singular </a:t>
            </a:r>
            <a:r>
              <a:rPr lang="en-US" b="0" baseline="0" dirty="0" err="1"/>
              <a:t>preterite</a:t>
            </a:r>
            <a:r>
              <a:rPr lang="en-US" b="0" baseline="0" dirty="0"/>
              <a:t>. </a:t>
            </a:r>
          </a:p>
          <a:p>
            <a:pPr marL="228600" indent="-228600">
              <a:buAutoNum type="arabicPeriod"/>
            </a:pPr>
            <a:r>
              <a:rPr lang="en-US" b="0" baseline="0" dirty="0"/>
              <a:t>Check the answers with students. Elicit oral translations of each sentence to check understanding. </a:t>
            </a:r>
          </a:p>
          <a:p>
            <a:pPr marL="228600" indent="-228600">
              <a:buAutoNum type="arabicPeriod"/>
            </a:pPr>
            <a:endParaRPr lang="en-US" b="0" baseline="0" dirty="0"/>
          </a:p>
          <a:p>
            <a:pPr marL="0" indent="0">
              <a:buNone/>
            </a:pPr>
            <a:r>
              <a:rPr lang="en-US" b="1" baseline="0" dirty="0"/>
              <a:t>Transcript:</a:t>
            </a:r>
          </a:p>
          <a:p>
            <a:pPr marL="228600" indent="-228600">
              <a:buAutoNum type="arabicPeriod"/>
            </a:pPr>
            <a:r>
              <a:rPr lang="en-GB" b="0" dirty="0" err="1"/>
              <a:t>Logramos</a:t>
            </a:r>
            <a:r>
              <a:rPr lang="en-GB" b="0" dirty="0"/>
              <a:t> </a:t>
            </a:r>
            <a:r>
              <a:rPr lang="en-GB" b="0" dirty="0" err="1"/>
              <a:t>recaudar</a:t>
            </a:r>
            <a:r>
              <a:rPr lang="en-GB" b="0" dirty="0"/>
              <a:t> </a:t>
            </a:r>
            <a:r>
              <a:rPr lang="en-GB" sz="1200" b="0" kern="0" dirty="0">
                <a:solidFill>
                  <a:srgbClr val="002060"/>
                </a:solidFill>
                <a:ea typeface="Century Gothic"/>
                <a:cs typeface="Century Gothic"/>
                <a:sym typeface="Century Gothic"/>
              </a:rPr>
              <a:t>dinero para la </a:t>
            </a:r>
            <a:r>
              <a:rPr lang="en-GB" sz="1200" b="0" kern="0" dirty="0" err="1">
                <a:solidFill>
                  <a:srgbClr val="002060"/>
                </a:solidFill>
                <a:ea typeface="Century Gothic"/>
                <a:cs typeface="Century Gothic"/>
                <a:sym typeface="Century Gothic"/>
              </a:rPr>
              <a:t>organización</a:t>
            </a:r>
            <a:r>
              <a:rPr lang="en-GB" sz="1200" b="0" kern="0" dirty="0">
                <a:solidFill>
                  <a:srgbClr val="002060"/>
                </a:solidFill>
                <a:ea typeface="Century Gothic"/>
                <a:cs typeface="Century Gothic"/>
                <a:sym typeface="Century Gothic"/>
              </a:rPr>
              <a:t> </a:t>
            </a:r>
            <a:r>
              <a:rPr lang="en-GB" sz="1200" b="0" kern="0" dirty="0" err="1">
                <a:solidFill>
                  <a:srgbClr val="002060"/>
                </a:solidFill>
                <a:ea typeface="Century Gothic"/>
                <a:cs typeface="Century Gothic"/>
                <a:sym typeface="Century Gothic"/>
              </a:rPr>
              <a:t>Médicos</a:t>
            </a:r>
            <a:r>
              <a:rPr lang="en-GB" sz="1200" b="0" kern="0" dirty="0">
                <a:solidFill>
                  <a:srgbClr val="002060"/>
                </a:solidFill>
                <a:ea typeface="Century Gothic"/>
                <a:cs typeface="Century Gothic"/>
                <a:sym typeface="Century Gothic"/>
              </a:rPr>
              <a:t> sin </a:t>
            </a:r>
            <a:r>
              <a:rPr lang="en-GB" sz="1200" b="0" kern="0" dirty="0" err="1">
                <a:solidFill>
                  <a:srgbClr val="002060"/>
                </a:solidFill>
                <a:ea typeface="Century Gothic"/>
                <a:cs typeface="Century Gothic"/>
                <a:sym typeface="Century Gothic"/>
              </a:rPr>
              <a:t>Fronteras</a:t>
            </a:r>
            <a:r>
              <a:rPr lang="en-GB" sz="1200" b="0" kern="0" dirty="0">
                <a:solidFill>
                  <a:srgbClr val="002060"/>
                </a:solidFill>
                <a:ea typeface="Century Gothic"/>
                <a:cs typeface="Century Gothic"/>
                <a:sym typeface="Century Gothic"/>
              </a:rPr>
              <a:t>.</a:t>
            </a:r>
          </a:p>
          <a:p>
            <a:pPr marL="228600" indent="-228600">
              <a:buAutoNum type="arabicPeriod"/>
            </a:pPr>
            <a:r>
              <a:rPr lang="en-GB" sz="1200" b="0" kern="0" dirty="0" err="1">
                <a:solidFill>
                  <a:srgbClr val="002060"/>
                </a:solidFill>
                <a:sym typeface="Century Gothic"/>
              </a:rPr>
              <a:t>Caminamos</a:t>
            </a:r>
            <a:r>
              <a:rPr lang="en-GB" sz="1200" b="0" kern="0" dirty="0">
                <a:solidFill>
                  <a:srgbClr val="002060"/>
                </a:solidFill>
                <a:sym typeface="Century Gothic"/>
              </a:rPr>
              <a:t> </a:t>
            </a:r>
            <a:r>
              <a:rPr lang="en-GB" sz="1200" b="0" kern="0" dirty="0" err="1">
                <a:solidFill>
                  <a:srgbClr val="002060"/>
                </a:solidFill>
                <a:sym typeface="Century Gothic"/>
              </a:rPr>
              <a:t>bastante</a:t>
            </a:r>
            <a:r>
              <a:rPr lang="en-GB" sz="1200" b="0" kern="0" dirty="0">
                <a:solidFill>
                  <a:srgbClr val="002060"/>
                </a:solidFill>
                <a:sym typeface="Century Gothic"/>
              </a:rPr>
              <a:t> </a:t>
            </a:r>
            <a:r>
              <a:rPr lang="en-GB" sz="1200" b="0" kern="0" dirty="0" err="1">
                <a:solidFill>
                  <a:srgbClr val="002060"/>
                </a:solidFill>
                <a:sym typeface="Century Gothic"/>
              </a:rPr>
              <a:t>rápido</a:t>
            </a:r>
            <a:r>
              <a:rPr lang="en-GB" sz="1200" b="0" kern="0" dirty="0">
                <a:solidFill>
                  <a:srgbClr val="002060"/>
                </a:solidFill>
                <a:sym typeface="Century Gothic"/>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0" dirty="0" err="1">
                <a:solidFill>
                  <a:srgbClr val="002060"/>
                </a:solidFill>
                <a:sym typeface="Century Gothic"/>
              </a:rPr>
              <a:t>Practiqué</a:t>
            </a:r>
            <a:r>
              <a:rPr lang="en-GB" sz="1200" b="0" kern="0" dirty="0">
                <a:solidFill>
                  <a:srgbClr val="002060"/>
                </a:solidFill>
                <a:sym typeface="Century Gothic"/>
              </a:rPr>
              <a:t> </a:t>
            </a:r>
            <a:r>
              <a:rPr lang="en-GB" sz="1200" b="0" kern="0" dirty="0" err="1">
                <a:solidFill>
                  <a:srgbClr val="002060"/>
                </a:solidFill>
                <a:sym typeface="Century Gothic"/>
              </a:rPr>
              <a:t>deporte</a:t>
            </a:r>
            <a:r>
              <a:rPr lang="en-GB" sz="1200" b="0" kern="0" dirty="0">
                <a:solidFill>
                  <a:srgbClr val="002060"/>
                </a:solidFill>
                <a:sym typeface="Century Gothic"/>
              </a:rPr>
              <a:t>. </a:t>
            </a:r>
            <a:r>
              <a:rPr lang="en-GB" sz="1200" b="0" kern="0" dirty="0" err="1">
                <a:solidFill>
                  <a:srgbClr val="002060"/>
                </a:solidFill>
                <a:sym typeface="Century Gothic"/>
              </a:rPr>
              <a:t>Jugué</a:t>
            </a:r>
            <a:r>
              <a:rPr lang="en-GB" sz="1200" b="0" kern="0" dirty="0">
                <a:solidFill>
                  <a:srgbClr val="002060"/>
                </a:solidFill>
                <a:sym typeface="Century Gothic"/>
              </a:rPr>
              <a:t> al </a:t>
            </a:r>
            <a:r>
              <a:rPr lang="en-GB" sz="1200" b="0" kern="0" dirty="0" err="1">
                <a:solidFill>
                  <a:srgbClr val="002060"/>
                </a:solidFill>
                <a:sym typeface="Century Gothic"/>
              </a:rPr>
              <a:t>fútbol</a:t>
            </a:r>
            <a:r>
              <a:rPr lang="en-GB" sz="1200" b="0" kern="0" dirty="0">
                <a:solidFill>
                  <a:srgbClr val="002060"/>
                </a:solidFill>
                <a:sym typeface="Century Gothic"/>
              </a:rPr>
              <a:t> con un chico de </a:t>
            </a:r>
            <a:r>
              <a:rPr lang="en-GB" sz="1200" b="0" kern="0" dirty="0" err="1">
                <a:solidFill>
                  <a:srgbClr val="002060"/>
                </a:solidFill>
                <a:sym typeface="Century Gothic"/>
              </a:rPr>
              <a:t>Alemania</a:t>
            </a:r>
            <a:r>
              <a:rPr lang="en-GB" sz="1200" b="0" kern="0" dirty="0">
                <a:solidFill>
                  <a:srgbClr val="002060"/>
                </a:solidFill>
                <a:sym typeface="Century Gothic"/>
              </a:rPr>
              <a:t>, Markus.</a:t>
            </a:r>
          </a:p>
          <a:p>
            <a:pPr marL="228600" indent="-228600">
              <a:buAutoNum type="arabicPeriod"/>
            </a:pPr>
            <a:r>
              <a:rPr lang="en-GB" sz="1200" b="0" kern="0" dirty="0" err="1">
                <a:solidFill>
                  <a:srgbClr val="002060"/>
                </a:solidFill>
                <a:sym typeface="Century Gothic"/>
              </a:rPr>
              <a:t>Busqué</a:t>
            </a:r>
            <a:r>
              <a:rPr lang="en-GB" sz="1200" b="0" kern="0" dirty="0">
                <a:solidFill>
                  <a:srgbClr val="002060"/>
                </a:solidFill>
                <a:sym typeface="Century Gothic"/>
              </a:rPr>
              <a:t> un </a:t>
            </a:r>
            <a:r>
              <a:rPr lang="en-GB" sz="1200" b="0" kern="0" dirty="0" err="1">
                <a:solidFill>
                  <a:srgbClr val="002060"/>
                </a:solidFill>
                <a:sym typeface="Century Gothic"/>
              </a:rPr>
              <a:t>lugar</a:t>
            </a:r>
            <a:r>
              <a:rPr lang="en-GB" sz="1200" b="0" kern="0" dirty="0">
                <a:solidFill>
                  <a:srgbClr val="002060"/>
                </a:solidFill>
                <a:sym typeface="Century Gothic"/>
              </a:rPr>
              <a:t> para </a:t>
            </a:r>
            <a:r>
              <a:rPr lang="en-GB" sz="1200" b="0" kern="0" dirty="0" err="1">
                <a:solidFill>
                  <a:srgbClr val="002060"/>
                </a:solidFill>
                <a:sym typeface="Century Gothic"/>
              </a:rPr>
              <a:t>dormir</a:t>
            </a:r>
            <a:r>
              <a:rPr lang="en-GB" sz="1200" b="0" kern="0" dirty="0">
                <a:solidFill>
                  <a:srgbClr val="002060"/>
                </a:solidFill>
                <a:sym typeface="Century Gothic"/>
              </a:rPr>
              <a:t>. </a:t>
            </a:r>
            <a:r>
              <a:rPr lang="en-GB" sz="1200" b="0" kern="0" dirty="0" err="1">
                <a:solidFill>
                  <a:srgbClr val="002060"/>
                </a:solidFill>
                <a:sym typeface="Century Gothic"/>
              </a:rPr>
              <a:t>Pagué</a:t>
            </a:r>
            <a:r>
              <a:rPr lang="en-GB" sz="1200" b="0" kern="0" dirty="0">
                <a:solidFill>
                  <a:srgbClr val="002060"/>
                </a:solidFill>
                <a:sym typeface="Century Gothic"/>
              </a:rPr>
              <a:t> </a:t>
            </a:r>
            <a:r>
              <a:rPr lang="en-GB" sz="1200" b="0" kern="0" dirty="0" err="1">
                <a:solidFill>
                  <a:srgbClr val="002060"/>
                </a:solidFill>
                <a:sym typeface="Century Gothic"/>
              </a:rPr>
              <a:t>treinta</a:t>
            </a:r>
            <a:r>
              <a:rPr lang="en-GB" sz="1200" b="0" kern="0" dirty="0">
                <a:solidFill>
                  <a:srgbClr val="002060"/>
                </a:solidFill>
                <a:sym typeface="Century Gothic"/>
              </a:rPr>
              <a:t> euros por la </a:t>
            </a:r>
            <a:r>
              <a:rPr lang="en-GB" sz="1200" b="0" kern="0" dirty="0" err="1">
                <a:solidFill>
                  <a:srgbClr val="002060"/>
                </a:solidFill>
                <a:sym typeface="Century Gothic"/>
              </a:rPr>
              <a:t>habitación</a:t>
            </a:r>
            <a:r>
              <a:rPr lang="en-GB" sz="1200" b="0" kern="0" dirty="0">
                <a:solidFill>
                  <a:srgbClr val="002060"/>
                </a:solidFill>
                <a:sym typeface="Century Gothic"/>
              </a:rPr>
              <a:t>.</a:t>
            </a:r>
          </a:p>
          <a:p>
            <a:pPr marL="228600" indent="-228600">
              <a:buAutoNum type="arabicPeriod"/>
            </a:pPr>
            <a:r>
              <a:rPr lang="en-GB" sz="1200" b="0" kern="0" dirty="0">
                <a:solidFill>
                  <a:srgbClr val="002060"/>
                </a:solidFill>
                <a:sym typeface="Century Gothic"/>
              </a:rPr>
              <a:t>No </a:t>
            </a:r>
            <a:r>
              <a:rPr lang="en-GB" sz="1200" b="0" kern="0" dirty="0" err="1">
                <a:solidFill>
                  <a:srgbClr val="002060"/>
                </a:solidFill>
                <a:sym typeface="Century Gothic"/>
              </a:rPr>
              <a:t>sé</a:t>
            </a:r>
            <a:r>
              <a:rPr lang="en-GB" sz="1200" b="0" kern="0" dirty="0">
                <a:solidFill>
                  <a:srgbClr val="002060"/>
                </a:solidFill>
                <a:sym typeface="Century Gothic"/>
              </a:rPr>
              <a:t> </a:t>
            </a:r>
            <a:r>
              <a:rPr lang="en-GB" sz="1200" b="0" kern="0" dirty="0" err="1">
                <a:solidFill>
                  <a:srgbClr val="002060"/>
                </a:solidFill>
                <a:sym typeface="Century Gothic"/>
              </a:rPr>
              <a:t>cómo</a:t>
            </a:r>
            <a:r>
              <a:rPr lang="en-GB" sz="1200" b="0" kern="0" dirty="0">
                <a:solidFill>
                  <a:srgbClr val="002060"/>
                </a:solidFill>
                <a:sym typeface="Century Gothic"/>
              </a:rPr>
              <a:t> </a:t>
            </a:r>
            <a:r>
              <a:rPr lang="en-GB" sz="1200" b="0" kern="0" dirty="0" err="1">
                <a:solidFill>
                  <a:srgbClr val="002060"/>
                </a:solidFill>
                <a:sym typeface="Century Gothic"/>
              </a:rPr>
              <a:t>soporté</a:t>
            </a:r>
            <a:r>
              <a:rPr lang="en-GB" sz="1200" b="0" kern="0" dirty="0">
                <a:solidFill>
                  <a:srgbClr val="002060"/>
                </a:solidFill>
                <a:sym typeface="Century Gothic"/>
              </a:rPr>
              <a:t> el mal </a:t>
            </a:r>
            <a:r>
              <a:rPr lang="en-GB" sz="1200" b="0" kern="0" dirty="0" err="1">
                <a:solidFill>
                  <a:srgbClr val="002060"/>
                </a:solidFill>
                <a:sym typeface="Century Gothic"/>
              </a:rPr>
              <a:t>tiempo</a:t>
            </a:r>
            <a:r>
              <a:rPr lang="en-GB" sz="1200" b="0" kern="0" dirty="0">
                <a:solidFill>
                  <a:srgbClr val="002060"/>
                </a:solidFill>
                <a:sym typeface="Century Gothic"/>
              </a:rPr>
              <a:t>. </a:t>
            </a:r>
            <a:r>
              <a:rPr lang="en-GB" sz="1200" b="0" kern="0" dirty="0" err="1">
                <a:solidFill>
                  <a:srgbClr val="002060"/>
                </a:solidFill>
                <a:sym typeface="Century Gothic"/>
              </a:rPr>
              <a:t>Llegué</a:t>
            </a:r>
            <a:r>
              <a:rPr lang="en-GB" sz="1200" b="0" kern="0" dirty="0">
                <a:solidFill>
                  <a:srgbClr val="002060"/>
                </a:solidFill>
                <a:sym typeface="Century Gothic"/>
              </a:rPr>
              <a:t> al hotel con </a:t>
            </a:r>
            <a:r>
              <a:rPr lang="en-GB" sz="1200" b="0" kern="0" dirty="0" err="1">
                <a:solidFill>
                  <a:srgbClr val="002060"/>
                </a:solidFill>
                <a:sym typeface="Century Gothic"/>
              </a:rPr>
              <a:t>agua</a:t>
            </a:r>
            <a:r>
              <a:rPr lang="en-GB" sz="1200" b="0" kern="0" dirty="0">
                <a:solidFill>
                  <a:srgbClr val="002060"/>
                </a:solidFill>
                <a:sym typeface="Century Gothic"/>
              </a:rPr>
              <a:t> </a:t>
            </a:r>
            <a:r>
              <a:rPr lang="en-GB" sz="1200" b="0" kern="0" dirty="0" err="1">
                <a:solidFill>
                  <a:srgbClr val="002060"/>
                </a:solidFill>
                <a:sym typeface="Century Gothic"/>
              </a:rPr>
              <a:t>en</a:t>
            </a:r>
            <a:r>
              <a:rPr lang="en-GB" sz="1200" b="0" kern="0" dirty="0">
                <a:solidFill>
                  <a:srgbClr val="002060"/>
                </a:solidFill>
                <a:sym typeface="Century Gothic"/>
              </a:rPr>
              <a:t> los </a:t>
            </a:r>
            <a:r>
              <a:rPr lang="en-GB" sz="1200" b="0" kern="0" dirty="0" err="1">
                <a:solidFill>
                  <a:srgbClr val="002060"/>
                </a:solidFill>
                <a:sym typeface="Century Gothic"/>
              </a:rPr>
              <a:t>zapatos</a:t>
            </a:r>
            <a:r>
              <a:rPr lang="en-GB" sz="1200" b="0" kern="0" dirty="0">
                <a:solidFill>
                  <a:srgbClr val="002060"/>
                </a:solidFill>
                <a:sym typeface="Century Gothic"/>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0" dirty="0" err="1">
                <a:solidFill>
                  <a:srgbClr val="002060"/>
                </a:solidFill>
                <a:sym typeface="Century Gothic"/>
              </a:rPr>
              <a:t>Echamos</a:t>
            </a:r>
            <a:r>
              <a:rPr lang="en-GB" sz="1200" b="0" kern="0" dirty="0">
                <a:solidFill>
                  <a:srgbClr val="002060"/>
                </a:solidFill>
                <a:sym typeface="Century Gothic"/>
              </a:rPr>
              <a:t> de </a:t>
            </a:r>
            <a:r>
              <a:rPr lang="en-GB" sz="1200" b="0" kern="0" dirty="0" err="1">
                <a:solidFill>
                  <a:srgbClr val="002060"/>
                </a:solidFill>
                <a:sym typeface="Century Gothic"/>
              </a:rPr>
              <a:t>menos</a:t>
            </a:r>
            <a:r>
              <a:rPr lang="en-GB" sz="1200" b="0" kern="0" dirty="0">
                <a:solidFill>
                  <a:srgbClr val="002060"/>
                </a:solidFill>
                <a:sym typeface="Century Gothic"/>
              </a:rPr>
              <a:t> a la </a:t>
            </a:r>
            <a:r>
              <a:rPr lang="en-GB" sz="1200" b="0" kern="0" dirty="0" err="1">
                <a:solidFill>
                  <a:srgbClr val="002060"/>
                </a:solidFill>
                <a:sym typeface="Century Gothic"/>
              </a:rPr>
              <a:t>familia</a:t>
            </a:r>
            <a:r>
              <a:rPr lang="en-GB" sz="1200" b="0" kern="0" dirty="0">
                <a:solidFill>
                  <a:srgbClr val="002060"/>
                </a:solidFill>
                <a:sym typeface="Century Gothic"/>
              </a:rPr>
              <a:t>.</a:t>
            </a:r>
          </a:p>
          <a:p>
            <a:pPr marL="228600" indent="-228600">
              <a:buAutoNum type="arabicPeriod"/>
            </a:pPr>
            <a:r>
              <a:rPr lang="en-GB" sz="1200" b="0" kern="0" dirty="0" err="1">
                <a:solidFill>
                  <a:srgbClr val="002060"/>
                </a:solidFill>
                <a:sym typeface="Century Gothic"/>
              </a:rPr>
              <a:t>Logramos</a:t>
            </a:r>
            <a:r>
              <a:rPr lang="en-GB" sz="1200" b="0" kern="0" dirty="0">
                <a:solidFill>
                  <a:srgbClr val="002060"/>
                </a:solidFill>
                <a:sym typeface="Century Gothic"/>
              </a:rPr>
              <a:t> </a:t>
            </a:r>
            <a:r>
              <a:rPr lang="en-GB" sz="1200" b="0" kern="0" dirty="0" err="1">
                <a:solidFill>
                  <a:srgbClr val="002060"/>
                </a:solidFill>
                <a:sym typeface="Century Gothic"/>
              </a:rPr>
              <a:t>terminar</a:t>
            </a:r>
            <a:r>
              <a:rPr lang="en-GB" sz="1200" b="0" kern="0" dirty="0">
                <a:solidFill>
                  <a:srgbClr val="002060"/>
                </a:solidFill>
                <a:sym typeface="Century Gothic"/>
              </a:rPr>
              <a:t> el </a:t>
            </a:r>
            <a:r>
              <a:rPr lang="en-GB" sz="1200" b="0" kern="0" dirty="0" err="1">
                <a:solidFill>
                  <a:srgbClr val="002060"/>
                </a:solidFill>
                <a:sym typeface="Century Gothic"/>
              </a:rPr>
              <a:t>camino</a:t>
            </a:r>
            <a:r>
              <a:rPr lang="en-GB" sz="1200" b="0" kern="0" dirty="0">
                <a:solidFill>
                  <a:srgbClr val="002060"/>
                </a:solidFill>
                <a:sym typeface="Century Gothic"/>
              </a:rPr>
              <a:t> </a:t>
            </a:r>
            <a:r>
              <a:rPr lang="en-GB" sz="1200" b="0" kern="0" dirty="0" err="1">
                <a:solidFill>
                  <a:srgbClr val="002060"/>
                </a:solidFill>
                <a:sym typeface="Century Gothic"/>
              </a:rPr>
              <a:t>en</a:t>
            </a:r>
            <a:r>
              <a:rPr lang="en-GB" sz="1200" b="0" kern="0" dirty="0">
                <a:solidFill>
                  <a:srgbClr val="002060"/>
                </a:solidFill>
                <a:sym typeface="Century Gothic"/>
              </a:rPr>
              <a:t> </a:t>
            </a:r>
            <a:r>
              <a:rPr lang="en-GB" sz="1200" b="0" kern="0" dirty="0" err="1">
                <a:solidFill>
                  <a:srgbClr val="002060"/>
                </a:solidFill>
                <a:sym typeface="Century Gothic"/>
              </a:rPr>
              <a:t>diez</a:t>
            </a:r>
            <a:r>
              <a:rPr lang="en-GB" sz="1200" b="0" kern="0" dirty="0">
                <a:solidFill>
                  <a:srgbClr val="002060"/>
                </a:solidFill>
                <a:sym typeface="Century Gothic"/>
              </a:rPr>
              <a:t> días.</a:t>
            </a:r>
          </a:p>
          <a:p>
            <a:pPr marL="228600" indent="-228600">
              <a:buAutoNum type="arabicPeriod"/>
            </a:pPr>
            <a:r>
              <a:rPr lang="en-GB" sz="1200" b="0" kern="0" dirty="0" err="1">
                <a:solidFill>
                  <a:srgbClr val="002060"/>
                </a:solidFill>
                <a:sym typeface="Century Gothic"/>
              </a:rPr>
              <a:t>Saqué</a:t>
            </a:r>
            <a:r>
              <a:rPr lang="en-GB" sz="1200" b="0" kern="0" dirty="0">
                <a:solidFill>
                  <a:srgbClr val="002060"/>
                </a:solidFill>
                <a:sym typeface="Century Gothic"/>
              </a:rPr>
              <a:t> </a:t>
            </a:r>
            <a:r>
              <a:rPr lang="en-GB" sz="1200" b="0" kern="0" dirty="0" err="1">
                <a:solidFill>
                  <a:srgbClr val="002060"/>
                </a:solidFill>
                <a:sym typeface="Century Gothic"/>
              </a:rPr>
              <a:t>muchas</a:t>
            </a:r>
            <a:r>
              <a:rPr lang="en-GB" sz="1200" b="0" kern="0" dirty="0">
                <a:solidFill>
                  <a:srgbClr val="002060"/>
                </a:solidFill>
                <a:sym typeface="Century Gothic"/>
              </a:rPr>
              <a:t> </a:t>
            </a:r>
            <a:r>
              <a:rPr lang="en-GB" sz="1200" b="0" kern="0" dirty="0" err="1">
                <a:solidFill>
                  <a:srgbClr val="002060"/>
                </a:solidFill>
                <a:sym typeface="Century Gothic"/>
              </a:rPr>
              <a:t>fotos</a:t>
            </a:r>
            <a:r>
              <a:rPr lang="en-GB" sz="1200" b="0" kern="0" dirty="0">
                <a:solidFill>
                  <a:srgbClr val="002060"/>
                </a:solidFill>
                <a:sym typeface="Century Gothic"/>
              </a:rPr>
              <a:t> y las </a:t>
            </a:r>
            <a:r>
              <a:rPr lang="en-GB" sz="1200" b="0" kern="0" dirty="0" err="1">
                <a:solidFill>
                  <a:srgbClr val="002060"/>
                </a:solidFill>
                <a:sym typeface="Century Gothic"/>
              </a:rPr>
              <a:t>mandé</a:t>
            </a:r>
            <a:r>
              <a:rPr lang="en-GB" sz="1200" b="0" kern="0" dirty="0">
                <a:solidFill>
                  <a:srgbClr val="002060"/>
                </a:solidFill>
                <a:sym typeface="Century Gothic"/>
              </a:rPr>
              <a:t> a </a:t>
            </a:r>
            <a:r>
              <a:rPr lang="en-GB" sz="1200" b="0" kern="0" dirty="0" err="1">
                <a:solidFill>
                  <a:srgbClr val="002060"/>
                </a:solidFill>
                <a:sym typeface="Century Gothic"/>
              </a:rPr>
              <a:t>mamá</a:t>
            </a:r>
            <a:r>
              <a:rPr lang="en-GB" sz="1200" b="0" kern="0" dirty="0">
                <a:solidFill>
                  <a:srgbClr val="002060"/>
                </a:solidFill>
                <a:sym typeface="Century Gothic"/>
              </a:rPr>
              <a:t>.</a:t>
            </a:r>
          </a:p>
          <a:p>
            <a:pPr marL="228600" indent="-228600">
              <a:buAutoNum type="arabicPeriod"/>
            </a:pPr>
            <a:endParaRPr lang="en-GB" sz="1200" b="1" kern="0" dirty="0">
              <a:solidFill>
                <a:srgbClr val="002060"/>
              </a:solidFill>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Frequency of unknown words/cognates </a:t>
            </a:r>
            <a:r>
              <a:rPr lang="en-GB" b="1" baseline="0" dirty="0"/>
              <a:t>(1 is the most frequent word in Spanish): </a:t>
            </a:r>
            <a:endParaRPr lang="en-GB" sz="1200" b="0" kern="0" baseline="0" dirty="0">
              <a:solidFill>
                <a:srgbClr val="002060"/>
              </a:solidFill>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0" baseline="0" dirty="0" err="1">
                <a:solidFill>
                  <a:srgbClr val="002060"/>
                </a:solidFill>
                <a:sym typeface="Century Gothic"/>
              </a:rPr>
              <a:t>benéfico</a:t>
            </a:r>
            <a:r>
              <a:rPr lang="en-GB" sz="1200" b="0" kern="0" baseline="0" dirty="0">
                <a:solidFill>
                  <a:srgbClr val="002060"/>
                </a:solidFill>
                <a:sym typeface="Century Gothic"/>
              </a:rPr>
              <a:t> [&gt;5000]; </a:t>
            </a:r>
            <a:r>
              <a:rPr lang="en-GB" sz="1200" b="0" kern="0" baseline="0" dirty="0" err="1">
                <a:solidFill>
                  <a:srgbClr val="002060"/>
                </a:solidFill>
                <a:sym typeface="Century Gothic"/>
              </a:rPr>
              <a:t>recaudar</a:t>
            </a:r>
            <a:r>
              <a:rPr lang="en-GB" sz="1200" b="0" kern="0" baseline="0" dirty="0">
                <a:solidFill>
                  <a:srgbClr val="002060"/>
                </a:solidFill>
                <a:sym typeface="Century Gothic"/>
              </a:rPr>
              <a:t> [&gt;5000], </a:t>
            </a:r>
            <a:r>
              <a:rPr lang="en-GB" sz="1200" b="0" kern="0" baseline="0" dirty="0" err="1">
                <a:solidFill>
                  <a:srgbClr val="002060"/>
                </a:solidFill>
                <a:sym typeface="Century Gothic"/>
              </a:rPr>
              <a:t>sencillo</a:t>
            </a:r>
            <a:r>
              <a:rPr lang="en-GB" sz="1200" b="0" kern="0" baseline="0" dirty="0">
                <a:solidFill>
                  <a:srgbClr val="002060"/>
                </a:solidFill>
                <a:sym typeface="Century Gothic"/>
              </a:rPr>
              <a:t> [1084]</a:t>
            </a: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EA887-9D3A-0842-88A4-9B47F3546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919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8 minutes</a:t>
            </a:r>
          </a:p>
          <a:p>
            <a:endParaRPr lang="en-GB" b="1" noProof="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latin typeface="+mn-lt"/>
              </a:rPr>
              <a:t>Aim:</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i="0" dirty="0">
                <a:latin typeface="+mn-lt"/>
              </a:rPr>
              <a:t>to</a:t>
            </a:r>
            <a:r>
              <a:rPr lang="en-US" b="0" i="0" baseline="0" dirty="0">
                <a:latin typeface="+mn-lt"/>
              </a:rPr>
              <a:t> </a:t>
            </a:r>
            <a:r>
              <a:rPr lang="en-GB" baseline="0" dirty="0">
                <a:latin typeface="+mn-lt"/>
              </a:rPr>
              <a:t>help students to connect the spoken and written forms of the language more securely</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aseline="0" dirty="0">
                <a:latin typeface="+mn-lt"/>
              </a:rPr>
              <a:t>to consolidate vocabulary and grammar knowledge by eliciting suggested changes to the text.</a:t>
            </a:r>
          </a:p>
          <a:p>
            <a:endParaRPr lang="en-GB" noProof="0" dirty="0">
              <a:latin typeface="+mn-lt"/>
            </a:endParaRPr>
          </a:p>
          <a:p>
            <a:pPr marL="0" indent="0">
              <a:buNone/>
            </a:pPr>
            <a:r>
              <a:rPr lang="en-GB" b="1" noProof="0" dirty="0">
                <a:latin typeface="+mn-lt"/>
              </a:rPr>
              <a:t>Procedure:</a:t>
            </a:r>
            <a:br>
              <a:rPr lang="en-GB" noProof="0" dirty="0">
                <a:latin typeface="+mn-lt"/>
              </a:rPr>
            </a:b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8 sections with a pause just after the words 1-7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a:t>
            </a:r>
            <a:r>
              <a:rPr lang="en-GB" sz="1200" kern="1200" dirty="0">
                <a:solidFill>
                  <a:schemeClr val="tx1"/>
                </a:solidFill>
                <a:effectLst/>
                <a:latin typeface="+mn-lt"/>
                <a:ea typeface="+mn-ea"/>
                <a:cs typeface="+mn-cs"/>
              </a:rPr>
              <a:t> (identifying</a:t>
            </a:r>
            <a:r>
              <a:rPr lang="en-GB" sz="1200" kern="1200" baseline="0" dirty="0">
                <a:solidFill>
                  <a:schemeClr val="tx1"/>
                </a:solidFill>
                <a:effectLst/>
                <a:latin typeface="+mn-lt"/>
                <a:ea typeface="+mn-ea"/>
                <a:cs typeface="+mn-cs"/>
              </a:rPr>
              <a:t> boundaries between words)</a:t>
            </a:r>
            <a:r>
              <a:rPr lang="x-none" sz="1200" kern="1200" dirty="0">
                <a:solidFill>
                  <a:schemeClr val="tx1"/>
                </a:solidFill>
                <a:effectLst/>
                <a:latin typeface="+mn-lt"/>
                <a:ea typeface="+mn-ea"/>
                <a:cs typeface="+mn-cs"/>
              </a:rPr>
              <a:t>,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 Students will need to think about the</a:t>
            </a:r>
            <a:r>
              <a:rPr lang="en-GB" sz="1200" kern="1200" baseline="0" dirty="0">
                <a:solidFill>
                  <a:schemeClr val="tx1"/>
                </a:solidFill>
                <a:effectLst/>
                <a:latin typeface="+mn-lt"/>
                <a:ea typeface="+mn-ea"/>
                <a:cs typeface="+mn-cs"/>
              </a:rPr>
              <a:t> kinds of words</a:t>
            </a:r>
            <a:r>
              <a:rPr lang="en-GB" sz="1200" kern="1200" dirty="0">
                <a:solidFill>
                  <a:schemeClr val="tx1"/>
                </a:solidFill>
                <a:effectLst/>
                <a:latin typeface="+mn-lt"/>
                <a:ea typeface="+mn-ea"/>
                <a:cs typeface="+mn-cs"/>
              </a:rPr>
              <a:t> they can </a:t>
            </a:r>
            <a:r>
              <a:rPr lang="es-ES" sz="1200" kern="1200" dirty="0">
                <a:solidFill>
                  <a:schemeClr val="tx1"/>
                </a:solidFill>
                <a:effectLst/>
                <a:latin typeface="+mn-lt"/>
                <a:ea typeface="+mn-ea"/>
                <a:cs typeface="+mn-cs"/>
              </a:rPr>
              <a:t>use in </a:t>
            </a:r>
            <a:r>
              <a:rPr lang="es-ES" sz="1200" kern="1200" dirty="0" err="1">
                <a:solidFill>
                  <a:schemeClr val="tx1"/>
                </a:solidFill>
                <a:effectLst/>
                <a:latin typeface="+mn-lt"/>
                <a:ea typeface="+mn-ea"/>
                <a:cs typeface="+mn-cs"/>
              </a:rPr>
              <a:t>context</a:t>
            </a:r>
            <a:r>
              <a:rPr lang="es-ES" sz="1200" kern="1200" dirty="0">
                <a:solidFill>
                  <a:schemeClr val="tx1"/>
                </a:solidFill>
                <a:effectLst/>
                <a:latin typeface="+mn-lt"/>
                <a:ea typeface="+mn-ea"/>
                <a:cs typeface="+mn-cs"/>
              </a:rPr>
              <a: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depending</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on</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where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audio </a:t>
            </a:r>
            <a:r>
              <a:rPr lang="es-ES" sz="1200" kern="1200" baseline="0" dirty="0" err="1">
                <a:solidFill>
                  <a:schemeClr val="tx1"/>
                </a:solidFill>
                <a:effectLst/>
                <a:latin typeface="+mn-lt"/>
                <a:ea typeface="+mn-ea"/>
                <a:cs typeface="+mn-cs"/>
              </a:rPr>
              <a:t>stops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Words</a:t>
            </a:r>
            <a:r>
              <a:rPr lang="es-ES" sz="1200" kern="1200" baseline="0" dirty="0">
                <a:solidFill>
                  <a:schemeClr val="tx1"/>
                </a:solidFill>
                <a:effectLst/>
                <a:latin typeface="+mn-lt"/>
                <a:ea typeface="+mn-ea"/>
                <a:cs typeface="+mn-cs"/>
              </a:rPr>
              <a:t> in </a:t>
            </a:r>
            <a:r>
              <a:rPr lang="es-ES" sz="1200" kern="1200" baseline="0" dirty="0" err="1">
                <a:solidFill>
                  <a:schemeClr val="tx1"/>
                </a:solidFill>
                <a:effectLst/>
                <a:latin typeface="+mn-lt"/>
                <a:ea typeface="+mn-ea"/>
                <a:cs typeface="+mn-cs"/>
              </a:rPr>
              <a:t>bold</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below</a:t>
            </a:r>
            <a:r>
              <a:rPr lang="es-ES" sz="1200" kern="1200" baseline="0" dirty="0">
                <a:solidFill>
                  <a:schemeClr val="tx1"/>
                </a:solidFill>
                <a:effectLst/>
                <a:latin typeface="+mn-lt"/>
                <a:ea typeface="+mn-ea"/>
                <a:cs typeface="+mn-cs"/>
              </a:rPr>
              <a:t> are </a:t>
            </a:r>
            <a:r>
              <a:rPr lang="es-ES" sz="1200" kern="1200" baseline="0" dirty="0" err="1">
                <a:solidFill>
                  <a:schemeClr val="tx1"/>
                </a:solidFill>
                <a:effectLst/>
                <a:latin typeface="+mn-lt"/>
                <a:ea typeface="+mn-ea"/>
                <a:cs typeface="+mn-cs"/>
              </a:rPr>
              <a:t>those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after</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which</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audio </a:t>
            </a:r>
            <a:r>
              <a:rPr lang="es-ES" sz="1200" kern="1200" baseline="0" dirty="0" err="1">
                <a:solidFill>
                  <a:schemeClr val="tx1"/>
                </a:solidFill>
                <a:effectLst/>
                <a:latin typeface="+mn-lt"/>
                <a:ea typeface="+mn-ea"/>
                <a:cs typeface="+mn-cs"/>
              </a:rPr>
              <a:t>stops</a:t>
            </a:r>
            <a:r>
              <a:rPr lang="es-ES" sz="1200" kern="1200" baseline="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lvl="0" algn="l">
              <a:lnSpc>
                <a:spcPct val="120000"/>
              </a:lnSpc>
              <a:buClr>
                <a:srgbClr val="000000"/>
              </a:buClr>
              <a:defRPr/>
            </a:pPr>
            <a:r>
              <a:rPr lang="en-GB" sz="1200" b="1" kern="1200" baseline="0" dirty="0">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s-ES" sz="1100" kern="0" dirty="0">
                <a:solidFill>
                  <a:srgbClr val="002060"/>
                </a:solidFill>
                <a:ea typeface="Century Gothic"/>
                <a:cs typeface="Century Gothic"/>
                <a:sym typeface="Century Gothic"/>
              </a:rPr>
              <a:t>En febrero mi tío me invitó a hacer el Camino de Santiago para recaudar dinero </a:t>
            </a:r>
            <a:r>
              <a:rPr lang="es-ES" sz="1100" b="1" kern="0" dirty="0">
                <a:solidFill>
                  <a:srgbClr val="002060"/>
                </a:solidFill>
                <a:ea typeface="Century Gothic"/>
                <a:cs typeface="Century Gothic"/>
                <a:sym typeface="Century Gothic"/>
              </a:rPr>
              <a:t>para</a:t>
            </a:r>
            <a:r>
              <a:rPr lang="es-ES" sz="1100" kern="0" dirty="0">
                <a:solidFill>
                  <a:srgbClr val="002060"/>
                </a:solidFill>
                <a:ea typeface="Century Gothic"/>
                <a:cs typeface="Century Gothic"/>
                <a:sym typeface="Century Gothic"/>
              </a:rPr>
              <a:t> </a:t>
            </a:r>
            <a:r>
              <a:rPr lang="en-GB" sz="1100" kern="0" dirty="0">
                <a:solidFill>
                  <a:srgbClr val="002060"/>
                </a:solidFill>
                <a:latin typeface="+mn-lt"/>
                <a:ea typeface="Century Gothic"/>
                <a:cs typeface="Century Gothic"/>
                <a:sym typeface="Century Gothic"/>
              </a:rPr>
              <a:t>… [</a:t>
            </a:r>
            <a:r>
              <a:rPr lang="en-GB" sz="1100" i="1" kern="0" dirty="0">
                <a:solidFill>
                  <a:srgbClr val="002060"/>
                </a:solidFill>
                <a:latin typeface="+mn-lt"/>
                <a:ea typeface="Century Gothic"/>
                <a:cs typeface="Century Gothic"/>
                <a:sym typeface="Century Gothic"/>
              </a:rPr>
              <a:t>una </a:t>
            </a:r>
            <a:r>
              <a:rPr lang="en-GB" sz="1100" i="1" kern="0" dirty="0" err="1">
                <a:solidFill>
                  <a:srgbClr val="002060"/>
                </a:solidFill>
                <a:latin typeface="+mn-lt"/>
                <a:ea typeface="Century Gothic"/>
                <a:cs typeface="Century Gothic"/>
                <a:sym typeface="Century Gothic"/>
              </a:rPr>
              <a:t>organización</a:t>
            </a:r>
            <a:r>
              <a:rPr lang="en-GB" sz="1100" i="1" kern="0" dirty="0">
                <a:solidFill>
                  <a:srgbClr val="002060"/>
                </a:solidFill>
                <a:latin typeface="+mn-lt"/>
                <a:ea typeface="Century Gothic"/>
                <a:cs typeface="Century Gothic"/>
                <a:sym typeface="Century Gothic"/>
              </a:rPr>
              <a:t>, MSF,</a:t>
            </a:r>
            <a:r>
              <a:rPr lang="en-GB" sz="1100" i="1" kern="0" baseline="0" dirty="0">
                <a:solidFill>
                  <a:srgbClr val="002060"/>
                </a:solidFill>
                <a:latin typeface="+mn-lt"/>
                <a:ea typeface="Century Gothic"/>
                <a:cs typeface="Century Gothic"/>
                <a:sym typeface="Century Gothic"/>
              </a:rPr>
              <a:t> any infinitive</a:t>
            </a:r>
            <a:r>
              <a:rPr lang="en-GB" sz="1100" kern="0" dirty="0">
                <a:solidFill>
                  <a:srgbClr val="002060"/>
                </a:solidFill>
                <a:latin typeface="+mn-lt"/>
                <a:ea typeface="Century Gothic"/>
                <a:cs typeface="Century Gothic"/>
                <a:sym typeface="Century Gothic"/>
              </a:rPr>
              <a:t>]</a:t>
            </a:r>
          </a:p>
          <a:p>
            <a:pPr lvl="0" algn="l">
              <a:lnSpc>
                <a:spcPct val="120000"/>
              </a:lnSpc>
              <a:buClr>
                <a:srgbClr val="000000"/>
              </a:buClr>
              <a:defRPr/>
            </a:pPr>
            <a:endParaRPr lang="en-GB" sz="1100" kern="0" dirty="0">
              <a:solidFill>
                <a:srgbClr val="002060"/>
              </a:solidFill>
              <a:latin typeface="+mn-lt"/>
              <a:ea typeface="Century Gothic"/>
              <a:cs typeface="Century Gothic"/>
              <a:sym typeface="Century Gothic"/>
            </a:endParaRPr>
          </a:p>
          <a:p>
            <a:pPr lvl="0" algn="l">
              <a:lnSpc>
                <a:spcPct val="120000"/>
              </a:lnSpc>
              <a:buClr>
                <a:srgbClr val="000000"/>
              </a:buClr>
              <a:defRPr/>
            </a:pPr>
            <a:r>
              <a:rPr lang="es-ES_tradnl" sz="1200" b="1" dirty="0">
                <a:solidFill>
                  <a:srgbClr val="115076"/>
                </a:solidFill>
                <a:latin typeface="+mn-lt"/>
              </a:rPr>
              <a:t>II: </a:t>
            </a:r>
            <a:r>
              <a:rPr lang="es-ES_tradnl" sz="1200" dirty="0">
                <a:solidFill>
                  <a:srgbClr val="115076"/>
                </a:solidFill>
                <a:latin typeface="+mn-lt"/>
              </a:rPr>
              <a:t>… …Médicos sin Fronteras. E</a:t>
            </a:r>
            <a:r>
              <a:rPr lang="es-ES" sz="1200" kern="0" dirty="0" err="1">
                <a:solidFill>
                  <a:srgbClr val="002060"/>
                </a:solidFill>
                <a:ea typeface="Century Gothic"/>
                <a:cs typeface="Century Gothic"/>
                <a:sym typeface="Century Gothic"/>
              </a:rPr>
              <a:t>sta</a:t>
            </a:r>
            <a:r>
              <a:rPr lang="es-ES" sz="1200" kern="0" dirty="0">
                <a:solidFill>
                  <a:srgbClr val="002060"/>
                </a:solidFill>
                <a:ea typeface="Century Gothic"/>
                <a:cs typeface="Century Gothic"/>
                <a:sym typeface="Century Gothic"/>
              </a:rPr>
              <a:t> organización benéfica </a:t>
            </a:r>
            <a:r>
              <a:rPr lang="es-ES" sz="1200" b="1" kern="0" dirty="0">
                <a:solidFill>
                  <a:srgbClr val="002060"/>
                </a:solidFill>
                <a:ea typeface="Century Gothic"/>
                <a:cs typeface="Century Gothic"/>
                <a:sym typeface="Century Gothic"/>
              </a:rPr>
              <a:t>trabaja</a:t>
            </a:r>
            <a:r>
              <a:rPr lang="es-ES" sz="1200" kern="0" dirty="0">
                <a:solidFill>
                  <a:srgbClr val="002060"/>
                </a:solidFill>
                <a:ea typeface="Century Gothic"/>
                <a:cs typeface="Century Gothic"/>
                <a:sym typeface="Century Gothic"/>
              </a:rPr>
              <a:t> </a:t>
            </a:r>
            <a:r>
              <a:rPr lang="en-GB" sz="1200" kern="0" dirty="0">
                <a:solidFill>
                  <a:srgbClr val="002060"/>
                </a:solidFill>
                <a:latin typeface="+mn-lt"/>
                <a:ea typeface="Century Gothic"/>
                <a:cs typeface="Century Gothic"/>
                <a:sym typeface="Century Gothic"/>
              </a:rPr>
              <a:t>… [</a:t>
            </a:r>
            <a:r>
              <a:rPr lang="en-GB" sz="1200" i="1" kern="0" dirty="0">
                <a:solidFill>
                  <a:srgbClr val="002060"/>
                </a:solidFill>
                <a:latin typeface="+mn-lt"/>
                <a:ea typeface="Century Gothic"/>
                <a:cs typeface="Century Gothic"/>
                <a:sym typeface="Century Gothic"/>
              </a:rPr>
              <a:t>con personas </a:t>
            </a:r>
            <a:r>
              <a:rPr lang="en-GB" sz="1200" i="1" kern="0" dirty="0" err="1">
                <a:solidFill>
                  <a:srgbClr val="002060"/>
                </a:solidFill>
                <a:latin typeface="+mn-lt"/>
                <a:ea typeface="Century Gothic"/>
                <a:cs typeface="Century Gothic"/>
                <a:sym typeface="Century Gothic"/>
              </a:rPr>
              <a:t>pobres</a:t>
            </a:r>
            <a:r>
              <a:rPr lang="en-GB" sz="1200" i="1" kern="0" dirty="0">
                <a:solidFill>
                  <a:srgbClr val="002060"/>
                </a:solidFill>
                <a:latin typeface="+mn-lt"/>
                <a:ea typeface="Century Gothic"/>
                <a:cs typeface="Century Gothic"/>
                <a:sym typeface="Century Gothic"/>
              </a:rPr>
              <a:t>, </a:t>
            </a:r>
            <a:r>
              <a:rPr lang="en-GB" sz="1200" i="1" kern="0" dirty="0" err="1">
                <a:solidFill>
                  <a:srgbClr val="002060"/>
                </a:solidFill>
                <a:latin typeface="+mn-lt"/>
                <a:ea typeface="Century Gothic"/>
                <a:cs typeface="Century Gothic"/>
                <a:sym typeface="Century Gothic"/>
              </a:rPr>
              <a:t>en</a:t>
            </a:r>
            <a:r>
              <a:rPr lang="en-GB" sz="1200" i="1" kern="0" dirty="0">
                <a:solidFill>
                  <a:srgbClr val="002060"/>
                </a:solidFill>
                <a:latin typeface="+mn-lt"/>
                <a:ea typeface="Century Gothic"/>
                <a:cs typeface="Century Gothic"/>
                <a:sym typeface="Century Gothic"/>
              </a:rPr>
              <a:t> </a:t>
            </a:r>
            <a:r>
              <a:rPr lang="en-GB" sz="1200" i="1" kern="0" dirty="0" err="1">
                <a:solidFill>
                  <a:srgbClr val="002060"/>
                </a:solidFill>
                <a:latin typeface="+mn-lt"/>
                <a:ea typeface="Century Gothic"/>
                <a:cs typeface="Century Gothic"/>
                <a:sym typeface="Century Gothic"/>
              </a:rPr>
              <a:t>lugares</a:t>
            </a:r>
            <a:r>
              <a:rPr lang="en-GB" sz="1200" i="1" kern="0" dirty="0">
                <a:solidFill>
                  <a:srgbClr val="002060"/>
                </a:solidFill>
                <a:latin typeface="+mn-lt"/>
                <a:ea typeface="Century Gothic"/>
                <a:cs typeface="Century Gothic"/>
                <a:sym typeface="Century Gothic"/>
              </a:rPr>
              <a:t>/</a:t>
            </a:r>
            <a:r>
              <a:rPr lang="en-GB" sz="1200" i="1" kern="0" dirty="0" err="1">
                <a:solidFill>
                  <a:srgbClr val="002060"/>
                </a:solidFill>
                <a:latin typeface="+mn-lt"/>
                <a:ea typeface="Century Gothic"/>
                <a:cs typeface="Century Gothic"/>
                <a:sym typeface="Century Gothic"/>
              </a:rPr>
              <a:t>países</a:t>
            </a:r>
            <a:r>
              <a:rPr lang="en-GB" sz="1200" i="1" kern="0" dirty="0">
                <a:solidFill>
                  <a:srgbClr val="002060"/>
                </a:solidFill>
                <a:latin typeface="+mn-lt"/>
                <a:ea typeface="Century Gothic"/>
                <a:cs typeface="Century Gothic"/>
                <a:sym typeface="Century Gothic"/>
              </a:rPr>
              <a:t> </a:t>
            </a:r>
            <a:r>
              <a:rPr lang="en-GB" sz="1200" i="1" kern="0" dirty="0" err="1">
                <a:solidFill>
                  <a:srgbClr val="002060"/>
                </a:solidFill>
                <a:latin typeface="+mn-lt"/>
                <a:ea typeface="Century Gothic"/>
                <a:cs typeface="Century Gothic"/>
                <a:sym typeface="Century Gothic"/>
              </a:rPr>
              <a:t>donde</a:t>
            </a:r>
            <a:r>
              <a:rPr lang="en-GB" sz="1200" i="1" kern="0" dirty="0">
                <a:solidFill>
                  <a:srgbClr val="002060"/>
                </a:solidFill>
                <a:latin typeface="+mn-lt"/>
                <a:ea typeface="Century Gothic"/>
                <a:cs typeface="Century Gothic"/>
                <a:sym typeface="Century Gothic"/>
              </a:rPr>
              <a:t> hay </a:t>
            </a:r>
            <a:r>
              <a:rPr lang="en-GB" sz="1200" i="1" kern="0" dirty="0" err="1">
                <a:solidFill>
                  <a:srgbClr val="002060"/>
                </a:solidFill>
                <a:latin typeface="+mn-lt"/>
                <a:ea typeface="Century Gothic"/>
                <a:cs typeface="Century Gothic"/>
                <a:sym typeface="Century Gothic"/>
              </a:rPr>
              <a:t>problemas</a:t>
            </a:r>
            <a:r>
              <a:rPr lang="en-GB" sz="1200" i="1" kern="0" dirty="0">
                <a:solidFill>
                  <a:srgbClr val="002060"/>
                </a:solidFill>
                <a:latin typeface="+mn-lt"/>
                <a:ea typeface="Century Gothic"/>
                <a:cs typeface="Century Gothic"/>
                <a:sym typeface="Century Gothic"/>
              </a:rPr>
              <a:t>/</a:t>
            </a:r>
            <a:r>
              <a:rPr lang="en-GB" sz="1200" i="1" kern="0" dirty="0" err="1">
                <a:solidFill>
                  <a:srgbClr val="002060"/>
                </a:solidFill>
                <a:latin typeface="+mn-lt"/>
                <a:ea typeface="Century Gothic"/>
                <a:cs typeface="Century Gothic"/>
                <a:sym typeface="Century Gothic"/>
              </a:rPr>
              <a:t>guerra</a:t>
            </a:r>
            <a:r>
              <a:rPr lang="en-GB" sz="1200" kern="0" dirty="0">
                <a:solidFill>
                  <a:srgbClr val="002060"/>
                </a:solidFill>
                <a:latin typeface="+mn-lt"/>
                <a:ea typeface="Century Gothic"/>
                <a:cs typeface="Century Gothic"/>
                <a:sym typeface="Century Gothic"/>
              </a:rPr>
              <a:t>…]</a:t>
            </a:r>
          </a:p>
          <a:p>
            <a:pPr lvl="0" algn="l">
              <a:lnSpc>
                <a:spcPct val="120000"/>
              </a:lnSpc>
              <a:buClr>
                <a:srgbClr val="000000"/>
              </a:buClr>
              <a:defRPr/>
            </a:pPr>
            <a:endParaRPr lang="en-GB" sz="1200" kern="0" dirty="0">
              <a:solidFill>
                <a:srgbClr val="002060"/>
              </a:solidFill>
              <a:latin typeface="+mn-lt"/>
              <a:ea typeface="Century Gothic"/>
              <a:cs typeface="Century Gothic"/>
              <a:sym typeface="Century Gothic"/>
            </a:endParaRPr>
          </a:p>
          <a:p>
            <a:pPr lvl="0">
              <a:lnSpc>
                <a:spcPct val="120000"/>
              </a:lnSpc>
              <a:buClr>
                <a:srgbClr val="000000"/>
              </a:buClr>
              <a:defRPr/>
            </a:pPr>
            <a:r>
              <a:rPr lang="es-ES_tradnl" sz="1200" b="1" dirty="0">
                <a:solidFill>
                  <a:srgbClr val="115076"/>
                </a:solidFill>
                <a:latin typeface="+mn-lt"/>
              </a:rPr>
              <a:t>III: </a:t>
            </a:r>
            <a:r>
              <a:rPr lang="es-ES_tradnl" sz="1200" dirty="0">
                <a:solidFill>
                  <a:srgbClr val="115076"/>
                </a:solidFill>
                <a:latin typeface="+mn-lt"/>
              </a:rPr>
              <a:t>…</a:t>
            </a:r>
            <a:r>
              <a:rPr lang="es-ES" sz="1200" kern="0" dirty="0">
                <a:solidFill>
                  <a:srgbClr val="002060"/>
                </a:solidFill>
                <a:ea typeface="Century Gothic"/>
                <a:cs typeface="Century Gothic"/>
                <a:sym typeface="Century Gothic"/>
              </a:rPr>
              <a:t>en países pobres o lugares donde hay una crisis humana. </a:t>
            </a:r>
            <a:r>
              <a:rPr lang="es-ES" sz="1200" kern="0" dirty="0" err="1">
                <a:solidFill>
                  <a:srgbClr val="002060"/>
                </a:solidFill>
                <a:latin typeface="Century Gothic" panose="020B0502020202020204" pitchFamily="34" charset="0"/>
                <a:ea typeface="Century Gothic"/>
                <a:cs typeface="Century Gothic"/>
                <a:sym typeface="Century Gothic"/>
              </a:rPr>
              <a:t>i</a:t>
            </a:r>
            <a:r>
              <a:rPr lang="es-ES" sz="1200" kern="0" dirty="0" err="1">
                <a:solidFill>
                  <a:srgbClr val="002060"/>
                </a:solidFill>
                <a:ea typeface="Century Gothic"/>
                <a:cs typeface="Century Gothic"/>
                <a:sym typeface="Century Gothic"/>
              </a:rPr>
              <a:t>Acepté</a:t>
            </a:r>
            <a:r>
              <a:rPr lang="es-ES" sz="1200" kern="0" dirty="0">
                <a:solidFill>
                  <a:srgbClr val="002060"/>
                </a:solidFill>
                <a:ea typeface="Century Gothic"/>
                <a:cs typeface="Century Gothic"/>
                <a:sym typeface="Century Gothic"/>
              </a:rPr>
              <a:t> enseguida!  Pasamos dos semanas especiales. ¡Qué aventura! Caminamos 100 </a:t>
            </a:r>
            <a:r>
              <a:rPr lang="es-ES" sz="1200" kern="0" dirty="0" err="1">
                <a:solidFill>
                  <a:srgbClr val="002060"/>
                </a:solidFill>
                <a:ea typeface="Century Gothic"/>
                <a:cs typeface="Century Gothic"/>
                <a:sym typeface="Century Gothic"/>
              </a:rPr>
              <a:t>kilometros</a:t>
            </a:r>
            <a:r>
              <a:rPr lang="es-ES" sz="1200" kern="0" dirty="0">
                <a:solidFill>
                  <a:srgbClr val="002060"/>
                </a:solidFill>
                <a:ea typeface="Century Gothic"/>
                <a:cs typeface="Century Gothic"/>
                <a:sym typeface="Century Gothic"/>
              </a:rPr>
              <a:t> a través de Asturias y Galicia hasta Santiago de Compostela.</a:t>
            </a:r>
            <a:r>
              <a:rPr lang="en-GB" sz="1200" b="1" kern="0" dirty="0" err="1">
                <a:solidFill>
                  <a:srgbClr val="002060"/>
                </a:solidFill>
                <a:latin typeface="+mn-lt"/>
                <a:ea typeface="Century Gothic"/>
                <a:cs typeface="Century Gothic"/>
                <a:sym typeface="Century Gothic"/>
              </a:rPr>
              <a:t>Yo</a:t>
            </a:r>
            <a:r>
              <a:rPr lang="en-GB" sz="1200" kern="0" dirty="0">
                <a:solidFill>
                  <a:srgbClr val="002060"/>
                </a:solidFill>
                <a:latin typeface="+mn-lt"/>
                <a:ea typeface="Century Gothic"/>
                <a:cs typeface="Century Gothic"/>
                <a:sym typeface="Century Gothic"/>
              </a:rPr>
              <a:t> </a:t>
            </a:r>
            <a:r>
              <a:rPr lang="es-ES_tradnl" sz="1200" b="1" dirty="0">
                <a:solidFill>
                  <a:srgbClr val="002060"/>
                </a:solidFill>
                <a:latin typeface="+mn-lt"/>
              </a:rPr>
              <a:t>.... </a:t>
            </a:r>
            <a:r>
              <a:rPr lang="es-ES_tradnl" sz="1200" b="0" i="1" dirty="0">
                <a:solidFill>
                  <a:srgbClr val="002060"/>
                </a:solidFill>
                <a:latin typeface="+mn-lt"/>
              </a:rPr>
              <a:t>[</a:t>
            </a:r>
            <a:r>
              <a:rPr lang="es-ES_tradnl" sz="1200" b="0" i="1" dirty="0" err="1">
                <a:solidFill>
                  <a:srgbClr val="002060"/>
                </a:solidFill>
                <a:latin typeface="+mn-lt"/>
              </a:rPr>
              <a:t>any</a:t>
            </a:r>
            <a:r>
              <a:rPr lang="es-ES_tradnl" sz="1200" b="0" i="1" baseline="0" dirty="0">
                <a:solidFill>
                  <a:srgbClr val="002060"/>
                </a:solidFill>
                <a:latin typeface="+mn-lt"/>
              </a:rPr>
              <a:t> </a:t>
            </a:r>
            <a:r>
              <a:rPr lang="es-ES_tradnl" sz="1200" b="0" i="1" baseline="0" dirty="0" err="1">
                <a:solidFill>
                  <a:srgbClr val="002060"/>
                </a:solidFill>
                <a:latin typeface="+mn-lt"/>
              </a:rPr>
              <a:t>verb</a:t>
            </a:r>
            <a:r>
              <a:rPr lang="es-ES_tradnl" sz="1200" b="0" i="1" baseline="0" dirty="0">
                <a:solidFill>
                  <a:srgbClr val="002060"/>
                </a:solidFill>
                <a:latin typeface="+mn-lt"/>
              </a:rPr>
              <a:t> in 1st </a:t>
            </a:r>
            <a:r>
              <a:rPr lang="es-ES_tradnl" sz="1200" b="0" i="1" baseline="0" dirty="0" err="1">
                <a:solidFill>
                  <a:srgbClr val="002060"/>
                </a:solidFill>
                <a:latin typeface="+mn-lt"/>
              </a:rPr>
              <a:t>person</a:t>
            </a:r>
            <a:r>
              <a:rPr lang="es-ES_tradnl" sz="1200" b="0" i="1" baseline="0" dirty="0">
                <a:solidFill>
                  <a:srgbClr val="002060"/>
                </a:solidFill>
                <a:latin typeface="+mn-lt"/>
              </a:rPr>
              <a:t> singular </a:t>
            </a:r>
            <a:r>
              <a:rPr lang="es-ES_tradnl" sz="1200" b="0" i="1" baseline="0" dirty="0" err="1">
                <a:solidFill>
                  <a:srgbClr val="002060"/>
                </a:solidFill>
                <a:latin typeface="+mn-lt"/>
              </a:rPr>
              <a:t>preterite</a:t>
            </a:r>
            <a:r>
              <a:rPr lang="es-ES_tradnl" sz="1200" b="0" i="1" baseline="0" dirty="0">
                <a:solidFill>
                  <a:srgbClr val="002060"/>
                </a:solidFill>
                <a:latin typeface="+mn-lt"/>
              </a:rPr>
              <a:t>]</a:t>
            </a:r>
          </a:p>
          <a:p>
            <a:pPr lvl="0">
              <a:lnSpc>
                <a:spcPct val="120000"/>
              </a:lnSpc>
              <a:buClr>
                <a:srgbClr val="000000"/>
              </a:buClr>
              <a:defRPr/>
            </a:pPr>
            <a:endParaRPr lang="es-ES_tradnl" sz="1200" b="1" dirty="0">
              <a:solidFill>
                <a:srgbClr val="002060"/>
              </a:solidFill>
              <a:latin typeface="+mn-lt"/>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s-ES_tradnl" sz="1200" b="1" dirty="0">
                <a:solidFill>
                  <a:srgbClr val="115076"/>
                </a:solidFill>
                <a:latin typeface="+mn-lt"/>
              </a:rPr>
              <a:t>IV: </a:t>
            </a:r>
            <a:r>
              <a:rPr lang="es-ES_tradnl" sz="1200" dirty="0">
                <a:solidFill>
                  <a:srgbClr val="115076"/>
                </a:solidFill>
                <a:latin typeface="+mn-lt"/>
              </a:rPr>
              <a:t>… </a:t>
            </a:r>
            <a:r>
              <a:rPr lang="es-ES" sz="1200" kern="0" dirty="0">
                <a:solidFill>
                  <a:srgbClr val="002060"/>
                </a:solidFill>
                <a:ea typeface="Century Gothic"/>
                <a:cs typeface="Century Gothic"/>
                <a:sym typeface="Century Gothic"/>
              </a:rPr>
              <a:t>llevé todas mis cosas en una bolsa grande. Me acuerdo que un día caminamos veinte kilómetros a un </a:t>
            </a:r>
            <a:r>
              <a:rPr lang="es-ES" sz="1200" b="1" kern="0" dirty="0">
                <a:solidFill>
                  <a:srgbClr val="002060"/>
                </a:solidFill>
                <a:ea typeface="Century Gothic"/>
                <a:cs typeface="Century Gothic"/>
                <a:sym typeface="Century Gothic"/>
              </a:rPr>
              <a:t>pueblo</a:t>
            </a:r>
            <a:r>
              <a:rPr lang="es-ES" sz="1200" kern="0" dirty="0">
                <a:solidFill>
                  <a:srgbClr val="002060"/>
                </a:solidFill>
                <a:ea typeface="Century Gothic"/>
                <a:cs typeface="Century Gothic"/>
                <a:sym typeface="Century Gothic"/>
              </a:rPr>
              <a:t> </a:t>
            </a:r>
            <a:r>
              <a:rPr lang="es-ES_tradnl" sz="1200" b="0" dirty="0">
                <a:solidFill>
                  <a:srgbClr val="002060"/>
                </a:solidFill>
                <a:latin typeface="+mn-lt"/>
              </a:rPr>
              <a:t>… </a:t>
            </a:r>
            <a:r>
              <a:rPr lang="es-ES_tradnl" sz="1200" b="0" i="1" dirty="0">
                <a:solidFill>
                  <a:srgbClr val="002060"/>
                </a:solidFill>
                <a:latin typeface="+mn-lt"/>
              </a:rPr>
              <a:t>[</a:t>
            </a:r>
            <a:r>
              <a:rPr lang="es-ES_tradnl" sz="1200" b="0" i="1" dirty="0" err="1">
                <a:solidFill>
                  <a:srgbClr val="002060"/>
                </a:solidFill>
                <a:latin typeface="+mn-lt"/>
              </a:rPr>
              <a:t>an</a:t>
            </a:r>
            <a:r>
              <a:rPr lang="es-ES_tradnl" sz="1200" b="0" i="1" dirty="0">
                <a:solidFill>
                  <a:srgbClr val="002060"/>
                </a:solidFill>
                <a:latin typeface="+mn-lt"/>
              </a:rPr>
              <a:t> </a:t>
            </a:r>
            <a:r>
              <a:rPr lang="es-ES_tradnl" sz="1200" b="0" i="1" dirty="0" err="1">
                <a:solidFill>
                  <a:srgbClr val="002060"/>
                </a:solidFill>
                <a:latin typeface="+mn-lt"/>
              </a:rPr>
              <a:t>appropriate</a:t>
            </a:r>
            <a:r>
              <a:rPr lang="es-ES_tradnl" sz="1200" b="0" i="1" dirty="0">
                <a:solidFill>
                  <a:srgbClr val="002060"/>
                </a:solidFill>
                <a:latin typeface="+mn-lt"/>
              </a:rPr>
              <a:t> </a:t>
            </a:r>
            <a:r>
              <a:rPr lang="es-ES_tradnl" sz="1200" b="0" i="1" dirty="0" err="1">
                <a:solidFill>
                  <a:srgbClr val="002060"/>
                </a:solidFill>
                <a:latin typeface="+mn-lt"/>
              </a:rPr>
              <a:t>adjective</a:t>
            </a:r>
            <a:r>
              <a:rPr lang="es-ES_tradnl" sz="1200" b="0" i="1" dirty="0">
                <a:solidFill>
                  <a:srgbClr val="002060"/>
                </a:solidFill>
                <a:latin typeface="+mn-lt"/>
              </a:rPr>
              <a:t>, que se llama +</a:t>
            </a:r>
            <a:r>
              <a:rPr lang="es-ES_tradnl" sz="1200" b="0" i="1" dirty="0" err="1">
                <a:solidFill>
                  <a:srgbClr val="002060"/>
                </a:solidFill>
                <a:latin typeface="+mn-lt"/>
              </a:rPr>
              <a:t>name</a:t>
            </a:r>
            <a:r>
              <a:rPr lang="es-ES_tradnl" sz="1200" b="0" i="1" dirty="0">
                <a:solidFill>
                  <a:srgbClr val="002060"/>
                </a:solidFill>
                <a:latin typeface="+mn-lt"/>
              </a:rPr>
              <a:t>, cerca de, en las </a:t>
            </a:r>
            <a:r>
              <a:rPr lang="es-ES_tradnl" sz="1200" b="0" i="1" dirty="0" err="1">
                <a:solidFill>
                  <a:srgbClr val="002060"/>
                </a:solidFill>
                <a:latin typeface="+mn-lt"/>
              </a:rPr>
              <a:t>moñtanas</a:t>
            </a:r>
            <a:r>
              <a:rPr lang="es-ES_tradnl" sz="1200" b="0" i="1" dirty="0">
                <a:solidFill>
                  <a:srgbClr val="002060"/>
                </a:solidFill>
                <a:latin typeface="+mn-lt"/>
              </a:rPr>
              <a:t> , </a:t>
            </a:r>
            <a:r>
              <a:rPr lang="es-ES_tradnl" sz="1200" b="0" i="1" dirty="0" err="1">
                <a:solidFill>
                  <a:srgbClr val="002060"/>
                </a:solidFill>
                <a:latin typeface="+mn-lt"/>
              </a:rPr>
              <a:t>adjective</a:t>
            </a:r>
            <a:r>
              <a:rPr lang="es-ES_tradnl" sz="1200" b="0" i="1" dirty="0">
                <a:solidFill>
                  <a:srgbClr val="002060"/>
                </a:solidFill>
                <a:latin typeface="+mn-lt"/>
              </a:rPr>
              <a:t> </a:t>
            </a:r>
            <a:r>
              <a:rPr lang="es-ES_tradnl" sz="1200" b="0" i="1" dirty="0" err="1">
                <a:solidFill>
                  <a:srgbClr val="002060"/>
                </a:solidFill>
                <a:latin typeface="+mn-lt"/>
              </a:rPr>
              <a:t>e.g</a:t>
            </a:r>
            <a:r>
              <a:rPr lang="es-ES_tradnl" sz="1200" b="0" i="1" dirty="0">
                <a:solidFill>
                  <a:srgbClr val="002060"/>
                </a:solidFill>
                <a:latin typeface="+mn-lt"/>
              </a:rPr>
              <a:t>., precioso, bonito, pequeño</a:t>
            </a:r>
            <a:r>
              <a:rPr lang="es-ES_tradnl" sz="1200" b="0" i="1" baseline="0" dirty="0">
                <a:solidFill>
                  <a:srgbClr val="002060"/>
                </a:solidFill>
                <a:latin typeface="+mn-lt"/>
              </a:rPr>
              <a:t>]</a:t>
            </a:r>
          </a:p>
          <a:p>
            <a:pPr marL="0" marR="0" lvl="0" indent="0" algn="l" defTabSz="914400" rtl="0" eaLnBrk="1" fontAlgn="auto" latinLnBrk="0" hangingPunct="1">
              <a:lnSpc>
                <a:spcPct val="120000"/>
              </a:lnSpc>
              <a:spcBef>
                <a:spcPts val="0"/>
              </a:spcBef>
              <a:spcAft>
                <a:spcPts val="0"/>
              </a:spcAft>
              <a:buClrTx/>
              <a:buSzTx/>
              <a:buFontTx/>
              <a:buNone/>
              <a:tabLst/>
              <a:defRPr/>
            </a:pPr>
            <a:endParaRPr lang="es-ES_tradnl" sz="1200" b="0" dirty="0">
              <a:solidFill>
                <a:srgbClr val="002060"/>
              </a:solidFill>
              <a:latin typeface="+mn-lt"/>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s-ES_tradnl" sz="1200" b="1" dirty="0">
                <a:solidFill>
                  <a:srgbClr val="115076"/>
                </a:solidFill>
                <a:latin typeface="+mn-lt"/>
              </a:rPr>
              <a:t>V: </a:t>
            </a:r>
            <a:r>
              <a:rPr lang="es-ES_tradnl" sz="1200" dirty="0">
                <a:solidFill>
                  <a:srgbClr val="115076"/>
                </a:solidFill>
                <a:latin typeface="+mn-lt"/>
              </a:rPr>
              <a:t>… </a:t>
            </a:r>
            <a:r>
              <a:rPr lang="es-ES" sz="1200" kern="0" dirty="0">
                <a:solidFill>
                  <a:srgbClr val="002060"/>
                </a:solidFill>
                <a:ea typeface="Century Gothic"/>
                <a:cs typeface="Century Gothic"/>
                <a:sym typeface="Century Gothic"/>
              </a:rPr>
              <a:t>precioso donde saqué fotos. Allí </a:t>
            </a:r>
            <a:r>
              <a:rPr lang="es-ES" sz="1200" b="1" kern="0" dirty="0">
                <a:solidFill>
                  <a:srgbClr val="002060"/>
                </a:solidFill>
                <a:ea typeface="Century Gothic"/>
                <a:cs typeface="Century Gothic"/>
                <a:sym typeface="Century Gothic"/>
              </a:rPr>
              <a:t>encontramos</a:t>
            </a:r>
            <a:r>
              <a:rPr lang="es-ES" sz="1200" kern="0" dirty="0">
                <a:solidFill>
                  <a:srgbClr val="002060"/>
                </a:solidFill>
                <a:ea typeface="Century Gothic"/>
                <a:cs typeface="Century Gothic"/>
                <a:sym typeface="Century Gothic"/>
              </a:rPr>
              <a:t> </a:t>
            </a:r>
            <a:r>
              <a:rPr lang="es-ES_tradnl" sz="1200" b="1" dirty="0">
                <a:solidFill>
                  <a:srgbClr val="002060"/>
                </a:solidFill>
                <a:latin typeface="+mn-lt"/>
              </a:rPr>
              <a:t>… </a:t>
            </a:r>
            <a:r>
              <a:rPr lang="es-ES_tradnl" sz="1200" b="0" i="1" dirty="0">
                <a:solidFill>
                  <a:srgbClr val="002060"/>
                </a:solidFill>
                <a:latin typeface="+mn-lt"/>
              </a:rPr>
              <a:t>[</a:t>
            </a:r>
            <a:r>
              <a:rPr lang="es-ES_tradnl" sz="1200" i="1" dirty="0" err="1">
                <a:solidFill>
                  <a:srgbClr val="115076"/>
                </a:solidFill>
                <a:latin typeface="+mn-lt"/>
              </a:rPr>
              <a:t>any</a:t>
            </a:r>
            <a:r>
              <a:rPr lang="es-ES_tradnl" sz="1200" i="1" dirty="0">
                <a:solidFill>
                  <a:srgbClr val="115076"/>
                </a:solidFill>
                <a:latin typeface="+mn-lt"/>
              </a:rPr>
              <a:t> </a:t>
            </a:r>
            <a:r>
              <a:rPr lang="es-ES_tradnl" sz="1200" i="1" dirty="0" err="1">
                <a:solidFill>
                  <a:srgbClr val="115076"/>
                </a:solidFill>
                <a:latin typeface="+mn-lt"/>
              </a:rPr>
              <a:t>noun</a:t>
            </a:r>
            <a:r>
              <a:rPr lang="es-ES_tradnl" sz="1200" i="1" dirty="0">
                <a:solidFill>
                  <a:srgbClr val="115076"/>
                </a:solidFill>
                <a:latin typeface="+mn-lt"/>
              </a:rPr>
              <a:t> </a:t>
            </a:r>
            <a:r>
              <a:rPr lang="es-ES_tradnl" sz="1200" i="1" baseline="0" dirty="0" err="1">
                <a:solidFill>
                  <a:srgbClr val="115076"/>
                </a:solidFill>
                <a:latin typeface="+mn-lt"/>
              </a:rPr>
              <a:t>that</a:t>
            </a:r>
            <a:r>
              <a:rPr lang="es-ES_tradnl" sz="1200" i="1" baseline="0" dirty="0">
                <a:solidFill>
                  <a:srgbClr val="115076"/>
                </a:solidFill>
                <a:latin typeface="+mn-lt"/>
              </a:rPr>
              <a:t> </a:t>
            </a:r>
            <a:r>
              <a:rPr lang="es-ES_tradnl" sz="1200" i="1" baseline="0" dirty="0" err="1">
                <a:solidFill>
                  <a:srgbClr val="115076"/>
                </a:solidFill>
                <a:latin typeface="+mn-lt"/>
              </a:rPr>
              <a:t>works</a:t>
            </a:r>
            <a:r>
              <a:rPr lang="es-ES_tradnl" sz="1200" i="1" baseline="0" dirty="0">
                <a:solidFill>
                  <a:srgbClr val="115076"/>
                </a:solidFill>
                <a:latin typeface="+mn-lt"/>
              </a:rPr>
              <a:t> in </a:t>
            </a:r>
            <a:r>
              <a:rPr lang="es-ES_tradnl" sz="1200" i="1" baseline="0" dirty="0" err="1">
                <a:solidFill>
                  <a:srgbClr val="115076"/>
                </a:solidFill>
                <a:latin typeface="+mn-lt"/>
              </a:rPr>
              <a:t>context</a:t>
            </a:r>
            <a:r>
              <a:rPr lang="es-ES_tradnl" sz="1200" i="1" baseline="0" dirty="0">
                <a:solidFill>
                  <a:srgbClr val="115076"/>
                </a:solidFill>
                <a:latin typeface="+mn-lt"/>
              </a:rPr>
              <a:t>]</a:t>
            </a:r>
          </a:p>
          <a:p>
            <a:pPr marL="0" marR="0" lvl="0" indent="0" algn="l" defTabSz="914400" rtl="0" eaLnBrk="1" fontAlgn="auto" latinLnBrk="0" hangingPunct="1">
              <a:lnSpc>
                <a:spcPct val="120000"/>
              </a:lnSpc>
              <a:spcBef>
                <a:spcPts val="0"/>
              </a:spcBef>
              <a:spcAft>
                <a:spcPts val="0"/>
              </a:spcAft>
              <a:buClrTx/>
              <a:buSzTx/>
              <a:buFontTx/>
              <a:buNone/>
              <a:tabLst/>
              <a:defRPr/>
            </a:pPr>
            <a:endParaRPr lang="es-ES_tradnl" sz="1200" b="1" dirty="0">
              <a:solidFill>
                <a:srgbClr val="002060"/>
              </a:solidFill>
              <a:latin typeface="+mn-lt"/>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s-ES_tradnl" sz="1200" b="1" dirty="0">
                <a:solidFill>
                  <a:srgbClr val="115076"/>
                </a:solidFill>
                <a:latin typeface="+mn-lt"/>
              </a:rPr>
              <a:t>VI: </a:t>
            </a:r>
            <a:r>
              <a:rPr lang="es-ES_tradnl" sz="1200" dirty="0">
                <a:solidFill>
                  <a:srgbClr val="115076"/>
                </a:solidFill>
                <a:latin typeface="+mn-lt"/>
              </a:rPr>
              <a:t>… </a:t>
            </a:r>
            <a:r>
              <a:rPr lang="es-ES" sz="1200" kern="0" dirty="0">
                <a:solidFill>
                  <a:srgbClr val="002060"/>
                </a:solidFill>
                <a:ea typeface="Century Gothic"/>
                <a:cs typeface="Century Gothic"/>
                <a:sym typeface="Century Gothic"/>
              </a:rPr>
              <a:t>un hostal muy sencillo para pasar la noche. Cenamos con una familia de Alemania y yo jugué al fútbol con su hijo, Markus. El día siguiente hizo mal tiempo. </a:t>
            </a:r>
            <a:r>
              <a:rPr lang="es-ES" sz="1200" kern="0" dirty="0" err="1">
                <a:solidFill>
                  <a:srgbClr val="002060"/>
                </a:solidFill>
                <a:latin typeface="Century Gothic" panose="020B0502020202020204" pitchFamily="34" charset="0"/>
                <a:ea typeface="Century Gothic"/>
                <a:cs typeface="Century Gothic"/>
                <a:sym typeface="Century Gothic"/>
              </a:rPr>
              <a:t>i</a:t>
            </a:r>
            <a:r>
              <a:rPr lang="es-ES" sz="1200" kern="0" dirty="0" err="1">
                <a:solidFill>
                  <a:srgbClr val="002060"/>
                </a:solidFill>
                <a:ea typeface="Century Gothic"/>
                <a:cs typeface="Century Gothic"/>
                <a:sym typeface="Century Gothic"/>
              </a:rPr>
              <a:t>No</a:t>
            </a:r>
            <a:r>
              <a:rPr lang="es-ES" sz="1200" kern="0" dirty="0">
                <a:solidFill>
                  <a:srgbClr val="002060"/>
                </a:solidFill>
                <a:ea typeface="Century Gothic"/>
                <a:cs typeface="Century Gothic"/>
                <a:sym typeface="Century Gothic"/>
              </a:rPr>
              <a:t> sé cómo soporté la lluvia! </a:t>
            </a:r>
            <a:r>
              <a:rPr lang="es-ES" sz="1200" b="1" kern="0" dirty="0">
                <a:solidFill>
                  <a:srgbClr val="002060"/>
                </a:solidFill>
                <a:ea typeface="Century Gothic"/>
                <a:cs typeface="Century Gothic"/>
                <a:sym typeface="Century Gothic"/>
              </a:rPr>
              <a:t>Llegué</a:t>
            </a:r>
            <a:r>
              <a:rPr lang="es-ES" sz="1200" kern="0" dirty="0">
                <a:solidFill>
                  <a:srgbClr val="002060"/>
                </a:solidFill>
                <a:ea typeface="Century Gothic"/>
                <a:cs typeface="Century Gothic"/>
                <a:sym typeface="Century Gothic"/>
              </a:rPr>
              <a:t> </a:t>
            </a:r>
            <a:r>
              <a:rPr lang="en-GB" sz="1200" kern="0" dirty="0">
                <a:solidFill>
                  <a:srgbClr val="002060"/>
                </a:solidFill>
                <a:latin typeface="+mn-lt"/>
                <a:ea typeface="Century Gothic"/>
                <a:cs typeface="Century Gothic"/>
                <a:sym typeface="Century Gothic"/>
              </a:rPr>
              <a:t>…  </a:t>
            </a:r>
            <a:r>
              <a:rPr lang="en-GB" sz="1200" i="1" kern="0" dirty="0">
                <a:solidFill>
                  <a:srgbClr val="002060"/>
                </a:solidFill>
                <a:latin typeface="+mn-lt"/>
                <a:ea typeface="Century Gothic"/>
                <a:cs typeface="Century Gothic"/>
                <a:sym typeface="Century Gothic"/>
              </a:rPr>
              <a:t>[adverb or time</a:t>
            </a:r>
            <a:r>
              <a:rPr lang="en-GB" sz="1200" i="1" kern="0" baseline="0" dirty="0">
                <a:solidFill>
                  <a:srgbClr val="002060"/>
                </a:solidFill>
                <a:latin typeface="+mn-lt"/>
                <a:ea typeface="Century Gothic"/>
                <a:cs typeface="Century Gothic"/>
                <a:sym typeface="Century Gothic"/>
              </a:rPr>
              <a:t> marker</a:t>
            </a:r>
            <a:r>
              <a:rPr lang="en-GB" sz="1200" i="1" kern="0" dirty="0">
                <a:solidFill>
                  <a:srgbClr val="002060"/>
                </a:solidFill>
                <a:latin typeface="+mn-lt"/>
                <a:ea typeface="Century Gothic"/>
                <a:cs typeface="Century Gothic"/>
                <a:sym typeface="Century Gothic"/>
              </a:rPr>
              <a:t> e.g. </a:t>
            </a:r>
            <a:r>
              <a:rPr lang="en-GB" sz="1200" i="1" kern="0" dirty="0" err="1">
                <a:solidFill>
                  <a:srgbClr val="002060"/>
                </a:solidFill>
                <a:latin typeface="+mn-lt"/>
                <a:ea typeface="Century Gothic"/>
                <a:cs typeface="Century Gothic"/>
                <a:sym typeface="Century Gothic"/>
              </a:rPr>
              <a:t>temprano</a:t>
            </a:r>
            <a:r>
              <a:rPr lang="en-GB" sz="1200" i="1" kern="0" dirty="0">
                <a:solidFill>
                  <a:srgbClr val="002060"/>
                </a:solidFill>
                <a:latin typeface="+mn-lt"/>
                <a:ea typeface="Century Gothic"/>
                <a:cs typeface="Century Gothic"/>
                <a:sym typeface="Century Gothic"/>
              </a:rPr>
              <a:t>, </a:t>
            </a:r>
            <a:r>
              <a:rPr lang="en-GB" sz="1200" i="1" kern="0" dirty="0" err="1">
                <a:solidFill>
                  <a:srgbClr val="002060"/>
                </a:solidFill>
                <a:latin typeface="+mn-lt"/>
                <a:ea typeface="Century Gothic"/>
                <a:cs typeface="Century Gothic"/>
                <a:sym typeface="Century Gothic"/>
              </a:rPr>
              <a:t>tarde</a:t>
            </a:r>
            <a:r>
              <a:rPr lang="en-GB" sz="1200" i="1" kern="0" dirty="0">
                <a:solidFill>
                  <a:srgbClr val="002060"/>
                </a:solidFill>
                <a:latin typeface="+mn-lt"/>
                <a:ea typeface="Century Gothic"/>
                <a:cs typeface="Century Gothic"/>
                <a:sym typeface="Century Gothic"/>
              </a:rPr>
              <a:t>, por la </a:t>
            </a:r>
            <a:r>
              <a:rPr lang="en-GB" sz="1200" i="1" kern="0" dirty="0" err="1">
                <a:solidFill>
                  <a:srgbClr val="002060"/>
                </a:solidFill>
                <a:latin typeface="+mn-lt"/>
                <a:ea typeface="Century Gothic"/>
                <a:cs typeface="Century Gothic"/>
                <a:sym typeface="Century Gothic"/>
              </a:rPr>
              <a:t>tarde</a:t>
            </a:r>
            <a:r>
              <a:rPr lang="en-GB" sz="1200" i="1" kern="0" dirty="0">
                <a:solidFill>
                  <a:srgbClr val="002060"/>
                </a:solidFill>
                <a:latin typeface="+mn-lt"/>
                <a:ea typeface="Century Gothic"/>
                <a:cs typeface="Century Gothic"/>
                <a:sym typeface="Century Gothic"/>
              </a:rPr>
              <a:t>;</a:t>
            </a:r>
            <a:r>
              <a:rPr lang="en-GB" sz="1200" i="1" kern="0" baseline="0" dirty="0">
                <a:solidFill>
                  <a:srgbClr val="002060"/>
                </a:solidFill>
                <a:latin typeface="+mn-lt"/>
                <a:ea typeface="Century Gothic"/>
                <a:cs typeface="Century Gothic"/>
                <a:sym typeface="Century Gothic"/>
              </a:rPr>
              <a:t> preposition ‘a’ + place; time phrase e.g. a las </a:t>
            </a:r>
            <a:r>
              <a:rPr lang="en-GB" sz="1200" i="1" kern="0" baseline="0" dirty="0" err="1">
                <a:solidFill>
                  <a:srgbClr val="002060"/>
                </a:solidFill>
                <a:latin typeface="+mn-lt"/>
                <a:ea typeface="Century Gothic"/>
                <a:cs typeface="Century Gothic"/>
                <a:sym typeface="Century Gothic"/>
              </a:rPr>
              <a:t>ocho</a:t>
            </a:r>
            <a:r>
              <a:rPr lang="en-GB" sz="1200" i="1" kern="0" dirty="0">
                <a:solidFill>
                  <a:srgbClr val="002060"/>
                </a:solidFill>
                <a:latin typeface="+mn-lt"/>
                <a:ea typeface="Century Gothic"/>
                <a:cs typeface="Century Gothic"/>
                <a:sym typeface="Century Gothic"/>
              </a:rPr>
              <a:t>]</a:t>
            </a:r>
          </a:p>
          <a:p>
            <a:pPr algn="l">
              <a:lnSpc>
                <a:spcPct val="120000"/>
              </a:lnSpc>
            </a:pPr>
            <a:endParaRPr lang="en-GB" sz="1200" i="1" kern="0" dirty="0">
              <a:solidFill>
                <a:srgbClr val="002060"/>
              </a:solidFill>
              <a:latin typeface="+mn-lt"/>
              <a:ea typeface="Century Gothic"/>
              <a:cs typeface="Century Gothic"/>
              <a:sym typeface="Century Gothic"/>
            </a:endParaRPr>
          </a:p>
          <a:p>
            <a:pPr algn="l">
              <a:lnSpc>
                <a:spcPct val="120000"/>
              </a:lnSpc>
            </a:pPr>
            <a:r>
              <a:rPr lang="en-GB" sz="1200" b="1" kern="0" dirty="0">
                <a:solidFill>
                  <a:srgbClr val="002060"/>
                </a:solidFill>
                <a:latin typeface="+mn-lt"/>
                <a:ea typeface="Century Gothic"/>
                <a:cs typeface="Century Gothic"/>
                <a:sym typeface="Century Gothic"/>
              </a:rPr>
              <a:t>VII: </a:t>
            </a:r>
            <a:r>
              <a:rPr lang="es-ES" sz="1200" kern="0" dirty="0">
                <a:solidFill>
                  <a:srgbClr val="002060"/>
                </a:solidFill>
                <a:ea typeface="Century Gothic"/>
                <a:cs typeface="Century Gothic"/>
                <a:sym typeface="Century Gothic"/>
              </a:rPr>
              <a:t>al próximo hostal con agua en los zapatos y eché de menos a la familia. Sin embargo, con el apoyo de mi tío, </a:t>
            </a:r>
            <a:r>
              <a:rPr lang="es-ES" sz="1200" b="1" kern="0" dirty="0">
                <a:solidFill>
                  <a:srgbClr val="002060"/>
                </a:solidFill>
                <a:ea typeface="Century Gothic"/>
                <a:cs typeface="Century Gothic"/>
                <a:sym typeface="Century Gothic"/>
              </a:rPr>
              <a:t>logré</a:t>
            </a:r>
            <a:r>
              <a:rPr lang="es-ES" sz="1200" b="0" kern="0" dirty="0">
                <a:solidFill>
                  <a:srgbClr val="002060"/>
                </a:solidFill>
                <a:ea typeface="Century Gothic"/>
                <a:cs typeface="Century Gothic"/>
                <a:sym typeface="Century Gothic"/>
              </a:rPr>
              <a:t>…</a:t>
            </a:r>
            <a:r>
              <a:rPr lang="es-ES" sz="1200" kern="0" dirty="0">
                <a:solidFill>
                  <a:srgbClr val="002060"/>
                </a:solidFill>
                <a:ea typeface="Century Gothic"/>
                <a:cs typeface="Century Gothic"/>
                <a:sym typeface="Century Gothic"/>
              </a:rPr>
              <a:t> [</a:t>
            </a:r>
            <a:r>
              <a:rPr lang="es-ES" sz="1200" i="1" kern="0" dirty="0" err="1">
                <a:solidFill>
                  <a:srgbClr val="002060"/>
                </a:solidFill>
                <a:ea typeface="Century Gothic"/>
                <a:cs typeface="Century Gothic"/>
                <a:sym typeface="Century Gothic"/>
              </a:rPr>
              <a:t>any</a:t>
            </a:r>
            <a:r>
              <a:rPr lang="es-ES" sz="1200" i="1" kern="0" dirty="0">
                <a:solidFill>
                  <a:srgbClr val="002060"/>
                </a:solidFill>
                <a:ea typeface="Century Gothic"/>
                <a:cs typeface="Century Gothic"/>
                <a:sym typeface="Century Gothic"/>
              </a:rPr>
              <a:t> </a:t>
            </a:r>
            <a:r>
              <a:rPr lang="es-ES" sz="1200" i="1" kern="0" dirty="0" err="1">
                <a:solidFill>
                  <a:srgbClr val="002060"/>
                </a:solidFill>
                <a:ea typeface="Century Gothic"/>
                <a:cs typeface="Century Gothic"/>
                <a:sym typeface="Century Gothic"/>
              </a:rPr>
              <a:t>infinitive</a:t>
            </a:r>
            <a:r>
              <a:rPr lang="es-ES" sz="1200" kern="0" dirty="0">
                <a:solidFill>
                  <a:srgbClr val="002060"/>
                </a:solidFill>
                <a:ea typeface="Century Gothic"/>
                <a:cs typeface="Century Gothic"/>
                <a:sym typeface="Century Gothic"/>
              </a:rPr>
              <a:t>]</a:t>
            </a:r>
          </a:p>
          <a:p>
            <a:pPr algn="l">
              <a:lnSpc>
                <a:spcPct val="120000"/>
              </a:lnSpc>
            </a:pPr>
            <a:endParaRPr lang="es-ES" sz="1200" kern="0" dirty="0">
              <a:solidFill>
                <a:srgbClr val="002060"/>
              </a:solidFill>
              <a:ea typeface="Century Gothic"/>
              <a:cs typeface="Century Gothic"/>
              <a:sym typeface="Century Gothic"/>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s-ES" sz="1200" b="1" kern="0" dirty="0">
                <a:solidFill>
                  <a:srgbClr val="002060"/>
                </a:solidFill>
                <a:ea typeface="Century Gothic"/>
                <a:cs typeface="Century Gothic"/>
                <a:sym typeface="Century Gothic"/>
              </a:rPr>
              <a:t>VIII: </a:t>
            </a:r>
            <a:r>
              <a:rPr lang="es-ES" sz="1200" kern="0" dirty="0">
                <a:solidFill>
                  <a:srgbClr val="002060"/>
                </a:solidFill>
                <a:ea typeface="Century Gothic"/>
                <a:cs typeface="Century Gothic"/>
                <a:sym typeface="Century Gothic"/>
              </a:rPr>
              <a:t>terminar el camino dos días después.  </a:t>
            </a:r>
          </a:p>
          <a:p>
            <a:pPr algn="l">
              <a:lnSpc>
                <a:spcPct val="120000"/>
              </a:lnSpc>
            </a:pPr>
            <a:endParaRPr lang="en-GB" sz="1200" kern="0" dirty="0">
              <a:solidFill>
                <a:srgbClr val="002060"/>
              </a:solidFill>
              <a:latin typeface="+mn-lt"/>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mn-lt"/>
              </a:rPr>
              <a:t>Frequency of unknown words/cognates </a:t>
            </a:r>
            <a:r>
              <a:rPr lang="en-GB" b="1" baseline="0" dirty="0">
                <a:latin typeface="+mn-lt"/>
              </a:rPr>
              <a:t>(1 is the most frequent word in Spanish): </a:t>
            </a:r>
            <a:endParaRPr lang="en-GB" sz="1200" b="0" kern="0" baseline="0" dirty="0">
              <a:solidFill>
                <a:srgbClr val="002060"/>
              </a:solidFill>
              <a:latin typeface="+mn-lt"/>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0" baseline="0" dirty="0" err="1">
                <a:solidFill>
                  <a:srgbClr val="002060"/>
                </a:solidFill>
                <a:latin typeface="+mn-lt"/>
                <a:sym typeface="Century Gothic"/>
              </a:rPr>
              <a:t>recaudar</a:t>
            </a:r>
            <a:r>
              <a:rPr lang="en-GB" sz="1200" b="0" kern="0" baseline="0" dirty="0">
                <a:solidFill>
                  <a:srgbClr val="002060"/>
                </a:solidFill>
                <a:latin typeface="+mn-lt"/>
                <a:sym typeface="Century Gothic"/>
              </a:rPr>
              <a:t> [&gt;5000], crisis [871], </a:t>
            </a:r>
            <a:r>
              <a:rPr lang="en-GB" sz="1200" b="0" kern="0" baseline="0" dirty="0" err="1">
                <a:solidFill>
                  <a:srgbClr val="002060"/>
                </a:solidFill>
                <a:latin typeface="+mn-lt"/>
                <a:sym typeface="Century Gothic"/>
              </a:rPr>
              <a:t>enseguida</a:t>
            </a:r>
            <a:r>
              <a:rPr lang="en-GB" sz="1200" b="0" kern="0" baseline="0" dirty="0">
                <a:solidFill>
                  <a:srgbClr val="002060"/>
                </a:solidFill>
                <a:latin typeface="+mn-lt"/>
                <a:sym typeface="Century Gothic"/>
              </a:rPr>
              <a:t> [1070], </a:t>
            </a:r>
            <a:r>
              <a:rPr lang="en-GB" sz="1200" b="0" kern="0" baseline="0" dirty="0" err="1">
                <a:solidFill>
                  <a:srgbClr val="002060"/>
                </a:solidFill>
                <a:latin typeface="+mn-lt"/>
                <a:sym typeface="Century Gothic"/>
              </a:rPr>
              <a:t>sencillo</a:t>
            </a:r>
            <a:r>
              <a:rPr lang="en-GB" sz="1200" b="0" kern="0" baseline="0" dirty="0">
                <a:solidFill>
                  <a:srgbClr val="002060"/>
                </a:solidFill>
                <a:latin typeface="+mn-lt"/>
                <a:sym typeface="Century Gothic"/>
              </a:rPr>
              <a:t> [1084]</a:t>
            </a:r>
            <a:r>
              <a:rPr lang="en-GB" sz="1200" b="0" kern="1200" baseline="0" dirty="0">
                <a:solidFill>
                  <a:schemeClr val="tx1"/>
                </a:solidFill>
                <a:latin typeface="+mn-lt"/>
                <a:sym typeface="Century Gothic"/>
              </a:rPr>
              <a:t>,</a:t>
            </a:r>
            <a:r>
              <a:rPr lang="en-GB" sz="1200" b="1" kern="1200" baseline="0" dirty="0">
                <a:solidFill>
                  <a:schemeClr val="tx1"/>
                </a:solidFill>
                <a:latin typeface="+mn-lt"/>
                <a:sym typeface="Century Gothic"/>
              </a:rPr>
              <a:t> </a:t>
            </a:r>
            <a:r>
              <a:rPr lang="en-GB" sz="1200" kern="0" dirty="0" err="1">
                <a:solidFill>
                  <a:srgbClr val="002060"/>
                </a:solidFill>
                <a:latin typeface="+mn-lt"/>
                <a:sym typeface="Century Gothic"/>
              </a:rPr>
              <a:t>hostal</a:t>
            </a:r>
            <a:r>
              <a:rPr lang="en-GB" sz="1200" kern="0" dirty="0">
                <a:solidFill>
                  <a:srgbClr val="002060"/>
                </a:solidFill>
                <a:latin typeface="+mn-lt"/>
                <a:sym typeface="Century Gothic"/>
              </a:rPr>
              <a:t> [&gt;5000]</a:t>
            </a:r>
            <a:r>
              <a:rPr lang="en-GB" sz="1200" b="0" kern="1200" dirty="0">
                <a:solidFill>
                  <a:schemeClr val="tx1"/>
                </a:solidFill>
                <a:latin typeface="+mn-lt"/>
                <a:sym typeface="Century Gothic"/>
              </a:rPr>
              <a:t>;</a:t>
            </a:r>
            <a:r>
              <a:rPr lang="en-GB" sz="1200" b="0" kern="1200" baseline="0" dirty="0">
                <a:solidFill>
                  <a:schemeClr val="tx1"/>
                </a:solidFill>
                <a:latin typeface="+mn-lt"/>
                <a:sym typeface="Century Gothic"/>
              </a:rPr>
              <a:t> </a:t>
            </a:r>
            <a:r>
              <a:rPr lang="en-GB" sz="1200" b="0" kern="0" baseline="0" dirty="0" err="1">
                <a:solidFill>
                  <a:srgbClr val="002060"/>
                </a:solidFill>
                <a:sym typeface="Century Gothic"/>
              </a:rPr>
              <a:t>benéfico</a:t>
            </a:r>
            <a:r>
              <a:rPr lang="en-GB" sz="1200" b="0" kern="0" baseline="0" dirty="0">
                <a:solidFill>
                  <a:srgbClr val="002060"/>
                </a:solidFill>
                <a:sym typeface="Century Gothic"/>
              </a:rPr>
              <a:t> [&gt;5000]</a:t>
            </a:r>
            <a:endParaRPr lang="en-GB" sz="1200" kern="0" dirty="0">
              <a:solidFill>
                <a:srgbClr val="002060"/>
              </a:solidFill>
              <a:latin typeface="+mn-lt"/>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0" dirty="0">
              <a:solidFill>
                <a:srgbClr val="002060"/>
              </a:solidFill>
              <a:latin typeface="+mn-lt"/>
              <a:sym typeface="Century Gothic"/>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EA887-9D3A-0842-88A4-9B47F3546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830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8 minutes</a:t>
            </a:r>
          </a:p>
          <a:p>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Aim:</a:t>
            </a:r>
            <a:r>
              <a:rPr lang="en-GB" b="1" baseline="0" noProof="0" dirty="0"/>
              <a:t> </a:t>
            </a:r>
            <a:r>
              <a:rPr lang="en-GB" baseline="0" dirty="0"/>
              <a:t>to practise written production of the relevant verb endings (-é, -</a:t>
            </a:r>
            <a:r>
              <a:rPr lang="en-GB" baseline="0" dirty="0" err="1"/>
              <a:t>amos</a:t>
            </a:r>
            <a:r>
              <a:rPr lang="en-GB" baseline="0" dirty="0"/>
              <a:t>) and vocabulary</a:t>
            </a:r>
          </a:p>
          <a:p>
            <a:endParaRPr lang="en-GB" noProof="0" dirty="0"/>
          </a:p>
          <a:p>
            <a:pPr marL="0" indent="0">
              <a:buNone/>
            </a:pPr>
            <a:r>
              <a:rPr lang="en-GB" b="1" noProof="0" dirty="0"/>
              <a:t>Procedure: </a:t>
            </a:r>
          </a:p>
          <a:p>
            <a:pPr marL="228600" indent="-228600">
              <a:buAutoNum type="arabicPeriod"/>
            </a:pPr>
            <a:r>
              <a:rPr lang="en-GB" b="0" baseline="0" noProof="0" dirty="0"/>
              <a:t>Display the gapped text.</a:t>
            </a:r>
          </a:p>
          <a:p>
            <a:pPr marL="228600" indent="-228600">
              <a:buAutoNum type="arabicPeriod"/>
            </a:pPr>
            <a:r>
              <a:rPr lang="en-GB" b="0" baseline="0" noProof="0" dirty="0"/>
              <a:t>Students write the missing words (they need not copy the text). It is enough just to write, e.g., 1. </a:t>
            </a:r>
            <a:r>
              <a:rPr lang="en-GB" b="0" baseline="0" noProof="0" dirty="0" err="1"/>
              <a:t>Caminamos</a:t>
            </a:r>
            <a:r>
              <a:rPr lang="en-GB" b="0" baseline="0" noProof="0" dirty="0"/>
              <a:t>.</a:t>
            </a:r>
          </a:p>
          <a:p>
            <a:pPr marL="228600" indent="-228600">
              <a:buAutoNum type="arabicPeriod"/>
            </a:pPr>
            <a:r>
              <a:rPr lang="en-GB" b="0" baseline="0" noProof="0" dirty="0"/>
              <a:t>Click to reveal each missing set of words.</a:t>
            </a:r>
            <a:endParaRPr lang="en-GB" b="0" noProof="0" dirty="0"/>
          </a:p>
          <a:p>
            <a:pPr marL="0" indent="0">
              <a:buNone/>
            </a:pPr>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mn-lt"/>
              </a:rPr>
              <a:t>Frequency of unknown words/cognates </a:t>
            </a:r>
            <a:r>
              <a:rPr lang="en-GB" b="1" baseline="0" dirty="0">
                <a:latin typeface="+mn-lt"/>
              </a:rPr>
              <a:t>(1 is the most frequent word in Spanish): </a:t>
            </a:r>
            <a:endParaRPr lang="en-GB" sz="1200" b="0" kern="0" baseline="0" dirty="0">
              <a:solidFill>
                <a:srgbClr val="002060"/>
              </a:solidFill>
              <a:latin typeface="+mn-lt"/>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0" baseline="0" dirty="0" err="1">
                <a:solidFill>
                  <a:srgbClr val="002060"/>
                </a:solidFill>
                <a:latin typeface="+mn-lt"/>
                <a:sym typeface="Century Gothic"/>
              </a:rPr>
              <a:t>recaudar</a:t>
            </a:r>
            <a:r>
              <a:rPr lang="en-GB" sz="1200" b="0" kern="0" baseline="0" dirty="0">
                <a:solidFill>
                  <a:srgbClr val="002060"/>
                </a:solidFill>
                <a:latin typeface="+mn-lt"/>
                <a:sym typeface="Century Gothic"/>
              </a:rPr>
              <a:t> [&gt;5000], crisis [871], </a:t>
            </a:r>
            <a:r>
              <a:rPr lang="en-GB" sz="1200" b="0" kern="0" baseline="0" dirty="0" err="1">
                <a:solidFill>
                  <a:srgbClr val="002060"/>
                </a:solidFill>
                <a:latin typeface="+mn-lt"/>
                <a:sym typeface="Century Gothic"/>
              </a:rPr>
              <a:t>enseguida</a:t>
            </a:r>
            <a:r>
              <a:rPr lang="en-GB" sz="1200" b="0" kern="0" baseline="0" dirty="0">
                <a:solidFill>
                  <a:srgbClr val="002060"/>
                </a:solidFill>
                <a:latin typeface="+mn-lt"/>
                <a:sym typeface="Century Gothic"/>
              </a:rPr>
              <a:t> [1070], </a:t>
            </a:r>
            <a:r>
              <a:rPr lang="en-GB" sz="1200" b="0" kern="0" baseline="0" dirty="0" err="1">
                <a:solidFill>
                  <a:srgbClr val="002060"/>
                </a:solidFill>
                <a:latin typeface="+mn-lt"/>
                <a:sym typeface="Century Gothic"/>
              </a:rPr>
              <a:t>sencillo</a:t>
            </a:r>
            <a:r>
              <a:rPr lang="en-GB" sz="1200" b="0" kern="0" baseline="0" dirty="0">
                <a:solidFill>
                  <a:srgbClr val="002060"/>
                </a:solidFill>
                <a:latin typeface="+mn-lt"/>
                <a:sym typeface="Century Gothic"/>
              </a:rPr>
              <a:t> [1084]</a:t>
            </a:r>
            <a:r>
              <a:rPr lang="en-GB" sz="1200" b="0" kern="1200" baseline="0" dirty="0">
                <a:solidFill>
                  <a:schemeClr val="tx1"/>
                </a:solidFill>
                <a:latin typeface="+mn-lt"/>
                <a:sym typeface="Century Gothic"/>
              </a:rPr>
              <a:t>,</a:t>
            </a:r>
            <a:r>
              <a:rPr lang="en-GB" sz="1200" b="1" kern="1200" baseline="0" dirty="0">
                <a:solidFill>
                  <a:schemeClr val="tx1"/>
                </a:solidFill>
                <a:latin typeface="+mn-lt"/>
                <a:sym typeface="Century Gothic"/>
              </a:rPr>
              <a:t> </a:t>
            </a:r>
            <a:r>
              <a:rPr lang="en-GB" sz="1200" kern="0" dirty="0" err="1">
                <a:solidFill>
                  <a:srgbClr val="002060"/>
                </a:solidFill>
                <a:latin typeface="+mn-lt"/>
                <a:sym typeface="Century Gothic"/>
              </a:rPr>
              <a:t>hostal</a:t>
            </a:r>
            <a:r>
              <a:rPr lang="en-GB" sz="1200" kern="0" dirty="0">
                <a:solidFill>
                  <a:srgbClr val="002060"/>
                </a:solidFill>
                <a:latin typeface="+mn-lt"/>
                <a:sym typeface="Century Gothic"/>
              </a:rPr>
              <a:t> [&gt;5000]</a:t>
            </a:r>
            <a:r>
              <a:rPr lang="en-GB" sz="1200" b="0" kern="1200" dirty="0">
                <a:solidFill>
                  <a:schemeClr val="tx1"/>
                </a:solidFill>
                <a:latin typeface="+mn-lt"/>
                <a:sym typeface="Century Gothic"/>
              </a:rPr>
              <a:t>;</a:t>
            </a:r>
            <a:r>
              <a:rPr lang="en-GB" sz="1200" b="0" kern="1200" baseline="0" dirty="0">
                <a:solidFill>
                  <a:schemeClr val="tx1"/>
                </a:solidFill>
                <a:latin typeface="+mn-lt"/>
                <a:sym typeface="Century Gothic"/>
              </a:rPr>
              <a:t> </a:t>
            </a:r>
            <a:r>
              <a:rPr lang="en-GB" sz="1200" b="0" kern="0" baseline="0" dirty="0" err="1">
                <a:solidFill>
                  <a:srgbClr val="002060"/>
                </a:solidFill>
                <a:sym typeface="Century Gothic"/>
              </a:rPr>
              <a:t>benéfico</a:t>
            </a:r>
            <a:r>
              <a:rPr lang="en-GB" sz="1200" b="0" kern="0" baseline="0" dirty="0">
                <a:solidFill>
                  <a:srgbClr val="002060"/>
                </a:solidFill>
                <a:sym typeface="Century Gothic"/>
              </a:rPr>
              <a:t> [&gt;5000]</a:t>
            </a:r>
            <a:endParaRPr lang="en-GB" sz="1200" kern="0" dirty="0">
              <a:solidFill>
                <a:srgbClr val="002060"/>
              </a:solidFill>
              <a:latin typeface="+mn-lt"/>
              <a:sym typeface="Century Gothic"/>
            </a:endParaRP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EA887-9D3A-0842-88A4-9B47F3546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912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590361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VARIATION</a:t>
            </a:r>
            <a:endParaRPr lang="en-GB" b="0" dirty="0"/>
          </a:p>
          <a:p>
            <a:pPr marL="0" indent="0">
              <a:buNone/>
            </a:pPr>
            <a:r>
              <a:rPr lang="en-GB" b="0" dirty="0"/>
              <a:t>This time </a:t>
            </a:r>
            <a:r>
              <a:rPr lang="en-GB" b="0"/>
              <a:t>students complete</a:t>
            </a:r>
            <a:r>
              <a:rPr lang="en-GB" b="0" baseline="0"/>
              <a:t> </a:t>
            </a:r>
            <a:r>
              <a:rPr lang="en-GB" b="0" baseline="0" dirty="0"/>
              <a:t>the text by writing longer phrases and sentences. This activity may be more suitable for a higher ability group.</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3EA887-9D3A-0842-88A4-9B47F35462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15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12 minutes</a:t>
            </a:r>
          </a:p>
          <a:p>
            <a:endParaRPr lang="en-US" b="1" dirty="0"/>
          </a:p>
          <a:p>
            <a:r>
              <a:rPr lang="en-US" b="1" dirty="0"/>
              <a:t>Aims</a:t>
            </a:r>
            <a:r>
              <a:rPr lang="en-US" sz="1200" b="1" dirty="0"/>
              <a:t>: </a:t>
            </a:r>
          </a:p>
          <a:p>
            <a:r>
              <a:rPr lang="en-US" sz="1200" kern="1200" dirty="0">
                <a:solidFill>
                  <a:schemeClr val="tx1"/>
                </a:solidFill>
                <a:effectLst/>
                <a:latin typeface="+mn-lt"/>
                <a:ea typeface="+mn-ea"/>
                <a:cs typeface="+mn-cs"/>
              </a:rPr>
              <a:t>to produce and understand sentences the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person singular and the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person plural for the </a:t>
            </a:r>
            <a:r>
              <a:rPr lang="en-US" sz="1200" kern="1200" dirty="0" err="1">
                <a:solidFill>
                  <a:schemeClr val="tx1"/>
                </a:solidFill>
                <a:effectLst/>
                <a:latin typeface="+mn-lt"/>
                <a:ea typeface="+mn-ea"/>
                <a:cs typeface="+mn-cs"/>
              </a:rPr>
              <a:t>preterite</a:t>
            </a:r>
            <a:r>
              <a:rPr lang="en-US" sz="1200" kern="1200" dirty="0">
                <a:solidFill>
                  <a:schemeClr val="tx1"/>
                </a:solidFill>
                <a:effectLst/>
                <a:latin typeface="+mn-lt"/>
                <a:ea typeface="+mn-ea"/>
                <a:cs typeface="+mn-cs"/>
              </a:rPr>
              <a:t> tense</a:t>
            </a:r>
          </a:p>
          <a:p>
            <a:r>
              <a:rPr lang="en-US" sz="1200" kern="1200" dirty="0">
                <a:solidFill>
                  <a:schemeClr val="tx1"/>
                </a:solidFill>
                <a:effectLst/>
                <a:latin typeface="+mn-lt"/>
                <a:ea typeface="+mn-ea"/>
                <a:cs typeface="+mn-cs"/>
              </a:rPr>
              <a:t>to produce and understand verbs with stem changes –</a:t>
            </a:r>
            <a:r>
              <a:rPr lang="en-US" sz="1200" kern="1200" dirty="0" err="1">
                <a:solidFill>
                  <a:schemeClr val="tx1"/>
                </a:solidFill>
                <a:effectLst/>
                <a:latin typeface="+mn-lt"/>
                <a:ea typeface="+mn-ea"/>
                <a:cs typeface="+mn-cs"/>
              </a:rPr>
              <a:t>gué</a:t>
            </a:r>
            <a:r>
              <a:rPr lang="en-US" sz="1200" kern="1200" baseline="0" dirty="0">
                <a:solidFill>
                  <a:schemeClr val="tx1"/>
                </a:solidFill>
                <a:effectLst/>
                <a:latin typeface="+mn-lt"/>
                <a:ea typeface="+mn-ea"/>
                <a:cs typeface="+mn-cs"/>
              </a:rPr>
              <a:t> and -</a:t>
            </a:r>
            <a:r>
              <a:rPr lang="en-US" sz="1200" kern="1200" baseline="0" dirty="0" err="1">
                <a:solidFill>
                  <a:schemeClr val="tx1"/>
                </a:solidFill>
                <a:effectLst/>
                <a:latin typeface="+mn-lt"/>
                <a:ea typeface="+mn-ea"/>
                <a:cs typeface="+mn-cs"/>
              </a:rPr>
              <a:t>qué</a:t>
            </a:r>
            <a:endParaRPr lang="es-GB" sz="1200" dirty="0">
              <a:effectLst/>
            </a:endParaRPr>
          </a:p>
          <a:p>
            <a:endParaRPr lang="en-US" b="1" dirty="0"/>
          </a:p>
          <a:p>
            <a:r>
              <a:rPr lang="en-US" b="1" dirty="0"/>
              <a:t>Procedure:</a:t>
            </a:r>
          </a:p>
          <a:p>
            <a:pPr marL="228600" indent="-228600">
              <a:buAutoNum type="arabicPeriod"/>
            </a:pPr>
            <a:r>
              <a:rPr lang="en-GB" sz="1200" kern="1200" dirty="0">
                <a:solidFill>
                  <a:schemeClr val="tx1"/>
                </a:solidFill>
                <a:effectLst/>
                <a:latin typeface="+mn-lt"/>
                <a:ea typeface="+mn-ea"/>
                <a:cs typeface="+mn-cs"/>
              </a:rPr>
              <a:t>Student A looks</a:t>
            </a:r>
            <a:r>
              <a:rPr lang="en-GB" sz="1200" kern="1200" baseline="0" dirty="0">
                <a:solidFill>
                  <a:schemeClr val="tx1"/>
                </a:solidFill>
                <a:effectLst/>
                <a:latin typeface="+mn-lt"/>
                <a:ea typeface="+mn-ea"/>
                <a:cs typeface="+mn-cs"/>
              </a:rPr>
              <a:t> at their card and translates the sentences into English, focusing on using the correct verb ending (-</a:t>
            </a:r>
            <a:r>
              <a:rPr lang="en-GB" sz="1200" kern="1200" baseline="0" dirty="0" err="1">
                <a:solidFill>
                  <a:schemeClr val="tx1"/>
                </a:solidFill>
                <a:effectLst/>
                <a:latin typeface="+mn-lt"/>
                <a:ea typeface="+mn-ea"/>
                <a:cs typeface="+mn-cs"/>
              </a:rPr>
              <a:t>é</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gué</a:t>
            </a:r>
            <a:r>
              <a:rPr lang="en-GB" sz="1200" kern="1200" baseline="0" dirty="0">
                <a:solidFill>
                  <a:schemeClr val="tx1"/>
                </a:solidFill>
                <a:effectLst/>
                <a:latin typeface="+mn-lt"/>
                <a:ea typeface="+mn-ea"/>
                <a:cs typeface="+mn-cs"/>
              </a:rPr>
              <a:t>,-</a:t>
            </a:r>
            <a:r>
              <a:rPr lang="en-GB" sz="1200" kern="1200" baseline="0" dirty="0" err="1">
                <a:solidFill>
                  <a:schemeClr val="tx1"/>
                </a:solidFill>
                <a:effectLst/>
                <a:latin typeface="+mn-lt"/>
                <a:ea typeface="+mn-ea"/>
                <a:cs typeface="+mn-cs"/>
              </a:rPr>
              <a:t>qué</a:t>
            </a:r>
            <a:r>
              <a:rPr lang="en-GB" sz="1200" kern="1200" baseline="0" dirty="0">
                <a:solidFill>
                  <a:schemeClr val="tx1"/>
                </a:solidFill>
                <a:effectLst/>
                <a:latin typeface="+mn-lt"/>
                <a:ea typeface="+mn-ea"/>
                <a:cs typeface="+mn-cs"/>
              </a:rPr>
              <a:t> or </a:t>
            </a:r>
            <a:r>
              <a:rPr lang="en-GB" sz="1200" kern="1200" baseline="0" dirty="0" err="1">
                <a:solidFill>
                  <a:schemeClr val="tx1"/>
                </a:solidFill>
                <a:effectLst/>
                <a:latin typeface="+mn-lt"/>
                <a:ea typeface="+mn-ea"/>
                <a:cs typeface="+mn-cs"/>
              </a:rPr>
              <a:t>amos</a:t>
            </a:r>
            <a:r>
              <a:rPr lang="en-GB" sz="1200" kern="1200" baseline="0" dirty="0">
                <a:solidFill>
                  <a:schemeClr val="tx1"/>
                </a:solidFill>
                <a:effectLst/>
                <a:latin typeface="+mn-lt"/>
                <a:ea typeface="+mn-ea"/>
                <a:cs typeface="+mn-cs"/>
              </a:rPr>
              <a:t>), depending on the person on the prompt card (‘I’ or ‘we’)</a:t>
            </a:r>
            <a:endParaRPr lang="en-GB" sz="1200" kern="1200" dirty="0">
              <a:solidFill>
                <a:schemeClr val="tx1"/>
              </a:solidFill>
              <a:effectLst/>
              <a:latin typeface="+mn-lt"/>
              <a:ea typeface="+mn-ea"/>
              <a:cs typeface="+mn-cs"/>
            </a:endParaRPr>
          </a:p>
          <a:p>
            <a:pPr marL="228600" indent="-228600">
              <a:buAutoNum type="arabicPeriod"/>
            </a:pPr>
            <a:r>
              <a:rPr lang="en-GB" sz="1200" kern="1200" dirty="0">
                <a:solidFill>
                  <a:schemeClr val="tx1"/>
                </a:solidFill>
                <a:effectLst/>
                <a:latin typeface="+mn-lt"/>
                <a:ea typeface="+mn-ea"/>
                <a:cs typeface="+mn-cs"/>
              </a:rPr>
              <a:t>Student B notes down who their</a:t>
            </a:r>
            <a:r>
              <a:rPr lang="en-GB" sz="1200" kern="1200" baseline="0" dirty="0">
                <a:solidFill>
                  <a:schemeClr val="tx1"/>
                </a:solidFill>
                <a:effectLst/>
                <a:latin typeface="+mn-lt"/>
                <a:ea typeface="+mn-ea"/>
                <a:cs typeface="+mn-cs"/>
              </a:rPr>
              <a:t> partner is talking about and translates the plan/activity into English.</a:t>
            </a:r>
            <a:endParaRPr lang="en-GB" sz="1200" kern="1200" dirty="0">
              <a:solidFill>
                <a:schemeClr val="tx1"/>
              </a:solidFill>
              <a:effectLst/>
              <a:latin typeface="+mn-lt"/>
              <a:ea typeface="+mn-ea"/>
              <a:cs typeface="+mn-cs"/>
            </a:endParaRPr>
          </a:p>
          <a:p>
            <a:pPr marL="228600" indent="-228600">
              <a:buAutoNum type="arabicPeriod"/>
            </a:pPr>
            <a:r>
              <a:rPr lang="en-GB" sz="1200" kern="1200" dirty="0">
                <a:solidFill>
                  <a:schemeClr val="tx1"/>
                </a:solidFill>
                <a:effectLst/>
                <a:latin typeface="+mn-lt"/>
                <a:ea typeface="+mn-ea"/>
                <a:cs typeface="+mn-cs"/>
              </a:rPr>
              <a:t>Students swap roles.</a:t>
            </a:r>
          </a:p>
          <a:p>
            <a:pPr marL="228600" indent="-228600">
              <a:buAutoNum type="arabicPeriod"/>
            </a:pP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cards are shown on the next two slides which should not be shown during the activity.</a:t>
            </a:r>
          </a:p>
          <a:p>
            <a:pPr marL="228600" indent="-228600">
              <a:buAutoNum type="arabicPeriod"/>
            </a:pPr>
            <a:r>
              <a:rPr lang="en-GB" sz="1200" kern="1200" baseline="0" dirty="0">
                <a:solidFill>
                  <a:schemeClr val="tx1"/>
                </a:solidFill>
                <a:effectLst/>
                <a:latin typeface="+mn-lt"/>
                <a:ea typeface="+mn-ea"/>
                <a:cs typeface="+mn-cs"/>
              </a:rPr>
              <a:t>Answers are shown on the slide after that for both students.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490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DO NOT SHOW DURING ACTIVITY</a:t>
            </a:r>
          </a:p>
          <a:p>
            <a:endParaRPr lang="es-ES" sz="1200" b="1" dirty="0"/>
          </a:p>
          <a:p>
            <a:r>
              <a:rPr lang="es-ES" sz="1200" b="1" dirty="0"/>
              <a:t>Target </a:t>
            </a:r>
            <a:r>
              <a:rPr lang="es-ES" sz="1200" b="1" dirty="0" err="1"/>
              <a:t>answers</a:t>
            </a:r>
            <a:r>
              <a:rPr lang="es-ES" sz="1200" b="1" dirty="0"/>
              <a:t>:</a:t>
            </a:r>
          </a:p>
          <a:p>
            <a:endParaRPr lang="es-ES" sz="1200" b="0" dirty="0"/>
          </a:p>
          <a:p>
            <a:pPr marL="228600" indent="-228600">
              <a:buAutoNum type="arabicPeriod"/>
            </a:pPr>
            <a:r>
              <a:rPr lang="en-GB" sz="1200" b="0" dirty="0" err="1"/>
              <a:t>Invité</a:t>
            </a:r>
            <a:r>
              <a:rPr lang="en-GB" sz="1200" b="0" dirty="0"/>
              <a:t> a </a:t>
            </a:r>
            <a:r>
              <a:rPr lang="en-GB" sz="1200" b="0" dirty="0" err="1"/>
              <a:t>unos</a:t>
            </a:r>
            <a:r>
              <a:rPr lang="en-GB" sz="1200" b="0" dirty="0"/>
              <a:t> amigos a </a:t>
            </a:r>
            <a:r>
              <a:rPr lang="en-GB" sz="1200" b="0" dirty="0" err="1"/>
              <a:t>participar</a:t>
            </a:r>
            <a:r>
              <a:rPr lang="en-GB" sz="1200" b="0" dirty="0"/>
              <a:t>.</a:t>
            </a:r>
          </a:p>
          <a:p>
            <a:pPr marL="228600" indent="-228600">
              <a:buAutoNum type="arabicPeriod"/>
            </a:pPr>
            <a:r>
              <a:rPr lang="en-GB" sz="1200" b="0" dirty="0" err="1"/>
              <a:t>Nadamos</a:t>
            </a:r>
            <a:r>
              <a:rPr lang="en-GB" sz="1200" b="0" dirty="0"/>
              <a:t> </a:t>
            </a:r>
            <a:r>
              <a:rPr lang="en-GB" sz="1200" b="0" dirty="0" err="1"/>
              <a:t>en</a:t>
            </a:r>
            <a:r>
              <a:rPr lang="en-GB" sz="1200" b="0" dirty="0"/>
              <a:t> un </a:t>
            </a:r>
            <a:r>
              <a:rPr lang="en-GB" sz="1200" b="0" dirty="0" err="1"/>
              <a:t>río</a:t>
            </a:r>
            <a:r>
              <a:rPr lang="en-GB" sz="1200" b="0" dirty="0"/>
              <a:t> una </a:t>
            </a:r>
            <a:r>
              <a:rPr lang="en-GB" sz="1200" b="0" dirty="0" err="1"/>
              <a:t>tarde</a:t>
            </a:r>
            <a:r>
              <a:rPr lang="en-GB" sz="1200" b="0" dirty="0"/>
              <a:t>.</a:t>
            </a:r>
          </a:p>
          <a:p>
            <a:pPr marL="228600" indent="-228600">
              <a:buAutoNum type="arabicPeriod"/>
            </a:pPr>
            <a:r>
              <a:rPr lang="en-GB" sz="1200" b="0" dirty="0" err="1"/>
              <a:t>Eché</a:t>
            </a:r>
            <a:r>
              <a:rPr lang="en-GB" sz="1200" b="0" dirty="0"/>
              <a:t> de </a:t>
            </a:r>
            <a:r>
              <a:rPr lang="en-GB" sz="1200" b="0" dirty="0" err="1"/>
              <a:t>menos</a:t>
            </a:r>
            <a:r>
              <a:rPr lang="en-GB" sz="1200" b="0" dirty="0"/>
              <a:t> a mi </a:t>
            </a:r>
            <a:r>
              <a:rPr lang="en-GB" sz="1200" b="0" dirty="0" err="1"/>
              <a:t>familia</a:t>
            </a:r>
            <a:r>
              <a:rPr lang="en-GB" sz="1200" b="0" dirty="0"/>
              <a:t>.</a:t>
            </a:r>
          </a:p>
          <a:p>
            <a:pPr marL="228600" indent="-228600">
              <a:buAutoNum type="arabicPeriod"/>
            </a:pPr>
            <a:r>
              <a:rPr lang="en-GB" sz="1200" b="0" dirty="0" err="1"/>
              <a:t>Logramos</a:t>
            </a:r>
            <a:r>
              <a:rPr lang="en-GB" sz="1200" b="0" dirty="0"/>
              <a:t> </a:t>
            </a:r>
            <a:r>
              <a:rPr lang="en-GB" sz="1200" b="0" dirty="0" err="1"/>
              <a:t>caminar</a:t>
            </a:r>
            <a:r>
              <a:rPr lang="en-GB" sz="1200" b="0" dirty="0"/>
              <a:t> </a:t>
            </a:r>
            <a:r>
              <a:rPr lang="en-GB" sz="1200" b="0" dirty="0" err="1"/>
              <a:t>muy</a:t>
            </a:r>
            <a:r>
              <a:rPr lang="en-GB" sz="1200" b="0" dirty="0"/>
              <a:t> </a:t>
            </a:r>
            <a:r>
              <a:rPr lang="en-GB" sz="1200" b="0" dirty="0" err="1"/>
              <a:t>lejos</a:t>
            </a:r>
            <a:r>
              <a:rPr lang="en-GB" sz="1200" b="0" dirty="0"/>
              <a:t>.</a:t>
            </a:r>
          </a:p>
          <a:p>
            <a:pPr marL="228600" indent="-228600">
              <a:buAutoNum type="arabicPeriod"/>
            </a:pPr>
            <a:r>
              <a:rPr lang="en-GB" sz="1200" b="0" dirty="0" err="1"/>
              <a:t>Saqué</a:t>
            </a:r>
            <a:r>
              <a:rPr lang="en-GB" sz="1200" b="0" dirty="0"/>
              <a:t> </a:t>
            </a:r>
            <a:r>
              <a:rPr lang="en-GB" sz="1200" b="0" dirty="0" err="1"/>
              <a:t>muchas</a:t>
            </a:r>
            <a:r>
              <a:rPr lang="en-GB" sz="1200" b="0" dirty="0"/>
              <a:t> </a:t>
            </a:r>
            <a:r>
              <a:rPr lang="en-GB" sz="1200" b="0" dirty="0" err="1"/>
              <a:t>fotos</a:t>
            </a:r>
            <a:r>
              <a:rPr lang="en-GB" sz="1200" b="0" dirty="0"/>
              <a:t>.</a:t>
            </a:r>
          </a:p>
          <a:p>
            <a:pPr marL="228600" indent="-228600">
              <a:buAutoNum type="arabicPeriod"/>
            </a:pPr>
            <a:r>
              <a:rPr lang="en-GB" sz="1200" b="0" dirty="0"/>
              <a:t>No </a:t>
            </a:r>
            <a:r>
              <a:rPr lang="en-GB" sz="1200" b="0" dirty="0" err="1"/>
              <a:t>pagué</a:t>
            </a:r>
            <a:r>
              <a:rPr lang="en-GB" sz="1200" b="0" dirty="0"/>
              <a:t> el </a:t>
            </a:r>
            <a:r>
              <a:rPr lang="en-GB" sz="1200" b="0" dirty="0" err="1"/>
              <a:t>hostal</a:t>
            </a:r>
            <a:r>
              <a:rPr lang="en-GB" sz="1200" b="0"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67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DO NOT SHOW DURING ACTIVITY</a:t>
            </a:r>
          </a:p>
          <a:p>
            <a:endParaRPr lang="es-ES" sz="900" b="1" dirty="0"/>
          </a:p>
          <a:p>
            <a:r>
              <a:rPr lang="es-ES" sz="900" b="1" dirty="0"/>
              <a:t>Target </a:t>
            </a:r>
            <a:r>
              <a:rPr lang="es-ES" sz="900" b="1" dirty="0" err="1"/>
              <a:t>answers</a:t>
            </a:r>
            <a:r>
              <a:rPr lang="es-ES" sz="900" b="1" dirty="0"/>
              <a:t>:</a:t>
            </a:r>
          </a:p>
          <a:p>
            <a:endParaRPr lang="es-ES" sz="900" b="0" dirty="0"/>
          </a:p>
          <a:p>
            <a:pPr marL="228600" indent="-228600">
              <a:buAutoNum type="arabicPeriod"/>
            </a:pPr>
            <a:r>
              <a:rPr lang="en-GB" sz="900" b="0" dirty="0" err="1"/>
              <a:t>Acepté</a:t>
            </a:r>
            <a:r>
              <a:rPr lang="en-GB" sz="900" b="0" dirty="0"/>
              <a:t> el </a:t>
            </a:r>
            <a:r>
              <a:rPr lang="en-GB" sz="900" b="0" dirty="0" err="1"/>
              <a:t>desafío</a:t>
            </a:r>
            <a:r>
              <a:rPr lang="en-GB" sz="900" b="0" dirty="0"/>
              <a:t>.</a:t>
            </a:r>
          </a:p>
          <a:p>
            <a:pPr marL="228600" indent="-228600">
              <a:buAutoNum type="arabicPeriod"/>
            </a:pPr>
            <a:r>
              <a:rPr lang="en-GB" sz="900" b="0" dirty="0"/>
              <a:t>No </a:t>
            </a:r>
            <a:r>
              <a:rPr lang="en-GB" sz="900" b="0" dirty="0" err="1"/>
              <a:t>sorportamos</a:t>
            </a:r>
            <a:r>
              <a:rPr lang="en-GB" sz="900" b="0" dirty="0"/>
              <a:t> el sol </a:t>
            </a:r>
            <a:r>
              <a:rPr lang="en-GB" sz="900" b="0" dirty="0" err="1"/>
              <a:t>después</a:t>
            </a:r>
            <a:r>
              <a:rPr lang="en-GB" sz="900" b="0" dirty="0"/>
              <a:t> de las once.</a:t>
            </a:r>
          </a:p>
          <a:p>
            <a:pPr marL="228600" indent="-228600">
              <a:buAutoNum type="arabicPeriod"/>
            </a:pPr>
            <a:r>
              <a:rPr lang="en-GB" sz="900" b="0" dirty="0" err="1"/>
              <a:t>Llevamos</a:t>
            </a:r>
            <a:r>
              <a:rPr lang="en-GB" sz="900" b="0" dirty="0"/>
              <a:t> </a:t>
            </a:r>
            <a:r>
              <a:rPr lang="en-GB" sz="900" b="0" dirty="0" err="1"/>
              <a:t>nuestra</a:t>
            </a:r>
            <a:r>
              <a:rPr lang="en-GB" sz="900" b="0" dirty="0"/>
              <a:t> </a:t>
            </a:r>
            <a:r>
              <a:rPr lang="en-GB" sz="900" b="0" dirty="0" err="1"/>
              <a:t>ropa</a:t>
            </a:r>
            <a:r>
              <a:rPr lang="en-GB" sz="900" b="0" dirty="0"/>
              <a:t> </a:t>
            </a:r>
            <a:r>
              <a:rPr lang="en-GB" sz="900" b="0" dirty="0" err="1"/>
              <a:t>en</a:t>
            </a:r>
            <a:r>
              <a:rPr lang="en-GB" sz="900" b="0" dirty="0"/>
              <a:t> una </a:t>
            </a:r>
            <a:r>
              <a:rPr lang="en-GB" sz="900" b="0" dirty="0" err="1"/>
              <a:t>bolsa</a:t>
            </a:r>
            <a:r>
              <a:rPr lang="en-GB" sz="900" b="0" dirty="0"/>
              <a:t>.</a:t>
            </a:r>
          </a:p>
          <a:p>
            <a:pPr marL="228600" indent="-228600">
              <a:buAutoNum type="arabicPeriod"/>
            </a:pPr>
            <a:r>
              <a:rPr lang="en-GB" sz="900" b="0" dirty="0" err="1"/>
              <a:t>Eché</a:t>
            </a:r>
            <a:r>
              <a:rPr lang="en-GB" sz="900" b="0" dirty="0"/>
              <a:t> de </a:t>
            </a:r>
            <a:r>
              <a:rPr lang="en-GB" sz="900" b="0" dirty="0" err="1"/>
              <a:t>menos</a:t>
            </a:r>
            <a:r>
              <a:rPr lang="en-GB" sz="900" b="0" dirty="0"/>
              <a:t> </a:t>
            </a:r>
            <a:r>
              <a:rPr lang="en-GB" sz="900" b="0" dirty="0" err="1"/>
              <a:t>Inglaterra</a:t>
            </a:r>
            <a:r>
              <a:rPr lang="en-GB" sz="900" b="0" dirty="0"/>
              <a:t>.</a:t>
            </a:r>
          </a:p>
          <a:p>
            <a:pPr marL="228600" indent="-228600">
              <a:buAutoNum type="arabicPeriod"/>
            </a:pPr>
            <a:r>
              <a:rPr lang="en-GB" sz="900" b="0" dirty="0" err="1"/>
              <a:t>Busqué</a:t>
            </a:r>
            <a:r>
              <a:rPr lang="en-GB" sz="900" b="0" dirty="0"/>
              <a:t> un regalo para mi </a:t>
            </a:r>
            <a:r>
              <a:rPr lang="en-GB" sz="900" b="0" dirty="0" err="1"/>
              <a:t>madre</a:t>
            </a:r>
            <a:r>
              <a:rPr lang="en-GB" sz="900" b="0" dirty="0"/>
              <a:t>.</a:t>
            </a:r>
          </a:p>
          <a:p>
            <a:pPr marL="228600" indent="-228600">
              <a:buAutoNum type="arabicPeriod"/>
            </a:pPr>
            <a:r>
              <a:rPr lang="en-GB" sz="900" b="0" dirty="0" err="1"/>
              <a:t>Jugué</a:t>
            </a:r>
            <a:r>
              <a:rPr lang="en-GB" sz="900" b="0" dirty="0"/>
              <a:t> al </a:t>
            </a:r>
            <a:r>
              <a:rPr lang="en-GB" sz="900" b="0" dirty="0" err="1"/>
              <a:t>tenis</a:t>
            </a:r>
            <a:r>
              <a:rPr lang="en-GB" sz="900" b="0" dirty="0"/>
              <a:t> contra mi amigo.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862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SHOW DURING FEEDBACK</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224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3354904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3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i</a:t>
            </a:r>
            <a:r>
              <a:rPr lang="en-US" b="0" dirty="0"/>
              <a:t>) t</a:t>
            </a:r>
            <a:r>
              <a:rPr lang="es-ES" dirty="0"/>
              <a:t>o </a:t>
            </a:r>
            <a:r>
              <a:rPr lang="es-ES" dirty="0" err="1"/>
              <a:t>consolidate</a:t>
            </a:r>
            <a:r>
              <a:rPr lang="es-ES" dirty="0"/>
              <a:t> </a:t>
            </a:r>
            <a:r>
              <a:rPr lang="es-ES" baseline="0" dirty="0" err="1"/>
              <a:t>the</a:t>
            </a:r>
            <a:r>
              <a:rPr lang="es-ES" baseline="0" dirty="0"/>
              <a:t> </a:t>
            </a:r>
            <a:r>
              <a:rPr lang="es-ES" baseline="0" dirty="0" err="1"/>
              <a:t>SSCs</a:t>
            </a:r>
            <a:r>
              <a:rPr lang="es-ES" baseline="0" dirty="0"/>
              <a:t> ‘que’ and ‘</a:t>
            </a:r>
            <a:r>
              <a:rPr lang="es-ES" baseline="0" dirty="0" err="1"/>
              <a:t>gue</a:t>
            </a:r>
            <a:r>
              <a:rPr lang="es-ES" baseline="0" dirty="0"/>
              <a:t>’ in oral </a:t>
            </a:r>
            <a:r>
              <a:rPr lang="es-ES" baseline="0" dirty="0" err="1"/>
              <a:t>production</a:t>
            </a:r>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ii) to introduce </a:t>
            </a:r>
            <a:r>
              <a:rPr lang="es-ES" baseline="0" dirty="0" err="1"/>
              <a:t>students</a:t>
            </a:r>
            <a:r>
              <a:rPr lang="es-ES" baseline="0" dirty="0"/>
              <a:t> to </a:t>
            </a:r>
            <a:r>
              <a:rPr lang="es-ES" baseline="0" dirty="0" err="1"/>
              <a:t>some</a:t>
            </a:r>
            <a:r>
              <a:rPr lang="es-ES" baseline="0" dirty="0"/>
              <a:t> places </a:t>
            </a:r>
            <a:r>
              <a:rPr lang="es-ES" baseline="0" dirty="0" err="1"/>
              <a:t>that</a:t>
            </a:r>
            <a:r>
              <a:rPr lang="es-ES" baseline="0" dirty="0"/>
              <a:t> </a:t>
            </a:r>
            <a:r>
              <a:rPr lang="es-ES" baseline="0" dirty="0" err="1"/>
              <a:t>they</a:t>
            </a:r>
            <a:r>
              <a:rPr lang="es-ES" baseline="0" dirty="0"/>
              <a:t> </a:t>
            </a:r>
            <a:r>
              <a:rPr lang="es-ES" baseline="0" dirty="0" err="1"/>
              <a:t>will</a:t>
            </a:r>
            <a:r>
              <a:rPr lang="es-ES" baseline="0" dirty="0"/>
              <a:t> </a:t>
            </a:r>
            <a:r>
              <a:rPr lang="es-ES" baseline="0" dirty="0" err="1"/>
              <a:t>learn</a:t>
            </a:r>
            <a:r>
              <a:rPr lang="es-ES" baseline="0" dirty="0"/>
              <a:t> </a:t>
            </a:r>
            <a:r>
              <a:rPr lang="es-ES" baseline="0" dirty="0" err="1"/>
              <a:t>about</a:t>
            </a:r>
            <a:r>
              <a:rPr lang="es-ES" baseline="0" dirty="0"/>
              <a:t> </a:t>
            </a:r>
            <a:r>
              <a:rPr lang="es-ES" baseline="0" dirty="0" err="1"/>
              <a:t>during</a:t>
            </a:r>
            <a:r>
              <a:rPr lang="es-ES" baseline="0" dirty="0"/>
              <a:t> </a:t>
            </a:r>
            <a:r>
              <a:rPr lang="es-ES" baseline="0" dirty="0" err="1"/>
              <a:t>the</a:t>
            </a:r>
            <a:r>
              <a:rPr lang="es-ES" baseline="0" dirty="0"/>
              <a:t> </a:t>
            </a:r>
            <a:r>
              <a:rPr lang="es-ES" baseline="0" dirty="0" err="1"/>
              <a:t>lesson</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Give</a:t>
            </a:r>
            <a:r>
              <a:rPr lang="es-ES" b="0" dirty="0"/>
              <a:t> </a:t>
            </a:r>
            <a:r>
              <a:rPr lang="es-ES" b="0" dirty="0" err="1"/>
              <a:t>students</a:t>
            </a:r>
            <a:r>
              <a:rPr lang="es-ES" b="0" dirty="0"/>
              <a:t> </a:t>
            </a:r>
            <a:r>
              <a:rPr lang="es-ES" b="0" dirty="0" err="1"/>
              <a:t>one</a:t>
            </a:r>
            <a:r>
              <a:rPr lang="es-ES" b="0" dirty="0"/>
              <a:t> minute to </a:t>
            </a:r>
            <a:r>
              <a:rPr lang="es-ES" b="0" dirty="0" err="1"/>
              <a:t>talk</a:t>
            </a:r>
            <a:r>
              <a:rPr lang="es-ES" b="0" dirty="0"/>
              <a:t> to a </a:t>
            </a:r>
            <a:r>
              <a:rPr lang="es-ES" b="0" dirty="0" err="1"/>
              <a:t>partner</a:t>
            </a:r>
            <a:r>
              <a:rPr lang="es-ES" b="0" baseline="0" dirty="0"/>
              <a:t> </a:t>
            </a:r>
            <a:r>
              <a:rPr lang="es-ES" b="0" baseline="0" dirty="0" err="1"/>
              <a:t>about</a:t>
            </a:r>
            <a:r>
              <a:rPr lang="es-ES" b="0" baseline="0" dirty="0"/>
              <a:t> </a:t>
            </a:r>
            <a:r>
              <a:rPr lang="es-ES" b="0" baseline="0" dirty="0" err="1"/>
              <a:t>how</a:t>
            </a:r>
            <a:r>
              <a:rPr lang="es-ES" b="0" baseline="0" dirty="0"/>
              <a:t> </a:t>
            </a:r>
            <a:r>
              <a:rPr lang="es-ES" b="0" baseline="0" dirty="0" err="1"/>
              <a:t>they</a:t>
            </a:r>
            <a:r>
              <a:rPr lang="es-ES" b="0" baseline="0" dirty="0"/>
              <a:t> </a:t>
            </a:r>
            <a:r>
              <a:rPr lang="es-ES" b="0" baseline="0" dirty="0" err="1"/>
              <a:t>would</a:t>
            </a:r>
            <a:r>
              <a:rPr lang="es-ES" b="0" baseline="0" dirty="0"/>
              <a:t> </a:t>
            </a:r>
            <a:r>
              <a:rPr lang="es-ES" b="0" baseline="0" dirty="0" err="1"/>
              <a:t>say</a:t>
            </a:r>
            <a:r>
              <a:rPr lang="es-ES" b="0" baseline="0" dirty="0"/>
              <a:t> </a:t>
            </a:r>
            <a:r>
              <a:rPr lang="es-ES" b="0" baseline="0" dirty="0" err="1"/>
              <a:t>the</a:t>
            </a:r>
            <a:r>
              <a:rPr lang="es-ES" b="0" baseline="0" dirty="0"/>
              <a:t> </a:t>
            </a:r>
            <a:r>
              <a:rPr lang="es-ES" b="0" baseline="0" dirty="0" err="1"/>
              <a:t>different</a:t>
            </a:r>
            <a:r>
              <a:rPr lang="es-ES" b="0" baseline="0" dirty="0"/>
              <a:t> </a:t>
            </a:r>
            <a:r>
              <a:rPr lang="es-ES" b="0" baseline="0" dirty="0" err="1"/>
              <a:t>words</a:t>
            </a:r>
            <a:r>
              <a:rPr lang="es-ES"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baseline="0" dirty="0" err="1"/>
              <a:t>Click</a:t>
            </a:r>
            <a:r>
              <a:rPr lang="es-ES" b="0" baseline="0" dirty="0"/>
              <a:t> to </a:t>
            </a:r>
            <a:r>
              <a:rPr lang="es-ES" b="0" baseline="0" dirty="0" err="1"/>
              <a:t>make</a:t>
            </a:r>
            <a:r>
              <a:rPr lang="es-ES" b="0" baseline="0" dirty="0"/>
              <a:t> a </a:t>
            </a:r>
            <a:r>
              <a:rPr lang="es-ES" b="0" baseline="0" dirty="0" err="1"/>
              <a:t>prompt</a:t>
            </a:r>
            <a:r>
              <a:rPr lang="es-ES" b="0" baseline="0" dirty="0"/>
              <a:t> flash (</a:t>
            </a:r>
            <a:r>
              <a:rPr lang="es-ES" b="0" baseline="0" dirty="0" err="1"/>
              <a:t>it</a:t>
            </a:r>
            <a:r>
              <a:rPr lang="es-ES" b="0" baseline="0" dirty="0"/>
              <a:t> </a:t>
            </a:r>
            <a:r>
              <a:rPr lang="es-ES" b="0" baseline="0" dirty="0" err="1"/>
              <a:t>will</a:t>
            </a:r>
            <a:r>
              <a:rPr lang="es-ES" b="0" baseline="0" dirty="0"/>
              <a:t> flash 5 times in </a:t>
            </a:r>
            <a:r>
              <a:rPr lang="es-ES" b="0" baseline="0" dirty="0" err="1"/>
              <a:t>quick</a:t>
            </a:r>
            <a:r>
              <a:rPr lang="es-ES" b="0" baseline="0" dirty="0"/>
              <a:t> </a:t>
            </a:r>
            <a:r>
              <a:rPr lang="es-ES" b="0" baseline="0" dirty="0" err="1"/>
              <a:t>succession</a:t>
            </a:r>
            <a:r>
              <a:rPr lang="es-ES" b="0" baseline="0" dirty="0"/>
              <a:t>). </a:t>
            </a:r>
            <a:r>
              <a:rPr lang="es-ES" b="0" baseline="0" dirty="0" err="1"/>
              <a:t>This</a:t>
            </a:r>
            <a:r>
              <a:rPr lang="es-ES" b="0" baseline="0" dirty="0"/>
              <a:t> </a:t>
            </a:r>
            <a:r>
              <a:rPr lang="es-ES" b="0" baseline="0" dirty="0" err="1"/>
              <a:t>happens</a:t>
            </a:r>
            <a:r>
              <a:rPr lang="es-ES" b="0" baseline="0" dirty="0"/>
              <a:t> in </a:t>
            </a:r>
            <a:r>
              <a:rPr lang="es-ES" b="0" baseline="0" dirty="0" err="1"/>
              <a:t>random</a:t>
            </a:r>
            <a:r>
              <a:rPr lang="es-ES" b="0" baseline="0" dirty="0"/>
              <a:t> </a:t>
            </a:r>
            <a:r>
              <a:rPr lang="es-ES" b="0" baseline="0" dirty="0" err="1"/>
              <a:t>order</a:t>
            </a:r>
            <a:r>
              <a:rPr lang="es-ES" b="0" baseline="0" dirty="0"/>
              <a:t> to </a:t>
            </a:r>
            <a:r>
              <a:rPr lang="es-ES" b="0" baseline="0" dirty="0" err="1"/>
              <a:t>keep</a:t>
            </a:r>
            <a:r>
              <a:rPr lang="es-ES" b="0" baseline="0" dirty="0"/>
              <a:t> </a:t>
            </a:r>
            <a:r>
              <a:rPr lang="es-ES" b="0" baseline="0" dirty="0" err="1"/>
              <a:t>students</a:t>
            </a:r>
            <a:r>
              <a:rPr lang="es-ES" b="0" baseline="0" dirty="0"/>
              <a:t> </a:t>
            </a:r>
            <a:r>
              <a:rPr lang="es-ES" b="0" baseline="0" dirty="0" err="1"/>
              <a:t>on</a:t>
            </a:r>
            <a:r>
              <a:rPr lang="es-ES" b="0" baseline="0" dirty="0"/>
              <a:t> </a:t>
            </a:r>
            <a:r>
              <a:rPr lang="es-ES" b="0" baseline="0" dirty="0" err="1"/>
              <a:t>their</a:t>
            </a:r>
            <a:r>
              <a:rPr lang="es-ES" b="0" baseline="0" dirty="0"/>
              <a:t> toes.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baseline="0" dirty="0" err="1"/>
              <a:t>Students</a:t>
            </a:r>
            <a:r>
              <a:rPr lang="es-ES" b="0" baseline="0" dirty="0"/>
              <a:t> </a:t>
            </a:r>
            <a:r>
              <a:rPr lang="es-ES" b="0" baseline="0" dirty="0" err="1"/>
              <a:t>say</a:t>
            </a:r>
            <a:r>
              <a:rPr lang="es-ES" b="0" baseline="0" dirty="0"/>
              <a:t> </a:t>
            </a:r>
            <a:r>
              <a:rPr lang="es-ES" b="0" baseline="0" dirty="0" err="1"/>
              <a:t>the</a:t>
            </a:r>
            <a:r>
              <a:rPr lang="es-ES" b="0" baseline="0" dirty="0"/>
              <a:t> </a:t>
            </a:r>
            <a:r>
              <a:rPr lang="es-ES" b="0" baseline="0" dirty="0" err="1"/>
              <a:t>word</a:t>
            </a:r>
            <a:r>
              <a:rPr lang="es-ES" b="0" baseline="0" dirty="0"/>
              <a:t> in </a:t>
            </a:r>
            <a:r>
              <a:rPr lang="es-ES" b="0" baseline="0" dirty="0" err="1"/>
              <a:t>chorus</a:t>
            </a:r>
            <a:r>
              <a:rPr lang="es-ES" b="0" baseline="0" dirty="0"/>
              <a:t>.</a:t>
            </a:r>
            <a:endParaRPr lang="es-E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Then</a:t>
            </a:r>
            <a:r>
              <a:rPr lang="en-GB" b="0" baseline="0" dirty="0"/>
              <a:t> give students one further minute to practise in pairs under time pressure. One student says a word with the SSC ‘</a:t>
            </a:r>
            <a:r>
              <a:rPr lang="en-GB" b="0" baseline="0" dirty="0" err="1"/>
              <a:t>gue</a:t>
            </a:r>
            <a:r>
              <a:rPr lang="en-GB" b="0" baseline="0" dirty="0"/>
              <a:t>’ and the other must then say any other word, as quickly as possible, with the SSC ‘que’.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orange action buttons with embedded audio are provided for additional support, if required. Click the button once to hear the place name.</a:t>
            </a:r>
            <a:endParaRPr lang="en-GB" b="1" baseline="0" dirty="0"/>
          </a:p>
          <a:p>
            <a:endParaRPr lang="en-US" b="1" dirty="0"/>
          </a:p>
          <a:p>
            <a:r>
              <a:rPr lang="en-GB" b="1" dirty="0"/>
              <a:t>Frequency of unknown words and cognates:</a:t>
            </a:r>
          </a:p>
          <a:p>
            <a:r>
              <a:rPr lang="en-GB" dirty="0" err="1"/>
              <a:t>estado</a:t>
            </a:r>
            <a:r>
              <a:rPr lang="en-GB" dirty="0"/>
              <a:t> [271]</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Pictures licensed under CC licenses:</a:t>
            </a:r>
            <a:endParaRPr lang="en-GB" dirty="0"/>
          </a:p>
          <a:p>
            <a:r>
              <a:rPr lang="en-GB" dirty="0" err="1"/>
              <a:t>Ibagué</a:t>
            </a:r>
            <a:r>
              <a:rPr lang="en-GB" dirty="0"/>
              <a:t> – photo from Wikimedia Commons https://</a:t>
            </a:r>
            <a:r>
              <a:rPr lang="en-GB" dirty="0" err="1"/>
              <a:t>commons.wikimedia.org</a:t>
            </a:r>
            <a:r>
              <a:rPr lang="en-GB" dirty="0"/>
              <a:t>/wiki/File:Ibagu%C3%A9.jpg by </a:t>
            </a:r>
            <a:r>
              <a:rPr lang="en-GB" dirty="0" err="1"/>
              <a:t>Gobernación</a:t>
            </a:r>
            <a:r>
              <a:rPr lang="en-GB" dirty="0"/>
              <a:t> del Tolima, licensed under </a:t>
            </a:r>
            <a:r>
              <a:rPr lang="en-GB" sz="1200" u="sng" kern="1200" dirty="0">
                <a:solidFill>
                  <a:schemeClr val="tx1"/>
                </a:solidFill>
                <a:effectLst/>
                <a:latin typeface="+mn-lt"/>
                <a:ea typeface="+mn-ea"/>
                <a:cs typeface="+mn-cs"/>
                <a:hlinkClick r:id="rId3" tooltip="w:en:Creative Commons"/>
              </a:rPr>
              <a:t>Creative Commons</a:t>
            </a:r>
            <a:r>
              <a:rPr lang="en-GB" dirty="0"/>
              <a:t> </a:t>
            </a:r>
            <a:r>
              <a:rPr lang="en-GB" sz="1200" u="none" strike="noStrike" kern="1200" dirty="0">
                <a:solidFill>
                  <a:schemeClr val="tx1"/>
                </a:solidFill>
                <a:effectLst/>
                <a:latin typeface="+mn-lt"/>
                <a:ea typeface="+mn-ea"/>
                <a:cs typeface="+mn-cs"/>
                <a:hlinkClick r:id="rId4"/>
              </a:rPr>
              <a:t>Attribution-Share Alike 4.0 International</a:t>
            </a:r>
            <a:r>
              <a:rPr lang="en-GB" dirty="0"/>
              <a:t> license.</a:t>
            </a:r>
          </a:p>
          <a:p>
            <a:r>
              <a:rPr lang="en-GB" dirty="0" err="1"/>
              <a:t>Rurrenabaque</a:t>
            </a:r>
            <a:r>
              <a:rPr lang="en-GB" dirty="0"/>
              <a:t> – photo from Wikimedia Commons https://</a:t>
            </a:r>
            <a:r>
              <a:rPr lang="en-GB" dirty="0" err="1"/>
              <a:t>commons.wikimedia.org</a:t>
            </a:r>
            <a:r>
              <a:rPr lang="en-GB" dirty="0"/>
              <a:t>/wiki/</a:t>
            </a:r>
            <a:r>
              <a:rPr lang="en-GB" dirty="0" err="1"/>
              <a:t>File:Rurrenabaque_Calle_Aniceto_Arce.JPG</a:t>
            </a:r>
            <a:r>
              <a:rPr lang="en-GB" dirty="0"/>
              <a:t> by Milton Lopez, licensed under </a:t>
            </a:r>
            <a:r>
              <a:rPr lang="en-GB" sz="1200" u="sng" kern="1200" dirty="0">
                <a:solidFill>
                  <a:schemeClr val="tx1"/>
                </a:solidFill>
                <a:effectLst/>
                <a:latin typeface="+mn-lt"/>
                <a:ea typeface="+mn-ea"/>
                <a:cs typeface="+mn-cs"/>
                <a:hlinkClick r:id="rId3" tooltip="w:en:Creative Commons"/>
              </a:rPr>
              <a:t>Creative Commons</a:t>
            </a:r>
            <a:r>
              <a:rPr lang="en-GB" dirty="0"/>
              <a:t> </a:t>
            </a:r>
            <a:r>
              <a:rPr lang="en-GB" sz="1200" u="none" strike="noStrike" kern="1200" dirty="0">
                <a:solidFill>
                  <a:schemeClr val="tx1"/>
                </a:solidFill>
                <a:effectLst/>
                <a:latin typeface="+mn-lt"/>
                <a:ea typeface="+mn-ea"/>
                <a:cs typeface="+mn-cs"/>
                <a:hlinkClick r:id="rId4"/>
              </a:rPr>
              <a:t>Attribution-Share Alike 4.0 International</a:t>
            </a:r>
            <a:r>
              <a:rPr lang="en-GB" dirty="0"/>
              <a:t> license.</a:t>
            </a:r>
          </a:p>
          <a:p>
            <a:r>
              <a:rPr lang="en-GB" dirty="0"/>
              <a:t>Los </a:t>
            </a:r>
            <a:r>
              <a:rPr lang="en-GB" dirty="0" err="1"/>
              <a:t>Teques</a:t>
            </a:r>
            <a:r>
              <a:rPr lang="en-GB" dirty="0"/>
              <a:t> – photo from Wikimedia Commons https://</a:t>
            </a:r>
            <a:r>
              <a:rPr lang="en-GB" dirty="0" err="1"/>
              <a:t>commons.wikimedia.org</a:t>
            </a:r>
            <a:r>
              <a:rPr lang="en-GB" dirty="0"/>
              <a:t>/wiki/File:Bol%C3%ADvar_Square_in_Los_Teques_2.jpg by </a:t>
            </a:r>
            <a:r>
              <a:rPr lang="en-GB" dirty="0" err="1"/>
              <a:t>Wilfredor</a:t>
            </a:r>
            <a:r>
              <a:rPr lang="en-GB" dirty="0"/>
              <a:t>, licensed under </a:t>
            </a:r>
            <a:r>
              <a:rPr lang="en-GB" sz="1200" b="0" i="0" kern="1200" dirty="0">
                <a:solidFill>
                  <a:schemeClr val="tx1"/>
                </a:solidFill>
                <a:effectLst/>
                <a:latin typeface="+mn-lt"/>
                <a:ea typeface="+mn-ea"/>
                <a:cs typeface="+mn-cs"/>
              </a:rPr>
              <a:t>the </a:t>
            </a:r>
            <a:r>
              <a:rPr lang="en-GB" sz="1200" b="0" i="0" u="none" strike="noStrike"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5"/>
              </a:rPr>
              <a:t>CC0 1.0 Universal Public Domain Dedication</a:t>
            </a:r>
            <a:r>
              <a:rPr lang="en-GB" sz="1200" b="0" i="0" u="none" strike="noStrike" kern="1200" dirty="0">
                <a:solidFill>
                  <a:schemeClr val="tx1"/>
                </a:solidFill>
                <a:effectLst/>
                <a:latin typeface="+mn-lt"/>
                <a:ea typeface="+mn-ea"/>
                <a:cs typeface="+mn-cs"/>
              </a:rPr>
              <a:t> </a:t>
            </a:r>
            <a:r>
              <a:rPr lang="en-GB" dirty="0"/>
              <a:t>.</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4701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7 minutes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endParaRPr lang="en-GB" b="0" dirty="0"/>
          </a:p>
          <a:p>
            <a:pPr marL="285750" lvl="0" indent="-285750" algn="l" rtl="0">
              <a:spcBef>
                <a:spcPts val="0"/>
              </a:spcBef>
              <a:spcAft>
                <a:spcPts val="0"/>
              </a:spcAft>
              <a:buAutoNum type="romanLcParenR"/>
            </a:pPr>
            <a:r>
              <a:rPr lang="en-GB" b="0" baseline="0" dirty="0"/>
              <a:t>to practise connecting ‘</a:t>
            </a:r>
            <a:r>
              <a:rPr lang="en-GB" b="0" baseline="0" dirty="0" err="1"/>
              <a:t>eres</a:t>
            </a:r>
            <a:r>
              <a:rPr lang="en-GB" b="0" baseline="0" dirty="0"/>
              <a:t>’ and ‘</a:t>
            </a:r>
            <a:r>
              <a:rPr lang="en-GB" b="0" baseline="0" dirty="0" err="1"/>
              <a:t>sois</a:t>
            </a:r>
            <a:r>
              <a:rPr lang="en-GB" b="0" baseline="0" dirty="0"/>
              <a:t>’ to their meanings (listening activity)</a:t>
            </a:r>
          </a:p>
          <a:p>
            <a:pPr marL="285750" lvl="0" indent="-285750" algn="l" rtl="0">
              <a:spcBef>
                <a:spcPts val="0"/>
              </a:spcBef>
              <a:spcAft>
                <a:spcPts val="0"/>
              </a:spcAft>
              <a:buAutoNum type="romanLcParenR"/>
            </a:pPr>
            <a:r>
              <a:rPr lang="en-GB" b="0" baseline="0" dirty="0"/>
              <a:t>to practise aural recognition of SSCs [qui] and [</a:t>
            </a:r>
            <a:r>
              <a:rPr lang="en-GB" b="0" baseline="0" dirty="0" err="1"/>
              <a:t>gui</a:t>
            </a:r>
            <a:r>
              <a:rPr lang="en-GB" b="0" baseline="0" dirty="0"/>
              <a:t>]</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Clr>
                <a:schemeClr val="dk1"/>
              </a:buClr>
              <a:buSzPts val="1200"/>
              <a:buFont typeface="Calibri"/>
              <a:buAutoNum type="arabicPeriod"/>
            </a:pPr>
            <a:r>
              <a:rPr lang="en-GB" b="0" dirty="0"/>
              <a:t>Click to bring up the instructions.</a:t>
            </a:r>
          </a:p>
          <a:p>
            <a:pPr marL="228600" lvl="0" indent="-228600" algn="l" rtl="0">
              <a:spcBef>
                <a:spcPts val="0"/>
              </a:spcBef>
              <a:spcAft>
                <a:spcPts val="0"/>
              </a:spcAft>
              <a:buClr>
                <a:schemeClr val="dk1"/>
              </a:buClr>
              <a:buSzPts val="1200"/>
              <a:buFont typeface="Calibri"/>
              <a:buAutoNum type="arabicPeriod"/>
            </a:pPr>
            <a:r>
              <a:rPr lang="en-GB" b="0" baseline="0" dirty="0"/>
              <a:t>Click the orange button to play the audio for the first time.</a:t>
            </a:r>
          </a:p>
          <a:p>
            <a:pPr marL="228600" lvl="0" indent="-228600" algn="l" rtl="0">
              <a:spcBef>
                <a:spcPts val="0"/>
              </a:spcBef>
              <a:spcAft>
                <a:spcPts val="0"/>
              </a:spcAft>
              <a:buClr>
                <a:schemeClr val="dk1"/>
              </a:buClr>
              <a:buSzPts val="1200"/>
              <a:buFont typeface="Calibri"/>
              <a:buAutoNum type="arabicPeriod"/>
            </a:pPr>
            <a:r>
              <a:rPr lang="en-GB" b="0" baseline="0" dirty="0"/>
              <a:t>Click to reveal each answer and give feedback.</a:t>
            </a:r>
          </a:p>
          <a:p>
            <a:pPr marL="228600" lvl="0" indent="-228600" algn="l" rtl="0">
              <a:spcBef>
                <a:spcPts val="0"/>
              </a:spcBef>
              <a:spcAft>
                <a:spcPts val="0"/>
              </a:spcAft>
              <a:buClr>
                <a:schemeClr val="dk1"/>
              </a:buClr>
              <a:buSzPts val="1200"/>
              <a:buFont typeface="Calibri"/>
              <a:buAutoNum type="arabicPeriod"/>
            </a:pPr>
            <a:r>
              <a:rPr lang="en-GB" sz="1200" b="0" kern="1200" baseline="0" dirty="0">
                <a:solidFill>
                  <a:schemeClr val="tx1"/>
                </a:solidFill>
                <a:effectLst/>
                <a:latin typeface="+mn-lt"/>
                <a:ea typeface="+mn-ea"/>
                <a:cs typeface="+mn-cs"/>
              </a:rPr>
              <a:t>Play the audio again. This time, students write down ‘qui’ or ‘</a:t>
            </a:r>
            <a:r>
              <a:rPr lang="en-GB" sz="1200" b="0" kern="1200" baseline="0" dirty="0" err="1">
                <a:solidFill>
                  <a:schemeClr val="tx1"/>
                </a:solidFill>
                <a:effectLst/>
                <a:latin typeface="+mn-lt"/>
                <a:ea typeface="+mn-ea"/>
                <a:cs typeface="+mn-cs"/>
              </a:rPr>
              <a:t>gui</a:t>
            </a:r>
            <a:r>
              <a:rPr lang="en-GB" sz="1200" b="0" kern="1200" baseline="0" dirty="0">
                <a:solidFill>
                  <a:schemeClr val="tx1"/>
                </a:solidFill>
                <a:effectLst/>
                <a:latin typeface="+mn-lt"/>
                <a:ea typeface="+mn-ea"/>
                <a:cs typeface="+mn-cs"/>
              </a:rPr>
              <a:t>’, depending on the place name.</a:t>
            </a:r>
          </a:p>
          <a:p>
            <a:pPr marL="228600" lvl="0" indent="-228600" algn="l" rtl="0">
              <a:spcBef>
                <a:spcPts val="0"/>
              </a:spcBef>
              <a:spcAft>
                <a:spcPts val="0"/>
              </a:spcAft>
              <a:buClr>
                <a:schemeClr val="dk1"/>
              </a:buClr>
              <a:buSzPts val="1200"/>
              <a:buFont typeface="Calibri"/>
              <a:buAutoNum type="arabicPeriod"/>
            </a:pPr>
            <a:r>
              <a:rPr lang="en-GB" sz="1200" b="0" kern="1200" baseline="0" dirty="0">
                <a:solidFill>
                  <a:schemeClr val="tx1"/>
                </a:solidFill>
                <a:effectLst/>
                <a:latin typeface="+mn-lt"/>
                <a:ea typeface="+mn-ea"/>
                <a:cs typeface="+mn-cs"/>
              </a:rPr>
              <a:t>Click to reveal the answers to the second part of the activity.</a:t>
            </a:r>
          </a:p>
          <a:p>
            <a:pPr marL="228600" lvl="0" indent="-228600" algn="l" rtl="0">
              <a:spcBef>
                <a:spcPts val="0"/>
              </a:spcBef>
              <a:spcAft>
                <a:spcPts val="0"/>
              </a:spcAft>
              <a:buClr>
                <a:schemeClr val="dk1"/>
              </a:buClr>
              <a:buSzPts val="1200"/>
              <a:buFont typeface="Calibri"/>
              <a:buAutoNum type="arabicPeriod"/>
            </a:pPr>
            <a:endParaRPr lang="en-GB" sz="1200" b="0" kern="1200" baseline="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r>
              <a:rPr lang="en-GB" sz="1200" b="1" kern="1200" baseline="0" dirty="0">
                <a:solidFill>
                  <a:schemeClr val="tx1"/>
                </a:solidFill>
                <a:effectLst/>
                <a:latin typeface="+mn-lt"/>
                <a:ea typeface="+mn-ea"/>
                <a:cs typeface="+mn-cs"/>
              </a:rPr>
              <a:t>Notes: </a:t>
            </a:r>
          </a:p>
          <a:p>
            <a:pPr marL="0" lvl="0" indent="0" algn="l" rtl="0">
              <a:spcBef>
                <a:spcPts val="0"/>
              </a:spcBef>
              <a:spcAft>
                <a:spcPts val="0"/>
              </a:spcAft>
              <a:buClr>
                <a:schemeClr val="dk1"/>
              </a:buClr>
              <a:buSzPts val="1200"/>
              <a:buFont typeface="Calibri"/>
              <a:buNone/>
            </a:pP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to challenge more able students, ask them to transcribe the whole word (the slide can easily be adapted to remove the gapped words). </a:t>
            </a:r>
          </a:p>
          <a:p>
            <a:pPr marL="0" lvl="0" indent="0" algn="l" rtl="0">
              <a:spcBef>
                <a:spcPts val="0"/>
              </a:spcBef>
              <a:spcAft>
                <a:spcPts val="0"/>
              </a:spcAft>
              <a:buClr>
                <a:schemeClr val="dk1"/>
              </a:buClr>
              <a:buSzPts val="1200"/>
              <a:buFont typeface="Calibri"/>
              <a:buNone/>
            </a:pPr>
            <a:r>
              <a:rPr lang="en-GB" sz="1200" b="0" kern="1200" baseline="0" dirty="0">
                <a:solidFill>
                  <a:schemeClr val="tx1"/>
                </a:solidFill>
                <a:effectLst/>
                <a:latin typeface="+mn-lt"/>
                <a:ea typeface="+mn-ea"/>
                <a:cs typeface="+mn-cs"/>
              </a:rPr>
              <a:t>ii. Spanish remains an official language of </a:t>
            </a:r>
            <a:r>
              <a:rPr lang="en-GB" sz="1200" b="0" kern="1200" baseline="0" dirty="0" err="1">
                <a:solidFill>
                  <a:schemeClr val="tx1"/>
                </a:solidFill>
                <a:effectLst/>
                <a:latin typeface="+mn-lt"/>
                <a:ea typeface="+mn-ea"/>
                <a:cs typeface="+mn-cs"/>
              </a:rPr>
              <a:t>Ecuatorial</a:t>
            </a:r>
            <a:r>
              <a:rPr lang="en-GB" sz="1200" b="0" kern="1200" baseline="0" dirty="0">
                <a:solidFill>
                  <a:schemeClr val="tx1"/>
                </a:solidFill>
                <a:effectLst/>
                <a:latin typeface="+mn-lt"/>
                <a:ea typeface="+mn-ea"/>
                <a:cs typeface="+mn-cs"/>
              </a:rPr>
              <a:t> Guinea today (in addition to French and Portuguese). 87.7% of the population speak Spanish as a first or second language (source: https://</a:t>
            </a:r>
            <a:r>
              <a:rPr lang="en-GB" sz="1200" b="0" kern="1200" baseline="0" dirty="0" err="1">
                <a:solidFill>
                  <a:schemeClr val="tx1"/>
                </a:solidFill>
                <a:effectLst/>
                <a:latin typeface="+mn-lt"/>
                <a:ea typeface="+mn-ea"/>
                <a:cs typeface="+mn-cs"/>
              </a:rPr>
              <a:t>cvc.cervantes.es</a:t>
            </a:r>
            <a:r>
              <a:rPr lang="en-GB" sz="1200" b="0" kern="1200" baseline="0" dirty="0">
                <a:solidFill>
                  <a:schemeClr val="tx1"/>
                </a:solidFill>
                <a:effectLst/>
                <a:latin typeface="+mn-lt"/>
                <a:ea typeface="+mn-ea"/>
                <a:cs typeface="+mn-cs"/>
              </a:rPr>
              <a:t>/</a:t>
            </a:r>
            <a:r>
              <a:rPr lang="en-GB" sz="1200" b="0" kern="1200" baseline="0" dirty="0" err="1">
                <a:solidFill>
                  <a:schemeClr val="tx1"/>
                </a:solidFill>
                <a:effectLst/>
                <a:latin typeface="+mn-lt"/>
                <a:ea typeface="+mn-ea"/>
                <a:cs typeface="+mn-cs"/>
              </a:rPr>
              <a:t>lengua</a:t>
            </a:r>
            <a:r>
              <a:rPr lang="en-GB" sz="1200" b="0" kern="1200" baseline="0" dirty="0">
                <a:solidFill>
                  <a:schemeClr val="tx1"/>
                </a:solidFill>
                <a:effectLst/>
                <a:latin typeface="+mn-lt"/>
                <a:ea typeface="+mn-ea"/>
                <a:cs typeface="+mn-cs"/>
              </a:rPr>
              <a:t>/</a:t>
            </a:r>
            <a:r>
              <a:rPr lang="en-GB" sz="1200" b="0" kern="1200" baseline="0" dirty="0" err="1">
                <a:solidFill>
                  <a:schemeClr val="tx1"/>
                </a:solidFill>
                <a:effectLst/>
                <a:latin typeface="+mn-lt"/>
                <a:ea typeface="+mn-ea"/>
                <a:cs typeface="+mn-cs"/>
              </a:rPr>
              <a:t>anuario</a:t>
            </a:r>
            <a:r>
              <a:rPr lang="en-GB" sz="1200" b="0" kern="1200" baseline="0" dirty="0">
                <a:solidFill>
                  <a:schemeClr val="tx1"/>
                </a:solidFill>
                <a:effectLst/>
                <a:latin typeface="+mn-lt"/>
                <a:ea typeface="+mn-ea"/>
                <a:cs typeface="+mn-cs"/>
              </a:rPr>
              <a:t>/anuario_06-07/pdf/paises_08.pdf)</a:t>
            </a:r>
          </a:p>
          <a:p>
            <a:pPr marL="0" lvl="0" indent="0" algn="l" rtl="0">
              <a:spcBef>
                <a:spcPts val="0"/>
              </a:spcBef>
              <a:spcAft>
                <a:spcPts val="0"/>
              </a:spcAft>
              <a:buClr>
                <a:schemeClr val="dk1"/>
              </a:buClr>
              <a:buSzPts val="1200"/>
              <a:buFont typeface="Calibri"/>
              <a:buNone/>
            </a:pPr>
            <a:r>
              <a:rPr lang="en-GB" sz="1200" b="0" kern="1200" baseline="0" dirty="0">
                <a:solidFill>
                  <a:schemeClr val="tx1"/>
                </a:solidFill>
                <a:effectLst/>
                <a:latin typeface="+mn-lt"/>
                <a:ea typeface="+mn-ea"/>
                <a:cs typeface="+mn-cs"/>
              </a:rPr>
              <a:t>iii. Spanish is a ‘recognised’ language in the </a:t>
            </a:r>
            <a:r>
              <a:rPr lang="en-GB" sz="1200" b="0" kern="1200" baseline="0" dirty="0" err="1">
                <a:solidFill>
                  <a:schemeClr val="tx1"/>
                </a:solidFill>
                <a:effectLst/>
                <a:latin typeface="+mn-lt"/>
                <a:ea typeface="+mn-ea"/>
                <a:cs typeface="+mn-cs"/>
              </a:rPr>
              <a:t>Phillipines</a:t>
            </a:r>
            <a:r>
              <a:rPr lang="en-GB" sz="1200" b="0" kern="1200" baseline="0" dirty="0">
                <a:solidFill>
                  <a:schemeClr val="tx1"/>
                </a:solidFill>
                <a:effectLst/>
                <a:latin typeface="+mn-lt"/>
                <a:ea typeface="+mn-ea"/>
                <a:cs typeface="+mn-cs"/>
              </a:rPr>
              <a:t>, meaning that it is “</a:t>
            </a:r>
            <a:r>
              <a:rPr lang="en-GB" sz="1200" b="0" i="0" kern="1200" dirty="0">
                <a:solidFill>
                  <a:schemeClr val="tx1"/>
                </a:solidFill>
                <a:effectLst/>
                <a:latin typeface="+mn-lt"/>
                <a:ea typeface="+mn-ea"/>
                <a:cs typeface="+mn-cs"/>
              </a:rPr>
              <a:t>promoted on a voluntary and optional basis”. The official languages are English and Filipino.</a:t>
            </a:r>
            <a:r>
              <a:rPr lang="en-GB" sz="1200" b="0" i="0" kern="1200" baseline="0" dirty="0">
                <a:solidFill>
                  <a:schemeClr val="tx1"/>
                </a:solidFill>
                <a:effectLst/>
                <a:latin typeface="+mn-lt"/>
                <a:ea typeface="+mn-ea"/>
                <a:cs typeface="+mn-cs"/>
              </a:rPr>
              <a:t> The country was named “</a:t>
            </a:r>
            <a:r>
              <a:rPr lang="en-GB" sz="1200" b="0" i="0" kern="1200" baseline="0" dirty="0" err="1">
                <a:solidFill>
                  <a:schemeClr val="tx1"/>
                </a:solidFill>
                <a:effectLst/>
                <a:latin typeface="+mn-lt"/>
                <a:ea typeface="+mn-ea"/>
                <a:cs typeface="+mn-cs"/>
              </a:rPr>
              <a:t>Felipinas</a:t>
            </a:r>
            <a:r>
              <a:rPr lang="en-GB" sz="1200" b="0" i="0" kern="1200" baseline="0" dirty="0">
                <a:solidFill>
                  <a:schemeClr val="tx1"/>
                </a:solidFill>
                <a:effectLst/>
                <a:latin typeface="+mn-lt"/>
                <a:ea typeface="+mn-ea"/>
                <a:cs typeface="+mn-cs"/>
              </a:rPr>
              <a:t>” after Philip II of Spain in 1542 and has a number of Spanish place names. Sources: http://</a:t>
            </a:r>
            <a:r>
              <a:rPr lang="en-GB" sz="1200" b="0" i="0" kern="1200" baseline="0" dirty="0" err="1">
                <a:solidFill>
                  <a:schemeClr val="tx1"/>
                </a:solidFill>
                <a:effectLst/>
                <a:latin typeface="+mn-lt"/>
                <a:ea typeface="+mn-ea"/>
                <a:cs typeface="+mn-cs"/>
              </a:rPr>
              <a:t>republicact.com</a:t>
            </a:r>
            <a:r>
              <a:rPr lang="en-GB" sz="1200" b="0" i="0" kern="1200" baseline="0" dirty="0">
                <a:solidFill>
                  <a:schemeClr val="tx1"/>
                </a:solidFill>
                <a:effectLst/>
                <a:latin typeface="+mn-lt"/>
                <a:ea typeface="+mn-ea"/>
                <a:cs typeface="+mn-cs"/>
              </a:rPr>
              <a:t>/widget/provision/340 and </a:t>
            </a:r>
            <a:r>
              <a:rPr lang="en-GB" b="0" dirty="0"/>
              <a:t>https://</a:t>
            </a:r>
            <a:r>
              <a:rPr lang="en-GB" b="0" dirty="0" err="1"/>
              <a:t>www.uni-due.de</a:t>
            </a:r>
            <a:r>
              <a:rPr lang="en-GB" b="0" dirty="0"/>
              <a:t>/SVE/</a:t>
            </a:r>
            <a:r>
              <a:rPr lang="en-GB" b="0" dirty="0" err="1"/>
              <a:t>VARS_Philippines.htm</a:t>
            </a:r>
            <a:r>
              <a:rPr lang="en-GB" b="0" dirty="0"/>
              <a:t>#:~:text=The%20Philippines%20are%20named%20after,them%20after%20its%20then%20king.</a:t>
            </a:r>
          </a:p>
          <a:p>
            <a:endParaRPr lang="en-GB" b="1" dirty="0"/>
          </a:p>
          <a:p>
            <a:r>
              <a:rPr lang="en-GB" b="1" dirty="0"/>
              <a:t>Transcript:</a:t>
            </a:r>
          </a:p>
          <a:p>
            <a:pPr marL="228600" indent="-228600">
              <a:buAutoNum type="arabicPeriod"/>
            </a:pPr>
            <a:r>
              <a:rPr lang="en-GB" b="0" dirty="0">
                <a:latin typeface="+mn-lt"/>
              </a:rPr>
              <a:t>¿</a:t>
            </a:r>
            <a:r>
              <a:rPr lang="en-GB" b="0" dirty="0" err="1">
                <a:latin typeface="+mn-lt"/>
              </a:rPr>
              <a:t>Sois</a:t>
            </a:r>
            <a:r>
              <a:rPr lang="en-GB" b="0" dirty="0">
                <a:latin typeface="+mn-lt"/>
              </a:rPr>
              <a:t> de </a:t>
            </a:r>
            <a:r>
              <a:rPr lang="en-GB" b="0" dirty="0" err="1">
                <a:latin typeface="+mn-lt"/>
              </a:rPr>
              <a:t>Zipaquirá</a:t>
            </a:r>
            <a:r>
              <a:rPr lang="en-GB" b="0" dirty="0">
                <a:latin typeface="+mn-lt"/>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mn-lt"/>
              </a:rPr>
              <a:t>¿Eres de </a:t>
            </a:r>
            <a:r>
              <a:rPr kumimoji="0" lang="en-GB" sz="1200" b="0" i="0" u="none" strike="noStrike" kern="1200" cap="none" spc="0" normalizeH="0" baseline="0" noProof="0" dirty="0">
                <a:ln>
                  <a:noFill/>
                </a:ln>
                <a:solidFill>
                  <a:srgbClr val="4472C4">
                    <a:lumMod val="50000"/>
                  </a:srgbClr>
                </a:solidFill>
                <a:effectLst/>
                <a:uLnTx/>
                <a:uFillTx/>
                <a:latin typeface="+mn-lt"/>
                <a:ea typeface="+mn-ea"/>
                <a:cs typeface="Arial"/>
                <a:sym typeface="Arial"/>
              </a:rPr>
              <a:t>Guinea </a:t>
            </a:r>
            <a:r>
              <a:rPr kumimoji="0" lang="en-GB" sz="1200" b="0" i="0" u="none" strike="noStrike" kern="1200" cap="none" spc="0" normalizeH="0" baseline="0" noProof="0" dirty="0" err="1">
                <a:ln>
                  <a:noFill/>
                </a:ln>
                <a:solidFill>
                  <a:srgbClr val="4472C4">
                    <a:lumMod val="50000"/>
                  </a:srgbClr>
                </a:solidFill>
                <a:effectLst/>
                <a:uLnTx/>
                <a:uFillTx/>
                <a:latin typeface="+mn-lt"/>
                <a:ea typeface="+mn-ea"/>
                <a:cs typeface="Arial"/>
                <a:sym typeface="Arial"/>
              </a:rPr>
              <a:t>Ecuatorial</a:t>
            </a:r>
            <a:r>
              <a:rPr lang="en-GB" b="0" dirty="0">
                <a:latin typeface="+mn-lt"/>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mn-lt"/>
              </a:rPr>
              <a:t>¿</a:t>
            </a:r>
            <a:r>
              <a:rPr lang="en-GB" b="0" dirty="0" err="1">
                <a:latin typeface="+mn-lt"/>
              </a:rPr>
              <a:t>Sois</a:t>
            </a:r>
            <a:r>
              <a:rPr lang="en-GB" b="0" dirty="0">
                <a:latin typeface="+mn-lt"/>
              </a:rPr>
              <a:t> de </a:t>
            </a:r>
            <a:r>
              <a:rPr kumimoji="0" lang="en-GB" sz="1200" b="0" i="0" u="none" strike="noStrike" kern="1200" cap="none" spc="0" normalizeH="0" baseline="0" noProof="0" dirty="0" err="1">
                <a:ln>
                  <a:noFill/>
                </a:ln>
                <a:solidFill>
                  <a:srgbClr val="4472C4">
                    <a:lumMod val="50000"/>
                  </a:srgbClr>
                </a:solidFill>
                <a:effectLst/>
                <a:uLnTx/>
                <a:uFillTx/>
                <a:latin typeface="+mn-lt"/>
                <a:ea typeface="+mn-ea"/>
                <a:cs typeface="Arial"/>
                <a:sym typeface="Arial"/>
              </a:rPr>
              <a:t>Iquito</a:t>
            </a:r>
            <a:r>
              <a:rPr lang="en-GB" b="0" dirty="0">
                <a:latin typeface="+mn-lt"/>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mn-lt"/>
              </a:rPr>
              <a:t>¿</a:t>
            </a:r>
            <a:r>
              <a:rPr lang="en-GB" b="0" dirty="0" err="1">
                <a:latin typeface="+mn-lt"/>
              </a:rPr>
              <a:t>Sois</a:t>
            </a:r>
            <a:r>
              <a:rPr lang="en-GB" b="0" dirty="0">
                <a:latin typeface="+mn-lt"/>
              </a:rPr>
              <a:t> de </a:t>
            </a:r>
            <a:r>
              <a:rPr kumimoji="0" lang="en-GB" sz="1200" b="0" i="0" u="none" strike="noStrike" kern="1200" cap="none" spc="0" normalizeH="0" baseline="0" noProof="0" dirty="0" err="1">
                <a:ln>
                  <a:noFill/>
                </a:ln>
                <a:solidFill>
                  <a:srgbClr val="4472C4">
                    <a:lumMod val="50000"/>
                  </a:srgbClr>
                </a:solidFill>
                <a:effectLst/>
                <a:uLnTx/>
                <a:uFillTx/>
                <a:latin typeface="+mn-lt"/>
                <a:ea typeface="+mn-ea"/>
                <a:cs typeface="Arial"/>
                <a:sym typeface="Arial"/>
              </a:rPr>
              <a:t>Guayaqui</a:t>
            </a:r>
            <a:r>
              <a:rPr lang="en-GB" b="0" dirty="0">
                <a:latin typeface="+mn-lt"/>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mn-lt"/>
              </a:rPr>
              <a:t>¿Eres de </a:t>
            </a:r>
            <a:r>
              <a:rPr kumimoji="0" lang="en-GB" sz="1200" b="0" i="0" u="none" strike="noStrike" kern="1200" cap="none" spc="0" normalizeH="0" baseline="0" noProof="0" dirty="0" err="1">
                <a:ln>
                  <a:noFill/>
                </a:ln>
                <a:solidFill>
                  <a:srgbClr val="4472C4">
                    <a:lumMod val="50000"/>
                  </a:srgbClr>
                </a:solidFill>
                <a:effectLst/>
                <a:uLnTx/>
                <a:uFillTx/>
                <a:latin typeface="+mn-lt"/>
                <a:ea typeface="+mn-ea"/>
                <a:cs typeface="Arial"/>
                <a:sym typeface="Arial"/>
              </a:rPr>
              <a:t>Arequi</a:t>
            </a:r>
            <a:r>
              <a:rPr lang="en-GB" b="0" dirty="0">
                <a:latin typeface="+mn-lt"/>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mn-lt"/>
              </a:rPr>
              <a:t>¿</a:t>
            </a:r>
            <a:r>
              <a:rPr lang="en-GB" b="0" dirty="0" err="1">
                <a:latin typeface="+mn-lt"/>
              </a:rPr>
              <a:t>Sois</a:t>
            </a:r>
            <a:r>
              <a:rPr lang="en-GB" b="0" dirty="0">
                <a:latin typeface="+mn-lt"/>
              </a:rPr>
              <a:t> de </a:t>
            </a:r>
            <a:r>
              <a:rPr kumimoji="0" lang="en-GB" sz="1200" b="0" i="0" u="none" strike="noStrike" kern="1200" cap="none" spc="0" normalizeH="0" baseline="0" noProof="0" dirty="0">
                <a:ln>
                  <a:noFill/>
                </a:ln>
                <a:solidFill>
                  <a:srgbClr val="4472C4">
                    <a:lumMod val="50000"/>
                  </a:srgbClr>
                </a:solidFill>
                <a:effectLst/>
                <a:uLnTx/>
                <a:uFillTx/>
                <a:latin typeface="+mn-lt"/>
                <a:ea typeface="+mn-ea"/>
                <a:cs typeface="Arial"/>
                <a:sym typeface="Arial"/>
              </a:rPr>
              <a:t>San Guillermo</a:t>
            </a:r>
            <a:r>
              <a:rPr lang="en-GB" b="0" dirty="0">
                <a:latin typeface="+mn-lt"/>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mn-lt"/>
              </a:rPr>
              <a:t>¿Eres de </a:t>
            </a:r>
            <a:r>
              <a:rPr kumimoji="0" lang="en-GB" sz="1200" b="0" i="0" u="none" strike="noStrike" kern="1200" cap="none" spc="0" normalizeH="0" baseline="0" noProof="0" dirty="0">
                <a:ln>
                  <a:noFill/>
                </a:ln>
                <a:solidFill>
                  <a:srgbClr val="4472C4">
                    <a:lumMod val="50000"/>
                  </a:srgbClr>
                </a:solidFill>
                <a:effectLst/>
                <a:uLnTx/>
                <a:uFillTx/>
                <a:latin typeface="+mn-lt"/>
                <a:ea typeface="+mn-ea"/>
                <a:cs typeface="Arial"/>
                <a:sym typeface="Arial"/>
              </a:rPr>
              <a:t>Barquisimeto</a:t>
            </a:r>
            <a:r>
              <a:rPr lang="en-GB" b="0" dirty="0">
                <a:latin typeface="+mn-lt"/>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latin typeface="+mn-lt"/>
              </a:rPr>
              <a:t>¿Eres de </a:t>
            </a:r>
            <a:r>
              <a:rPr kumimoji="0" lang="en-GB" sz="1200" b="0" i="0" u="none" strike="noStrike" kern="1200" cap="none" spc="0" normalizeH="0" baseline="0" noProof="0" dirty="0" err="1">
                <a:ln>
                  <a:noFill/>
                </a:ln>
                <a:solidFill>
                  <a:srgbClr val="4472C4">
                    <a:lumMod val="50000"/>
                  </a:srgbClr>
                </a:solidFill>
                <a:effectLst/>
                <a:uLnTx/>
                <a:uFillTx/>
                <a:latin typeface="+mn-lt"/>
                <a:ea typeface="+mn-ea"/>
                <a:cs typeface="Arial"/>
                <a:sym typeface="Arial"/>
              </a:rPr>
              <a:t>Monguí</a:t>
            </a:r>
            <a:r>
              <a:rPr lang="en-GB" b="0" dirty="0">
                <a:latin typeface="+mn-lt"/>
              </a:rPr>
              <a:t>?</a:t>
            </a:r>
          </a:p>
          <a:p>
            <a:pPr marL="228600" indent="-228600">
              <a:buAutoNum type="arabicPeriod"/>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Pictures licensed under CC licenses: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Equatorial Guinea map from Wikipedia https://</a:t>
            </a:r>
            <a:r>
              <a:rPr lang="en-GB" b="0" dirty="0" err="1"/>
              <a:t>commons.wikimedia.org</a:t>
            </a:r>
            <a:r>
              <a:rPr lang="en-GB" b="0" dirty="0"/>
              <a:t>/wiki/</a:t>
            </a:r>
            <a:r>
              <a:rPr lang="en-GB" b="0" dirty="0" err="1"/>
              <a:t>File:GNQ_orthographic.svg</a:t>
            </a:r>
            <a:r>
              <a:rPr lang="en-GB" b="0" dirty="0"/>
              <a:t> by Addicted04 </a:t>
            </a:r>
            <a:r>
              <a:rPr lang="en-GB" sz="1200" b="0" i="0" kern="1200" dirty="0">
                <a:solidFill>
                  <a:schemeClr val="tx1"/>
                </a:solidFill>
                <a:effectLst/>
                <a:latin typeface="+mn-lt"/>
                <a:ea typeface="+mn-ea"/>
                <a:cs typeface="+mn-cs"/>
              </a:rPr>
              <a:t>This file is licensed under the </a:t>
            </a:r>
            <a:r>
              <a:rPr lang="en-GB" sz="1200" b="0" i="0" u="none" strike="noStrike"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Attribution-Share Alike 3.0 Unported</a:t>
            </a:r>
            <a:r>
              <a:rPr lang="en-GB" sz="1200" b="0" i="0" kern="1200" dirty="0">
                <a:solidFill>
                  <a:schemeClr val="tx1"/>
                </a:solidFill>
                <a:effectLst/>
                <a:latin typeface="+mn-lt"/>
                <a:ea typeface="+mn-ea"/>
                <a:cs typeface="+mn-cs"/>
              </a:rPr>
              <a:t> license.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a:t>
            </a:r>
            <a:r>
              <a:rPr lang="en-GB" b="0" dirty="0"/>
              <a:t>https://</a:t>
            </a:r>
            <a:r>
              <a:rPr lang="en-GB" b="0" dirty="0" err="1"/>
              <a:t>commons.wikimedia.org</a:t>
            </a:r>
            <a:r>
              <a:rPr lang="en-GB" b="0" dirty="0"/>
              <a:t>/wiki/File:Malabo_a_13-oct-01.jpg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Phillipines</a:t>
            </a:r>
            <a:r>
              <a:rPr lang="en-GB" b="0" dirty="0"/>
              <a:t> map from Wikipedia https://</a:t>
            </a:r>
            <a:r>
              <a:rPr lang="en-GB" b="0" dirty="0" err="1"/>
              <a:t>commons.wikimedia.org</a:t>
            </a:r>
            <a:r>
              <a:rPr lang="en-GB" b="0" dirty="0"/>
              <a:t>/wiki/</a:t>
            </a:r>
            <a:r>
              <a:rPr lang="en-GB" b="0" dirty="0" err="1"/>
              <a:t>File:PHL_orthographic.svg</a:t>
            </a:r>
            <a:r>
              <a:rPr lang="en-GB" b="0" dirty="0"/>
              <a:t> by Addicted04</a:t>
            </a:r>
            <a:r>
              <a:rPr lang="en-GB" sz="1200" b="0" i="0" kern="1200" dirty="0">
                <a:solidFill>
                  <a:schemeClr val="tx1"/>
                </a:solidFill>
                <a:effectLst/>
                <a:latin typeface="+mn-lt"/>
                <a:ea typeface="+mn-ea"/>
                <a:cs typeface="+mn-cs"/>
              </a:rPr>
              <a:t>This file is licensed under the </a:t>
            </a:r>
            <a:r>
              <a:rPr lang="en-GB" sz="1200" b="0" i="0" u="none" strike="noStrike"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4"/>
              </a:rPr>
              <a:t>Attribution-Share Alike 3.0 Unported</a:t>
            </a:r>
            <a:r>
              <a:rPr lang="en-GB" sz="1200" b="0" i="0" kern="1200" dirty="0">
                <a:solidFill>
                  <a:schemeClr val="tx1"/>
                </a:solidFill>
                <a:effectLst/>
                <a:latin typeface="+mn-lt"/>
                <a:ea typeface="+mn-ea"/>
                <a:cs typeface="+mn-cs"/>
              </a:rPr>
              <a:t> license.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Photo </a:t>
            </a:r>
            <a:r>
              <a:rPr lang="en-GB" b="0" dirty="0"/>
              <a:t>https://</a:t>
            </a:r>
            <a:r>
              <a:rPr lang="en-GB" b="0" dirty="0" err="1"/>
              <a:t>commons.wikimedia.org</a:t>
            </a:r>
            <a:r>
              <a:rPr lang="en-GB" b="0" dirty="0"/>
              <a:t>/wiki/File:7560San_Guillermo_Capaoay,_San_Jacinto,_Pangasinan_30.jpg </a:t>
            </a:r>
            <a:r>
              <a:rPr lang="en-GB" sz="1200" b="0" i="0" kern="1200" dirty="0">
                <a:solidFill>
                  <a:schemeClr val="tx1"/>
                </a:solidFill>
                <a:effectLst/>
                <a:latin typeface="+mn-lt"/>
                <a:ea typeface="+mn-ea"/>
                <a:cs typeface="+mn-cs"/>
              </a:rPr>
              <a:t>This file is made available under the </a:t>
            </a:r>
            <a:r>
              <a:rPr lang="en-GB" sz="1200" b="0" i="0" u="none" strike="noStrike" kern="1200" dirty="0">
                <a:solidFill>
                  <a:schemeClr val="tx1"/>
                </a:solidFill>
                <a:effectLst/>
                <a:latin typeface="+mn-lt"/>
                <a:ea typeface="+mn-ea"/>
                <a:cs typeface="+mn-cs"/>
                <a:hlinkClick r:id="rId3" tooltip="w:en:Creative Commons"/>
              </a:rPr>
              <a:t>Creative Commons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5"/>
              </a:rPr>
              <a:t>CC0 1.0 Universal Public Domain Dedication</a:t>
            </a:r>
            <a:r>
              <a:rPr lang="en-GB" sz="1200" b="0" i="0" kern="1200" dirty="0">
                <a:solidFill>
                  <a:schemeClr val="tx1"/>
                </a:solidFill>
                <a:effectLst/>
                <a:latin typeface="+mn-lt"/>
                <a:ea typeface="+mn-ea"/>
                <a:cs typeface="+mn-cs"/>
              </a:rPr>
              <a:t>.</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423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Note: there are two options for the final speaking and listening activity:</a:t>
            </a:r>
          </a:p>
          <a:p>
            <a:pPr marL="0"/>
            <a:r>
              <a:rPr lang="en-GB" b="0" dirty="0"/>
              <a:t>1) Slide 28: a</a:t>
            </a:r>
            <a:r>
              <a:rPr lang="en-GB" b="0" baseline="0" dirty="0"/>
              <a:t>n activity where students practise producing ‘soy’ vs ‘</a:t>
            </a:r>
            <a:r>
              <a:rPr lang="en-GB" b="0" baseline="0" dirty="0" err="1"/>
              <a:t>somos</a:t>
            </a:r>
            <a:r>
              <a:rPr lang="en-GB" b="0" baseline="0" dirty="0"/>
              <a:t>’ and also ask for and give information about Latin American cities.</a:t>
            </a:r>
            <a:endParaRPr lang="en-GB" b="1" dirty="0"/>
          </a:p>
          <a:p>
            <a:pPr marL="0"/>
            <a:r>
              <a:rPr lang="en-GB" b="0" dirty="0"/>
              <a:t>2) Slide 33: a ‘who</a:t>
            </a:r>
            <a:r>
              <a:rPr lang="en-GB" b="0" baseline="0" dirty="0"/>
              <a:t> am I’ style activity where students practise giving statements with ‘soy’ and ‘</a:t>
            </a:r>
            <a:r>
              <a:rPr lang="en-GB" b="0" baseline="0" dirty="0" err="1"/>
              <a:t>somos</a:t>
            </a:r>
            <a:r>
              <a:rPr lang="en-GB" b="0" baseline="0" dirty="0"/>
              <a:t>’ and producing questions with ‘</a:t>
            </a:r>
            <a:r>
              <a:rPr lang="en-GB" b="0" baseline="0" dirty="0" err="1"/>
              <a:t>eres</a:t>
            </a:r>
            <a:r>
              <a:rPr lang="en-GB" b="0" baseline="0" dirty="0"/>
              <a:t>’ and ‘</a:t>
            </a:r>
            <a:r>
              <a:rPr lang="en-GB" b="0" baseline="0" dirty="0" err="1"/>
              <a:t>sois</a:t>
            </a:r>
            <a:r>
              <a:rPr lang="en-GB" b="0" baseline="0" dirty="0"/>
              <a:t>’.</a:t>
            </a:r>
            <a:endParaRPr lang="en-GB" b="0" dirty="0"/>
          </a:p>
          <a:p>
            <a:pPr marL="0"/>
            <a:endParaRPr lang="en-GB" b="1" dirty="0"/>
          </a:p>
          <a:p>
            <a:pPr marL="0"/>
            <a:r>
              <a:rPr lang="en-GB" b="1" dirty="0"/>
              <a:t>Option #1</a:t>
            </a:r>
          </a:p>
          <a:p>
            <a:pPr marL="0"/>
            <a:endParaRPr lang="en-GB" b="1" dirty="0"/>
          </a:p>
          <a:p>
            <a:pPr marL="0"/>
            <a:r>
              <a:rPr lang="en-GB" b="1" dirty="0"/>
              <a:t>Timing</a:t>
            </a:r>
            <a:r>
              <a:rPr lang="en-GB" dirty="0"/>
              <a:t>: 10</a:t>
            </a:r>
            <a:r>
              <a:rPr lang="en-GB" baseline="0" dirty="0"/>
              <a:t> minutes</a:t>
            </a:r>
            <a:endParaRPr lang="en-GB" dirty="0"/>
          </a:p>
          <a:p>
            <a:endParaRPr lang="en-GB" dirty="0"/>
          </a:p>
          <a:p>
            <a:pPr marL="0"/>
            <a:r>
              <a:rPr lang="en-US" b="1" dirty="0"/>
              <a:t>Aim: </a:t>
            </a:r>
          </a:p>
          <a:p>
            <a:pPr marL="57150" indent="-285750">
              <a:buAutoNum type="romanLcParenR"/>
            </a:pPr>
            <a:r>
              <a:rPr lang="en-GB" dirty="0"/>
              <a:t>to</a:t>
            </a:r>
            <a:r>
              <a:rPr lang="en-GB" baseline="0" dirty="0"/>
              <a:t> practise giving statements with ‘soy’ and ‘</a:t>
            </a:r>
            <a:r>
              <a:rPr lang="en-GB" baseline="0" dirty="0" err="1"/>
              <a:t>somos</a:t>
            </a:r>
            <a:r>
              <a:rPr lang="en-GB" baseline="0" dirty="0"/>
              <a:t>’</a:t>
            </a:r>
          </a:p>
          <a:p>
            <a:pPr marL="57150" indent="-285750">
              <a:buAutoNum type="romanLcParenR"/>
            </a:pPr>
            <a:r>
              <a:rPr lang="en-GB" baseline="0" dirty="0"/>
              <a:t>to practise asking three previously taught questions</a:t>
            </a:r>
          </a:p>
          <a:p>
            <a:pPr marL="57150" indent="-285750">
              <a:buAutoNum type="romanLcParenR"/>
            </a:pPr>
            <a:r>
              <a:rPr lang="en-GB" dirty="0"/>
              <a:t>to consolidate</a:t>
            </a:r>
            <a:r>
              <a:rPr lang="en-GB" baseline="0" dirty="0"/>
              <a:t> a range of vocabulary</a:t>
            </a:r>
            <a:endParaRPr lang="en-GB" dirty="0"/>
          </a:p>
          <a:p>
            <a:endParaRPr lang="en-GB" b="1" baseline="0" dirty="0"/>
          </a:p>
          <a:p>
            <a:pPr marL="0" indent="0">
              <a:buFontTx/>
              <a:buNone/>
            </a:pPr>
            <a:r>
              <a:rPr lang="en-GB" b="1" baseline="0" dirty="0"/>
              <a:t>Procedure: </a:t>
            </a:r>
          </a:p>
          <a:p>
            <a:pPr marL="228600" indent="-228600">
              <a:buFontTx/>
              <a:buAutoNum type="arabicPeriod"/>
            </a:pPr>
            <a:r>
              <a:rPr lang="en-GB" baseline="0" dirty="0"/>
              <a:t>Person A orally translates the statement on the prompt card into Spanish (e.g. </a:t>
            </a:r>
            <a:r>
              <a:rPr lang="en-GB" baseline="0" dirty="0" err="1"/>
              <a:t>Somos</a:t>
            </a:r>
            <a:r>
              <a:rPr lang="en-GB" baseline="0" dirty="0"/>
              <a:t> de Arequipa). This will involve ‘soy’ or ‘</a:t>
            </a:r>
            <a:r>
              <a:rPr lang="en-GB" baseline="0" dirty="0" err="1"/>
              <a:t>somos</a:t>
            </a:r>
            <a:r>
              <a:rPr lang="en-GB" baseline="0" dirty="0"/>
              <a:t>’, depending on the prompt.</a:t>
            </a:r>
          </a:p>
          <a:p>
            <a:pPr marL="228600" indent="-228600">
              <a:buFontTx/>
              <a:buAutoNum type="arabicPeriod"/>
            </a:pPr>
            <a:r>
              <a:rPr lang="en-GB" baseline="0" dirty="0"/>
              <a:t>Student B listens and circles one person if for ‘soy’ (I am) and two people for ‘</a:t>
            </a:r>
            <a:r>
              <a:rPr lang="en-GB" baseline="0" dirty="0" err="1"/>
              <a:t>somos</a:t>
            </a:r>
            <a:r>
              <a:rPr lang="en-GB" baseline="0" dirty="0"/>
              <a:t>’ (we are).</a:t>
            </a:r>
          </a:p>
          <a:p>
            <a:pPr marL="228600" indent="-228600">
              <a:buFontTx/>
              <a:buAutoNum type="arabicPeriod"/>
            </a:pPr>
            <a:r>
              <a:rPr lang="en-GB" baseline="0" dirty="0"/>
              <a:t>Student B then asks Student A for more information. Any of the three questions suggested on this slide could be used.</a:t>
            </a:r>
          </a:p>
          <a:p>
            <a:pPr marL="228600" indent="-228600">
              <a:buFontTx/>
              <a:buAutoNum type="arabicPeriod"/>
            </a:pPr>
            <a:r>
              <a:rPr lang="en-GB" baseline="0" dirty="0"/>
              <a:t>Student A listens and gives information as a suitable response. The information on Student A’s card will always refer to where the place is, what it’s like and what there is.</a:t>
            </a:r>
          </a:p>
          <a:p>
            <a:pPr marL="0" indent="0">
              <a:buFontTx/>
              <a:buNone/>
            </a:pPr>
            <a:endParaRPr lang="en-GB" baseline="0" dirty="0"/>
          </a:p>
          <a:p>
            <a:pPr marL="0" indent="0">
              <a:buFontTx/>
              <a:buNone/>
            </a:pPr>
            <a:r>
              <a:rPr lang="en-GB" b="1" baseline="0" dirty="0"/>
              <a:t>Note: </a:t>
            </a:r>
            <a:r>
              <a:rPr lang="en-GB" baseline="0" dirty="0"/>
              <a:t>glosses are given to the speaker for a number of country names. Although these country names have not been previously taught as vocabulary, they have been used in this lesson and in others, so students may well already be familiar with them. They are also all cognates, so we can expect the listener to be able to write them down accurately (even if unfamiliar with the country).</a:t>
            </a:r>
          </a:p>
          <a:p>
            <a:pPr marL="0" indent="0">
              <a:buFontTx/>
              <a:buNone/>
            </a:pPr>
            <a:endParaRPr lang="en-GB" baseline="0" dirty="0"/>
          </a:p>
          <a:p>
            <a:pPr marL="0" indent="0">
              <a:buFontTx/>
              <a:buNone/>
            </a:pPr>
            <a:r>
              <a:rPr lang="en-GB" b="1" baseline="0" dirty="0"/>
              <a:t>Picture source:</a:t>
            </a:r>
          </a:p>
          <a:p>
            <a:pPr marL="0" indent="0">
              <a:buFontTx/>
              <a:buNone/>
            </a:pPr>
            <a:r>
              <a:rPr lang="en-GB" baseline="0" dirty="0"/>
              <a:t>https://</a:t>
            </a:r>
            <a:r>
              <a:rPr lang="en-GB" baseline="0" dirty="0" err="1"/>
              <a:t>www.piqsels.com</a:t>
            </a:r>
            <a:r>
              <a:rPr lang="en-GB" baseline="0" dirty="0"/>
              <a:t>/da/public-domain-photo-</a:t>
            </a:r>
            <a:r>
              <a:rPr lang="en-GB" baseline="0" dirty="0" err="1"/>
              <a:t>jlths</a:t>
            </a:r>
            <a:r>
              <a:rPr lang="en-GB" baseline="0" dirty="0"/>
              <a:t> (</a:t>
            </a:r>
            <a:r>
              <a:rPr lang="en-GB" sz="1200" b="0" i="0" kern="1200" dirty="0">
                <a:solidFill>
                  <a:schemeClr val="tx1"/>
                </a:solidFill>
                <a:effectLst/>
                <a:latin typeface="+mn-lt"/>
                <a:ea typeface="+mn-ea"/>
                <a:cs typeface="+mn-cs"/>
              </a:rPr>
              <a:t>photos released under CC0 public domain license)</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Frequency of unknown words and cognates:</a:t>
            </a:r>
          </a:p>
          <a:p>
            <a:pPr marL="0" lvl="0" indent="0" algn="l" rtl="0">
              <a:spcBef>
                <a:spcPts val="0"/>
              </a:spcBef>
              <a:spcAft>
                <a:spcPts val="0"/>
              </a:spcAft>
              <a:buNone/>
            </a:pPr>
            <a:r>
              <a:rPr lang="en-GB" b="0" dirty="0" err="1"/>
              <a:t>pesquero</a:t>
            </a:r>
            <a:r>
              <a:rPr lang="en-GB" b="0" dirty="0"/>
              <a:t> [&gt;5000]; surf [&gt;5000] </a:t>
            </a:r>
            <a:r>
              <a:rPr lang="en-GB" dirty="0"/>
              <a:t>selva [2768]; iguana [&gt;5000]; </a:t>
            </a:r>
            <a:r>
              <a:rPr lang="en-GB" dirty="0" err="1"/>
              <a:t>cañon</a:t>
            </a:r>
            <a:r>
              <a:rPr lang="en-GB" dirty="0"/>
              <a:t> [&gt;5000]; </a:t>
            </a:r>
            <a:r>
              <a:rPr lang="en-GB" dirty="0" err="1"/>
              <a:t>puerto</a:t>
            </a:r>
            <a:r>
              <a:rPr lang="en-GB" dirty="0"/>
              <a:t> [1077]</a:t>
            </a:r>
            <a:endParaRPr lang="en-GB" b="0" dirty="0"/>
          </a:p>
          <a:p>
            <a:pPr marL="0" indent="0">
              <a:buFontTx/>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729929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Persona A – Prompt cards</a:t>
            </a:r>
            <a:r>
              <a:rPr lang="en-GB" b="1" baseline="0"/>
              <a:t> (speaking)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(DO NOT DISPLAY DURING ACTIVITY)</a:t>
            </a:r>
            <a:endParaRPr lang="en-GB"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7209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4 minutes </a:t>
            </a:r>
            <a:r>
              <a:rPr lang="en-GB" b="0" baseline="0" dirty="0"/>
              <a:t>for sequence of eight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prstClr val="black"/>
                </a:solidFill>
                <a:effectLst/>
                <a:uLnTx/>
                <a:uFillTx/>
                <a:latin typeface="+mn-lt"/>
                <a:ea typeface="+mn-ea"/>
                <a:cs typeface="+mn-cs"/>
              </a:rPr>
              <a:t>to introduce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Calibri"/>
                <a:sym typeface="Calibri"/>
              </a:rPr>
              <a:t>seguir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more explicitly. The long form (infinitive), short form (3</a:t>
            </a:r>
            <a:r>
              <a:rPr kumimoji="0" lang="en-GB" sz="1200" b="0" i="0" u="none" strike="noStrike" kern="1200" cap="none" spc="0" normalizeH="0" baseline="30000" noProof="0" dirty="0">
                <a:ln>
                  <a:noFill/>
                </a:ln>
                <a:solidFill>
                  <a:prstClr val="black"/>
                </a:solidFill>
                <a:effectLst/>
                <a:uLnTx/>
                <a:uFillTx/>
                <a:latin typeface="+mn-lt"/>
                <a:ea typeface="+mn-ea"/>
                <a:cs typeface="+mn-cs"/>
              </a:rPr>
              <a:t>rd</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and 1</a:t>
            </a:r>
            <a:r>
              <a:rPr kumimoji="0" lang="en-GB" sz="1200" b="0" i="0" u="none" strike="noStrike" kern="1200" cap="none" spc="0" normalizeH="0" baseline="30000" noProof="0" dirty="0">
                <a:ln>
                  <a:noFill/>
                </a:ln>
                <a:solidFill>
                  <a:prstClr val="black"/>
                </a:solidFill>
                <a:effectLst/>
                <a:uLnTx/>
                <a:uFillTx/>
                <a:latin typeface="+mn-lt"/>
                <a:ea typeface="+mn-ea"/>
                <a:cs typeface="+mn-cs"/>
              </a:rPr>
              <a:t>st</a:t>
            </a:r>
            <a:r>
              <a:rPr kumimoji="0" lang="en-GB" sz="1200" b="0" i="0" u="none" strike="noStrike" kern="1200" cap="none" spc="0" normalizeH="0" baseline="0" noProof="0" dirty="0">
                <a:ln>
                  <a:noFill/>
                </a:ln>
                <a:solidFill>
                  <a:prstClr val="black"/>
                </a:solidFill>
                <a:effectLst/>
                <a:uLnTx/>
                <a:uFillTx/>
                <a:latin typeface="+mn-lt"/>
                <a:ea typeface="+mn-ea"/>
                <a:cs typeface="+mn-cs"/>
              </a:rPr>
              <a:t> person singular are introduced in order to familiarise students with various forms of the same verb and exemplify the spelling changes.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seguir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gu</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Spanish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Later in their learning, students will be taught the Spanish present continuous, but it is important that they know both English meanings for the Spanish present simple, as it is often used to express ongoing events.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use both the forefinger and middle finger of each hand to mine two sets of legs walking, one following the other.</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first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sigue</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different pronunciation of [e] vs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i</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second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sigo</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different pronunciation of [e] vs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i</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info bubble to introduce the stem-change.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NB: This is not a grammar point that students are expected to produce at this stage and will not feature in any NCELP tests. It is showcased here for awareness and passive understanding only.</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speech bubble to draw students’ attention to the spelling change in first person singular. </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94384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Persona B – Prompt cards</a:t>
            </a:r>
            <a:r>
              <a:rPr lang="en-GB" b="1" baseline="0" dirty="0"/>
              <a:t> (speaking)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(DO NOT DISPLAY DURING ACTIVITY)</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512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Persona B – Answer cards (listening</a:t>
            </a:r>
            <a:r>
              <a:rPr lang="en-GB" b="1" baseline="0"/>
              <a:t>)</a:t>
            </a:r>
          </a:p>
          <a:p>
            <a:r>
              <a:rPr lang="en-GB" b="1" baseline="0"/>
              <a:t>(DO NOT DISPLAY DURING ACTIVITY)</a:t>
            </a:r>
            <a:endParaRPr lang="en-GB"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7591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Persona A – Answer cards (listening</a:t>
            </a:r>
            <a:r>
              <a:rPr lang="en-GB" b="1" baseline="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(DO NOT DISPLAY DURING ACTIVITY)</a:t>
            </a:r>
            <a:endParaRPr lang="en-GB"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4594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Option</a:t>
            </a:r>
            <a:r>
              <a:rPr lang="en-GB" b="1" baseline="0" dirty="0"/>
              <a:t> #2</a:t>
            </a:r>
            <a:endParaRPr lang="en-GB" b="1" dirty="0"/>
          </a:p>
          <a:p>
            <a:pPr marL="0"/>
            <a:endParaRPr lang="en-GB" b="1" dirty="0"/>
          </a:p>
          <a:p>
            <a:pPr marL="0"/>
            <a:r>
              <a:rPr lang="en-GB" b="1" dirty="0"/>
              <a:t>Timing</a:t>
            </a:r>
            <a:r>
              <a:rPr lang="en-GB" dirty="0"/>
              <a:t>: 10</a:t>
            </a:r>
            <a:r>
              <a:rPr lang="en-GB" baseline="0" dirty="0"/>
              <a:t> minutes</a:t>
            </a:r>
            <a:endParaRPr lang="en-GB" dirty="0"/>
          </a:p>
          <a:p>
            <a:endParaRPr lang="en-GB" dirty="0"/>
          </a:p>
          <a:p>
            <a:pPr marL="0"/>
            <a:r>
              <a:rPr lang="en-US" b="1" dirty="0"/>
              <a:t>Aim: </a:t>
            </a:r>
          </a:p>
          <a:p>
            <a:pPr marL="57150" indent="-285750">
              <a:buAutoNum type="romanLcParenR"/>
            </a:pPr>
            <a:r>
              <a:rPr lang="en-GB" dirty="0"/>
              <a:t>to practise asking questions with ‘</a:t>
            </a:r>
            <a:r>
              <a:rPr lang="en-GB" dirty="0" err="1"/>
              <a:t>eres</a:t>
            </a:r>
            <a:r>
              <a:rPr lang="en-GB" dirty="0"/>
              <a:t>’ and ‘</a:t>
            </a:r>
            <a:r>
              <a:rPr lang="en-GB" dirty="0" err="1"/>
              <a:t>sois</a:t>
            </a:r>
            <a:r>
              <a:rPr lang="en-GB" dirty="0"/>
              <a:t>’</a:t>
            </a:r>
          </a:p>
          <a:p>
            <a:pPr marL="57150" indent="-285750">
              <a:buAutoNum type="romanLcParenR"/>
            </a:pPr>
            <a:r>
              <a:rPr lang="en-GB" dirty="0"/>
              <a:t>to</a:t>
            </a:r>
            <a:r>
              <a:rPr lang="en-GB" baseline="0" dirty="0"/>
              <a:t> practise giving statements with ‘soy’ and ‘</a:t>
            </a:r>
            <a:r>
              <a:rPr lang="en-GB" baseline="0" dirty="0" err="1"/>
              <a:t>somos</a:t>
            </a:r>
            <a:r>
              <a:rPr lang="en-GB" baseline="0" dirty="0"/>
              <a:t>’</a:t>
            </a:r>
          </a:p>
          <a:p>
            <a:pPr marL="0" indent="0">
              <a:buNone/>
            </a:pPr>
            <a:endParaRPr lang="en-GB" b="1" baseline="0" dirty="0"/>
          </a:p>
          <a:p>
            <a:pPr marL="0" indent="0">
              <a:buFontTx/>
              <a:buNone/>
            </a:pPr>
            <a:r>
              <a:rPr lang="en-GB" b="1" baseline="0" dirty="0"/>
              <a:t>Procedure: </a:t>
            </a:r>
          </a:p>
          <a:p>
            <a:pPr marL="228600" indent="-228600">
              <a:buFontTx/>
              <a:buAutoNum type="arabicPeriod"/>
            </a:pPr>
            <a:r>
              <a:rPr lang="en-GB" baseline="0" dirty="0"/>
              <a:t>Person A reads aloud the question on their prompt card. This will either have to produce ‘</a:t>
            </a:r>
            <a:r>
              <a:rPr lang="en-GB" baseline="0" dirty="0" err="1"/>
              <a:t>somos</a:t>
            </a:r>
            <a:r>
              <a:rPr lang="en-GB" baseline="0" dirty="0"/>
              <a:t>’ or ‘soy’, depending on the prompt.</a:t>
            </a:r>
          </a:p>
          <a:p>
            <a:pPr marL="228600" indent="-228600">
              <a:buFontTx/>
              <a:buAutoNum type="arabicPeriod"/>
            </a:pPr>
            <a:r>
              <a:rPr lang="en-GB" baseline="0" dirty="0"/>
              <a:t>Student B listens and decides which options on his/her card might be correct. There will be two answers that are potentially correct.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 B asks ‘¿</a:t>
            </a:r>
            <a:r>
              <a:rPr lang="en-GB" baseline="0" dirty="0" err="1"/>
              <a:t>eres</a:t>
            </a:r>
            <a:r>
              <a:rPr lang="en-GB" baseline="0" dirty="0"/>
              <a:t>…?’ or ‘¿</a:t>
            </a:r>
            <a:r>
              <a:rPr lang="en-GB" baseline="0" dirty="0" err="1"/>
              <a:t>sois</a:t>
            </a:r>
            <a:r>
              <a:rPr lang="en-GB" baseline="0" dirty="0"/>
              <a:t>…?’ and the name(s) that s/he thinks might be correct.</a:t>
            </a:r>
          </a:p>
          <a:p>
            <a:pPr marL="228600" indent="-228600">
              <a:buFontTx/>
              <a:buAutoNum type="arabicPeriod"/>
            </a:pPr>
            <a:r>
              <a:rPr lang="en-GB" baseline="0" dirty="0"/>
              <a:t>Student A listens, looks at his/her card and either confirms (‘</a:t>
            </a:r>
            <a:r>
              <a:rPr lang="en-GB" baseline="0" dirty="0" err="1"/>
              <a:t>sí</a:t>
            </a:r>
            <a:r>
              <a:rPr lang="en-GB" baseline="0" dirty="0"/>
              <a:t>’) or says try again (‘</a:t>
            </a:r>
            <a:r>
              <a:rPr lang="en-GB" baseline="0" dirty="0" err="1"/>
              <a:t>intenta</a:t>
            </a:r>
            <a:r>
              <a:rPr lang="en-GB" baseline="0" dirty="0"/>
              <a:t> </a:t>
            </a:r>
            <a:r>
              <a:rPr lang="en-GB" baseline="0" dirty="0" err="1"/>
              <a:t>otra</a:t>
            </a:r>
            <a:r>
              <a:rPr lang="en-GB" baseline="0" dirty="0"/>
              <a:t> </a:t>
            </a:r>
            <a:r>
              <a:rPr lang="en-GB" baseline="0" dirty="0" err="1"/>
              <a:t>vez</a:t>
            </a:r>
            <a:r>
              <a:rPr lang="en-GB"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033822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Persona A – prompt cards and answer cards</a:t>
            </a:r>
          </a:p>
          <a:p>
            <a:r>
              <a:rPr lang="en-GB" b="1"/>
              <a:t>(Do not display</a:t>
            </a:r>
            <a:r>
              <a:rPr lang="en-GB" b="1" baseline="0"/>
              <a:t> during activity)</a:t>
            </a:r>
            <a:endParaRPr lang="en-GB"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6126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Persona B – prompt cards and answer cards</a:t>
            </a:r>
          </a:p>
          <a:p>
            <a:r>
              <a:rPr lang="en-GB" b="1"/>
              <a:t>(Do not display</a:t>
            </a:r>
            <a:r>
              <a:rPr lang="en-GB" b="1" baseline="0"/>
              <a:t> during activity)</a:t>
            </a:r>
            <a:endParaRPr lang="en-GB" b="1"/>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A7CE6-FC2E-5844-8E3C-E71D91EF3F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0154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280184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0" dirty="0"/>
              <a:t> 2 minutes</a:t>
            </a:r>
          </a:p>
          <a:p>
            <a:endParaRPr lang="en-US" b="1" dirty="0"/>
          </a:p>
          <a:p>
            <a:r>
              <a:rPr lang="en-US" b="1" dirty="0"/>
              <a:t>Aim: </a:t>
            </a:r>
            <a:r>
              <a:rPr lang="en-US" b="0" dirty="0"/>
              <a:t>recap the 1</a:t>
            </a:r>
            <a:r>
              <a:rPr lang="en-US" b="0" baseline="30000" dirty="0"/>
              <a:t>st</a:t>
            </a:r>
            <a:r>
              <a:rPr lang="en-US" b="0" dirty="0"/>
              <a:t> person singular ending –</a:t>
            </a:r>
            <a:r>
              <a:rPr lang="en-US" b="0" dirty="0" err="1"/>
              <a:t>qué</a:t>
            </a:r>
            <a:r>
              <a:rPr lang="en-US" b="0" dirty="0"/>
              <a:t> and introduce the new verb ending –</a:t>
            </a:r>
            <a:r>
              <a:rPr lang="en-US" b="0" dirty="0" err="1"/>
              <a:t>gué</a:t>
            </a:r>
            <a:r>
              <a:rPr lang="en-US" b="0" dirty="0"/>
              <a:t>. These endings</a:t>
            </a:r>
            <a:r>
              <a:rPr lang="en-US" b="0" baseline="0" dirty="0"/>
              <a:t> are</a:t>
            </a:r>
            <a:r>
              <a:rPr lang="en-US" b="0" dirty="0"/>
              <a:t> based on the need for the verbs to maintain the correct pronunciation.</a:t>
            </a:r>
          </a:p>
          <a:p>
            <a:endParaRPr lang="en-US" b="1" dirty="0"/>
          </a:p>
          <a:p>
            <a:r>
              <a:rPr lang="en-US" b="1" dirty="0"/>
              <a:t>Procedure:</a:t>
            </a:r>
          </a:p>
          <a:p>
            <a:r>
              <a:rPr lang="en-US" b="0" dirty="0"/>
              <a:t>1. Remind students of the rule for forming the 1</a:t>
            </a:r>
            <a:r>
              <a:rPr lang="en-US" b="0" baseline="30000" dirty="0"/>
              <a:t>st</a:t>
            </a:r>
            <a:r>
              <a:rPr lang="en-US" b="0" dirty="0"/>
              <a:t> person</a:t>
            </a:r>
            <a:r>
              <a:rPr lang="en-US" b="0" baseline="0" dirty="0"/>
              <a:t> singular</a:t>
            </a:r>
            <a:r>
              <a:rPr lang="en-US" b="0" dirty="0"/>
              <a:t> </a:t>
            </a:r>
            <a:r>
              <a:rPr lang="en-US" b="0" dirty="0" err="1"/>
              <a:t>preterite</a:t>
            </a:r>
            <a:r>
              <a:rPr lang="en-US" b="0" dirty="0"/>
              <a:t> form of –</a:t>
            </a:r>
            <a:r>
              <a:rPr lang="en-US" b="0" dirty="0" err="1"/>
              <a:t>ar</a:t>
            </a:r>
            <a:r>
              <a:rPr lang="en-US" b="0" dirty="0"/>
              <a:t> verbs ending</a:t>
            </a:r>
            <a:r>
              <a:rPr lang="en-US" b="0" baseline="0" dirty="0"/>
              <a:t> in –car.</a:t>
            </a:r>
            <a:r>
              <a:rPr lang="en-US" b="0" dirty="0"/>
              <a:t> Ask</a:t>
            </a:r>
            <a:r>
              <a:rPr lang="en-US" b="0" baseline="0" dirty="0"/>
              <a:t> students what the verb ending is, which will be revealed with a click.</a:t>
            </a:r>
            <a:endParaRPr lang="en-US" b="0" dirty="0"/>
          </a:p>
          <a:p>
            <a:r>
              <a:rPr lang="en-US" b="0" dirty="0"/>
              <a:t>2. Click to show examples of regular ‘car’ verbs using new ‘car’ verbs</a:t>
            </a:r>
            <a:r>
              <a:rPr lang="en-US" b="0" baseline="0" dirty="0"/>
              <a:t> from the top 2000 most frequent words. Click again to show the conjugated verb and again to show the translation. This allows teachers to ask students for the correct form of the verb and its meaning. These are both cognates, and their meanings are given.</a:t>
            </a:r>
            <a:endParaRPr lang="en-US" b="0" dirty="0"/>
          </a:p>
          <a:p>
            <a:r>
              <a:rPr lang="en-US" b="0" dirty="0"/>
              <a:t>3. Click to show the rule for ‘gar’ verbs.</a:t>
            </a:r>
          </a:p>
          <a:p>
            <a:r>
              <a:rPr lang="en-US" b="0" dirty="0"/>
              <a:t>4. Click again to show examples of the rule.</a:t>
            </a:r>
            <a:r>
              <a:rPr lang="en-US" b="0" baseline="0" dirty="0"/>
              <a:t> ‘</a:t>
            </a:r>
            <a:r>
              <a:rPr lang="en-US" b="0" baseline="0" dirty="0" err="1"/>
              <a:t>Jugar</a:t>
            </a:r>
            <a:r>
              <a:rPr lang="en-US" b="0" baseline="0" dirty="0"/>
              <a:t>’ and ‘</a:t>
            </a:r>
            <a:r>
              <a:rPr lang="en-US" b="0" baseline="0" dirty="0" err="1"/>
              <a:t>llegar</a:t>
            </a:r>
            <a:r>
              <a:rPr lang="en-US" b="0" baseline="0" dirty="0"/>
              <a:t>’ verbs are both known vocabulary items.</a:t>
            </a:r>
          </a:p>
          <a:p>
            <a:r>
              <a:rPr lang="en-US" b="0" baseline="0" dirty="0"/>
              <a:t>5. Click to show the explanation for this spelling change. This is an opportunity to revisit the ‘soft’ [</a:t>
            </a:r>
            <a:r>
              <a:rPr lang="en-US" b="0" baseline="0" dirty="0" err="1"/>
              <a:t>ge</a:t>
            </a:r>
            <a:r>
              <a:rPr lang="en-US" b="0" baseline="0" dirty="0"/>
              <a:t>] SSC and juxtapose it with [</a:t>
            </a:r>
            <a:r>
              <a:rPr lang="en-US" b="0" baseline="0" dirty="0" err="1"/>
              <a:t>gué</a:t>
            </a:r>
            <a:r>
              <a:rPr lang="en-US" b="0" baseline="0" dirty="0"/>
              <a:t>]. </a:t>
            </a:r>
          </a:p>
          <a:p>
            <a:endParaRPr lang="en-US" b="0" baseline="0" dirty="0"/>
          </a:p>
          <a:p>
            <a:r>
              <a:rPr lang="en-US" b="1" baseline="0" dirty="0"/>
              <a:t>Frequency of unknown words (1 is the most common word in Spanish)</a:t>
            </a:r>
          </a:p>
          <a:p>
            <a:r>
              <a:rPr lang="en-US" b="0" baseline="0" dirty="0" err="1"/>
              <a:t>practicar</a:t>
            </a:r>
            <a:r>
              <a:rPr lang="en-US" b="0" baseline="0" dirty="0"/>
              <a:t> [1495]; </a:t>
            </a:r>
            <a:r>
              <a:rPr lang="en-US" b="0" baseline="0" dirty="0" err="1"/>
              <a:t>atacar</a:t>
            </a:r>
            <a:r>
              <a:rPr lang="en-US" b="0" baseline="0" dirty="0"/>
              <a:t> [1504]</a:t>
            </a:r>
            <a:endParaRPr lang="en-US" b="0" dirty="0"/>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7040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a:t>Slide 1/2</a:t>
            </a:r>
            <a:endParaRPr lang="en-GB" baseline="0" dirty="0"/>
          </a:p>
          <a:p>
            <a:endParaRPr lang="en-GB" baseline="0" dirty="0"/>
          </a:p>
          <a:p>
            <a:r>
              <a:rPr lang="en-GB" b="1" baseline="0" dirty="0"/>
              <a:t>Timing: </a:t>
            </a:r>
            <a:r>
              <a:rPr lang="en-GB" baseline="0"/>
              <a:t>8 minutes (slides 24-5)</a:t>
            </a:r>
            <a:endParaRPr lang="en-GB" baseline="0" dirty="0"/>
          </a:p>
          <a:p>
            <a:endParaRPr lang="en-GB" baseline="0" dirty="0"/>
          </a:p>
          <a:p>
            <a:r>
              <a:rPr lang="en-GB" b="1" baseline="0" dirty="0"/>
              <a:t>Aim:</a:t>
            </a:r>
            <a:r>
              <a:rPr lang="en-GB" baseline="0" dirty="0"/>
              <a:t> to identify how frequently the three SSCs occur in the text.</a:t>
            </a:r>
          </a:p>
          <a:p>
            <a:endParaRPr lang="en-GB" baseline="0" dirty="0"/>
          </a:p>
          <a:p>
            <a:r>
              <a:rPr lang="en-GB" b="1" baseline="0" dirty="0"/>
              <a:t>Procedure: </a:t>
            </a:r>
          </a:p>
          <a:p>
            <a:pPr marL="228600" indent="-228600">
              <a:buAutoNum type="arabicPeriod"/>
            </a:pPr>
            <a:r>
              <a:rPr lang="en-GB" b="0" baseline="0" dirty="0"/>
              <a:t>S</a:t>
            </a:r>
            <a:r>
              <a:rPr lang="en-GB" baseline="0" dirty="0"/>
              <a:t>tudents copy the tally grids into their books for this</a:t>
            </a:r>
            <a:r>
              <a:rPr lang="en-GB" sz="1200" dirty="0">
                <a:latin typeface="Century Gothic" panose="020B0502020202020204" pitchFamily="34" charset="0"/>
              </a:rPr>
              <a:t>.</a:t>
            </a:r>
            <a:r>
              <a:rPr lang="en-GB" sz="1200" baseline="0" dirty="0">
                <a:latin typeface="Century Gothic" panose="020B0502020202020204" pitchFamily="34" charset="0"/>
              </a:rPr>
              <a:t> Click on the ‘play’ button (top right) of the audio player to begin.</a:t>
            </a:r>
          </a:p>
          <a:p>
            <a:pPr marL="228600" indent="-228600">
              <a:buAutoNum type="arabicPeriod"/>
            </a:pPr>
            <a:r>
              <a:rPr lang="en-GB" baseline="0" dirty="0"/>
              <a:t>The first (and second) time they listen, they just tally how many times they hear the three SSCs.</a:t>
            </a:r>
          </a:p>
          <a:p>
            <a:pPr marL="228600" indent="-228600">
              <a:buAutoNum type="arabicPeriod"/>
            </a:pPr>
            <a:r>
              <a:rPr lang="en-GB" baseline="0" dirty="0"/>
              <a:t>Students listen again. They write the words that they hear with these SSCs. It may be necessary to replay the audio multiple times to give students the chance to complete all three boxes. There isn’t a problem with this – it is more likely to support errorless learning (see NCELP phonics rationale document (</a:t>
            </a:r>
            <a:r>
              <a:rPr lang="en-GB" dirty="0">
                <a:hlinkClick r:id="rId3"/>
              </a:rPr>
              <a:t>https://resources.ncelp.org/concern/parent/kd17cs85f/file_sets/sn009x76k</a:t>
            </a:r>
            <a:r>
              <a:rPr lang="en-GB" dirty="0"/>
              <a:t>)</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a:t>
            </a:r>
            <a:r>
              <a:rPr lang="en-GB" b="0" baseline="0" dirty="0"/>
              <a:t>fully readable </a:t>
            </a:r>
            <a:r>
              <a:rPr lang="en-GB" baseline="0" dirty="0"/>
              <a:t>text (i.e., a text that includes 100% or near to 100% previously taught language) could also be used for a dictation.</a:t>
            </a:r>
            <a:endParaRPr lang="en-US" b="1" dirty="0"/>
          </a:p>
          <a:p>
            <a:endParaRPr lang="en-US" b="1"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Text (77 words): Un día </a:t>
            </a:r>
            <a:r>
              <a:rPr lang="en-GB" b="1" baseline="0" dirty="0" err="1"/>
              <a:t>muy</a:t>
            </a:r>
            <a:r>
              <a:rPr lang="en-GB" b="1" baseline="0" dirty="0"/>
              <a:t> </a:t>
            </a:r>
            <a:r>
              <a:rPr lang="en-GB" b="1" baseline="0" dirty="0" err="1"/>
              <a:t>lleno</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El </a:t>
            </a:r>
            <a:r>
              <a:rPr lang="en-GB" b="0" baseline="0" dirty="0" err="1"/>
              <a:t>sábado</a:t>
            </a:r>
            <a:r>
              <a:rPr lang="en-GB" b="0" baseline="0" dirty="0"/>
              <a:t> </a:t>
            </a:r>
            <a:r>
              <a:rPr lang="en-GB" b="0" baseline="0" dirty="0" err="1"/>
              <a:t>pasado</a:t>
            </a:r>
            <a:r>
              <a:rPr lang="en-GB" b="0" baseline="0" dirty="0"/>
              <a:t>, </a:t>
            </a:r>
            <a:r>
              <a:rPr lang="en-GB" b="0" baseline="0" dirty="0" err="1"/>
              <a:t>desayun</a:t>
            </a:r>
            <a:r>
              <a:rPr lang="en-GB" b="1" baseline="0" dirty="0" err="1"/>
              <a:t>é</a:t>
            </a:r>
            <a:r>
              <a:rPr lang="en-GB" b="0" baseline="0" dirty="0"/>
              <a:t> </a:t>
            </a:r>
            <a:r>
              <a:rPr lang="en-GB" b="0" baseline="0" dirty="0" err="1"/>
              <a:t>temprano</a:t>
            </a:r>
            <a:r>
              <a:rPr lang="en-GB" b="0" baseline="0" dirty="0"/>
              <a:t> y </a:t>
            </a:r>
            <a:r>
              <a:rPr lang="en-GB" b="0" baseline="0" dirty="0" err="1"/>
              <a:t>quit</a:t>
            </a:r>
            <a:r>
              <a:rPr lang="en-GB" b="1" baseline="0" dirty="0" err="1"/>
              <a:t>é</a:t>
            </a:r>
            <a:r>
              <a:rPr lang="en-GB" b="0" baseline="0" dirty="0"/>
              <a:t> la mesa </a:t>
            </a:r>
            <a:r>
              <a:rPr lang="en-GB" b="0" baseline="0" dirty="0" err="1"/>
              <a:t>después</a:t>
            </a:r>
            <a:r>
              <a:rPr lang="en-GB" b="0" baseline="0" dirty="0"/>
              <a:t>. Me </a:t>
            </a:r>
            <a:r>
              <a:rPr lang="en-GB" b="0" baseline="0" dirty="0" err="1"/>
              <a:t>gusta</a:t>
            </a:r>
            <a:r>
              <a:rPr lang="en-GB" b="0" baseline="0" dirty="0"/>
              <a:t> la </a:t>
            </a:r>
            <a:r>
              <a:rPr lang="en-GB" b="0" baseline="0" dirty="0" err="1"/>
              <a:t>música</a:t>
            </a:r>
            <a:r>
              <a:rPr lang="en-GB" b="0" baseline="0" dirty="0"/>
              <a:t>, </a:t>
            </a:r>
            <a:r>
              <a:rPr lang="en-GB" b="0" baseline="0" dirty="0" err="1"/>
              <a:t>entonces</a:t>
            </a:r>
            <a:r>
              <a:rPr lang="en-GB" b="0" baseline="0" dirty="0"/>
              <a:t> </a:t>
            </a:r>
            <a:r>
              <a:rPr lang="en-GB" b="0" baseline="0" dirty="0" err="1"/>
              <a:t>sa</a:t>
            </a:r>
            <a:r>
              <a:rPr lang="en-GB" b="1" baseline="0" dirty="0" err="1"/>
              <a:t>qué</a:t>
            </a:r>
            <a:r>
              <a:rPr lang="en-GB" b="0" baseline="0" dirty="0"/>
              <a:t> mi </a:t>
            </a:r>
            <a:r>
              <a:rPr lang="en-GB" b="0" baseline="0" dirty="0" err="1"/>
              <a:t>guitarra</a:t>
            </a:r>
            <a:r>
              <a:rPr lang="en-GB" b="0" baseline="0" dirty="0"/>
              <a:t> y </a:t>
            </a:r>
            <a:r>
              <a:rPr lang="en-GB" b="0" baseline="0" dirty="0" err="1"/>
              <a:t>practi</a:t>
            </a:r>
            <a:r>
              <a:rPr lang="en-GB" b="1" baseline="0" dirty="0" err="1"/>
              <a:t>qué</a:t>
            </a:r>
            <a:r>
              <a:rPr lang="en-GB" b="0" baseline="0" dirty="0"/>
              <a:t> </a:t>
            </a:r>
            <a:r>
              <a:rPr lang="en-GB" b="0" baseline="0" dirty="0" err="1"/>
              <a:t>casi</a:t>
            </a:r>
            <a:r>
              <a:rPr lang="en-GB" b="0" baseline="0" dirty="0"/>
              <a:t> </a:t>
            </a:r>
            <a:r>
              <a:rPr lang="en-GB" b="0" baseline="0" dirty="0" err="1"/>
              <a:t>toda</a:t>
            </a:r>
            <a:r>
              <a:rPr lang="en-GB" b="0" baseline="0" dirty="0"/>
              <a:t> la </a:t>
            </a:r>
            <a:r>
              <a:rPr lang="en-GB" b="0" baseline="0" dirty="0" err="1"/>
              <a:t>mañana</a:t>
            </a:r>
            <a:r>
              <a:rPr lang="en-GB" b="0" baseline="0" dirty="0"/>
              <a:t>. </a:t>
            </a:r>
            <a:r>
              <a:rPr lang="en-GB" b="0" baseline="0" dirty="0" err="1"/>
              <a:t>Después</a:t>
            </a:r>
            <a:r>
              <a:rPr lang="en-GB" b="0" baseline="0" dirty="0"/>
              <a:t>, </a:t>
            </a:r>
            <a:r>
              <a:rPr lang="en-GB" b="0" baseline="0" dirty="0" err="1"/>
              <a:t>bus</a:t>
            </a:r>
            <a:r>
              <a:rPr lang="en-GB" b="1" baseline="0" dirty="0" err="1"/>
              <a:t>qué</a:t>
            </a:r>
            <a:r>
              <a:rPr lang="en-GB" b="0" baseline="0" dirty="0"/>
              <a:t> mi </a:t>
            </a:r>
            <a:r>
              <a:rPr lang="en-GB" b="0" baseline="0" dirty="0" err="1"/>
              <a:t>balón</a:t>
            </a:r>
            <a:r>
              <a:rPr lang="en-GB" b="0" baseline="0" dirty="0"/>
              <a:t> de </a:t>
            </a:r>
            <a:r>
              <a:rPr lang="en-GB" b="0" baseline="0" dirty="0" err="1"/>
              <a:t>fútbol</a:t>
            </a:r>
            <a:r>
              <a:rPr lang="en-GB" b="0" baseline="0" dirty="0"/>
              <a:t> y </a:t>
            </a:r>
            <a:r>
              <a:rPr lang="en-GB" b="0" baseline="0" dirty="0" err="1"/>
              <a:t>ju</a:t>
            </a:r>
            <a:r>
              <a:rPr lang="en-GB" b="1" baseline="0" dirty="0" err="1"/>
              <a:t>gué</a:t>
            </a:r>
            <a:r>
              <a:rPr lang="en-GB" b="0" baseline="0" dirty="0"/>
              <a:t> </a:t>
            </a:r>
            <a:r>
              <a:rPr lang="en-GB" b="0" baseline="0" dirty="0" err="1"/>
              <a:t>en</a:t>
            </a:r>
            <a:r>
              <a:rPr lang="en-GB" b="0" baseline="0" dirty="0"/>
              <a:t> el </a:t>
            </a:r>
            <a:r>
              <a:rPr lang="en-GB" b="0" baseline="0" dirty="0" err="1"/>
              <a:t>parque</a:t>
            </a:r>
            <a:r>
              <a:rPr lang="en-GB" b="0" baseline="0" dirty="0"/>
              <a:t> con Hugo. ¡</a:t>
            </a:r>
            <a:r>
              <a:rPr lang="en-GB" b="0" baseline="0" dirty="0" err="1"/>
              <a:t>Yo</a:t>
            </a:r>
            <a:r>
              <a:rPr lang="en-GB" b="0" baseline="0" dirty="0"/>
              <a:t> </a:t>
            </a:r>
            <a:r>
              <a:rPr lang="en-GB" b="0" baseline="0" dirty="0" err="1"/>
              <a:t>gan</a:t>
            </a:r>
            <a:r>
              <a:rPr lang="en-GB" b="1" baseline="0" dirty="0" err="1"/>
              <a:t>é</a:t>
            </a:r>
            <a:r>
              <a:rPr lang="en-GB" b="0" baseline="0" dirty="0"/>
              <a:t> </a:t>
            </a:r>
            <a:r>
              <a:rPr lang="en-GB" b="0" baseline="0" dirty="0" err="1"/>
              <a:t>cinco</a:t>
            </a:r>
            <a:r>
              <a:rPr lang="en-GB" b="0" baseline="0" dirty="0"/>
              <a:t> a </a:t>
            </a:r>
            <a:r>
              <a:rPr lang="en-GB" b="0" baseline="0" dirty="0" err="1"/>
              <a:t>cuatro</a:t>
            </a:r>
            <a:r>
              <a:rPr lang="en-GB" b="0" baseline="0" dirty="0"/>
              <a:t>! Por la </a:t>
            </a:r>
            <a:r>
              <a:rPr lang="en-GB" b="0" baseline="0" dirty="0" err="1"/>
              <a:t>tarde</a:t>
            </a:r>
            <a:r>
              <a:rPr lang="en-GB" b="0" baseline="0" dirty="0"/>
              <a:t> </a:t>
            </a:r>
            <a:r>
              <a:rPr lang="en-GB" b="0" baseline="0" dirty="0" err="1"/>
              <a:t>pa</a:t>
            </a:r>
            <a:r>
              <a:rPr lang="en-GB" b="1" baseline="0" dirty="0" err="1"/>
              <a:t>gué</a:t>
            </a:r>
            <a:r>
              <a:rPr lang="en-GB" b="0" baseline="0" dirty="0"/>
              <a:t> </a:t>
            </a:r>
            <a:r>
              <a:rPr lang="en-GB" b="0" baseline="0" dirty="0" err="1"/>
              <a:t>unos</a:t>
            </a:r>
            <a:r>
              <a:rPr lang="en-GB" b="0" baseline="0" dirty="0"/>
              <a:t> </a:t>
            </a:r>
            <a:r>
              <a:rPr lang="en-GB" b="0" baseline="0" dirty="0" err="1"/>
              <a:t>billetes</a:t>
            </a:r>
            <a:r>
              <a:rPr lang="en-GB" b="0" baseline="0" dirty="0"/>
              <a:t> de </a:t>
            </a:r>
            <a:r>
              <a:rPr lang="en-GB" b="0" baseline="0" dirty="0" err="1"/>
              <a:t>autobús</a:t>
            </a:r>
            <a:r>
              <a:rPr lang="en-GB" b="0" baseline="0" dirty="0"/>
              <a:t> para un </a:t>
            </a:r>
            <a:r>
              <a:rPr lang="en-GB" b="0" baseline="0" dirty="0" err="1"/>
              <a:t>viaje</a:t>
            </a:r>
            <a:r>
              <a:rPr lang="en-GB" b="0" baseline="0" dirty="0"/>
              <a:t> a Sevilla, </a:t>
            </a:r>
            <a:r>
              <a:rPr lang="en-GB" b="0" baseline="0" dirty="0" err="1"/>
              <a:t>luego</a:t>
            </a:r>
            <a:r>
              <a:rPr lang="en-GB" b="0" baseline="0" dirty="0"/>
              <a:t> </a:t>
            </a:r>
            <a:r>
              <a:rPr lang="en-GB" b="0" baseline="0" dirty="0" err="1"/>
              <a:t>identifi</a:t>
            </a:r>
            <a:r>
              <a:rPr lang="en-GB" b="1" baseline="0" dirty="0" err="1"/>
              <a:t>qué</a:t>
            </a:r>
            <a:r>
              <a:rPr lang="en-GB" b="0" baseline="0" dirty="0"/>
              <a:t> </a:t>
            </a:r>
            <a:r>
              <a:rPr lang="en-GB" b="0" baseline="0" dirty="0" err="1"/>
              <a:t>unos</a:t>
            </a:r>
            <a:r>
              <a:rPr lang="en-GB" b="0" baseline="0" dirty="0"/>
              <a:t> </a:t>
            </a:r>
            <a:r>
              <a:rPr lang="en-GB" b="0" baseline="0" dirty="0" err="1"/>
              <a:t>lugares</a:t>
            </a:r>
            <a:r>
              <a:rPr lang="en-GB" b="0" baseline="0" dirty="0"/>
              <a:t> para </a:t>
            </a:r>
            <a:r>
              <a:rPr lang="en-GB" b="0" baseline="0" dirty="0" err="1"/>
              <a:t>visitar</a:t>
            </a:r>
            <a:r>
              <a:rPr lang="en-GB" b="0" baseline="0" dirty="0"/>
              <a:t>. </a:t>
            </a:r>
            <a:r>
              <a:rPr lang="en-GB" b="0" baseline="0" dirty="0" err="1"/>
              <a:t>Lle</a:t>
            </a:r>
            <a:r>
              <a:rPr lang="en-GB" b="1" baseline="0" dirty="0" err="1"/>
              <a:t>gué</a:t>
            </a:r>
            <a:r>
              <a:rPr lang="en-GB" b="0" baseline="0" dirty="0"/>
              <a:t> a casa con </a:t>
            </a:r>
            <a:r>
              <a:rPr lang="en-GB" b="0" baseline="0" dirty="0" err="1"/>
              <a:t>sueño</a:t>
            </a:r>
            <a:r>
              <a:rPr lang="en-GB" b="0" baseline="0" dirty="0"/>
              <a:t> </a:t>
            </a:r>
            <a:r>
              <a:rPr lang="en-GB" b="0" baseline="0" dirty="0" err="1"/>
              <a:t>después</a:t>
            </a:r>
            <a:r>
              <a:rPr lang="en-GB" b="0" baseline="0" dirty="0"/>
              <a:t> de un día </a:t>
            </a:r>
            <a:r>
              <a:rPr lang="en-GB" b="0" baseline="0" dirty="0" err="1"/>
              <a:t>muy</a:t>
            </a:r>
            <a:r>
              <a:rPr lang="en-GB" b="0" baseline="0" dirty="0"/>
              <a:t> </a:t>
            </a:r>
            <a:r>
              <a:rPr lang="en-GB" b="0" baseline="0" dirty="0" err="1"/>
              <a:t>lleno</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words/cognates (1 is the most frequent word in Spanish): </a:t>
            </a:r>
            <a:br>
              <a:rPr lang="en-GB" baseline="0" dirty="0"/>
            </a:br>
            <a:r>
              <a:rPr lang="en-GB" baseline="0" dirty="0" err="1"/>
              <a:t>identificar</a:t>
            </a:r>
            <a:r>
              <a:rPr lang="en-GB" baseline="0" dirty="0"/>
              <a:t> [1080]; </a:t>
            </a:r>
            <a:r>
              <a:rPr lang="en-GB" baseline="0" dirty="0" err="1"/>
              <a:t>pagar</a:t>
            </a:r>
            <a:r>
              <a:rPr lang="en-GB" baseline="0" dirty="0"/>
              <a:t> [377]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436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Slide 2/2</a:t>
            </a:r>
          </a:p>
          <a:p>
            <a:endParaRPr lang="en-US" b="1" dirty="0"/>
          </a:p>
          <a:p>
            <a:r>
              <a:rPr lang="en-US" b="1" dirty="0"/>
              <a:t>Aim: </a:t>
            </a:r>
            <a:r>
              <a:rPr lang="en-US" b="0" dirty="0"/>
              <a:t>pronunciation and</a:t>
            </a:r>
            <a:r>
              <a:rPr lang="en-US" b="0" baseline="0" dirty="0"/>
              <a:t> fluency </a:t>
            </a:r>
            <a:r>
              <a:rPr lang="en-US" b="0" dirty="0"/>
              <a:t>practice, with a specific focus on </a:t>
            </a:r>
            <a:r>
              <a:rPr lang="en-US" b="0" dirty="0" err="1"/>
              <a:t>recognising</a:t>
            </a:r>
            <a:r>
              <a:rPr lang="en-US" b="0" dirty="0"/>
              <a:t> verbs that require –</a:t>
            </a:r>
            <a:r>
              <a:rPr lang="en-US" b="0" dirty="0" err="1"/>
              <a:t>qué</a:t>
            </a:r>
            <a:r>
              <a:rPr lang="en-US" b="0" dirty="0"/>
              <a:t> and –</a:t>
            </a:r>
            <a:r>
              <a:rPr lang="en-US" b="0" dirty="0" err="1"/>
              <a:t>gué</a:t>
            </a:r>
            <a:r>
              <a:rPr lang="en-US" b="0" dirty="0"/>
              <a:t> in the</a:t>
            </a:r>
            <a:r>
              <a:rPr lang="en-US" b="0" baseline="0" dirty="0"/>
              <a:t> </a:t>
            </a:r>
            <a:r>
              <a:rPr lang="en-US" b="0" baseline="0" dirty="0" err="1"/>
              <a:t>preterite</a:t>
            </a:r>
            <a:r>
              <a:rPr lang="en-US" b="0" dirty="0"/>
              <a:t>,</a:t>
            </a:r>
            <a:r>
              <a:rPr lang="en-US" b="0" baseline="0" dirty="0"/>
              <a:t> and pronouncing these correctly.</a:t>
            </a:r>
            <a:endParaRPr lang="en-US" b="0" dirty="0"/>
          </a:p>
          <a:p>
            <a:endParaRPr lang="en-US" b="1" dirty="0"/>
          </a:p>
          <a:p>
            <a:r>
              <a:rPr lang="en-US" b="1" dirty="0"/>
              <a:t>Procedure:</a:t>
            </a:r>
          </a:p>
          <a:p>
            <a:r>
              <a:rPr lang="en-US" b="0" dirty="0"/>
              <a:t>1. Students work</a:t>
            </a:r>
            <a:r>
              <a:rPr lang="en-US" b="0" baseline="0" dirty="0"/>
              <a:t> in pairs and take it in turns to read out the passage to their partner. They need to convert the verbs in bold in the infinitive into the ‘I’ form of the </a:t>
            </a:r>
            <a:r>
              <a:rPr lang="en-US" b="0" baseline="0" dirty="0" err="1"/>
              <a:t>preterite</a:t>
            </a:r>
            <a:r>
              <a:rPr lang="en-US" b="0" baseline="0" dirty="0"/>
              <a:t>. This is the same passage as the previous exercise. It could be worth doing the first verb (</a:t>
            </a:r>
            <a:r>
              <a:rPr lang="en-US" b="0" baseline="0" dirty="0" err="1"/>
              <a:t>desayuné</a:t>
            </a:r>
            <a:r>
              <a:rPr lang="en-US" b="0" baseline="0" dirty="0"/>
              <a:t>) in class, or asking which verbs are going to need the [</a:t>
            </a:r>
            <a:r>
              <a:rPr lang="en-US" b="0" baseline="0" dirty="0" err="1"/>
              <a:t>qué</a:t>
            </a:r>
            <a:r>
              <a:rPr lang="en-US" b="0" baseline="0" dirty="0"/>
              <a:t>] or [</a:t>
            </a:r>
            <a:r>
              <a:rPr lang="en-US" b="0" baseline="0" dirty="0" err="1"/>
              <a:t>gué</a:t>
            </a:r>
            <a:r>
              <a:rPr lang="en-US" b="0" baseline="0" dirty="0"/>
              <a:t>] endings before starting the activity.</a:t>
            </a:r>
            <a:endParaRPr lang="en-US" b="0" dirty="0"/>
          </a:p>
          <a:p>
            <a:r>
              <a:rPr lang="en-US" b="0" dirty="0"/>
              <a:t>2. The</a:t>
            </a:r>
            <a:r>
              <a:rPr lang="en-US" b="0" baseline="0" dirty="0"/>
              <a:t> other student should then read the passage out.</a:t>
            </a:r>
          </a:p>
          <a:p>
            <a:r>
              <a:rPr lang="en-US" b="0" baseline="0" dirty="0"/>
              <a:t>3. The teacher can then go through the entire text with students, reading out individual sentences. Clicking will reveal the conjugated verb.</a:t>
            </a:r>
          </a:p>
          <a:p>
            <a:endParaRPr lang="en-US" b="0" baseline="0" dirty="0"/>
          </a:p>
          <a:p>
            <a:r>
              <a:rPr lang="en-US" b="1" baseline="0" dirty="0"/>
              <a:t>Notes: </a:t>
            </a:r>
            <a:r>
              <a:rPr lang="en-US" b="0" baseline="0" dirty="0"/>
              <a:t>a native speaker from mainland Spain commented that she personally would use ‘</a:t>
            </a:r>
            <a:r>
              <a:rPr lang="en-US" b="0" baseline="0" dirty="0" err="1"/>
              <a:t>ocupado</a:t>
            </a:r>
            <a:r>
              <a:rPr lang="en-US" b="0" baseline="0" dirty="0"/>
              <a:t>’ (un </a:t>
            </a:r>
            <a:r>
              <a:rPr lang="en-US" b="0" baseline="0" dirty="0" err="1"/>
              <a:t>día</a:t>
            </a:r>
            <a:r>
              <a:rPr lang="en-US" b="0" baseline="0" dirty="0"/>
              <a:t> </a:t>
            </a:r>
            <a:r>
              <a:rPr lang="en-US" b="0" baseline="0" dirty="0" err="1"/>
              <a:t>muy</a:t>
            </a:r>
            <a:r>
              <a:rPr lang="en-US" b="0" baseline="0" dirty="0"/>
              <a:t> </a:t>
            </a:r>
            <a:r>
              <a:rPr lang="en-US" b="0" baseline="0" dirty="0" err="1"/>
              <a:t>ocupado</a:t>
            </a:r>
            <a:r>
              <a:rPr lang="en-US" b="0" baseline="0" dirty="0"/>
              <a:t>), but was aware that in other parts of Spain and in Latin American countries, ‘</a:t>
            </a:r>
            <a:r>
              <a:rPr lang="en-US" b="0" baseline="0" dirty="0" err="1"/>
              <a:t>lleno</a:t>
            </a:r>
            <a:r>
              <a:rPr lang="en-US" b="0" baseline="0" dirty="0"/>
              <a:t>’ is used.</a:t>
            </a:r>
          </a:p>
          <a:p>
            <a:r>
              <a:rPr lang="en-US" b="0" baseline="0" dirty="0"/>
              <a:t>If desired, the text could also </a:t>
            </a:r>
            <a:r>
              <a:rPr lang="en-US" b="0" baseline="0" dirty="0" err="1"/>
              <a:t>also</a:t>
            </a:r>
            <a:r>
              <a:rPr lang="en-US" b="0" baseline="0" dirty="0"/>
              <a:t> be translated as an extension activity.</a:t>
            </a:r>
            <a:endParaRPr lang="en-US" b="1" baseline="0" dirty="0"/>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words/cognates (1 is the most frequent word in Spanish): </a:t>
            </a:r>
            <a:br>
              <a:rPr lang="en-GB" baseline="0" dirty="0"/>
            </a:br>
            <a:r>
              <a:rPr lang="en-GB" baseline="0" dirty="0" err="1"/>
              <a:t>identificar</a:t>
            </a:r>
            <a:r>
              <a:rPr lang="en-GB" baseline="0" dirty="0"/>
              <a:t> [1080]; </a:t>
            </a:r>
            <a:r>
              <a:rPr lang="en-GB" baseline="0" dirty="0" err="1"/>
              <a:t>pagar</a:t>
            </a:r>
            <a:r>
              <a:rPr lang="en-GB" baseline="0" dirty="0"/>
              <a:t> [377]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3785769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endParaRPr b="0"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aural recognition</a:t>
            </a:r>
            <a:r>
              <a:rPr lang="en-GB" b="0" baseline="0" dirty="0"/>
              <a:t> of the </a:t>
            </a:r>
            <a:r>
              <a:rPr lang="en-GB" b="0" dirty="0"/>
              <a:t>–</a:t>
            </a:r>
            <a:r>
              <a:rPr lang="en-GB" b="0" dirty="0" err="1"/>
              <a:t>qué</a:t>
            </a:r>
            <a:r>
              <a:rPr lang="en-GB" b="0" dirty="0"/>
              <a:t> and –</a:t>
            </a:r>
            <a:r>
              <a:rPr lang="en-GB" b="0" dirty="0" err="1"/>
              <a:t>gué</a:t>
            </a:r>
            <a:r>
              <a:rPr lang="en-GB" b="0" dirty="0"/>
              <a:t> endings for 1st person singular verbs in the past tense; to understand the meanings of these verbs in their infinitive form.</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latin typeface="Calibri"/>
                <a:ea typeface="Calibri"/>
                <a:cs typeface="Calibri"/>
                <a:sym typeface="Calibri"/>
              </a:rPr>
              <a:t>Click the number buttons to play the recordings. Students listen to each word and complete the spelling with –</a:t>
            </a:r>
            <a:r>
              <a:rPr lang="en-GB" sz="1200" dirty="0" err="1">
                <a:solidFill>
                  <a:schemeClr val="dk1"/>
                </a:solidFill>
                <a:latin typeface="Calibri"/>
                <a:ea typeface="Calibri"/>
                <a:cs typeface="Calibri"/>
                <a:sym typeface="Calibri"/>
              </a:rPr>
              <a:t>gué</a:t>
            </a:r>
            <a:r>
              <a:rPr lang="en-GB" sz="1200" dirty="0">
                <a:solidFill>
                  <a:schemeClr val="dk1"/>
                </a:solidFill>
                <a:latin typeface="Calibri"/>
                <a:ea typeface="Calibri"/>
                <a:cs typeface="Calibri"/>
                <a:sym typeface="Calibri"/>
              </a:rPr>
              <a:t> or –</a:t>
            </a:r>
            <a:r>
              <a:rPr lang="en-GB" sz="1200" dirty="0" err="1">
                <a:solidFill>
                  <a:schemeClr val="dk1"/>
                </a:solidFill>
                <a:latin typeface="Calibri"/>
                <a:ea typeface="Calibri"/>
                <a:cs typeface="Calibri"/>
                <a:sym typeface="Calibri"/>
              </a:rPr>
              <a:t>qué</a:t>
            </a:r>
            <a:r>
              <a:rPr lang="en-GB" sz="1200" dirty="0">
                <a:solidFill>
                  <a:schemeClr val="dk1"/>
                </a:solidFill>
                <a:latin typeface="Calibri"/>
                <a:ea typeface="Calibri"/>
                <a:cs typeface="Calibri"/>
                <a:sym typeface="Calibri"/>
              </a:rPr>
              <a:t> accordingly. The answers are then shown by clicking.</a:t>
            </a:r>
            <a:endParaRPr sz="1200" dirty="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latin typeface="Calibri"/>
                <a:ea typeface="Calibri"/>
                <a:cs typeface="Calibri"/>
                <a:sym typeface="Calibri"/>
              </a:rPr>
              <a:t>Students then write the meaning of the verbs in the infinitive. Items</a:t>
            </a:r>
            <a:r>
              <a:rPr lang="en-GB" sz="1200" baseline="0" dirty="0">
                <a:solidFill>
                  <a:schemeClr val="dk1"/>
                </a:solidFill>
                <a:latin typeface="Calibri"/>
                <a:ea typeface="Calibri"/>
                <a:cs typeface="Calibri"/>
                <a:sym typeface="Calibri"/>
              </a:rPr>
              <a:t> 7 and 8 are unknown words (though </a:t>
            </a:r>
            <a:r>
              <a:rPr lang="en-GB" sz="1200" baseline="0" dirty="0" err="1">
                <a:solidFill>
                  <a:schemeClr val="dk1"/>
                </a:solidFill>
                <a:latin typeface="Calibri"/>
                <a:ea typeface="Calibri"/>
                <a:cs typeface="Calibri"/>
                <a:sym typeface="Calibri"/>
              </a:rPr>
              <a:t>practicar</a:t>
            </a:r>
            <a:r>
              <a:rPr lang="en-GB" sz="1200" baseline="0" dirty="0">
                <a:solidFill>
                  <a:schemeClr val="dk1"/>
                </a:solidFill>
                <a:latin typeface="Calibri"/>
                <a:ea typeface="Calibri"/>
                <a:cs typeface="Calibri"/>
                <a:sym typeface="Calibri"/>
              </a:rPr>
              <a:t> is a near-cognate), so the meanings are given upfront.</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endParaRPr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err="1"/>
              <a:t>saqué</a:t>
            </a:r>
            <a:endParaRPr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err="1"/>
              <a:t>jugué</a:t>
            </a:r>
            <a:endParaRPr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err="1"/>
              <a:t>publiqué</a:t>
            </a:r>
            <a:endParaRPr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err="1"/>
              <a:t>busqué</a:t>
            </a:r>
            <a:endParaRPr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err="1"/>
              <a:t>llegué</a:t>
            </a:r>
            <a:endParaRPr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err="1"/>
              <a:t>pagué</a:t>
            </a:r>
            <a:endParaRPr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err="1"/>
              <a:t>practiqué</a:t>
            </a:r>
            <a:endParaRPr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err="1"/>
              <a:t>toqué</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0" lvl="0" indent="0" algn="l" rtl="0">
              <a:spcBef>
                <a:spcPts val="0"/>
              </a:spcBef>
              <a:spcAft>
                <a:spcPts val="0"/>
              </a:spcAft>
              <a:buClr>
                <a:schemeClr val="dk1"/>
              </a:buClr>
              <a:buSzPts val="1200"/>
              <a:buFont typeface="Calibri"/>
              <a:buNone/>
            </a:pPr>
            <a:r>
              <a:rPr lang="en-GB" b="1" dirty="0"/>
              <a:t>Frequency of unknow</a:t>
            </a:r>
            <a:r>
              <a:rPr lang="en-GB" b="1" baseline="0" dirty="0"/>
              <a:t>n words or cognates </a:t>
            </a:r>
            <a:r>
              <a:rPr lang="en-GB" b="1" dirty="0"/>
              <a:t>(1 is the most frequent word in Spanish): </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err="1"/>
              <a:t>practicar</a:t>
            </a:r>
            <a:r>
              <a:rPr lang="en-GB" dirty="0"/>
              <a:t> [1595];</a:t>
            </a:r>
            <a:r>
              <a:rPr lang="en-GB" baseline="0" dirty="0"/>
              <a:t> </a:t>
            </a:r>
            <a:r>
              <a:rPr lang="en-GB" baseline="0" dirty="0" err="1"/>
              <a:t>tocar</a:t>
            </a:r>
            <a:r>
              <a:rPr lang="en-GB" baseline="0" dirty="0"/>
              <a:t> [327]</a:t>
            </a:r>
            <a:endParaRPr lang="en-GB" dirty="0"/>
          </a:p>
          <a:p>
            <a:pPr marL="0" marR="0" lvl="0" indent="0" algn="l" rtl="0">
              <a:lnSpc>
                <a:spcPct val="100000"/>
              </a:lnSpc>
              <a:spcBef>
                <a:spcPts val="0"/>
              </a:spcBef>
              <a:spcAft>
                <a:spcPts val="0"/>
              </a:spcAft>
              <a:buClr>
                <a:schemeClr val="dk1"/>
              </a:buClr>
              <a:buSzPts val="1200"/>
              <a:buFont typeface="Calibri"/>
              <a:buNone/>
            </a:pPr>
            <a:endParaRPr b="0" dirty="0"/>
          </a:p>
        </p:txBody>
      </p:sp>
      <p:sp>
        <p:nvSpPr>
          <p:cNvPr id="69" name="Google Shape;6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Tree>
    <p:extLst>
      <p:ext uri="{BB962C8B-B14F-4D97-AF65-F5344CB8AC3E}">
        <p14:creationId xmlns:p14="http://schemas.microsoft.com/office/powerpoint/2010/main" val="2714816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2851683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189371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2" name="Google Shape;22;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165003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6" name="Google Shape;26;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7" name="Google Shape;27;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8" name="Google Shape;28;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9" name="Google Shape;29;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413075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2744031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4" name="Google Shape;34;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1289324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8" name="Google Shape;38;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2716480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4795855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4" name="Google Shape;44;p1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515298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35"/>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805294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3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65123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2823990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9"/>
        <p:cNvGrpSpPr/>
        <p:nvPr/>
      </p:nvGrpSpPr>
      <p:grpSpPr>
        <a:xfrm>
          <a:off x="0" y="0"/>
          <a:ext cx="0" cy="0"/>
          <a:chOff x="0" y="0"/>
          <a:chExt cx="0" cy="0"/>
        </a:xfrm>
      </p:grpSpPr>
      <p:sp>
        <p:nvSpPr>
          <p:cNvPr id="20" name="Google Shape;20;p3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8"/>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862497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2"/>
        <p:cNvGrpSpPr/>
        <p:nvPr/>
      </p:nvGrpSpPr>
      <p:grpSpPr>
        <a:xfrm>
          <a:off x="0" y="0"/>
          <a:ext cx="0" cy="0"/>
          <a:chOff x="0" y="0"/>
          <a:chExt cx="0" cy="0"/>
        </a:xfrm>
      </p:grpSpPr>
      <p:sp>
        <p:nvSpPr>
          <p:cNvPr id="23" name="Google Shape;23;p3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972539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6"/>
        <p:cNvGrpSpPr/>
        <p:nvPr/>
      </p:nvGrpSpPr>
      <p:grpSpPr>
        <a:xfrm>
          <a:off x="0" y="0"/>
          <a:ext cx="0" cy="0"/>
          <a:chOff x="0" y="0"/>
          <a:chExt cx="0" cy="0"/>
        </a:xfrm>
      </p:grpSpPr>
      <p:sp>
        <p:nvSpPr>
          <p:cNvPr id="27" name="Google Shape;27;p40"/>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0"/>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40"/>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0"/>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40"/>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00525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2"/>
        <p:cNvGrpSpPr/>
        <p:nvPr/>
      </p:nvGrpSpPr>
      <p:grpSpPr>
        <a:xfrm>
          <a:off x="0" y="0"/>
          <a:ext cx="0" cy="0"/>
          <a:chOff x="0" y="0"/>
          <a:chExt cx="0" cy="0"/>
        </a:xfrm>
      </p:grpSpPr>
      <p:sp>
        <p:nvSpPr>
          <p:cNvPr id="33" name="Google Shape;33;p4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1"/>
          <p:cNvSpPr txBox="1"/>
          <p:nvPr/>
        </p:nvSpPr>
        <p:spPr>
          <a:xfrm>
            <a:off x="838200" y="1923393"/>
            <a:ext cx="60355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Text</a:t>
            </a:r>
            <a:endParaRPr/>
          </a:p>
        </p:txBody>
      </p:sp>
    </p:spTree>
    <p:extLst>
      <p:ext uri="{BB962C8B-B14F-4D97-AF65-F5344CB8AC3E}">
        <p14:creationId xmlns:p14="http://schemas.microsoft.com/office/powerpoint/2010/main" val="862896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5"/>
        <p:cNvGrpSpPr/>
        <p:nvPr/>
      </p:nvGrpSpPr>
      <p:grpSpPr>
        <a:xfrm>
          <a:off x="0" y="0"/>
          <a:ext cx="0" cy="0"/>
          <a:chOff x="0" y="0"/>
          <a:chExt cx="0" cy="0"/>
        </a:xfrm>
      </p:grpSpPr>
      <p:sp>
        <p:nvSpPr>
          <p:cNvPr id="36" name="Google Shape;36;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4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4401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9"/>
        <p:cNvGrpSpPr/>
        <p:nvPr/>
      </p:nvGrpSpPr>
      <p:grpSpPr>
        <a:xfrm>
          <a:off x="0" y="0"/>
          <a:ext cx="0" cy="0"/>
          <a:chOff x="0" y="0"/>
          <a:chExt cx="0" cy="0"/>
        </a:xfrm>
      </p:grpSpPr>
      <p:sp>
        <p:nvSpPr>
          <p:cNvPr id="40" name="Google Shape;40;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43"/>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333450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3"/>
        <p:cNvGrpSpPr/>
        <p:nvPr/>
      </p:nvGrpSpPr>
      <p:grpSpPr>
        <a:xfrm>
          <a:off x="0" y="0"/>
          <a:ext cx="0" cy="0"/>
          <a:chOff x="0" y="0"/>
          <a:chExt cx="0" cy="0"/>
        </a:xfrm>
      </p:grpSpPr>
      <p:sp>
        <p:nvSpPr>
          <p:cNvPr id="44" name="Google Shape;44;p4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07324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6"/>
        <p:cNvGrpSpPr/>
        <p:nvPr/>
      </p:nvGrpSpPr>
      <p:grpSpPr>
        <a:xfrm>
          <a:off x="0" y="0"/>
          <a:ext cx="0" cy="0"/>
          <a:chOff x="0" y="0"/>
          <a:chExt cx="0" cy="0"/>
        </a:xfrm>
      </p:grpSpPr>
      <p:sp>
        <p:nvSpPr>
          <p:cNvPr id="47" name="Google Shape;47;p45"/>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4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97620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6879" indent="0" algn="ctr">
              <a:buNone/>
              <a:defRPr sz="2000"/>
            </a:lvl2pPr>
            <a:lvl3pPr marL="913788" indent="0" algn="ctr">
              <a:buNone/>
              <a:defRPr sz="1867"/>
            </a:lvl3pPr>
            <a:lvl4pPr marL="1370682" indent="0" algn="ctr">
              <a:buNone/>
              <a:defRPr sz="1600"/>
            </a:lvl4pPr>
            <a:lvl5pPr marL="1827576" indent="0" algn="ctr">
              <a:buNone/>
              <a:defRPr sz="1600"/>
            </a:lvl5pPr>
            <a:lvl6pPr marL="2284486" indent="0" algn="ctr">
              <a:buNone/>
              <a:defRPr sz="1600"/>
            </a:lvl6pPr>
            <a:lvl7pPr marL="2741362" indent="0" algn="ctr">
              <a:buNone/>
              <a:defRPr sz="1600"/>
            </a:lvl7pPr>
            <a:lvl8pPr marL="3198240" indent="0" algn="ctr">
              <a:buNone/>
              <a:defRPr sz="1600"/>
            </a:lvl8pPr>
            <a:lvl9pPr marL="3655119" indent="0" algn="ctr">
              <a:buNone/>
              <a:defRPr sz="1600"/>
            </a:lvl9pPr>
          </a:lstStyle>
          <a:p>
            <a:r>
              <a:rPr lang="en-US" dirty="0"/>
              <a:t>Click to edit Master subtitle style</a:t>
            </a:r>
          </a:p>
        </p:txBody>
      </p:sp>
    </p:spTree>
    <p:extLst>
      <p:ext uri="{BB962C8B-B14F-4D97-AF65-F5344CB8AC3E}">
        <p14:creationId xmlns:p14="http://schemas.microsoft.com/office/powerpoint/2010/main" val="1074304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lvl2pPr>
              <a:defRPr sz="2000"/>
            </a:lvl2pPr>
            <a:lvl3pPr>
              <a:defRPr sz="1867"/>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5941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7"/>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6879" indent="0">
              <a:buNone/>
              <a:defRPr sz="2000">
                <a:solidFill>
                  <a:schemeClr val="tx1">
                    <a:tint val="75000"/>
                  </a:schemeClr>
                </a:solidFill>
              </a:defRPr>
            </a:lvl2pPr>
            <a:lvl3pPr marL="913788" indent="0">
              <a:buNone/>
              <a:defRPr sz="1867">
                <a:solidFill>
                  <a:schemeClr val="tx1">
                    <a:tint val="75000"/>
                  </a:schemeClr>
                </a:solidFill>
              </a:defRPr>
            </a:lvl3pPr>
            <a:lvl4pPr marL="1370682" indent="0">
              <a:buNone/>
              <a:defRPr sz="1600">
                <a:solidFill>
                  <a:schemeClr val="tx1">
                    <a:tint val="75000"/>
                  </a:schemeClr>
                </a:solidFill>
              </a:defRPr>
            </a:lvl4pPr>
            <a:lvl5pPr marL="1827576" indent="0">
              <a:buNone/>
              <a:defRPr sz="1600">
                <a:solidFill>
                  <a:schemeClr val="tx1">
                    <a:tint val="75000"/>
                  </a:schemeClr>
                </a:solidFill>
              </a:defRPr>
            </a:lvl5pPr>
            <a:lvl6pPr marL="2284486" indent="0">
              <a:buNone/>
              <a:defRPr sz="1600">
                <a:solidFill>
                  <a:schemeClr val="tx1">
                    <a:tint val="75000"/>
                  </a:schemeClr>
                </a:solidFill>
              </a:defRPr>
            </a:lvl6pPr>
            <a:lvl7pPr marL="2741362" indent="0">
              <a:buNone/>
              <a:defRPr sz="1600">
                <a:solidFill>
                  <a:schemeClr val="tx1">
                    <a:tint val="75000"/>
                  </a:schemeClr>
                </a:solidFill>
              </a:defRPr>
            </a:lvl7pPr>
            <a:lvl8pPr marL="3198240" indent="0">
              <a:buNone/>
              <a:defRPr sz="1600">
                <a:solidFill>
                  <a:schemeClr val="tx1">
                    <a:tint val="75000"/>
                  </a:schemeClr>
                </a:solidFill>
              </a:defRPr>
            </a:lvl8pPr>
            <a:lvl9pPr marL="365511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11384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1305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6879" indent="0">
              <a:buNone/>
              <a:defRPr sz="2000" b="1"/>
            </a:lvl2pPr>
            <a:lvl3pPr marL="913788" indent="0">
              <a:buNone/>
              <a:defRPr sz="1867" b="1"/>
            </a:lvl3pPr>
            <a:lvl4pPr marL="1370682" indent="0">
              <a:buNone/>
              <a:defRPr sz="1600" b="1"/>
            </a:lvl4pPr>
            <a:lvl5pPr marL="1827576" indent="0">
              <a:buNone/>
              <a:defRPr sz="1600" b="1"/>
            </a:lvl5pPr>
            <a:lvl6pPr marL="2284486" indent="0">
              <a:buNone/>
              <a:defRPr sz="1600" b="1"/>
            </a:lvl6pPr>
            <a:lvl7pPr marL="2741362" indent="0">
              <a:buNone/>
              <a:defRPr sz="1600" b="1"/>
            </a:lvl7pPr>
            <a:lvl8pPr marL="3198240" indent="0">
              <a:buNone/>
              <a:defRPr sz="1600" b="1"/>
            </a:lvl8pPr>
            <a:lvl9pPr marL="365511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6" y="1681163"/>
            <a:ext cx="5183188" cy="823912"/>
          </a:xfrm>
          <a:prstGeom prst="rect">
            <a:avLst/>
          </a:prstGeom>
        </p:spPr>
        <p:txBody>
          <a:bodyPr anchor="b"/>
          <a:lstStyle>
            <a:lvl1pPr marL="0" indent="0">
              <a:buNone/>
              <a:defRPr sz="2400" b="1"/>
            </a:lvl1pPr>
            <a:lvl2pPr marL="456879" indent="0">
              <a:buNone/>
              <a:defRPr sz="2000" b="1"/>
            </a:lvl2pPr>
            <a:lvl3pPr marL="913788" indent="0">
              <a:buNone/>
              <a:defRPr sz="1867" b="1"/>
            </a:lvl3pPr>
            <a:lvl4pPr marL="1370682" indent="0">
              <a:buNone/>
              <a:defRPr sz="1600" b="1"/>
            </a:lvl4pPr>
            <a:lvl5pPr marL="1827576" indent="0">
              <a:buNone/>
              <a:defRPr sz="1600" b="1"/>
            </a:lvl5pPr>
            <a:lvl6pPr marL="2284486" indent="0">
              <a:buNone/>
              <a:defRPr sz="1600" b="1"/>
            </a:lvl6pPr>
            <a:lvl7pPr marL="2741362" indent="0">
              <a:buNone/>
              <a:defRPr sz="1600" b="1"/>
            </a:lvl7pPr>
            <a:lvl8pPr marL="3198240" indent="0">
              <a:buNone/>
              <a:defRPr sz="1600" b="1"/>
            </a:lvl8pPr>
            <a:lvl9pPr marL="365511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6"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3130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38" y="1923430"/>
            <a:ext cx="6035567" cy="461663"/>
          </a:xfrm>
          <a:prstGeom prst="rect">
            <a:avLst/>
          </a:prstGeom>
          <a:noFill/>
        </p:spPr>
        <p:txBody>
          <a:bodyPr wrap="square" lIns="91388" tIns="45719" rIns="91388" bIns="45719"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9588067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538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6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6879" indent="0">
              <a:buNone/>
              <a:defRPr sz="1467"/>
            </a:lvl2pPr>
            <a:lvl3pPr marL="913788" indent="0">
              <a:buNone/>
              <a:defRPr sz="1200"/>
            </a:lvl3pPr>
            <a:lvl4pPr marL="1370682" indent="0">
              <a:buNone/>
              <a:defRPr sz="1067"/>
            </a:lvl4pPr>
            <a:lvl5pPr marL="1827576" indent="0">
              <a:buNone/>
              <a:defRPr sz="1067"/>
            </a:lvl5pPr>
            <a:lvl6pPr marL="2284486" indent="0">
              <a:buNone/>
              <a:defRPr sz="1067"/>
            </a:lvl6pPr>
            <a:lvl7pPr marL="2741362" indent="0">
              <a:buNone/>
              <a:defRPr sz="1067"/>
            </a:lvl7pPr>
            <a:lvl8pPr marL="3198240" indent="0">
              <a:buNone/>
              <a:defRPr sz="1067"/>
            </a:lvl8pPr>
            <a:lvl9pPr marL="3655119" indent="0">
              <a:buNone/>
              <a:defRPr sz="1067"/>
            </a:lvl9pPr>
          </a:lstStyle>
          <a:p>
            <a:pPr lvl="0"/>
            <a:r>
              <a:rPr lang="en-US"/>
              <a:t>Click to edit Master text styles</a:t>
            </a:r>
          </a:p>
        </p:txBody>
      </p:sp>
    </p:spTree>
    <p:extLst>
      <p:ext uri="{BB962C8B-B14F-4D97-AF65-F5344CB8AC3E}">
        <p14:creationId xmlns:p14="http://schemas.microsoft.com/office/powerpoint/2010/main" val="27151016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65"/>
            <a:ext cx="6172200" cy="4873625"/>
          </a:xfrm>
          <a:prstGeom prst="rect">
            <a:avLst/>
          </a:prstGeom>
        </p:spPr>
        <p:txBody>
          <a:bodyPr anchor="t"/>
          <a:lstStyle>
            <a:lvl1pPr marL="0" indent="0">
              <a:buNone/>
              <a:defRPr sz="3200"/>
            </a:lvl1pPr>
            <a:lvl2pPr marL="456879" indent="0">
              <a:buNone/>
              <a:defRPr sz="2800"/>
            </a:lvl2pPr>
            <a:lvl3pPr marL="913788" indent="0">
              <a:buNone/>
              <a:defRPr sz="2400"/>
            </a:lvl3pPr>
            <a:lvl4pPr marL="1370682" indent="0">
              <a:buNone/>
              <a:defRPr sz="2000"/>
            </a:lvl4pPr>
            <a:lvl5pPr marL="1827576" indent="0">
              <a:buNone/>
              <a:defRPr sz="2000"/>
            </a:lvl5pPr>
            <a:lvl6pPr marL="2284486" indent="0">
              <a:buNone/>
              <a:defRPr sz="2000"/>
            </a:lvl6pPr>
            <a:lvl7pPr marL="2741362" indent="0">
              <a:buNone/>
              <a:defRPr sz="2000"/>
            </a:lvl7pPr>
            <a:lvl8pPr marL="3198240" indent="0">
              <a:buNone/>
              <a:defRPr sz="2000"/>
            </a:lvl8pPr>
            <a:lvl9pPr marL="365511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6879" indent="0">
              <a:buNone/>
              <a:defRPr sz="1467"/>
            </a:lvl2pPr>
            <a:lvl3pPr marL="913788" indent="0">
              <a:buNone/>
              <a:defRPr sz="1200"/>
            </a:lvl3pPr>
            <a:lvl4pPr marL="1370682" indent="0">
              <a:buNone/>
              <a:defRPr sz="1067"/>
            </a:lvl4pPr>
            <a:lvl5pPr marL="1827576" indent="0">
              <a:buNone/>
              <a:defRPr sz="1067"/>
            </a:lvl5pPr>
            <a:lvl6pPr marL="2284486" indent="0">
              <a:buNone/>
              <a:defRPr sz="1067"/>
            </a:lvl6pPr>
            <a:lvl7pPr marL="2741362" indent="0">
              <a:buNone/>
              <a:defRPr sz="1067"/>
            </a:lvl7pPr>
            <a:lvl8pPr marL="3198240" indent="0">
              <a:buNone/>
              <a:defRPr sz="1067"/>
            </a:lvl8pPr>
            <a:lvl9pPr marL="3655119" indent="0">
              <a:buNone/>
              <a:defRPr sz="1067"/>
            </a:lvl9pPr>
          </a:lstStyle>
          <a:p>
            <a:pPr lvl="0"/>
            <a:r>
              <a:rPr lang="en-US"/>
              <a:t>Click to edit Master text styles</a:t>
            </a:r>
          </a:p>
        </p:txBody>
      </p:sp>
    </p:spTree>
    <p:extLst>
      <p:ext uri="{BB962C8B-B14F-4D97-AF65-F5344CB8AC3E}">
        <p14:creationId xmlns:p14="http://schemas.microsoft.com/office/powerpoint/2010/main" val="87521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54996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62"/>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6" y="365162"/>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7179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jp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41529866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3171477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68541" tIns="34289" rIns="68541" bIns="34289"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9"/>
          </a:xfrm>
          <a:prstGeom prst="rect">
            <a:avLst/>
          </a:prstGeom>
        </p:spPr>
        <p:txBody>
          <a:bodyPr vert="horz" lIns="68541" tIns="34289" rIns="68541" bIns="342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48342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3788"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456" indent="-228456" algn="l" defTabSz="913788"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366" indent="-228456" algn="l" defTabSz="913788"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2242" indent="-228456" algn="l" defTabSz="913788"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599120" indent="-228456" algn="l" defTabSz="913788" rtl="0" eaLnBrk="1" latinLnBrk="0" hangingPunct="1">
        <a:lnSpc>
          <a:spcPct val="90000"/>
        </a:lnSpc>
        <a:spcBef>
          <a:spcPts val="500"/>
        </a:spcBef>
        <a:buFont typeface="Arial" panose="020B0604020202020204" pitchFamily="34" charset="0"/>
        <a:buChar char="•"/>
        <a:defRPr sz="1867" kern="1200">
          <a:solidFill>
            <a:schemeClr val="accent5">
              <a:lumMod val="50000"/>
            </a:schemeClr>
          </a:solidFill>
          <a:latin typeface="Century Gothic" panose="020B0502020202020204" pitchFamily="34" charset="0"/>
          <a:ea typeface="+mn-ea"/>
          <a:cs typeface="+mn-cs"/>
        </a:defRPr>
      </a:lvl4pPr>
      <a:lvl5pPr marL="2055999" indent="-228456" algn="l" defTabSz="913788" rtl="0" eaLnBrk="1" latinLnBrk="0" hangingPunct="1">
        <a:lnSpc>
          <a:spcPct val="90000"/>
        </a:lnSpc>
        <a:spcBef>
          <a:spcPts val="500"/>
        </a:spcBef>
        <a:buFont typeface="Arial" panose="020B0604020202020204" pitchFamily="34" charset="0"/>
        <a:buChar char="•"/>
        <a:defRPr sz="1867" kern="1200">
          <a:solidFill>
            <a:schemeClr val="accent5">
              <a:lumMod val="50000"/>
            </a:schemeClr>
          </a:solidFill>
          <a:latin typeface="Century Gothic" panose="020B0502020202020204" pitchFamily="34" charset="0"/>
          <a:ea typeface="+mn-ea"/>
          <a:cs typeface="+mn-cs"/>
        </a:defRPr>
      </a:lvl5pPr>
      <a:lvl6pPr marL="2512908" indent="-228456" algn="l" defTabSz="91378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69802" indent="-228456" algn="l" defTabSz="91378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6696" indent="-228456" algn="l" defTabSz="91378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606" indent="-228456" algn="l" defTabSz="91378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3788" rtl="0" eaLnBrk="1" latinLnBrk="0" hangingPunct="1">
        <a:defRPr sz="1867" kern="1200">
          <a:solidFill>
            <a:schemeClr val="tx1"/>
          </a:solidFill>
          <a:latin typeface="+mn-lt"/>
          <a:ea typeface="+mn-ea"/>
          <a:cs typeface="+mn-cs"/>
        </a:defRPr>
      </a:lvl1pPr>
      <a:lvl2pPr marL="456879" algn="l" defTabSz="913788" rtl="0" eaLnBrk="1" latinLnBrk="0" hangingPunct="1">
        <a:defRPr sz="1867" kern="1200">
          <a:solidFill>
            <a:schemeClr val="tx1"/>
          </a:solidFill>
          <a:latin typeface="+mn-lt"/>
          <a:ea typeface="+mn-ea"/>
          <a:cs typeface="+mn-cs"/>
        </a:defRPr>
      </a:lvl2pPr>
      <a:lvl3pPr marL="913788" algn="l" defTabSz="913788" rtl="0" eaLnBrk="1" latinLnBrk="0" hangingPunct="1">
        <a:defRPr sz="1867" kern="1200">
          <a:solidFill>
            <a:schemeClr val="tx1"/>
          </a:solidFill>
          <a:latin typeface="+mn-lt"/>
          <a:ea typeface="+mn-ea"/>
          <a:cs typeface="+mn-cs"/>
        </a:defRPr>
      </a:lvl3pPr>
      <a:lvl4pPr marL="1370682" algn="l" defTabSz="913788" rtl="0" eaLnBrk="1" latinLnBrk="0" hangingPunct="1">
        <a:defRPr sz="1867" kern="1200">
          <a:solidFill>
            <a:schemeClr val="tx1"/>
          </a:solidFill>
          <a:latin typeface="+mn-lt"/>
          <a:ea typeface="+mn-ea"/>
          <a:cs typeface="+mn-cs"/>
        </a:defRPr>
      </a:lvl4pPr>
      <a:lvl5pPr marL="1827576" algn="l" defTabSz="913788" rtl="0" eaLnBrk="1" latinLnBrk="0" hangingPunct="1">
        <a:defRPr sz="1867" kern="1200">
          <a:solidFill>
            <a:schemeClr val="tx1"/>
          </a:solidFill>
          <a:latin typeface="+mn-lt"/>
          <a:ea typeface="+mn-ea"/>
          <a:cs typeface="+mn-cs"/>
        </a:defRPr>
      </a:lvl5pPr>
      <a:lvl6pPr marL="2284486" algn="l" defTabSz="913788" rtl="0" eaLnBrk="1" latinLnBrk="0" hangingPunct="1">
        <a:defRPr sz="1867" kern="1200">
          <a:solidFill>
            <a:schemeClr val="tx1"/>
          </a:solidFill>
          <a:latin typeface="+mn-lt"/>
          <a:ea typeface="+mn-ea"/>
          <a:cs typeface="+mn-cs"/>
        </a:defRPr>
      </a:lvl6pPr>
      <a:lvl7pPr marL="2741362" algn="l" defTabSz="913788" rtl="0" eaLnBrk="1" latinLnBrk="0" hangingPunct="1">
        <a:defRPr sz="1867" kern="1200">
          <a:solidFill>
            <a:schemeClr val="tx1"/>
          </a:solidFill>
          <a:latin typeface="+mn-lt"/>
          <a:ea typeface="+mn-ea"/>
          <a:cs typeface="+mn-cs"/>
        </a:defRPr>
      </a:lvl7pPr>
      <a:lvl8pPr marL="3198240" algn="l" defTabSz="913788" rtl="0" eaLnBrk="1" latinLnBrk="0" hangingPunct="1">
        <a:defRPr sz="1867" kern="1200">
          <a:solidFill>
            <a:schemeClr val="tx1"/>
          </a:solidFill>
          <a:latin typeface="+mn-lt"/>
          <a:ea typeface="+mn-ea"/>
          <a:cs typeface="+mn-cs"/>
        </a:defRPr>
      </a:lvl8pPr>
      <a:lvl9pPr marL="3655119" algn="l" defTabSz="913788"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22.png"/><Relationship Id="rId18" Type="http://schemas.openxmlformats.org/officeDocument/2006/relationships/image" Target="../media/image24.jpeg"/><Relationship Id="rId3" Type="http://schemas.openxmlformats.org/officeDocument/2006/relationships/audio" Target="../media/audio12.wav"/><Relationship Id="rId7" Type="http://schemas.openxmlformats.org/officeDocument/2006/relationships/audio" Target="../media/audio16.wav"/><Relationship Id="rId12" Type="http://schemas.openxmlformats.org/officeDocument/2006/relationships/image" Target="../media/image21.png"/><Relationship Id="rId17" Type="http://schemas.openxmlformats.org/officeDocument/2006/relationships/image" Target="../media/image23.png"/><Relationship Id="rId2" Type="http://schemas.openxmlformats.org/officeDocument/2006/relationships/notesSlide" Target="../notesSlides/notesSlide14.xml"/><Relationship Id="rId16" Type="http://schemas.openxmlformats.org/officeDocument/2006/relationships/audio" Target="../media/audio20.wav"/><Relationship Id="rId1" Type="http://schemas.openxmlformats.org/officeDocument/2006/relationships/slideLayout" Target="../slideLayouts/slideLayout2.xml"/><Relationship Id="rId6" Type="http://schemas.openxmlformats.org/officeDocument/2006/relationships/audio" Target="../media/audio15.wav"/><Relationship Id="rId11" Type="http://schemas.openxmlformats.org/officeDocument/2006/relationships/image" Target="../media/image20.png"/><Relationship Id="rId5" Type="http://schemas.openxmlformats.org/officeDocument/2006/relationships/audio" Target="../media/audio14.wav"/><Relationship Id="rId15" Type="http://schemas.openxmlformats.org/officeDocument/2006/relationships/audio" Target="../media/audio19.wav"/><Relationship Id="rId10" Type="http://schemas.openxmlformats.org/officeDocument/2006/relationships/image" Target="../media/image19.png"/><Relationship Id="rId19" Type="http://schemas.openxmlformats.org/officeDocument/2006/relationships/image" Target="../media/image25.png"/><Relationship Id="rId4" Type="http://schemas.openxmlformats.org/officeDocument/2006/relationships/audio" Target="../media/audio13.wav"/><Relationship Id="rId9" Type="http://schemas.openxmlformats.org/officeDocument/2006/relationships/image" Target="../media/image18.png"/><Relationship Id="rId14" Type="http://schemas.openxmlformats.org/officeDocument/2006/relationships/audio" Target="../media/audio18.wav"/></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audio" Target="../media/audio28.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24.wav"/><Relationship Id="rId11" Type="http://schemas.openxmlformats.org/officeDocument/2006/relationships/audio" Target="../media/audio27.wav"/><Relationship Id="rId5" Type="http://schemas.openxmlformats.org/officeDocument/2006/relationships/audio" Target="../media/audio23.wav"/><Relationship Id="rId10" Type="http://schemas.openxmlformats.org/officeDocument/2006/relationships/image" Target="../media/image27.png"/><Relationship Id="rId4" Type="http://schemas.openxmlformats.org/officeDocument/2006/relationships/audio" Target="../media/audio22.wav"/><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audio" Target="../media/audio36.wav"/><Relationship Id="rId1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audio" Target="../media/audio30.wav"/><Relationship Id="rId12" Type="http://schemas.openxmlformats.org/officeDocument/2006/relationships/audio" Target="../media/audio35.wav"/><Relationship Id="rId17" Type="http://schemas.openxmlformats.org/officeDocument/2006/relationships/image" Target="../media/image31.jpeg"/><Relationship Id="rId2" Type="http://schemas.openxmlformats.org/officeDocument/2006/relationships/audio" Target="../media/media4.wav"/><Relationship Id="rId16" Type="http://schemas.openxmlformats.org/officeDocument/2006/relationships/image" Target="../media/image30.jpeg"/><Relationship Id="rId1" Type="http://schemas.microsoft.com/office/2007/relationships/media" Target="../media/media4.wav"/><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image" Target="../media/image4.png"/><Relationship Id="rId15" Type="http://schemas.openxmlformats.org/officeDocument/2006/relationships/image" Target="../media/image29.jpeg"/><Relationship Id="rId10" Type="http://schemas.openxmlformats.org/officeDocument/2006/relationships/audio" Target="../media/audio33.wav"/><Relationship Id="rId4" Type="http://schemas.openxmlformats.org/officeDocument/2006/relationships/notesSlide" Target="../notesSlides/notesSlide18.xml"/><Relationship Id="rId9" Type="http://schemas.openxmlformats.org/officeDocument/2006/relationships/audio" Target="../media/audio32.wav"/><Relationship Id="rId1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34.xml"/><Relationship Id="rId6" Type="http://schemas.openxmlformats.org/officeDocument/2006/relationships/image" Target="../media/image39.jpeg"/><Relationship Id="rId5" Type="http://schemas.openxmlformats.org/officeDocument/2006/relationships/image" Target="../media/image3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audio" Target="../media/audio40.wav"/><Relationship Id="rId18" Type="http://schemas.openxmlformats.org/officeDocument/2006/relationships/audio" Target="../media/audio45.wav"/><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audio" Target="../media/audio39.wav"/><Relationship Id="rId17" Type="http://schemas.openxmlformats.org/officeDocument/2006/relationships/audio" Target="../media/audio44.wav"/><Relationship Id="rId2" Type="http://schemas.openxmlformats.org/officeDocument/2006/relationships/notesSlide" Target="../notesSlides/notesSlide26.xml"/><Relationship Id="rId16" Type="http://schemas.openxmlformats.org/officeDocument/2006/relationships/audio" Target="../media/audio43.wav"/><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audio" Target="../media/audio38.wav"/><Relationship Id="rId5" Type="http://schemas.openxmlformats.org/officeDocument/2006/relationships/image" Target="../media/image43.jpeg"/><Relationship Id="rId15" Type="http://schemas.openxmlformats.org/officeDocument/2006/relationships/audio" Target="../media/audio42.wav"/><Relationship Id="rId10" Type="http://schemas.openxmlformats.org/officeDocument/2006/relationships/audio" Target="../media/audio37.wav"/><Relationship Id="rId19" Type="http://schemas.openxmlformats.org/officeDocument/2006/relationships/audio" Target="../media/audio46.wav"/><Relationship Id="rId4" Type="http://schemas.openxmlformats.org/officeDocument/2006/relationships/image" Target="../media/image42.jpeg"/><Relationship Id="rId9" Type="http://schemas.openxmlformats.org/officeDocument/2006/relationships/image" Target="../media/image47.png"/><Relationship Id="rId14" Type="http://schemas.openxmlformats.org/officeDocument/2006/relationships/audio" Target="../media/audio41.wav"/></Relationships>
</file>

<file path=ppt/slides/_rels/slide27.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4.png"/><Relationship Id="rId1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audio" Target="../media/audio50.wav"/><Relationship Id="rId12" Type="http://schemas.openxmlformats.org/officeDocument/2006/relationships/audio" Target="../media/audio54.wav"/><Relationship Id="rId17" Type="http://schemas.openxmlformats.org/officeDocument/2006/relationships/image" Target="../media/image52.png"/><Relationship Id="rId2" Type="http://schemas.openxmlformats.org/officeDocument/2006/relationships/notesSlide" Target="../notesSlides/notesSlide27.xml"/><Relationship Id="rId16"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audio" Target="../media/audio49.wav"/><Relationship Id="rId11" Type="http://schemas.openxmlformats.org/officeDocument/2006/relationships/audio" Target="../media/audio53.wav"/><Relationship Id="rId5" Type="http://schemas.openxmlformats.org/officeDocument/2006/relationships/audio" Target="../media/audio48.wav"/><Relationship Id="rId15" Type="http://schemas.openxmlformats.org/officeDocument/2006/relationships/image" Target="../media/image50.png"/><Relationship Id="rId10" Type="http://schemas.openxmlformats.org/officeDocument/2006/relationships/image" Target="../media/image38.png"/><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2.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audio" Target="../media/audio3.wav"/><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0.png"/><Relationship Id="rId7"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4.png"/><Relationship Id="rId7" Type="http://schemas.openxmlformats.org/officeDocument/2006/relationships/audio" Target="../media/audio7.wav"/><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audio" Target="../media/audio6.wav"/><Relationship Id="rId11" Type="http://schemas.openxmlformats.org/officeDocument/2006/relationships/audio" Target="../media/audio11.wav"/><Relationship Id="rId5" Type="http://schemas.openxmlformats.org/officeDocument/2006/relationships/audio" Target="../media/audio5.wav"/><Relationship Id="rId10" Type="http://schemas.openxmlformats.org/officeDocument/2006/relationships/audio" Target="../media/audio10.wav"/><Relationship Id="rId4" Type="http://schemas.openxmlformats.org/officeDocument/2006/relationships/audio" Target="../media/audio4.wav"/><Relationship Id="rId9"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7" name="Title 6">
            <a:extLst>
              <a:ext uri="{FF2B5EF4-FFF2-40B4-BE49-F238E27FC236}">
                <a16:creationId xmlns:a16="http://schemas.microsoft.com/office/drawing/2014/main" id="{126BF9E9-A648-CE40-8FD9-123C26B3A30B}"/>
              </a:ext>
            </a:extLst>
          </p:cNvPr>
          <p:cNvSpPr>
            <a:spLocks noGrp="1"/>
          </p:cNvSpPr>
          <p:nvPr>
            <p:ph type="ctrTitle"/>
          </p:nvPr>
        </p:nvSpPr>
        <p:spPr>
          <a:xfrm>
            <a:off x="56445" y="1696063"/>
            <a:ext cx="7182555" cy="2387600"/>
          </a:xfrm>
        </p:spPr>
        <p:txBody>
          <a:bodyPr/>
          <a:lstStyle/>
          <a:p>
            <a:r>
              <a:rPr lang="en-GB" sz="4000" b="1" dirty="0">
                <a:solidFill>
                  <a:prstClr val="white"/>
                </a:solidFill>
              </a:rPr>
              <a:t>Spanish phonics collection</a:t>
            </a:r>
            <a:br>
              <a:rPr lang="en-US" dirty="0"/>
            </a:br>
            <a:endParaRPr lang="en-US" dirty="0"/>
          </a:p>
        </p:txBody>
      </p:sp>
      <p:sp>
        <p:nvSpPr>
          <p:cNvPr id="18" name="Title 5">
            <a:extLst>
              <a:ext uri="{FF2B5EF4-FFF2-40B4-BE49-F238E27FC236}">
                <a16:creationId xmlns:a16="http://schemas.microsoft.com/office/drawing/2014/main" id="{9B4642EE-CEDF-B44F-9EEE-5863CE437680}"/>
              </a:ext>
            </a:extLst>
          </p:cNvPr>
          <p:cNvSpPr txBox="1">
            <a:spLocks/>
          </p:cNvSpPr>
          <p:nvPr/>
        </p:nvSpPr>
        <p:spPr>
          <a:xfrm>
            <a:off x="211666" y="2452612"/>
            <a:ext cx="7751234" cy="148542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endParaRPr lang="en-US" dirty="0"/>
          </a:p>
        </p:txBody>
      </p:sp>
      <p:sp>
        <p:nvSpPr>
          <p:cNvPr id="19" name="Title 3">
            <a:extLst>
              <a:ext uri="{FF2B5EF4-FFF2-40B4-BE49-F238E27FC236}">
                <a16:creationId xmlns:a16="http://schemas.microsoft.com/office/drawing/2014/main" id="{C1460A89-9A9E-284E-A41C-B05B3774DCA2}"/>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06 / 09 / 22</a:t>
            </a:r>
          </a:p>
        </p:txBody>
      </p:sp>
      <p:sp>
        <p:nvSpPr>
          <p:cNvPr id="20" name="Subtitle 6">
            <a:extLst>
              <a:ext uri="{FF2B5EF4-FFF2-40B4-BE49-F238E27FC236}">
                <a16:creationId xmlns:a16="http://schemas.microsoft.com/office/drawing/2014/main" id="{30FB9F4C-2B6A-7A4B-9A9F-33B62AD72108}"/>
              </a:ext>
            </a:extLst>
          </p:cNvPr>
          <p:cNvSpPr>
            <a:spLocks noGrp="1"/>
          </p:cNvSpPr>
          <p:nvPr>
            <p:ph type="subTitle" idx="1"/>
          </p:nvPr>
        </p:nvSpPr>
        <p:spPr>
          <a:xfrm>
            <a:off x="303197" y="3342209"/>
            <a:ext cx="7382608" cy="571756"/>
          </a:xfrm>
        </p:spPr>
        <p:txBody>
          <a:bodyPr/>
          <a:lstStyle/>
          <a:p>
            <a:pPr algn="l"/>
            <a:r>
              <a:rPr lang="en-GB" sz="3000" dirty="0">
                <a:solidFill>
                  <a:prstClr val="white"/>
                </a:solidFill>
              </a:rPr>
              <a:t>SSCs [</a:t>
            </a:r>
            <a:r>
              <a:rPr lang="en-GB" sz="3000" dirty="0" err="1">
                <a:solidFill>
                  <a:prstClr val="white"/>
                </a:solidFill>
              </a:rPr>
              <a:t>gue</a:t>
            </a:r>
            <a:r>
              <a:rPr lang="en-GB" sz="3000" dirty="0">
                <a:solidFill>
                  <a:prstClr val="white"/>
                </a:solidFill>
              </a:rPr>
              <a:t>], [</a:t>
            </a:r>
            <a:r>
              <a:rPr lang="en-GB" sz="3000" dirty="0" err="1">
                <a:solidFill>
                  <a:prstClr val="white"/>
                </a:solidFill>
              </a:rPr>
              <a:t>gui</a:t>
            </a:r>
            <a:r>
              <a:rPr lang="en-GB" sz="3000" dirty="0">
                <a:solidFill>
                  <a:prstClr val="white"/>
                </a:solidFill>
              </a:rPr>
              <a:t>]</a:t>
            </a:r>
          </a:p>
          <a:p>
            <a:pPr algn="l"/>
            <a:endParaRPr lang="en-US" dirty="0"/>
          </a:p>
        </p:txBody>
      </p:sp>
      <p:sp>
        <p:nvSpPr>
          <p:cNvPr id="2" name="Rectangle 1">
            <a:extLst>
              <a:ext uri="{FF2B5EF4-FFF2-40B4-BE49-F238E27FC236}">
                <a16:creationId xmlns:a16="http://schemas.microsoft.com/office/drawing/2014/main" id="{F46F49D7-DB2D-6E48-9137-4FC568AF9D7D}"/>
              </a:ext>
            </a:extLst>
          </p:cNvPr>
          <p:cNvSpPr/>
          <p:nvPr/>
        </p:nvSpPr>
        <p:spPr>
          <a:xfrm>
            <a:off x="161930" y="5314561"/>
            <a:ext cx="6096000" cy="840230"/>
          </a:xfrm>
          <a:prstGeom prst="rect">
            <a:avLst/>
          </a:prstGeom>
        </p:spPr>
        <p:txBody>
          <a:bodyPr>
            <a:spAutoFit/>
          </a:bodyPr>
          <a:lstStyle/>
          <a:p>
            <a:pPr lvl="0">
              <a:lnSpc>
                <a:spcPct val="90000"/>
              </a:lnSpc>
              <a:spcBef>
                <a:spcPct val="0"/>
              </a:spcBef>
              <a:defRPr/>
            </a:pPr>
            <a:r>
              <a:rPr lang="en-GB" dirty="0">
                <a:solidFill>
                  <a:prstClr val="white"/>
                </a:solidFill>
                <a:latin typeface="Century Gothic" panose="020B0502020202020204" pitchFamily="34" charset="0"/>
              </a:rPr>
              <a:t>Nick Avery / Rachel Hawkes / Amanda </a:t>
            </a:r>
            <a:r>
              <a:rPr lang="en-GB" dirty="0" err="1">
                <a:solidFill>
                  <a:prstClr val="white"/>
                </a:solidFill>
                <a:latin typeface="Century Gothic" panose="020B0502020202020204" pitchFamily="34" charset="0"/>
              </a:rPr>
              <a:t>Izquierdo</a:t>
            </a:r>
            <a:r>
              <a:rPr lang="en-GB" dirty="0">
                <a:solidFill>
                  <a:prstClr val="white"/>
                </a:solidFill>
                <a:latin typeface="Century Gothic" panose="020B0502020202020204" pitchFamily="34" charset="0"/>
              </a:rPr>
              <a:t> </a:t>
            </a:r>
          </a:p>
          <a:p>
            <a:pPr lvl="0">
              <a:lnSpc>
                <a:spcPct val="90000"/>
              </a:lnSpc>
              <a:spcBef>
                <a:spcPct val="0"/>
              </a:spcBef>
              <a:defRPr/>
            </a:pPr>
            <a:br>
              <a:rPr lang="en-GB" dirty="0">
                <a:solidFill>
                  <a:prstClr val="white"/>
                </a:solidFill>
                <a:latin typeface="Century Gothic" panose="020B0502020202020204" pitchFamily="34" charset="0"/>
              </a:rPr>
            </a:br>
            <a:r>
              <a:rPr lang="en-GB" dirty="0">
                <a:solidFill>
                  <a:prstClr val="white"/>
                </a:solidFill>
                <a:latin typeface="Century Gothic" panose="020B0502020202020204" pitchFamily="34" charset="0"/>
              </a:rPr>
              <a:t>Artwork: Mark Davies</a:t>
            </a:r>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713;p26" descr="background rectangle"/>
          <p:cNvPicPr preferRelativeResize="0"/>
          <p:nvPr/>
        </p:nvPicPr>
        <p:blipFill rotWithShape="1">
          <a:blip r:embed="rId5">
            <a:alphaModFix/>
          </a:blip>
          <a:srcRect/>
          <a:stretch/>
        </p:blipFill>
        <p:spPr>
          <a:xfrm>
            <a:off x="0" y="296863"/>
            <a:ext cx="6649156" cy="867128"/>
          </a:xfrm>
          <a:prstGeom prst="rect">
            <a:avLst/>
          </a:prstGeom>
          <a:noFill/>
          <a:ln>
            <a:noFill/>
          </a:ln>
        </p:spPr>
      </p:pic>
      <p:sp>
        <p:nvSpPr>
          <p:cNvPr id="2" name="Title 1"/>
          <p:cNvSpPr>
            <a:spLocks noGrp="1"/>
          </p:cNvSpPr>
          <p:nvPr>
            <p:ph type="title"/>
          </p:nvPr>
        </p:nvSpPr>
        <p:spPr>
          <a:xfrm>
            <a:off x="79304" y="395241"/>
            <a:ext cx="6146236" cy="617061"/>
          </a:xfrm>
        </p:spPr>
        <p:txBody>
          <a:bodyPr>
            <a:normAutofit/>
          </a:bodyPr>
          <a:lstStyle/>
          <a:p>
            <a:r>
              <a:rPr lang="en-GB" sz="3200" b="1">
                <a:solidFill>
                  <a:schemeClr val="bg1"/>
                </a:solidFill>
              </a:rPr>
              <a:t>Un recuerdo de la Tomatina</a:t>
            </a:r>
          </a:p>
        </p:txBody>
      </p:sp>
      <p:sp>
        <p:nvSpPr>
          <p:cNvPr id="4" name="Rounded Rectangular Callout 3"/>
          <p:cNvSpPr/>
          <p:nvPr/>
        </p:nvSpPr>
        <p:spPr>
          <a:xfrm>
            <a:off x="274320" y="2049351"/>
            <a:ext cx="10165080" cy="2918300"/>
          </a:xfrm>
          <a:prstGeom prst="wedgeRoundRectCallout">
            <a:avLst>
              <a:gd name="adj1" fmla="val -29229"/>
              <a:gd name="adj2" fmla="val 5709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El año pasado fui al pueblo de Buñol para celebrar La Tomatina.</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 _______ </a:t>
            </a: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un partido de fútbol por la mañana</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 </a:t>
            </a: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así que </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_______</a:t>
            </a: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 por la tarde. </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_________</a:t>
            </a: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 en una calle lejos del centro. </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________</a:t>
            </a: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 unos tomates y caminé hasta la plaza para quedar con un amigo. Lo </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_________ </a:t>
            </a: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sin éxito, pero *</a:t>
            </a: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Wingdings" panose="05000000000000000000" pitchFamily="2" charset="2"/>
              </a:rPr>
              <a:t>de repente, alguien me tiró un tomate: ¡mi amigo! En ese instante, empezó la guerra de tomates…</a:t>
            </a:r>
            <a:endParaRPr kumimoji="0" lang="en-GB" sz="2400" b="1"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endParaRPr>
          </a:p>
        </p:txBody>
      </p:sp>
      <p:sp>
        <p:nvSpPr>
          <p:cNvPr id="6" name="TextBox 5"/>
          <p:cNvSpPr txBox="1"/>
          <p:nvPr/>
        </p:nvSpPr>
        <p:spPr>
          <a:xfrm>
            <a:off x="79304" y="1191172"/>
            <a:ext cx="114452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El año pasado, Diego fue a Buñol para celebrar la Tomatina.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Comparte un recuerdo. Escucha y completa el texto.</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04" y="4663440"/>
            <a:ext cx="1649790" cy="1649790"/>
          </a:xfrm>
          <a:prstGeom prst="rect">
            <a:avLst/>
          </a:prstGeom>
        </p:spPr>
      </p:pic>
      <p:sp>
        <p:nvSpPr>
          <p:cNvPr id="9" name="Rectangle 8"/>
          <p:cNvSpPr/>
          <p:nvPr/>
        </p:nvSpPr>
        <p:spPr>
          <a:xfrm>
            <a:off x="627510" y="2743357"/>
            <a:ext cx="110158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ED7D31"/>
                </a:solidFill>
                <a:effectLst/>
                <a:uLnTx/>
                <a:uFillTx/>
                <a:latin typeface="Century Gothic" panose="020B0502020202020204" pitchFamily="34" charset="0"/>
                <a:cs typeface="Arial"/>
                <a:sym typeface="Arial"/>
              </a:rPr>
              <a:t>Jugué</a:t>
            </a:r>
            <a:endParaRPr kumimoji="0" lang="en-GB" sz="2400" b="1" i="0" u="none" strike="noStrike" kern="0" cap="none" spc="0" normalizeH="0" baseline="0" noProof="0">
              <a:ln>
                <a:noFill/>
              </a:ln>
              <a:solidFill>
                <a:srgbClr val="ED7D31"/>
              </a:solidFill>
              <a:effectLst/>
              <a:uLnTx/>
              <a:uFillTx/>
              <a:latin typeface="Arial"/>
              <a:cs typeface="Arial"/>
              <a:sym typeface="Arial"/>
            </a:endParaRPr>
          </a:p>
        </p:txBody>
      </p:sp>
      <p:sp>
        <p:nvSpPr>
          <p:cNvPr id="10" name="Rectangle 9"/>
          <p:cNvSpPr/>
          <p:nvPr/>
        </p:nvSpPr>
        <p:spPr>
          <a:xfrm>
            <a:off x="8354190" y="2743357"/>
            <a:ext cx="111440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ED7D31"/>
                </a:solidFill>
                <a:effectLst/>
                <a:uLnTx/>
                <a:uFillTx/>
                <a:latin typeface="Century Gothic" panose="020B0502020202020204" pitchFamily="34" charset="0"/>
                <a:cs typeface="Arial"/>
                <a:sym typeface="Arial"/>
              </a:rPr>
              <a:t>llegué</a:t>
            </a:r>
            <a:endParaRPr kumimoji="0" lang="en-GB" sz="2400" b="1" i="0" u="none" strike="noStrike" kern="0" cap="none" spc="0" normalizeH="0" baseline="0" noProof="0">
              <a:ln>
                <a:noFill/>
              </a:ln>
              <a:solidFill>
                <a:srgbClr val="ED7D31"/>
              </a:solidFill>
              <a:effectLst/>
              <a:uLnTx/>
              <a:uFillTx/>
              <a:latin typeface="Arial"/>
              <a:cs typeface="Arial"/>
              <a:sym typeface="Arial"/>
            </a:endParaRPr>
          </a:p>
        </p:txBody>
      </p:sp>
      <p:sp>
        <p:nvSpPr>
          <p:cNvPr id="11" name="Rectangle 10"/>
          <p:cNvSpPr/>
          <p:nvPr/>
        </p:nvSpPr>
        <p:spPr>
          <a:xfrm>
            <a:off x="2082224" y="3087931"/>
            <a:ext cx="150233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ED7D31"/>
                </a:solidFill>
                <a:effectLst/>
                <a:uLnTx/>
                <a:uFillTx/>
                <a:latin typeface="Century Gothic" panose="020B0502020202020204" pitchFamily="34" charset="0"/>
                <a:cs typeface="Arial"/>
                <a:sym typeface="Arial"/>
              </a:rPr>
              <a:t>Aparqué</a:t>
            </a:r>
            <a:endParaRPr kumimoji="0" lang="en-GB" sz="2400" b="1" i="0" u="none" strike="noStrike" kern="0" cap="none" spc="0" normalizeH="0" baseline="0" noProof="0">
              <a:ln>
                <a:noFill/>
              </a:ln>
              <a:solidFill>
                <a:srgbClr val="ED7D31"/>
              </a:solidFill>
              <a:effectLst/>
              <a:uLnTx/>
              <a:uFillTx/>
              <a:latin typeface="Arial"/>
              <a:cs typeface="Arial"/>
              <a:sym typeface="Arial"/>
            </a:endParaRPr>
          </a:p>
        </p:txBody>
      </p:sp>
      <p:sp>
        <p:nvSpPr>
          <p:cNvPr id="12" name="Rectangle 11"/>
          <p:cNvSpPr/>
          <p:nvPr/>
        </p:nvSpPr>
        <p:spPr>
          <a:xfrm>
            <a:off x="8001060" y="3087931"/>
            <a:ext cx="113364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ED7D31"/>
                </a:solidFill>
                <a:effectLst/>
                <a:uLnTx/>
                <a:uFillTx/>
                <a:latin typeface="Century Gothic" panose="020B0502020202020204" pitchFamily="34" charset="0"/>
                <a:cs typeface="Arial"/>
                <a:sym typeface="Arial"/>
              </a:rPr>
              <a:t>Saqué</a:t>
            </a:r>
            <a:endParaRPr kumimoji="0" lang="en-GB" sz="2400" b="1" i="0" u="none" strike="noStrike" kern="0" cap="none" spc="0" normalizeH="0" baseline="0" noProof="0">
              <a:ln>
                <a:noFill/>
              </a:ln>
              <a:solidFill>
                <a:srgbClr val="ED7D31"/>
              </a:solidFill>
              <a:effectLst/>
              <a:uLnTx/>
              <a:uFillTx/>
              <a:latin typeface="Arial"/>
              <a:cs typeface="Arial"/>
              <a:sym typeface="Arial"/>
            </a:endParaRPr>
          </a:p>
        </p:txBody>
      </p:sp>
      <p:sp>
        <p:nvSpPr>
          <p:cNvPr id="13" name="Rectangle 12"/>
          <p:cNvSpPr/>
          <p:nvPr/>
        </p:nvSpPr>
        <p:spPr>
          <a:xfrm>
            <a:off x="690031" y="3823585"/>
            <a:ext cx="129234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ED7D31"/>
                </a:solidFill>
                <a:effectLst/>
                <a:uLnTx/>
                <a:uFillTx/>
                <a:latin typeface="Century Gothic" panose="020B0502020202020204" pitchFamily="34" charset="0"/>
                <a:cs typeface="Arial"/>
                <a:sym typeface="Arial"/>
              </a:rPr>
              <a:t>busqué</a:t>
            </a:r>
            <a:endParaRPr kumimoji="0" lang="en-GB" sz="2400" b="1" i="0" u="none" strike="noStrike" kern="0" cap="none" spc="0" normalizeH="0" baseline="0" noProof="0">
              <a:ln>
                <a:noFill/>
              </a:ln>
              <a:solidFill>
                <a:srgbClr val="ED7D31"/>
              </a:solidFill>
              <a:effectLst/>
              <a:uLnTx/>
              <a:uFillTx/>
              <a:latin typeface="Arial"/>
              <a:cs typeface="Arial"/>
              <a:sym typeface="Arial"/>
            </a:endParaRPr>
          </a:p>
        </p:txBody>
      </p:sp>
      <p:sp>
        <p:nvSpPr>
          <p:cNvPr id="14" name="TextBox 13"/>
          <p:cNvSpPr txBox="1"/>
          <p:nvPr/>
        </p:nvSpPr>
        <p:spPr>
          <a:xfrm>
            <a:off x="7597573" y="5605344"/>
            <a:ext cx="49016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*de repente – all of a sudden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*en ese instante – at that moment</a:t>
            </a:r>
          </a:p>
        </p:txBody>
      </p:sp>
      <p:sp>
        <p:nvSpPr>
          <p:cNvPr id="15" name="Rounded Rectangle 11">
            <a:extLst>
              <a:ext uri="{FF2B5EF4-FFF2-40B4-BE49-F238E27FC236}">
                <a16:creationId xmlns:a16="http://schemas.microsoft.com/office/drawing/2014/main" id="{A316DD52-7894-4A75-969C-CA0645DA2978}"/>
              </a:ext>
            </a:extLst>
          </p:cNvPr>
          <p:cNvSpPr/>
          <p:nvPr/>
        </p:nvSpPr>
        <p:spPr>
          <a:xfrm>
            <a:off x="8168640" y="258166"/>
            <a:ext cx="375950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escuchar / escribir / 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3" name="Tomatina 2.mp3" descr="Tomatina 2.mp3">
            <a:hlinkClick r:id="" action="ppaction://media"/>
            <a:extLst>
              <a:ext uri="{FF2B5EF4-FFF2-40B4-BE49-F238E27FC236}">
                <a16:creationId xmlns:a16="http://schemas.microsoft.com/office/drawing/2014/main" id="{2217459B-177D-A049-BB26-76FB9BAF18BC}"/>
              </a:ext>
            </a:extLst>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2">
                <a:tint val="45000"/>
                <a:satMod val="400000"/>
              </a:schemeClr>
            </a:duotone>
          </a:blip>
          <a:stretch>
            <a:fillRect/>
          </a:stretch>
        </p:blipFill>
        <p:spPr>
          <a:xfrm>
            <a:off x="10451668" y="2788920"/>
            <a:ext cx="1280160" cy="1280160"/>
          </a:xfrm>
          <a:prstGeom prst="rect">
            <a:avLst/>
          </a:prstGeom>
        </p:spPr>
      </p:pic>
    </p:spTree>
    <p:extLst>
      <p:ext uri="{BB962C8B-B14F-4D97-AF65-F5344CB8AC3E}">
        <p14:creationId xmlns:p14="http://schemas.microsoft.com/office/powerpoint/2010/main" val="330845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72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713;p26"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 name="Title 1"/>
          <p:cNvSpPr>
            <a:spLocks noGrp="1"/>
          </p:cNvSpPr>
          <p:nvPr>
            <p:ph type="title"/>
          </p:nvPr>
        </p:nvSpPr>
        <p:spPr>
          <a:xfrm>
            <a:off x="79304" y="395241"/>
            <a:ext cx="6146236" cy="617061"/>
          </a:xfrm>
        </p:spPr>
        <p:txBody>
          <a:bodyPr>
            <a:normAutofit/>
          </a:bodyPr>
          <a:lstStyle/>
          <a:p>
            <a:r>
              <a:rPr lang="en-GB" sz="3200" b="1">
                <a:solidFill>
                  <a:schemeClr val="bg1"/>
                </a:solidFill>
              </a:rPr>
              <a:t>Un recuerdo de la Tomatina</a:t>
            </a:r>
          </a:p>
        </p:txBody>
      </p:sp>
      <p:sp>
        <p:nvSpPr>
          <p:cNvPr id="4" name="Rounded Rectangular Callout 3"/>
          <p:cNvSpPr/>
          <p:nvPr/>
        </p:nvSpPr>
        <p:spPr>
          <a:xfrm>
            <a:off x="274320" y="1417869"/>
            <a:ext cx="10165080" cy="2918300"/>
          </a:xfrm>
          <a:prstGeom prst="wedgeRoundRectCallout">
            <a:avLst>
              <a:gd name="adj1" fmla="val -29229"/>
              <a:gd name="adj2" fmla="val 5709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El año pasado fui al pueblo de Buñol para celebrar La Tomatina.</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                   [I played] </a:t>
            </a: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un partido de fútbol por la mañana</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 </a:t>
            </a: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así que </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[I arrived]</a:t>
            </a: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 por la tarde. </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[I parked]</a:t>
            </a: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 en una calle lejos del centro. </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[I took out]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 unos tomates y caminé hasta la plaza para quedar con un amigo. Lo </a:t>
            </a:r>
            <a:r>
              <a:rPr kumimoji="0" lang="en-GB" sz="2400" b="1"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[I looked for] </a:t>
            </a: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sin éxito, pero *</a:t>
            </a:r>
            <a:r>
              <a:rPr kumimoji="0" lang="en-GB" sz="2400" b="0"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Wingdings" panose="05000000000000000000" pitchFamily="2" charset="2"/>
              </a:rPr>
              <a:t>de repente, alguien me tiró un tomate: ¡mi amigo! En ese instante, empezó la guerra de tomates…</a:t>
            </a:r>
            <a:endParaRPr kumimoji="0" lang="en-GB" sz="2400" b="1"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04" y="4031958"/>
            <a:ext cx="1649790" cy="1649790"/>
          </a:xfrm>
          <a:prstGeom prst="rect">
            <a:avLst/>
          </a:prstGeom>
        </p:spPr>
      </p:pic>
      <p:sp>
        <p:nvSpPr>
          <p:cNvPr id="14" name="TextBox 13"/>
          <p:cNvSpPr txBox="1"/>
          <p:nvPr/>
        </p:nvSpPr>
        <p:spPr>
          <a:xfrm>
            <a:off x="7597573" y="5328531"/>
            <a:ext cx="49016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*de repente – all of a sudden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*en ese instante – at that moment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*aparcar – to park (e.g. a car)</a:t>
            </a:r>
          </a:p>
        </p:txBody>
      </p:sp>
      <p:sp>
        <p:nvSpPr>
          <p:cNvPr id="15" name="Rounded Rectangle 11">
            <a:extLst>
              <a:ext uri="{FF2B5EF4-FFF2-40B4-BE49-F238E27FC236}">
                <a16:creationId xmlns:a16="http://schemas.microsoft.com/office/drawing/2014/main" id="{A316DD52-7894-4A75-969C-CA0645DA2978}"/>
              </a:ext>
            </a:extLst>
          </p:cNvPr>
          <p:cNvSpPr/>
          <p:nvPr/>
        </p:nvSpPr>
        <p:spPr>
          <a:xfrm>
            <a:off x="10648950" y="258167"/>
            <a:ext cx="1279193" cy="389533"/>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2063936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a:t>
            </a:r>
            <a:r>
              <a:rPr lang="en-GB" sz="3600" dirty="0" err="1">
                <a:solidFill>
                  <a:prstClr val="white"/>
                </a:solidFill>
              </a:rPr>
              <a:t>gue</a:t>
            </a:r>
            <a:r>
              <a:rPr lang="en-GB" sz="3600" dirty="0">
                <a:solidFill>
                  <a:prstClr val="white"/>
                </a:solidFill>
              </a:rPr>
              <a:t>], [</a:t>
            </a:r>
            <a:r>
              <a:rPr lang="en-GB" sz="3600" dirty="0" err="1">
                <a:solidFill>
                  <a:prstClr val="white"/>
                </a:solidFill>
              </a:rPr>
              <a:t>gui</a:t>
            </a:r>
            <a:r>
              <a:rPr lang="en-GB" sz="3600" dirty="0">
                <a:solidFill>
                  <a:prstClr val="white"/>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1785242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566870"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CuadroTexto 5">
            <a:extLst>
              <a:ext uri="{FF2B5EF4-FFF2-40B4-BE49-F238E27FC236}">
                <a16:creationId xmlns:a16="http://schemas.microsoft.com/office/drawing/2014/main" id="{4805E3C7-9126-5644-8579-26D55B8DB492}"/>
              </a:ext>
            </a:extLst>
          </p:cNvPr>
          <p:cNvSpPr txBox="1"/>
          <p:nvPr/>
        </p:nvSpPr>
        <p:spPr>
          <a:xfrm>
            <a:off x="70338" y="1180045"/>
            <a:ext cx="118578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 y escucha este mensaje de Daniel sobre las tradiciones durante la Navidad. Escribe las palabras que faltan: ¿escuchas </a:t>
            </a: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gue</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gui</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 </a:t>
            </a: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Llamada rectangular redondeada 15">
            <a:extLst>
              <a:ext uri="{FF2B5EF4-FFF2-40B4-BE49-F238E27FC236}">
                <a16:creationId xmlns:a16="http://schemas.microsoft.com/office/drawing/2014/main" id="{EBEAA906-BA34-484D-AD89-CAC9E8B51A96}"/>
              </a:ext>
            </a:extLst>
          </p:cNvPr>
          <p:cNvSpPr/>
          <p:nvPr/>
        </p:nvSpPr>
        <p:spPr>
          <a:xfrm>
            <a:off x="129000" y="2273301"/>
            <a:ext cx="8876210" cy="3835400"/>
          </a:xfrm>
          <a:prstGeom prst="wedgeRoundRectCallout">
            <a:avLst>
              <a:gd name="adj1" fmla="val 57320"/>
              <a:gd name="adj2" fmla="val 3080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El último día de </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1) </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________ en diciembre </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2)</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______________ hacemos una </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3) </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__________ en clase. Normalmente también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4) </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____________ </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5) </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_________ para repartir a los niños porque es bueno ser</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 6)</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___________ y así es un día </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7) </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_________ para todos.</a:t>
            </a:r>
            <a:endPar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Luego aprendemos cómo la </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8) </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_______ celebra la Navidad en otros países. Mi compañero </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9) </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________ es </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10) </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___________ y dice que allí </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11) </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_______ figuras con forma de personas y las tiran a unas </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12)</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__________. </a:t>
            </a:r>
            <a:endPar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 name="CuadroTexto 21">
            <a:extLst>
              <a:ext uri="{FF2B5EF4-FFF2-40B4-BE49-F238E27FC236}">
                <a16:creationId xmlns:a16="http://schemas.microsoft.com/office/drawing/2014/main" id="{25BCBF3B-A78A-8145-8E98-71D2E19BA4DF}"/>
              </a:ext>
            </a:extLst>
          </p:cNvPr>
          <p:cNvSpPr txBox="1"/>
          <p:nvPr/>
        </p:nvSpPr>
        <p:spPr>
          <a:xfrm>
            <a:off x="2706802" y="2974043"/>
            <a:ext cx="1522214" cy="430887"/>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gui</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rnalda</a:t>
            </a:r>
          </a:p>
        </p:txBody>
      </p:sp>
      <p:sp>
        <p:nvSpPr>
          <p:cNvPr id="32" name="CuadroTexto 31">
            <a:extLst>
              <a:ext uri="{FF2B5EF4-FFF2-40B4-BE49-F238E27FC236}">
                <a16:creationId xmlns:a16="http://schemas.microsoft.com/office/drawing/2014/main" id="{13E851E8-8444-9B43-9DE7-065E6E71E9A2}"/>
              </a:ext>
            </a:extLst>
          </p:cNvPr>
          <p:cNvSpPr txBox="1"/>
          <p:nvPr/>
        </p:nvSpPr>
        <p:spPr>
          <a:xfrm>
            <a:off x="3040816" y="2640396"/>
            <a:ext cx="1249336" cy="430887"/>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cole</a:t>
            </a:r>
            <a:r>
              <a:rPr kumimoji="0" lang="es-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p>
        </p:txBody>
      </p:sp>
      <p:sp>
        <p:nvSpPr>
          <p:cNvPr id="15" name="CuadroTexto 46">
            <a:extLst>
              <a:ext uri="{FF2B5EF4-FFF2-40B4-BE49-F238E27FC236}">
                <a16:creationId xmlns:a16="http://schemas.microsoft.com/office/drawing/2014/main" id="{43D66F08-1195-4EB6-99F2-64DA5C80559A}"/>
              </a:ext>
            </a:extLst>
          </p:cNvPr>
          <p:cNvSpPr txBox="1"/>
          <p:nvPr/>
        </p:nvSpPr>
        <p:spPr>
          <a:xfrm>
            <a:off x="6471686" y="2632916"/>
            <a:ext cx="2175953" cy="430887"/>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neralmente</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ounded Rectangle 11">
            <a:extLst>
              <a:ext uri="{FF2B5EF4-FFF2-40B4-BE49-F238E27FC236}">
                <a16:creationId xmlns:a16="http://schemas.microsoft.com/office/drawing/2014/main" id="{72515040-BD22-4BE3-A633-5FA106CBF3C2}"/>
              </a:ext>
            </a:extLst>
          </p:cNvPr>
          <p:cNvSpPr/>
          <p:nvPr/>
        </p:nvSpPr>
        <p:spPr>
          <a:xfrm>
            <a:off x="9365674" y="258197"/>
            <a:ext cx="2562502" cy="54486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399" tIns="45719" rIns="91399" bIns="45719" rtlCol="0" anchor="ctr"/>
          <a:lstStyle/>
          <a:p>
            <a:pPr marL="0" marR="0" lvl="0" indent="0" algn="ctr" defTabSz="913901"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667"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CuadroTexto 38">
            <a:extLst>
              <a:ext uri="{FF2B5EF4-FFF2-40B4-BE49-F238E27FC236}">
                <a16:creationId xmlns:a16="http://schemas.microsoft.com/office/drawing/2014/main" id="{C07EAC31-85CA-3A45-89F9-B889DA118A0D}"/>
              </a:ext>
            </a:extLst>
          </p:cNvPr>
          <p:cNvSpPr txBox="1"/>
          <p:nvPr/>
        </p:nvSpPr>
        <p:spPr>
          <a:xfrm>
            <a:off x="4844971" y="5309263"/>
            <a:ext cx="1661885" cy="430887"/>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a:t>
            </a:r>
            <a:r>
              <a:rPr kumimoji="0" lang="es-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gue</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 name="Imagen 3" descr="Forma, Círculo&#10;&#10;Descripción generada automáticamente">
            <a:extLst>
              <a:ext uri="{FF2B5EF4-FFF2-40B4-BE49-F238E27FC236}">
                <a16:creationId xmlns:a16="http://schemas.microsoft.com/office/drawing/2014/main" id="{1DF38B66-A65A-0448-8A53-247419F59B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4294" y="4423842"/>
            <a:ext cx="1872792" cy="1872792"/>
          </a:xfrm>
          <a:prstGeom prst="rect">
            <a:avLst/>
          </a:prstGeom>
        </p:spPr>
      </p:pic>
      <p:sp>
        <p:nvSpPr>
          <p:cNvPr id="35" name="CuadroTexto 34">
            <a:extLst>
              <a:ext uri="{FF2B5EF4-FFF2-40B4-BE49-F238E27FC236}">
                <a16:creationId xmlns:a16="http://schemas.microsoft.com/office/drawing/2014/main" id="{6B875223-8C26-EB4E-A073-DB941FA845A7}"/>
              </a:ext>
            </a:extLst>
          </p:cNvPr>
          <p:cNvSpPr txBox="1"/>
          <p:nvPr/>
        </p:nvSpPr>
        <p:spPr>
          <a:xfrm>
            <a:off x="7099841" y="4656014"/>
            <a:ext cx="1629380" cy="430887"/>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a:t>
            </a:r>
            <a:r>
              <a:rPr kumimoji="0" lang="es-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ntino</a:t>
            </a:r>
          </a:p>
        </p:txBody>
      </p:sp>
      <p:sp>
        <p:nvSpPr>
          <p:cNvPr id="40" name="CuadroTexto 39">
            <a:extLst>
              <a:ext uri="{FF2B5EF4-FFF2-40B4-BE49-F238E27FC236}">
                <a16:creationId xmlns:a16="http://schemas.microsoft.com/office/drawing/2014/main" id="{82B7D3CF-482D-024B-98D8-6E97012898AE}"/>
              </a:ext>
            </a:extLst>
          </p:cNvPr>
          <p:cNvSpPr txBox="1"/>
          <p:nvPr/>
        </p:nvSpPr>
        <p:spPr>
          <a:xfrm>
            <a:off x="853818" y="3338264"/>
            <a:ext cx="1740299" cy="430887"/>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reco</a:t>
            </a:r>
            <a:r>
              <a:rPr kumimoji="0" lang="es-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mos</a:t>
            </a:r>
          </a:p>
        </p:txBody>
      </p:sp>
      <p:sp>
        <p:nvSpPr>
          <p:cNvPr id="37" name="CuadroTexto 36">
            <a:extLst>
              <a:ext uri="{FF2B5EF4-FFF2-40B4-BE49-F238E27FC236}">
                <a16:creationId xmlns:a16="http://schemas.microsoft.com/office/drawing/2014/main" id="{C090E1E0-A553-1243-8E81-A5D651025611}"/>
              </a:ext>
            </a:extLst>
          </p:cNvPr>
          <p:cNvSpPr txBox="1"/>
          <p:nvPr/>
        </p:nvSpPr>
        <p:spPr>
          <a:xfrm>
            <a:off x="2843416" y="4971387"/>
            <a:ext cx="1120113" cy="430887"/>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co</a:t>
            </a:r>
            <a:r>
              <a:rPr kumimoji="0" lang="es-GB" sz="2200" b="1"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ge</a:t>
            </a:r>
            <a:r>
              <a:rPr kumimoji="0" lang="es-GB" sz="22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a typeface="+mn-ea"/>
                <a:cs typeface="+mn-cs"/>
              </a:rPr>
              <a:t>n</a:t>
            </a:r>
          </a:p>
        </p:txBody>
      </p:sp>
      <p:sp>
        <p:nvSpPr>
          <p:cNvPr id="5" name="CuadroTexto 4">
            <a:extLst>
              <a:ext uri="{FF2B5EF4-FFF2-40B4-BE49-F238E27FC236}">
                <a16:creationId xmlns:a16="http://schemas.microsoft.com/office/drawing/2014/main" id="{59ED15B0-E8F0-B44D-876D-D90A9E34F0A0}"/>
              </a:ext>
            </a:extLst>
          </p:cNvPr>
          <p:cNvSpPr txBox="1"/>
          <p:nvPr/>
        </p:nvSpPr>
        <p:spPr>
          <a:xfrm>
            <a:off x="9005209" y="2367688"/>
            <a:ext cx="330844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*guirnalda = wreath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*hoguera = bonfire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*mágico = magic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*argentino = Argentinian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*juguete = toy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*generoso = generous</a:t>
            </a:r>
          </a:p>
        </p:txBody>
      </p:sp>
      <p:sp>
        <p:nvSpPr>
          <p:cNvPr id="43" name="CuadroTexto 42">
            <a:extLst>
              <a:ext uri="{FF2B5EF4-FFF2-40B4-BE49-F238E27FC236}">
                <a16:creationId xmlns:a16="http://schemas.microsoft.com/office/drawing/2014/main" id="{626108A4-CB92-D149-997E-716C53F6AFD0}"/>
              </a:ext>
            </a:extLst>
          </p:cNvPr>
          <p:cNvSpPr txBox="1"/>
          <p:nvPr/>
        </p:nvSpPr>
        <p:spPr>
          <a:xfrm>
            <a:off x="6566870" y="3634214"/>
            <a:ext cx="1296492" cy="430887"/>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má</a:t>
            </a:r>
            <a:r>
              <a:rPr kumimoji="0" lang="es-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a:t>
            </a:r>
          </a:p>
        </p:txBody>
      </p:sp>
      <p:sp>
        <p:nvSpPr>
          <p:cNvPr id="42" name="CuadroTexto 41">
            <a:extLst>
              <a:ext uri="{FF2B5EF4-FFF2-40B4-BE49-F238E27FC236}">
                <a16:creationId xmlns:a16="http://schemas.microsoft.com/office/drawing/2014/main" id="{8DED421D-76EC-764F-B8A8-B7F58FE17C52}"/>
              </a:ext>
            </a:extLst>
          </p:cNvPr>
          <p:cNvSpPr txBox="1"/>
          <p:nvPr/>
        </p:nvSpPr>
        <p:spPr>
          <a:xfrm>
            <a:off x="2671408" y="3687144"/>
            <a:ext cx="1593002" cy="430887"/>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nerosos</a:t>
            </a:r>
            <a:endParaRPr kumimoji="0" lang="es-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CuadroTexto 33">
            <a:extLst>
              <a:ext uri="{FF2B5EF4-FFF2-40B4-BE49-F238E27FC236}">
                <a16:creationId xmlns:a16="http://schemas.microsoft.com/office/drawing/2014/main" id="{3F0E9E32-836B-894C-8FB5-75D3A2379A65}"/>
              </a:ext>
            </a:extLst>
          </p:cNvPr>
          <p:cNvSpPr txBox="1"/>
          <p:nvPr/>
        </p:nvSpPr>
        <p:spPr>
          <a:xfrm>
            <a:off x="4963904" y="4651685"/>
            <a:ext cx="1255300" cy="430887"/>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t>
            </a:r>
            <a:r>
              <a:rPr kumimoji="0" lang="es-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gue</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41" name="CuadroTexto 40">
            <a:extLst>
              <a:ext uri="{FF2B5EF4-FFF2-40B4-BE49-F238E27FC236}">
                <a16:creationId xmlns:a16="http://schemas.microsoft.com/office/drawing/2014/main" id="{A6558670-9E39-5D48-9082-C16759490747}"/>
              </a:ext>
            </a:extLst>
          </p:cNvPr>
          <p:cNvSpPr txBox="1"/>
          <p:nvPr/>
        </p:nvSpPr>
        <p:spPr>
          <a:xfrm>
            <a:off x="2940053" y="3333542"/>
            <a:ext cx="1401648" cy="430887"/>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ju</a:t>
            </a:r>
            <a:r>
              <a:rPr kumimoji="0" lang="es-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gue</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tes</a:t>
            </a:r>
          </a:p>
        </p:txBody>
      </p:sp>
      <p:sp>
        <p:nvSpPr>
          <p:cNvPr id="33" name="CuadroTexto 32">
            <a:extLst>
              <a:ext uri="{FF2B5EF4-FFF2-40B4-BE49-F238E27FC236}">
                <a16:creationId xmlns:a16="http://schemas.microsoft.com/office/drawing/2014/main" id="{EC461B1B-8345-4946-982A-E68021CC0D8F}"/>
              </a:ext>
            </a:extLst>
          </p:cNvPr>
          <p:cNvSpPr txBox="1"/>
          <p:nvPr/>
        </p:nvSpPr>
        <p:spPr>
          <a:xfrm>
            <a:off x="4835952" y="4306680"/>
            <a:ext cx="1036948" cy="430887"/>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nte</a:t>
            </a:r>
          </a:p>
        </p:txBody>
      </p:sp>
      <p:pic>
        <p:nvPicPr>
          <p:cNvPr id="7" name="Gue, ge, gui, gi Version 1.wav" descr="Gue, ge, gui, gi Version 1.wav">
            <a:hlinkClick r:id="" action="ppaction://media"/>
            <a:extLst>
              <a:ext uri="{FF2B5EF4-FFF2-40B4-BE49-F238E27FC236}">
                <a16:creationId xmlns:a16="http://schemas.microsoft.com/office/drawing/2014/main" id="{BE57358A-6B6B-EC46-B130-89F2C3C7D3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40690" y="1256823"/>
            <a:ext cx="812800" cy="812800"/>
          </a:xfrm>
          <a:prstGeom prst="rect">
            <a:avLst/>
          </a:prstGeom>
        </p:spPr>
      </p:pic>
    </p:spTree>
    <p:extLst>
      <p:ext uri="{BB962C8B-B14F-4D97-AF65-F5344CB8AC3E}">
        <p14:creationId xmlns:p14="http://schemas.microsoft.com/office/powerpoint/2010/main" val="4965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7"/>
                </p:tgtEl>
              </p:cMediaNode>
            </p:audio>
          </p:childTnLst>
        </p:cTn>
      </p:par>
    </p:tnLst>
    <p:bldLst>
      <p:bldP spid="22" grpId="0" animBg="1"/>
      <p:bldP spid="32" grpId="0" animBg="1"/>
      <p:bldP spid="15" grpId="0" animBg="1"/>
      <p:bldP spid="39" grpId="0" animBg="1"/>
      <p:bldP spid="35" grpId="0" animBg="1"/>
      <p:bldP spid="40" grpId="0" animBg="1"/>
      <p:bldP spid="37" grpId="0" animBg="1"/>
      <p:bldP spid="5" grpId="0"/>
      <p:bldP spid="43" grpId="0" animBg="1"/>
      <p:bldP spid="42" grpId="0" animBg="1"/>
      <p:bldP spid="34" grpId="0" animBg="1"/>
      <p:bldP spid="41"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92" y="3932054"/>
            <a:ext cx="9616350" cy="1761576"/>
          </a:xfrm>
        </p:spPr>
        <p:txBody>
          <a:bodyPr>
            <a:normAutofit fontScale="90000"/>
          </a:bodyPr>
          <a:lstStyle/>
          <a:p>
            <a:r>
              <a:rPr lang="en-GB" dirty="0"/>
              <a:t>Miguel, el *</a:t>
            </a:r>
            <a:r>
              <a:rPr lang="en-GB" dirty="0" err="1"/>
              <a:t>guerrero</a:t>
            </a:r>
            <a:r>
              <a:rPr lang="en-GB" dirty="0"/>
              <a:t> </a:t>
            </a:r>
            <a:r>
              <a:rPr lang="en-GB" dirty="0" err="1"/>
              <a:t>portugués</a:t>
            </a:r>
            <a:r>
              <a:rPr lang="en-GB" dirty="0"/>
              <a:t>, </a:t>
            </a:r>
            <a:r>
              <a:rPr lang="en-GB" dirty="0" err="1"/>
              <a:t>toca</a:t>
            </a:r>
            <a:r>
              <a:rPr lang="en-GB" dirty="0"/>
              <a:t> la </a:t>
            </a:r>
            <a:r>
              <a:rPr lang="en-GB" dirty="0" err="1"/>
              <a:t>guitarra</a:t>
            </a:r>
            <a:r>
              <a:rPr lang="en-GB" dirty="0"/>
              <a:t> y </a:t>
            </a:r>
            <a:r>
              <a:rPr lang="en-GB" dirty="0" err="1"/>
              <a:t>baila</a:t>
            </a:r>
            <a:r>
              <a:rPr lang="en-GB" dirty="0"/>
              <a:t> merengue.</a:t>
            </a:r>
            <a:br>
              <a:rPr lang="en-GB" dirty="0"/>
            </a:br>
            <a:br>
              <a:rPr lang="en-GB" dirty="0"/>
            </a:br>
            <a:r>
              <a:rPr lang="en-GB" dirty="0" err="1"/>
              <a:t>Ángel</a:t>
            </a:r>
            <a:r>
              <a:rPr lang="en-GB" dirty="0"/>
              <a:t> de Gerona </a:t>
            </a:r>
            <a:r>
              <a:rPr lang="en-GB" dirty="0" err="1"/>
              <a:t>usa</a:t>
            </a:r>
            <a:r>
              <a:rPr lang="en-GB" dirty="0"/>
              <a:t> *</a:t>
            </a:r>
            <a:r>
              <a:rPr lang="en-GB" dirty="0" err="1"/>
              <a:t>poderes</a:t>
            </a:r>
            <a:r>
              <a:rPr lang="en-GB" dirty="0"/>
              <a:t> </a:t>
            </a:r>
            <a:r>
              <a:rPr lang="en-GB" dirty="0" err="1"/>
              <a:t>mágicos</a:t>
            </a:r>
            <a:r>
              <a:rPr lang="en-GB" dirty="0"/>
              <a:t> </a:t>
            </a:r>
            <a:r>
              <a:rPr lang="en-GB" dirty="0" err="1"/>
              <a:t>en</a:t>
            </a:r>
            <a:r>
              <a:rPr lang="en-GB" dirty="0"/>
              <a:t> el colegio para pasar las </a:t>
            </a:r>
            <a:r>
              <a:rPr lang="en-GB" dirty="0" err="1"/>
              <a:t>páginas</a:t>
            </a:r>
            <a:r>
              <a:rPr lang="en-GB" dirty="0"/>
              <a:t>.</a:t>
            </a:r>
            <a:br>
              <a:rPr lang="en-GB" dirty="0"/>
            </a:br>
            <a:br>
              <a:rPr lang="en-GB" dirty="0"/>
            </a:br>
            <a:r>
              <a:rPr lang="en-GB" dirty="0" err="1"/>
              <a:t>Generalmente</a:t>
            </a:r>
            <a:r>
              <a:rPr lang="en-GB" dirty="0"/>
              <a:t>, la </a:t>
            </a:r>
            <a:r>
              <a:rPr lang="en-GB" dirty="0" err="1"/>
              <a:t>gente</a:t>
            </a:r>
            <a:r>
              <a:rPr lang="en-GB" dirty="0"/>
              <a:t> de Argentina es genial, </a:t>
            </a:r>
            <a:r>
              <a:rPr lang="en-GB" dirty="0" err="1"/>
              <a:t>inteligente</a:t>
            </a:r>
            <a:r>
              <a:rPr lang="en-GB" dirty="0"/>
              <a:t> y </a:t>
            </a:r>
            <a:r>
              <a:rPr lang="en-GB" dirty="0" err="1"/>
              <a:t>generosa</a:t>
            </a:r>
            <a:r>
              <a:rPr lang="en-GB" dirty="0"/>
              <a:t>.</a:t>
            </a:r>
            <a:br>
              <a:rPr lang="en-GB" dirty="0"/>
            </a:br>
            <a:br>
              <a:rPr lang="en-GB" dirty="0"/>
            </a:br>
            <a:br>
              <a:rPr lang="en-GB" dirty="0"/>
            </a:br>
            <a:br>
              <a:rPr lang="en-GB" dirty="0"/>
            </a:br>
            <a:endParaRPr lang="en-GB" dirty="0"/>
          </a:p>
        </p:txBody>
      </p:sp>
      <p:sp>
        <p:nvSpPr>
          <p:cNvPr id="6"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35429" y="458625"/>
            <a:ext cx="43252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Tongue twisters </a:t>
            </a:r>
          </a:p>
        </p:txBody>
      </p:sp>
      <p:sp>
        <p:nvSpPr>
          <p:cNvPr id="12" name="Action Button: Custom 20">
            <a:hlinkClick r:id="" action="ppaction://noaction" highlightClick="1">
              <a:snd r:embed="rId3" name="T 1 slow.wav"/>
            </a:hlinkClick>
            <a:extLst>
              <a:ext uri="{FF2B5EF4-FFF2-40B4-BE49-F238E27FC236}">
                <a16:creationId xmlns:a16="http://schemas.microsoft.com/office/drawing/2014/main" id="{EEC96304-0547-4EE1-8F3F-E74C85620AEC}"/>
              </a:ext>
            </a:extLst>
          </p:cNvPr>
          <p:cNvSpPr/>
          <p:nvPr/>
        </p:nvSpPr>
        <p:spPr>
          <a:xfrm>
            <a:off x="9624885" y="90848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3" name="Action Button: Custom 20">
            <a:hlinkClick r:id="" action="ppaction://noaction" highlightClick="1">
              <a:snd r:embed="rId4" name="Tongue twister 1 Medium.wav"/>
            </a:hlinkClick>
            <a:extLst>
              <a:ext uri="{FF2B5EF4-FFF2-40B4-BE49-F238E27FC236}">
                <a16:creationId xmlns:a16="http://schemas.microsoft.com/office/drawing/2014/main" id="{1CEFA9C5-4A63-4759-BFDA-BD38CDDE2DF9}"/>
              </a:ext>
            </a:extLst>
          </p:cNvPr>
          <p:cNvSpPr/>
          <p:nvPr/>
        </p:nvSpPr>
        <p:spPr>
          <a:xfrm>
            <a:off x="10550621" y="90848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4" name="Action Button: Custom 20">
            <a:hlinkClick r:id="" action="ppaction://noaction" highlightClick="1">
              <a:snd r:embed="rId5" name="Tongue twister 1 Fast.wav"/>
            </a:hlinkClick>
            <a:extLst>
              <a:ext uri="{FF2B5EF4-FFF2-40B4-BE49-F238E27FC236}">
                <a16:creationId xmlns:a16="http://schemas.microsoft.com/office/drawing/2014/main" id="{1CEFA9C5-4A63-4759-BFDA-BD38CDDE2DF9}"/>
              </a:ext>
            </a:extLst>
          </p:cNvPr>
          <p:cNvSpPr/>
          <p:nvPr/>
        </p:nvSpPr>
        <p:spPr>
          <a:xfrm>
            <a:off x="11479621" y="90848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Action Button: Custom 20">
            <a:hlinkClick r:id="" action="ppaction://noaction" highlightClick="1">
              <a:snd r:embed="rId6" name="Tongue twister 2 Slow.wav"/>
            </a:hlinkClick>
            <a:extLst>
              <a:ext uri="{FF2B5EF4-FFF2-40B4-BE49-F238E27FC236}">
                <a16:creationId xmlns:a16="http://schemas.microsoft.com/office/drawing/2014/main" id="{6F6FDD3A-CBC4-6C4C-A294-B53CB560CFF9}"/>
              </a:ext>
            </a:extLst>
          </p:cNvPr>
          <p:cNvSpPr/>
          <p:nvPr/>
        </p:nvSpPr>
        <p:spPr>
          <a:xfrm>
            <a:off x="9619483" y="2996766"/>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Action Button: Custom 20">
            <a:hlinkClick r:id="" action="ppaction://noaction" highlightClick="1">
              <a:snd r:embed="rId7" name="Tongue twister 2 Medium.wav"/>
            </a:hlinkClick>
            <a:extLst>
              <a:ext uri="{FF2B5EF4-FFF2-40B4-BE49-F238E27FC236}">
                <a16:creationId xmlns:a16="http://schemas.microsoft.com/office/drawing/2014/main" id="{99289CBF-7E3B-DE40-8660-C0869AA2993C}"/>
              </a:ext>
            </a:extLst>
          </p:cNvPr>
          <p:cNvSpPr/>
          <p:nvPr/>
        </p:nvSpPr>
        <p:spPr>
          <a:xfrm>
            <a:off x="10550621" y="299770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6" name="Action Button: Custom 20">
            <a:hlinkClick r:id="" action="ppaction://noaction" highlightClick="1">
              <a:snd r:embed="rId8" name="Tongue twister 2 Fast.wav"/>
            </a:hlinkClick>
            <a:extLst>
              <a:ext uri="{FF2B5EF4-FFF2-40B4-BE49-F238E27FC236}">
                <a16:creationId xmlns:a16="http://schemas.microsoft.com/office/drawing/2014/main" id="{E07EC578-5238-B54F-A098-A8755B4C16F3}"/>
              </a:ext>
            </a:extLst>
          </p:cNvPr>
          <p:cNvSpPr/>
          <p:nvPr/>
        </p:nvSpPr>
        <p:spPr>
          <a:xfrm>
            <a:off x="11494891" y="2996767"/>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pic>
        <p:nvPicPr>
          <p:cNvPr id="1028" name="Picture 4" descr="Flag, Country, Argentina, Nation">
            <a:extLst>
              <a:ext uri="{FF2B5EF4-FFF2-40B4-BE49-F238E27FC236}">
                <a16:creationId xmlns:a16="http://schemas.microsoft.com/office/drawing/2014/main" id="{8358A54E-7134-584D-9C34-9F0F2AF946B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884623">
            <a:off x="10857251" y="5295435"/>
            <a:ext cx="1104986" cy="8427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rgentina, Comic Characters">
            <a:extLst>
              <a:ext uri="{FF2B5EF4-FFF2-40B4-BE49-F238E27FC236}">
                <a16:creationId xmlns:a16="http://schemas.microsoft.com/office/drawing/2014/main" id="{EE5D5588-3434-FA45-A6D2-0C9FF8500131}"/>
              </a:ext>
            </a:extLst>
          </p:cNvPr>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840461" y="5088607"/>
            <a:ext cx="1384435" cy="121004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2396F4B-5199-794F-B025-B4A8E520B479}"/>
              </a:ext>
            </a:extLst>
          </p:cNvPr>
          <p:cNvGrpSpPr/>
          <p:nvPr/>
        </p:nvGrpSpPr>
        <p:grpSpPr>
          <a:xfrm>
            <a:off x="10110573" y="1426375"/>
            <a:ext cx="1120881" cy="1378076"/>
            <a:chOff x="7906675" y="1373266"/>
            <a:chExt cx="2031810" cy="2281954"/>
          </a:xfrm>
        </p:grpSpPr>
        <p:pic>
          <p:nvPicPr>
            <p:cNvPr id="1030" name="Picture 6" descr="Dwarf, Viking, Armor, Beard, Fantasy, Hammer, Rpg">
              <a:extLst>
                <a:ext uri="{FF2B5EF4-FFF2-40B4-BE49-F238E27FC236}">
                  <a16:creationId xmlns:a16="http://schemas.microsoft.com/office/drawing/2014/main" id="{D20C4EB3-0576-6B46-A2E8-927AD0FF48C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82587" y="1373266"/>
              <a:ext cx="1521302" cy="22819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uitar, Instrument, String, Music">
              <a:extLst>
                <a:ext uri="{FF2B5EF4-FFF2-40B4-BE49-F238E27FC236}">
                  <a16:creationId xmlns:a16="http://schemas.microsoft.com/office/drawing/2014/main" id="{3C11A031-AA13-674F-A080-673F1FB0049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8484883">
              <a:off x="8292957" y="1766510"/>
              <a:ext cx="1259245" cy="20318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ortugal, Flag, Portuguese, Republic, National, Symbol">
              <a:extLst>
                <a:ext uri="{FF2B5EF4-FFF2-40B4-BE49-F238E27FC236}">
                  <a16:creationId xmlns:a16="http://schemas.microsoft.com/office/drawing/2014/main" id="{57252DA3-B087-AB42-8AB5-80724A6E4A3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07180" y="2253193"/>
              <a:ext cx="391575" cy="2610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7" name="Action Button: Custom 20">
            <a:hlinkClick r:id="" action="ppaction://noaction" highlightClick="1">
              <a:snd r:embed="rId14" name="Tongue twister 3 Slow.wav"/>
            </a:hlinkClick>
            <a:extLst>
              <a:ext uri="{FF2B5EF4-FFF2-40B4-BE49-F238E27FC236}">
                <a16:creationId xmlns:a16="http://schemas.microsoft.com/office/drawing/2014/main" id="{E7465A8E-ABF0-714C-83F2-E20A1C234A1F}"/>
              </a:ext>
            </a:extLst>
          </p:cNvPr>
          <p:cNvSpPr/>
          <p:nvPr/>
        </p:nvSpPr>
        <p:spPr>
          <a:xfrm>
            <a:off x="9619483" y="4693498"/>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8" name="Action Button: Custom 20">
            <a:hlinkClick r:id="" action="ppaction://noaction" highlightClick="1">
              <a:snd r:embed="rId15" name="Tongue twister 3 Medium.wav"/>
            </a:hlinkClick>
            <a:extLst>
              <a:ext uri="{FF2B5EF4-FFF2-40B4-BE49-F238E27FC236}">
                <a16:creationId xmlns:a16="http://schemas.microsoft.com/office/drawing/2014/main" id="{18C8B896-B060-284B-94FC-E30B0077B196}"/>
              </a:ext>
            </a:extLst>
          </p:cNvPr>
          <p:cNvSpPr/>
          <p:nvPr/>
        </p:nvSpPr>
        <p:spPr>
          <a:xfrm>
            <a:off x="10550621" y="4704364"/>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9" name="Action Button: Custom 20">
            <a:hlinkClick r:id="" action="ppaction://noaction" highlightClick="1">
              <a:snd r:embed="rId16" name="Tongue twister 3 Fast.wav"/>
            </a:hlinkClick>
            <a:extLst>
              <a:ext uri="{FF2B5EF4-FFF2-40B4-BE49-F238E27FC236}">
                <a16:creationId xmlns:a16="http://schemas.microsoft.com/office/drawing/2014/main" id="{D262B88A-A3A1-FA47-8DA6-70A89EEB6670}"/>
              </a:ext>
            </a:extLst>
          </p:cNvPr>
          <p:cNvSpPr/>
          <p:nvPr/>
        </p:nvSpPr>
        <p:spPr>
          <a:xfrm>
            <a:off x="11494891" y="4702679"/>
            <a:ext cx="441957" cy="38236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pic>
        <p:nvPicPr>
          <p:cNvPr id="7" name="Picture 4" descr="Book, Opened, Pages, Reading, Learn">
            <a:extLst>
              <a:ext uri="{FF2B5EF4-FFF2-40B4-BE49-F238E27FC236}">
                <a16:creationId xmlns:a16="http://schemas.microsoft.com/office/drawing/2014/main" id="{40525500-F586-1B4D-A302-F6839DBFF58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853117" y="3486183"/>
            <a:ext cx="1830173" cy="915087"/>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a:extLst>
              <a:ext uri="{FF2B5EF4-FFF2-40B4-BE49-F238E27FC236}">
                <a16:creationId xmlns:a16="http://schemas.microsoft.com/office/drawing/2014/main" id="{A94551CB-16A1-FB42-B243-EC55A898C04D}"/>
              </a:ext>
            </a:extLst>
          </p:cNvPr>
          <p:cNvSpPr txBox="1">
            <a:spLocks/>
          </p:cNvSpPr>
          <p:nvPr/>
        </p:nvSpPr>
        <p:spPr>
          <a:xfrm>
            <a:off x="6481288" y="186145"/>
            <a:ext cx="3138195" cy="5956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guerrero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 warrior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poder</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 power</a:t>
            </a:r>
          </a:p>
        </p:txBody>
      </p:sp>
      <p:grpSp>
        <p:nvGrpSpPr>
          <p:cNvPr id="9" name="Grupo 8">
            <a:extLst>
              <a:ext uri="{FF2B5EF4-FFF2-40B4-BE49-F238E27FC236}">
                <a16:creationId xmlns:a16="http://schemas.microsoft.com/office/drawing/2014/main" id="{BAF5538C-FD60-F64A-BF29-3A5596D92D23}"/>
              </a:ext>
            </a:extLst>
          </p:cNvPr>
          <p:cNvGrpSpPr/>
          <p:nvPr/>
        </p:nvGrpSpPr>
        <p:grpSpPr>
          <a:xfrm>
            <a:off x="4056295" y="2575713"/>
            <a:ext cx="4097774" cy="3117917"/>
            <a:chOff x="3532366" y="1617320"/>
            <a:chExt cx="4097774" cy="3117917"/>
          </a:xfrm>
        </p:grpSpPr>
        <p:sp>
          <p:nvSpPr>
            <p:cNvPr id="8" name="Llamada rectangular redondeada 7">
              <a:extLst>
                <a:ext uri="{FF2B5EF4-FFF2-40B4-BE49-F238E27FC236}">
                  <a16:creationId xmlns:a16="http://schemas.microsoft.com/office/drawing/2014/main" id="{8E819C44-60CA-1049-B9D7-FB9DD6A6822C}"/>
                </a:ext>
              </a:extLst>
            </p:cNvPr>
            <p:cNvSpPr/>
            <p:nvPr/>
          </p:nvSpPr>
          <p:spPr>
            <a:xfrm>
              <a:off x="3532366" y="1617320"/>
              <a:ext cx="4097774" cy="3117917"/>
            </a:xfrm>
            <a:prstGeom prst="wedgeRoundRectCallout">
              <a:avLst>
                <a:gd name="adj1" fmla="val -209"/>
                <a:gd name="adj2" fmla="val -57475"/>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prstClr val="white"/>
                  </a:solidFill>
                  <a:effectLst/>
                  <a:uLnTx/>
                  <a:uFillTx/>
                  <a:latin typeface="Century Gothic" panose="020F0302020204030204"/>
                  <a:ea typeface="+mn-ea"/>
                  <a:cs typeface="+mn-cs"/>
                </a:rPr>
                <a:t>El merengue es un tipo de música para bailar de la República Dominicana.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074" name="Picture 2" descr="cha cha dancers silhouette - Clip Art Library">
              <a:extLst>
                <a:ext uri="{FF2B5EF4-FFF2-40B4-BE49-F238E27FC236}">
                  <a16:creationId xmlns:a16="http://schemas.microsoft.com/office/drawing/2014/main" id="{2490B93A-E86C-8145-92AB-9E6ED36FE33F}"/>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04588" y="3018254"/>
              <a:ext cx="1107832" cy="165657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ominican republic map with flag - Clip Art Library">
              <a:extLst>
                <a:ext uri="{FF2B5EF4-FFF2-40B4-BE49-F238E27FC236}">
                  <a16:creationId xmlns:a16="http://schemas.microsoft.com/office/drawing/2014/main" id="{B3181131-9454-5247-952B-AC064904A24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278831" y="3113270"/>
              <a:ext cx="2133889" cy="13824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282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a:t>
            </a:r>
            <a:r>
              <a:rPr lang="en-GB" sz="3600" dirty="0" err="1">
                <a:solidFill>
                  <a:prstClr val="white"/>
                </a:solidFill>
              </a:rPr>
              <a:t>gue</a:t>
            </a:r>
            <a:r>
              <a:rPr lang="en-GB" sz="3600" dirty="0">
                <a:solidFill>
                  <a:prstClr val="white"/>
                </a:solidFill>
              </a:rPr>
              <a:t>], [</a:t>
            </a:r>
            <a:r>
              <a:rPr lang="en-GB" sz="3600" dirty="0" err="1">
                <a:solidFill>
                  <a:prstClr val="white"/>
                </a:solidFill>
              </a:rPr>
              <a:t>gui</a:t>
            </a:r>
            <a:r>
              <a:rPr lang="en-GB" sz="3600" dirty="0">
                <a:solidFill>
                  <a:prstClr val="white"/>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p:txBody>
      </p:sp>
    </p:spTree>
    <p:extLst>
      <p:ext uri="{BB962C8B-B14F-4D97-AF65-F5344CB8AC3E}">
        <p14:creationId xmlns:p14="http://schemas.microsoft.com/office/powerpoint/2010/main" val="1128505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213382" y="1251495"/>
            <a:ext cx="11051822" cy="49859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panose="020F0302020204030204"/>
                <a:ea typeface="+mn-ea"/>
                <a:cs typeface="+mn-cs"/>
              </a:rPr>
              <a:t>Sometimes the spelling of –ar verbs changes in the past. </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39131"/>
            <a:ext cx="6649156" cy="867128"/>
          </a:xfrm>
          <a:prstGeom prst="rect">
            <a:avLst/>
          </a:prstGeom>
        </p:spPr>
      </p:pic>
      <p:sp>
        <p:nvSpPr>
          <p:cNvPr id="2" name="Title 1"/>
          <p:cNvSpPr>
            <a:spLocks noGrp="1"/>
          </p:cNvSpPr>
          <p:nvPr>
            <p:ph type="title"/>
          </p:nvPr>
        </p:nvSpPr>
        <p:spPr>
          <a:xfrm>
            <a:off x="180000" y="239606"/>
            <a:ext cx="6036733" cy="715228"/>
          </a:xfrm>
        </p:spPr>
        <p:txBody>
          <a:bodyPr>
            <a:noAutofit/>
          </a:bodyPr>
          <a:lstStyle/>
          <a:p>
            <a:pPr>
              <a:lnSpc>
                <a:spcPct val="100000"/>
              </a:lnSpc>
            </a:pPr>
            <a:r>
              <a:rPr lang="en-GB" sz="2400" b="1">
                <a:solidFill>
                  <a:schemeClr val="bg1"/>
                </a:solidFill>
              </a:rPr>
              <a:t>Talking about the past</a:t>
            </a:r>
            <a:br>
              <a:rPr lang="en-GB" sz="2400" b="1">
                <a:solidFill>
                  <a:schemeClr val="bg1"/>
                </a:solidFill>
              </a:rPr>
            </a:br>
            <a:r>
              <a:rPr lang="en-GB" sz="2400">
                <a:solidFill>
                  <a:schemeClr val="bg1"/>
                </a:solidFill>
              </a:rPr>
              <a:t>Verb endings ‘-qué’ and ‘-gué’</a:t>
            </a:r>
            <a:endParaRPr lang="en-US" dirty="0"/>
          </a:p>
        </p:txBody>
      </p:sp>
      <p:cxnSp>
        <p:nvCxnSpPr>
          <p:cNvPr id="5" name="Straight Arrow Connector 4"/>
          <p:cNvCxnSpPr/>
          <p:nvPr/>
        </p:nvCxnSpPr>
        <p:spPr>
          <a:xfrm>
            <a:off x="2781414" y="5460218"/>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788546" y="5250499"/>
            <a:ext cx="107614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lleg</a:t>
            </a:r>
            <a:r>
              <a:rPr kumimoji="0" lang="en-US" sz="2200" b="1" i="0" u="none" strike="noStrike" kern="1200" cap="none" spc="0" normalizeH="0" baseline="0" noProof="0" dirty="0" err="1">
                <a:ln>
                  <a:noFill/>
                </a:ln>
                <a:solidFill>
                  <a:srgbClr val="EE6000"/>
                </a:solidFill>
                <a:effectLst/>
                <a:uLnTx/>
                <a:uFillTx/>
                <a:latin typeface="Century Gothic" panose="020F0302020204030204"/>
                <a:ea typeface="+mn-ea"/>
                <a:cs typeface="+mn-cs"/>
              </a:rPr>
              <a:t>ar</a:t>
            </a:r>
            <a:endParaRPr kumimoji="0" lang="en-GB" sz="22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Rectangle 10"/>
          <p:cNvSpPr/>
          <p:nvPr/>
        </p:nvSpPr>
        <p:spPr>
          <a:xfrm>
            <a:off x="3686042" y="5262288"/>
            <a:ext cx="103746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lle</a:t>
            </a:r>
            <a:r>
              <a:rPr kumimoji="0" lang="en-US" sz="2200" b="1" i="0" u="none" strike="noStrike" kern="1200" cap="none" spc="0" normalizeH="0" baseline="0" noProof="0">
                <a:ln>
                  <a:noFill/>
                </a:ln>
                <a:solidFill>
                  <a:srgbClr val="FF6600"/>
                </a:solidFill>
                <a:effectLst/>
                <a:uLnTx/>
                <a:uFillTx/>
                <a:latin typeface="Century Gothic" panose="020F0302020204030204"/>
                <a:ea typeface="+mn-ea"/>
                <a:cs typeface="+mn-cs"/>
              </a:rPr>
              <a:t>gué</a:t>
            </a:r>
            <a:endParaRPr kumimoji="0" lang="en-GB" sz="22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2" name="Rectangle 11"/>
          <p:cNvSpPr/>
          <p:nvPr/>
        </p:nvSpPr>
        <p:spPr>
          <a:xfrm>
            <a:off x="3473156" y="5601957"/>
            <a:ext cx="136768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 arrived)</a:t>
            </a:r>
            <a:endPar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8" name="Rectangle 17"/>
          <p:cNvSpPr/>
          <p:nvPr/>
        </p:nvSpPr>
        <p:spPr>
          <a:xfrm>
            <a:off x="8179113" y="5218963"/>
            <a:ext cx="109356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a:t>
            </a:r>
            <a:r>
              <a:rPr kumimoji="0" lang="en-US" sz="2200" b="1" i="0" u="none" strike="noStrike" kern="1200" cap="none" spc="0" normalizeH="0" baseline="0" noProof="0">
                <a:ln>
                  <a:noFill/>
                </a:ln>
                <a:solidFill>
                  <a:srgbClr val="FF6600"/>
                </a:solidFill>
                <a:effectLst/>
                <a:uLnTx/>
                <a:uFillTx/>
                <a:latin typeface="Century Gothic" panose="020F0302020204030204"/>
                <a:ea typeface="+mn-ea"/>
                <a:cs typeface="+mn-cs"/>
              </a:rPr>
              <a:t>gué</a:t>
            </a:r>
            <a:endParaRPr kumimoji="0" lang="en-GB" sz="22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9" name="Rectangle 18"/>
          <p:cNvSpPr/>
          <p:nvPr/>
        </p:nvSpPr>
        <p:spPr>
          <a:xfrm>
            <a:off x="4042629" y="3506177"/>
            <a:ext cx="1189749"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sa</a:t>
            </a:r>
            <a:r>
              <a:rPr kumimoji="0" lang="en-US" sz="2200" b="1" i="0" u="none" strike="noStrike" kern="1200" cap="none" spc="0" normalizeH="0" baseline="0" noProof="0">
                <a:ln>
                  <a:noFill/>
                </a:ln>
                <a:solidFill>
                  <a:srgbClr val="FF6600"/>
                </a:solidFill>
                <a:effectLst/>
                <a:uLnTx/>
                <a:uFillTx/>
                <a:latin typeface="Century Gothic" panose="020F0302020204030204"/>
                <a:ea typeface="+mn-ea"/>
                <a:cs typeface="+mn-cs"/>
              </a:rPr>
              <a:t>qué</a:t>
            </a:r>
            <a:r>
              <a:rPr kumimoji="0" lang="en-US"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endParaRPr kumimoji="0" lang="en-GB" sz="22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0" name="Rectangle 19"/>
          <p:cNvSpPr/>
          <p:nvPr/>
        </p:nvSpPr>
        <p:spPr>
          <a:xfrm>
            <a:off x="8882688" y="3517424"/>
            <a:ext cx="1204176"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bus</a:t>
            </a:r>
            <a:r>
              <a:rPr kumimoji="0" lang="en-US" sz="2200" b="1" i="0" u="none" strike="noStrike" kern="1200" cap="none" spc="0" normalizeH="0" baseline="0" noProof="0">
                <a:ln>
                  <a:noFill/>
                </a:ln>
                <a:solidFill>
                  <a:srgbClr val="FF6600"/>
                </a:solidFill>
                <a:effectLst/>
                <a:uLnTx/>
                <a:uFillTx/>
                <a:latin typeface="Century Gothic" panose="020F0302020204030204"/>
                <a:ea typeface="+mn-ea"/>
                <a:cs typeface="+mn-cs"/>
              </a:rPr>
              <a:t>qué</a:t>
            </a:r>
            <a:endParaRPr kumimoji="0" lang="en-GB" sz="22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1" name="Rectangle 20"/>
          <p:cNvSpPr/>
          <p:nvPr/>
        </p:nvSpPr>
        <p:spPr>
          <a:xfrm>
            <a:off x="3846964" y="3835333"/>
            <a:ext cx="15343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 took out)</a:t>
            </a:r>
            <a:endPar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2" name="Rectangle 21"/>
          <p:cNvSpPr/>
          <p:nvPr/>
        </p:nvSpPr>
        <p:spPr>
          <a:xfrm>
            <a:off x="8709964" y="3835333"/>
            <a:ext cx="175721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 looked for)</a:t>
            </a:r>
            <a:endPar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4" name="Rectangle 23"/>
          <p:cNvSpPr/>
          <p:nvPr/>
        </p:nvSpPr>
        <p:spPr>
          <a:xfrm>
            <a:off x="6546512" y="3843171"/>
            <a:ext cx="161133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look for)</a:t>
            </a:r>
            <a:endPar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6" name="Rectangle 25"/>
          <p:cNvSpPr/>
          <p:nvPr/>
        </p:nvSpPr>
        <p:spPr>
          <a:xfrm>
            <a:off x="6793375" y="3505814"/>
            <a:ext cx="111761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bus</a:t>
            </a:r>
            <a:r>
              <a:rPr kumimoji="0" lang="en-US" sz="2200" b="1" i="0" u="none" strike="noStrike" kern="1200" cap="none" spc="0" normalizeH="0" baseline="0" noProof="0">
                <a:ln>
                  <a:noFill/>
                </a:ln>
                <a:solidFill>
                  <a:srgbClr val="FF6600"/>
                </a:solidFill>
                <a:effectLst/>
                <a:uLnTx/>
                <a:uFillTx/>
                <a:latin typeface="Century Gothic" panose="020F0302020204030204"/>
                <a:ea typeface="+mn-ea"/>
                <a:cs typeface="+mn-cs"/>
              </a:rPr>
              <a:t>car</a:t>
            </a:r>
            <a:endParaRPr kumimoji="0" lang="en-GB" sz="22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7" name="Rectangle 26"/>
          <p:cNvSpPr/>
          <p:nvPr/>
        </p:nvSpPr>
        <p:spPr>
          <a:xfrm>
            <a:off x="1581145" y="3848909"/>
            <a:ext cx="180690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take out) </a:t>
            </a:r>
            <a:endPar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8" name="Rectangle 27"/>
          <p:cNvSpPr/>
          <p:nvPr/>
        </p:nvSpPr>
        <p:spPr>
          <a:xfrm>
            <a:off x="1951470" y="3517425"/>
            <a:ext cx="1107996"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sa</a:t>
            </a:r>
            <a:r>
              <a:rPr kumimoji="0" lang="en-US" sz="2200" b="1" i="0" u="none" strike="noStrike" kern="1200" cap="none" spc="0" normalizeH="0" baseline="0" noProof="0">
                <a:ln>
                  <a:noFill/>
                </a:ln>
                <a:solidFill>
                  <a:srgbClr val="FF6600"/>
                </a:solidFill>
                <a:effectLst/>
                <a:uLnTx/>
                <a:uFillTx/>
                <a:latin typeface="Century Gothic" panose="020F0302020204030204"/>
                <a:ea typeface="+mn-ea"/>
                <a:cs typeface="+mn-cs"/>
              </a:rPr>
              <a:t>car </a:t>
            </a:r>
            <a:r>
              <a:rPr kumimoji="0" lang="en-US"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endParaRPr kumimoji="0" lang="en-GB" sz="22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9" name="Rectangle 28"/>
          <p:cNvSpPr/>
          <p:nvPr/>
        </p:nvSpPr>
        <p:spPr>
          <a:xfrm>
            <a:off x="5919433" y="5215084"/>
            <a:ext cx="1018227"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pag</a:t>
            </a:r>
            <a:r>
              <a:rPr kumimoji="0" lang="en-US" sz="2200" b="1" i="0" u="none" strike="noStrike" kern="1200" cap="none" spc="0" normalizeH="0" baseline="0" noProof="0">
                <a:ln>
                  <a:noFill/>
                </a:ln>
                <a:solidFill>
                  <a:srgbClr val="FF6600"/>
                </a:solidFill>
                <a:effectLst/>
                <a:uLnTx/>
                <a:uFillTx/>
                <a:latin typeface="Century Gothic" panose="020F0302020204030204"/>
                <a:ea typeface="+mn-ea"/>
                <a:cs typeface="+mn-cs"/>
              </a:rPr>
              <a:t>ar</a:t>
            </a:r>
            <a:endParaRPr kumimoji="0" lang="en-GB" sz="2200" b="1"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0" name="Rectangle 29"/>
          <p:cNvSpPr/>
          <p:nvPr/>
        </p:nvSpPr>
        <p:spPr>
          <a:xfrm>
            <a:off x="235264" y="5277808"/>
            <a:ext cx="15392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Ejemplos: </a:t>
            </a:r>
            <a:endParaRPr kumimoji="0" lang="en-GB" sz="22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3" name="Rectangle 32"/>
          <p:cNvSpPr/>
          <p:nvPr/>
        </p:nvSpPr>
        <p:spPr>
          <a:xfrm>
            <a:off x="271649" y="2915856"/>
            <a:ext cx="986643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panose="020F0302020204030204"/>
                <a:ea typeface="+mn-ea"/>
                <a:cs typeface="+mn-cs"/>
              </a:rPr>
              <a:t>However, for –ar verbs ending in ‘-</a:t>
            </a:r>
            <a:r>
              <a:rPr kumimoji="0" lang="en-US" sz="2200" b="1" i="0" u="none" strike="noStrike" kern="1200" cap="none" spc="0" normalizeH="0" baseline="0" noProof="0">
                <a:ln>
                  <a:noFill/>
                </a:ln>
                <a:solidFill>
                  <a:srgbClr val="002060"/>
                </a:solidFill>
                <a:effectLst/>
                <a:uLnTx/>
                <a:uFillTx/>
                <a:latin typeface="Century Gothic" panose="020F0302020204030204"/>
                <a:ea typeface="+mn-ea"/>
                <a:cs typeface="+mn-cs"/>
              </a:rPr>
              <a:t>car</a:t>
            </a:r>
            <a:r>
              <a:rPr kumimoji="0" lang="en-US" sz="2200" b="0" i="0" u="none" strike="noStrike" kern="1200" cap="none" spc="0" normalizeH="0" baseline="0" noProof="0">
                <a:ln>
                  <a:noFill/>
                </a:ln>
                <a:solidFill>
                  <a:srgbClr val="002060"/>
                </a:solidFill>
                <a:effectLst/>
                <a:uLnTx/>
                <a:uFillTx/>
                <a:latin typeface="Century Gothic" panose="020F0302020204030204"/>
                <a:ea typeface="+mn-ea"/>
                <a:cs typeface="+mn-cs"/>
              </a:rPr>
              <a:t>’, we remove –car and add </a:t>
            </a:r>
            <a:r>
              <a:rPr kumimoji="0" lang="en-US" sz="2200" b="1" i="0" u="none" strike="noStrike" kern="1200" cap="none" spc="0" normalizeH="0" baseline="0" noProof="0">
                <a:ln>
                  <a:noFill/>
                </a:ln>
                <a:solidFill>
                  <a:srgbClr val="002060"/>
                </a:solidFill>
                <a:effectLst/>
                <a:uLnTx/>
                <a:uFillTx/>
                <a:latin typeface="Century Gothic" panose="020F0302020204030204"/>
                <a:ea typeface="+mn-ea"/>
                <a:cs typeface="+mn-cs"/>
              </a:rPr>
              <a:t>–qué</a:t>
            </a:r>
            <a:r>
              <a:rPr kumimoji="0" lang="en-US" sz="2200" b="0" i="0" u="none" strike="noStrike" kern="1200" cap="none" spc="0" normalizeH="0" baseline="0" noProof="0">
                <a:ln>
                  <a:noFill/>
                </a:ln>
                <a:solidFill>
                  <a:srgbClr val="002060"/>
                </a:solidFill>
                <a:effectLst/>
                <a:uLnTx/>
                <a:uFillTx/>
                <a:latin typeface="Century Gothic" panose="020F0302020204030204"/>
                <a:ea typeface="+mn-ea"/>
                <a:cs typeface="+mn-cs"/>
              </a:rPr>
              <a:t>.</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4" name="Rectangle 33"/>
          <p:cNvSpPr/>
          <p:nvPr/>
        </p:nvSpPr>
        <p:spPr>
          <a:xfrm>
            <a:off x="276854" y="3513864"/>
            <a:ext cx="15392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panose="020F0302020204030204"/>
                <a:ea typeface="+mn-ea"/>
                <a:cs typeface="+mn-cs"/>
              </a:rPr>
              <a:t>Ejemplos: </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6" name="Rectangle 35"/>
          <p:cNvSpPr/>
          <p:nvPr/>
        </p:nvSpPr>
        <p:spPr>
          <a:xfrm>
            <a:off x="1631622" y="5605974"/>
            <a:ext cx="138852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arrive)</a:t>
            </a:r>
            <a:endPar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8" name="Rectangle 37"/>
          <p:cNvSpPr/>
          <p:nvPr/>
        </p:nvSpPr>
        <p:spPr>
          <a:xfrm>
            <a:off x="5915685" y="5563099"/>
            <a:ext cx="125707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US"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pay</a:t>
            </a: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endPar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9" name="Rectangle 38"/>
          <p:cNvSpPr/>
          <p:nvPr/>
        </p:nvSpPr>
        <p:spPr>
          <a:xfrm>
            <a:off x="8151060" y="5564833"/>
            <a:ext cx="104868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US" sz="18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 </a:t>
            </a:r>
            <a:r>
              <a:rPr kumimoji="0" lang="en-US"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paid</a:t>
            </a:r>
            <a:r>
              <a:rPr kumimoji="0" lang="en-US"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cxnSp>
        <p:nvCxnSpPr>
          <p:cNvPr id="40" name="Straight Arrow Connector 39"/>
          <p:cNvCxnSpPr/>
          <p:nvPr/>
        </p:nvCxnSpPr>
        <p:spPr>
          <a:xfrm>
            <a:off x="7219247" y="5460218"/>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155222" y="3750956"/>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8018222" y="3721257"/>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11">
            <a:extLst>
              <a:ext uri="{FF2B5EF4-FFF2-40B4-BE49-F238E27FC236}">
                <a16:creationId xmlns:a16="http://schemas.microsoft.com/office/drawing/2014/main" id="{8FAB4FBE-551C-4AA9-B7F0-EB8B96CE3F0C}"/>
              </a:ext>
            </a:extLst>
          </p:cNvPr>
          <p:cNvSpPr/>
          <p:nvPr/>
        </p:nvSpPr>
        <p:spPr>
          <a:xfrm>
            <a:off x="9171413" y="183612"/>
            <a:ext cx="28405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34"/>
          <p:cNvSpPr/>
          <p:nvPr/>
        </p:nvSpPr>
        <p:spPr>
          <a:xfrm>
            <a:off x="235264" y="2355677"/>
            <a:ext cx="11051822" cy="49859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panose="020F0302020204030204"/>
                <a:ea typeface="+mn-ea"/>
                <a:cs typeface="+mn-cs"/>
              </a:rPr>
              <a:t>Normally, we just add‘</a:t>
            </a:r>
            <a:r>
              <a:rPr kumimoji="0" lang="en-US" sz="2200" b="1" i="0" u="none" strike="noStrike" kern="1200" cap="none" spc="0" normalizeH="0" baseline="0" noProof="0">
                <a:ln>
                  <a:noFill/>
                </a:ln>
                <a:solidFill>
                  <a:srgbClr val="002060"/>
                </a:solidFill>
                <a:effectLst/>
                <a:uLnTx/>
                <a:uFillTx/>
                <a:latin typeface="Century Gothic" panose="020F0302020204030204"/>
                <a:ea typeface="+mn-ea"/>
                <a:cs typeface="+mn-cs"/>
              </a:rPr>
              <a:t>-é</a:t>
            </a:r>
            <a:r>
              <a:rPr kumimoji="0" lang="en-US" sz="2200" b="0" i="0" u="none" strike="noStrike" kern="1200" cap="none" spc="0" normalizeH="0" baseline="0" noProof="0">
                <a:ln>
                  <a:noFill/>
                </a:ln>
                <a:solidFill>
                  <a:srgbClr val="002060"/>
                </a:solidFill>
                <a:effectLst/>
                <a:uLnTx/>
                <a:uFillTx/>
                <a:latin typeface="Century Gothic" panose="020F0302020204030204"/>
                <a:ea typeface="+mn-ea"/>
                <a:cs typeface="+mn-cs"/>
              </a:rPr>
              <a:t>’ to a stem to refer to ‘I’ in the past (preterite).</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3" name="Rectangle 42"/>
          <p:cNvSpPr/>
          <p:nvPr/>
        </p:nvSpPr>
        <p:spPr>
          <a:xfrm>
            <a:off x="271649" y="4687850"/>
            <a:ext cx="986643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panose="020F0302020204030204"/>
                <a:ea typeface="+mn-ea"/>
                <a:cs typeface="+mn-cs"/>
              </a:rPr>
              <a:t>For –ar verbs ending in ‘-</a:t>
            </a:r>
            <a:r>
              <a:rPr kumimoji="0" lang="en-US" sz="2200" b="1" i="0" u="none" strike="noStrike" kern="1200" cap="none" spc="0" normalizeH="0" baseline="0" noProof="0">
                <a:ln>
                  <a:noFill/>
                </a:ln>
                <a:solidFill>
                  <a:srgbClr val="002060"/>
                </a:solidFill>
                <a:effectLst/>
                <a:uLnTx/>
                <a:uFillTx/>
                <a:latin typeface="Century Gothic" panose="020F0302020204030204"/>
                <a:ea typeface="+mn-ea"/>
                <a:cs typeface="+mn-cs"/>
              </a:rPr>
              <a:t>gar</a:t>
            </a:r>
            <a:r>
              <a:rPr kumimoji="0" lang="en-US" sz="2200" b="0" i="0" u="none" strike="noStrike" kern="1200" cap="none" spc="0" normalizeH="0" baseline="0" noProof="0">
                <a:ln>
                  <a:noFill/>
                </a:ln>
                <a:solidFill>
                  <a:srgbClr val="002060"/>
                </a:solidFill>
                <a:effectLst/>
                <a:uLnTx/>
                <a:uFillTx/>
                <a:latin typeface="Century Gothic" panose="020F0302020204030204"/>
                <a:ea typeface="+mn-ea"/>
                <a:cs typeface="+mn-cs"/>
              </a:rPr>
              <a:t>’, we remove –gar and add </a:t>
            </a:r>
            <a:r>
              <a:rPr kumimoji="0" lang="en-US" sz="2200" b="1" i="0" u="none" strike="noStrike" kern="1200" cap="none" spc="0" normalizeH="0" baseline="0" noProof="0">
                <a:ln>
                  <a:noFill/>
                </a:ln>
                <a:solidFill>
                  <a:srgbClr val="002060"/>
                </a:solidFill>
                <a:effectLst/>
                <a:uLnTx/>
                <a:uFillTx/>
                <a:latin typeface="Century Gothic" panose="020F0302020204030204"/>
                <a:ea typeface="+mn-ea"/>
                <a:cs typeface="+mn-cs"/>
              </a:rPr>
              <a:t>–gué</a:t>
            </a:r>
            <a:r>
              <a:rPr kumimoji="0" lang="en-US" sz="2200" b="0" i="0" u="none" strike="noStrike" kern="1200" cap="none" spc="0" normalizeH="0" baseline="0" noProof="0">
                <a:ln>
                  <a:noFill/>
                </a:ln>
                <a:solidFill>
                  <a:srgbClr val="002060"/>
                </a:solidFill>
                <a:effectLst/>
                <a:uLnTx/>
                <a:uFillTx/>
                <a:latin typeface="Century Gothic" panose="020F0302020204030204"/>
                <a:ea typeface="+mn-ea"/>
                <a:cs typeface="+mn-cs"/>
              </a:rPr>
              <a:t>.</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 name="Rectangle 3"/>
          <p:cNvSpPr/>
          <p:nvPr/>
        </p:nvSpPr>
        <p:spPr>
          <a:xfrm>
            <a:off x="205993" y="1763669"/>
            <a:ext cx="4618572" cy="498598"/>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panose="020F0302020204030204"/>
                <a:ea typeface="+mn-ea"/>
                <a:cs typeface="+mn-cs"/>
              </a:rPr>
              <a:t>This is due to their pronunciation!</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5366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0" grpId="0"/>
      <p:bldP spid="11" grpId="0"/>
      <p:bldP spid="12" grpId="0"/>
      <p:bldP spid="18" grpId="0"/>
      <p:bldP spid="19" grpId="0"/>
      <p:bldP spid="20" grpId="0"/>
      <p:bldP spid="21" grpId="0"/>
      <p:bldP spid="22" grpId="0"/>
      <p:bldP spid="24" grpId="0"/>
      <p:bldP spid="26" grpId="0"/>
      <p:bldP spid="27" grpId="0"/>
      <p:bldP spid="28" grpId="0"/>
      <p:bldP spid="29" grpId="0"/>
      <p:bldP spid="30" grpId="0"/>
      <p:bldP spid="33" grpId="0"/>
      <p:bldP spid="34" grpId="0"/>
      <p:bldP spid="36" grpId="0"/>
      <p:bldP spid="38" grpId="0"/>
      <p:bldP spid="39" grpId="0"/>
      <p:bldP spid="35" grpId="0"/>
      <p:bldP spid="4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27" y="-23361"/>
            <a:ext cx="10033000" cy="1325563"/>
          </a:xfrm>
        </p:spPr>
        <p:txBody>
          <a:bodyPr>
            <a:normAutofit/>
          </a:bodyPr>
          <a:lstStyle/>
          <a:p>
            <a:r>
              <a:rPr lang="en-GB" sz="2200" dirty="0"/>
              <a:t>Lucía y </a:t>
            </a:r>
            <a:r>
              <a:rPr lang="en-GB" sz="2200" dirty="0" err="1"/>
              <a:t>su</a:t>
            </a:r>
            <a:r>
              <a:rPr lang="en-GB" sz="2200" dirty="0"/>
              <a:t> </a:t>
            </a:r>
            <a:r>
              <a:rPr lang="en-GB" sz="2200" dirty="0" err="1"/>
              <a:t>tío</a:t>
            </a:r>
            <a:r>
              <a:rPr lang="en-GB" sz="2200" dirty="0"/>
              <a:t> </a:t>
            </a:r>
            <a:r>
              <a:rPr lang="en-GB" sz="2200" dirty="0" err="1"/>
              <a:t>participaron</a:t>
            </a:r>
            <a:r>
              <a:rPr lang="en-GB" sz="2200" dirty="0"/>
              <a:t> </a:t>
            </a:r>
            <a:r>
              <a:rPr lang="en-GB" sz="2200" dirty="0" err="1"/>
              <a:t>en</a:t>
            </a:r>
            <a:r>
              <a:rPr lang="en-GB" sz="2200" dirty="0"/>
              <a:t> un </a:t>
            </a:r>
            <a:r>
              <a:rPr lang="en-GB" sz="2200" dirty="0" err="1"/>
              <a:t>evento</a:t>
            </a:r>
            <a:r>
              <a:rPr lang="en-GB" sz="2200" dirty="0"/>
              <a:t> para </a:t>
            </a:r>
            <a:r>
              <a:rPr lang="en-GB" sz="2200" dirty="0" err="1"/>
              <a:t>ayudar</a:t>
            </a:r>
            <a:r>
              <a:rPr lang="en-GB" sz="2200" dirty="0"/>
              <a:t> a la </a:t>
            </a:r>
            <a:r>
              <a:rPr lang="en-GB" sz="2200" dirty="0" err="1"/>
              <a:t>organización</a:t>
            </a:r>
            <a:r>
              <a:rPr lang="en-GB" sz="2200" dirty="0"/>
              <a:t> </a:t>
            </a:r>
            <a:r>
              <a:rPr lang="en-GB" sz="2200" dirty="0" err="1"/>
              <a:t>benéfica</a:t>
            </a:r>
            <a:r>
              <a:rPr lang="en-GB" sz="2200" dirty="0"/>
              <a:t> </a:t>
            </a:r>
            <a:r>
              <a:rPr lang="en-GB" sz="2200" i="1" dirty="0" err="1"/>
              <a:t>Médicos</a:t>
            </a:r>
            <a:r>
              <a:rPr lang="en-GB" sz="2200" i="1" dirty="0"/>
              <a:t> Sin </a:t>
            </a:r>
            <a:r>
              <a:rPr lang="en-GB" sz="2200" i="1" dirty="0" err="1"/>
              <a:t>Fronteras</a:t>
            </a:r>
            <a:r>
              <a:rPr lang="en-GB" sz="2200" i="1" dirty="0"/>
              <a:t>. </a:t>
            </a:r>
            <a:r>
              <a:rPr lang="en-GB" sz="2200" dirty="0" err="1"/>
              <a:t>Escucha</a:t>
            </a:r>
            <a:r>
              <a:rPr lang="en-GB" sz="2200" dirty="0"/>
              <a:t>. </a:t>
            </a:r>
            <a:r>
              <a:rPr lang="en-GB" sz="2200" i="1" dirty="0"/>
              <a:t>¿</a:t>
            </a:r>
            <a:r>
              <a:rPr lang="en-GB" sz="2200" dirty="0" err="1"/>
              <a:t>Qué</a:t>
            </a:r>
            <a:r>
              <a:rPr lang="en-GB" sz="2200" dirty="0"/>
              <a:t> </a:t>
            </a:r>
            <a:r>
              <a:rPr lang="en-GB" sz="2200" dirty="0" err="1"/>
              <a:t>hizo</a:t>
            </a:r>
            <a:r>
              <a:rPr lang="en-GB" sz="2200" dirty="0"/>
              <a:t> Lucía sola? </a:t>
            </a:r>
            <a:br>
              <a:rPr lang="en-GB" sz="2200" dirty="0"/>
            </a:br>
            <a:r>
              <a:rPr lang="en-GB" sz="2200" dirty="0"/>
              <a:t>Y, ¿</a:t>
            </a:r>
            <a:r>
              <a:rPr lang="en-GB" sz="2200" dirty="0" err="1"/>
              <a:t>qué</a:t>
            </a:r>
            <a:r>
              <a:rPr lang="en-GB" sz="2200" dirty="0"/>
              <a:t> </a:t>
            </a:r>
            <a:r>
              <a:rPr lang="en-GB" sz="2200" dirty="0" err="1"/>
              <a:t>hizo</a:t>
            </a:r>
            <a:r>
              <a:rPr lang="en-GB" sz="2200" dirty="0"/>
              <a:t> con </a:t>
            </a:r>
            <a:r>
              <a:rPr lang="en-GB" sz="2200" dirty="0" err="1"/>
              <a:t>su</a:t>
            </a:r>
            <a:r>
              <a:rPr lang="en-GB" sz="2200" dirty="0"/>
              <a:t> </a:t>
            </a:r>
            <a:r>
              <a:rPr lang="en-GB" sz="2200" dirty="0" err="1"/>
              <a:t>tío</a:t>
            </a:r>
            <a:r>
              <a:rPr lang="en-GB" sz="2200" dirty="0"/>
              <a:t>?</a:t>
            </a:r>
          </a:p>
        </p:txBody>
      </p:sp>
      <p:graphicFrame>
        <p:nvGraphicFramePr>
          <p:cNvPr id="4" name="Tabla 2">
            <a:extLst>
              <a:ext uri="{FF2B5EF4-FFF2-40B4-BE49-F238E27FC236}">
                <a16:creationId xmlns:a16="http://schemas.microsoft.com/office/drawing/2014/main" id="{6D0B6A77-1DA7-9D41-B187-7C2135B43C0C}"/>
              </a:ext>
            </a:extLst>
          </p:cNvPr>
          <p:cNvGraphicFramePr>
            <a:graphicFrameLocks noGrp="1"/>
          </p:cNvGraphicFramePr>
          <p:nvPr>
            <p:extLst/>
          </p:nvPr>
        </p:nvGraphicFramePr>
        <p:xfrm>
          <a:off x="327903" y="1278443"/>
          <a:ext cx="4385683" cy="4989385"/>
        </p:xfrm>
        <a:graphic>
          <a:graphicData uri="http://schemas.openxmlformats.org/drawingml/2006/table">
            <a:tbl>
              <a:tblPr firstRow="1" bandRow="1">
                <a:tableStyleId>{5DA37D80-6434-44D0-A028-1B22A696006F}</a:tableStyleId>
              </a:tblPr>
              <a:tblGrid>
                <a:gridCol w="689366">
                  <a:extLst>
                    <a:ext uri="{9D8B030D-6E8A-4147-A177-3AD203B41FA5}">
                      <a16:colId xmlns:a16="http://schemas.microsoft.com/office/drawing/2014/main" val="2524297801"/>
                    </a:ext>
                  </a:extLst>
                </a:gridCol>
                <a:gridCol w="1652772">
                  <a:extLst>
                    <a:ext uri="{9D8B030D-6E8A-4147-A177-3AD203B41FA5}">
                      <a16:colId xmlns:a16="http://schemas.microsoft.com/office/drawing/2014/main" val="462279301"/>
                    </a:ext>
                  </a:extLst>
                </a:gridCol>
                <a:gridCol w="2043545">
                  <a:extLst>
                    <a:ext uri="{9D8B030D-6E8A-4147-A177-3AD203B41FA5}">
                      <a16:colId xmlns:a16="http://schemas.microsoft.com/office/drawing/2014/main" val="2747429998"/>
                    </a:ext>
                  </a:extLst>
                </a:gridCol>
              </a:tblGrid>
              <a:tr h="7931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mn-lt"/>
                        </a:rPr>
                        <a:t>Lucía (‘I’) </a:t>
                      </a:r>
                      <a:endParaRPr lang="x-none" sz="2200" b="1" dirty="0">
                        <a:solidFill>
                          <a:srgbClr val="203864"/>
                        </a:solidFill>
                        <a:latin typeface="+mn-lt"/>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mn-lt"/>
                        </a:rPr>
                        <a:t>Lucía y el </a:t>
                      </a:r>
                      <a:r>
                        <a:rPr lang="en-GB" sz="2200" b="1" dirty="0" err="1">
                          <a:solidFill>
                            <a:srgbClr val="203864"/>
                          </a:solidFill>
                          <a:latin typeface="+mn-lt"/>
                        </a:rPr>
                        <a:t>tío</a:t>
                      </a:r>
                      <a:r>
                        <a:rPr lang="en-GB" sz="2200" b="1" dirty="0">
                          <a:solidFill>
                            <a:srgbClr val="203864"/>
                          </a:solidFill>
                          <a:latin typeface="+mn-lt"/>
                        </a:rPr>
                        <a:t> (‘we’)</a:t>
                      </a:r>
                      <a:endParaRPr lang="x-none" sz="2200" b="1" dirty="0">
                        <a:solidFill>
                          <a:srgbClr val="203864"/>
                        </a:solidFill>
                        <a:latin typeface="+mn-lt"/>
                      </a:endParaRPr>
                    </a:p>
                  </a:txBody>
                  <a:tcPr anchor="ctr">
                    <a:noFill/>
                  </a:tcPr>
                </a:tc>
                <a:extLst>
                  <a:ext uri="{0D108BD9-81ED-4DB2-BD59-A6C34878D82A}">
                    <a16:rowId xmlns:a16="http://schemas.microsoft.com/office/drawing/2014/main" val="2870342616"/>
                  </a:ext>
                </a:extLst>
              </a:tr>
              <a:tr h="524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576960863"/>
                  </a:ext>
                </a:extLst>
              </a:tr>
              <a:tr h="524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2291600148"/>
                  </a:ext>
                </a:extLst>
              </a:tr>
              <a:tr h="524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107879504"/>
                  </a:ext>
                </a:extLst>
              </a:tr>
              <a:tr h="524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1044101"/>
                  </a:ext>
                </a:extLst>
              </a:tr>
              <a:tr h="524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3018009062"/>
                  </a:ext>
                </a:extLst>
              </a:tr>
              <a:tr h="524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2092095535"/>
                  </a:ext>
                </a:extLst>
              </a:tr>
              <a:tr h="524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124567774"/>
                  </a:ext>
                </a:extLst>
              </a:tr>
              <a:tr h="5245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x-none" sz="2200" b="1" dirty="0">
                        <a:solidFill>
                          <a:srgbClr val="203864"/>
                        </a:solidFill>
                        <a:latin typeface="Century Gothic (Body)"/>
                      </a:endParaRPr>
                    </a:p>
                  </a:txBody>
                  <a:tcPr anchor="ctr">
                    <a:noFill/>
                  </a:tcPr>
                </a:tc>
                <a:extLst>
                  <a:ext uri="{0D108BD9-81ED-4DB2-BD59-A6C34878D82A}">
                    <a16:rowId xmlns:a16="http://schemas.microsoft.com/office/drawing/2014/main" val="370672125"/>
                  </a:ext>
                </a:extLst>
              </a:tr>
            </a:tbl>
          </a:graphicData>
        </a:graphic>
      </p:graphicFrame>
      <p:sp>
        <p:nvSpPr>
          <p:cNvPr id="5" name="Action Button: Custom 16">
            <a:hlinkClick r:id="" action="ppaction://noaction" highlightClick="1">
              <a:snd r:embed="rId3" name="1 Logramos.wav"/>
            </a:hlinkClick>
            <a:extLst>
              <a:ext uri="{FF2B5EF4-FFF2-40B4-BE49-F238E27FC236}">
                <a16:creationId xmlns:a16="http://schemas.microsoft.com/office/drawing/2014/main" id="{B6D5F6BC-90AA-0142-8E5F-EA8B236F2868}"/>
              </a:ext>
            </a:extLst>
          </p:cNvPr>
          <p:cNvSpPr/>
          <p:nvPr/>
        </p:nvSpPr>
        <p:spPr>
          <a:xfrm>
            <a:off x="445396" y="2096587"/>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 name="Action Button: Custom 16">
            <a:hlinkClick r:id="" action="ppaction://noaction" highlightClick="1">
              <a:snd r:embed="rId4" name="2 Caminamos.wav"/>
            </a:hlinkClick>
            <a:extLst>
              <a:ext uri="{FF2B5EF4-FFF2-40B4-BE49-F238E27FC236}">
                <a16:creationId xmlns:a16="http://schemas.microsoft.com/office/drawing/2014/main" id="{B6D5F6BC-90AA-0142-8E5F-EA8B236F2868}"/>
              </a:ext>
            </a:extLst>
          </p:cNvPr>
          <p:cNvSpPr/>
          <p:nvPr/>
        </p:nvSpPr>
        <p:spPr>
          <a:xfrm>
            <a:off x="442223" y="2618452"/>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Action Button: Custom 16">
            <a:hlinkClick r:id="" action="ppaction://noaction" highlightClick="1">
              <a:snd r:embed="rId5" name="3 Practique%CC%81.wav"/>
            </a:hlinkClick>
            <a:extLst>
              <a:ext uri="{FF2B5EF4-FFF2-40B4-BE49-F238E27FC236}">
                <a16:creationId xmlns:a16="http://schemas.microsoft.com/office/drawing/2014/main" id="{B6D5F6BC-90AA-0142-8E5F-EA8B236F2868}"/>
              </a:ext>
            </a:extLst>
          </p:cNvPr>
          <p:cNvSpPr/>
          <p:nvPr/>
        </p:nvSpPr>
        <p:spPr>
          <a:xfrm>
            <a:off x="450293" y="3150807"/>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Action Button: Custom 16">
            <a:hlinkClick r:id="" action="ppaction://noaction" highlightClick="1">
              <a:snd r:embed="rId6" name="4 Busque%CC%81.wav"/>
            </a:hlinkClick>
            <a:extLst>
              <a:ext uri="{FF2B5EF4-FFF2-40B4-BE49-F238E27FC236}">
                <a16:creationId xmlns:a16="http://schemas.microsoft.com/office/drawing/2014/main" id="{B6D5F6BC-90AA-0142-8E5F-EA8B236F2868}"/>
              </a:ext>
            </a:extLst>
          </p:cNvPr>
          <p:cNvSpPr/>
          <p:nvPr/>
        </p:nvSpPr>
        <p:spPr>
          <a:xfrm>
            <a:off x="442223" y="3674540"/>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 name="Action Button: Custom 16">
            <a:hlinkClick r:id="" action="ppaction://noaction" highlightClick="1">
              <a:snd r:embed="rId7" name="5 No se%CC%81.wav"/>
            </a:hlinkClick>
            <a:extLst>
              <a:ext uri="{FF2B5EF4-FFF2-40B4-BE49-F238E27FC236}">
                <a16:creationId xmlns:a16="http://schemas.microsoft.com/office/drawing/2014/main" id="{B6D5F6BC-90AA-0142-8E5F-EA8B236F2868}"/>
              </a:ext>
            </a:extLst>
          </p:cNvPr>
          <p:cNvSpPr/>
          <p:nvPr/>
        </p:nvSpPr>
        <p:spPr>
          <a:xfrm>
            <a:off x="442223" y="4187327"/>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8" name="6 Echamos de menos.wav"/>
            </a:hlinkClick>
            <a:extLst>
              <a:ext uri="{FF2B5EF4-FFF2-40B4-BE49-F238E27FC236}">
                <a16:creationId xmlns:a16="http://schemas.microsoft.com/office/drawing/2014/main" id="{B6D5F6BC-90AA-0142-8E5F-EA8B236F2868}"/>
              </a:ext>
            </a:extLst>
          </p:cNvPr>
          <p:cNvSpPr/>
          <p:nvPr/>
        </p:nvSpPr>
        <p:spPr>
          <a:xfrm>
            <a:off x="445396" y="4719855"/>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4745C429-574D-4D86-899A-2087F99BFA03}"/>
              </a:ext>
            </a:extLst>
          </p:cNvPr>
          <p:cNvSpPr/>
          <p:nvPr/>
        </p:nvSpPr>
        <p:spPr>
          <a:xfrm>
            <a:off x="8572140" y="3675153"/>
            <a:ext cx="3396709" cy="1905377"/>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CA0E8B72-2A60-4A29-A8F5-A15DEA4A8033}"/>
              </a:ext>
            </a:extLst>
          </p:cNvPr>
          <p:cNvSpPr/>
          <p:nvPr/>
        </p:nvSpPr>
        <p:spPr>
          <a:xfrm>
            <a:off x="6537295" y="1295575"/>
            <a:ext cx="2783107" cy="190537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B0301B51-EEAA-4DE0-AA29-3D2A8C921A70}"/>
              </a:ext>
            </a:extLst>
          </p:cNvPr>
          <p:cNvSpPr/>
          <p:nvPr/>
        </p:nvSpPr>
        <p:spPr>
          <a:xfrm>
            <a:off x="4980392" y="3679313"/>
            <a:ext cx="2965631" cy="1905376"/>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4B22112C-AA7E-4968-B48E-6684559EDA6E}"/>
              </a:ext>
            </a:extLst>
          </p:cNvPr>
          <p:cNvSpPr/>
          <p:nvPr/>
        </p:nvSpPr>
        <p:spPr>
          <a:xfrm>
            <a:off x="6949766" y="922140"/>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002060"/>
                </a:solidFill>
                <a:effectLst/>
                <a:uLnTx/>
                <a:uFillTx/>
                <a:latin typeface="Century Gothic" panose="020F0302020204030204"/>
                <a:ea typeface="+mn-ea"/>
                <a:cs typeface="+mn-cs"/>
              </a:rPr>
              <a:t>-é</a:t>
            </a:r>
            <a:endParaRPr kumimoji="0" lang="en-GB" sz="28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F3695FDA-1B41-416C-A1D7-90E81503F9D6}"/>
              </a:ext>
            </a:extLst>
          </p:cNvPr>
          <p:cNvSpPr/>
          <p:nvPr/>
        </p:nvSpPr>
        <p:spPr>
          <a:xfrm>
            <a:off x="5509386" y="3305880"/>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002060"/>
                </a:solidFill>
                <a:effectLst/>
                <a:uLnTx/>
                <a:uFillTx/>
                <a:latin typeface="Century Gothic" panose="020F0302020204030204"/>
                <a:ea typeface="+mn-ea"/>
                <a:cs typeface="+mn-cs"/>
              </a:rPr>
              <a:t>-qué</a:t>
            </a:r>
            <a:endParaRPr kumimoji="0" lang="en-GB" sz="18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0975F3FA-42DA-4E03-B2F7-8969F9EB1FAF}"/>
              </a:ext>
            </a:extLst>
          </p:cNvPr>
          <p:cNvSpPr/>
          <p:nvPr/>
        </p:nvSpPr>
        <p:spPr>
          <a:xfrm>
            <a:off x="9325739" y="3301720"/>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002060"/>
                </a:solidFill>
                <a:effectLst/>
                <a:uLnTx/>
                <a:uFillTx/>
                <a:latin typeface="Century Gothic" panose="020F0302020204030204"/>
                <a:ea typeface="+mn-ea"/>
                <a:cs typeface="+mn-cs"/>
              </a:rPr>
              <a:t>-gué</a:t>
            </a:r>
            <a:endParaRPr kumimoji="0" lang="en-GB" sz="18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TextBox 17"/>
          <p:cNvSpPr txBox="1"/>
          <p:nvPr/>
        </p:nvSpPr>
        <p:spPr>
          <a:xfrm>
            <a:off x="7090262" y="1786038"/>
            <a:ext cx="2523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soporté</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9" name="Picture 2" descr="http://www.clker.com/cliparts/j/p/l/D/8/K/green-tick-md.png">
            <a:extLst>
              <a:ext uri="{FF2B5EF4-FFF2-40B4-BE49-F238E27FC236}">
                <a16:creationId xmlns:a16="http://schemas.microsoft.com/office/drawing/2014/main" id="{41643074-FBCD-C64D-9FC3-939915B3F2E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501372" y="2135157"/>
            <a:ext cx="423857" cy="441703"/>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2" descr="http://www.clker.com/cliparts/j/p/l/D/8/K/green-tick-md.png">
            <a:extLst>
              <a:ext uri="{FF2B5EF4-FFF2-40B4-BE49-F238E27FC236}">
                <a16:creationId xmlns:a16="http://schemas.microsoft.com/office/drawing/2014/main" id="{41643074-FBCD-C64D-9FC3-939915B3F2E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465932" y="2608089"/>
            <a:ext cx="459297" cy="478635"/>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 descr="http://www.clker.com/cliparts/j/p/l/D/8/K/green-tick-md.png">
            <a:extLst>
              <a:ext uri="{FF2B5EF4-FFF2-40B4-BE49-F238E27FC236}">
                <a16:creationId xmlns:a16="http://schemas.microsoft.com/office/drawing/2014/main" id="{41643074-FBCD-C64D-9FC3-939915B3F2E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87248" y="3172623"/>
            <a:ext cx="423411" cy="441238"/>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 descr="http://www.clker.com/cliparts/j/p/l/D/8/K/green-tick-md.png">
            <a:extLst>
              <a:ext uri="{FF2B5EF4-FFF2-40B4-BE49-F238E27FC236}">
                <a16:creationId xmlns:a16="http://schemas.microsoft.com/office/drawing/2014/main" id="{41643074-FBCD-C64D-9FC3-939915B3F2E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56928" y="3658022"/>
            <a:ext cx="484426" cy="504822"/>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 descr="http://www.clker.com/cliparts/j/p/l/D/8/K/green-tick-md.png">
            <a:extLst>
              <a:ext uri="{FF2B5EF4-FFF2-40B4-BE49-F238E27FC236}">
                <a16:creationId xmlns:a16="http://schemas.microsoft.com/office/drawing/2014/main" id="{41643074-FBCD-C64D-9FC3-939915B3F2E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30944" y="4222624"/>
            <a:ext cx="459297" cy="478635"/>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2" descr="http://www.clker.com/cliparts/j/p/l/D/8/K/green-tick-md.png">
            <a:extLst>
              <a:ext uri="{FF2B5EF4-FFF2-40B4-BE49-F238E27FC236}">
                <a16:creationId xmlns:a16="http://schemas.microsoft.com/office/drawing/2014/main" id="{41643074-FBCD-C64D-9FC3-939915B3F2E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494436" y="4713993"/>
            <a:ext cx="430793" cy="448931"/>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Rounded Rectangle 11">
            <a:extLst>
              <a:ext uri="{FF2B5EF4-FFF2-40B4-BE49-F238E27FC236}">
                <a16:creationId xmlns:a16="http://schemas.microsoft.com/office/drawing/2014/main" id="{8FAB4FBE-551C-4AA9-B7F0-EB8B96CE3F0C}"/>
              </a:ext>
            </a:extLst>
          </p:cNvPr>
          <p:cNvSpPr/>
          <p:nvPr/>
        </p:nvSpPr>
        <p:spPr>
          <a:xfrm>
            <a:off x="10363200" y="183612"/>
            <a:ext cx="164880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098" name="Picture 2" descr="Job Application for EMERGENCY DOCTOR to work in INTERNATIONAL HUMANITARIAN  MISSIONS at Médicos Sin Fronteras en México A.C [Proyectos internacionales]">
            <a:extLst>
              <a:ext uri="{FF2B5EF4-FFF2-40B4-BE49-F238E27FC236}">
                <a16:creationId xmlns:a16="http://schemas.microsoft.com/office/drawing/2014/main" id="{454005D1-8FAA-C94B-8424-0D5999F19B0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615217" y="819930"/>
            <a:ext cx="2396783" cy="70093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D49161A-F518-A742-BDF2-76DC8D8BCBEA}"/>
              </a:ext>
            </a:extLst>
          </p:cNvPr>
          <p:cNvSpPr txBox="1"/>
          <p:nvPr/>
        </p:nvSpPr>
        <p:spPr>
          <a:xfrm>
            <a:off x="9604993" y="4935255"/>
            <a:ext cx="2523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llegué</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E791308F-8DC5-AB42-878C-5C3908CAB3F5}"/>
              </a:ext>
            </a:extLst>
          </p:cNvPr>
          <p:cNvSpPr txBox="1"/>
          <p:nvPr/>
        </p:nvSpPr>
        <p:spPr>
          <a:xfrm>
            <a:off x="5673173" y="4473590"/>
            <a:ext cx="2523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busqué</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9D549CF4-4C2D-E741-9517-FBD6F1CAA381}"/>
              </a:ext>
            </a:extLst>
          </p:cNvPr>
          <p:cNvSpPr txBox="1"/>
          <p:nvPr/>
        </p:nvSpPr>
        <p:spPr>
          <a:xfrm>
            <a:off x="9618863" y="4077764"/>
            <a:ext cx="2523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jugué</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Action Button: Custom 16">
            <a:hlinkClick r:id="" action="ppaction://noaction" highlightClick="1">
              <a:snd r:embed="rId11" name="7 Logramos terminar.wav"/>
            </a:hlinkClick>
            <a:extLst>
              <a:ext uri="{FF2B5EF4-FFF2-40B4-BE49-F238E27FC236}">
                <a16:creationId xmlns:a16="http://schemas.microsoft.com/office/drawing/2014/main" id="{160859A3-8209-6245-8DEA-A517D01CD3C4}"/>
              </a:ext>
            </a:extLst>
          </p:cNvPr>
          <p:cNvSpPr/>
          <p:nvPr/>
        </p:nvSpPr>
        <p:spPr>
          <a:xfrm>
            <a:off x="445396" y="5243665"/>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2" name="8 Saque%CC%81 muchas.wav"/>
            </a:hlinkClick>
            <a:extLst>
              <a:ext uri="{FF2B5EF4-FFF2-40B4-BE49-F238E27FC236}">
                <a16:creationId xmlns:a16="http://schemas.microsoft.com/office/drawing/2014/main" id="{95A60426-438C-7C49-977C-E0874D93D7CF}"/>
              </a:ext>
            </a:extLst>
          </p:cNvPr>
          <p:cNvSpPr/>
          <p:nvPr/>
        </p:nvSpPr>
        <p:spPr>
          <a:xfrm>
            <a:off x="450293" y="5777527"/>
            <a:ext cx="418905" cy="458790"/>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842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5" name="Picture 2" descr="http://www.clker.com/cliparts/j/p/l/D/8/K/green-tick-md.png">
            <a:extLst>
              <a:ext uri="{FF2B5EF4-FFF2-40B4-BE49-F238E27FC236}">
                <a16:creationId xmlns:a16="http://schemas.microsoft.com/office/drawing/2014/main" id="{F7FE7EFB-FD47-EB4B-B82D-597758DC9FC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501372" y="5309556"/>
            <a:ext cx="423858" cy="441704"/>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4066493A-E151-CE45-80EF-7A41325358F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30945" y="5751260"/>
            <a:ext cx="412038" cy="429386"/>
          </a:xfrm>
          <a:prstGeom prst="rect">
            <a:avLst/>
          </a:prstGeom>
          <a:noFill/>
          <a:extLst>
            <a:ext uri="{909E8E84-426E-40dd-AFC4-6F175D3DCCD1}">
              <a14:hiddenFill xmlns=""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B836DE75-93D9-8646-BF5F-4A9EF5D1CA43}"/>
              </a:ext>
            </a:extLst>
          </p:cNvPr>
          <p:cNvSpPr txBox="1"/>
          <p:nvPr/>
        </p:nvSpPr>
        <p:spPr>
          <a:xfrm>
            <a:off x="5673173" y="4929140"/>
            <a:ext cx="2523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saqué</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A4C3E35E-18E2-5540-8145-8457548EA097}"/>
              </a:ext>
            </a:extLst>
          </p:cNvPr>
          <p:cNvSpPr txBox="1"/>
          <p:nvPr/>
        </p:nvSpPr>
        <p:spPr>
          <a:xfrm>
            <a:off x="7090262" y="2177190"/>
            <a:ext cx="2523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mandé</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22C37826-6F70-6D4D-8C8D-78D7E1CA4BAE}"/>
              </a:ext>
            </a:extLst>
          </p:cNvPr>
          <p:cNvSpPr txBox="1"/>
          <p:nvPr/>
        </p:nvSpPr>
        <p:spPr>
          <a:xfrm>
            <a:off x="9604993" y="4488190"/>
            <a:ext cx="2523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pagué</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AEC70659-2995-F448-81A3-BCE8D9C09AC1}"/>
              </a:ext>
            </a:extLst>
          </p:cNvPr>
          <p:cNvSpPr txBox="1"/>
          <p:nvPr/>
        </p:nvSpPr>
        <p:spPr>
          <a:xfrm>
            <a:off x="5673173" y="4030508"/>
            <a:ext cx="2523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practiqué</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Rectangle 41"/>
          <p:cNvSpPr/>
          <p:nvPr/>
        </p:nvSpPr>
        <p:spPr>
          <a:xfrm>
            <a:off x="7552905" y="5667713"/>
            <a:ext cx="457529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*la organización benéfica = charity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*recaudar dinero = to raise money</a:t>
            </a:r>
            <a:endParaRPr kumimoji="0" lang="en-GB" sz="20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0831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p:bldP spid="34" grpId="0"/>
      <p:bldP spid="28" grpId="0"/>
      <p:bldP spid="37" grpId="0"/>
      <p:bldP spid="38" grpId="0"/>
      <p:bldP spid="39"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789;p28" descr="background rectangle"/>
          <p:cNvPicPr preferRelativeResize="0"/>
          <p:nvPr/>
        </p:nvPicPr>
        <p:blipFill rotWithShape="1">
          <a:blip r:embed="rId5">
            <a:alphaModFix/>
          </a:blip>
          <a:srcRect/>
          <a:stretch/>
        </p:blipFill>
        <p:spPr>
          <a:xfrm>
            <a:off x="0" y="296863"/>
            <a:ext cx="5451525" cy="867128"/>
          </a:xfrm>
          <a:prstGeom prst="rect">
            <a:avLst/>
          </a:prstGeom>
          <a:noFill/>
          <a:ln>
            <a:noFill/>
          </a:ln>
        </p:spPr>
      </p:pic>
      <p:sp>
        <p:nvSpPr>
          <p:cNvPr id="2" name="Title 1"/>
          <p:cNvSpPr>
            <a:spLocks noGrp="1"/>
          </p:cNvSpPr>
          <p:nvPr>
            <p:ph type="title"/>
          </p:nvPr>
        </p:nvSpPr>
        <p:spPr>
          <a:xfrm>
            <a:off x="96360" y="177792"/>
            <a:ext cx="10515600" cy="1325563"/>
          </a:xfrm>
        </p:spPr>
        <p:txBody>
          <a:bodyPr>
            <a:normAutofit/>
          </a:bodyPr>
          <a:lstStyle/>
          <a:p>
            <a:r>
              <a:rPr lang="en-GB" sz="2400" b="1">
                <a:solidFill>
                  <a:schemeClr val="bg1"/>
                </a:solidFill>
              </a:rPr>
              <a:t>Un evento para ayudar a una </a:t>
            </a:r>
            <a:br>
              <a:rPr lang="en-GB" sz="2400" b="1">
                <a:solidFill>
                  <a:schemeClr val="bg1"/>
                </a:solidFill>
              </a:rPr>
            </a:br>
            <a:r>
              <a:rPr lang="en-GB" sz="2400" b="1">
                <a:solidFill>
                  <a:schemeClr val="bg1"/>
                </a:solidFill>
              </a:rPr>
              <a:t>organización benéfica</a:t>
            </a:r>
            <a:br>
              <a:rPr lang="en-GB" sz="2400"/>
            </a:br>
            <a:endParaRPr lang="en-GB" sz="2400"/>
          </a:p>
        </p:txBody>
      </p:sp>
      <p:sp>
        <p:nvSpPr>
          <p:cNvPr id="4" name="Rounded Rectangle 16">
            <a:extLst>
              <a:ext uri="{FF2B5EF4-FFF2-40B4-BE49-F238E27FC236}">
                <a16:creationId xmlns:a16="http://schemas.microsoft.com/office/drawing/2014/main" id="{426E1CAF-2C51-8048-824C-18FE99F04831}"/>
              </a:ext>
            </a:extLst>
          </p:cNvPr>
          <p:cNvSpPr/>
          <p:nvPr/>
        </p:nvSpPr>
        <p:spPr>
          <a:xfrm>
            <a:off x="10700714" y="740381"/>
            <a:ext cx="1246610" cy="216471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Action Button: Custom 22">
            <a:hlinkClick r:id="" action="ppaction://noaction" highlightClick="1">
              <a:snd r:embed="rId6" name="Part 1.wav"/>
            </a:hlinkClick>
            <a:extLst>
              <a:ext uri="{FF2B5EF4-FFF2-40B4-BE49-F238E27FC236}">
                <a16:creationId xmlns:a16="http://schemas.microsoft.com/office/drawing/2014/main" id="{FB2B487E-AE86-8D46-9F69-B9F58A67C5C9}"/>
              </a:ext>
            </a:extLst>
          </p:cNvPr>
          <p:cNvSpPr/>
          <p:nvPr/>
        </p:nvSpPr>
        <p:spPr>
          <a:xfrm>
            <a:off x="10872719" y="86615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 name="Action Button: Custom 22">
            <a:hlinkClick r:id="" action="ppaction://noaction" highlightClick="1">
              <a:snd r:embed="rId7" name="Part 2.wav"/>
            </a:hlinkClick>
            <a:extLst>
              <a:ext uri="{FF2B5EF4-FFF2-40B4-BE49-F238E27FC236}">
                <a16:creationId xmlns:a16="http://schemas.microsoft.com/office/drawing/2014/main" id="{42369F97-9AD1-6646-AFB5-63F520DCEBDD}"/>
              </a:ext>
            </a:extLst>
          </p:cNvPr>
          <p:cNvSpPr/>
          <p:nvPr/>
        </p:nvSpPr>
        <p:spPr>
          <a:xfrm>
            <a:off x="10889615" y="138032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7" name="Action Button: Custom 22">
            <a:hlinkClick r:id="" action="ppaction://noaction" highlightClick="1">
              <a:snd r:embed="rId8" name="Part 3.wav"/>
            </a:hlinkClick>
            <a:extLst>
              <a:ext uri="{FF2B5EF4-FFF2-40B4-BE49-F238E27FC236}">
                <a16:creationId xmlns:a16="http://schemas.microsoft.com/office/drawing/2014/main" id="{EED92115-432D-DA4E-8526-B5253D5DE4AA}"/>
              </a:ext>
            </a:extLst>
          </p:cNvPr>
          <p:cNvSpPr/>
          <p:nvPr/>
        </p:nvSpPr>
        <p:spPr>
          <a:xfrm>
            <a:off x="10889615" y="1883014"/>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 name="Action Button: Custom 22">
            <a:hlinkClick r:id="" action="ppaction://noaction" highlightClick="1">
              <a:snd r:embed="rId9" name="Part 4.wav"/>
            </a:hlinkClick>
            <a:extLst>
              <a:ext uri="{FF2B5EF4-FFF2-40B4-BE49-F238E27FC236}">
                <a16:creationId xmlns:a16="http://schemas.microsoft.com/office/drawing/2014/main" id="{5BA69C67-4BD7-6C49-9DAB-96DCAD4D088B}"/>
              </a:ext>
            </a:extLst>
          </p:cNvPr>
          <p:cNvSpPr/>
          <p:nvPr/>
        </p:nvSpPr>
        <p:spPr>
          <a:xfrm>
            <a:off x="10889615" y="236786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 name="Action Button: Custom 22">
            <a:hlinkClick r:id="" action="ppaction://noaction" highlightClick="1">
              <a:snd r:embed="rId10" name="Part 6.wav"/>
            </a:hlinkClick>
            <a:extLst>
              <a:ext uri="{FF2B5EF4-FFF2-40B4-BE49-F238E27FC236}">
                <a16:creationId xmlns:a16="http://schemas.microsoft.com/office/drawing/2014/main" id="{A1EF394C-25EE-B447-9039-E6419583CACF}"/>
              </a:ext>
            </a:extLst>
          </p:cNvPr>
          <p:cNvSpPr/>
          <p:nvPr/>
        </p:nvSpPr>
        <p:spPr>
          <a:xfrm>
            <a:off x="11381015" y="138032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0" name="Action Button: Custom 22">
            <a:hlinkClick r:id="" action="ppaction://noaction" highlightClick="1">
              <a:snd r:embed="rId11" name="Part 7.wav"/>
            </a:hlinkClick>
            <a:extLst>
              <a:ext uri="{FF2B5EF4-FFF2-40B4-BE49-F238E27FC236}">
                <a16:creationId xmlns:a16="http://schemas.microsoft.com/office/drawing/2014/main" id="{9D709B2D-CE1C-5441-ABA9-D61F8D99DEBA}"/>
              </a:ext>
            </a:extLst>
          </p:cNvPr>
          <p:cNvSpPr/>
          <p:nvPr/>
        </p:nvSpPr>
        <p:spPr>
          <a:xfrm>
            <a:off x="11381015" y="1883014"/>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1" name="Action Button: Custom 22">
            <a:hlinkClick r:id="" action="ppaction://noaction" highlightClick="1">
              <a:snd r:embed="rId12" name="Part 5.wav"/>
            </a:hlinkClick>
            <a:extLst>
              <a:ext uri="{FF2B5EF4-FFF2-40B4-BE49-F238E27FC236}">
                <a16:creationId xmlns:a16="http://schemas.microsoft.com/office/drawing/2014/main" id="{A1EF394C-25EE-B447-9039-E6419583CACF}"/>
              </a:ext>
            </a:extLst>
          </p:cNvPr>
          <p:cNvSpPr/>
          <p:nvPr/>
        </p:nvSpPr>
        <p:spPr>
          <a:xfrm>
            <a:off x="11381015" y="87337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22">
            <a:hlinkClick r:id="" action="ppaction://noaction" highlightClick="1">
              <a:snd r:embed="rId13" name="Part 8.wav"/>
            </a:hlinkClick>
            <a:extLst>
              <a:ext uri="{FF2B5EF4-FFF2-40B4-BE49-F238E27FC236}">
                <a16:creationId xmlns:a16="http://schemas.microsoft.com/office/drawing/2014/main" id="{9D709B2D-CE1C-5441-ABA9-D61F8D99DEBA}"/>
              </a:ext>
            </a:extLst>
          </p:cNvPr>
          <p:cNvSpPr/>
          <p:nvPr/>
        </p:nvSpPr>
        <p:spPr>
          <a:xfrm>
            <a:off x="11370822" y="2361036"/>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5" name="Rounded Rectangle 11">
            <a:extLst>
              <a:ext uri="{FF2B5EF4-FFF2-40B4-BE49-F238E27FC236}">
                <a16:creationId xmlns:a16="http://schemas.microsoft.com/office/drawing/2014/main" id="{8FAB4FBE-551C-4AA9-B7F0-EB8B96CE3F0C}"/>
              </a:ext>
            </a:extLst>
          </p:cNvPr>
          <p:cNvSpPr/>
          <p:nvPr/>
        </p:nvSpPr>
        <p:spPr>
          <a:xfrm>
            <a:off x="9677400" y="183612"/>
            <a:ext cx="233460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8" name="Picture 4" descr="Jakobsweg, Pilgrim, Pilgrimage, Carmno De Santiago">
            <a:extLst>
              <a:ext uri="{FF2B5EF4-FFF2-40B4-BE49-F238E27FC236}">
                <a16:creationId xmlns:a16="http://schemas.microsoft.com/office/drawing/2014/main" id="{A7B8D3F0-4228-C545-9AE4-00702852835F}"/>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rot="274582">
            <a:off x="9707306" y="4825058"/>
            <a:ext cx="2150063" cy="13644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umaya, Hispania, Cove, Port, Sunrise">
            <a:extLst>
              <a:ext uri="{FF2B5EF4-FFF2-40B4-BE49-F238E27FC236}">
                <a16:creationId xmlns:a16="http://schemas.microsoft.com/office/drawing/2014/main" id="{7EF2C390-D148-EC42-AAFF-9D012010ADB5}"/>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rot="21252241">
            <a:off x="9658584" y="3345236"/>
            <a:ext cx="2184478" cy="12229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Pilgrim, Pilgrim Staffs, Jakobsweg, Path">
            <a:extLst>
              <a:ext uri="{FF2B5EF4-FFF2-40B4-BE49-F238E27FC236}">
                <a16:creationId xmlns:a16="http://schemas.microsoft.com/office/drawing/2014/main" id="{0210E35D-ADC4-B446-BC86-DB45A17F1509}"/>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496524" y="853052"/>
            <a:ext cx="1120395" cy="166196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E919C7A-A360-F24A-BDAA-7C8A18FD5070}"/>
              </a:ext>
            </a:extLst>
          </p:cNvPr>
          <p:cNvSpPr txBox="1"/>
          <p:nvPr/>
        </p:nvSpPr>
        <p:spPr>
          <a:xfrm>
            <a:off x="5361860" y="130262"/>
            <a:ext cx="440520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recaudar</a:t>
            </a: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to raise</a:t>
            </a:r>
            <a:b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enseguida</a:t>
            </a: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straight away</a:t>
            </a:r>
            <a:b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sencillo</a:t>
            </a: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simple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0" name="Picture 6" descr="Camino Santiago, Path, Milestone, Follow, Indication">
            <a:extLst>
              <a:ext uri="{FF2B5EF4-FFF2-40B4-BE49-F238E27FC236}">
                <a16:creationId xmlns:a16="http://schemas.microsoft.com/office/drawing/2014/main" id="{ED282488-A5E9-C341-B1E5-4995622E7478}"/>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0872719" y="4471603"/>
            <a:ext cx="994172" cy="13255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6359" y="1159156"/>
            <a:ext cx="9801500" cy="5262979"/>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
                <a:srgbClr val="000000"/>
              </a:buClr>
              <a:buSzTx/>
              <a:buFontTx/>
              <a:buNone/>
              <a:tabLst/>
              <a:defRPr/>
            </a:pP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En febrero mi tío me invitó a hacer el Camino de Santiago para *recaudar dinero para Médicos sin Fronteras</a:t>
            </a:r>
            <a:r>
              <a:rPr kumimoji="0" lang="es-ES" sz="2000" b="0" i="1"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Esta organización benéfica trabaja en países pobres o lugares donde hay una crisis humana. </a:t>
            </a:r>
            <a:r>
              <a:rPr kumimoji="0" lang="es-ES" sz="2000" b="0" i="0" u="none" strike="noStrike" kern="0" cap="none" spc="0" normalizeH="0" baseline="0" noProof="0" dirty="0" err="1">
                <a:ln>
                  <a:noFill/>
                </a:ln>
                <a:solidFill>
                  <a:srgbClr val="002060"/>
                </a:solidFill>
                <a:effectLst/>
                <a:uLnTx/>
                <a:uFillTx/>
                <a:latin typeface="Century Gothic" panose="020B0502020202020204" pitchFamily="34" charset="0"/>
                <a:ea typeface="Century Gothic"/>
                <a:cs typeface="Century Gothic"/>
                <a:sym typeface="Century Gothic"/>
              </a:rPr>
              <a:t>i</a:t>
            </a:r>
            <a:r>
              <a:rPr kumimoji="0" lang="es-ES" sz="2000" b="0"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Acepté</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*enseguida! </a:t>
            </a:r>
          </a:p>
          <a:p>
            <a:pPr marL="0" marR="0" lvl="0" indent="0" algn="l" defTabSz="914400" rtl="0" eaLnBrk="1" fontAlgn="auto" latinLnBrk="0" hangingPunct="1">
              <a:lnSpc>
                <a:spcPct val="120000"/>
              </a:lnSpc>
              <a:spcBef>
                <a:spcPts val="0"/>
              </a:spcBef>
              <a:spcAft>
                <a:spcPts val="0"/>
              </a:spcAft>
              <a:buClr>
                <a:srgbClr val="000000"/>
              </a:buClr>
              <a:buSzTx/>
              <a:buFontTx/>
              <a:buNone/>
              <a:tabLst/>
              <a:defRPr/>
            </a:pPr>
            <a:endPar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endParaRPr>
          </a:p>
          <a:p>
            <a:pPr marL="0" marR="0" lvl="0" indent="0" algn="l" defTabSz="914400" rtl="0" eaLnBrk="1" fontAlgn="auto" latinLnBrk="0" hangingPunct="1">
              <a:lnSpc>
                <a:spcPct val="120000"/>
              </a:lnSpc>
              <a:spcBef>
                <a:spcPts val="0"/>
              </a:spcBef>
              <a:spcAft>
                <a:spcPts val="0"/>
              </a:spcAft>
              <a:buClr>
                <a:srgbClr val="000000"/>
              </a:buClr>
              <a:buSzTx/>
              <a:buFontTx/>
              <a:buNone/>
              <a:tabLst/>
              <a:defRPr/>
            </a:pP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Pasamos dos semanas especiales. ¡Qué aventura! Caminamos 100 kilómetros a través de Asturias y Galicia hasta Santiago de Compostela. Yo llevé todas mis cosas en una bolsa grande. Me acuerdo que un día caminamos veinte kilómetros a un pueblo precioso donde saqué fotos. Allí encontramos un hostal muy *sencillo para pasar la noche. Cenamos con una familia de Alemania y yo jugué al fútbol con su hijo, </a:t>
            </a:r>
            <a:r>
              <a:rPr kumimoji="0" lang="es-ES" sz="2000" b="0"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Markus</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p>
          <a:p>
            <a:pPr marL="0" marR="0" lvl="0" indent="0" algn="l" defTabSz="914400" rtl="0" eaLnBrk="1" fontAlgn="auto" latinLnBrk="0" hangingPunct="1">
              <a:lnSpc>
                <a:spcPct val="120000"/>
              </a:lnSpc>
              <a:spcBef>
                <a:spcPts val="0"/>
              </a:spcBef>
              <a:spcAft>
                <a:spcPts val="0"/>
              </a:spcAft>
              <a:buClr>
                <a:srgbClr val="000000"/>
              </a:buClr>
              <a:buSzTx/>
              <a:buFontTx/>
              <a:buNone/>
              <a:tabLst/>
              <a:defRPr/>
            </a:pPr>
            <a:endPar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endParaRPr>
          </a:p>
          <a:p>
            <a:pPr marL="0" marR="0" lvl="0" indent="0" algn="l" defTabSz="914400" rtl="0" eaLnBrk="1" fontAlgn="auto" latinLnBrk="0" hangingPunct="1">
              <a:lnSpc>
                <a:spcPct val="120000"/>
              </a:lnSpc>
              <a:spcBef>
                <a:spcPts val="0"/>
              </a:spcBef>
              <a:spcAft>
                <a:spcPts val="0"/>
              </a:spcAft>
              <a:buClr>
                <a:srgbClr val="000000"/>
              </a:buClr>
              <a:buSzTx/>
              <a:buFontTx/>
              <a:buNone/>
              <a:tabLst/>
              <a:defRPr/>
            </a:pP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El día siguiente hizo mal tiempo. </a:t>
            </a:r>
            <a:r>
              <a:rPr kumimoji="0" lang="es-ES" sz="2000" b="0" i="0" u="none" strike="noStrike" kern="0" cap="none" spc="0" normalizeH="0" baseline="0" noProof="0" dirty="0" err="1">
                <a:ln>
                  <a:noFill/>
                </a:ln>
                <a:solidFill>
                  <a:srgbClr val="002060"/>
                </a:solidFill>
                <a:effectLst/>
                <a:uLnTx/>
                <a:uFillTx/>
                <a:latin typeface="Century Gothic" panose="020B0502020202020204" pitchFamily="34" charset="0"/>
                <a:ea typeface="Century Gothic"/>
                <a:cs typeface="Century Gothic"/>
                <a:sym typeface="Century Gothic"/>
              </a:rPr>
              <a:t>i</a:t>
            </a:r>
            <a:r>
              <a:rPr kumimoji="0" lang="es-ES" sz="2000" b="0"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No</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sé cómo soporté la lluvia! Llegué al próximo hostal con agua en los zapatos y eché de menos a mi familia. Sin embargo, con el apoyo de mi tío, logré terminar el camino dos días después.  </a:t>
            </a:r>
          </a:p>
        </p:txBody>
      </p:sp>
      <p:pic>
        <p:nvPicPr>
          <p:cNvPr id="13" name="Full text Lucía Camino.wav" descr="Full text Lucía Camino.wav">
            <a:hlinkClick r:id="" action="ppaction://media"/>
            <a:extLst>
              <a:ext uri="{FF2B5EF4-FFF2-40B4-BE49-F238E27FC236}">
                <a16:creationId xmlns:a16="http://schemas.microsoft.com/office/drawing/2014/main" id="{20B0955D-A4FF-374B-889E-3F8CF06497D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620968" y="446652"/>
            <a:ext cx="812800" cy="812800"/>
          </a:xfrm>
          <a:prstGeom prst="rect">
            <a:avLst/>
          </a:prstGeom>
        </p:spPr>
      </p:pic>
    </p:spTree>
    <p:extLst>
      <p:ext uri="{BB962C8B-B14F-4D97-AF65-F5344CB8AC3E}">
        <p14:creationId xmlns:p14="http://schemas.microsoft.com/office/powerpoint/2010/main" val="118555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5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96359" y="1159156"/>
            <a:ext cx="9918498" cy="5262979"/>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
                <a:srgbClr val="000000"/>
              </a:buClr>
              <a:buSzTx/>
              <a:buFontTx/>
              <a:buNone/>
              <a:tabLst/>
              <a:defRPr/>
            </a:pP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En febrero mi tío me invitó a hacer el Camino de Santiago para recaudar dinero para Médicos sin Fronteras</a:t>
            </a:r>
            <a:r>
              <a:rPr kumimoji="0" lang="es-ES" sz="2000" b="0" i="1"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Esta organización benéfica trabaja en países pobres o lugares donde hay una crisis humana. </a:t>
            </a:r>
            <a:r>
              <a:rPr kumimoji="0" lang="es-ES" sz="2000" b="0" i="0" u="none" strike="noStrike" kern="0" cap="none" spc="0" normalizeH="0" baseline="0" noProof="0" dirty="0" err="1">
                <a:ln>
                  <a:noFill/>
                </a:ln>
                <a:solidFill>
                  <a:srgbClr val="002060"/>
                </a:solidFill>
                <a:effectLst/>
                <a:uLnTx/>
                <a:uFillTx/>
                <a:latin typeface="Century Gothic" panose="020B0502020202020204" pitchFamily="34" charset="0"/>
                <a:ea typeface="Century Gothic"/>
                <a:cs typeface="Century Gothic"/>
                <a:sym typeface="Century Gothic"/>
              </a:rPr>
              <a:t>i</a:t>
            </a:r>
            <a:r>
              <a:rPr kumimoji="0" lang="es-ES" sz="2000" b="0"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Acepté</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enseguida! </a:t>
            </a:r>
          </a:p>
          <a:p>
            <a:pPr marL="0" marR="0" lvl="0" indent="0" algn="l" defTabSz="914400" rtl="0" eaLnBrk="1" fontAlgn="auto" latinLnBrk="0" hangingPunct="1">
              <a:lnSpc>
                <a:spcPct val="120000"/>
              </a:lnSpc>
              <a:spcBef>
                <a:spcPts val="0"/>
              </a:spcBef>
              <a:spcAft>
                <a:spcPts val="0"/>
              </a:spcAft>
              <a:buClr>
                <a:srgbClr val="000000"/>
              </a:buClr>
              <a:buSzTx/>
              <a:buFontTx/>
              <a:buNone/>
              <a:tabLst/>
              <a:defRPr/>
            </a:pPr>
            <a:endPar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endParaRPr>
          </a:p>
          <a:p>
            <a:pPr marL="0" marR="0" lvl="0" indent="0" algn="l" defTabSz="914400" rtl="0" eaLnBrk="1" fontAlgn="auto" latinLnBrk="0" hangingPunct="1">
              <a:lnSpc>
                <a:spcPct val="120000"/>
              </a:lnSpc>
              <a:spcBef>
                <a:spcPts val="0"/>
              </a:spcBef>
              <a:spcAft>
                <a:spcPts val="0"/>
              </a:spcAft>
              <a:buClr>
                <a:srgbClr val="000000"/>
              </a:buClr>
              <a:buSzTx/>
              <a:buFontTx/>
              <a:buNone/>
              <a:tabLst/>
              <a:defRPr/>
            </a:pP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Pasamos dos semanas especiales. ¡Qué aventura! </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_[</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We</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walked</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]_ </a:t>
            </a:r>
            <a:r>
              <a:rPr kumimoji="0" lang="es-ES" sz="2000" b="0" i="0" u="none" strike="noStrike" kern="0" cap="none" spc="0" normalizeH="0" baseline="0" noProof="0">
                <a:ln>
                  <a:noFill/>
                </a:ln>
                <a:solidFill>
                  <a:srgbClr val="002060"/>
                </a:solidFill>
                <a:effectLst/>
                <a:uLnTx/>
                <a:uFillTx/>
                <a:latin typeface="Century Gothic" panose="020F0302020204030204"/>
                <a:ea typeface="Century Gothic"/>
                <a:cs typeface="Century Gothic"/>
                <a:sym typeface="Century Gothic"/>
              </a:rPr>
              <a:t>100 kilómetros </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a través de Asturias y Galicia hasta Santiago de Compostela. Yo </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_[</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carried</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all</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my</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things</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]_ </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en una bolsa grande. Me acuerdo que un día caminamos veinte kilómetros a un pueblo precioso donde </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[I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took</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photos</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Allí </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__[</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we</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found</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hostel</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]__ </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muy *sencillo para pasar la noche. Cenamos con una familia de Alemania y yo </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_[I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played</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football</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]_ </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con su hijo, </a:t>
            </a:r>
            <a:r>
              <a:rPr kumimoji="0" lang="es-ES" sz="2000" b="0"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Markus</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p>
          <a:p>
            <a:pPr marL="0" marR="0" lvl="0" indent="0" algn="l" defTabSz="914400" rtl="0" eaLnBrk="1" fontAlgn="auto" latinLnBrk="0" hangingPunct="1">
              <a:lnSpc>
                <a:spcPct val="120000"/>
              </a:lnSpc>
              <a:spcBef>
                <a:spcPts val="0"/>
              </a:spcBef>
              <a:spcAft>
                <a:spcPts val="0"/>
              </a:spcAft>
              <a:buClr>
                <a:srgbClr val="000000"/>
              </a:buClr>
              <a:buSzTx/>
              <a:buFontTx/>
              <a:buNone/>
              <a:tabLst/>
              <a:defRPr/>
            </a:pPr>
            <a:endPar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endParaRPr>
          </a:p>
          <a:p>
            <a:pPr marL="0" marR="0" lvl="0" indent="0" algn="l" defTabSz="914400" rtl="0" eaLnBrk="1" fontAlgn="auto" latinLnBrk="0" hangingPunct="1">
              <a:lnSpc>
                <a:spcPct val="120000"/>
              </a:lnSpc>
              <a:spcBef>
                <a:spcPts val="0"/>
              </a:spcBef>
              <a:spcAft>
                <a:spcPts val="0"/>
              </a:spcAft>
              <a:buClr>
                <a:srgbClr val="000000"/>
              </a:buClr>
              <a:buSzTx/>
              <a:buFontTx/>
              <a:buNone/>
              <a:tabLst/>
              <a:defRPr/>
            </a:pP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El día siguiente hizo mal tiempo. </a:t>
            </a:r>
            <a:r>
              <a:rPr kumimoji="0" lang="es-ES" sz="2000" b="0" i="0" u="none" strike="noStrike" kern="0" cap="none" spc="0" normalizeH="0" baseline="0" noProof="0" dirty="0" err="1">
                <a:ln>
                  <a:noFill/>
                </a:ln>
                <a:solidFill>
                  <a:srgbClr val="002060"/>
                </a:solidFill>
                <a:effectLst/>
                <a:uLnTx/>
                <a:uFillTx/>
                <a:latin typeface="Century Gothic" panose="020B0502020202020204" pitchFamily="34" charset="0"/>
                <a:ea typeface="Century Gothic"/>
                <a:cs typeface="Century Gothic"/>
                <a:sym typeface="Century Gothic"/>
              </a:rPr>
              <a:t>i</a:t>
            </a:r>
            <a:r>
              <a:rPr kumimoji="0" lang="es-ES" sz="2000" b="0"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No</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sé cómo soporté la lluvia! </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[I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arrived</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the</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__[</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next</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hostel</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]__</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con agua en los zapatos y _____</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[I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missed</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the</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family</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]____</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Sin embargo, con el apoyo de mi tío, </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[I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managed</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to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finish</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dos días después.  </a:t>
            </a:r>
          </a:p>
        </p:txBody>
      </p:sp>
      <p:pic>
        <p:nvPicPr>
          <p:cNvPr id="16"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 name="Title 1"/>
          <p:cNvSpPr>
            <a:spLocks noGrp="1"/>
          </p:cNvSpPr>
          <p:nvPr>
            <p:ph type="title"/>
          </p:nvPr>
        </p:nvSpPr>
        <p:spPr>
          <a:xfrm>
            <a:off x="96360" y="177792"/>
            <a:ext cx="10515600" cy="1325563"/>
          </a:xfrm>
        </p:spPr>
        <p:txBody>
          <a:bodyPr>
            <a:normAutofit/>
          </a:bodyPr>
          <a:lstStyle/>
          <a:p>
            <a:r>
              <a:rPr lang="en-GB" sz="2400" b="1" dirty="0">
                <a:solidFill>
                  <a:schemeClr val="bg1"/>
                </a:solidFill>
              </a:rPr>
              <a:t>Un </a:t>
            </a:r>
            <a:r>
              <a:rPr lang="en-GB" sz="2400" b="1" dirty="0" err="1">
                <a:solidFill>
                  <a:schemeClr val="bg1"/>
                </a:solidFill>
              </a:rPr>
              <a:t>evento</a:t>
            </a:r>
            <a:r>
              <a:rPr lang="en-GB" sz="2400" b="1" dirty="0">
                <a:solidFill>
                  <a:schemeClr val="bg1"/>
                </a:solidFill>
              </a:rPr>
              <a:t> para </a:t>
            </a:r>
            <a:r>
              <a:rPr lang="en-GB" sz="2400" b="1" dirty="0" err="1">
                <a:solidFill>
                  <a:schemeClr val="bg1"/>
                </a:solidFill>
              </a:rPr>
              <a:t>recaudar</a:t>
            </a:r>
            <a:r>
              <a:rPr lang="en-GB" sz="2400" b="1" dirty="0">
                <a:solidFill>
                  <a:schemeClr val="bg1"/>
                </a:solidFill>
              </a:rPr>
              <a:t> dinero para</a:t>
            </a:r>
            <a:br>
              <a:rPr lang="en-GB" sz="2400" b="1" dirty="0">
                <a:solidFill>
                  <a:schemeClr val="bg1"/>
                </a:solidFill>
              </a:rPr>
            </a:br>
            <a:r>
              <a:rPr lang="en-GB" sz="2400" b="1" i="1" dirty="0" err="1">
                <a:solidFill>
                  <a:schemeClr val="bg1"/>
                </a:solidFill>
              </a:rPr>
              <a:t>Médicos</a:t>
            </a:r>
            <a:r>
              <a:rPr lang="en-GB" sz="2400" b="1" i="1" dirty="0">
                <a:solidFill>
                  <a:schemeClr val="bg1"/>
                </a:solidFill>
              </a:rPr>
              <a:t> sin </a:t>
            </a:r>
            <a:r>
              <a:rPr lang="en-GB" sz="2400" b="1" i="1" dirty="0" err="1">
                <a:solidFill>
                  <a:schemeClr val="bg1"/>
                </a:solidFill>
              </a:rPr>
              <a:t>Fronteras</a:t>
            </a:r>
            <a:br>
              <a:rPr lang="en-GB" sz="2400" dirty="0"/>
            </a:br>
            <a:endParaRPr lang="en-GB" sz="2400" dirty="0"/>
          </a:p>
        </p:txBody>
      </p:sp>
      <p:sp>
        <p:nvSpPr>
          <p:cNvPr id="15" name="Rounded Rectangle 11">
            <a:extLst>
              <a:ext uri="{FF2B5EF4-FFF2-40B4-BE49-F238E27FC236}">
                <a16:creationId xmlns:a16="http://schemas.microsoft.com/office/drawing/2014/main" id="{8FAB4FBE-551C-4AA9-B7F0-EB8B96CE3F0C}"/>
              </a:ext>
            </a:extLst>
          </p:cNvPr>
          <p:cNvSpPr/>
          <p:nvPr/>
        </p:nvSpPr>
        <p:spPr>
          <a:xfrm>
            <a:off x="9677400" y="183612"/>
            <a:ext cx="233460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4" descr="Jakobsweg, Pilgrim, Pilgrimage, Carmno De Santiago">
            <a:extLst>
              <a:ext uri="{FF2B5EF4-FFF2-40B4-BE49-F238E27FC236}">
                <a16:creationId xmlns:a16="http://schemas.microsoft.com/office/drawing/2014/main" id="{FFA0B27A-3CEA-BC47-B678-C3909368DD1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74582">
            <a:off x="9813912" y="3769980"/>
            <a:ext cx="2115552" cy="15177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umaya, Hispania, Cove, Port, Sunrise">
            <a:extLst>
              <a:ext uri="{FF2B5EF4-FFF2-40B4-BE49-F238E27FC236}">
                <a16:creationId xmlns:a16="http://schemas.microsoft.com/office/drawing/2014/main" id="{18DD2FB9-FBEB-8145-9711-79E935FDF7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1252241">
            <a:off x="9691212" y="788387"/>
            <a:ext cx="2034217" cy="14212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amino Santiago, Path, Milestone, Follow, Indication">
            <a:extLst>
              <a:ext uri="{FF2B5EF4-FFF2-40B4-BE49-F238E27FC236}">
                <a16:creationId xmlns:a16="http://schemas.microsoft.com/office/drawing/2014/main" id="{D7273639-587D-344C-A33F-6CD2A3E9310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054361" y="4948757"/>
            <a:ext cx="994172"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Pilgrim, Pilgrim Staffs, Jakobsweg, Path">
            <a:extLst>
              <a:ext uri="{FF2B5EF4-FFF2-40B4-BE49-F238E27FC236}">
                <a16:creationId xmlns:a16="http://schemas.microsoft.com/office/drawing/2014/main" id="{F08CC19B-9B13-A347-9796-DE9917BC744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396043">
            <a:off x="10704456" y="2125362"/>
            <a:ext cx="1128807" cy="16744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40414A9-59CE-1843-B3B8-028093411300}"/>
              </a:ext>
            </a:extLst>
          </p:cNvPr>
          <p:cNvSpPr/>
          <p:nvPr/>
        </p:nvSpPr>
        <p:spPr>
          <a:xfrm>
            <a:off x="6401069" y="2616006"/>
            <a:ext cx="1869171" cy="400110"/>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Caminamos</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85533C27-FA9B-F643-B3FB-5991F83399BC}"/>
              </a:ext>
            </a:extLst>
          </p:cNvPr>
          <p:cNvSpPr/>
          <p:nvPr/>
        </p:nvSpPr>
        <p:spPr>
          <a:xfrm>
            <a:off x="140700" y="3390535"/>
            <a:ext cx="2945038" cy="400110"/>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Llevé</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a:t>
            </a: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todas</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mis </a:t>
            </a: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cosas</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D2DD61FE-A993-2845-BCA9-0E41B29CA652}"/>
              </a:ext>
            </a:extLst>
          </p:cNvPr>
          <p:cNvSpPr/>
          <p:nvPr/>
        </p:nvSpPr>
        <p:spPr>
          <a:xfrm>
            <a:off x="68565" y="4128767"/>
            <a:ext cx="3017173" cy="400110"/>
          </a:xfrm>
          <a:prstGeom prst="rect">
            <a:avLst/>
          </a:prstGeom>
          <a:solidFill>
            <a:schemeClr val="accent4">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encontramos</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a:t>
            </a:r>
            <a:r>
              <a:rPr kumimoji="0" lang="en-GB" sz="2000" b="1" i="0" u="none" strike="noStrike" kern="0" cap="none" spc="0" normalizeH="0" baseline="0" noProof="0">
                <a:ln>
                  <a:noFill/>
                </a:ln>
                <a:solidFill>
                  <a:srgbClr val="ED7D31"/>
                </a:solidFill>
                <a:effectLst/>
                <a:uLnTx/>
                <a:uFillTx/>
                <a:latin typeface="Century Gothic" panose="020F0302020204030204"/>
                <a:ea typeface="Century Gothic"/>
                <a:cs typeface="Century Gothic"/>
                <a:sym typeface="Century Gothic"/>
              </a:rPr>
              <a:t>un hostal</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AC2DF9A3-1F81-564F-AA35-28976080AD02}"/>
              </a:ext>
            </a:extLst>
          </p:cNvPr>
          <p:cNvSpPr/>
          <p:nvPr/>
        </p:nvSpPr>
        <p:spPr>
          <a:xfrm>
            <a:off x="3324578" y="4462202"/>
            <a:ext cx="2470736" cy="400110"/>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jugué</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al </a:t>
            </a: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fútbol</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1776ACB5-2DA0-B844-B9CD-B398C2934900}"/>
              </a:ext>
            </a:extLst>
          </p:cNvPr>
          <p:cNvSpPr/>
          <p:nvPr/>
        </p:nvSpPr>
        <p:spPr>
          <a:xfrm>
            <a:off x="7853292" y="5177740"/>
            <a:ext cx="1947975" cy="400110"/>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ED7D31"/>
                </a:solidFill>
                <a:effectLst/>
                <a:uLnTx/>
                <a:uFillTx/>
                <a:latin typeface="Century Gothic" panose="020F0302020204030204"/>
                <a:ea typeface="Century Gothic"/>
                <a:cs typeface="Century Gothic"/>
                <a:sym typeface="Century Gothic"/>
              </a:rPr>
              <a:t> Llegué al</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41058615-7033-C344-AF24-9548BD89D3FE}"/>
              </a:ext>
            </a:extLst>
          </p:cNvPr>
          <p:cNvSpPr/>
          <p:nvPr/>
        </p:nvSpPr>
        <p:spPr>
          <a:xfrm>
            <a:off x="7452547" y="3760239"/>
            <a:ext cx="1775273" cy="400110"/>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ED7D31"/>
                </a:solidFill>
                <a:effectLst/>
                <a:uLnTx/>
                <a:uFillTx/>
                <a:latin typeface="Century Gothic" panose="020F0302020204030204"/>
                <a:ea typeface="Century Gothic"/>
                <a:cs typeface="Century Gothic"/>
                <a:sym typeface="Century Gothic"/>
              </a:rPr>
              <a:t>saqué fotos</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760E8C19-88A4-E449-981D-33D9B965DFD6}"/>
              </a:ext>
            </a:extLst>
          </p:cNvPr>
          <p:cNvSpPr/>
          <p:nvPr/>
        </p:nvSpPr>
        <p:spPr>
          <a:xfrm>
            <a:off x="5546694" y="5574853"/>
            <a:ext cx="3627120" cy="400110"/>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ED7D31"/>
                </a:solidFill>
                <a:effectLst/>
                <a:uLnTx/>
                <a:uFillTx/>
                <a:latin typeface="Century Gothic" panose="020F0302020204030204"/>
                <a:ea typeface="Century Gothic"/>
                <a:cs typeface="Century Gothic"/>
                <a:sym typeface="Century Gothic"/>
              </a:rPr>
              <a:t>eché de menos a la familia </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760E8C19-88A4-E449-981D-33D9B965DFD6}"/>
              </a:ext>
            </a:extLst>
          </p:cNvPr>
          <p:cNvSpPr/>
          <p:nvPr/>
        </p:nvSpPr>
        <p:spPr>
          <a:xfrm>
            <a:off x="4401928" y="5949313"/>
            <a:ext cx="2608471" cy="400110"/>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ED7D31"/>
                </a:solidFill>
                <a:effectLst/>
                <a:uLnTx/>
                <a:uFillTx/>
                <a:latin typeface="Century Gothic" panose="020F0302020204030204"/>
                <a:ea typeface="Century Gothic"/>
                <a:cs typeface="Century Gothic"/>
                <a:sym typeface="Century Gothic"/>
              </a:rPr>
              <a:t>logré terminar</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1776ACB5-2DA0-B844-B9CD-B398C2934900}"/>
              </a:ext>
            </a:extLst>
          </p:cNvPr>
          <p:cNvSpPr/>
          <p:nvPr/>
        </p:nvSpPr>
        <p:spPr>
          <a:xfrm>
            <a:off x="96358" y="5574853"/>
            <a:ext cx="2077879" cy="400110"/>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ED7D31"/>
                </a:solidFill>
                <a:effectLst/>
                <a:uLnTx/>
                <a:uFillTx/>
                <a:latin typeface="Century Gothic" panose="020F0302020204030204"/>
                <a:ea typeface="Century Gothic"/>
                <a:cs typeface="Century Gothic"/>
                <a:sym typeface="Century Gothic"/>
              </a:rPr>
              <a:t> próximo hostal</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B88BB0A6-987C-4F97-BC47-8DF936393772}"/>
              </a:ext>
            </a:extLst>
          </p:cNvPr>
          <p:cNvSpPr txBox="1"/>
          <p:nvPr/>
        </p:nvSpPr>
        <p:spPr>
          <a:xfrm>
            <a:off x="6522661" y="31338"/>
            <a:ext cx="440520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recaudar</a:t>
            </a: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to raise</a:t>
            </a:r>
            <a:b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enseguida</a:t>
            </a: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straight away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US"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hostal</a:t>
            </a: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hostel</a:t>
            </a:r>
            <a:b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sencillo</a:t>
            </a: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simple</a:t>
            </a:r>
          </a:p>
        </p:txBody>
      </p:sp>
    </p:spTree>
    <p:extLst>
      <p:ext uri="{BB962C8B-B14F-4D97-AF65-F5344CB8AC3E}">
        <p14:creationId xmlns:p14="http://schemas.microsoft.com/office/powerpoint/2010/main" val="44287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6" grpId="0" animBg="1"/>
      <p:bldP spid="7" grpId="0" animBg="1"/>
      <p:bldP spid="8" grpId="0" animBg="1"/>
      <p:bldP spid="22" grpId="0" animBg="1"/>
      <p:bldP spid="23" grpId="0"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a:t>
            </a:r>
            <a:r>
              <a:rPr lang="en-GB" sz="3600" dirty="0" err="1">
                <a:solidFill>
                  <a:prstClr val="white"/>
                </a:solidFill>
              </a:rPr>
              <a:t>gue</a:t>
            </a:r>
            <a:r>
              <a:rPr lang="en-GB" sz="3600" dirty="0">
                <a:solidFill>
                  <a:prstClr val="white"/>
                </a:solidFill>
              </a:rPr>
              <a:t>], [</a:t>
            </a:r>
            <a:r>
              <a:rPr lang="en-GB" sz="3600" dirty="0" err="1">
                <a:solidFill>
                  <a:prstClr val="white"/>
                </a:solidFill>
              </a:rPr>
              <a:t>gui</a:t>
            </a:r>
            <a:r>
              <a:rPr lang="en-GB" sz="3600" dirty="0">
                <a:solidFill>
                  <a:prstClr val="white"/>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070643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oogle Shape;789;p2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 name="Title 1"/>
          <p:cNvSpPr>
            <a:spLocks noGrp="1"/>
          </p:cNvSpPr>
          <p:nvPr>
            <p:ph type="title"/>
          </p:nvPr>
        </p:nvSpPr>
        <p:spPr>
          <a:xfrm>
            <a:off x="96360" y="177792"/>
            <a:ext cx="10515600" cy="1325563"/>
          </a:xfrm>
        </p:spPr>
        <p:txBody>
          <a:bodyPr>
            <a:normAutofit/>
          </a:bodyPr>
          <a:lstStyle/>
          <a:p>
            <a:r>
              <a:rPr lang="en-GB" sz="2400" b="1">
                <a:solidFill>
                  <a:schemeClr val="bg1"/>
                </a:solidFill>
              </a:rPr>
              <a:t>Un evento para recaudar dinero para</a:t>
            </a:r>
            <a:br>
              <a:rPr lang="en-GB" sz="2400" b="1">
                <a:solidFill>
                  <a:schemeClr val="bg1"/>
                </a:solidFill>
              </a:rPr>
            </a:br>
            <a:r>
              <a:rPr lang="en-GB" sz="2400" b="1" i="1">
                <a:solidFill>
                  <a:schemeClr val="bg1"/>
                </a:solidFill>
              </a:rPr>
              <a:t>Médicos sin Fronteras</a:t>
            </a:r>
            <a:br>
              <a:rPr lang="en-GB" sz="2400"/>
            </a:br>
            <a:endParaRPr lang="en-GB" sz="2400"/>
          </a:p>
        </p:txBody>
      </p:sp>
      <p:sp>
        <p:nvSpPr>
          <p:cNvPr id="15" name="Rounded Rectangle 11">
            <a:extLst>
              <a:ext uri="{FF2B5EF4-FFF2-40B4-BE49-F238E27FC236}">
                <a16:creationId xmlns:a16="http://schemas.microsoft.com/office/drawing/2014/main" id="{8FAB4FBE-551C-4AA9-B7F0-EB8B96CE3F0C}"/>
              </a:ext>
            </a:extLst>
          </p:cNvPr>
          <p:cNvSpPr/>
          <p:nvPr/>
        </p:nvSpPr>
        <p:spPr>
          <a:xfrm>
            <a:off x="9677400" y="183612"/>
            <a:ext cx="233460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Google Shape;823;p29">
            <a:extLst>
              <a:ext uri="{FF2B5EF4-FFF2-40B4-BE49-F238E27FC236}">
                <a16:creationId xmlns:a16="http://schemas.microsoft.com/office/drawing/2014/main" id="{A42BC528-AE6E-0749-8E82-37411E1CD956}"/>
              </a:ext>
            </a:extLst>
          </p:cNvPr>
          <p:cNvSpPr/>
          <p:nvPr/>
        </p:nvSpPr>
        <p:spPr>
          <a:xfrm>
            <a:off x="247162" y="1163990"/>
            <a:ext cx="10515600" cy="5159255"/>
          </a:xfrm>
          <a:prstGeom prst="wedgeRoundRectCallout">
            <a:avLst>
              <a:gd name="adj1" fmla="val 54062"/>
              <a:gd name="adj2" fmla="val -21080"/>
              <a:gd name="adj3" fmla="val 16667"/>
            </a:avLst>
          </a:prstGeom>
          <a:solidFill>
            <a:srgbClr val="FEF2CC"/>
          </a:solidFill>
          <a:ln w="38100">
            <a:solidFill>
              <a:schemeClr val="accent1">
                <a:lumMod val="50000"/>
              </a:schemeClr>
            </a:solid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20000"/>
              </a:lnSpc>
              <a:spcBef>
                <a:spcPts val="0"/>
              </a:spcBef>
              <a:spcAft>
                <a:spcPts val="0"/>
              </a:spcAft>
              <a:buClr>
                <a:srgbClr val="000000"/>
              </a:buClr>
              <a:buSzTx/>
              <a:buFontTx/>
              <a:buNone/>
              <a:tabLst/>
              <a:defRPr/>
            </a:pP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En febrero mi tío me invitó a hacer el Camino de Santiago para recaudar dinero para Médicos sin Fronteras</a:t>
            </a:r>
            <a:r>
              <a:rPr kumimoji="0" lang="es-ES" sz="2000" b="0" i="1"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Esta organización benéfica trabaja en países pobres o lugares donde hay una crisis humana. </a:t>
            </a:r>
            <a:r>
              <a:rPr kumimoji="0" lang="es-ES" sz="2000" b="0" i="0" u="none" strike="noStrike" kern="0" cap="none" spc="0" normalizeH="0" baseline="0" noProof="0" dirty="0" err="1">
                <a:ln>
                  <a:noFill/>
                </a:ln>
                <a:solidFill>
                  <a:srgbClr val="002060"/>
                </a:solidFill>
                <a:effectLst/>
                <a:uLnTx/>
                <a:uFillTx/>
                <a:latin typeface="Century Gothic" panose="020B0502020202020204" pitchFamily="34" charset="0"/>
                <a:ea typeface="Century Gothic"/>
                <a:cs typeface="Century Gothic"/>
                <a:sym typeface="Century Gothic"/>
              </a:rPr>
              <a:t>i</a:t>
            </a:r>
            <a:r>
              <a:rPr kumimoji="0" lang="es-ES" sz="2000" b="0"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Acepté</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enseguida! </a:t>
            </a:r>
          </a:p>
          <a:p>
            <a:pPr marL="0" marR="0" lvl="0" indent="0" algn="l" defTabSz="914400" rtl="0" eaLnBrk="1" fontAlgn="auto" latinLnBrk="0" hangingPunct="1">
              <a:lnSpc>
                <a:spcPct val="120000"/>
              </a:lnSpc>
              <a:spcBef>
                <a:spcPts val="0"/>
              </a:spcBef>
              <a:spcAft>
                <a:spcPts val="0"/>
              </a:spcAft>
              <a:buClr>
                <a:srgbClr val="000000"/>
              </a:buClr>
              <a:buSzTx/>
              <a:buFontTx/>
              <a:buNone/>
              <a:tabLst/>
              <a:defRPr/>
            </a:pP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Pasamos dos semanas especiales. ¡Qué aventura!</a:t>
            </a:r>
          </a:p>
          <a:p>
            <a:pPr marL="0" marR="0" lvl="0" indent="0" algn="l" defTabSz="914400" rtl="0" eaLnBrk="1" fontAlgn="auto" latinLnBrk="0" hangingPunct="1">
              <a:lnSpc>
                <a:spcPct val="120000"/>
              </a:lnSpc>
              <a:spcBef>
                <a:spcPts val="0"/>
              </a:spcBef>
              <a:spcAft>
                <a:spcPts val="0"/>
              </a:spcAft>
              <a:buClr>
                <a:srgbClr val="000000"/>
              </a:buClr>
              <a:buSzTx/>
              <a:buFontTx/>
              <a:buNone/>
              <a:tabLst/>
              <a:defRPr/>
            </a:pPr>
            <a:r>
              <a:rPr kumimoji="0" lang="es-ES" sz="2000" b="0" i="0" u="none" strike="noStrike" kern="0" cap="none" spc="0" normalizeH="0" baseline="0" noProof="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a:ln>
                  <a:noFill/>
                </a:ln>
                <a:solidFill>
                  <a:srgbClr val="002060"/>
                </a:solidFill>
                <a:effectLst/>
                <a:uLnTx/>
                <a:uFillTx/>
                <a:latin typeface="Century Gothic" panose="020F0302020204030204"/>
                <a:ea typeface="Century Gothic"/>
                <a:cs typeface="Century Gothic"/>
                <a:sym typeface="Century Gothic"/>
              </a:rPr>
              <a:t>__[</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We</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walked</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a:ln>
                  <a:noFill/>
                </a:ln>
                <a:solidFill>
                  <a:srgbClr val="002060"/>
                </a:solidFill>
                <a:effectLst/>
                <a:uLnTx/>
                <a:uFillTx/>
                <a:latin typeface="Century Gothic" panose="020F0302020204030204"/>
                <a:ea typeface="Century Gothic"/>
                <a:cs typeface="Century Gothic"/>
                <a:sym typeface="Century Gothic"/>
              </a:rPr>
              <a:t>100km through/across </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Asturias </a:t>
            </a:r>
            <a:r>
              <a:rPr kumimoji="0" lang="es-ES" sz="2000" b="1" i="0" u="none" strike="noStrike" kern="0" cap="none" spc="0" normalizeH="0" baseline="0" noProof="0">
                <a:ln>
                  <a:noFill/>
                </a:ln>
                <a:solidFill>
                  <a:srgbClr val="002060"/>
                </a:solidFill>
                <a:effectLst/>
                <a:uLnTx/>
                <a:uFillTx/>
                <a:latin typeface="Century Gothic" panose="020F0302020204030204"/>
                <a:ea typeface="Century Gothic"/>
                <a:cs typeface="Century Gothic"/>
                <a:sym typeface="Century Gothic"/>
              </a:rPr>
              <a:t>and Galícia]__</a:t>
            </a:r>
            <a:r>
              <a:rPr kumimoji="0" lang="es-ES" sz="2000" b="0" i="0" u="none" strike="noStrike" kern="0" cap="none" spc="0" normalizeH="0" baseline="0" noProof="0">
                <a:ln>
                  <a:noFill/>
                </a:ln>
                <a:solidFill>
                  <a:srgbClr val="002060"/>
                </a:solidFill>
                <a:effectLst/>
                <a:uLnTx/>
                <a:uFillTx/>
                <a:latin typeface="Century Gothic" panose="020F0302020204030204"/>
                <a:ea typeface="Century Gothic"/>
                <a:cs typeface="Century Gothic"/>
                <a:sym typeface="Century Gothic"/>
              </a:rPr>
              <a:t> </a:t>
            </a:r>
          </a:p>
          <a:p>
            <a:pPr marL="0" marR="0" lvl="0" indent="0" algn="l" defTabSz="914400" rtl="0" eaLnBrk="1" fontAlgn="auto" latinLnBrk="0" hangingPunct="1">
              <a:lnSpc>
                <a:spcPct val="120000"/>
              </a:lnSpc>
              <a:spcBef>
                <a:spcPts val="0"/>
              </a:spcBef>
              <a:spcAft>
                <a:spcPts val="0"/>
              </a:spcAft>
              <a:buClr>
                <a:srgbClr val="000000"/>
              </a:buClr>
              <a:buSzTx/>
              <a:buFontTx/>
              <a:buNone/>
              <a:tabLst/>
              <a:defRPr/>
            </a:pPr>
            <a:r>
              <a:rPr kumimoji="0" lang="es-ES" sz="2000" b="0" i="0" u="none" strike="noStrike" kern="0" cap="none" spc="0" normalizeH="0" baseline="0" noProof="0">
                <a:ln>
                  <a:noFill/>
                </a:ln>
                <a:solidFill>
                  <a:srgbClr val="002060"/>
                </a:solidFill>
                <a:effectLst/>
                <a:uLnTx/>
                <a:uFillTx/>
                <a:latin typeface="Century Gothic" panose="020F0302020204030204"/>
                <a:ea typeface="Century Gothic"/>
                <a:cs typeface="Century Gothic"/>
                <a:sym typeface="Century Gothic"/>
              </a:rPr>
              <a:t>hasta Santiago </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de Compostela. </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_[I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carried</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all</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my</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things</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in a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big</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bag</a:t>
            </a:r>
            <a:r>
              <a:rPr kumimoji="0" lang="es-ES" sz="2000" b="1" i="0" u="none" strike="noStrike" kern="0" cap="none" spc="0" normalizeH="0" baseline="0" noProof="0">
                <a:ln>
                  <a:noFill/>
                </a:ln>
                <a:solidFill>
                  <a:srgbClr val="002060"/>
                </a:solidFill>
                <a:effectLst/>
                <a:uLnTx/>
                <a:uFillTx/>
                <a:latin typeface="Century Gothic" panose="020F0302020204030204"/>
                <a:ea typeface="Century Gothic"/>
                <a:cs typeface="Century Gothic"/>
                <a:sym typeface="Century Gothic"/>
              </a:rPr>
              <a:t>]_</a:t>
            </a:r>
            <a:r>
              <a:rPr kumimoji="0" lang="es-ES" sz="2000" b="0" i="0" u="none" strike="noStrike" kern="0" cap="none" spc="0" normalizeH="0" baseline="0" noProof="0">
                <a:ln>
                  <a:noFill/>
                </a:ln>
                <a:solidFill>
                  <a:srgbClr val="002060"/>
                </a:solidFill>
                <a:effectLst/>
                <a:uLnTx/>
                <a:uFillTx/>
                <a:latin typeface="Century Gothic" panose="020F0302020204030204"/>
                <a:ea typeface="Century Gothic"/>
                <a:cs typeface="Century Gothic"/>
                <a:sym typeface="Century Gothic"/>
              </a:rPr>
              <a:t>.                     </a:t>
            </a:r>
          </a:p>
          <a:p>
            <a:pPr marL="0" marR="0" lvl="0" indent="0" algn="l" defTabSz="914400" rtl="0" eaLnBrk="1" fontAlgn="auto" latinLnBrk="0" hangingPunct="1">
              <a:lnSpc>
                <a:spcPct val="120000"/>
              </a:lnSpc>
              <a:spcBef>
                <a:spcPts val="0"/>
              </a:spcBef>
              <a:spcAft>
                <a:spcPts val="0"/>
              </a:spcAft>
              <a:buClr>
                <a:srgbClr val="000000"/>
              </a:buClr>
              <a:buSzTx/>
              <a:buFontTx/>
              <a:buNone/>
              <a:tabLst/>
              <a:defRPr/>
            </a:pPr>
            <a:r>
              <a:rPr kumimoji="0" lang="es-ES" sz="2000" b="0" i="0" u="none" strike="noStrike" kern="0" cap="none" spc="0" normalizeH="0" baseline="0" noProof="0">
                <a:ln>
                  <a:noFill/>
                </a:ln>
                <a:solidFill>
                  <a:srgbClr val="002060"/>
                </a:solidFill>
                <a:effectLst/>
                <a:uLnTx/>
                <a:uFillTx/>
                <a:latin typeface="Century Gothic" panose="020F0302020204030204"/>
                <a:ea typeface="Century Gothic"/>
                <a:cs typeface="Century Gothic"/>
                <a:sym typeface="Century Gothic"/>
              </a:rPr>
              <a:t>Me </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acuerdo que un día caminamos veinte kilómetros a un pueblo precioso.  </a:t>
            </a:r>
          </a:p>
          <a:p>
            <a:pPr marL="0" marR="0" lvl="0" indent="0" algn="l" defTabSz="914400" rtl="0" eaLnBrk="1" fontAlgn="auto" latinLnBrk="0" hangingPunct="1">
              <a:lnSpc>
                <a:spcPct val="120000"/>
              </a:lnSpc>
              <a:spcBef>
                <a:spcPts val="0"/>
              </a:spcBef>
              <a:spcAft>
                <a:spcPts val="0"/>
              </a:spcAft>
              <a:buClr>
                <a:srgbClr val="000000"/>
              </a:buClr>
              <a:buSzTx/>
              <a:buFontTx/>
              <a:buNone/>
              <a:tabLst/>
              <a:defRPr/>
            </a:pP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__[</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There</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we</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found</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very</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simple hostal to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spend</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the</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night</a:t>
            </a:r>
            <a:r>
              <a:rPr kumimoji="0" lang="es-ES" sz="2000" b="1" i="0" u="none" strike="noStrike" kern="0" cap="none" spc="0" normalizeH="0" baseline="0" noProof="0">
                <a:ln>
                  <a:noFill/>
                </a:ln>
                <a:solidFill>
                  <a:srgbClr val="002060"/>
                </a:solidFill>
                <a:effectLst/>
                <a:uLnTx/>
                <a:uFillTx/>
                <a:latin typeface="Century Gothic" panose="020F0302020204030204"/>
                <a:ea typeface="Century Gothic"/>
                <a:cs typeface="Century Gothic"/>
                <a:sym typeface="Century Gothic"/>
              </a:rPr>
              <a:t>]_</a:t>
            </a:r>
            <a:r>
              <a:rPr kumimoji="0" lang="es-ES" sz="2000" b="0" i="0" u="none" strike="noStrike" kern="0" cap="none" spc="0" normalizeH="0" baseline="0" noProof="0">
                <a:ln>
                  <a:noFill/>
                </a:ln>
                <a:solidFill>
                  <a:srgbClr val="002060"/>
                </a:solidFill>
                <a:effectLst/>
                <a:uLnTx/>
                <a:uFillTx/>
                <a:latin typeface="Century Gothic" panose="020F0302020204030204"/>
                <a:ea typeface="Century Gothic"/>
                <a:cs typeface="Century Gothic"/>
                <a:sym typeface="Century Gothic"/>
              </a:rPr>
              <a:t>.      </a:t>
            </a:r>
          </a:p>
          <a:p>
            <a:pPr marL="0" marR="0" lvl="0" indent="0" algn="l" defTabSz="914400" rtl="0" eaLnBrk="1" fontAlgn="auto" latinLnBrk="0" hangingPunct="1">
              <a:lnSpc>
                <a:spcPct val="120000"/>
              </a:lnSpc>
              <a:spcBef>
                <a:spcPts val="0"/>
              </a:spcBef>
              <a:spcAft>
                <a:spcPts val="0"/>
              </a:spcAft>
              <a:buClr>
                <a:srgbClr val="000000"/>
              </a:buClr>
              <a:buSzTx/>
              <a:buFontTx/>
              <a:buNone/>
              <a:tabLst/>
              <a:defRPr/>
            </a:pPr>
            <a:r>
              <a:rPr kumimoji="0" lang="es-ES" sz="2000" b="1" i="0" u="none" strike="noStrike" kern="0" cap="none" spc="0" normalizeH="0" baseline="0" noProof="0">
                <a:ln>
                  <a:noFill/>
                </a:ln>
                <a:solidFill>
                  <a:srgbClr val="002060"/>
                </a:solidFill>
                <a:effectLst/>
                <a:uLnTx/>
                <a:uFillTx/>
                <a:latin typeface="Century Gothic" panose="020F0302020204030204"/>
                <a:ea typeface="Century Gothic"/>
                <a:cs typeface="Century Gothic"/>
                <a:sym typeface="Century Gothic"/>
              </a:rPr>
              <a:t>[We had dinner with a family from Germany]</a:t>
            </a:r>
            <a:r>
              <a:rPr kumimoji="0" lang="es-ES" sz="2000" b="0" i="0" u="none" strike="noStrike" kern="0" cap="none" spc="0" normalizeH="0" baseline="0" noProof="0">
                <a:ln>
                  <a:noFill/>
                </a:ln>
                <a:solidFill>
                  <a:srgbClr val="002060"/>
                </a:solidFill>
                <a:effectLst/>
                <a:uLnTx/>
                <a:uFillTx/>
                <a:latin typeface="Century Gothic" panose="020F0302020204030204"/>
                <a:ea typeface="Century Gothic"/>
                <a:cs typeface="Century Gothic"/>
                <a:sym typeface="Century Gothic"/>
              </a:rPr>
              <a:t>  y yo jugué al fútbol con su hijo.</a:t>
            </a:r>
            <a:endPar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endParaRPr>
          </a:p>
          <a:p>
            <a:pPr marL="0" marR="0" lvl="0" indent="0" algn="l" defTabSz="914400" rtl="0" eaLnBrk="1" fontAlgn="auto" latinLnBrk="0" hangingPunct="1">
              <a:lnSpc>
                <a:spcPct val="120000"/>
              </a:lnSpc>
              <a:spcBef>
                <a:spcPts val="0"/>
              </a:spcBef>
              <a:spcAft>
                <a:spcPts val="0"/>
              </a:spcAft>
              <a:buClr>
                <a:srgbClr val="000000"/>
              </a:buClr>
              <a:buSzTx/>
              <a:buFontTx/>
              <a:buNone/>
              <a:tabLst/>
              <a:defRPr/>
            </a:pP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El día siguiente hizo mal tiempo. </a:t>
            </a:r>
            <a:r>
              <a:rPr kumimoji="0" lang="es-ES" sz="2000" b="0" i="0" u="none" strike="noStrike" kern="0" cap="none" spc="0" normalizeH="0" baseline="0" noProof="0" dirty="0" err="1">
                <a:ln>
                  <a:noFill/>
                </a:ln>
                <a:solidFill>
                  <a:srgbClr val="002060"/>
                </a:solidFill>
                <a:effectLst/>
                <a:uLnTx/>
                <a:uFillTx/>
                <a:latin typeface="Century Gothic" panose="020B0502020202020204" pitchFamily="34" charset="0"/>
                <a:ea typeface="Century Gothic"/>
                <a:cs typeface="Century Gothic"/>
                <a:sym typeface="Century Gothic"/>
              </a:rPr>
              <a:t>i</a:t>
            </a:r>
            <a:r>
              <a:rPr kumimoji="0" lang="es-ES" sz="2000" b="0"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No</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sé cómo soporté la lluvia! </a:t>
            </a:r>
            <a:endPar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endParaRPr>
          </a:p>
          <a:p>
            <a:pPr marL="0" marR="0" lvl="0" indent="0" algn="l" defTabSz="914400" rtl="0" eaLnBrk="1" fontAlgn="auto" latinLnBrk="0" hangingPunct="1">
              <a:lnSpc>
                <a:spcPct val="120000"/>
              </a:lnSpc>
              <a:spcBef>
                <a:spcPts val="0"/>
              </a:spcBef>
              <a:spcAft>
                <a:spcPts val="0"/>
              </a:spcAft>
              <a:buClr>
                <a:srgbClr val="000000"/>
              </a:buClr>
              <a:buSzTx/>
              <a:buFontTx/>
              <a:buNone/>
              <a:tabLst/>
              <a:defRPr/>
            </a:pP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_[I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arrived</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the</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next</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hostel</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with</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wáter in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my</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shoes</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and I </a:t>
            </a:r>
            <a:r>
              <a:rPr kumimoji="0" lang="es-ES" sz="2000" b="1" i="0" u="none" strike="noStrike" kern="0" cap="none" spc="0" normalizeH="0" baseline="0" noProof="0" err="1">
                <a:ln>
                  <a:noFill/>
                </a:ln>
                <a:solidFill>
                  <a:srgbClr val="002060"/>
                </a:solidFill>
                <a:effectLst/>
                <a:uLnTx/>
                <a:uFillTx/>
                <a:latin typeface="Century Gothic" panose="020F0302020204030204"/>
                <a:ea typeface="Century Gothic"/>
                <a:cs typeface="Century Gothic"/>
                <a:sym typeface="Century Gothic"/>
              </a:rPr>
              <a:t>missed</a:t>
            </a:r>
            <a:r>
              <a:rPr kumimoji="0" lang="es-ES" sz="2000" b="1" i="0" u="none" strike="noStrike" kern="0" cap="none" spc="0" normalizeH="0" baseline="0" noProof="0">
                <a:ln>
                  <a:noFill/>
                </a:ln>
                <a:solidFill>
                  <a:srgbClr val="002060"/>
                </a:solidFill>
                <a:effectLst/>
                <a:uLnTx/>
                <a:uFillTx/>
                <a:latin typeface="Century Gothic" panose="020F0302020204030204"/>
                <a:ea typeface="Century Gothic"/>
                <a:cs typeface="Century Gothic"/>
                <a:sym typeface="Century Gothic"/>
              </a:rPr>
              <a:t> my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family</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]_</a:t>
            </a: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p>
          <a:p>
            <a:pPr marL="0" marR="0" lvl="0" indent="0" algn="l" defTabSz="914400" rtl="0" eaLnBrk="1" fontAlgn="auto" latinLnBrk="0" hangingPunct="1">
              <a:lnSpc>
                <a:spcPct val="120000"/>
              </a:lnSpc>
              <a:spcBef>
                <a:spcPts val="0"/>
              </a:spcBef>
              <a:spcAft>
                <a:spcPts val="0"/>
              </a:spcAft>
              <a:buClr>
                <a:srgbClr val="000000"/>
              </a:buClr>
              <a:buSzTx/>
              <a:buFontTx/>
              <a:buNone/>
              <a:tabLst/>
              <a:defRPr/>
            </a:pPr>
            <a:r>
              <a:rPr kumimoji="0" lang="es-ES" sz="20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Sin embargo, </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with</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the</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support</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of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my</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uncle</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I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managed</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to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finish</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two</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days</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 </a:t>
            </a:r>
            <a:r>
              <a:rPr kumimoji="0" lang="es-ES" sz="2000" b="1" i="0" u="none" strike="noStrike" kern="0" cap="none" spc="0" normalizeH="0" baseline="0" noProof="0" dirty="0" err="1">
                <a:ln>
                  <a:noFill/>
                </a:ln>
                <a:solidFill>
                  <a:srgbClr val="002060"/>
                </a:solidFill>
                <a:effectLst/>
                <a:uLnTx/>
                <a:uFillTx/>
                <a:latin typeface="Century Gothic" panose="020F0302020204030204"/>
                <a:ea typeface="Century Gothic"/>
                <a:cs typeface="Century Gothic"/>
                <a:sym typeface="Century Gothic"/>
              </a:rPr>
              <a:t>after</a:t>
            </a:r>
            <a:r>
              <a:rPr kumimoji="0" lang="es-ES" sz="2000" b="1"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rPr>
              <a:t>.]</a:t>
            </a:r>
            <a:endParaRPr kumimoji="0" lang="es-ES" sz="400" b="0" i="0" u="none" strike="noStrike" kern="0" cap="none" spc="0" normalizeH="0" baseline="0" noProof="0" dirty="0">
              <a:ln>
                <a:noFill/>
              </a:ln>
              <a:solidFill>
                <a:srgbClr val="002060"/>
              </a:solidFill>
              <a:effectLst/>
              <a:uLnTx/>
              <a:uFillTx/>
              <a:latin typeface="Century Gothic" panose="020F0302020204030204"/>
              <a:ea typeface="Century Gothic"/>
              <a:cs typeface="Century Gothic"/>
              <a:sym typeface="Century Gothic"/>
            </a:endParaRPr>
          </a:p>
        </p:txBody>
      </p:sp>
      <p:pic>
        <p:nvPicPr>
          <p:cNvPr id="11" name="Picture 4" descr="Jakobsweg, Pilgrim, Pilgrimage, Carmno De Santiago">
            <a:extLst>
              <a:ext uri="{FF2B5EF4-FFF2-40B4-BE49-F238E27FC236}">
                <a16:creationId xmlns:a16="http://schemas.microsoft.com/office/drawing/2014/main" id="{FFA0B27A-3CEA-BC47-B678-C3909368DD1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74582">
            <a:off x="10623036" y="3637926"/>
            <a:ext cx="1488438" cy="11000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umaya, Hispania, Cove, Port, Sunrise">
            <a:extLst>
              <a:ext uri="{FF2B5EF4-FFF2-40B4-BE49-F238E27FC236}">
                <a16:creationId xmlns:a16="http://schemas.microsoft.com/office/drawing/2014/main" id="{18DD2FB9-FBEB-8145-9711-79E935FDF7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1252241">
            <a:off x="10205747" y="620074"/>
            <a:ext cx="1738987" cy="9735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40414A9-59CE-1843-B3B8-028093411300}"/>
              </a:ext>
            </a:extLst>
          </p:cNvPr>
          <p:cNvSpPr/>
          <p:nvPr/>
        </p:nvSpPr>
        <p:spPr>
          <a:xfrm>
            <a:off x="478965" y="2996949"/>
            <a:ext cx="7629001" cy="400110"/>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Caminamos</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a:t>
            </a:r>
            <a:r>
              <a:rPr kumimoji="0" lang="en-GB" sz="2000" b="1" i="0" u="none" strike="noStrike" kern="0" cap="none" spc="0" normalizeH="0" baseline="0" noProof="0">
                <a:ln>
                  <a:noFill/>
                </a:ln>
                <a:solidFill>
                  <a:srgbClr val="ED7D31"/>
                </a:solidFill>
                <a:effectLst/>
                <a:uLnTx/>
                <a:uFillTx/>
                <a:latin typeface="Century Gothic" panose="020F0302020204030204"/>
                <a:ea typeface="Century Gothic"/>
                <a:cs typeface="Century Gothic"/>
                <a:sym typeface="Century Gothic"/>
              </a:rPr>
              <a:t>100 kilómetros </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a </a:t>
            </a: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través</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de Asturias y Galicia</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85533C27-FA9B-F643-B3FB-5991F83399BC}"/>
              </a:ext>
            </a:extLst>
          </p:cNvPr>
          <p:cNvSpPr/>
          <p:nvPr/>
        </p:nvSpPr>
        <p:spPr>
          <a:xfrm>
            <a:off x="4542803" y="3333054"/>
            <a:ext cx="6156827" cy="400110"/>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a:t>
            </a: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Yo</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a:t>
            </a: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llevé</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a:t>
            </a: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todas</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mis </a:t>
            </a: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cosas</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a:t>
            </a: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en</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una </a:t>
            </a:r>
            <a:r>
              <a:rPr kumimoji="0" lang="en-GB" sz="2000" b="1" i="0" u="none" strike="noStrike" kern="0" cap="none" spc="0" normalizeH="0" baseline="0" noProof="0" err="1">
                <a:ln>
                  <a:noFill/>
                </a:ln>
                <a:solidFill>
                  <a:srgbClr val="ED7D31"/>
                </a:solidFill>
                <a:effectLst/>
                <a:uLnTx/>
                <a:uFillTx/>
                <a:latin typeface="Century Gothic" panose="020F0302020204030204"/>
                <a:ea typeface="Century Gothic"/>
                <a:cs typeface="Century Gothic"/>
                <a:sym typeface="Century Gothic"/>
              </a:rPr>
              <a:t>bolsa</a:t>
            </a:r>
            <a:r>
              <a:rPr kumimoji="0" lang="en-GB" sz="2000" b="1" i="0" u="none" strike="noStrike" kern="0" cap="none" spc="0" normalizeH="0" baseline="0" noProof="0">
                <a:ln>
                  <a:noFill/>
                </a:ln>
                <a:solidFill>
                  <a:srgbClr val="ED7D31"/>
                </a:solidFill>
                <a:effectLst/>
                <a:uLnTx/>
                <a:uFillTx/>
                <a:latin typeface="Century Gothic" panose="020F0302020204030204"/>
                <a:ea typeface="Century Gothic"/>
                <a:cs typeface="Century Gothic"/>
                <a:sym typeface="Century Gothic"/>
              </a:rPr>
              <a:t> grande. </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D2DD61FE-A993-2845-BCA9-0E41B29CA652}"/>
              </a:ext>
            </a:extLst>
          </p:cNvPr>
          <p:cNvSpPr/>
          <p:nvPr/>
        </p:nvSpPr>
        <p:spPr>
          <a:xfrm>
            <a:off x="501860" y="4095127"/>
            <a:ext cx="7849314" cy="400110"/>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Allí</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a:t>
            </a: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encontramos</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un </a:t>
            </a: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hostal</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a:t>
            </a: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muy</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a:t>
            </a: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sencillo</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para pasar la </a:t>
            </a: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noche</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a:t>
            </a: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1776ACB5-2DA0-B844-B9CD-B398C2934900}"/>
              </a:ext>
            </a:extLst>
          </p:cNvPr>
          <p:cNvSpPr/>
          <p:nvPr/>
        </p:nvSpPr>
        <p:spPr>
          <a:xfrm>
            <a:off x="390407" y="5245788"/>
            <a:ext cx="10221553" cy="400110"/>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5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a:t>
            </a:r>
            <a:r>
              <a:rPr kumimoji="0" lang="en-GB" sz="195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Llegué</a:t>
            </a:r>
            <a:r>
              <a:rPr kumimoji="0" lang="en-GB" sz="195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al </a:t>
            </a:r>
            <a:r>
              <a:rPr kumimoji="0" lang="en-GB" sz="195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próximo</a:t>
            </a:r>
            <a:r>
              <a:rPr kumimoji="0" lang="en-GB" sz="195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a:t>
            </a:r>
            <a:r>
              <a:rPr kumimoji="0" lang="en-GB" sz="195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hostal</a:t>
            </a:r>
            <a:r>
              <a:rPr kumimoji="0" lang="en-GB" sz="195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con </a:t>
            </a:r>
            <a:r>
              <a:rPr kumimoji="0" lang="en-GB" sz="195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agua</a:t>
            </a:r>
            <a:r>
              <a:rPr kumimoji="0" lang="en-GB" sz="195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a:t>
            </a:r>
            <a:r>
              <a:rPr kumimoji="0" lang="en-GB" sz="195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en</a:t>
            </a:r>
            <a:r>
              <a:rPr kumimoji="0" lang="en-GB" sz="195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mis </a:t>
            </a:r>
            <a:r>
              <a:rPr kumimoji="0" lang="en-GB" sz="195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zapatos</a:t>
            </a:r>
            <a:r>
              <a:rPr kumimoji="0" lang="en-GB" sz="195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y </a:t>
            </a:r>
            <a:r>
              <a:rPr kumimoji="0" lang="en-GB" sz="195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eché</a:t>
            </a:r>
            <a:r>
              <a:rPr kumimoji="0" lang="en-GB" sz="195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de </a:t>
            </a:r>
            <a:r>
              <a:rPr kumimoji="0" lang="en-GB" sz="195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menos</a:t>
            </a:r>
            <a:r>
              <a:rPr kumimoji="0" lang="en-GB" sz="195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a:t>
            </a:r>
            <a:r>
              <a:rPr kumimoji="0" lang="en-GB" sz="1950" b="1" i="0" u="none" strike="noStrike" kern="0" cap="none" spc="0" normalizeH="0" baseline="0" noProof="0">
                <a:ln>
                  <a:noFill/>
                </a:ln>
                <a:solidFill>
                  <a:srgbClr val="ED7D31"/>
                </a:solidFill>
                <a:effectLst/>
                <a:uLnTx/>
                <a:uFillTx/>
                <a:latin typeface="Century Gothic" panose="020F0302020204030204"/>
                <a:ea typeface="Century Gothic"/>
                <a:cs typeface="Century Gothic"/>
                <a:sym typeface="Century Gothic"/>
              </a:rPr>
              <a:t>a mi </a:t>
            </a:r>
            <a:r>
              <a:rPr kumimoji="0" lang="en-GB" sz="195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familia</a:t>
            </a:r>
            <a:r>
              <a:rPr kumimoji="0" lang="en-GB" sz="195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a:t>
            </a:r>
            <a:endParaRPr kumimoji="0" lang="en-US" sz="195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41058615-7033-C344-AF24-9548BD89D3FE}"/>
              </a:ext>
            </a:extLst>
          </p:cNvPr>
          <p:cNvSpPr/>
          <p:nvPr/>
        </p:nvSpPr>
        <p:spPr>
          <a:xfrm>
            <a:off x="2235181" y="5535992"/>
            <a:ext cx="8195752" cy="400110"/>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con el </a:t>
            </a: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apoyo</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de mi </a:t>
            </a: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tío</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a:t>
            </a: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logré</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a:t>
            </a: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terminar</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dos días </a:t>
            </a:r>
            <a:r>
              <a:rPr kumimoji="0" lang="en-GB" sz="2000" b="1" i="0" u="none" strike="noStrike" kern="0" cap="none" spc="0" normalizeH="0" baseline="0" noProof="0" dirty="0" err="1">
                <a:ln>
                  <a:noFill/>
                </a:ln>
                <a:solidFill>
                  <a:srgbClr val="ED7D31"/>
                </a:solidFill>
                <a:effectLst/>
                <a:uLnTx/>
                <a:uFillTx/>
                <a:latin typeface="Century Gothic" panose="020F0302020204030204"/>
                <a:ea typeface="Century Gothic"/>
                <a:cs typeface="Century Gothic"/>
                <a:sym typeface="Century Gothic"/>
              </a:rPr>
              <a:t>después</a:t>
            </a:r>
            <a:r>
              <a:rPr kumimoji="0" lang="en-GB" sz="2000" b="1" i="0" u="none" strike="noStrike" kern="0" cap="none" spc="0" normalizeH="0" baseline="0" noProof="0" dirty="0">
                <a:ln>
                  <a:noFill/>
                </a:ln>
                <a:solidFill>
                  <a:srgbClr val="ED7D31"/>
                </a:solidFill>
                <a:effectLst/>
                <a:uLnTx/>
                <a:uFillTx/>
                <a:latin typeface="Century Gothic" panose="020F0302020204030204"/>
                <a:ea typeface="Century Gothic"/>
                <a:cs typeface="Century Gothic"/>
                <a:sym typeface="Century Gothic"/>
              </a:rPr>
              <a:t>.       </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pic>
        <p:nvPicPr>
          <p:cNvPr id="20" name="Picture 4" descr="Pilgrim, Pilgrim Staffs, Jakobsweg, Path">
            <a:extLst>
              <a:ext uri="{FF2B5EF4-FFF2-40B4-BE49-F238E27FC236}">
                <a16:creationId xmlns:a16="http://schemas.microsoft.com/office/drawing/2014/main" id="{F08CC19B-9B13-A347-9796-DE9917BC744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396043">
            <a:off x="11008866" y="1661353"/>
            <a:ext cx="1128807" cy="16744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amino Santiago, Path, Milestone, Follow, Indication">
            <a:extLst>
              <a:ext uri="{FF2B5EF4-FFF2-40B4-BE49-F238E27FC236}">
                <a16:creationId xmlns:a16="http://schemas.microsoft.com/office/drawing/2014/main" id="{D7273639-587D-344C-A33F-6CD2A3E9310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008451" y="4896631"/>
            <a:ext cx="994172" cy="132556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7EAD096-42C7-5147-8D2B-53006523CF3D}"/>
              </a:ext>
            </a:extLst>
          </p:cNvPr>
          <p:cNvSpPr txBox="1"/>
          <p:nvPr/>
        </p:nvSpPr>
        <p:spPr>
          <a:xfrm>
            <a:off x="6603246" y="-39718"/>
            <a:ext cx="440520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recaudar</a:t>
            </a: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to raise</a:t>
            </a:r>
            <a:b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enseguida</a:t>
            </a: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straight away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US"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hostal</a:t>
            </a: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hostel</a:t>
            </a:r>
            <a:b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sencillo</a:t>
            </a:r>
            <a:r>
              <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simple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0E045898-5ABF-9B47-9307-FAC9980E393F}"/>
              </a:ext>
            </a:extLst>
          </p:cNvPr>
          <p:cNvSpPr/>
          <p:nvPr/>
        </p:nvSpPr>
        <p:spPr>
          <a:xfrm>
            <a:off x="393634" y="4459349"/>
            <a:ext cx="5683015" cy="400110"/>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ED7D31"/>
                </a:solidFill>
                <a:effectLst/>
                <a:uLnTx/>
                <a:uFillTx/>
                <a:latin typeface="Century Gothic" panose="020F0302020204030204"/>
                <a:ea typeface="Century Gothic"/>
                <a:cs typeface="Century Gothic"/>
                <a:sym typeface="Century Gothic"/>
              </a:rPr>
              <a:t> Cenamos con una familia de Alemania</a:t>
            </a:r>
            <a:endParaRPr kumimoji="0" lang="en-US" sz="2000" b="1" i="0" u="none" strike="noStrike" kern="1200" cap="none" spc="0" normalizeH="0" baseline="0" noProof="0" dirty="0">
              <a:ln>
                <a:noFill/>
              </a:ln>
              <a:solidFill>
                <a:srgbClr val="ED7D3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7399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6" grpId="0" animBg="1"/>
      <p:bldP spid="8" grpId="0" animBg="1"/>
      <p:bldP spid="22"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496339" y="174522"/>
            <a:ext cx="253371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03923" y="364845"/>
            <a:ext cx="10585359" cy="461663"/>
          </a:xfrm>
          <a:prstGeom prst="rect">
            <a:avLst/>
          </a:prstGeom>
          <a:noFill/>
        </p:spPr>
        <p:txBody>
          <a:bodyPr wrap="square" lIns="91439" tIns="45719" rIns="91439" bIns="45719" rtlCol="0">
            <a:spAutoFit/>
          </a:bodyP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entury Gothic"/>
                <a:ea typeface="+mn-ea"/>
                <a:cs typeface="+mn-cs"/>
              </a:rPr>
              <a:t>Habla de la experiencia de hacer el Camino de Santiago</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 name="Title 1"/>
          <p:cNvSpPr>
            <a:spLocks noGrp="1"/>
          </p:cNvSpPr>
          <p:nvPr>
            <p:ph type="title"/>
          </p:nvPr>
        </p:nvSpPr>
        <p:spPr>
          <a:xfrm>
            <a:off x="9432179" y="45438"/>
            <a:ext cx="2662032" cy="659085"/>
          </a:xfrm>
        </p:spPr>
        <p:txBody>
          <a:bodyPr>
            <a:normAutofit/>
          </a:bodyPr>
          <a:lstStyle/>
          <a:p>
            <a:pPr algn="ctr"/>
            <a:r>
              <a:rPr lang="en-GB" sz="2000" b="1">
                <a:solidFill>
                  <a:schemeClr val="bg1"/>
                </a:solidFill>
              </a:rPr>
              <a:t>hablar / escuchar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48245" y="795775"/>
            <a:ext cx="11397689" cy="1200327"/>
          </a:xfrm>
          <a:prstGeom prst="rect">
            <a:avLst/>
          </a:prstGeom>
          <a:noFill/>
        </p:spPr>
        <p:txBody>
          <a:bodyPr wrap="square" lIns="91439" tIns="45719" rIns="91439" bIns="45719" rtlCol="0">
            <a:spAutoFit/>
          </a:bodyP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Persona A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habla</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lee las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frases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en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inglés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Debe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decir</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las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frases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español</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con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verbos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el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pasado</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que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terminan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a:t>
            </a: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é</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gué</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qué</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 o –</a:t>
            </a:r>
            <a:r>
              <a:rPr kumimoji="0" lang="en-US" sz="2400" b="1" i="0" u="none" strike="noStrike" kern="1200" cap="none" spc="0" normalizeH="0" baseline="0" noProof="0" err="1">
                <a:ln>
                  <a:noFill/>
                </a:ln>
                <a:solidFill>
                  <a:srgbClr val="002060"/>
                </a:solidFill>
                <a:effectLst/>
                <a:uLnTx/>
                <a:uFillTx/>
                <a:latin typeface="Century Gothic"/>
                <a:ea typeface="+mn-ea"/>
                <a:cs typeface="+mn-cs"/>
              </a:rPr>
              <a:t>amos</a:t>
            </a:r>
            <a:r>
              <a:rPr kumimoji="0" lang="en-US" sz="2400" b="1" i="0" u="none" strike="noStrike" kern="1200" cap="none" spc="0" normalizeH="0" baseline="0" noProof="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según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la persona.</a:t>
            </a:r>
          </a:p>
        </p:txBody>
      </p:sp>
      <p:sp>
        <p:nvSpPr>
          <p:cNvPr id="19" name="TextBox 6">
            <a:extLst>
              <a:ext uri="{FF2B5EF4-FFF2-40B4-BE49-F238E27FC236}">
                <a16:creationId xmlns:a16="http://schemas.microsoft.com/office/drawing/2014/main" id="{6853AE64-D9FC-2148-9592-C911E1B3CE84}"/>
              </a:ext>
            </a:extLst>
          </p:cNvPr>
          <p:cNvSpPr txBox="1"/>
          <p:nvPr/>
        </p:nvSpPr>
        <p:spPr>
          <a:xfrm>
            <a:off x="231280" y="2028372"/>
            <a:ext cx="11329959" cy="830995"/>
          </a:xfrm>
          <a:prstGeom prst="rect">
            <a:avLst/>
          </a:prstGeom>
          <a:noFill/>
        </p:spPr>
        <p:txBody>
          <a:bodyPr wrap="square" lIns="91439" tIns="45719" rIns="91439" bIns="45719" rtlCol="0">
            <a:spAutoFit/>
          </a:bodyP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Persona B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escucha</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marca</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‘I’</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é</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gué</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a:ln>
                  <a:noFill/>
                </a:ln>
                <a:solidFill>
                  <a:srgbClr val="002060"/>
                </a:solidFill>
                <a:effectLst/>
                <a:uLnTx/>
                <a:uFillTx/>
                <a:latin typeface="Century Gothic"/>
                <a:ea typeface="+mn-ea"/>
                <a:cs typeface="+mn-cs"/>
              </a:rPr>
              <a:t>-qué) </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o </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‘we’</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1" u="none" strike="noStrike" kern="1200" cap="none" spc="0" normalizeH="0" baseline="0" noProof="0" dirty="0">
                <a:ln>
                  <a:noFill/>
                </a:ln>
                <a:solidFill>
                  <a:srgbClr val="002060"/>
                </a:solidFill>
                <a:effectLst/>
                <a:uLnTx/>
                <a:uFillTx/>
                <a:latin typeface="Century Gothic"/>
                <a:ea typeface="+mn-ea"/>
                <a:cs typeface="+mn-cs"/>
              </a:rPr>
              <a:t>-</a:t>
            </a:r>
            <a:r>
              <a:rPr kumimoji="0" lang="en-US" sz="2400" b="0" i="1" u="none" strike="noStrike" kern="1200" cap="none" spc="0" normalizeH="0" baseline="0" noProof="0" dirty="0" err="1">
                <a:ln>
                  <a:noFill/>
                </a:ln>
                <a:solidFill>
                  <a:srgbClr val="002060"/>
                </a:solidFill>
                <a:effectLst/>
                <a:uLnTx/>
                <a:uFillTx/>
                <a:latin typeface="Century Gothic"/>
                <a:ea typeface="+mn-ea"/>
                <a:cs typeface="+mn-cs"/>
              </a:rPr>
              <a:t>amos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y escribe la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actividad</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en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inglés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0" name="TextBox 6">
            <a:extLst>
              <a:ext uri="{FF2B5EF4-FFF2-40B4-BE49-F238E27FC236}">
                <a16:creationId xmlns:a16="http://schemas.microsoft.com/office/drawing/2014/main" id="{F7501631-685D-D44C-83F3-9CBC2E6DB6C2}"/>
              </a:ext>
            </a:extLst>
          </p:cNvPr>
          <p:cNvSpPr txBox="1"/>
          <p:nvPr/>
        </p:nvSpPr>
        <p:spPr>
          <a:xfrm>
            <a:off x="286309" y="3016096"/>
            <a:ext cx="1666163" cy="461663"/>
          </a:xfrm>
          <a:prstGeom prst="rect">
            <a:avLst/>
          </a:prstGeom>
          <a:noFill/>
        </p:spPr>
        <p:txBody>
          <a:bodyPr wrap="square" lIns="91439" tIns="45719" rIns="91439" bIns="45719" rtlCol="0">
            <a:spAutoFit/>
          </a:bodyP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Ejemplo</a:t>
            </a:r>
            <a:r>
              <a:rPr kumimoji="0" lang="en-US" sz="24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1" name="Rectángulo 20">
            <a:extLst>
              <a:ext uri="{FF2B5EF4-FFF2-40B4-BE49-F238E27FC236}">
                <a16:creationId xmlns:a16="http://schemas.microsoft.com/office/drawing/2014/main" id="{92469AC4-FD6D-164B-ABBD-F7BBA97351B6}"/>
              </a:ext>
            </a:extLst>
          </p:cNvPr>
          <p:cNvSpPr/>
          <p:nvPr/>
        </p:nvSpPr>
        <p:spPr>
          <a:xfrm>
            <a:off x="291742" y="4182447"/>
            <a:ext cx="2979036" cy="198616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marL="0" marR="0" lvl="0" indent="0" algn="ctr" defTabSz="913788"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002060"/>
                </a:solidFill>
                <a:effectLst/>
                <a:uLnTx/>
                <a:uFillTx/>
                <a:latin typeface="Century Gothic"/>
                <a:ea typeface="+mn-ea"/>
                <a:cs typeface="+mn-cs"/>
              </a:rPr>
              <a:t>1</a:t>
            </a:r>
            <a:r>
              <a:rPr kumimoji="0" lang="x-none" sz="2400" b="1" i="0" u="none" strike="noStrike" kern="1200" cap="none" spc="0" normalizeH="0" baseline="0" noProof="0">
                <a:ln>
                  <a:noFill/>
                </a:ln>
                <a:solidFill>
                  <a:srgbClr val="002060"/>
                </a:solidFill>
                <a:effectLst/>
                <a:uLnTx/>
                <a:uFillTx/>
                <a:latin typeface="Century Gothic"/>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I carried </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 big bag.</a:t>
            </a:r>
            <a:endParaRPr kumimoji="0" lang="x-none" sz="2400" b="0" i="0" u="none" strike="noStrike" kern="1200" cap="none" spc="0" normalizeH="0" baseline="0" noProof="0" dirty="0">
              <a:ln>
                <a:noFill/>
              </a:ln>
              <a:solidFill>
                <a:srgbClr val="002060"/>
              </a:solidFill>
              <a:effectLst/>
              <a:uLnTx/>
              <a:uFillTx/>
              <a:latin typeface="Century Gothic"/>
              <a:ea typeface="+mn-ea"/>
              <a:cs typeface="+mn-cs"/>
            </a:endParaRPr>
          </a:p>
        </p:txBody>
      </p:sp>
      <p:graphicFrame>
        <p:nvGraphicFramePr>
          <p:cNvPr id="3" name="Tabla 2">
            <a:extLst>
              <a:ext uri="{FF2B5EF4-FFF2-40B4-BE49-F238E27FC236}">
                <a16:creationId xmlns:a16="http://schemas.microsoft.com/office/drawing/2014/main" id="{29B82EBD-DEA3-E240-B415-928262553EC0}"/>
              </a:ext>
            </a:extLst>
          </p:cNvPr>
          <p:cNvGraphicFramePr>
            <a:graphicFrameLocks noGrp="1"/>
          </p:cNvGraphicFramePr>
          <p:nvPr>
            <p:extLst/>
          </p:nvPr>
        </p:nvGraphicFramePr>
        <p:xfrm>
          <a:off x="5947089" y="4004190"/>
          <a:ext cx="5780174" cy="2164425"/>
        </p:xfrm>
        <a:graphic>
          <a:graphicData uri="http://schemas.openxmlformats.org/drawingml/2006/table">
            <a:tbl>
              <a:tblPr firstRow="1" bandRow="1">
                <a:tableStyleId>{5DA37D80-6434-44D0-A028-1B22A696006F}</a:tableStyleId>
              </a:tblPr>
              <a:tblGrid>
                <a:gridCol w="1074569">
                  <a:extLst>
                    <a:ext uri="{9D8B030D-6E8A-4147-A177-3AD203B41FA5}">
                      <a16:colId xmlns:a16="http://schemas.microsoft.com/office/drawing/2014/main" val="2787285574"/>
                    </a:ext>
                  </a:extLst>
                </a:gridCol>
                <a:gridCol w="1096161">
                  <a:extLst>
                    <a:ext uri="{9D8B030D-6E8A-4147-A177-3AD203B41FA5}">
                      <a16:colId xmlns:a16="http://schemas.microsoft.com/office/drawing/2014/main" val="3861968725"/>
                    </a:ext>
                  </a:extLst>
                </a:gridCol>
                <a:gridCol w="3609444">
                  <a:extLst>
                    <a:ext uri="{9D8B030D-6E8A-4147-A177-3AD203B41FA5}">
                      <a16:colId xmlns:a16="http://schemas.microsoft.com/office/drawing/2014/main" val="1608079510"/>
                    </a:ext>
                  </a:extLst>
                </a:gridCol>
              </a:tblGrid>
              <a:tr h="580601">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a:solidFill>
                            <a:srgbClr val="002060"/>
                          </a:solidFill>
                        </a:rPr>
                        <a:t>¿Quién?</a:t>
                      </a:r>
                      <a:endParaRPr lang="x-none" sz="2700" b="1">
                        <a:solidFill>
                          <a:srgbClr val="002060"/>
                        </a:solidFill>
                      </a:endParaRPr>
                    </a:p>
                  </a:txBody>
                  <a:tcPr anchor="ctr"/>
                </a:tc>
                <a:tc hMerge="1">
                  <a:txBody>
                    <a:bodyPr/>
                    <a:lstStyle/>
                    <a:p>
                      <a:pPr algn="ctr"/>
                      <a:endParaRPr lang="x-none" sz="2000" b="1" dirty="0">
                        <a:solidFill>
                          <a:srgbClr val="002060"/>
                        </a:solidFill>
                      </a:endParaRPr>
                    </a:p>
                  </a:txBody>
                  <a:tcPr marL="68580" marR="68580" marT="34290" marB="34290" anchor="ctr"/>
                </a:tc>
                <a:tc>
                  <a:txBody>
                    <a:bodyPr/>
                    <a:lstStyle/>
                    <a:p>
                      <a:pPr algn="ctr"/>
                      <a:r>
                        <a:rPr lang="en-GB" sz="2700" b="1" dirty="0">
                          <a:solidFill>
                            <a:srgbClr val="002060"/>
                          </a:solidFill>
                        </a:rPr>
                        <a:t>la </a:t>
                      </a:r>
                      <a:r>
                        <a:rPr lang="en-GB" sz="2700" b="1" dirty="0" err="1">
                          <a:solidFill>
                            <a:srgbClr val="002060"/>
                          </a:solidFill>
                        </a:rPr>
                        <a:t>actividad</a:t>
                      </a:r>
                      <a:endParaRPr lang="x-none" sz="2700" b="1" dirty="0">
                        <a:solidFill>
                          <a:srgbClr val="002060"/>
                        </a:solidFill>
                      </a:endParaRPr>
                    </a:p>
                  </a:txBody>
                  <a:tcPr anchor="ctr"/>
                </a:tc>
                <a:extLst>
                  <a:ext uri="{0D108BD9-81ED-4DB2-BD59-A6C34878D82A}">
                    <a16:rowId xmlns:a16="http://schemas.microsoft.com/office/drawing/2014/main" val="999975706"/>
                  </a:ext>
                </a:extLst>
              </a:tr>
              <a:tr h="559267">
                <a:tc>
                  <a:txBody>
                    <a:bodyPr/>
                    <a:lstStyle/>
                    <a:p>
                      <a:pPr algn="ctr"/>
                      <a:endParaRPr lang="x-none" sz="2700" b="1" dirty="0">
                        <a:solidFill>
                          <a:srgbClr val="002060"/>
                        </a:solidFill>
                      </a:endParaRPr>
                    </a:p>
                  </a:txBody>
                  <a:tcPr anchor="ctr"/>
                </a:tc>
                <a:tc>
                  <a:txBody>
                    <a:bodyPr/>
                    <a:lstStyle/>
                    <a:p>
                      <a:pPr algn="ctr"/>
                      <a:r>
                        <a:rPr lang="en-GB" sz="2700" b="1" dirty="0">
                          <a:solidFill>
                            <a:srgbClr val="002060"/>
                          </a:solidFill>
                        </a:rPr>
                        <a:t>we</a:t>
                      </a:r>
                      <a:endParaRPr lang="x-none" sz="2700" b="1" dirty="0">
                        <a:solidFill>
                          <a:srgbClr val="002060"/>
                        </a:solidFill>
                      </a:endParaRPr>
                    </a:p>
                  </a:txBody>
                  <a:tcPr anchor="ctr"/>
                </a:tc>
                <a:tc>
                  <a:txBody>
                    <a:bodyPr/>
                    <a:lstStyle/>
                    <a:p>
                      <a:pPr algn="ctr"/>
                      <a:r>
                        <a:rPr lang="es-ES" sz="2700" b="1" dirty="0">
                          <a:solidFill>
                            <a:srgbClr val="002060"/>
                          </a:solidFill>
                        </a:rPr>
                        <a:t>(en inglés)</a:t>
                      </a:r>
                      <a:endParaRPr lang="x-none" sz="2700" b="1" dirty="0">
                        <a:solidFill>
                          <a:srgbClr val="002060"/>
                        </a:solidFill>
                      </a:endParaRPr>
                    </a:p>
                  </a:txBody>
                  <a:tcPr anchor="ctr"/>
                </a:tc>
                <a:extLst>
                  <a:ext uri="{0D108BD9-81ED-4DB2-BD59-A6C34878D82A}">
                    <a16:rowId xmlns:a16="http://schemas.microsoft.com/office/drawing/2014/main" val="1548896538"/>
                  </a:ext>
                </a:extLst>
              </a:tr>
              <a:tr h="1024557">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122319523"/>
                  </a:ext>
                </a:extLst>
              </a:tr>
            </a:tbl>
          </a:graphicData>
        </a:graphic>
      </p:graphicFrame>
      <p:sp>
        <p:nvSpPr>
          <p:cNvPr id="5" name="Llamada rectangular redondeada 4">
            <a:extLst>
              <a:ext uri="{FF2B5EF4-FFF2-40B4-BE49-F238E27FC236}">
                <a16:creationId xmlns:a16="http://schemas.microsoft.com/office/drawing/2014/main" id="{BC4D8A4E-DBEE-0D4A-875A-EBEFA968DF8E}"/>
              </a:ext>
            </a:extLst>
          </p:cNvPr>
          <p:cNvSpPr/>
          <p:nvPr/>
        </p:nvSpPr>
        <p:spPr>
          <a:xfrm>
            <a:off x="2860085" y="2859367"/>
            <a:ext cx="2827624" cy="1112303"/>
          </a:xfrm>
          <a:prstGeom prst="wedgeRoundRectCallout">
            <a:avLst>
              <a:gd name="adj1" fmla="val -66818"/>
              <a:gd name="adj2" fmla="val 59177"/>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marL="0" marR="0" lvl="0" indent="0" algn="ctr" defTabSz="913788"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err="1">
                <a:ln>
                  <a:noFill/>
                </a:ln>
                <a:solidFill>
                  <a:srgbClr val="002060"/>
                </a:solidFill>
                <a:effectLst/>
                <a:uLnTx/>
                <a:uFillTx/>
                <a:latin typeface="Century Gothic"/>
                <a:ea typeface="+mn-ea"/>
                <a:cs typeface="+mn-cs"/>
              </a:rPr>
              <a:t>Llev</a:t>
            </a:r>
            <a:r>
              <a:rPr kumimoji="0" lang="en-GB" sz="2667" b="1" i="0" u="none" strike="noStrike" kern="1200" cap="none" spc="0" normalizeH="0" baseline="0" noProof="0" err="1">
                <a:ln>
                  <a:noFill/>
                </a:ln>
                <a:solidFill>
                  <a:srgbClr val="002060"/>
                </a:solidFill>
                <a:effectLst/>
                <a:uLnTx/>
                <a:uFillTx/>
                <a:latin typeface="Century Gothic"/>
                <a:ea typeface="+mn-ea"/>
                <a:cs typeface="+mn-cs"/>
              </a:rPr>
              <a:t>é</a:t>
            </a:r>
            <a:r>
              <a:rPr kumimoji="0" lang="en-GB" sz="2667" b="0" i="0" u="none" strike="noStrike" kern="1200" cap="none" spc="0" normalizeH="0" baseline="0" noProof="0">
                <a:ln>
                  <a:noFill/>
                </a:ln>
                <a:solidFill>
                  <a:srgbClr val="002060"/>
                </a:solidFill>
                <a:effectLst/>
                <a:uLnTx/>
                <a:uFillTx/>
                <a:latin typeface="Century Gothic"/>
                <a:ea typeface="+mn-ea"/>
                <a:cs typeface="+mn-cs"/>
              </a:rPr>
              <a:t> una bolsa grande.</a:t>
            </a:r>
            <a:endParaRPr kumimoji="0" lang="x-none" sz="2667"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Título 1">
            <a:extLst>
              <a:ext uri="{FF2B5EF4-FFF2-40B4-BE49-F238E27FC236}">
                <a16:creationId xmlns:a16="http://schemas.microsoft.com/office/drawing/2014/main" id="{977C934C-D9A1-3046-8EB5-724F7AE8ED2F}"/>
              </a:ext>
            </a:extLst>
          </p:cNvPr>
          <p:cNvSpPr txBox="1">
            <a:spLocks/>
          </p:cNvSpPr>
          <p:nvPr/>
        </p:nvSpPr>
        <p:spPr>
          <a:xfrm>
            <a:off x="248245" y="3579791"/>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a:t>
            </a:r>
            <a:r>
              <a:rPr kumimoji="0" lang="x-none" sz="2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 </a:t>
            </a:r>
            <a:r>
              <a:rPr kumimoji="0" lang="x-none"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a:t>
            </a:r>
          </a:p>
        </p:txBody>
      </p:sp>
      <p:sp>
        <p:nvSpPr>
          <p:cNvPr id="27" name="Título 1">
            <a:extLst>
              <a:ext uri="{FF2B5EF4-FFF2-40B4-BE49-F238E27FC236}">
                <a16:creationId xmlns:a16="http://schemas.microsoft.com/office/drawing/2014/main" id="{56E98740-D3E0-F94A-A28C-A51934926636}"/>
              </a:ext>
            </a:extLst>
          </p:cNvPr>
          <p:cNvSpPr txBox="1">
            <a:spLocks/>
          </p:cNvSpPr>
          <p:nvPr/>
        </p:nvSpPr>
        <p:spPr>
          <a:xfrm>
            <a:off x="5818714" y="3378431"/>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a:t>
            </a:r>
            <a:r>
              <a:rPr kumimoji="0" lang="x-none" sz="24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 </a:t>
            </a:r>
            <a:r>
              <a:rPr kumimoji="0" lang="x-none"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B</a:t>
            </a:r>
          </a:p>
        </p:txBody>
      </p:sp>
      <p:pic>
        <p:nvPicPr>
          <p:cNvPr id="31" name="Imagen 30">
            <a:extLst>
              <a:ext uri="{FF2B5EF4-FFF2-40B4-BE49-F238E27FC236}">
                <a16:creationId xmlns:a16="http://schemas.microsoft.com/office/drawing/2014/main" id="{AD6F7DD6-7CED-3F49-9716-E2FB61C91904}"/>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 uri="{28A0092B-C50C-407E-A947-70E740481C1C}">
                <a14:useLocalDpi xmlns:a14="http://schemas.microsoft.com/office/drawing/2010/main"/>
              </a:ext>
            </a:extLst>
          </a:blip>
          <a:stretch>
            <a:fillRect/>
          </a:stretch>
        </p:blipFill>
        <p:spPr>
          <a:xfrm>
            <a:off x="11118285" y="4855116"/>
            <a:ext cx="940881" cy="752705"/>
          </a:xfrm>
          <a:prstGeom prst="rect">
            <a:avLst/>
          </a:prstGeom>
        </p:spPr>
      </p:pic>
      <p:sp>
        <p:nvSpPr>
          <p:cNvPr id="11" name="CuadroTexto 10">
            <a:extLst>
              <a:ext uri="{FF2B5EF4-FFF2-40B4-BE49-F238E27FC236}">
                <a16:creationId xmlns:a16="http://schemas.microsoft.com/office/drawing/2014/main" id="{5F1F9295-8C12-4B4F-B183-D3FDFA38100D}"/>
              </a:ext>
            </a:extLst>
          </p:cNvPr>
          <p:cNvSpPr txBox="1"/>
          <p:nvPr/>
        </p:nvSpPr>
        <p:spPr>
          <a:xfrm>
            <a:off x="6112872" y="4644293"/>
            <a:ext cx="708933" cy="461663"/>
          </a:xfrm>
          <a:prstGeom prst="rect">
            <a:avLst/>
          </a:prstGeom>
          <a:noFill/>
        </p:spPr>
        <p:txBody>
          <a:bodyPr wrap="square" lIns="91439" tIns="45719" rIns="91439" bIns="45719" rtlCol="0">
            <a:spAutoFit/>
          </a:bodyPr>
          <a:lstStyle/>
          <a:p>
            <a:pPr marL="0" marR="0" lvl="0" indent="0" algn="ctr" defTabSz="913788"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a:ea typeface="+mn-ea"/>
                <a:cs typeface="+mn-cs"/>
              </a:rPr>
              <a:t>I</a:t>
            </a:r>
            <a:endParaRPr kumimoji="0" lang="x-none"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9" name="TextBox 8"/>
          <p:cNvSpPr txBox="1"/>
          <p:nvPr/>
        </p:nvSpPr>
        <p:spPr>
          <a:xfrm>
            <a:off x="8223565" y="5358581"/>
            <a:ext cx="3968435" cy="492440"/>
          </a:xfrm>
          <a:prstGeom prst="rect">
            <a:avLst/>
          </a:prstGeom>
          <a:noFill/>
        </p:spPr>
        <p:txBody>
          <a:bodyPr wrap="square" lIns="121917" tIns="60959" rIns="121917" bIns="60959" rtlCol="0">
            <a:spAutoFit/>
          </a:bodyP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carried a big bag</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8" name="Picture 1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8991" y="5471308"/>
            <a:ext cx="376696" cy="392392"/>
          </a:xfrm>
          <a:prstGeom prst="rect">
            <a:avLst/>
          </a:prstGeom>
        </p:spPr>
      </p:pic>
      <p:pic>
        <p:nvPicPr>
          <p:cNvPr id="22" name="Picture 4" descr="Jakobsweg, Pilgrim, Pilgrimage, Carmno De Santiago">
            <a:extLst>
              <a:ext uri="{FF2B5EF4-FFF2-40B4-BE49-F238E27FC236}">
                <a16:creationId xmlns:a16="http://schemas.microsoft.com/office/drawing/2014/main" id="{5281D3EF-1AF3-3549-B4F7-DEA5CFB52A9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274582">
            <a:off x="9776935" y="2658286"/>
            <a:ext cx="2169912" cy="13770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amino Santiago, Path, Milestone, Follow, Indication">
            <a:extLst>
              <a:ext uri="{FF2B5EF4-FFF2-40B4-BE49-F238E27FC236}">
                <a16:creationId xmlns:a16="http://schemas.microsoft.com/office/drawing/2014/main" id="{42705762-013B-FB40-AB2C-20D7CC35D5E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47644" y="4337267"/>
            <a:ext cx="1373511" cy="1831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78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p:bldP spid="20" grpId="0"/>
      <p:bldP spid="21" grpId="0" animBg="1"/>
      <p:bldP spid="5" grpId="0" animBg="1"/>
      <p:bldP spid="26" grpId="0"/>
      <p:bldP spid="27" grpId="0"/>
      <p:bldP spid="11"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6" y="880534"/>
            <a:ext cx="5249333" cy="514773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609555" marR="0" lvl="0" indent="-609555" algn="l" defTabSz="913788" rtl="0" eaLnBrk="1" fontAlgn="auto" latinLnBrk="0" hangingPunct="1">
              <a:lnSpc>
                <a:spcPct val="100000"/>
              </a:lnSpc>
              <a:spcBef>
                <a:spcPts val="0"/>
              </a:spcBef>
              <a:spcAft>
                <a:spcPts val="0"/>
              </a:spcAft>
              <a:buClrTx/>
              <a:buSzTx/>
              <a:buFontTx/>
              <a:buAutoNum type="arabicPeriod"/>
              <a:tabLst/>
              <a:defRPr/>
            </a:pPr>
            <a:r>
              <a:rPr kumimoji="0" lang="en-US" sz="2667" b="1" i="0" u="none" strike="noStrike" kern="1200" cap="none" spc="0" normalizeH="0" baseline="0" noProof="0" dirty="0">
                <a:ln>
                  <a:noFill/>
                </a:ln>
                <a:solidFill>
                  <a:srgbClr val="002060"/>
                </a:solidFill>
                <a:effectLst/>
                <a:uLnTx/>
                <a:uFillTx/>
                <a:latin typeface="Century Gothic"/>
                <a:ea typeface="+mn-ea"/>
                <a:cs typeface="+mn-cs"/>
              </a:rPr>
              <a:t>I </a:t>
            </a:r>
            <a:r>
              <a:rPr kumimoji="0" lang="en-US" sz="2667" b="1" i="0" u="none" strike="noStrike" kern="1200" cap="none" spc="0" normalizeH="0" baseline="0" noProof="0">
                <a:ln>
                  <a:noFill/>
                </a:ln>
                <a:solidFill>
                  <a:srgbClr val="002060"/>
                </a:solidFill>
                <a:effectLst/>
                <a:uLnTx/>
                <a:uFillTx/>
                <a:latin typeface="Century Gothic"/>
                <a:ea typeface="+mn-ea"/>
                <a:cs typeface="+mn-cs"/>
              </a:rPr>
              <a:t>invited </a:t>
            </a:r>
            <a:r>
              <a:rPr kumimoji="0" lang="en-US" sz="2667" b="0" i="0" u="none" strike="noStrike" kern="1200" cap="none" spc="0" normalizeH="0" baseline="0" noProof="0">
                <a:ln>
                  <a:noFill/>
                </a:ln>
                <a:solidFill>
                  <a:srgbClr val="002060"/>
                </a:solidFill>
                <a:effectLst/>
                <a:uLnTx/>
                <a:uFillTx/>
                <a:latin typeface="Century Gothic"/>
                <a:ea typeface="+mn-ea"/>
                <a:cs typeface="+mn-cs"/>
              </a:rPr>
              <a:t>some </a:t>
            </a:r>
            <a:r>
              <a:rPr kumimoji="0" lang="en-US" sz="2667" b="0" i="0" u="none" strike="noStrike" kern="1200" cap="none" spc="0" normalizeH="0" baseline="0" noProof="0" dirty="0">
                <a:ln>
                  <a:noFill/>
                </a:ln>
                <a:solidFill>
                  <a:srgbClr val="002060"/>
                </a:solidFill>
                <a:effectLst/>
                <a:uLnTx/>
                <a:uFillTx/>
                <a:latin typeface="Century Gothic"/>
                <a:ea typeface="+mn-ea"/>
                <a:cs typeface="+mn-cs"/>
              </a:rPr>
              <a:t>friends to participate.</a:t>
            </a:r>
          </a:p>
          <a:p>
            <a:pPr marL="609555" marR="0" lvl="0" indent="-609555" algn="l" defTabSz="913788" rtl="0" eaLnBrk="1" fontAlgn="auto" latinLnBrk="0" hangingPunct="1">
              <a:lnSpc>
                <a:spcPct val="100000"/>
              </a:lnSpc>
              <a:spcBef>
                <a:spcPts val="0"/>
              </a:spcBef>
              <a:spcAft>
                <a:spcPts val="0"/>
              </a:spcAft>
              <a:buClrTx/>
              <a:buSzTx/>
              <a:buFontTx/>
              <a:buAutoNum type="arabicPeriod"/>
              <a:tabLst/>
              <a:defRPr/>
            </a:pPr>
            <a:r>
              <a:rPr kumimoji="0" lang="en-US" sz="2667" b="1" i="0" u="none" strike="noStrike" kern="1200" cap="none" spc="0" normalizeH="0" baseline="0" noProof="0">
                <a:ln>
                  <a:noFill/>
                </a:ln>
                <a:solidFill>
                  <a:srgbClr val="002060"/>
                </a:solidFill>
                <a:effectLst/>
                <a:uLnTx/>
                <a:uFillTx/>
                <a:latin typeface="Century Gothic"/>
                <a:ea typeface="+mn-ea"/>
                <a:cs typeface="+mn-cs"/>
              </a:rPr>
              <a:t>We swam </a:t>
            </a:r>
            <a:r>
              <a:rPr kumimoji="0" lang="en-US" sz="2667" b="0" i="0" u="none" strike="noStrike" kern="1200" cap="none" spc="0" normalizeH="0" baseline="0" noProof="0">
                <a:ln>
                  <a:noFill/>
                </a:ln>
                <a:solidFill>
                  <a:srgbClr val="002060"/>
                </a:solidFill>
                <a:effectLst/>
                <a:uLnTx/>
                <a:uFillTx/>
                <a:latin typeface="Century Gothic"/>
                <a:ea typeface="+mn-ea"/>
                <a:cs typeface="+mn-cs"/>
              </a:rPr>
              <a:t>in a river one afternoon.</a:t>
            </a:r>
            <a:endParaRPr kumimoji="0" lang="en-US" sz="2667" b="0" i="0" u="none" strike="noStrike" kern="1200" cap="none" spc="0" normalizeH="0" baseline="0" noProof="0" dirty="0">
              <a:ln>
                <a:noFill/>
              </a:ln>
              <a:solidFill>
                <a:srgbClr val="002060"/>
              </a:solidFill>
              <a:effectLst/>
              <a:uLnTx/>
              <a:uFillTx/>
              <a:latin typeface="Century Gothic"/>
              <a:ea typeface="+mn-ea"/>
              <a:cs typeface="+mn-cs"/>
            </a:endParaRPr>
          </a:p>
          <a:p>
            <a:pPr marL="609555" marR="0" lvl="0" indent="-609555" algn="l" defTabSz="913788" rtl="0" eaLnBrk="1" fontAlgn="auto" latinLnBrk="0" hangingPunct="1">
              <a:lnSpc>
                <a:spcPct val="100000"/>
              </a:lnSpc>
              <a:spcBef>
                <a:spcPts val="0"/>
              </a:spcBef>
              <a:spcAft>
                <a:spcPts val="0"/>
              </a:spcAft>
              <a:buClrTx/>
              <a:buSzTx/>
              <a:buFontTx/>
              <a:buAutoNum type="arabicPeriod"/>
              <a:tabLst/>
              <a:defRPr/>
            </a:pPr>
            <a:r>
              <a:rPr kumimoji="0" lang="en-US" sz="2667" b="1" i="0" u="none" strike="noStrike" kern="1200" cap="none" spc="0" normalizeH="0" baseline="0" noProof="0" dirty="0">
                <a:ln>
                  <a:noFill/>
                </a:ln>
                <a:solidFill>
                  <a:srgbClr val="002060"/>
                </a:solidFill>
                <a:effectLst/>
                <a:uLnTx/>
                <a:uFillTx/>
                <a:latin typeface="Century Gothic"/>
                <a:ea typeface="+mn-ea"/>
                <a:cs typeface="+mn-cs"/>
              </a:rPr>
              <a:t>I </a:t>
            </a:r>
            <a:r>
              <a:rPr kumimoji="0" lang="en-US" sz="2667" b="1" i="0" u="none" strike="noStrike" kern="1200" cap="none" spc="0" normalizeH="0" baseline="0" noProof="0">
                <a:ln>
                  <a:noFill/>
                </a:ln>
                <a:solidFill>
                  <a:srgbClr val="002060"/>
                </a:solidFill>
                <a:effectLst/>
                <a:uLnTx/>
                <a:uFillTx/>
                <a:latin typeface="Century Gothic"/>
                <a:ea typeface="+mn-ea"/>
                <a:cs typeface="+mn-cs"/>
              </a:rPr>
              <a:t>missed </a:t>
            </a:r>
            <a:r>
              <a:rPr kumimoji="0" lang="en-US" sz="2667" b="0" i="0" u="none" strike="noStrike" kern="1200" cap="none" spc="0" normalizeH="0" baseline="0" noProof="0">
                <a:ln>
                  <a:noFill/>
                </a:ln>
                <a:solidFill>
                  <a:srgbClr val="002060"/>
                </a:solidFill>
                <a:effectLst/>
                <a:uLnTx/>
                <a:uFillTx/>
                <a:latin typeface="Century Gothic"/>
                <a:ea typeface="+mn-ea"/>
                <a:cs typeface="+mn-cs"/>
              </a:rPr>
              <a:t>the </a:t>
            </a:r>
            <a:r>
              <a:rPr kumimoji="0" lang="en-US" sz="2667" b="0" i="0" u="none" strike="noStrike" kern="1200" cap="none" spc="0" normalizeH="0" baseline="0" noProof="0" dirty="0">
                <a:ln>
                  <a:noFill/>
                </a:ln>
                <a:solidFill>
                  <a:srgbClr val="002060"/>
                </a:solidFill>
                <a:effectLst/>
                <a:uLnTx/>
                <a:uFillTx/>
                <a:latin typeface="Century Gothic"/>
                <a:ea typeface="+mn-ea"/>
                <a:cs typeface="+mn-cs"/>
              </a:rPr>
              <a:t>family.</a:t>
            </a:r>
          </a:p>
          <a:p>
            <a:pPr marL="609555" marR="0" lvl="0" indent="-609555" algn="l" defTabSz="913788" rtl="0" eaLnBrk="1" fontAlgn="auto" latinLnBrk="0" hangingPunct="1">
              <a:lnSpc>
                <a:spcPct val="100000"/>
              </a:lnSpc>
              <a:spcBef>
                <a:spcPts val="0"/>
              </a:spcBef>
              <a:spcAft>
                <a:spcPts val="0"/>
              </a:spcAft>
              <a:buClrTx/>
              <a:buSzTx/>
              <a:buFontTx/>
              <a:buAutoNum type="arabicPeriod"/>
              <a:tabLst/>
              <a:defRPr/>
            </a:pPr>
            <a:r>
              <a:rPr kumimoji="0" lang="en-US" sz="2667" b="1" i="0" u="none" strike="noStrike" kern="1200" cap="none" spc="0" normalizeH="0" baseline="0" noProof="0">
                <a:ln>
                  <a:noFill/>
                </a:ln>
                <a:solidFill>
                  <a:srgbClr val="002060"/>
                </a:solidFill>
                <a:effectLst/>
                <a:uLnTx/>
                <a:uFillTx/>
                <a:latin typeface="Century Gothic"/>
                <a:ea typeface="+mn-ea"/>
                <a:cs typeface="+mn-cs"/>
              </a:rPr>
              <a:t>We managed to walk </a:t>
            </a:r>
            <a:r>
              <a:rPr kumimoji="0" lang="en-US" sz="2667" b="0" i="0" u="none" strike="noStrike" kern="1200" cap="none" spc="0" normalizeH="0" baseline="0" noProof="0">
                <a:ln>
                  <a:noFill/>
                </a:ln>
                <a:solidFill>
                  <a:srgbClr val="002060"/>
                </a:solidFill>
                <a:effectLst/>
                <a:uLnTx/>
                <a:uFillTx/>
                <a:latin typeface="Century Gothic"/>
                <a:ea typeface="+mn-ea"/>
                <a:cs typeface="+mn-cs"/>
              </a:rPr>
              <a:t>quite</a:t>
            </a:r>
            <a:r>
              <a:rPr kumimoji="0" lang="en-US" sz="2667" b="1" i="0" u="none" strike="noStrike" kern="1200" cap="none" spc="0" normalizeH="0" baseline="0" noProof="0">
                <a:ln>
                  <a:noFill/>
                </a:ln>
                <a:solidFill>
                  <a:srgbClr val="002060"/>
                </a:solidFill>
                <a:effectLst/>
                <a:uLnTx/>
                <a:uFillTx/>
                <a:latin typeface="Century Gothic"/>
                <a:ea typeface="+mn-ea"/>
                <a:cs typeface="+mn-cs"/>
              </a:rPr>
              <a:t> </a:t>
            </a:r>
            <a:r>
              <a:rPr kumimoji="0" lang="en-US" sz="2667" b="0" i="0" u="none" strike="noStrike" kern="1200" cap="none" spc="0" normalizeH="0" baseline="0" noProof="0">
                <a:ln>
                  <a:noFill/>
                </a:ln>
                <a:solidFill>
                  <a:srgbClr val="002060"/>
                </a:solidFill>
                <a:effectLst/>
                <a:uLnTx/>
                <a:uFillTx/>
                <a:latin typeface="Century Gothic"/>
                <a:ea typeface="+mn-ea"/>
                <a:cs typeface="+mn-cs"/>
              </a:rPr>
              <a:t>far.</a:t>
            </a:r>
            <a:endParaRPr kumimoji="0" lang="en-US" sz="2667" b="0" i="0" u="none" strike="noStrike" kern="1200" cap="none" spc="0" normalizeH="0" baseline="0" noProof="0" dirty="0">
              <a:ln>
                <a:noFill/>
              </a:ln>
              <a:solidFill>
                <a:srgbClr val="002060"/>
              </a:solidFill>
              <a:effectLst/>
              <a:uLnTx/>
              <a:uFillTx/>
              <a:latin typeface="Century Gothic"/>
              <a:ea typeface="+mn-ea"/>
              <a:cs typeface="+mn-cs"/>
            </a:endParaRPr>
          </a:p>
          <a:p>
            <a:pPr marL="609555" marR="0" lvl="0" indent="-609555" algn="l" defTabSz="913788" rtl="0" eaLnBrk="1" fontAlgn="auto" latinLnBrk="0" hangingPunct="1">
              <a:lnSpc>
                <a:spcPct val="100000"/>
              </a:lnSpc>
              <a:spcBef>
                <a:spcPts val="0"/>
              </a:spcBef>
              <a:spcAft>
                <a:spcPts val="0"/>
              </a:spcAft>
              <a:buClrTx/>
              <a:buSzTx/>
              <a:buFontTx/>
              <a:buAutoNum type="arabicPeriod"/>
              <a:tabLst/>
              <a:defRPr/>
            </a:pPr>
            <a:r>
              <a:rPr kumimoji="0" lang="en-US" sz="2667" b="1" i="0" u="none" strike="noStrike" kern="1200" cap="none" spc="0" normalizeH="0" baseline="0" noProof="0" dirty="0">
                <a:ln>
                  <a:noFill/>
                </a:ln>
                <a:solidFill>
                  <a:srgbClr val="002060"/>
                </a:solidFill>
                <a:effectLst/>
                <a:uLnTx/>
                <a:uFillTx/>
                <a:latin typeface="Century Gothic"/>
                <a:ea typeface="+mn-ea"/>
                <a:cs typeface="+mn-cs"/>
              </a:rPr>
              <a:t>I took </a:t>
            </a:r>
            <a:r>
              <a:rPr kumimoji="0" lang="en-US" sz="2667" b="0" i="0" u="none" strike="noStrike" kern="1200" cap="none" spc="0" normalizeH="0" baseline="0" noProof="0" dirty="0">
                <a:ln>
                  <a:noFill/>
                </a:ln>
                <a:solidFill>
                  <a:srgbClr val="002060"/>
                </a:solidFill>
                <a:effectLst/>
                <a:uLnTx/>
                <a:uFillTx/>
                <a:latin typeface="Century Gothic"/>
                <a:ea typeface="+mn-ea"/>
                <a:cs typeface="+mn-cs"/>
              </a:rPr>
              <a:t>lots of photos. </a:t>
            </a:r>
          </a:p>
          <a:p>
            <a:pPr marL="609555" marR="0" lvl="0" indent="-609555" algn="l" defTabSz="913788" rtl="0" eaLnBrk="1" fontAlgn="auto" latinLnBrk="0" hangingPunct="1">
              <a:lnSpc>
                <a:spcPct val="100000"/>
              </a:lnSpc>
              <a:spcBef>
                <a:spcPts val="0"/>
              </a:spcBef>
              <a:spcAft>
                <a:spcPts val="0"/>
              </a:spcAft>
              <a:buClrTx/>
              <a:buSzTx/>
              <a:buFontTx/>
              <a:buAutoNum type="arabicPeriod"/>
              <a:tabLst/>
              <a:defRPr/>
            </a:pPr>
            <a:r>
              <a:rPr kumimoji="0" lang="en-US" sz="2667" b="1" i="0" u="none" strike="noStrike" kern="1200" cap="none" spc="0" normalizeH="0" baseline="0" noProof="0" dirty="0">
                <a:ln>
                  <a:noFill/>
                </a:ln>
                <a:solidFill>
                  <a:srgbClr val="002060"/>
                </a:solidFill>
                <a:effectLst/>
                <a:uLnTx/>
                <a:uFillTx/>
                <a:latin typeface="Century Gothic"/>
                <a:ea typeface="+mn-ea"/>
                <a:cs typeface="+mn-cs"/>
              </a:rPr>
              <a:t>I didn’t </a:t>
            </a:r>
            <a:r>
              <a:rPr kumimoji="0" lang="en-US" sz="2667" b="1" i="0" u="none" strike="noStrike" kern="1200" cap="none" spc="0" normalizeH="0" baseline="0" noProof="0">
                <a:ln>
                  <a:noFill/>
                </a:ln>
                <a:solidFill>
                  <a:srgbClr val="002060"/>
                </a:solidFill>
                <a:effectLst/>
                <a:uLnTx/>
                <a:uFillTx/>
                <a:latin typeface="Century Gothic"/>
                <a:ea typeface="+mn-ea"/>
                <a:cs typeface="+mn-cs"/>
              </a:rPr>
              <a:t>pay </a:t>
            </a:r>
            <a:r>
              <a:rPr kumimoji="0" lang="en-US" sz="2667" b="0" i="0" u="none" strike="noStrike" kern="1200" cap="none" spc="0" normalizeH="0" baseline="0" noProof="0">
                <a:ln>
                  <a:noFill/>
                </a:ln>
                <a:solidFill>
                  <a:srgbClr val="002060"/>
                </a:solidFill>
                <a:effectLst/>
                <a:uLnTx/>
                <a:uFillTx/>
                <a:latin typeface="Century Gothic"/>
                <a:ea typeface="+mn-ea"/>
                <a:cs typeface="+mn-cs"/>
              </a:rPr>
              <a:t>for the hostel.</a:t>
            </a:r>
            <a:endParaRPr kumimoji="0" lang="en-US" sz="2667" b="0" i="0" u="none" strike="noStrike" kern="1200" cap="none" spc="0" normalizeH="0" baseline="0" noProof="0" dirty="0">
              <a:ln>
                <a:noFill/>
              </a:ln>
              <a:solidFill>
                <a:srgbClr val="002060"/>
              </a:solidFill>
              <a:effectLst/>
              <a:uLnTx/>
              <a:uFillTx/>
              <a:latin typeface="Century Gothic"/>
              <a:ea typeface="+mn-ea"/>
              <a:cs typeface="+mn-cs"/>
            </a:endParaRPr>
          </a:p>
          <a:p>
            <a:pPr marL="609555" marR="0" lvl="0" indent="-609555" algn="l" defTabSz="913788" rtl="0" eaLnBrk="1" fontAlgn="auto" latinLnBrk="0" hangingPunct="1">
              <a:lnSpc>
                <a:spcPct val="100000"/>
              </a:lnSpc>
              <a:spcBef>
                <a:spcPts val="0"/>
              </a:spcBef>
              <a:spcAft>
                <a:spcPts val="0"/>
              </a:spcAft>
              <a:buClrTx/>
              <a:buSzTx/>
              <a:buFontTx/>
              <a:buAutoNum type="arabicPeriod"/>
              <a:tabLst/>
              <a:defRPr/>
            </a:pPr>
            <a:endParaRPr kumimoji="0" lang="en-US" sz="1867" b="0" i="0" u="none" strike="noStrike" kern="1200" cap="none" spc="0" normalizeH="0" baseline="0" noProof="0" dirty="0">
              <a:ln>
                <a:noFill/>
              </a:ln>
              <a:solidFill>
                <a:srgbClr val="002060"/>
              </a:solidFill>
              <a:effectLst/>
              <a:uLnTx/>
              <a:uFillTx/>
              <a:latin typeface="Century Gothic"/>
              <a:ea typeface="+mn-ea"/>
              <a:cs typeface="+mn-cs"/>
            </a:endParaRPr>
          </a:p>
        </p:txBody>
      </p:sp>
      <p:graphicFrame>
        <p:nvGraphicFramePr>
          <p:cNvPr id="8" name="Tabla 2">
            <a:extLst>
              <a:ext uri="{FF2B5EF4-FFF2-40B4-BE49-F238E27FC236}">
                <a16:creationId xmlns:a16="http://schemas.microsoft.com/office/drawing/2014/main" id="{29B82EBD-DEA3-E240-B415-928262553EC0}"/>
              </a:ext>
            </a:extLst>
          </p:cNvPr>
          <p:cNvGraphicFramePr>
            <a:graphicFrameLocks noGrp="1"/>
          </p:cNvGraphicFramePr>
          <p:nvPr>
            <p:extLst/>
          </p:nvPr>
        </p:nvGraphicFramePr>
        <p:xfrm>
          <a:off x="5674856" y="303067"/>
          <a:ext cx="6080916" cy="5268615"/>
        </p:xfrm>
        <a:graphic>
          <a:graphicData uri="http://schemas.openxmlformats.org/drawingml/2006/table">
            <a:tbl>
              <a:tblPr firstRow="1" bandRow="1">
                <a:tableStyleId>{5DA37D80-6434-44D0-A028-1B22A696006F}</a:tableStyleId>
              </a:tblPr>
              <a:tblGrid>
                <a:gridCol w="422239">
                  <a:extLst>
                    <a:ext uri="{9D8B030D-6E8A-4147-A177-3AD203B41FA5}">
                      <a16:colId xmlns:a16="http://schemas.microsoft.com/office/drawing/2014/main" val="1975583231"/>
                    </a:ext>
                  </a:extLst>
                </a:gridCol>
                <a:gridCol w="893731">
                  <a:extLst>
                    <a:ext uri="{9D8B030D-6E8A-4147-A177-3AD203B41FA5}">
                      <a16:colId xmlns:a16="http://schemas.microsoft.com/office/drawing/2014/main" val="2787285574"/>
                    </a:ext>
                  </a:extLst>
                </a:gridCol>
                <a:gridCol w="973123">
                  <a:extLst>
                    <a:ext uri="{9D8B030D-6E8A-4147-A177-3AD203B41FA5}">
                      <a16:colId xmlns:a16="http://schemas.microsoft.com/office/drawing/2014/main" val="3861968725"/>
                    </a:ext>
                  </a:extLst>
                </a:gridCol>
                <a:gridCol w="3791823">
                  <a:extLst>
                    <a:ext uri="{9D8B030D-6E8A-4147-A177-3AD203B41FA5}">
                      <a16:colId xmlns:a16="http://schemas.microsoft.com/office/drawing/2014/main" val="1608079510"/>
                    </a:ext>
                  </a:extLst>
                </a:gridCol>
              </a:tblGrid>
              <a:tr h="497840">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a:solidFill>
                            <a:srgbClr val="002060"/>
                          </a:solidFill>
                        </a:rPr>
                        <a:t>¿Quién?</a:t>
                      </a:r>
                      <a:endParaRPr lang="x-none" sz="2700" b="1">
                        <a:solidFill>
                          <a:srgbClr val="002060"/>
                        </a:solidFill>
                      </a:endParaRPr>
                    </a:p>
                  </a:txBody>
                  <a:tcPr anchor="ctr"/>
                </a:tc>
                <a:tc hMerge="1">
                  <a:txBody>
                    <a:bodyPr/>
                    <a:lstStyle/>
                    <a:p>
                      <a:pPr algn="ctr"/>
                      <a:endParaRPr lang="x-none" sz="2000" b="1" dirty="0">
                        <a:solidFill>
                          <a:srgbClr val="002060"/>
                        </a:solidFill>
                      </a:endParaRPr>
                    </a:p>
                  </a:txBody>
                  <a:tcPr marL="68580" marR="68580" marT="34290" marB="34290" anchor="ctr"/>
                </a:tc>
                <a:tc>
                  <a:txBody>
                    <a:bodyPr/>
                    <a:lstStyle/>
                    <a:p>
                      <a:pPr algn="ctr"/>
                      <a:r>
                        <a:rPr lang="en-GB" sz="2700" b="1" dirty="0">
                          <a:solidFill>
                            <a:srgbClr val="002060"/>
                          </a:solidFill>
                        </a:rPr>
                        <a:t>la </a:t>
                      </a:r>
                      <a:r>
                        <a:rPr lang="en-GB" sz="2700" b="1" dirty="0" err="1">
                          <a:solidFill>
                            <a:srgbClr val="002060"/>
                          </a:solidFill>
                        </a:rPr>
                        <a:t>actividad</a:t>
                      </a:r>
                      <a:endParaRPr lang="x-none" sz="2700" b="1" dirty="0">
                        <a:solidFill>
                          <a:srgbClr val="002060"/>
                        </a:solidFill>
                      </a:endParaRPr>
                    </a:p>
                  </a:txBody>
                  <a:tcPr anchor="ctr"/>
                </a:tc>
                <a:extLst>
                  <a:ext uri="{0D108BD9-81ED-4DB2-BD59-A6C34878D82A}">
                    <a16:rowId xmlns:a16="http://schemas.microsoft.com/office/drawing/2014/main" val="999975706"/>
                  </a:ext>
                </a:extLst>
              </a:tr>
              <a:tr h="833505">
                <a:tc>
                  <a:txBody>
                    <a:bodyPr/>
                    <a:lstStyle/>
                    <a:p>
                      <a:pPr algn="ct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a:solidFill>
                            <a:srgbClr val="002060"/>
                          </a:solidFill>
                        </a:rPr>
                        <a:t>I</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a:solidFill>
                            <a:srgbClr val="002060"/>
                          </a:solidFill>
                        </a:rPr>
                        <a:t>we</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s-ES" sz="2700" b="1" dirty="0">
                          <a:solidFill>
                            <a:srgbClr val="002060"/>
                          </a:solidFill>
                        </a:rPr>
                        <a:t>(en inglés)</a:t>
                      </a:r>
                      <a:endParaRPr lang="x-none" sz="2700" b="1" dirty="0">
                        <a:solidFill>
                          <a:srgbClr val="002060"/>
                        </a:solidFill>
                      </a:endParaRPr>
                    </a:p>
                  </a:txBody>
                  <a:tcPr anchor="ctr">
                    <a:solidFill>
                      <a:schemeClr val="accent2">
                        <a:lumMod val="20000"/>
                        <a:lumOff val="80000"/>
                      </a:schemeClr>
                    </a:solidFill>
                  </a:tcPr>
                </a:tc>
                <a:extLst>
                  <a:ext uri="{0D108BD9-81ED-4DB2-BD59-A6C34878D82A}">
                    <a16:rowId xmlns:a16="http://schemas.microsoft.com/office/drawing/2014/main" val="1548896538"/>
                  </a:ext>
                </a:extLst>
              </a:tr>
              <a:tr h="655365">
                <a:tc>
                  <a:txBody>
                    <a:bodyPr/>
                    <a:lstStyle/>
                    <a:p>
                      <a:pPr algn="ctr"/>
                      <a:r>
                        <a:rPr lang="en-GB" sz="2000" b="1">
                          <a:solidFill>
                            <a:srgbClr val="203864"/>
                          </a:solidFill>
                        </a:rPr>
                        <a:t>1</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122319523"/>
                  </a:ext>
                </a:extLst>
              </a:tr>
              <a:tr h="655365">
                <a:tc>
                  <a:txBody>
                    <a:bodyPr/>
                    <a:lstStyle/>
                    <a:p>
                      <a:pPr algn="ctr"/>
                      <a:r>
                        <a:rPr lang="en-GB" sz="2000" b="1">
                          <a:solidFill>
                            <a:srgbClr val="203864"/>
                          </a:solidFill>
                        </a:rPr>
                        <a:t>2</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865955813"/>
                  </a:ext>
                </a:extLst>
              </a:tr>
              <a:tr h="655365">
                <a:tc>
                  <a:txBody>
                    <a:bodyPr/>
                    <a:lstStyle/>
                    <a:p>
                      <a:pPr algn="ctr"/>
                      <a:r>
                        <a:rPr lang="en-GB" sz="2000" b="1">
                          <a:solidFill>
                            <a:srgbClr val="203864"/>
                          </a:solidFill>
                        </a:rPr>
                        <a:t>3</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882403760"/>
                  </a:ext>
                </a:extLst>
              </a:tr>
              <a:tr h="655365">
                <a:tc>
                  <a:txBody>
                    <a:bodyPr/>
                    <a:lstStyle/>
                    <a:p>
                      <a:pPr algn="ctr"/>
                      <a:r>
                        <a:rPr lang="en-GB" sz="2000" b="1">
                          <a:solidFill>
                            <a:srgbClr val="203864"/>
                          </a:solidFill>
                        </a:rPr>
                        <a:t>4</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1766618113"/>
                  </a:ext>
                </a:extLst>
              </a:tr>
              <a:tr h="655365">
                <a:tc>
                  <a:txBody>
                    <a:bodyPr/>
                    <a:lstStyle/>
                    <a:p>
                      <a:pPr algn="ctr"/>
                      <a:r>
                        <a:rPr lang="en-GB" sz="2000" b="1">
                          <a:solidFill>
                            <a:srgbClr val="203864"/>
                          </a:solidFill>
                        </a:rPr>
                        <a:t>5</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296959537"/>
                  </a:ext>
                </a:extLst>
              </a:tr>
              <a:tr h="655365">
                <a:tc>
                  <a:txBody>
                    <a:bodyPr/>
                    <a:lstStyle/>
                    <a:p>
                      <a:pPr algn="ctr"/>
                      <a:r>
                        <a:rPr lang="en-GB" sz="2000" b="1">
                          <a:solidFill>
                            <a:srgbClr val="203864"/>
                          </a:solidFill>
                        </a:rPr>
                        <a:t>6</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2412182973"/>
                  </a:ext>
                </a:extLst>
              </a:tr>
            </a:tbl>
          </a:graphicData>
        </a:graphic>
      </p:graphicFrame>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03067"/>
            <a:ext cx="10515600" cy="461663"/>
          </a:xfrm>
        </p:spPr>
        <p:txBody>
          <a:bodyPr>
            <a:noAutofit/>
          </a:bodyPr>
          <a:lstStyle/>
          <a:p>
            <a:r>
              <a:rPr lang="es-GB" sz="3200" b="1" dirty="0">
                <a:solidFill>
                  <a:srgbClr val="002060"/>
                </a:solidFill>
              </a:rPr>
              <a:t>Persona A</a:t>
            </a:r>
          </a:p>
        </p:txBody>
      </p:sp>
    </p:spTree>
    <p:extLst>
      <p:ext uri="{BB962C8B-B14F-4D97-AF65-F5344CB8AC3E}">
        <p14:creationId xmlns:p14="http://schemas.microsoft.com/office/powerpoint/2010/main" val="263638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6" y="880534"/>
            <a:ext cx="5308467" cy="52686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609555" marR="0" lvl="0" indent="-609555" algn="l" defTabSz="913788" rtl="0" eaLnBrk="1" fontAlgn="auto" latinLnBrk="0" hangingPunct="1">
              <a:lnSpc>
                <a:spcPct val="100000"/>
              </a:lnSpc>
              <a:spcBef>
                <a:spcPts val="0"/>
              </a:spcBef>
              <a:spcAft>
                <a:spcPts val="0"/>
              </a:spcAft>
              <a:buClrTx/>
              <a:buSzTx/>
              <a:buFontTx/>
              <a:buAutoNum type="arabicPeriod"/>
              <a:tabLst/>
              <a:defRPr/>
            </a:pPr>
            <a:r>
              <a:rPr kumimoji="0" lang="en-US" sz="2500" b="1" i="0" u="none" strike="noStrike" kern="1200" cap="none" spc="0" normalizeH="0" baseline="0" noProof="0" dirty="0">
                <a:ln>
                  <a:noFill/>
                </a:ln>
                <a:solidFill>
                  <a:srgbClr val="002060"/>
                </a:solidFill>
                <a:effectLst/>
                <a:uLnTx/>
                <a:uFillTx/>
                <a:latin typeface="Century Gothic"/>
                <a:ea typeface="+mn-ea"/>
                <a:cs typeface="+mn-cs"/>
              </a:rPr>
              <a:t>I </a:t>
            </a:r>
            <a:r>
              <a:rPr kumimoji="0" lang="en-US" sz="2500" b="1" i="0" u="none" strike="noStrike" kern="1200" cap="none" spc="0" normalizeH="0" baseline="0" noProof="0">
                <a:ln>
                  <a:noFill/>
                </a:ln>
                <a:solidFill>
                  <a:srgbClr val="002060"/>
                </a:solidFill>
                <a:effectLst/>
                <a:uLnTx/>
                <a:uFillTx/>
                <a:latin typeface="Century Gothic"/>
                <a:ea typeface="+mn-ea"/>
                <a:cs typeface="+mn-cs"/>
              </a:rPr>
              <a:t>accepted </a:t>
            </a:r>
            <a:r>
              <a:rPr kumimoji="0" lang="en-US" sz="2500" b="0" i="0" u="none" strike="noStrike" kern="1200" cap="none" spc="0" normalizeH="0" baseline="0" noProof="0">
                <a:ln>
                  <a:noFill/>
                </a:ln>
                <a:solidFill>
                  <a:srgbClr val="002060"/>
                </a:solidFill>
                <a:effectLst/>
                <a:uLnTx/>
                <a:uFillTx/>
                <a:latin typeface="Century Gothic"/>
                <a:ea typeface="+mn-ea"/>
                <a:cs typeface="+mn-cs"/>
              </a:rPr>
              <a:t>the challenge*.</a:t>
            </a:r>
            <a:endParaRPr kumimoji="0" lang="en-US" sz="2500" b="0" i="0" u="none" strike="noStrike" kern="1200" cap="none" spc="0" normalizeH="0" baseline="0" noProof="0" dirty="0">
              <a:ln>
                <a:noFill/>
              </a:ln>
              <a:solidFill>
                <a:srgbClr val="002060"/>
              </a:solidFill>
              <a:effectLst/>
              <a:uLnTx/>
              <a:uFillTx/>
              <a:latin typeface="Century Gothic"/>
              <a:ea typeface="+mn-ea"/>
              <a:cs typeface="+mn-cs"/>
            </a:endParaRPr>
          </a:p>
          <a:p>
            <a:pPr marL="609555" marR="0" lvl="0" indent="-609555" algn="l" defTabSz="913788" rtl="0" eaLnBrk="1" fontAlgn="auto" latinLnBrk="0" hangingPunct="1">
              <a:lnSpc>
                <a:spcPct val="100000"/>
              </a:lnSpc>
              <a:spcBef>
                <a:spcPts val="0"/>
              </a:spcBef>
              <a:spcAft>
                <a:spcPts val="0"/>
              </a:spcAft>
              <a:buClrTx/>
              <a:buSzTx/>
              <a:buFontTx/>
              <a:buAutoNum type="arabicPeriod"/>
              <a:tabLst/>
              <a:defRPr/>
            </a:pPr>
            <a:r>
              <a:rPr kumimoji="0" lang="en-US" sz="2500" b="1" i="0" u="none" strike="noStrike" kern="1200" cap="none" spc="0" normalizeH="0" baseline="0" noProof="0" dirty="0">
                <a:ln>
                  <a:noFill/>
                </a:ln>
                <a:solidFill>
                  <a:srgbClr val="002060"/>
                </a:solidFill>
                <a:effectLst/>
                <a:uLnTx/>
                <a:uFillTx/>
                <a:latin typeface="Century Gothic"/>
                <a:ea typeface="+mn-ea"/>
                <a:cs typeface="+mn-cs"/>
              </a:rPr>
              <a:t>We couldn’t stand </a:t>
            </a:r>
            <a:r>
              <a:rPr kumimoji="0" lang="en-US" sz="2500" b="0" i="0" u="none" strike="noStrike" kern="1200" cap="none" spc="0" normalizeH="0" baseline="0" noProof="0" dirty="0">
                <a:ln>
                  <a:noFill/>
                </a:ln>
                <a:solidFill>
                  <a:srgbClr val="002060"/>
                </a:solidFill>
                <a:effectLst/>
                <a:uLnTx/>
                <a:uFillTx/>
                <a:latin typeface="Century Gothic"/>
                <a:ea typeface="+mn-ea"/>
                <a:cs typeface="+mn-cs"/>
              </a:rPr>
              <a:t>the sun after 11 o’clock.</a:t>
            </a:r>
          </a:p>
          <a:p>
            <a:pPr marL="609555" marR="0" lvl="0" indent="-609555" algn="l" defTabSz="913788" rtl="0" eaLnBrk="1" fontAlgn="auto" latinLnBrk="0" hangingPunct="1">
              <a:lnSpc>
                <a:spcPct val="100000"/>
              </a:lnSpc>
              <a:spcBef>
                <a:spcPts val="0"/>
              </a:spcBef>
              <a:spcAft>
                <a:spcPts val="0"/>
              </a:spcAft>
              <a:buClrTx/>
              <a:buSzTx/>
              <a:buFontTx/>
              <a:buAutoNum type="arabicPeriod"/>
              <a:tabLst/>
              <a:defRPr/>
            </a:pPr>
            <a:r>
              <a:rPr kumimoji="0" lang="en-US" sz="2500" b="1" i="0" u="none" strike="noStrike" kern="1200" cap="none" spc="0" normalizeH="0" baseline="0" noProof="0" dirty="0">
                <a:ln>
                  <a:noFill/>
                </a:ln>
                <a:solidFill>
                  <a:srgbClr val="002060"/>
                </a:solidFill>
                <a:effectLst/>
                <a:uLnTx/>
                <a:uFillTx/>
                <a:latin typeface="Century Gothic"/>
                <a:ea typeface="+mn-ea"/>
                <a:cs typeface="+mn-cs"/>
              </a:rPr>
              <a:t>We carried </a:t>
            </a:r>
            <a:r>
              <a:rPr kumimoji="0" lang="en-US" sz="2500" b="0" i="0" u="none" strike="noStrike" kern="1200" cap="none" spc="0" normalizeH="0" baseline="0" noProof="0" dirty="0">
                <a:ln>
                  <a:noFill/>
                </a:ln>
                <a:solidFill>
                  <a:srgbClr val="002060"/>
                </a:solidFill>
                <a:effectLst/>
                <a:uLnTx/>
                <a:uFillTx/>
                <a:latin typeface="Century Gothic"/>
                <a:ea typeface="+mn-ea"/>
                <a:cs typeface="+mn-cs"/>
              </a:rPr>
              <a:t>our clothes in a bag.</a:t>
            </a:r>
          </a:p>
          <a:p>
            <a:pPr marL="609555" marR="0" lvl="0" indent="-609555" algn="l" defTabSz="913788" rtl="0" eaLnBrk="1" fontAlgn="auto" latinLnBrk="0" hangingPunct="1">
              <a:lnSpc>
                <a:spcPct val="100000"/>
              </a:lnSpc>
              <a:spcBef>
                <a:spcPts val="0"/>
              </a:spcBef>
              <a:spcAft>
                <a:spcPts val="0"/>
              </a:spcAft>
              <a:buClrTx/>
              <a:buSzTx/>
              <a:buFontTx/>
              <a:buAutoNum type="arabicPeriod"/>
              <a:tabLst/>
              <a:defRPr/>
            </a:pPr>
            <a:r>
              <a:rPr kumimoji="0" lang="en-US" sz="2500" b="1" i="0" u="none" strike="noStrike" kern="1200" cap="none" spc="0" normalizeH="0" baseline="0" noProof="0">
                <a:ln>
                  <a:noFill/>
                </a:ln>
                <a:solidFill>
                  <a:srgbClr val="002060"/>
                </a:solidFill>
                <a:effectLst/>
                <a:uLnTx/>
                <a:uFillTx/>
                <a:latin typeface="Century Gothic"/>
                <a:ea typeface="+mn-ea"/>
                <a:cs typeface="+mn-cs"/>
              </a:rPr>
              <a:t>I missed </a:t>
            </a:r>
            <a:r>
              <a:rPr kumimoji="0" lang="en-US" sz="2500" b="0" i="0" u="none" strike="noStrike" kern="1200" cap="none" spc="0" normalizeH="0" baseline="0" noProof="0">
                <a:ln>
                  <a:noFill/>
                </a:ln>
                <a:solidFill>
                  <a:srgbClr val="002060"/>
                </a:solidFill>
                <a:effectLst/>
                <a:uLnTx/>
                <a:uFillTx/>
                <a:latin typeface="Century Gothic"/>
                <a:ea typeface="+mn-ea"/>
                <a:cs typeface="+mn-cs"/>
              </a:rPr>
              <a:t>England.</a:t>
            </a:r>
            <a:endParaRPr kumimoji="0" lang="en-US" sz="2500" b="0" i="0" u="none" strike="noStrike" kern="1200" cap="none" spc="0" normalizeH="0" baseline="0" noProof="0" dirty="0">
              <a:ln>
                <a:noFill/>
              </a:ln>
              <a:solidFill>
                <a:srgbClr val="002060"/>
              </a:solidFill>
              <a:effectLst/>
              <a:uLnTx/>
              <a:uFillTx/>
              <a:latin typeface="Century Gothic"/>
              <a:ea typeface="+mn-ea"/>
              <a:cs typeface="+mn-cs"/>
            </a:endParaRPr>
          </a:p>
          <a:p>
            <a:pPr marL="609555" marR="0" lvl="0" indent="-609555" algn="l" defTabSz="913788" rtl="0" eaLnBrk="1" fontAlgn="auto" latinLnBrk="0" hangingPunct="1">
              <a:lnSpc>
                <a:spcPct val="100000"/>
              </a:lnSpc>
              <a:spcBef>
                <a:spcPts val="0"/>
              </a:spcBef>
              <a:spcAft>
                <a:spcPts val="0"/>
              </a:spcAft>
              <a:buClrTx/>
              <a:buSzTx/>
              <a:buFontTx/>
              <a:buAutoNum type="arabicPeriod"/>
              <a:tabLst/>
              <a:defRPr/>
            </a:pPr>
            <a:r>
              <a:rPr kumimoji="0" lang="en-US" sz="2500" b="1" i="0" u="none" strike="noStrike" kern="1200" cap="none" spc="0" normalizeH="0" baseline="0" noProof="0" dirty="0">
                <a:ln>
                  <a:noFill/>
                </a:ln>
                <a:solidFill>
                  <a:srgbClr val="002060"/>
                </a:solidFill>
                <a:effectLst/>
                <a:uLnTx/>
                <a:uFillTx/>
                <a:latin typeface="Century Gothic"/>
                <a:ea typeface="+mn-ea"/>
                <a:cs typeface="+mn-cs"/>
              </a:rPr>
              <a:t>I looked for </a:t>
            </a:r>
            <a:r>
              <a:rPr kumimoji="0" lang="en-US" sz="2500" b="0" i="0" u="none" strike="noStrike" kern="1200" cap="none" spc="0" normalizeH="0" baseline="0" noProof="0" dirty="0">
                <a:ln>
                  <a:noFill/>
                </a:ln>
                <a:solidFill>
                  <a:srgbClr val="002060"/>
                </a:solidFill>
                <a:effectLst/>
                <a:uLnTx/>
                <a:uFillTx/>
                <a:latin typeface="Century Gothic"/>
                <a:ea typeface="+mn-ea"/>
                <a:cs typeface="+mn-cs"/>
              </a:rPr>
              <a:t>a present for my mum.</a:t>
            </a:r>
          </a:p>
          <a:p>
            <a:pPr marL="609555" marR="0" lvl="0" indent="-609555" algn="l" defTabSz="913788" rtl="0" eaLnBrk="1" fontAlgn="auto" latinLnBrk="0" hangingPunct="1">
              <a:lnSpc>
                <a:spcPct val="100000"/>
              </a:lnSpc>
              <a:spcBef>
                <a:spcPts val="0"/>
              </a:spcBef>
              <a:spcAft>
                <a:spcPts val="0"/>
              </a:spcAft>
              <a:buClrTx/>
              <a:buSzTx/>
              <a:buFontTx/>
              <a:buAutoNum type="arabicPeriod"/>
              <a:tabLst/>
              <a:defRPr/>
            </a:pPr>
            <a:r>
              <a:rPr kumimoji="0" lang="en-US" sz="2500" b="1" i="0" u="none" strike="noStrike" kern="1200" cap="none" spc="0" normalizeH="0" baseline="0" noProof="0" dirty="0">
                <a:ln>
                  <a:noFill/>
                </a:ln>
                <a:solidFill>
                  <a:srgbClr val="002060"/>
                </a:solidFill>
                <a:effectLst/>
                <a:uLnTx/>
                <a:uFillTx/>
                <a:latin typeface="Century Gothic"/>
                <a:ea typeface="+mn-ea"/>
                <a:cs typeface="+mn-cs"/>
              </a:rPr>
              <a:t>I played </a:t>
            </a:r>
            <a:r>
              <a:rPr kumimoji="0" lang="en-US" sz="2500" b="0" i="0" u="none" strike="noStrike" kern="1200" cap="none" spc="0" normalizeH="0" baseline="0" noProof="0">
                <a:ln>
                  <a:noFill/>
                </a:ln>
                <a:solidFill>
                  <a:srgbClr val="002060"/>
                </a:solidFill>
                <a:effectLst/>
                <a:uLnTx/>
                <a:uFillTx/>
                <a:latin typeface="Century Gothic"/>
                <a:ea typeface="+mn-ea"/>
                <a:cs typeface="+mn-cs"/>
              </a:rPr>
              <a:t>tennis against </a:t>
            </a:r>
            <a:r>
              <a:rPr kumimoji="0" lang="en-US" sz="2500" b="0" i="0" u="none" strike="noStrike" kern="1200" cap="none" spc="0" normalizeH="0" baseline="0" noProof="0" dirty="0">
                <a:ln>
                  <a:noFill/>
                </a:ln>
                <a:solidFill>
                  <a:srgbClr val="002060"/>
                </a:solidFill>
                <a:effectLst/>
                <a:uLnTx/>
                <a:uFillTx/>
                <a:latin typeface="Century Gothic"/>
                <a:ea typeface="+mn-ea"/>
                <a:cs typeface="+mn-cs"/>
              </a:rPr>
              <a:t>my friend.</a:t>
            </a:r>
          </a:p>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002060"/>
                </a:solidFill>
                <a:effectLst/>
                <a:uLnTx/>
                <a:uFillTx/>
                <a:latin typeface="Century Gothic"/>
                <a:ea typeface="+mn-ea"/>
                <a:cs typeface="+mn-cs"/>
              </a:rPr>
              <a:t>*challenge = el desafío</a:t>
            </a:r>
            <a:endParaRPr kumimoji="0" lang="en-US" sz="2500" b="0" i="0" u="none" strike="noStrike" kern="1200" cap="none" spc="0" normalizeH="0" baseline="0" noProof="0" dirty="0">
              <a:ln>
                <a:noFill/>
              </a:ln>
              <a:solidFill>
                <a:srgbClr val="002060"/>
              </a:solidFill>
              <a:effectLst/>
              <a:uLnTx/>
              <a:uFillTx/>
              <a:latin typeface="Century Gothic"/>
              <a:ea typeface="+mn-ea"/>
              <a:cs typeface="+mn-cs"/>
            </a:endParaRPr>
          </a:p>
        </p:txBody>
      </p:sp>
      <p:graphicFrame>
        <p:nvGraphicFramePr>
          <p:cNvPr id="5" name="Tabla 2">
            <a:extLst>
              <a:ext uri="{FF2B5EF4-FFF2-40B4-BE49-F238E27FC236}">
                <a16:creationId xmlns:a16="http://schemas.microsoft.com/office/drawing/2014/main" id="{29B82EBD-DEA3-E240-B415-928262553EC0}"/>
              </a:ext>
            </a:extLst>
          </p:cNvPr>
          <p:cNvGraphicFramePr>
            <a:graphicFrameLocks noGrp="1"/>
          </p:cNvGraphicFramePr>
          <p:nvPr>
            <p:extLst/>
          </p:nvPr>
        </p:nvGraphicFramePr>
        <p:xfrm>
          <a:off x="5674856" y="567531"/>
          <a:ext cx="6080916" cy="5268615"/>
        </p:xfrm>
        <a:graphic>
          <a:graphicData uri="http://schemas.openxmlformats.org/drawingml/2006/table">
            <a:tbl>
              <a:tblPr firstRow="1" bandRow="1">
                <a:tableStyleId>{5DA37D80-6434-44D0-A028-1B22A696006F}</a:tableStyleId>
              </a:tblPr>
              <a:tblGrid>
                <a:gridCol w="422239">
                  <a:extLst>
                    <a:ext uri="{9D8B030D-6E8A-4147-A177-3AD203B41FA5}">
                      <a16:colId xmlns:a16="http://schemas.microsoft.com/office/drawing/2014/main" val="1975583231"/>
                    </a:ext>
                  </a:extLst>
                </a:gridCol>
                <a:gridCol w="893731">
                  <a:extLst>
                    <a:ext uri="{9D8B030D-6E8A-4147-A177-3AD203B41FA5}">
                      <a16:colId xmlns:a16="http://schemas.microsoft.com/office/drawing/2014/main" val="2787285574"/>
                    </a:ext>
                  </a:extLst>
                </a:gridCol>
                <a:gridCol w="973123">
                  <a:extLst>
                    <a:ext uri="{9D8B030D-6E8A-4147-A177-3AD203B41FA5}">
                      <a16:colId xmlns:a16="http://schemas.microsoft.com/office/drawing/2014/main" val="3861968725"/>
                    </a:ext>
                  </a:extLst>
                </a:gridCol>
                <a:gridCol w="3791823">
                  <a:extLst>
                    <a:ext uri="{9D8B030D-6E8A-4147-A177-3AD203B41FA5}">
                      <a16:colId xmlns:a16="http://schemas.microsoft.com/office/drawing/2014/main" val="1608079510"/>
                    </a:ext>
                  </a:extLst>
                </a:gridCol>
              </a:tblGrid>
              <a:tr h="497840">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a:solidFill>
                            <a:srgbClr val="002060"/>
                          </a:solidFill>
                        </a:rPr>
                        <a:t>¿Quién?</a:t>
                      </a:r>
                      <a:endParaRPr lang="x-none" sz="2700" b="1">
                        <a:solidFill>
                          <a:srgbClr val="002060"/>
                        </a:solidFill>
                      </a:endParaRPr>
                    </a:p>
                  </a:txBody>
                  <a:tcPr anchor="ctr"/>
                </a:tc>
                <a:tc hMerge="1">
                  <a:txBody>
                    <a:bodyPr/>
                    <a:lstStyle/>
                    <a:p>
                      <a:pPr algn="ctr"/>
                      <a:endParaRPr lang="x-none" sz="2000" b="1" dirty="0">
                        <a:solidFill>
                          <a:srgbClr val="002060"/>
                        </a:solidFill>
                      </a:endParaRPr>
                    </a:p>
                  </a:txBody>
                  <a:tcPr marL="68580" marR="68580" marT="34290" marB="34290" anchor="ctr"/>
                </a:tc>
                <a:tc>
                  <a:txBody>
                    <a:bodyPr/>
                    <a:lstStyle/>
                    <a:p>
                      <a:pPr algn="ctr"/>
                      <a:r>
                        <a:rPr lang="en-GB" sz="2700" b="1" dirty="0">
                          <a:solidFill>
                            <a:srgbClr val="002060"/>
                          </a:solidFill>
                        </a:rPr>
                        <a:t>la </a:t>
                      </a:r>
                      <a:r>
                        <a:rPr lang="en-GB" sz="2700" b="1" dirty="0" err="1">
                          <a:solidFill>
                            <a:srgbClr val="002060"/>
                          </a:solidFill>
                        </a:rPr>
                        <a:t>actividad</a:t>
                      </a:r>
                      <a:endParaRPr lang="x-none" sz="2700" b="1" dirty="0">
                        <a:solidFill>
                          <a:srgbClr val="002060"/>
                        </a:solidFill>
                      </a:endParaRPr>
                    </a:p>
                  </a:txBody>
                  <a:tcPr anchor="ctr"/>
                </a:tc>
                <a:extLst>
                  <a:ext uri="{0D108BD9-81ED-4DB2-BD59-A6C34878D82A}">
                    <a16:rowId xmlns:a16="http://schemas.microsoft.com/office/drawing/2014/main" val="999975706"/>
                  </a:ext>
                </a:extLst>
              </a:tr>
              <a:tr h="833505">
                <a:tc>
                  <a:txBody>
                    <a:bodyPr/>
                    <a:lstStyle/>
                    <a:p>
                      <a:pPr algn="ct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a:solidFill>
                            <a:srgbClr val="002060"/>
                          </a:solidFill>
                        </a:rPr>
                        <a:t>I</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dirty="0">
                          <a:solidFill>
                            <a:srgbClr val="002060"/>
                          </a:solidFill>
                        </a:rPr>
                        <a:t>we</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s-ES" sz="2700" b="1" dirty="0">
                          <a:solidFill>
                            <a:srgbClr val="002060"/>
                          </a:solidFill>
                        </a:rPr>
                        <a:t>(en inglés)</a:t>
                      </a:r>
                      <a:endParaRPr lang="x-none" sz="2700" b="1" dirty="0">
                        <a:solidFill>
                          <a:srgbClr val="002060"/>
                        </a:solidFill>
                      </a:endParaRPr>
                    </a:p>
                  </a:txBody>
                  <a:tcPr anchor="ctr">
                    <a:solidFill>
                      <a:schemeClr val="accent2">
                        <a:lumMod val="20000"/>
                        <a:lumOff val="80000"/>
                      </a:schemeClr>
                    </a:solidFill>
                  </a:tcPr>
                </a:tc>
                <a:extLst>
                  <a:ext uri="{0D108BD9-81ED-4DB2-BD59-A6C34878D82A}">
                    <a16:rowId xmlns:a16="http://schemas.microsoft.com/office/drawing/2014/main" val="1548896538"/>
                  </a:ext>
                </a:extLst>
              </a:tr>
              <a:tr h="655365">
                <a:tc>
                  <a:txBody>
                    <a:bodyPr/>
                    <a:lstStyle/>
                    <a:p>
                      <a:pPr algn="ctr"/>
                      <a:r>
                        <a:rPr lang="en-GB" sz="2000" b="1">
                          <a:solidFill>
                            <a:srgbClr val="203864"/>
                          </a:solidFill>
                        </a:rPr>
                        <a:t>1</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122319523"/>
                  </a:ext>
                </a:extLst>
              </a:tr>
              <a:tr h="655365">
                <a:tc>
                  <a:txBody>
                    <a:bodyPr/>
                    <a:lstStyle/>
                    <a:p>
                      <a:pPr algn="ctr"/>
                      <a:r>
                        <a:rPr lang="en-GB" sz="2000" b="1">
                          <a:solidFill>
                            <a:srgbClr val="203864"/>
                          </a:solidFill>
                        </a:rPr>
                        <a:t>2</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865955813"/>
                  </a:ext>
                </a:extLst>
              </a:tr>
              <a:tr h="655365">
                <a:tc>
                  <a:txBody>
                    <a:bodyPr/>
                    <a:lstStyle/>
                    <a:p>
                      <a:pPr algn="ctr"/>
                      <a:r>
                        <a:rPr lang="en-GB" sz="2000" b="1">
                          <a:solidFill>
                            <a:srgbClr val="203864"/>
                          </a:solidFill>
                        </a:rPr>
                        <a:t>3</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882403760"/>
                  </a:ext>
                </a:extLst>
              </a:tr>
              <a:tr h="655365">
                <a:tc>
                  <a:txBody>
                    <a:bodyPr/>
                    <a:lstStyle/>
                    <a:p>
                      <a:pPr algn="ctr"/>
                      <a:r>
                        <a:rPr lang="en-GB" sz="2000" b="1">
                          <a:solidFill>
                            <a:srgbClr val="203864"/>
                          </a:solidFill>
                        </a:rPr>
                        <a:t>4</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1766618113"/>
                  </a:ext>
                </a:extLst>
              </a:tr>
              <a:tr h="655365">
                <a:tc>
                  <a:txBody>
                    <a:bodyPr/>
                    <a:lstStyle/>
                    <a:p>
                      <a:pPr algn="ctr"/>
                      <a:r>
                        <a:rPr lang="en-GB" sz="2000" b="1">
                          <a:solidFill>
                            <a:srgbClr val="203864"/>
                          </a:solidFill>
                        </a:rPr>
                        <a:t>5</a:t>
                      </a: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tc>
                  <a:txBody>
                    <a:bodyPr/>
                    <a:lstStyle/>
                    <a:p>
                      <a:pPr algn="ctr"/>
                      <a:endParaRPr lang="x-none" sz="2000" b="1" dirty="0">
                        <a:solidFill>
                          <a:srgbClr val="203864"/>
                        </a:solidFill>
                      </a:endParaRPr>
                    </a:p>
                  </a:txBody>
                  <a:tcPr anchor="ctr"/>
                </a:tc>
                <a:extLst>
                  <a:ext uri="{0D108BD9-81ED-4DB2-BD59-A6C34878D82A}">
                    <a16:rowId xmlns:a16="http://schemas.microsoft.com/office/drawing/2014/main" val="1296959537"/>
                  </a:ext>
                </a:extLst>
              </a:tr>
              <a:tr h="655365">
                <a:tc>
                  <a:txBody>
                    <a:bodyPr/>
                    <a:lstStyle/>
                    <a:p>
                      <a:pPr algn="ctr"/>
                      <a:r>
                        <a:rPr lang="en-GB" sz="2000" b="1">
                          <a:solidFill>
                            <a:srgbClr val="203864"/>
                          </a:solidFill>
                        </a:rPr>
                        <a:t>6</a:t>
                      </a: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tc>
                  <a:txBody>
                    <a:bodyPr/>
                    <a:lstStyle/>
                    <a:p>
                      <a:pPr algn="ctr"/>
                      <a:endParaRPr lang="x-none" sz="2000" b="1" dirty="0">
                        <a:solidFill>
                          <a:srgbClr val="203864"/>
                        </a:solidFill>
                      </a:endParaRPr>
                    </a:p>
                  </a:txBody>
                  <a:tcPr anchor="ctr">
                    <a:noFill/>
                  </a:tcPr>
                </a:tc>
                <a:extLst>
                  <a:ext uri="{0D108BD9-81ED-4DB2-BD59-A6C34878D82A}">
                    <a16:rowId xmlns:a16="http://schemas.microsoft.com/office/drawing/2014/main" val="2412182973"/>
                  </a:ext>
                </a:extLst>
              </a:tr>
            </a:tbl>
          </a:graphicData>
        </a:graphic>
      </p:graphicFrame>
      <p:sp>
        <p:nvSpPr>
          <p:cNvPr id="2" name="Título 1">
            <a:extLst>
              <a:ext uri="{FF2B5EF4-FFF2-40B4-BE49-F238E27FC236}">
                <a16:creationId xmlns:a16="http://schemas.microsoft.com/office/drawing/2014/main" id="{885C643E-AA02-0A45-9A3F-683ED132383B}"/>
              </a:ext>
            </a:extLst>
          </p:cNvPr>
          <p:cNvSpPr>
            <a:spLocks noGrp="1"/>
          </p:cNvSpPr>
          <p:nvPr>
            <p:ph type="title"/>
          </p:nvPr>
        </p:nvSpPr>
        <p:spPr>
          <a:xfrm>
            <a:off x="220136" y="131636"/>
            <a:ext cx="10515600" cy="764731"/>
          </a:xfrm>
        </p:spPr>
        <p:txBody>
          <a:bodyPr>
            <a:normAutofit/>
          </a:bodyPr>
          <a:lstStyle/>
          <a:p>
            <a:r>
              <a:rPr lang="es-GB" sz="3200" b="1" dirty="0">
                <a:solidFill>
                  <a:srgbClr val="002060"/>
                </a:solidFill>
              </a:rPr>
              <a:t>Persona B</a:t>
            </a:r>
          </a:p>
        </p:txBody>
      </p:sp>
      <p:sp>
        <p:nvSpPr>
          <p:cNvPr id="4" name="Rectangle 3"/>
          <p:cNvSpPr/>
          <p:nvPr/>
        </p:nvSpPr>
        <p:spPr>
          <a:xfrm>
            <a:off x="8909192" y="5871931"/>
            <a:ext cx="3060453" cy="400110"/>
          </a:xfrm>
          <a:prstGeom prst="rect">
            <a:avLst/>
          </a:prstGeom>
        </p:spPr>
        <p:txBody>
          <a:bodyPr wrap="none">
            <a:spAutoFit/>
          </a:bodyP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*challenge = el desafío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167024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a 2">
            <a:extLst>
              <a:ext uri="{FF2B5EF4-FFF2-40B4-BE49-F238E27FC236}">
                <a16:creationId xmlns:a16="http://schemas.microsoft.com/office/drawing/2014/main" id="{29B82EBD-DEA3-E240-B415-928262553EC0}"/>
              </a:ext>
            </a:extLst>
          </p:cNvPr>
          <p:cNvGraphicFramePr>
            <a:graphicFrameLocks noGrp="1"/>
          </p:cNvGraphicFramePr>
          <p:nvPr>
            <p:extLst/>
          </p:nvPr>
        </p:nvGraphicFramePr>
        <p:xfrm>
          <a:off x="362764" y="685576"/>
          <a:ext cx="5796075" cy="5587128"/>
        </p:xfrm>
        <a:graphic>
          <a:graphicData uri="http://schemas.openxmlformats.org/drawingml/2006/table">
            <a:tbl>
              <a:tblPr firstRow="1" bandRow="1">
                <a:tableStyleId>{5DA37D80-6434-44D0-A028-1B22A696006F}</a:tableStyleId>
              </a:tblPr>
              <a:tblGrid>
                <a:gridCol w="402460">
                  <a:extLst>
                    <a:ext uri="{9D8B030D-6E8A-4147-A177-3AD203B41FA5}">
                      <a16:colId xmlns:a16="http://schemas.microsoft.com/office/drawing/2014/main" val="1975583231"/>
                    </a:ext>
                  </a:extLst>
                </a:gridCol>
                <a:gridCol w="851867">
                  <a:extLst>
                    <a:ext uri="{9D8B030D-6E8A-4147-A177-3AD203B41FA5}">
                      <a16:colId xmlns:a16="http://schemas.microsoft.com/office/drawing/2014/main" val="2787285574"/>
                    </a:ext>
                  </a:extLst>
                </a:gridCol>
                <a:gridCol w="927540">
                  <a:extLst>
                    <a:ext uri="{9D8B030D-6E8A-4147-A177-3AD203B41FA5}">
                      <a16:colId xmlns:a16="http://schemas.microsoft.com/office/drawing/2014/main" val="3861968725"/>
                    </a:ext>
                  </a:extLst>
                </a:gridCol>
                <a:gridCol w="3614208">
                  <a:extLst>
                    <a:ext uri="{9D8B030D-6E8A-4147-A177-3AD203B41FA5}">
                      <a16:colId xmlns:a16="http://schemas.microsoft.com/office/drawing/2014/main" val="1608079510"/>
                    </a:ext>
                  </a:extLst>
                </a:gridCol>
              </a:tblGrid>
              <a:tr h="550023">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dirty="0">
                          <a:solidFill>
                            <a:srgbClr val="002060"/>
                          </a:solidFill>
                        </a:rPr>
                        <a:t>¿Quién?</a:t>
                      </a:r>
                      <a:endParaRPr lang="x-none" sz="2700" b="1">
                        <a:solidFill>
                          <a:srgbClr val="002060"/>
                        </a:solidFill>
                      </a:endParaRPr>
                    </a:p>
                  </a:txBody>
                  <a:tcPr anchor="ctr"/>
                </a:tc>
                <a:tc hMerge="1">
                  <a:txBody>
                    <a:bodyPr/>
                    <a:lstStyle/>
                    <a:p>
                      <a:pPr algn="ctr"/>
                      <a:endParaRPr lang="x-none" sz="2000" b="1" dirty="0">
                        <a:solidFill>
                          <a:srgbClr val="002060"/>
                        </a:solidFill>
                      </a:endParaRPr>
                    </a:p>
                  </a:txBody>
                  <a:tcPr marL="68580" marR="68580" marT="34290" marB="34290" anchor="ctr"/>
                </a:tc>
                <a:tc>
                  <a:txBody>
                    <a:bodyPr/>
                    <a:lstStyle/>
                    <a:p>
                      <a:pPr algn="ctr"/>
                      <a:r>
                        <a:rPr lang="es-ES" sz="2700" b="1" dirty="0">
                          <a:solidFill>
                            <a:srgbClr val="002060"/>
                          </a:solidFill>
                        </a:rPr>
                        <a:t>la actividad</a:t>
                      </a:r>
                      <a:endParaRPr lang="x-none" sz="2700" b="1" dirty="0">
                        <a:solidFill>
                          <a:srgbClr val="002060"/>
                        </a:solidFill>
                      </a:endParaRPr>
                    </a:p>
                  </a:txBody>
                  <a:tcPr anchor="ctr"/>
                </a:tc>
                <a:extLst>
                  <a:ext uri="{0D108BD9-81ED-4DB2-BD59-A6C34878D82A}">
                    <a16:rowId xmlns:a16="http://schemas.microsoft.com/office/drawing/2014/main" val="999975706"/>
                  </a:ext>
                </a:extLst>
              </a:tr>
              <a:tr h="692745">
                <a:tc>
                  <a:txBody>
                    <a:bodyPr/>
                    <a:lstStyle/>
                    <a:p>
                      <a:pPr algn="ct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a:solidFill>
                            <a:srgbClr val="002060"/>
                          </a:solidFill>
                        </a:rPr>
                        <a:t>I</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dirty="0">
                          <a:solidFill>
                            <a:srgbClr val="002060"/>
                          </a:solidFill>
                        </a:rPr>
                        <a:t>we</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s-ES" sz="2700" b="1" dirty="0">
                          <a:solidFill>
                            <a:srgbClr val="002060"/>
                          </a:solidFill>
                        </a:rPr>
                        <a:t>(en inglés)</a:t>
                      </a:r>
                      <a:endParaRPr lang="x-none" sz="2700" b="1" dirty="0">
                        <a:solidFill>
                          <a:srgbClr val="002060"/>
                        </a:solidFill>
                      </a:endParaRPr>
                    </a:p>
                  </a:txBody>
                  <a:tcPr anchor="ctr">
                    <a:solidFill>
                      <a:schemeClr val="accent2">
                        <a:lumMod val="20000"/>
                        <a:lumOff val="80000"/>
                      </a:schemeClr>
                    </a:solidFill>
                  </a:tcPr>
                </a:tc>
                <a:extLst>
                  <a:ext uri="{0D108BD9-81ED-4DB2-BD59-A6C34878D82A}">
                    <a16:rowId xmlns:a16="http://schemas.microsoft.com/office/drawing/2014/main" val="1548896538"/>
                  </a:ext>
                </a:extLst>
              </a:tr>
              <a:tr h="724060">
                <a:tc>
                  <a:txBody>
                    <a:bodyPr/>
                    <a:lstStyle/>
                    <a:p>
                      <a:pPr algn="ctr"/>
                      <a:r>
                        <a:rPr lang="en-GB" sz="2000" b="1">
                          <a:solidFill>
                            <a:srgbClr val="203864"/>
                          </a:solidFill>
                        </a:rPr>
                        <a:t>1</a:t>
                      </a:r>
                      <a:endParaRPr lang="x-none" sz="20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extLst>
                  <a:ext uri="{0D108BD9-81ED-4DB2-BD59-A6C34878D82A}">
                    <a16:rowId xmlns:a16="http://schemas.microsoft.com/office/drawing/2014/main" val="1122319523"/>
                  </a:ext>
                </a:extLst>
              </a:tr>
              <a:tr h="724060">
                <a:tc>
                  <a:txBody>
                    <a:bodyPr/>
                    <a:lstStyle/>
                    <a:p>
                      <a:pPr algn="ctr"/>
                      <a:r>
                        <a:rPr lang="en-GB" sz="2000" b="1">
                          <a:solidFill>
                            <a:srgbClr val="203864"/>
                          </a:solidFill>
                        </a:rPr>
                        <a:t>2</a:t>
                      </a:r>
                      <a:endParaRPr lang="x-none" sz="20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extLst>
                  <a:ext uri="{0D108BD9-81ED-4DB2-BD59-A6C34878D82A}">
                    <a16:rowId xmlns:a16="http://schemas.microsoft.com/office/drawing/2014/main" val="865955813"/>
                  </a:ext>
                </a:extLst>
              </a:tr>
              <a:tr h="724060">
                <a:tc>
                  <a:txBody>
                    <a:bodyPr/>
                    <a:lstStyle/>
                    <a:p>
                      <a:pPr algn="ctr"/>
                      <a:r>
                        <a:rPr lang="en-GB" sz="2000" b="1">
                          <a:solidFill>
                            <a:srgbClr val="203864"/>
                          </a:solidFill>
                        </a:rPr>
                        <a:t>3</a:t>
                      </a:r>
                      <a:endParaRPr lang="x-none" sz="20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extLst>
                  <a:ext uri="{0D108BD9-81ED-4DB2-BD59-A6C34878D82A}">
                    <a16:rowId xmlns:a16="http://schemas.microsoft.com/office/drawing/2014/main" val="1882403760"/>
                  </a:ext>
                </a:extLst>
              </a:tr>
              <a:tr h="724060">
                <a:tc>
                  <a:txBody>
                    <a:bodyPr/>
                    <a:lstStyle/>
                    <a:p>
                      <a:pPr algn="ctr"/>
                      <a:r>
                        <a:rPr lang="en-GB" sz="2000" b="1">
                          <a:solidFill>
                            <a:srgbClr val="203864"/>
                          </a:solidFill>
                        </a:rPr>
                        <a:t>4</a:t>
                      </a:r>
                      <a:endParaRPr lang="x-none" sz="20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extLst>
                  <a:ext uri="{0D108BD9-81ED-4DB2-BD59-A6C34878D82A}">
                    <a16:rowId xmlns:a16="http://schemas.microsoft.com/office/drawing/2014/main" val="1766618113"/>
                  </a:ext>
                </a:extLst>
              </a:tr>
              <a:tr h="724060">
                <a:tc>
                  <a:txBody>
                    <a:bodyPr/>
                    <a:lstStyle/>
                    <a:p>
                      <a:pPr algn="ctr"/>
                      <a:r>
                        <a:rPr lang="en-GB" sz="2000" b="1">
                          <a:solidFill>
                            <a:srgbClr val="203864"/>
                          </a:solidFill>
                        </a:rPr>
                        <a:t>5</a:t>
                      </a:r>
                      <a:endParaRPr lang="x-none" sz="20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extLst>
                  <a:ext uri="{0D108BD9-81ED-4DB2-BD59-A6C34878D82A}">
                    <a16:rowId xmlns:a16="http://schemas.microsoft.com/office/drawing/2014/main" val="1296959537"/>
                  </a:ext>
                </a:extLst>
              </a:tr>
              <a:tr h="724060">
                <a:tc>
                  <a:txBody>
                    <a:bodyPr/>
                    <a:lstStyle/>
                    <a:p>
                      <a:pPr algn="ctr"/>
                      <a:r>
                        <a:rPr lang="en-GB" sz="2000" b="1">
                          <a:solidFill>
                            <a:srgbClr val="203864"/>
                          </a:solidFill>
                        </a:rPr>
                        <a:t>6</a:t>
                      </a:r>
                      <a:endParaRPr lang="x-none" sz="20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extLst>
                  <a:ext uri="{0D108BD9-81ED-4DB2-BD59-A6C34878D82A}">
                    <a16:rowId xmlns:a16="http://schemas.microsoft.com/office/drawing/2014/main" val="2412182973"/>
                  </a:ext>
                </a:extLst>
              </a:tr>
            </a:tbl>
          </a:graphicData>
        </a:graphic>
      </p:graphicFrame>
      <p:graphicFrame>
        <p:nvGraphicFramePr>
          <p:cNvPr id="33" name="Tabla 2">
            <a:extLst>
              <a:ext uri="{FF2B5EF4-FFF2-40B4-BE49-F238E27FC236}">
                <a16:creationId xmlns:a16="http://schemas.microsoft.com/office/drawing/2014/main" id="{29B82EBD-DEA3-E240-B415-928262553EC0}"/>
              </a:ext>
            </a:extLst>
          </p:cNvPr>
          <p:cNvGraphicFramePr>
            <a:graphicFrameLocks noGrp="1"/>
          </p:cNvGraphicFramePr>
          <p:nvPr>
            <p:extLst/>
          </p:nvPr>
        </p:nvGraphicFramePr>
        <p:xfrm>
          <a:off x="6243515" y="685575"/>
          <a:ext cx="5796075" cy="5587127"/>
        </p:xfrm>
        <a:graphic>
          <a:graphicData uri="http://schemas.openxmlformats.org/drawingml/2006/table">
            <a:tbl>
              <a:tblPr firstRow="1" bandRow="1">
                <a:tableStyleId>{5DA37D80-6434-44D0-A028-1B22A696006F}</a:tableStyleId>
              </a:tblPr>
              <a:tblGrid>
                <a:gridCol w="402460">
                  <a:extLst>
                    <a:ext uri="{9D8B030D-6E8A-4147-A177-3AD203B41FA5}">
                      <a16:colId xmlns:a16="http://schemas.microsoft.com/office/drawing/2014/main" val="1975583231"/>
                    </a:ext>
                  </a:extLst>
                </a:gridCol>
                <a:gridCol w="851867">
                  <a:extLst>
                    <a:ext uri="{9D8B030D-6E8A-4147-A177-3AD203B41FA5}">
                      <a16:colId xmlns:a16="http://schemas.microsoft.com/office/drawing/2014/main" val="2787285574"/>
                    </a:ext>
                  </a:extLst>
                </a:gridCol>
                <a:gridCol w="973629">
                  <a:extLst>
                    <a:ext uri="{9D8B030D-6E8A-4147-A177-3AD203B41FA5}">
                      <a16:colId xmlns:a16="http://schemas.microsoft.com/office/drawing/2014/main" val="3861968725"/>
                    </a:ext>
                  </a:extLst>
                </a:gridCol>
                <a:gridCol w="3568119">
                  <a:extLst>
                    <a:ext uri="{9D8B030D-6E8A-4147-A177-3AD203B41FA5}">
                      <a16:colId xmlns:a16="http://schemas.microsoft.com/office/drawing/2014/main" val="1608079510"/>
                    </a:ext>
                  </a:extLst>
                </a:gridCol>
              </a:tblGrid>
              <a:tr h="558164">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gridSpan="2">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dirty="0">
                          <a:solidFill>
                            <a:srgbClr val="002060"/>
                          </a:solidFill>
                        </a:rPr>
                        <a:t>¿Quién?</a:t>
                      </a:r>
                      <a:endParaRPr lang="x-none" sz="2700" b="1">
                        <a:solidFill>
                          <a:srgbClr val="002060"/>
                        </a:solidFill>
                      </a:endParaRPr>
                    </a:p>
                  </a:txBody>
                  <a:tcPr anchor="ctr"/>
                </a:tc>
                <a:tc hMerge="1">
                  <a:txBody>
                    <a:bodyPr/>
                    <a:lstStyle/>
                    <a:p>
                      <a:pPr algn="ctr"/>
                      <a:endParaRPr lang="x-none" sz="2000" b="1" dirty="0">
                        <a:solidFill>
                          <a:srgbClr val="002060"/>
                        </a:solidFill>
                      </a:endParaRPr>
                    </a:p>
                  </a:txBody>
                  <a:tcPr marL="68580" marR="68580" marT="34290" marB="34290" anchor="ctr"/>
                </a:tc>
                <a:tc>
                  <a:txBody>
                    <a:bodyPr/>
                    <a:lstStyle/>
                    <a:p>
                      <a:pPr algn="ctr"/>
                      <a:r>
                        <a:rPr lang="es-ES" sz="2800" b="1" dirty="0">
                          <a:solidFill>
                            <a:srgbClr val="002060"/>
                          </a:solidFill>
                        </a:rPr>
                        <a:t>la actividad </a:t>
                      </a:r>
                      <a:endParaRPr lang="x-none" sz="2700" b="1" dirty="0">
                        <a:solidFill>
                          <a:srgbClr val="002060"/>
                        </a:solidFill>
                      </a:endParaRPr>
                    </a:p>
                  </a:txBody>
                  <a:tcPr anchor="ctr"/>
                </a:tc>
                <a:extLst>
                  <a:ext uri="{0D108BD9-81ED-4DB2-BD59-A6C34878D82A}">
                    <a16:rowId xmlns:a16="http://schemas.microsoft.com/office/drawing/2014/main" val="999975706"/>
                  </a:ext>
                </a:extLst>
              </a:tr>
              <a:tr h="620301">
                <a:tc>
                  <a:txBody>
                    <a:bodyPr/>
                    <a:lstStyle/>
                    <a:p>
                      <a:pPr algn="ct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a:solidFill>
                            <a:srgbClr val="002060"/>
                          </a:solidFill>
                        </a:rPr>
                        <a:t>I</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dirty="0">
                          <a:solidFill>
                            <a:srgbClr val="002060"/>
                          </a:solidFill>
                        </a:rPr>
                        <a:t>we</a:t>
                      </a:r>
                      <a:endParaRPr lang="x-none" sz="2700" b="1" dirty="0">
                        <a:solidFill>
                          <a:srgbClr val="002060"/>
                        </a:solidFill>
                      </a:endParaRPr>
                    </a:p>
                  </a:txBody>
                  <a:tcPr anchor="ctr">
                    <a:solidFill>
                      <a:schemeClr val="accent2">
                        <a:lumMod val="20000"/>
                        <a:lumOff val="80000"/>
                      </a:schemeClr>
                    </a:solidFill>
                  </a:tcPr>
                </a:tc>
                <a:tc>
                  <a:txBody>
                    <a:bodyPr/>
                    <a:lstStyle/>
                    <a:p>
                      <a:pPr algn="ctr"/>
                      <a:r>
                        <a:rPr lang="es-ES" sz="2400" b="1" dirty="0">
                          <a:solidFill>
                            <a:srgbClr val="002060"/>
                          </a:solidFill>
                        </a:rPr>
                        <a:t>(en inglés)</a:t>
                      </a:r>
                      <a:endParaRPr lang="x-none" sz="2400" b="1" dirty="0">
                        <a:solidFill>
                          <a:srgbClr val="002060"/>
                        </a:solidFill>
                      </a:endParaRPr>
                    </a:p>
                  </a:txBody>
                  <a:tcPr anchor="ctr">
                    <a:solidFill>
                      <a:schemeClr val="accent2">
                        <a:lumMod val="20000"/>
                        <a:lumOff val="80000"/>
                      </a:schemeClr>
                    </a:solidFill>
                  </a:tcPr>
                </a:tc>
                <a:extLst>
                  <a:ext uri="{0D108BD9-81ED-4DB2-BD59-A6C34878D82A}">
                    <a16:rowId xmlns:a16="http://schemas.microsoft.com/office/drawing/2014/main" val="1548896538"/>
                  </a:ext>
                </a:extLst>
              </a:tr>
              <a:tr h="734777">
                <a:tc>
                  <a:txBody>
                    <a:bodyPr/>
                    <a:lstStyle/>
                    <a:p>
                      <a:pPr algn="ctr"/>
                      <a:r>
                        <a:rPr lang="en-GB" sz="2000" b="1">
                          <a:solidFill>
                            <a:srgbClr val="203864"/>
                          </a:solidFill>
                        </a:rPr>
                        <a:t>1</a:t>
                      </a:r>
                      <a:endParaRPr lang="x-none" sz="20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extLst>
                  <a:ext uri="{0D108BD9-81ED-4DB2-BD59-A6C34878D82A}">
                    <a16:rowId xmlns:a16="http://schemas.microsoft.com/office/drawing/2014/main" val="1122319523"/>
                  </a:ext>
                </a:extLst>
              </a:tr>
              <a:tr h="734777">
                <a:tc>
                  <a:txBody>
                    <a:bodyPr/>
                    <a:lstStyle/>
                    <a:p>
                      <a:pPr algn="ctr"/>
                      <a:r>
                        <a:rPr lang="en-GB" sz="2000" b="1">
                          <a:solidFill>
                            <a:srgbClr val="203864"/>
                          </a:solidFill>
                        </a:rPr>
                        <a:t>2</a:t>
                      </a:r>
                      <a:endParaRPr lang="x-none" sz="20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extLst>
                  <a:ext uri="{0D108BD9-81ED-4DB2-BD59-A6C34878D82A}">
                    <a16:rowId xmlns:a16="http://schemas.microsoft.com/office/drawing/2014/main" val="865955813"/>
                  </a:ext>
                </a:extLst>
              </a:tr>
              <a:tr h="734777">
                <a:tc>
                  <a:txBody>
                    <a:bodyPr/>
                    <a:lstStyle/>
                    <a:p>
                      <a:pPr algn="ctr"/>
                      <a:r>
                        <a:rPr lang="en-GB" sz="2000" b="1">
                          <a:solidFill>
                            <a:srgbClr val="203864"/>
                          </a:solidFill>
                        </a:rPr>
                        <a:t>3</a:t>
                      </a:r>
                      <a:endParaRPr lang="x-none" sz="20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extLst>
                  <a:ext uri="{0D108BD9-81ED-4DB2-BD59-A6C34878D82A}">
                    <a16:rowId xmlns:a16="http://schemas.microsoft.com/office/drawing/2014/main" val="1882403760"/>
                  </a:ext>
                </a:extLst>
              </a:tr>
              <a:tr h="734777">
                <a:tc>
                  <a:txBody>
                    <a:bodyPr/>
                    <a:lstStyle/>
                    <a:p>
                      <a:pPr algn="ctr"/>
                      <a:r>
                        <a:rPr lang="en-GB" sz="2000" b="1">
                          <a:solidFill>
                            <a:srgbClr val="203864"/>
                          </a:solidFill>
                        </a:rPr>
                        <a:t>4</a:t>
                      </a:r>
                      <a:endParaRPr lang="x-none" sz="20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extLst>
                  <a:ext uri="{0D108BD9-81ED-4DB2-BD59-A6C34878D82A}">
                    <a16:rowId xmlns:a16="http://schemas.microsoft.com/office/drawing/2014/main" val="1766618113"/>
                  </a:ext>
                </a:extLst>
              </a:tr>
              <a:tr h="734777">
                <a:tc>
                  <a:txBody>
                    <a:bodyPr/>
                    <a:lstStyle/>
                    <a:p>
                      <a:pPr algn="ctr"/>
                      <a:r>
                        <a:rPr lang="en-GB" sz="2000" b="1">
                          <a:solidFill>
                            <a:srgbClr val="203864"/>
                          </a:solidFill>
                        </a:rPr>
                        <a:t>5</a:t>
                      </a:r>
                      <a:endParaRPr lang="x-none" sz="20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tc>
                  <a:txBody>
                    <a:bodyPr/>
                    <a:lstStyle/>
                    <a:p>
                      <a:pPr algn="ctr"/>
                      <a:endParaRPr lang="x-none" sz="2700" b="1" dirty="0">
                        <a:solidFill>
                          <a:srgbClr val="203864"/>
                        </a:solidFill>
                      </a:endParaRPr>
                    </a:p>
                  </a:txBody>
                  <a:tcPr anchor="ctr"/>
                </a:tc>
                <a:extLst>
                  <a:ext uri="{0D108BD9-81ED-4DB2-BD59-A6C34878D82A}">
                    <a16:rowId xmlns:a16="http://schemas.microsoft.com/office/drawing/2014/main" val="1296959537"/>
                  </a:ext>
                </a:extLst>
              </a:tr>
              <a:tr h="734777">
                <a:tc>
                  <a:txBody>
                    <a:bodyPr/>
                    <a:lstStyle/>
                    <a:p>
                      <a:pPr algn="ctr"/>
                      <a:r>
                        <a:rPr lang="en-GB" sz="2000" b="1">
                          <a:solidFill>
                            <a:srgbClr val="203864"/>
                          </a:solidFill>
                        </a:rPr>
                        <a:t>6</a:t>
                      </a:r>
                      <a:endParaRPr lang="x-none" sz="20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tc>
                  <a:txBody>
                    <a:bodyPr/>
                    <a:lstStyle/>
                    <a:p>
                      <a:pPr algn="ctr"/>
                      <a:endParaRPr lang="x-none" sz="2700" b="1" dirty="0">
                        <a:solidFill>
                          <a:srgbClr val="203864"/>
                        </a:solidFill>
                      </a:endParaRPr>
                    </a:p>
                  </a:txBody>
                  <a:tcPr anchor="ctr">
                    <a:noFill/>
                  </a:tcPr>
                </a:tc>
                <a:extLst>
                  <a:ext uri="{0D108BD9-81ED-4DB2-BD59-A6C34878D82A}">
                    <a16:rowId xmlns:a16="http://schemas.microsoft.com/office/drawing/2014/main" val="2412182973"/>
                  </a:ext>
                </a:extLst>
              </a:tr>
            </a:tbl>
          </a:graphicData>
        </a:graphic>
      </p:graphicFrame>
      <p:sp>
        <p:nvSpPr>
          <p:cNvPr id="5" name="TextBox 4"/>
          <p:cNvSpPr txBox="1"/>
          <p:nvPr/>
        </p:nvSpPr>
        <p:spPr>
          <a:xfrm>
            <a:off x="2508463" y="2019750"/>
            <a:ext cx="4325537" cy="492436"/>
          </a:xfrm>
          <a:prstGeom prst="rect">
            <a:avLst/>
          </a:prstGeom>
          <a:noFill/>
        </p:spPr>
        <p:txBody>
          <a:bodyPr wrap="square" lIns="121915" tIns="60957" rIns="121915" bIns="60957" rtlCol="0">
            <a:spAutoFit/>
          </a:bodyP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accepted the challenge</a:t>
            </a:r>
          </a:p>
        </p:txBody>
      </p:sp>
      <p:sp>
        <p:nvSpPr>
          <p:cNvPr id="21" name="TextBox 20"/>
          <p:cNvSpPr txBox="1"/>
          <p:nvPr/>
        </p:nvSpPr>
        <p:spPr>
          <a:xfrm>
            <a:off x="2473355" y="2820435"/>
            <a:ext cx="3954225" cy="492436"/>
          </a:xfrm>
          <a:prstGeom prst="rect">
            <a:avLst/>
          </a:prstGeom>
          <a:noFill/>
        </p:spPr>
        <p:txBody>
          <a:bodyPr wrap="square" lIns="121915" tIns="60957" rIns="121915" bIns="60957" rtlCol="0">
            <a:spAutoFit/>
          </a:bodyP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couldn’t stand the sun</a:t>
            </a:r>
          </a:p>
        </p:txBody>
      </p:sp>
      <p:sp>
        <p:nvSpPr>
          <p:cNvPr id="23" name="TextBox 22"/>
          <p:cNvSpPr txBox="1"/>
          <p:nvPr/>
        </p:nvSpPr>
        <p:spPr>
          <a:xfrm>
            <a:off x="2443782" y="3488925"/>
            <a:ext cx="3780717" cy="492436"/>
          </a:xfrm>
          <a:prstGeom prst="rect">
            <a:avLst/>
          </a:prstGeom>
          <a:noFill/>
        </p:spPr>
        <p:txBody>
          <a:bodyPr wrap="square" lIns="121915" tIns="60957" rIns="121915" bIns="60957" rtlCol="0">
            <a:spAutoFit/>
          </a:bodyP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carried clothes in a bag</a:t>
            </a:r>
          </a:p>
        </p:txBody>
      </p:sp>
      <p:sp>
        <p:nvSpPr>
          <p:cNvPr id="24" name="TextBox 23"/>
          <p:cNvSpPr txBox="1"/>
          <p:nvPr/>
        </p:nvSpPr>
        <p:spPr>
          <a:xfrm>
            <a:off x="2476378" y="4229316"/>
            <a:ext cx="3780717" cy="492436"/>
          </a:xfrm>
          <a:prstGeom prst="rect">
            <a:avLst/>
          </a:prstGeom>
          <a:noFill/>
        </p:spPr>
        <p:txBody>
          <a:bodyPr wrap="square" lIns="121915" tIns="60957" rIns="121915" bIns="60957" rtlCol="0">
            <a:spAutoFit/>
          </a:bodyP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missed England</a:t>
            </a:r>
          </a:p>
        </p:txBody>
      </p:sp>
      <p:sp>
        <p:nvSpPr>
          <p:cNvPr id="25" name="TextBox 24"/>
          <p:cNvSpPr txBox="1"/>
          <p:nvPr/>
        </p:nvSpPr>
        <p:spPr>
          <a:xfrm>
            <a:off x="2508463" y="4723911"/>
            <a:ext cx="3954225" cy="861768"/>
          </a:xfrm>
          <a:prstGeom prst="rect">
            <a:avLst/>
          </a:prstGeom>
          <a:noFill/>
        </p:spPr>
        <p:txBody>
          <a:bodyPr wrap="square" lIns="121915" tIns="60957" rIns="121915" bIns="60957" rtlCol="0">
            <a:spAutoFit/>
          </a:bodyP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looked for a present for Mum</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TextBox 25"/>
          <p:cNvSpPr txBox="1"/>
          <p:nvPr/>
        </p:nvSpPr>
        <p:spPr>
          <a:xfrm>
            <a:off x="2486747" y="5479279"/>
            <a:ext cx="3672092" cy="861768"/>
          </a:xfrm>
          <a:prstGeom prst="rect">
            <a:avLst/>
          </a:prstGeom>
          <a:noFill/>
        </p:spPr>
        <p:txBody>
          <a:bodyPr wrap="square" lIns="121915" tIns="60957" rIns="121915" bIns="60957" rtlCol="0">
            <a:spAutoFit/>
          </a:bodyP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played </a:t>
            </a:r>
            <a:r>
              <a:rPr kumimoji="0" lang="en-US" sz="2400" b="0" i="0" u="none" strike="noStrike" kern="1200" cap="none" spc="0" normalizeH="0" baseline="0" noProof="0">
                <a:ln>
                  <a:noFill/>
                </a:ln>
                <a:solidFill>
                  <a:srgbClr val="002060"/>
                </a:solidFill>
                <a:effectLst/>
                <a:uLnTx/>
                <a:uFillTx/>
                <a:latin typeface="Century Gothic"/>
                <a:ea typeface="+mn-ea"/>
                <a:cs typeface="+mn-cs"/>
              </a:rPr>
              <a:t>tennis against </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my friend</a:t>
            </a:r>
          </a:p>
        </p:txBody>
      </p:sp>
      <p:sp>
        <p:nvSpPr>
          <p:cNvPr id="27" name="TextBox 26"/>
          <p:cNvSpPr txBox="1"/>
          <p:nvPr/>
        </p:nvSpPr>
        <p:spPr>
          <a:xfrm>
            <a:off x="8439612" y="1820328"/>
            <a:ext cx="3708400" cy="861768"/>
          </a:xfrm>
          <a:prstGeom prst="rect">
            <a:avLst/>
          </a:prstGeom>
          <a:noFill/>
        </p:spPr>
        <p:txBody>
          <a:bodyPr wrap="square" lIns="121915" tIns="60957" rIns="121915" bIns="60957" rtlCol="0">
            <a:spAutoFit/>
          </a:bodyP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invited friends to participate</a:t>
            </a:r>
          </a:p>
        </p:txBody>
      </p:sp>
      <p:sp>
        <p:nvSpPr>
          <p:cNvPr id="28" name="TextBox 27"/>
          <p:cNvSpPr txBox="1"/>
          <p:nvPr/>
        </p:nvSpPr>
        <p:spPr>
          <a:xfrm>
            <a:off x="8447030" y="2692986"/>
            <a:ext cx="3708400" cy="492436"/>
          </a:xfrm>
          <a:prstGeom prst="rect">
            <a:avLst/>
          </a:prstGeom>
          <a:noFill/>
        </p:spPr>
        <p:txBody>
          <a:bodyPr wrap="square" lIns="121915" tIns="60957" rIns="121915" bIns="60957" rtlCol="0">
            <a:spAutoFit/>
          </a:bodyP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swam in a river</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9" name="TextBox 28"/>
          <p:cNvSpPr txBox="1"/>
          <p:nvPr/>
        </p:nvSpPr>
        <p:spPr>
          <a:xfrm>
            <a:off x="8419163" y="3438903"/>
            <a:ext cx="3708400" cy="492436"/>
          </a:xfrm>
          <a:prstGeom prst="rect">
            <a:avLst/>
          </a:prstGeom>
          <a:noFill/>
        </p:spPr>
        <p:txBody>
          <a:bodyPr wrap="square" lIns="121915" tIns="60957" rIns="121915" bIns="60957" rtlCol="0">
            <a:spAutoFit/>
          </a:bodyP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missed family</a:t>
            </a:r>
          </a:p>
        </p:txBody>
      </p:sp>
      <p:sp>
        <p:nvSpPr>
          <p:cNvPr id="30" name="TextBox 29"/>
          <p:cNvSpPr txBox="1"/>
          <p:nvPr/>
        </p:nvSpPr>
        <p:spPr>
          <a:xfrm>
            <a:off x="8412722" y="4007215"/>
            <a:ext cx="3708400" cy="861768"/>
          </a:xfrm>
          <a:prstGeom prst="rect">
            <a:avLst/>
          </a:prstGeom>
          <a:noFill/>
        </p:spPr>
        <p:txBody>
          <a:bodyPr wrap="square" lIns="121915" tIns="60957" rIns="121915" bIns="60957" rtlCol="0">
            <a:spAutoFit/>
          </a:bodyP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a:ea typeface="+mn-ea"/>
                <a:cs typeface="+mn-cs"/>
              </a:rPr>
              <a:t>managed to walk quite far</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1" name="TextBox 30"/>
          <p:cNvSpPr txBox="1"/>
          <p:nvPr/>
        </p:nvSpPr>
        <p:spPr>
          <a:xfrm>
            <a:off x="8424040" y="4869030"/>
            <a:ext cx="3739545" cy="492436"/>
          </a:xfrm>
          <a:prstGeom prst="rect">
            <a:avLst/>
          </a:prstGeom>
          <a:noFill/>
        </p:spPr>
        <p:txBody>
          <a:bodyPr wrap="square" lIns="121915" tIns="60957" rIns="121915" bIns="60957" rtlCol="0">
            <a:spAutoFit/>
          </a:bodyP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took lots of photos</a:t>
            </a:r>
          </a:p>
        </p:txBody>
      </p:sp>
      <p:sp>
        <p:nvSpPr>
          <p:cNvPr id="32" name="TextBox 31"/>
          <p:cNvSpPr txBox="1"/>
          <p:nvPr/>
        </p:nvSpPr>
        <p:spPr>
          <a:xfrm>
            <a:off x="8443703" y="5452377"/>
            <a:ext cx="3748297" cy="861768"/>
          </a:xfrm>
          <a:prstGeom prst="rect">
            <a:avLst/>
          </a:prstGeom>
          <a:noFill/>
        </p:spPr>
        <p:txBody>
          <a:bodyPr wrap="square" lIns="121915" tIns="60957" rIns="121915" bIns="60957" rtlCol="0">
            <a:spAutoFit/>
          </a:bodyP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didn’t </a:t>
            </a:r>
            <a:r>
              <a:rPr kumimoji="0" lang="en-US" sz="2400" b="0" i="0" u="none" strike="noStrike" kern="1200" cap="none" spc="0" normalizeH="0" baseline="0" noProof="0">
                <a:ln>
                  <a:noFill/>
                </a:ln>
                <a:solidFill>
                  <a:srgbClr val="002060"/>
                </a:solidFill>
                <a:effectLst/>
                <a:uLnTx/>
                <a:uFillTx/>
                <a:latin typeface="Century Gothic"/>
                <a:ea typeface="+mn-ea"/>
                <a:cs typeface="+mn-cs"/>
              </a:rPr>
              <a:t>pay for the hostel</a:t>
            </a:r>
            <a:endParaRPr kumimoji="0" lang="en-US"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36" name="Picture 35"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9449" y="2082180"/>
            <a:ext cx="376696" cy="392392"/>
          </a:xfrm>
          <a:prstGeom prst="rect">
            <a:avLst/>
          </a:prstGeom>
        </p:spPr>
      </p:pic>
      <p:sp>
        <p:nvSpPr>
          <p:cNvPr id="3" name="Rectangle 2"/>
          <p:cNvSpPr/>
          <p:nvPr/>
        </p:nvSpPr>
        <p:spPr>
          <a:xfrm>
            <a:off x="8427783" y="182810"/>
            <a:ext cx="2185788" cy="502766"/>
          </a:xfrm>
          <a:prstGeom prst="rect">
            <a:avLst/>
          </a:prstGeom>
        </p:spPr>
        <p:txBody>
          <a:bodyPr wrap="square">
            <a:spAutoFit/>
          </a:bodyP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02060"/>
                </a:solidFill>
                <a:effectLst/>
                <a:uLnTx/>
                <a:uFillTx/>
                <a:latin typeface="Century Gothic"/>
                <a:ea typeface="+mn-ea"/>
                <a:cs typeface="+mn-cs"/>
              </a:rPr>
              <a:t>Persona B</a:t>
            </a:r>
          </a:p>
        </p:txBody>
      </p:sp>
      <p:pic>
        <p:nvPicPr>
          <p:cNvPr id="37" name="Picture 36"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9923" y="2765463"/>
            <a:ext cx="376696" cy="392392"/>
          </a:xfrm>
          <a:prstGeom prst="rect">
            <a:avLst/>
          </a:prstGeom>
        </p:spPr>
      </p:pic>
      <p:pic>
        <p:nvPicPr>
          <p:cNvPr id="38" name="Picture 3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6113" y="3538947"/>
            <a:ext cx="376696" cy="392392"/>
          </a:xfrm>
          <a:prstGeom prst="rect">
            <a:avLst/>
          </a:prstGeom>
        </p:spPr>
      </p:pic>
      <p:pic>
        <p:nvPicPr>
          <p:cNvPr id="39" name="Picture 38"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1430" y="4191881"/>
            <a:ext cx="376696" cy="392392"/>
          </a:xfrm>
          <a:prstGeom prst="rect">
            <a:avLst/>
          </a:prstGeom>
        </p:spPr>
      </p:pic>
      <p:pic>
        <p:nvPicPr>
          <p:cNvPr id="40" name="Picture 39"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9449" y="4995714"/>
            <a:ext cx="376696" cy="392392"/>
          </a:xfrm>
          <a:prstGeom prst="rect">
            <a:avLst/>
          </a:prstGeom>
        </p:spPr>
      </p:pic>
      <p:pic>
        <p:nvPicPr>
          <p:cNvPr id="41" name="Picture 40"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6113" y="5729752"/>
            <a:ext cx="376696" cy="392392"/>
          </a:xfrm>
          <a:prstGeom prst="rect">
            <a:avLst/>
          </a:prstGeom>
        </p:spPr>
      </p:pic>
      <p:sp>
        <p:nvSpPr>
          <p:cNvPr id="4" name="Rectangle 3"/>
          <p:cNvSpPr/>
          <p:nvPr/>
        </p:nvSpPr>
        <p:spPr>
          <a:xfrm>
            <a:off x="2555506" y="178491"/>
            <a:ext cx="1859805" cy="502766"/>
          </a:xfrm>
          <a:prstGeom prst="rect">
            <a:avLst/>
          </a:prstGeom>
        </p:spPr>
        <p:txBody>
          <a:bodyPr wrap="none">
            <a:spAutoFit/>
          </a:bodyPr>
          <a:lstStyle/>
          <a:p>
            <a:pPr marL="0" marR="0" lvl="0" indent="0" algn="l" defTabSz="913788"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02060"/>
                </a:solidFill>
                <a:effectLst/>
                <a:uLnTx/>
                <a:uFillTx/>
                <a:latin typeface="Century Gothic"/>
                <a:ea typeface="+mn-ea"/>
                <a:cs typeface="+mn-cs"/>
              </a:rPr>
              <a:t>Persona A</a:t>
            </a:r>
          </a:p>
        </p:txBody>
      </p:sp>
      <p:pic>
        <p:nvPicPr>
          <p:cNvPr id="43" name="Picture 42"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5845" y="2087574"/>
            <a:ext cx="376696" cy="392392"/>
          </a:xfrm>
          <a:prstGeom prst="rect">
            <a:avLst/>
          </a:prstGeom>
        </p:spPr>
      </p:pic>
      <p:pic>
        <p:nvPicPr>
          <p:cNvPr id="44" name="Picture 43"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8929" y="4247475"/>
            <a:ext cx="376696" cy="392392"/>
          </a:xfrm>
          <a:prstGeom prst="rect">
            <a:avLst/>
          </a:prstGeom>
        </p:spPr>
      </p:pic>
      <p:pic>
        <p:nvPicPr>
          <p:cNvPr id="45" name="Picture 44"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8929" y="4958599"/>
            <a:ext cx="376696" cy="392392"/>
          </a:xfrm>
          <a:prstGeom prst="rect">
            <a:avLst/>
          </a:prstGeom>
        </p:spPr>
      </p:pic>
      <p:pic>
        <p:nvPicPr>
          <p:cNvPr id="46" name="Picture 45"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1011" y="2765463"/>
            <a:ext cx="376696" cy="392392"/>
          </a:xfrm>
          <a:prstGeom prst="rect">
            <a:avLst/>
          </a:prstGeom>
        </p:spPr>
      </p:pic>
      <p:pic>
        <p:nvPicPr>
          <p:cNvPr id="47" name="Picture 46"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7286" y="3538947"/>
            <a:ext cx="376696" cy="392392"/>
          </a:xfrm>
          <a:prstGeom prst="rect">
            <a:avLst/>
          </a:prstGeom>
        </p:spPr>
      </p:pic>
      <p:pic>
        <p:nvPicPr>
          <p:cNvPr id="48" name="Picture 4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5845" y="5763702"/>
            <a:ext cx="376696" cy="392392"/>
          </a:xfrm>
          <a:prstGeom prst="rect">
            <a:avLst/>
          </a:prstGeom>
        </p:spPr>
      </p:pic>
      <p:sp>
        <p:nvSpPr>
          <p:cNvPr id="2" name="Título 1">
            <a:extLst>
              <a:ext uri="{FF2B5EF4-FFF2-40B4-BE49-F238E27FC236}">
                <a16:creationId xmlns:a16="http://schemas.microsoft.com/office/drawing/2014/main" id="{9AA79761-3750-C14A-8CF5-07F8ACFE46E1}"/>
              </a:ext>
            </a:extLst>
          </p:cNvPr>
          <p:cNvSpPr>
            <a:spLocks noGrp="1"/>
          </p:cNvSpPr>
          <p:nvPr>
            <p:ph type="title"/>
          </p:nvPr>
        </p:nvSpPr>
        <p:spPr>
          <a:xfrm>
            <a:off x="246094" y="49560"/>
            <a:ext cx="2717785" cy="755109"/>
          </a:xfrm>
        </p:spPr>
        <p:txBody>
          <a:bodyPr>
            <a:normAutofit/>
          </a:bodyPr>
          <a:lstStyle/>
          <a:p>
            <a:r>
              <a:rPr lang="es-GB" sz="2933" b="1" dirty="0">
                <a:solidFill>
                  <a:srgbClr val="002060"/>
                </a:solidFill>
              </a:rPr>
              <a:t>Respuestas</a:t>
            </a:r>
          </a:p>
        </p:txBody>
      </p:sp>
    </p:spTree>
    <p:extLst>
      <p:ext uri="{BB962C8B-B14F-4D97-AF65-F5344CB8AC3E}">
        <p14:creationId xmlns:p14="http://schemas.microsoft.com/office/powerpoint/2010/main" val="321272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3" grpId="0"/>
      <p:bldP spid="24" grpId="0"/>
      <p:bldP spid="25" grpId="0"/>
      <p:bldP spid="26" grpId="0"/>
      <p:bldP spid="27" grpId="0"/>
      <p:bldP spid="28" grpId="0"/>
      <p:bldP spid="29" grpId="0"/>
      <p:bldP spid="30" grpId="0"/>
      <p:bldP spid="31"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a:t>
            </a:r>
            <a:r>
              <a:rPr lang="en-GB" sz="3600" dirty="0" err="1">
                <a:solidFill>
                  <a:prstClr val="white"/>
                </a:solidFill>
              </a:rPr>
              <a:t>gue</a:t>
            </a:r>
            <a:r>
              <a:rPr lang="en-GB" sz="3600" dirty="0">
                <a:solidFill>
                  <a:prstClr val="white"/>
                </a:solidFill>
              </a:rPr>
              <a:t>], [</a:t>
            </a:r>
            <a:r>
              <a:rPr lang="en-GB" sz="3600" dirty="0" err="1">
                <a:solidFill>
                  <a:prstClr val="white"/>
                </a:solidFill>
              </a:rPr>
              <a:t>gui</a:t>
            </a:r>
            <a:r>
              <a:rPr lang="en-GB" sz="3600" dirty="0">
                <a:solidFill>
                  <a:prstClr val="white"/>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p:txBody>
      </p:sp>
    </p:spTree>
    <p:extLst>
      <p:ext uri="{BB962C8B-B14F-4D97-AF65-F5344CB8AC3E}">
        <p14:creationId xmlns:p14="http://schemas.microsoft.com/office/powerpoint/2010/main" val="46549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CCA44839-B9EF-492D-851A-4BDFFC25FEFF}"/>
              </a:ext>
            </a:extLst>
          </p:cNvPr>
          <p:cNvSpPr/>
          <p:nvPr/>
        </p:nvSpPr>
        <p:spPr>
          <a:xfrm>
            <a:off x="310166" y="2064972"/>
            <a:ext cx="1435297" cy="493723"/>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F0302020204030204"/>
                <a:ea typeface="+mn-ea"/>
                <a:cs typeface="+mn-cs"/>
              </a:rPr>
              <a:t>Que</a:t>
            </a: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vedo</a:t>
            </a:r>
          </a:p>
        </p:txBody>
      </p:sp>
      <p:sp>
        <p:nvSpPr>
          <p:cNvPr id="2" name="Title 1"/>
          <p:cNvSpPr>
            <a:spLocks noGrp="1"/>
          </p:cNvSpPr>
          <p:nvPr>
            <p:ph type="title"/>
          </p:nvPr>
        </p:nvSpPr>
        <p:spPr>
          <a:xfrm>
            <a:off x="89869" y="146231"/>
            <a:ext cx="5500632" cy="656229"/>
          </a:xfrm>
        </p:spPr>
        <p:txBody>
          <a:bodyPr>
            <a:noAutofit/>
          </a:bodyPr>
          <a:lstStyle/>
          <a:p>
            <a:r>
              <a:rPr lang="en-GB" sz="2200" b="1">
                <a:solidFill>
                  <a:srgbClr val="002060"/>
                </a:solidFill>
              </a:rPr>
              <a:t>Lugares del mundo de habla hispana</a:t>
            </a:r>
            <a:br>
              <a:rPr lang="en-GB" sz="2200" b="1">
                <a:solidFill>
                  <a:srgbClr val="002060"/>
                </a:solidFill>
              </a:rPr>
            </a:br>
            <a:r>
              <a:rPr lang="en-GB" sz="2200">
                <a:solidFill>
                  <a:srgbClr val="002060"/>
                </a:solidFill>
              </a:rPr>
              <a:t>Lee la palabra. ¿Es ‘que’ o ‘gue’?</a:t>
            </a:r>
          </a:p>
        </p:txBody>
      </p:sp>
      <p:sp>
        <p:nvSpPr>
          <p:cNvPr id="89" name="Rectangle 88">
            <a:extLst>
              <a:ext uri="{FF2B5EF4-FFF2-40B4-BE49-F238E27FC236}">
                <a16:creationId xmlns:a16="http://schemas.microsoft.com/office/drawing/2014/main" id="{64547657-FF21-480A-B8ED-0C0B713401A0}"/>
              </a:ext>
            </a:extLst>
          </p:cNvPr>
          <p:cNvSpPr/>
          <p:nvPr/>
        </p:nvSpPr>
        <p:spPr>
          <a:xfrm>
            <a:off x="3790339" y="2081783"/>
            <a:ext cx="1580482" cy="476912"/>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F0302020204030204"/>
                <a:ea typeface="+mn-ea"/>
                <a:cs typeface="+mn-cs"/>
              </a:rPr>
              <a:t>Que</a:t>
            </a: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rétaro</a:t>
            </a:r>
          </a:p>
        </p:txBody>
      </p:sp>
      <p:sp>
        <p:nvSpPr>
          <p:cNvPr id="90" name="Rectangle 89">
            <a:extLst>
              <a:ext uri="{FF2B5EF4-FFF2-40B4-BE49-F238E27FC236}">
                <a16:creationId xmlns:a16="http://schemas.microsoft.com/office/drawing/2014/main" id="{64547657-FF21-480A-B8ED-0C0B713401A0}"/>
              </a:ext>
            </a:extLst>
          </p:cNvPr>
          <p:cNvSpPr/>
          <p:nvPr/>
        </p:nvSpPr>
        <p:spPr>
          <a:xfrm>
            <a:off x="3790339" y="3179705"/>
            <a:ext cx="2042400" cy="472826"/>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Rurrenaba</a:t>
            </a:r>
            <a:r>
              <a:rPr kumimoji="0" lang="en-GB" sz="2000" b="1" i="0" u="none" strike="noStrike" kern="1200" cap="none" spc="0" normalizeH="0" baseline="0" noProof="0">
                <a:ln>
                  <a:noFill/>
                </a:ln>
                <a:solidFill>
                  <a:srgbClr val="115076"/>
                </a:solidFill>
                <a:effectLst/>
                <a:uLnTx/>
                <a:uFillTx/>
                <a:latin typeface="Century Gothic" panose="020F0302020204030204"/>
                <a:ea typeface="+mn-ea"/>
                <a:cs typeface="+mn-cs"/>
              </a:rPr>
              <a:t>que</a:t>
            </a:r>
          </a:p>
        </p:txBody>
      </p:sp>
      <p:sp>
        <p:nvSpPr>
          <p:cNvPr id="93" name="Rectangle 92">
            <a:extLst>
              <a:ext uri="{FF2B5EF4-FFF2-40B4-BE49-F238E27FC236}">
                <a16:creationId xmlns:a16="http://schemas.microsoft.com/office/drawing/2014/main" id="{64547657-FF21-480A-B8ED-0C0B713401A0}"/>
              </a:ext>
            </a:extLst>
          </p:cNvPr>
          <p:cNvSpPr/>
          <p:nvPr/>
        </p:nvSpPr>
        <p:spPr>
          <a:xfrm>
            <a:off x="3788857" y="4283235"/>
            <a:ext cx="1568563" cy="475867"/>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Los Te</a:t>
            </a:r>
            <a:r>
              <a:rPr kumimoji="0" lang="en-GB" sz="2000" b="1" i="0" u="none" strike="noStrike" kern="1200" cap="none" spc="0" normalizeH="0" baseline="0" noProof="0">
                <a:ln>
                  <a:noFill/>
                </a:ln>
                <a:solidFill>
                  <a:srgbClr val="115076"/>
                </a:solidFill>
                <a:effectLst/>
                <a:uLnTx/>
                <a:uFillTx/>
                <a:latin typeface="Century Gothic" panose="020F0302020204030204"/>
                <a:ea typeface="+mn-ea"/>
                <a:cs typeface="+mn-cs"/>
              </a:rPr>
              <a:t>ques</a:t>
            </a:r>
            <a:endPar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94" name="Rectangle 93"/>
          <p:cNvSpPr/>
          <p:nvPr/>
        </p:nvSpPr>
        <p:spPr>
          <a:xfrm>
            <a:off x="213620" y="2545239"/>
            <a:ext cx="2856872"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a:ea typeface="+mn-ea"/>
                <a:cs typeface="+mn-cs"/>
              </a:rPr>
              <a:t>(Ciudad de Ecuador)</a:t>
            </a:r>
            <a:endParaRPr kumimoji="0" lang="en-GB" sz="2000" b="0" i="0" u="none" strike="noStrike" kern="1200" cap="none" spc="0" normalizeH="0" baseline="0" noProof="0" dirty="0">
              <a:ln>
                <a:noFill/>
              </a:ln>
              <a:solidFill>
                <a:srgbClr val="115076"/>
              </a:solidFill>
              <a:effectLst/>
              <a:uLnTx/>
              <a:uFillTx/>
              <a:latin typeface="Century Gothic"/>
              <a:ea typeface="+mn-ea"/>
              <a:cs typeface="+mn-cs"/>
            </a:endParaRPr>
          </a:p>
        </p:txBody>
      </p:sp>
      <p:sp>
        <p:nvSpPr>
          <p:cNvPr id="95" name="Rectangle 94"/>
          <p:cNvSpPr/>
          <p:nvPr/>
        </p:nvSpPr>
        <p:spPr>
          <a:xfrm>
            <a:off x="3710213" y="2504629"/>
            <a:ext cx="2712602"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a:ea typeface="+mn-ea"/>
                <a:cs typeface="+mn-cs"/>
              </a:rPr>
              <a:t>(Ciudad de México)</a:t>
            </a:r>
            <a:endParaRPr kumimoji="0" lang="en-GB" sz="2000" b="0" i="0" u="none" strike="noStrike" kern="1200" cap="none" spc="0" normalizeH="0" baseline="0" noProof="0" dirty="0">
              <a:ln>
                <a:noFill/>
              </a:ln>
              <a:solidFill>
                <a:srgbClr val="115076"/>
              </a:solidFill>
              <a:effectLst/>
              <a:uLnTx/>
              <a:uFillTx/>
              <a:latin typeface="Century Gothic"/>
              <a:ea typeface="+mn-ea"/>
              <a:cs typeface="+mn-cs"/>
            </a:endParaRPr>
          </a:p>
        </p:txBody>
      </p:sp>
      <p:sp>
        <p:nvSpPr>
          <p:cNvPr id="96" name="Rectangle 95"/>
          <p:cNvSpPr/>
          <p:nvPr/>
        </p:nvSpPr>
        <p:spPr>
          <a:xfrm>
            <a:off x="3699305" y="4736483"/>
            <a:ext cx="312778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a:ea typeface="+mn-ea"/>
                <a:cs typeface="+mn-cs"/>
              </a:rPr>
              <a:t>(Ciudad de Venezuela)</a:t>
            </a:r>
            <a:endParaRPr kumimoji="0" lang="en-GB" sz="2000" b="0" i="0" u="none" strike="noStrike" kern="1200" cap="none" spc="0" normalizeH="0" baseline="0" noProof="0" dirty="0">
              <a:ln>
                <a:noFill/>
              </a:ln>
              <a:solidFill>
                <a:srgbClr val="115076"/>
              </a:solidFill>
              <a:effectLst/>
              <a:uLnTx/>
              <a:uFillTx/>
              <a:latin typeface="Century Gothic"/>
              <a:ea typeface="+mn-ea"/>
              <a:cs typeface="+mn-cs"/>
            </a:endParaRPr>
          </a:p>
        </p:txBody>
      </p:sp>
      <p:sp>
        <p:nvSpPr>
          <p:cNvPr id="97" name="Rectangle 96"/>
          <p:cNvSpPr/>
          <p:nvPr/>
        </p:nvSpPr>
        <p:spPr>
          <a:xfrm>
            <a:off x="3710213" y="3618119"/>
            <a:ext cx="25138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a:ea typeface="+mn-ea"/>
                <a:cs typeface="+mn-cs"/>
              </a:rPr>
              <a:t>(Pueblo de Bolivia)</a:t>
            </a:r>
          </a:p>
        </p:txBody>
      </p:sp>
      <p:sp>
        <p:nvSpPr>
          <p:cNvPr id="98" name="Rectangle 97">
            <a:extLst>
              <a:ext uri="{FF2B5EF4-FFF2-40B4-BE49-F238E27FC236}">
                <a16:creationId xmlns:a16="http://schemas.microsoft.com/office/drawing/2014/main" id="{CCA44839-B9EF-492D-851A-4BDFFC25FEFF}"/>
              </a:ext>
            </a:extLst>
          </p:cNvPr>
          <p:cNvSpPr/>
          <p:nvPr/>
        </p:nvSpPr>
        <p:spPr>
          <a:xfrm>
            <a:off x="314587" y="3152910"/>
            <a:ext cx="1284149" cy="493723"/>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Iba</a:t>
            </a:r>
            <a:r>
              <a:rPr kumimoji="0" lang="en-GB" sz="2000" b="1" i="0" u="none" strike="noStrike" kern="1200" cap="none" spc="0" normalizeH="0" baseline="0" noProof="0">
                <a:ln>
                  <a:noFill/>
                </a:ln>
                <a:solidFill>
                  <a:srgbClr val="115076"/>
                </a:solidFill>
                <a:effectLst/>
                <a:uLnTx/>
                <a:uFillTx/>
                <a:latin typeface="Century Gothic" panose="020F0302020204030204"/>
                <a:ea typeface="+mn-ea"/>
                <a:cs typeface="+mn-cs"/>
              </a:rPr>
              <a:t>gué</a:t>
            </a:r>
            <a:endPar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99" name="Rectangle 98"/>
          <p:cNvSpPr/>
          <p:nvPr/>
        </p:nvSpPr>
        <p:spPr>
          <a:xfrm>
            <a:off x="235732" y="3618042"/>
            <a:ext cx="3038012"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a:ea typeface="+mn-ea"/>
                <a:cs typeface="+mn-cs"/>
              </a:rPr>
              <a:t>(Ciudad de Colombia)</a:t>
            </a:r>
            <a:endParaRPr kumimoji="0" lang="en-GB" sz="2000" b="0" i="0" u="none" strike="noStrike" kern="1200" cap="none" spc="0" normalizeH="0" baseline="0" noProof="0" dirty="0">
              <a:ln>
                <a:noFill/>
              </a:ln>
              <a:solidFill>
                <a:srgbClr val="115076"/>
              </a:solidFill>
              <a:effectLst/>
              <a:uLnTx/>
              <a:uFillTx/>
              <a:latin typeface="Century Gothic"/>
              <a:ea typeface="+mn-ea"/>
              <a:cs typeface="+mn-cs"/>
            </a:endParaRPr>
          </a:p>
        </p:txBody>
      </p:sp>
      <p:sp>
        <p:nvSpPr>
          <p:cNvPr id="100" name="Rectangle 99">
            <a:extLst>
              <a:ext uri="{FF2B5EF4-FFF2-40B4-BE49-F238E27FC236}">
                <a16:creationId xmlns:a16="http://schemas.microsoft.com/office/drawing/2014/main" id="{CCA44839-B9EF-492D-851A-4BDFFC25FEFF}"/>
              </a:ext>
            </a:extLst>
          </p:cNvPr>
          <p:cNvSpPr/>
          <p:nvPr/>
        </p:nvSpPr>
        <p:spPr>
          <a:xfrm>
            <a:off x="3804320" y="5384376"/>
            <a:ext cx="2725672" cy="447090"/>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San Pablo </a:t>
            </a:r>
            <a:r>
              <a:rPr kumimoji="0" lang="en-GB" sz="2000" b="1" i="0" u="none" strike="noStrike" kern="1200" cap="none" spc="0" normalizeH="0" baseline="0" noProof="0">
                <a:ln>
                  <a:noFill/>
                </a:ln>
                <a:solidFill>
                  <a:srgbClr val="115076"/>
                </a:solidFill>
                <a:effectLst/>
                <a:uLnTx/>
                <a:uFillTx/>
                <a:latin typeface="Century Gothic" panose="020F0302020204030204"/>
                <a:ea typeface="+mn-ea"/>
                <a:cs typeface="+mn-cs"/>
              </a:rPr>
              <a:t>Gue</a:t>
            </a: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latao</a:t>
            </a:r>
          </a:p>
        </p:txBody>
      </p:sp>
      <p:sp>
        <p:nvSpPr>
          <p:cNvPr id="101" name="Rectangle 100"/>
          <p:cNvSpPr/>
          <p:nvPr/>
        </p:nvSpPr>
        <p:spPr>
          <a:xfrm>
            <a:off x="3710213" y="5787736"/>
            <a:ext cx="263886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a:ea typeface="+mn-ea"/>
                <a:cs typeface="+mn-cs"/>
              </a:rPr>
              <a:t>(Pueblo de México)</a:t>
            </a:r>
            <a:endParaRPr kumimoji="0" lang="en-GB" sz="2000" b="0" i="0" u="none" strike="noStrike" kern="1200" cap="none" spc="0" normalizeH="0" baseline="0" noProof="0" dirty="0">
              <a:ln>
                <a:noFill/>
              </a:ln>
              <a:solidFill>
                <a:srgbClr val="115076"/>
              </a:solidFill>
              <a:effectLst/>
              <a:uLnTx/>
              <a:uFillTx/>
              <a:latin typeface="Century Gothic"/>
              <a:ea typeface="+mn-ea"/>
              <a:cs typeface="+mn-cs"/>
            </a:endParaRPr>
          </a:p>
        </p:txBody>
      </p:sp>
      <p:sp>
        <p:nvSpPr>
          <p:cNvPr id="102" name="Rectangle 101">
            <a:extLst>
              <a:ext uri="{FF2B5EF4-FFF2-40B4-BE49-F238E27FC236}">
                <a16:creationId xmlns:a16="http://schemas.microsoft.com/office/drawing/2014/main" id="{CCA44839-B9EF-492D-851A-4BDFFC25FEFF}"/>
              </a:ext>
            </a:extLst>
          </p:cNvPr>
          <p:cNvSpPr/>
          <p:nvPr/>
        </p:nvSpPr>
        <p:spPr>
          <a:xfrm>
            <a:off x="304809" y="962622"/>
            <a:ext cx="1618016" cy="493723"/>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Magan</a:t>
            </a:r>
            <a:r>
              <a:rPr kumimoji="0" lang="en-GB" sz="2000" b="1" i="0" u="none" strike="noStrike" kern="1200" cap="none" spc="0" normalizeH="0" baseline="0" noProof="0">
                <a:ln>
                  <a:noFill/>
                </a:ln>
                <a:solidFill>
                  <a:srgbClr val="115076"/>
                </a:solidFill>
                <a:effectLst/>
                <a:uLnTx/>
                <a:uFillTx/>
                <a:latin typeface="Century Gothic" panose="020F0302020204030204"/>
                <a:ea typeface="+mn-ea"/>
                <a:cs typeface="+mn-cs"/>
              </a:rPr>
              <a:t>gué</a:t>
            </a:r>
          </a:p>
        </p:txBody>
      </p:sp>
      <p:sp>
        <p:nvSpPr>
          <p:cNvPr id="104" name="Rectangle 103"/>
          <p:cNvSpPr/>
          <p:nvPr/>
        </p:nvSpPr>
        <p:spPr>
          <a:xfrm>
            <a:off x="246906" y="1422687"/>
            <a:ext cx="296427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a:ea typeface="+mn-ea"/>
                <a:cs typeface="+mn-cs"/>
              </a:rPr>
              <a:t>(Pueblo de Colombia)</a:t>
            </a:r>
            <a:endParaRPr kumimoji="0" lang="en-GB" sz="2000" b="0" i="0" u="none" strike="noStrike" kern="1200" cap="none" spc="0" normalizeH="0" baseline="0" noProof="0" dirty="0">
              <a:ln>
                <a:noFill/>
              </a:ln>
              <a:solidFill>
                <a:srgbClr val="115076"/>
              </a:solidFill>
              <a:effectLst/>
              <a:uLnTx/>
              <a:uFillTx/>
              <a:latin typeface="Century Gothic"/>
              <a:ea typeface="+mn-ea"/>
              <a:cs typeface="+mn-cs"/>
            </a:endParaRPr>
          </a:p>
        </p:txBody>
      </p:sp>
      <p:sp>
        <p:nvSpPr>
          <p:cNvPr id="105" name="Rectangle 104">
            <a:extLst>
              <a:ext uri="{FF2B5EF4-FFF2-40B4-BE49-F238E27FC236}">
                <a16:creationId xmlns:a16="http://schemas.microsoft.com/office/drawing/2014/main" id="{CCA44839-B9EF-492D-851A-4BDFFC25FEFF}"/>
              </a:ext>
            </a:extLst>
          </p:cNvPr>
          <p:cNvSpPr/>
          <p:nvPr/>
        </p:nvSpPr>
        <p:spPr>
          <a:xfrm>
            <a:off x="3790339" y="978027"/>
            <a:ext cx="1318572" cy="447090"/>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F0302020204030204"/>
                <a:ea typeface="+mn-ea"/>
                <a:cs typeface="+mn-cs"/>
              </a:rPr>
              <a:t>Gue</a:t>
            </a: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rrero</a:t>
            </a:r>
            <a:endParaRPr kumimoji="0" lang="en-GB" sz="2000" b="1"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106" name="Rectangle 105"/>
          <p:cNvSpPr/>
          <p:nvPr/>
        </p:nvSpPr>
        <p:spPr>
          <a:xfrm>
            <a:off x="3718306" y="1396303"/>
            <a:ext cx="272222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a:ea typeface="+mn-ea"/>
                <a:cs typeface="+mn-cs"/>
              </a:rPr>
              <a:t>(Estado* de México)</a:t>
            </a:r>
          </a:p>
        </p:txBody>
      </p:sp>
      <p:sp>
        <p:nvSpPr>
          <p:cNvPr id="120" name="Rectangle 119">
            <a:extLst>
              <a:ext uri="{FF2B5EF4-FFF2-40B4-BE49-F238E27FC236}">
                <a16:creationId xmlns:a16="http://schemas.microsoft.com/office/drawing/2014/main" id="{64547657-FF21-480A-B8ED-0C0B713401A0}"/>
              </a:ext>
            </a:extLst>
          </p:cNvPr>
          <p:cNvSpPr/>
          <p:nvPr/>
        </p:nvSpPr>
        <p:spPr>
          <a:xfrm>
            <a:off x="304809" y="5363189"/>
            <a:ext cx="1244709" cy="472826"/>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F0302020204030204"/>
                <a:ea typeface="+mn-ea"/>
                <a:cs typeface="+mn-cs"/>
              </a:rPr>
              <a:t>Iqui</a:t>
            </a:r>
            <a:r>
              <a:rPr kumimoji="0" lang="en-GB" sz="2000" b="1" i="0" u="none" strike="noStrike" kern="1200" cap="none" spc="0" normalizeH="0" baseline="0" noProof="0">
                <a:ln>
                  <a:noFill/>
                </a:ln>
                <a:solidFill>
                  <a:srgbClr val="115076"/>
                </a:solidFill>
                <a:effectLst/>
                <a:uLnTx/>
                <a:uFillTx/>
                <a:latin typeface="Century Gothic" panose="020F0302020204030204"/>
                <a:ea typeface="+mn-ea"/>
                <a:cs typeface="+mn-cs"/>
              </a:rPr>
              <a:t>que</a:t>
            </a:r>
          </a:p>
        </p:txBody>
      </p:sp>
      <p:sp>
        <p:nvSpPr>
          <p:cNvPr id="121" name="Rectangle 120"/>
          <p:cNvSpPr/>
          <p:nvPr/>
        </p:nvSpPr>
        <p:spPr>
          <a:xfrm>
            <a:off x="235732" y="5813397"/>
            <a:ext cx="2435283"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a:ea typeface="+mn-ea"/>
                <a:cs typeface="+mn-cs"/>
              </a:rPr>
              <a:t>(Ciudad de Chile)</a:t>
            </a:r>
            <a:endParaRPr kumimoji="0" lang="en-GB" sz="2000" b="0" i="0" u="none" strike="noStrike" kern="1200" cap="none" spc="0" normalizeH="0" baseline="0" noProof="0" dirty="0">
              <a:ln>
                <a:noFill/>
              </a:ln>
              <a:solidFill>
                <a:srgbClr val="115076"/>
              </a:solidFill>
              <a:effectLst/>
              <a:uLnTx/>
              <a:uFillTx/>
              <a:latin typeface="Century Gothic"/>
              <a:ea typeface="+mn-ea"/>
              <a:cs typeface="+mn-cs"/>
            </a:endParaRPr>
          </a:p>
        </p:txBody>
      </p:sp>
      <p:sp>
        <p:nvSpPr>
          <p:cNvPr id="122" name="Rectangle 121">
            <a:extLst>
              <a:ext uri="{FF2B5EF4-FFF2-40B4-BE49-F238E27FC236}">
                <a16:creationId xmlns:a16="http://schemas.microsoft.com/office/drawing/2014/main" id="{CCA44839-B9EF-492D-851A-4BDFFC25FEFF}"/>
              </a:ext>
            </a:extLst>
          </p:cNvPr>
          <p:cNvSpPr/>
          <p:nvPr/>
        </p:nvSpPr>
        <p:spPr>
          <a:xfrm>
            <a:off x="315359" y="4258900"/>
            <a:ext cx="1607466" cy="493723"/>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a:ea typeface="+mn-ea"/>
                <a:cs typeface="+mn-cs"/>
              </a:rPr>
              <a:t>San Mi</a:t>
            </a:r>
            <a:r>
              <a:rPr kumimoji="0" lang="en-GB" sz="2000" b="1" i="0" u="none" strike="noStrike" kern="1200" cap="none" spc="0" normalizeH="0" baseline="0" noProof="0">
                <a:ln>
                  <a:noFill/>
                </a:ln>
                <a:solidFill>
                  <a:srgbClr val="115076"/>
                </a:solidFill>
                <a:effectLst/>
                <a:uLnTx/>
                <a:uFillTx/>
                <a:latin typeface="Century Gothic"/>
                <a:ea typeface="+mn-ea"/>
                <a:cs typeface="+mn-cs"/>
              </a:rPr>
              <a:t>gue</a:t>
            </a:r>
            <a:r>
              <a:rPr kumimoji="0" lang="en-GB" sz="2000" b="0" i="0" u="none" strike="noStrike" kern="1200" cap="none" spc="0" normalizeH="0" baseline="0" noProof="0">
                <a:ln>
                  <a:noFill/>
                </a:ln>
                <a:solidFill>
                  <a:srgbClr val="115076"/>
                </a:solidFill>
                <a:effectLst/>
                <a:uLnTx/>
                <a:uFillTx/>
                <a:latin typeface="Century Gothic"/>
                <a:ea typeface="+mn-ea"/>
                <a:cs typeface="+mn-cs"/>
              </a:rPr>
              <a:t>l</a:t>
            </a:r>
          </a:p>
        </p:txBody>
      </p:sp>
      <p:sp>
        <p:nvSpPr>
          <p:cNvPr id="123" name="Rectangle 122"/>
          <p:cNvSpPr/>
          <p:nvPr/>
        </p:nvSpPr>
        <p:spPr>
          <a:xfrm>
            <a:off x="252367" y="4750177"/>
            <a:ext cx="3153428"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a:ea typeface="+mn-ea"/>
                <a:cs typeface="+mn-cs"/>
              </a:rPr>
              <a:t>(Ciudad de El Salvador)</a:t>
            </a:r>
            <a:endParaRPr kumimoji="0" lang="en-GB" sz="2000" b="0" i="0" u="none" strike="noStrike" kern="1200" cap="none" spc="0" normalizeH="0" baseline="0" noProof="0" dirty="0">
              <a:ln>
                <a:noFill/>
              </a:ln>
              <a:solidFill>
                <a:srgbClr val="115076"/>
              </a:solidFill>
              <a:effectLst/>
              <a:uLnTx/>
              <a:uFillTx/>
              <a:latin typeface="Century Gothic"/>
              <a:ea typeface="+mn-ea"/>
              <a:cs typeface="+mn-cs"/>
            </a:endParaRPr>
          </a:p>
        </p:txBody>
      </p:sp>
      <p:sp>
        <p:nvSpPr>
          <p:cNvPr id="12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fonética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 name="TextBox 2"/>
          <p:cNvSpPr txBox="1"/>
          <p:nvPr/>
        </p:nvSpPr>
        <p:spPr>
          <a:xfrm>
            <a:off x="7722430" y="5852318"/>
            <a:ext cx="44027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Rurrenabaque</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Bolivia</a:t>
            </a:r>
          </a:p>
        </p:txBody>
      </p:sp>
      <p:sp>
        <p:nvSpPr>
          <p:cNvPr id="29" name="Rounded Rectangle 11">
            <a:extLst>
              <a:ext uri="{FF2B5EF4-FFF2-40B4-BE49-F238E27FC236}">
                <a16:creationId xmlns:a16="http://schemas.microsoft.com/office/drawing/2014/main" id="{A316DD52-7894-4A75-969C-CA0645DA2978}"/>
              </a:ext>
            </a:extLst>
          </p:cNvPr>
          <p:cNvSpPr/>
          <p:nvPr/>
        </p:nvSpPr>
        <p:spPr>
          <a:xfrm>
            <a:off x="7584589" y="257507"/>
            <a:ext cx="243005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*el estado = state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31" name="Picture 30">
            <a:extLst>
              <a:ext uri="{FF2B5EF4-FFF2-40B4-BE49-F238E27FC236}">
                <a16:creationId xmlns:a16="http://schemas.microsoft.com/office/drawing/2014/main" id="{9878EA6D-4A01-4D0F-9DB5-6ED9D308A853}"/>
              </a:ext>
            </a:extLst>
          </p:cNvPr>
          <p:cNvPicPr/>
          <p:nvPr/>
        </p:nvPicPr>
        <p:blipFill rotWithShape="1">
          <a:blip r:embed="rId3" cstate="print">
            <a:extLst>
              <a:ext uri="{28A0092B-C50C-407E-A947-70E740481C1C}">
                <a14:useLocalDpi xmlns:a14="http://schemas.microsoft.com/office/drawing/2010/main" val="0"/>
              </a:ext>
            </a:extLst>
          </a:blip>
          <a:srcRect l="23820" t="28560" r="36927" b="25153"/>
          <a:stretch/>
        </p:blipFill>
        <p:spPr bwMode="auto">
          <a:xfrm>
            <a:off x="9530573" y="870818"/>
            <a:ext cx="2397570" cy="1503847"/>
          </a:xfrm>
          <a:prstGeom prst="rect">
            <a:avLst/>
          </a:prstGeom>
          <a:ln>
            <a:noFill/>
          </a:ln>
          <a:extLst>
            <a:ext uri="{53640926-AAD7-44D8-BBD7-CCE9431645EC}">
              <a14:shadowObscured xmlns:a14="http://schemas.microsoft.com/office/drawing/2010/main"/>
            </a:ext>
          </a:extLst>
        </p:spPr>
      </p:pic>
      <p:pic>
        <p:nvPicPr>
          <p:cNvPr id="1026" name="Picture 2">
            <a:extLst>
              <a:ext uri="{FF2B5EF4-FFF2-40B4-BE49-F238E27FC236}">
                <a16:creationId xmlns:a16="http://schemas.microsoft.com/office/drawing/2014/main" id="{48A2DE6C-DDAD-744E-8663-992D709A51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6080" y="2519202"/>
            <a:ext cx="2884916" cy="16757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2F123D6-C029-1646-AC72-80C71B3885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2430" y="4296987"/>
            <a:ext cx="2818775" cy="158556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7721630-D4B6-734E-88F4-0CF18EDA6775}"/>
              </a:ext>
            </a:extLst>
          </p:cNvPr>
          <p:cNvSpPr txBox="1"/>
          <p:nvPr/>
        </p:nvSpPr>
        <p:spPr>
          <a:xfrm>
            <a:off x="10568154" y="4140736"/>
            <a:ext cx="19341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Ibagué</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Colombia</a:t>
            </a:r>
          </a:p>
        </p:txBody>
      </p:sp>
      <p:pic>
        <p:nvPicPr>
          <p:cNvPr id="1030" name="Picture 6">
            <a:extLst>
              <a:ext uri="{FF2B5EF4-FFF2-40B4-BE49-F238E27FC236}">
                <a16:creationId xmlns:a16="http://schemas.microsoft.com/office/drawing/2014/main" id="{1F2BE33D-7328-0C4D-B289-20D2C4E502D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92775" y="854117"/>
            <a:ext cx="2210886" cy="161392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0715EDC-25A7-8F44-ACEB-F968EEF7206E}"/>
              </a:ext>
            </a:extLst>
          </p:cNvPr>
          <p:cNvSpPr txBox="1"/>
          <p:nvPr/>
        </p:nvSpPr>
        <p:spPr>
          <a:xfrm>
            <a:off x="7287628" y="2511511"/>
            <a:ext cx="19341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Los </a:t>
            </a:r>
            <a:r>
              <a:rPr kumimoji="0" lang="en-GB" sz="2400" b="0" i="0" u="none" strike="noStrike" kern="1200" cap="none" spc="0" normalizeH="0" baseline="0" noProof="0" dirty="0" err="1">
                <a:ln>
                  <a:noFill/>
                </a:ln>
                <a:solidFill>
                  <a:srgbClr val="4472C4">
                    <a:lumMod val="50000"/>
                  </a:srgbClr>
                </a:solidFill>
                <a:effectLst/>
                <a:uLnTx/>
                <a:uFillTx/>
                <a:latin typeface="Century Gothic"/>
                <a:ea typeface="+mn-ea"/>
                <a:cs typeface="+mn-cs"/>
              </a:rPr>
              <a:t>Teques</a:t>
            </a:r>
            <a:r>
              <a:rPr kumimoji="0" lang="en-GB" sz="2400" b="0" i="0" u="none" strike="noStrike" kern="1200" cap="none" spc="0" normalizeH="0" baseline="0" noProof="0" dirty="0">
                <a:ln>
                  <a:noFill/>
                </a:ln>
                <a:solidFill>
                  <a:srgbClr val="4472C4">
                    <a:lumMod val="50000"/>
                  </a:srgbClr>
                </a:solidFill>
                <a:effectLst/>
                <a:uLnTx/>
                <a:uFillTx/>
                <a:latin typeface="Century Gothic"/>
                <a:ea typeface="+mn-ea"/>
                <a:cs typeface="+mn-cs"/>
              </a:rPr>
              <a:t>, Venezuela</a:t>
            </a:r>
          </a:p>
        </p:txBody>
      </p:sp>
      <p:pic>
        <p:nvPicPr>
          <p:cNvPr id="33" name="Picture 10" descr="Colombia, Flag, Country, Colombian, Colombia Flag">
            <a:extLst>
              <a:ext uri="{FF2B5EF4-FFF2-40B4-BE49-F238E27FC236}">
                <a16:creationId xmlns:a16="http://schemas.microsoft.com/office/drawing/2014/main" id="{D4BA5707-0D51-7443-8A4B-7439B79E9F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66080" y="2501890"/>
            <a:ext cx="709534" cy="4434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lag, Venezuela, Country, Nation, South, America, Latin">
            <a:extLst>
              <a:ext uri="{FF2B5EF4-FFF2-40B4-BE49-F238E27FC236}">
                <a16:creationId xmlns:a16="http://schemas.microsoft.com/office/drawing/2014/main" id="{89E2C5BA-B023-F546-803D-DDC578D8531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92775" y="854232"/>
            <a:ext cx="646236" cy="4308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lag, Country, Bolivia">
            <a:extLst>
              <a:ext uri="{FF2B5EF4-FFF2-40B4-BE49-F238E27FC236}">
                <a16:creationId xmlns:a16="http://schemas.microsoft.com/office/drawing/2014/main" id="{B905FB84-8371-384F-8F4A-BD1F6BDE48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30139" y="4309635"/>
            <a:ext cx="692499" cy="461666"/>
          </a:xfrm>
          <a:prstGeom prst="rect">
            <a:avLst/>
          </a:prstGeom>
          <a:noFill/>
          <a:extLst>
            <a:ext uri="{909E8E84-426E-40DD-AFC4-6F175D3DCCD1}">
              <a14:hiddenFill xmlns:a14="http://schemas.microsoft.com/office/drawing/2010/main">
                <a:solidFill>
                  <a:srgbClr val="FFFFFF"/>
                </a:solidFill>
              </a14:hiddenFill>
            </a:ext>
          </a:extLst>
        </p:spPr>
      </p:pic>
      <p:sp>
        <p:nvSpPr>
          <p:cNvPr id="35" name="Action Button: Custom 20">
            <a:hlinkClick r:id="" action="ppaction://noaction" highlightClick="1">
              <a:snd r:embed="rId10" name="1. Magangue%CC%81(2).wav"/>
            </a:hlinkClick>
            <a:extLst>
              <a:ext uri="{FF2B5EF4-FFF2-40B4-BE49-F238E27FC236}">
                <a16:creationId xmlns:a16="http://schemas.microsoft.com/office/drawing/2014/main" id="{8AA8B279-06A6-0044-8DE6-06A9A04337E3}"/>
              </a:ext>
            </a:extLst>
          </p:cNvPr>
          <p:cNvSpPr/>
          <p:nvPr/>
        </p:nvSpPr>
        <p:spPr>
          <a:xfrm>
            <a:off x="2074495" y="977650"/>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1</a:t>
            </a:r>
          </a:p>
        </p:txBody>
      </p:sp>
      <p:sp>
        <p:nvSpPr>
          <p:cNvPr id="36" name="Action Button: Custom 20">
            <a:hlinkClick r:id="" action="ppaction://noaction" highlightClick="1">
              <a:snd r:embed="rId11" name="2. Quevedo(2).wav"/>
            </a:hlinkClick>
            <a:extLst>
              <a:ext uri="{FF2B5EF4-FFF2-40B4-BE49-F238E27FC236}">
                <a16:creationId xmlns:a16="http://schemas.microsoft.com/office/drawing/2014/main" id="{8AA8B279-06A6-0044-8DE6-06A9A04337E3}"/>
              </a:ext>
            </a:extLst>
          </p:cNvPr>
          <p:cNvSpPr/>
          <p:nvPr/>
        </p:nvSpPr>
        <p:spPr>
          <a:xfrm>
            <a:off x="1909687" y="2071088"/>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2</a:t>
            </a:r>
            <a:endPar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7" name="Action Button: Custom 20">
            <a:hlinkClick r:id="" action="ppaction://noaction" highlightClick="1">
              <a:snd r:embed="rId12" name="3. Ibague%CC%81(2).wav"/>
            </a:hlinkClick>
            <a:extLst>
              <a:ext uri="{FF2B5EF4-FFF2-40B4-BE49-F238E27FC236}">
                <a16:creationId xmlns:a16="http://schemas.microsoft.com/office/drawing/2014/main" id="{8AA8B279-06A6-0044-8DE6-06A9A04337E3}"/>
              </a:ext>
            </a:extLst>
          </p:cNvPr>
          <p:cNvSpPr/>
          <p:nvPr/>
        </p:nvSpPr>
        <p:spPr>
          <a:xfrm>
            <a:off x="1768670" y="3164568"/>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3</a:t>
            </a:r>
            <a:endPar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8" name="Action Button: Custom 20">
            <a:hlinkClick r:id="" action="ppaction://noaction" highlightClick="1">
              <a:snd r:embed="rId13" name="4. San Miguel(2).wav"/>
            </a:hlinkClick>
            <a:extLst>
              <a:ext uri="{FF2B5EF4-FFF2-40B4-BE49-F238E27FC236}">
                <a16:creationId xmlns:a16="http://schemas.microsoft.com/office/drawing/2014/main" id="{8AA8B279-06A6-0044-8DE6-06A9A04337E3}"/>
              </a:ext>
            </a:extLst>
          </p:cNvPr>
          <p:cNvSpPr/>
          <p:nvPr/>
        </p:nvSpPr>
        <p:spPr>
          <a:xfrm>
            <a:off x="2043381" y="4272282"/>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4</a:t>
            </a:r>
            <a:endPar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9" name="Action Button: Custom 20">
            <a:hlinkClick r:id="" action="ppaction://noaction" highlightClick="1">
              <a:snd r:embed="rId14" name="5. Iquique(2).wav"/>
            </a:hlinkClick>
            <a:extLst>
              <a:ext uri="{FF2B5EF4-FFF2-40B4-BE49-F238E27FC236}">
                <a16:creationId xmlns:a16="http://schemas.microsoft.com/office/drawing/2014/main" id="{8AA8B279-06A6-0044-8DE6-06A9A04337E3}"/>
              </a:ext>
            </a:extLst>
          </p:cNvPr>
          <p:cNvSpPr/>
          <p:nvPr/>
        </p:nvSpPr>
        <p:spPr>
          <a:xfrm>
            <a:off x="1678901" y="5364106"/>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5</a:t>
            </a:r>
            <a:endPar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0" name="Action Button: Custom 20">
            <a:hlinkClick r:id="" action="ppaction://noaction" highlightClick="1">
              <a:snd r:embed="rId15" name="6. Guerrero(2).wav"/>
            </a:hlinkClick>
            <a:extLst>
              <a:ext uri="{FF2B5EF4-FFF2-40B4-BE49-F238E27FC236}">
                <a16:creationId xmlns:a16="http://schemas.microsoft.com/office/drawing/2014/main" id="{8AA8B279-06A6-0044-8DE6-06A9A04337E3}"/>
              </a:ext>
            </a:extLst>
          </p:cNvPr>
          <p:cNvSpPr/>
          <p:nvPr/>
        </p:nvSpPr>
        <p:spPr>
          <a:xfrm>
            <a:off x="5263195" y="977650"/>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6</a:t>
            </a:r>
            <a:endPar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1" name="Action Button: Custom 20">
            <a:hlinkClick r:id="" action="ppaction://noaction" highlightClick="1">
              <a:snd r:embed="rId16" name="7. Quere%CC%81taro(2).wav"/>
            </a:hlinkClick>
            <a:extLst>
              <a:ext uri="{FF2B5EF4-FFF2-40B4-BE49-F238E27FC236}">
                <a16:creationId xmlns:a16="http://schemas.microsoft.com/office/drawing/2014/main" id="{8AA8B279-06A6-0044-8DE6-06A9A04337E3}"/>
              </a:ext>
            </a:extLst>
          </p:cNvPr>
          <p:cNvSpPr/>
          <p:nvPr/>
        </p:nvSpPr>
        <p:spPr>
          <a:xfrm>
            <a:off x="5492486" y="2081783"/>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7</a:t>
            </a:r>
            <a:endPar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2" name="Action Button: Custom 20">
            <a:hlinkClick r:id="" action="ppaction://noaction" highlightClick="1">
              <a:snd r:embed="rId17" name="8. Rurrenabaque(2).wav"/>
            </a:hlinkClick>
            <a:extLst>
              <a:ext uri="{FF2B5EF4-FFF2-40B4-BE49-F238E27FC236}">
                <a16:creationId xmlns:a16="http://schemas.microsoft.com/office/drawing/2014/main" id="{8AA8B279-06A6-0044-8DE6-06A9A04337E3}"/>
              </a:ext>
            </a:extLst>
          </p:cNvPr>
          <p:cNvSpPr/>
          <p:nvPr/>
        </p:nvSpPr>
        <p:spPr>
          <a:xfrm>
            <a:off x="5949134" y="3188366"/>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8</a:t>
            </a:r>
            <a:endPar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3" name="Action Button: Custom 20">
            <a:hlinkClick r:id="" action="ppaction://noaction" highlightClick="1">
              <a:snd r:embed="rId18" name="9. Los Teques(2).wav"/>
            </a:hlinkClick>
            <a:extLst>
              <a:ext uri="{FF2B5EF4-FFF2-40B4-BE49-F238E27FC236}">
                <a16:creationId xmlns:a16="http://schemas.microsoft.com/office/drawing/2014/main" id="{8AA8B279-06A6-0044-8DE6-06A9A04337E3}"/>
              </a:ext>
            </a:extLst>
          </p:cNvPr>
          <p:cNvSpPr/>
          <p:nvPr/>
        </p:nvSpPr>
        <p:spPr>
          <a:xfrm>
            <a:off x="5500035" y="4279375"/>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9</a:t>
            </a:r>
            <a:endPar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4" name="Action Button: Custom 20">
            <a:hlinkClick r:id="" action="ppaction://noaction" highlightClick="1">
              <a:snd r:embed="rId19" name="10. San Pablo Guelatao(2).wav"/>
            </a:hlinkClick>
            <a:extLst>
              <a:ext uri="{FF2B5EF4-FFF2-40B4-BE49-F238E27FC236}">
                <a16:creationId xmlns:a16="http://schemas.microsoft.com/office/drawing/2014/main" id="{8AA8B279-06A6-0044-8DE6-06A9A04337E3}"/>
              </a:ext>
            </a:extLst>
          </p:cNvPr>
          <p:cNvSpPr/>
          <p:nvPr/>
        </p:nvSpPr>
        <p:spPr>
          <a:xfrm>
            <a:off x="6652529" y="5373531"/>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prstClr val="white"/>
                </a:solidFill>
                <a:effectLst/>
                <a:uLnTx/>
                <a:uFillTx/>
                <a:latin typeface="Century Gothic" panose="020B0502020202020204" pitchFamily="34" charset="0"/>
                <a:ea typeface="+mn-ea"/>
                <a:cs typeface="+mn-cs"/>
                <a:sym typeface="Arial"/>
              </a:rPr>
              <a:t>10</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386812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grpId="0" nodeType="clickEffect">
                                  <p:stCondLst>
                                    <p:cond delay="0"/>
                                  </p:stCondLst>
                                  <p:childTnLst>
                                    <p:animEffect transition="out" filter="fade">
                                      <p:cBhvr>
                                        <p:cTn id="6" dur="500" tmFilter="0, 0; .2, .5; .8, .5; 1, 0"/>
                                        <p:tgtEl>
                                          <p:spTgt spid="89"/>
                                        </p:tgtEl>
                                      </p:cBhvr>
                                    </p:animEffect>
                                    <p:animScale>
                                      <p:cBhvr>
                                        <p:cTn id="7" dur="250" autoRev="1" fill="hold"/>
                                        <p:tgtEl>
                                          <p:spTgt spid="89"/>
                                        </p:tgtEl>
                                      </p:cBhvr>
                                      <p:by x="105000" y="105000"/>
                                    </p:animScale>
                                  </p:childTnLst>
                                </p:cTn>
                              </p:par>
                              <p:par>
                                <p:cTn id="8" presetID="26" presetClass="emph" presetSubtype="0" repeatCount="5000" fill="hold" grpId="0" nodeType="withEffect">
                                  <p:stCondLst>
                                    <p:cond delay="0"/>
                                  </p:stCondLst>
                                  <p:childTnLst>
                                    <p:animEffect transition="out" filter="fade">
                                      <p:cBhvr>
                                        <p:cTn id="9" dur="500" tmFilter="0, 0; .2, .5; .8, .5; 1, 0"/>
                                        <p:tgtEl>
                                          <p:spTgt spid="95"/>
                                        </p:tgtEl>
                                      </p:cBhvr>
                                    </p:animEffect>
                                    <p:animScale>
                                      <p:cBhvr>
                                        <p:cTn id="10" dur="250" autoRev="1" fill="hold"/>
                                        <p:tgtEl>
                                          <p:spTgt spid="95"/>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5000" fill="hold" grpId="0" nodeType="clickEffect">
                                  <p:stCondLst>
                                    <p:cond delay="0"/>
                                  </p:stCondLst>
                                  <p:childTnLst>
                                    <p:animEffect transition="out" filter="fade">
                                      <p:cBhvr>
                                        <p:cTn id="14" dur="500" tmFilter="0, 0; .2, .5; .8, .5; 1, 0"/>
                                        <p:tgtEl>
                                          <p:spTgt spid="122"/>
                                        </p:tgtEl>
                                      </p:cBhvr>
                                    </p:animEffect>
                                    <p:animScale>
                                      <p:cBhvr>
                                        <p:cTn id="15" dur="250" autoRev="1" fill="hold"/>
                                        <p:tgtEl>
                                          <p:spTgt spid="122"/>
                                        </p:tgtEl>
                                      </p:cBhvr>
                                      <p:by x="105000" y="105000"/>
                                    </p:animScale>
                                  </p:childTnLst>
                                </p:cTn>
                              </p:par>
                              <p:par>
                                <p:cTn id="16" presetID="26" presetClass="emph" presetSubtype="0" repeatCount="5000" fill="hold" grpId="0" nodeType="withEffect">
                                  <p:stCondLst>
                                    <p:cond delay="0"/>
                                  </p:stCondLst>
                                  <p:childTnLst>
                                    <p:animEffect transition="out" filter="fade">
                                      <p:cBhvr>
                                        <p:cTn id="17" dur="500" tmFilter="0, 0; .2, .5; .8, .5; 1, 0"/>
                                        <p:tgtEl>
                                          <p:spTgt spid="123"/>
                                        </p:tgtEl>
                                      </p:cBhvr>
                                    </p:animEffect>
                                    <p:animScale>
                                      <p:cBhvr>
                                        <p:cTn id="18" dur="250" autoRev="1" fill="hold"/>
                                        <p:tgtEl>
                                          <p:spTgt spid="12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6" presetClass="emph" presetSubtype="0" repeatCount="5000" fill="hold" grpId="0" nodeType="clickEffect">
                                  <p:stCondLst>
                                    <p:cond delay="0"/>
                                  </p:stCondLst>
                                  <p:childTnLst>
                                    <p:animEffect transition="out" filter="fade">
                                      <p:cBhvr>
                                        <p:cTn id="22" dur="500" tmFilter="0, 0; .2, .5; .8, .5; 1, 0"/>
                                        <p:tgtEl>
                                          <p:spTgt spid="102"/>
                                        </p:tgtEl>
                                      </p:cBhvr>
                                    </p:animEffect>
                                    <p:animScale>
                                      <p:cBhvr>
                                        <p:cTn id="23" dur="250" autoRev="1" fill="hold"/>
                                        <p:tgtEl>
                                          <p:spTgt spid="102"/>
                                        </p:tgtEl>
                                      </p:cBhvr>
                                      <p:by x="105000" y="105000"/>
                                    </p:animScale>
                                  </p:childTnLst>
                                </p:cTn>
                              </p:par>
                              <p:par>
                                <p:cTn id="24" presetID="26" presetClass="emph" presetSubtype="0" repeatCount="5000" fill="hold" grpId="0" nodeType="withEffect">
                                  <p:stCondLst>
                                    <p:cond delay="0"/>
                                  </p:stCondLst>
                                  <p:childTnLst>
                                    <p:animEffect transition="out" filter="fade">
                                      <p:cBhvr>
                                        <p:cTn id="25" dur="500" tmFilter="0, 0; .2, .5; .8, .5; 1, 0"/>
                                        <p:tgtEl>
                                          <p:spTgt spid="104"/>
                                        </p:tgtEl>
                                      </p:cBhvr>
                                    </p:animEffect>
                                    <p:animScale>
                                      <p:cBhvr>
                                        <p:cTn id="26" dur="250" autoRev="1" fill="hold"/>
                                        <p:tgtEl>
                                          <p:spTgt spid="104"/>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repeatCount="5000" fill="hold" grpId="0" nodeType="clickEffect">
                                  <p:stCondLst>
                                    <p:cond delay="0"/>
                                  </p:stCondLst>
                                  <p:childTnLst>
                                    <p:animEffect transition="out" filter="fade">
                                      <p:cBhvr>
                                        <p:cTn id="30" dur="500" tmFilter="0, 0; .2, .5; .8, .5; 1, 0"/>
                                        <p:tgtEl>
                                          <p:spTgt spid="100"/>
                                        </p:tgtEl>
                                      </p:cBhvr>
                                    </p:animEffect>
                                    <p:animScale>
                                      <p:cBhvr>
                                        <p:cTn id="31" dur="250" autoRev="1" fill="hold"/>
                                        <p:tgtEl>
                                          <p:spTgt spid="100"/>
                                        </p:tgtEl>
                                      </p:cBhvr>
                                      <p:by x="105000" y="105000"/>
                                    </p:animScale>
                                  </p:childTnLst>
                                </p:cTn>
                              </p:par>
                              <p:par>
                                <p:cTn id="32" presetID="26" presetClass="emph" presetSubtype="0" repeatCount="5000" fill="hold" grpId="0" nodeType="withEffect">
                                  <p:stCondLst>
                                    <p:cond delay="0"/>
                                  </p:stCondLst>
                                  <p:childTnLst>
                                    <p:animEffect transition="out" filter="fade">
                                      <p:cBhvr>
                                        <p:cTn id="33" dur="500" tmFilter="0, 0; .2, .5; .8, .5; 1, 0"/>
                                        <p:tgtEl>
                                          <p:spTgt spid="101"/>
                                        </p:tgtEl>
                                      </p:cBhvr>
                                    </p:animEffect>
                                    <p:animScale>
                                      <p:cBhvr>
                                        <p:cTn id="34" dur="250" autoRev="1" fill="hold"/>
                                        <p:tgtEl>
                                          <p:spTgt spid="101"/>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26" presetClass="emph" presetSubtype="0" repeatCount="5000" fill="hold" grpId="0" nodeType="clickEffect">
                                  <p:stCondLst>
                                    <p:cond delay="0"/>
                                  </p:stCondLst>
                                  <p:childTnLst>
                                    <p:animEffect transition="out" filter="fade">
                                      <p:cBhvr>
                                        <p:cTn id="38" dur="500" tmFilter="0, 0; .2, .5; .8, .5; 1, 0"/>
                                        <p:tgtEl>
                                          <p:spTgt spid="98"/>
                                        </p:tgtEl>
                                      </p:cBhvr>
                                    </p:animEffect>
                                    <p:animScale>
                                      <p:cBhvr>
                                        <p:cTn id="39" dur="250" autoRev="1" fill="hold"/>
                                        <p:tgtEl>
                                          <p:spTgt spid="98"/>
                                        </p:tgtEl>
                                      </p:cBhvr>
                                      <p:by x="105000" y="105000"/>
                                    </p:animScale>
                                  </p:childTnLst>
                                </p:cTn>
                              </p:par>
                              <p:par>
                                <p:cTn id="40" presetID="26" presetClass="emph" presetSubtype="0" repeatCount="5000" fill="hold" grpId="0" nodeType="withEffect">
                                  <p:stCondLst>
                                    <p:cond delay="0"/>
                                  </p:stCondLst>
                                  <p:childTnLst>
                                    <p:animEffect transition="out" filter="fade">
                                      <p:cBhvr>
                                        <p:cTn id="41" dur="500" tmFilter="0, 0; .2, .5; .8, .5; 1, 0"/>
                                        <p:tgtEl>
                                          <p:spTgt spid="99"/>
                                        </p:tgtEl>
                                      </p:cBhvr>
                                    </p:animEffect>
                                    <p:animScale>
                                      <p:cBhvr>
                                        <p:cTn id="42" dur="250" autoRev="1" fill="hold"/>
                                        <p:tgtEl>
                                          <p:spTgt spid="99"/>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6" presetClass="emph" presetSubtype="0" repeatCount="5000" fill="hold" grpId="0" nodeType="clickEffect">
                                  <p:stCondLst>
                                    <p:cond delay="0"/>
                                  </p:stCondLst>
                                  <p:childTnLst>
                                    <p:animEffect transition="out" filter="fade">
                                      <p:cBhvr>
                                        <p:cTn id="46" dur="500" tmFilter="0, 0; .2, .5; .8, .5; 1, 0"/>
                                        <p:tgtEl>
                                          <p:spTgt spid="105"/>
                                        </p:tgtEl>
                                      </p:cBhvr>
                                    </p:animEffect>
                                    <p:animScale>
                                      <p:cBhvr>
                                        <p:cTn id="47" dur="250" autoRev="1" fill="hold"/>
                                        <p:tgtEl>
                                          <p:spTgt spid="105"/>
                                        </p:tgtEl>
                                      </p:cBhvr>
                                      <p:by x="105000" y="105000"/>
                                    </p:animScale>
                                  </p:childTnLst>
                                </p:cTn>
                              </p:par>
                              <p:par>
                                <p:cTn id="48" presetID="26" presetClass="emph" presetSubtype="0" repeatCount="5000" fill="hold" grpId="0" nodeType="withEffect">
                                  <p:stCondLst>
                                    <p:cond delay="0"/>
                                  </p:stCondLst>
                                  <p:childTnLst>
                                    <p:animEffect transition="out" filter="fade">
                                      <p:cBhvr>
                                        <p:cTn id="49" dur="500" tmFilter="0, 0; .2, .5; .8, .5; 1, 0"/>
                                        <p:tgtEl>
                                          <p:spTgt spid="106"/>
                                        </p:tgtEl>
                                      </p:cBhvr>
                                    </p:animEffect>
                                    <p:animScale>
                                      <p:cBhvr>
                                        <p:cTn id="50" dur="250" autoRev="1" fill="hold"/>
                                        <p:tgtEl>
                                          <p:spTgt spid="106"/>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26" presetClass="emph" presetSubtype="0" repeatCount="5000" fill="hold" grpId="0" nodeType="clickEffect">
                                  <p:stCondLst>
                                    <p:cond delay="0"/>
                                  </p:stCondLst>
                                  <p:childTnLst>
                                    <p:animEffect transition="out" filter="fade">
                                      <p:cBhvr>
                                        <p:cTn id="54" dur="500" tmFilter="0, 0; .2, .5; .8, .5; 1, 0"/>
                                        <p:tgtEl>
                                          <p:spTgt spid="120"/>
                                        </p:tgtEl>
                                      </p:cBhvr>
                                    </p:animEffect>
                                    <p:animScale>
                                      <p:cBhvr>
                                        <p:cTn id="55" dur="250" autoRev="1" fill="hold"/>
                                        <p:tgtEl>
                                          <p:spTgt spid="120"/>
                                        </p:tgtEl>
                                      </p:cBhvr>
                                      <p:by x="105000" y="105000"/>
                                    </p:animScale>
                                  </p:childTnLst>
                                </p:cTn>
                              </p:par>
                              <p:par>
                                <p:cTn id="56" presetID="26" presetClass="emph" presetSubtype="0" repeatCount="5000" fill="hold" grpId="0" nodeType="withEffect">
                                  <p:stCondLst>
                                    <p:cond delay="0"/>
                                  </p:stCondLst>
                                  <p:childTnLst>
                                    <p:animEffect transition="out" filter="fade">
                                      <p:cBhvr>
                                        <p:cTn id="57" dur="500" tmFilter="0, 0; .2, .5; .8, .5; 1, 0"/>
                                        <p:tgtEl>
                                          <p:spTgt spid="121"/>
                                        </p:tgtEl>
                                      </p:cBhvr>
                                    </p:animEffect>
                                    <p:animScale>
                                      <p:cBhvr>
                                        <p:cTn id="58" dur="250" autoRev="1" fill="hold"/>
                                        <p:tgtEl>
                                          <p:spTgt spid="121"/>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26" presetClass="emph" presetSubtype="0" repeatCount="5000" fill="hold" grpId="0" nodeType="clickEffect">
                                  <p:stCondLst>
                                    <p:cond delay="0"/>
                                  </p:stCondLst>
                                  <p:childTnLst>
                                    <p:animEffect transition="out" filter="fade">
                                      <p:cBhvr>
                                        <p:cTn id="62" dur="500" tmFilter="0, 0; .2, .5; .8, .5; 1, 0"/>
                                        <p:tgtEl>
                                          <p:spTgt spid="90"/>
                                        </p:tgtEl>
                                      </p:cBhvr>
                                    </p:animEffect>
                                    <p:animScale>
                                      <p:cBhvr>
                                        <p:cTn id="63" dur="250" autoRev="1" fill="hold"/>
                                        <p:tgtEl>
                                          <p:spTgt spid="90"/>
                                        </p:tgtEl>
                                      </p:cBhvr>
                                      <p:by x="105000" y="105000"/>
                                    </p:animScale>
                                  </p:childTnLst>
                                </p:cTn>
                              </p:par>
                              <p:par>
                                <p:cTn id="64" presetID="26" presetClass="emph" presetSubtype="0" repeatCount="5000" fill="hold" grpId="0" nodeType="withEffect">
                                  <p:stCondLst>
                                    <p:cond delay="0"/>
                                  </p:stCondLst>
                                  <p:childTnLst>
                                    <p:animEffect transition="out" filter="fade">
                                      <p:cBhvr>
                                        <p:cTn id="65" dur="500" tmFilter="0, 0; .2, .5; .8, .5; 1, 0"/>
                                        <p:tgtEl>
                                          <p:spTgt spid="97"/>
                                        </p:tgtEl>
                                      </p:cBhvr>
                                    </p:animEffect>
                                    <p:animScale>
                                      <p:cBhvr>
                                        <p:cTn id="66" dur="250" autoRev="1" fill="hold"/>
                                        <p:tgtEl>
                                          <p:spTgt spid="97"/>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26" presetClass="emph" presetSubtype="0" repeatCount="5000" fill="hold" grpId="0" nodeType="clickEffect">
                                  <p:stCondLst>
                                    <p:cond delay="0"/>
                                  </p:stCondLst>
                                  <p:childTnLst>
                                    <p:animEffect transition="out" filter="fade">
                                      <p:cBhvr>
                                        <p:cTn id="70" dur="500" tmFilter="0, 0; .2, .5; .8, .5; 1, 0"/>
                                        <p:tgtEl>
                                          <p:spTgt spid="80"/>
                                        </p:tgtEl>
                                      </p:cBhvr>
                                    </p:animEffect>
                                    <p:animScale>
                                      <p:cBhvr>
                                        <p:cTn id="71" dur="250" autoRev="1" fill="hold"/>
                                        <p:tgtEl>
                                          <p:spTgt spid="80"/>
                                        </p:tgtEl>
                                      </p:cBhvr>
                                      <p:by x="105000" y="105000"/>
                                    </p:animScale>
                                  </p:childTnLst>
                                </p:cTn>
                              </p:par>
                              <p:par>
                                <p:cTn id="72" presetID="26" presetClass="emph" presetSubtype="0" repeatCount="5000" fill="hold" grpId="0" nodeType="withEffect">
                                  <p:stCondLst>
                                    <p:cond delay="0"/>
                                  </p:stCondLst>
                                  <p:childTnLst>
                                    <p:animEffect transition="out" filter="fade">
                                      <p:cBhvr>
                                        <p:cTn id="73" dur="500" tmFilter="0, 0; .2, .5; .8, .5; 1, 0"/>
                                        <p:tgtEl>
                                          <p:spTgt spid="94"/>
                                        </p:tgtEl>
                                      </p:cBhvr>
                                    </p:animEffect>
                                    <p:animScale>
                                      <p:cBhvr>
                                        <p:cTn id="74" dur="250" autoRev="1" fill="hold"/>
                                        <p:tgtEl>
                                          <p:spTgt spid="94"/>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26" presetClass="emph" presetSubtype="0" repeatCount="5000" fill="hold" grpId="0" nodeType="clickEffect">
                                  <p:stCondLst>
                                    <p:cond delay="0"/>
                                  </p:stCondLst>
                                  <p:childTnLst>
                                    <p:animEffect transition="out" filter="fade">
                                      <p:cBhvr>
                                        <p:cTn id="78" dur="500" tmFilter="0, 0; .2, .5; .8, .5; 1, 0"/>
                                        <p:tgtEl>
                                          <p:spTgt spid="93"/>
                                        </p:tgtEl>
                                      </p:cBhvr>
                                    </p:animEffect>
                                    <p:animScale>
                                      <p:cBhvr>
                                        <p:cTn id="79" dur="250" autoRev="1" fill="hold"/>
                                        <p:tgtEl>
                                          <p:spTgt spid="93"/>
                                        </p:tgtEl>
                                      </p:cBhvr>
                                      <p:by x="105000" y="105000"/>
                                    </p:animScale>
                                  </p:childTnLst>
                                </p:cTn>
                              </p:par>
                              <p:par>
                                <p:cTn id="80" presetID="26" presetClass="emph" presetSubtype="0" repeatCount="5000" fill="hold" grpId="0" nodeType="withEffect">
                                  <p:stCondLst>
                                    <p:cond delay="0"/>
                                  </p:stCondLst>
                                  <p:childTnLst>
                                    <p:animEffect transition="out" filter="fade">
                                      <p:cBhvr>
                                        <p:cTn id="81" dur="500" tmFilter="0, 0; .2, .5; .8, .5; 1, 0"/>
                                        <p:tgtEl>
                                          <p:spTgt spid="96"/>
                                        </p:tgtEl>
                                      </p:cBhvr>
                                    </p:animEffect>
                                    <p:animScale>
                                      <p:cBhvr>
                                        <p:cTn id="82" dur="250" autoRev="1" fill="hold"/>
                                        <p:tgtEl>
                                          <p:spTgt spid="9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9" grpId="0" animBg="1"/>
      <p:bldP spid="90" grpId="0" animBg="1"/>
      <p:bldP spid="93" grpId="0" animBg="1"/>
      <p:bldP spid="94" grpId="0"/>
      <p:bldP spid="95" grpId="0"/>
      <p:bldP spid="96" grpId="0"/>
      <p:bldP spid="97" grpId="0"/>
      <p:bldP spid="98" grpId="0" animBg="1"/>
      <p:bldP spid="99" grpId="0"/>
      <p:bldP spid="100" grpId="0" animBg="1"/>
      <p:bldP spid="101" grpId="0"/>
      <p:bldP spid="102" grpId="0" animBg="1"/>
      <p:bldP spid="104" grpId="0"/>
      <p:bldP spid="105" grpId="0" animBg="1"/>
      <p:bldP spid="106" grpId="0"/>
      <p:bldP spid="120" grpId="0" animBg="1"/>
      <p:bldP spid="121" grpId="0"/>
      <p:bldP spid="122" grpId="0" animBg="1"/>
      <p:bldP spid="1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 name="Picture 14">
            <a:extLst>
              <a:ext uri="{FF2B5EF4-FFF2-40B4-BE49-F238E27FC236}">
                <a16:creationId xmlns:a16="http://schemas.microsoft.com/office/drawing/2014/main" id="{02EC4DE8-37FD-4049-A512-2621645FB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4693" y="4099718"/>
            <a:ext cx="1468093" cy="14680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17">
            <a:extLst>
              <a:ext uri="{FF2B5EF4-FFF2-40B4-BE49-F238E27FC236}">
                <a16:creationId xmlns:a16="http://schemas.microsoft.com/office/drawing/2014/main" id="{CAF9FE8B-0D71-5840-AB86-4640D6183E89}"/>
              </a:ext>
            </a:extLst>
          </p:cNvPr>
          <p:cNvGraphicFramePr>
            <a:graphicFrameLocks noGrp="1"/>
          </p:cNvGraphicFramePr>
          <p:nvPr>
            <p:extLst/>
          </p:nvPr>
        </p:nvGraphicFramePr>
        <p:xfrm>
          <a:off x="228469" y="1777618"/>
          <a:ext cx="5562731" cy="4457456"/>
        </p:xfrm>
        <a:graphic>
          <a:graphicData uri="http://schemas.openxmlformats.org/drawingml/2006/table">
            <a:tbl>
              <a:tblPr firstRow="1" bandRow="1">
                <a:tableStyleId>{5DA37D80-6434-44D0-A028-1B22A696006F}</a:tableStyleId>
              </a:tblPr>
              <a:tblGrid>
                <a:gridCol w="533531">
                  <a:extLst>
                    <a:ext uri="{9D8B030D-6E8A-4147-A177-3AD203B41FA5}">
                      <a16:colId xmlns:a16="http://schemas.microsoft.com/office/drawing/2014/main" val="1712412346"/>
                    </a:ext>
                  </a:extLst>
                </a:gridCol>
                <a:gridCol w="939800">
                  <a:extLst>
                    <a:ext uri="{9D8B030D-6E8A-4147-A177-3AD203B41FA5}">
                      <a16:colId xmlns:a16="http://schemas.microsoft.com/office/drawing/2014/main" val="306276038"/>
                    </a:ext>
                  </a:extLst>
                </a:gridCol>
                <a:gridCol w="1155700">
                  <a:extLst>
                    <a:ext uri="{9D8B030D-6E8A-4147-A177-3AD203B41FA5}">
                      <a16:colId xmlns:a16="http://schemas.microsoft.com/office/drawing/2014/main" val="2993370989"/>
                    </a:ext>
                  </a:extLst>
                </a:gridCol>
                <a:gridCol w="2933700">
                  <a:extLst>
                    <a:ext uri="{9D8B030D-6E8A-4147-A177-3AD203B41FA5}">
                      <a16:colId xmlns:a16="http://schemas.microsoft.com/office/drawing/2014/main" val="2974728366"/>
                    </a:ext>
                  </a:extLst>
                </a:gridCol>
              </a:tblGrid>
              <a:tr h="557182">
                <a:tc>
                  <a:txBody>
                    <a:bodyPr/>
                    <a:lstStyle/>
                    <a:p>
                      <a:endParaRPr lang="x-none" dirty="0"/>
                    </a:p>
                  </a:txBody>
                  <a:tcPr/>
                </a:tc>
                <a:tc>
                  <a:txBody>
                    <a:bodyPr/>
                    <a:lstStyle/>
                    <a:p>
                      <a:endParaRPr lang="x-none"/>
                    </a:p>
                  </a:txBody>
                  <a:tcPr/>
                </a:tc>
                <a:tc>
                  <a:txBody>
                    <a:bodyPr/>
                    <a:lstStyle/>
                    <a:p>
                      <a:pPr algn="ctr"/>
                      <a:endParaRPr lang="x-none" dirty="0">
                        <a:latin typeface="Century Gothic" panose="020B0502020202020204" pitchFamily="34" charset="0"/>
                      </a:endParaRPr>
                    </a:p>
                  </a:txBody>
                  <a:tcPr/>
                </a:tc>
                <a:tc>
                  <a:txBody>
                    <a:bodyPr/>
                    <a:lstStyle/>
                    <a:p>
                      <a:pPr algn="ctr"/>
                      <a:endParaRPr lang="x-none" dirty="0"/>
                    </a:p>
                  </a:txBody>
                  <a:tcPr/>
                </a:tc>
                <a:extLst>
                  <a:ext uri="{0D108BD9-81ED-4DB2-BD59-A6C34878D82A}">
                    <a16:rowId xmlns:a16="http://schemas.microsoft.com/office/drawing/2014/main" val="2399811175"/>
                  </a:ext>
                </a:extLst>
              </a:tr>
              <a:tr h="557182">
                <a:tc>
                  <a:txBody>
                    <a:bodyPr/>
                    <a:lstStyle/>
                    <a:p>
                      <a:endParaRPr lang="x-none"/>
                    </a:p>
                  </a:txBody>
                  <a:tcPr/>
                </a:tc>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3945849871"/>
                  </a:ext>
                </a:extLst>
              </a:tr>
              <a:tr h="557182">
                <a:tc>
                  <a:txBody>
                    <a:bodyPr/>
                    <a:lstStyle/>
                    <a:p>
                      <a:endParaRPr lang="x-none"/>
                    </a:p>
                  </a:txBody>
                  <a:tcPr/>
                </a:tc>
                <a:tc>
                  <a:txBody>
                    <a:bodyPr/>
                    <a:lstStyle/>
                    <a:p>
                      <a:endParaRPr lang="x-none" dirty="0"/>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113013016"/>
                  </a:ext>
                </a:extLst>
              </a:tr>
              <a:tr h="557182">
                <a:tc>
                  <a:txBody>
                    <a:bodyPr/>
                    <a:lstStyle/>
                    <a:p>
                      <a:endParaRPr lang="x-none"/>
                    </a:p>
                  </a:txBody>
                  <a:tcPr/>
                </a:tc>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1511724032"/>
                  </a:ext>
                </a:extLst>
              </a:tr>
              <a:tr h="557182">
                <a:tc>
                  <a:txBody>
                    <a:bodyPr/>
                    <a:lstStyle/>
                    <a:p>
                      <a:endParaRPr lang="x-none"/>
                    </a:p>
                  </a:txBody>
                  <a:tcPr/>
                </a:tc>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1148928441"/>
                  </a:ext>
                </a:extLst>
              </a:tr>
              <a:tr h="557182">
                <a:tc>
                  <a:txBody>
                    <a:bodyPr/>
                    <a:lstStyle/>
                    <a:p>
                      <a:endParaRPr lang="x-none"/>
                    </a:p>
                  </a:txBody>
                  <a:tcPr/>
                </a:tc>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1379040870"/>
                  </a:ext>
                </a:extLst>
              </a:tr>
              <a:tr h="557182">
                <a:tc>
                  <a:txBody>
                    <a:bodyPr/>
                    <a:lstStyle/>
                    <a:p>
                      <a:endParaRPr lang="x-none"/>
                    </a:p>
                  </a:txBody>
                  <a:tcPr/>
                </a:tc>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4153341132"/>
                  </a:ext>
                </a:extLst>
              </a:tr>
              <a:tr h="557182">
                <a:tc>
                  <a:txBody>
                    <a:bodyPr/>
                    <a:lstStyle/>
                    <a:p>
                      <a:endParaRPr lang="x-none"/>
                    </a:p>
                  </a:txBody>
                  <a:tcPr/>
                </a:tc>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2881793427"/>
                  </a:ext>
                </a:extLst>
              </a:tr>
            </a:tbl>
          </a:graphicData>
        </a:graphic>
      </p:graphicFrame>
      <p:sp>
        <p:nvSpPr>
          <p:cNvPr id="5" name="TextBox 11">
            <a:extLst>
              <a:ext uri="{FF2B5EF4-FFF2-40B4-BE49-F238E27FC236}">
                <a16:creationId xmlns:a16="http://schemas.microsoft.com/office/drawing/2014/main" id="{6E183A5D-0E93-0E4F-9528-22C5B244136B}"/>
              </a:ext>
            </a:extLst>
          </p:cNvPr>
          <p:cNvSpPr txBox="1"/>
          <p:nvPr/>
        </p:nvSpPr>
        <p:spPr>
          <a:xfrm>
            <a:off x="2964327" y="2989374"/>
            <a:ext cx="42564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Arial"/>
                <a:sym typeface="Arial"/>
              </a:rPr>
              <a:t>I _ _ _ tos</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7" name="TextBox 11">
            <a:extLst>
              <a:ext uri="{FF2B5EF4-FFF2-40B4-BE49-F238E27FC236}">
                <a16:creationId xmlns:a16="http://schemas.microsoft.com/office/drawing/2014/main" id="{6E183A5D-0E93-0E4F-9528-22C5B244136B}"/>
              </a:ext>
            </a:extLst>
          </p:cNvPr>
          <p:cNvSpPr txBox="1"/>
          <p:nvPr/>
        </p:nvSpPr>
        <p:spPr>
          <a:xfrm>
            <a:off x="2939687" y="4661943"/>
            <a:ext cx="22292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San  _ _ _ llermo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9" name="Action Button: Custom 4">
            <a:hlinkClick r:id="" action="ppaction://noaction" highlightClick="1">
              <a:snd r:embed="rId4" name="1 ¿Sois de Zipaquirá_.wav"/>
            </a:hlinkClick>
            <a:extLst>
              <a:ext uri="{FF2B5EF4-FFF2-40B4-BE49-F238E27FC236}">
                <a16:creationId xmlns:a16="http://schemas.microsoft.com/office/drawing/2014/main" id="{E4BC4D23-BFE4-F847-B84A-0ADE28BD1926}"/>
              </a:ext>
            </a:extLst>
          </p:cNvPr>
          <p:cNvSpPr/>
          <p:nvPr/>
        </p:nvSpPr>
        <p:spPr>
          <a:xfrm>
            <a:off x="310058" y="1901326"/>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1</a:t>
            </a:r>
          </a:p>
        </p:txBody>
      </p:sp>
      <p:sp>
        <p:nvSpPr>
          <p:cNvPr id="10" name="Action Button: Custom 5">
            <a:hlinkClick r:id="" action="ppaction://noaction" highlightClick="1">
              <a:snd r:embed="rId5" name="2 ¿Eres de Guinea Ecuatorial_.wav"/>
            </a:hlinkClick>
            <a:extLst>
              <a:ext uri="{FF2B5EF4-FFF2-40B4-BE49-F238E27FC236}">
                <a16:creationId xmlns:a16="http://schemas.microsoft.com/office/drawing/2014/main" id="{EED37AE9-42E0-3D4E-8EA9-B43BF4CE7CA1}"/>
              </a:ext>
            </a:extLst>
          </p:cNvPr>
          <p:cNvSpPr/>
          <p:nvPr/>
        </p:nvSpPr>
        <p:spPr>
          <a:xfrm>
            <a:off x="310058" y="2444729"/>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2</a:t>
            </a:r>
          </a:p>
        </p:txBody>
      </p:sp>
      <p:sp>
        <p:nvSpPr>
          <p:cNvPr id="11" name="Action Button: Custom 6">
            <a:hlinkClick r:id="" action="ppaction://noaction" highlightClick="1">
              <a:snd r:embed="rId6" name="3 ¿Sois de Iquitos_.wav"/>
            </a:hlinkClick>
            <a:extLst>
              <a:ext uri="{FF2B5EF4-FFF2-40B4-BE49-F238E27FC236}">
                <a16:creationId xmlns:a16="http://schemas.microsoft.com/office/drawing/2014/main" id="{FF486297-63F0-AE49-BF5C-0AF6287BBC32}"/>
              </a:ext>
            </a:extLst>
          </p:cNvPr>
          <p:cNvSpPr/>
          <p:nvPr/>
        </p:nvSpPr>
        <p:spPr>
          <a:xfrm>
            <a:off x="310058" y="3003818"/>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3</a:t>
            </a:r>
          </a:p>
        </p:txBody>
      </p:sp>
      <p:sp>
        <p:nvSpPr>
          <p:cNvPr id="12" name="Action Button: Custom 7">
            <a:hlinkClick r:id="" action="ppaction://noaction" highlightClick="1">
              <a:snd r:embed="rId7" name="4 ¿Sois de Guayaquil_.wav"/>
            </a:hlinkClick>
            <a:extLst>
              <a:ext uri="{FF2B5EF4-FFF2-40B4-BE49-F238E27FC236}">
                <a16:creationId xmlns:a16="http://schemas.microsoft.com/office/drawing/2014/main" id="{50441DB2-C6B6-1B47-BCA1-9CDA0D094457}"/>
              </a:ext>
            </a:extLst>
          </p:cNvPr>
          <p:cNvSpPr/>
          <p:nvPr/>
        </p:nvSpPr>
        <p:spPr>
          <a:xfrm>
            <a:off x="310058" y="3563613"/>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4</a:t>
            </a:r>
          </a:p>
        </p:txBody>
      </p:sp>
      <p:sp>
        <p:nvSpPr>
          <p:cNvPr id="13" name="Action Button: Custom 8">
            <a:hlinkClick r:id="" action="ppaction://noaction" highlightClick="1">
              <a:snd r:embed="rId8" name="5 ¿Eres de Arequipa_.wav"/>
            </a:hlinkClick>
            <a:extLst>
              <a:ext uri="{FF2B5EF4-FFF2-40B4-BE49-F238E27FC236}">
                <a16:creationId xmlns:a16="http://schemas.microsoft.com/office/drawing/2014/main" id="{457CAAA5-BC3D-A74A-A279-2687FC194E09}"/>
              </a:ext>
            </a:extLst>
          </p:cNvPr>
          <p:cNvSpPr/>
          <p:nvPr/>
        </p:nvSpPr>
        <p:spPr>
          <a:xfrm>
            <a:off x="310062" y="4089272"/>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5</a:t>
            </a:r>
          </a:p>
        </p:txBody>
      </p:sp>
      <p:sp>
        <p:nvSpPr>
          <p:cNvPr id="14" name="Action Button: Custom 9">
            <a:hlinkClick r:id="" action="ppaction://noaction" highlightClick="1">
              <a:snd r:embed="rId9" name="6 ¿Sois de San Guillermo_.wav"/>
            </a:hlinkClick>
            <a:extLst>
              <a:ext uri="{FF2B5EF4-FFF2-40B4-BE49-F238E27FC236}">
                <a16:creationId xmlns:a16="http://schemas.microsoft.com/office/drawing/2014/main" id="{B5A3DA7D-AFB8-1146-ACC3-3A3D96AA3D2A}"/>
              </a:ext>
            </a:extLst>
          </p:cNvPr>
          <p:cNvSpPr/>
          <p:nvPr/>
        </p:nvSpPr>
        <p:spPr>
          <a:xfrm>
            <a:off x="310058" y="4674440"/>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6</a:t>
            </a:r>
          </a:p>
        </p:txBody>
      </p:sp>
      <p:sp>
        <p:nvSpPr>
          <p:cNvPr id="15" name="TextBox 10">
            <a:extLst>
              <a:ext uri="{FF2B5EF4-FFF2-40B4-BE49-F238E27FC236}">
                <a16:creationId xmlns:a16="http://schemas.microsoft.com/office/drawing/2014/main" id="{10381E2B-42F4-F64E-A393-2F7D25AD1413}"/>
              </a:ext>
            </a:extLst>
          </p:cNvPr>
          <p:cNvSpPr txBox="1"/>
          <p:nvPr/>
        </p:nvSpPr>
        <p:spPr>
          <a:xfrm>
            <a:off x="2939749" y="1869018"/>
            <a:ext cx="17854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Zipa _ _ _ rá</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16" name="TextBox 11">
            <a:extLst>
              <a:ext uri="{FF2B5EF4-FFF2-40B4-BE49-F238E27FC236}">
                <a16:creationId xmlns:a16="http://schemas.microsoft.com/office/drawing/2014/main" id="{6E183A5D-0E93-0E4F-9528-22C5B244136B}"/>
              </a:ext>
            </a:extLst>
          </p:cNvPr>
          <p:cNvSpPr txBox="1"/>
          <p:nvPr/>
        </p:nvSpPr>
        <p:spPr>
          <a:xfrm>
            <a:off x="2950844" y="2431180"/>
            <a:ext cx="26625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_ _ _ nea Ecuatorial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21" name="TextBox 11">
            <a:extLst>
              <a:ext uri="{FF2B5EF4-FFF2-40B4-BE49-F238E27FC236}">
                <a16:creationId xmlns:a16="http://schemas.microsoft.com/office/drawing/2014/main" id="{6E183A5D-0E93-0E4F-9528-22C5B244136B}"/>
              </a:ext>
            </a:extLst>
          </p:cNvPr>
          <p:cNvSpPr txBox="1"/>
          <p:nvPr/>
        </p:nvSpPr>
        <p:spPr>
          <a:xfrm>
            <a:off x="2964328" y="3535492"/>
            <a:ext cx="18934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Guaya _ _ _ 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22" name="TextBox 11">
            <a:extLst>
              <a:ext uri="{FF2B5EF4-FFF2-40B4-BE49-F238E27FC236}">
                <a16:creationId xmlns:a16="http://schemas.microsoft.com/office/drawing/2014/main" id="{6E183A5D-0E93-0E4F-9528-22C5B244136B}"/>
              </a:ext>
            </a:extLst>
          </p:cNvPr>
          <p:cNvSpPr txBox="1"/>
          <p:nvPr/>
        </p:nvSpPr>
        <p:spPr>
          <a:xfrm>
            <a:off x="2958888" y="4078197"/>
            <a:ext cx="19696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Are _ _ _ pa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pic>
        <p:nvPicPr>
          <p:cNvPr id="23"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77113" y="1861609"/>
            <a:ext cx="422552" cy="440159"/>
          </a:xfrm>
          <a:prstGeom prst="rect">
            <a:avLst/>
          </a:prstGeom>
        </p:spPr>
      </p:pic>
      <p:pic>
        <p:nvPicPr>
          <p:cNvPr id="24"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56879" y="2958914"/>
            <a:ext cx="422552" cy="440159"/>
          </a:xfrm>
          <a:prstGeom prst="rect">
            <a:avLst/>
          </a:prstGeom>
        </p:spPr>
      </p:pic>
      <p:pic>
        <p:nvPicPr>
          <p:cNvPr id="25"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7153" y="2373898"/>
            <a:ext cx="422552" cy="440159"/>
          </a:xfrm>
          <a:prstGeom prst="rect">
            <a:avLst/>
          </a:prstGeom>
        </p:spPr>
      </p:pic>
      <p:pic>
        <p:nvPicPr>
          <p:cNvPr id="26"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75440" y="3527771"/>
            <a:ext cx="422552" cy="440159"/>
          </a:xfrm>
          <a:prstGeom prst="rect">
            <a:avLst/>
          </a:prstGeom>
        </p:spPr>
      </p:pic>
      <p:pic>
        <p:nvPicPr>
          <p:cNvPr id="27"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77113" y="4651471"/>
            <a:ext cx="422552" cy="440159"/>
          </a:xfrm>
          <a:prstGeom prst="rect">
            <a:avLst/>
          </a:prstGeom>
        </p:spPr>
      </p:pic>
      <p:pic>
        <p:nvPicPr>
          <p:cNvPr id="28"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7153" y="4060522"/>
            <a:ext cx="422552" cy="440159"/>
          </a:xfrm>
          <a:prstGeom prst="rect">
            <a:avLst/>
          </a:prstGeom>
        </p:spPr>
      </p:pic>
      <p:sp>
        <p:nvSpPr>
          <p:cNvPr id="29" name="Rounded Rectangular Callout 28"/>
          <p:cNvSpPr/>
          <p:nvPr/>
        </p:nvSpPr>
        <p:spPr>
          <a:xfrm>
            <a:off x="173019" y="1163549"/>
            <a:ext cx="1518114" cy="439637"/>
          </a:xfrm>
          <a:prstGeom prst="wedgeRoundRectCallout">
            <a:avLst>
              <a:gd name="adj1" fmla="val 33898"/>
              <a:gd name="adj2" fmla="val 94783"/>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one ‘you’</a:t>
            </a:r>
          </a:p>
        </p:txBody>
      </p:sp>
      <p:sp>
        <p:nvSpPr>
          <p:cNvPr id="30" name="Rounded Rectangular Callout 29"/>
          <p:cNvSpPr/>
          <p:nvPr/>
        </p:nvSpPr>
        <p:spPr>
          <a:xfrm>
            <a:off x="1804464" y="1165453"/>
            <a:ext cx="2729416" cy="439637"/>
          </a:xfrm>
          <a:prstGeom prst="wedgeRoundRectCallout">
            <a:avLst>
              <a:gd name="adj1" fmla="val -26588"/>
              <a:gd name="adj2" fmla="val 86117"/>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mn-ea"/>
                <a:cs typeface="+mn-cs"/>
                <a:sym typeface="Arial"/>
              </a:rPr>
              <a:t>more than one ‘you’</a:t>
            </a:r>
          </a:p>
        </p:txBody>
      </p:sp>
      <p:sp>
        <p:nvSpPr>
          <p:cNvPr id="31" name="Action Button: Custom 8">
            <a:hlinkClick r:id="" action="ppaction://noaction" highlightClick="1">
              <a:snd r:embed="rId11" name="7 ¿Eres de Barquisimeto_.wav"/>
            </a:hlinkClick>
            <a:extLst>
              <a:ext uri="{FF2B5EF4-FFF2-40B4-BE49-F238E27FC236}">
                <a16:creationId xmlns:a16="http://schemas.microsoft.com/office/drawing/2014/main" id="{457CAAA5-BC3D-A74A-A279-2687FC194E09}"/>
              </a:ext>
            </a:extLst>
          </p:cNvPr>
          <p:cNvSpPr/>
          <p:nvPr/>
        </p:nvSpPr>
        <p:spPr>
          <a:xfrm>
            <a:off x="310066" y="5218354"/>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2" name="Action Button: Custom 9">
            <a:hlinkClick r:id="" action="ppaction://noaction" highlightClick="1">
              <a:snd r:embed="rId12" name="8 ¿Eres de Monguí_.wav"/>
            </a:hlinkClick>
            <a:extLst>
              <a:ext uri="{FF2B5EF4-FFF2-40B4-BE49-F238E27FC236}">
                <a16:creationId xmlns:a16="http://schemas.microsoft.com/office/drawing/2014/main" id="{B5A3DA7D-AFB8-1146-ACC3-3A3D96AA3D2A}"/>
              </a:ext>
            </a:extLst>
          </p:cNvPr>
          <p:cNvSpPr/>
          <p:nvPr/>
        </p:nvSpPr>
        <p:spPr>
          <a:xfrm>
            <a:off x="310062" y="5803522"/>
            <a:ext cx="356400" cy="320251"/>
          </a:xfrm>
          <a:prstGeom prst="actionButtonBlank">
            <a:avLst/>
          </a:prstGeom>
          <a:solidFill>
            <a:schemeClr val="accent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33"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7153" y="5185532"/>
            <a:ext cx="422552" cy="440159"/>
          </a:xfrm>
          <a:prstGeom prst="rect">
            <a:avLst/>
          </a:prstGeom>
        </p:spPr>
      </p:pic>
      <p:pic>
        <p:nvPicPr>
          <p:cNvPr id="34"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7153" y="5747146"/>
            <a:ext cx="422552" cy="440159"/>
          </a:xfrm>
          <a:prstGeom prst="rect">
            <a:avLst/>
          </a:prstGeom>
        </p:spPr>
      </p:pic>
      <p:pic>
        <p:nvPicPr>
          <p:cNvPr id="35" name="Picture 34"/>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2" name="Title 1"/>
          <p:cNvSpPr>
            <a:spLocks noGrp="1"/>
          </p:cNvSpPr>
          <p:nvPr>
            <p:ph type="title"/>
          </p:nvPr>
        </p:nvSpPr>
        <p:spPr>
          <a:xfrm>
            <a:off x="101600" y="-2039"/>
            <a:ext cx="6248400" cy="1325563"/>
          </a:xfrm>
        </p:spPr>
        <p:txBody>
          <a:bodyPr>
            <a:normAutofit/>
          </a:bodyPr>
          <a:lstStyle/>
          <a:p>
            <a:r>
              <a:rPr lang="en-GB" sz="2400" b="1">
                <a:solidFill>
                  <a:schemeClr val="bg1"/>
                </a:solidFill>
              </a:rPr>
              <a:t>¿De dónde eres? ¿De dónde sois?</a:t>
            </a:r>
          </a:p>
        </p:txBody>
      </p:sp>
      <p:sp>
        <p:nvSpPr>
          <p:cNvPr id="36" name="TextBox 11">
            <a:extLst>
              <a:ext uri="{FF2B5EF4-FFF2-40B4-BE49-F238E27FC236}">
                <a16:creationId xmlns:a16="http://schemas.microsoft.com/office/drawing/2014/main" id="{6E183A5D-0E93-0E4F-9528-22C5B244136B}"/>
              </a:ext>
            </a:extLst>
          </p:cNvPr>
          <p:cNvSpPr txBox="1"/>
          <p:nvPr/>
        </p:nvSpPr>
        <p:spPr>
          <a:xfrm>
            <a:off x="2939686" y="5754555"/>
            <a:ext cx="21561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Mon _ _ _</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7" name="TextBox 11">
            <a:extLst>
              <a:ext uri="{FF2B5EF4-FFF2-40B4-BE49-F238E27FC236}">
                <a16:creationId xmlns:a16="http://schemas.microsoft.com/office/drawing/2014/main" id="{6E183A5D-0E93-0E4F-9528-22C5B244136B}"/>
              </a:ext>
            </a:extLst>
          </p:cNvPr>
          <p:cNvSpPr txBox="1"/>
          <p:nvPr/>
        </p:nvSpPr>
        <p:spPr>
          <a:xfrm>
            <a:off x="2958888" y="5170809"/>
            <a:ext cx="2528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Bar _ _ _ simeto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8"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9" name="TextBox 10">
            <a:extLst>
              <a:ext uri="{FF2B5EF4-FFF2-40B4-BE49-F238E27FC236}">
                <a16:creationId xmlns:a16="http://schemas.microsoft.com/office/drawing/2014/main" id="{10381E2B-42F4-F64E-A393-2F7D25AD1413}"/>
              </a:ext>
            </a:extLst>
          </p:cNvPr>
          <p:cNvSpPr txBox="1"/>
          <p:nvPr/>
        </p:nvSpPr>
        <p:spPr>
          <a:xfrm>
            <a:off x="2939686" y="1861396"/>
            <a:ext cx="17854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Zipa</a:t>
            </a: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qui</a:t>
            </a: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rá</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40" name="TextBox 10">
            <a:extLst>
              <a:ext uri="{FF2B5EF4-FFF2-40B4-BE49-F238E27FC236}">
                <a16:creationId xmlns:a16="http://schemas.microsoft.com/office/drawing/2014/main" id="{10381E2B-42F4-F64E-A393-2F7D25AD1413}"/>
              </a:ext>
            </a:extLst>
          </p:cNvPr>
          <p:cNvSpPr txBox="1"/>
          <p:nvPr/>
        </p:nvSpPr>
        <p:spPr>
          <a:xfrm>
            <a:off x="2917084" y="2421229"/>
            <a:ext cx="29028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Gui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nea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Ecuatorial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41" name="TextBox 10">
            <a:extLst>
              <a:ext uri="{FF2B5EF4-FFF2-40B4-BE49-F238E27FC236}">
                <a16:creationId xmlns:a16="http://schemas.microsoft.com/office/drawing/2014/main" id="{10381E2B-42F4-F64E-A393-2F7D25AD1413}"/>
              </a:ext>
            </a:extLst>
          </p:cNvPr>
          <p:cNvSpPr txBox="1"/>
          <p:nvPr/>
        </p:nvSpPr>
        <p:spPr>
          <a:xfrm>
            <a:off x="2969907" y="3003818"/>
            <a:ext cx="29028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qui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tos</a:t>
            </a:r>
          </a:p>
        </p:txBody>
      </p:sp>
      <p:sp>
        <p:nvSpPr>
          <p:cNvPr id="42" name="TextBox 10">
            <a:extLst>
              <a:ext uri="{FF2B5EF4-FFF2-40B4-BE49-F238E27FC236}">
                <a16:creationId xmlns:a16="http://schemas.microsoft.com/office/drawing/2014/main" id="{10381E2B-42F4-F64E-A393-2F7D25AD1413}"/>
              </a:ext>
            </a:extLst>
          </p:cNvPr>
          <p:cNvSpPr txBox="1"/>
          <p:nvPr/>
        </p:nvSpPr>
        <p:spPr>
          <a:xfrm>
            <a:off x="2969907" y="3531626"/>
            <a:ext cx="29028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Guaya</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qui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a:t>
            </a:r>
          </a:p>
        </p:txBody>
      </p:sp>
      <p:sp>
        <p:nvSpPr>
          <p:cNvPr id="43" name="TextBox 10">
            <a:extLst>
              <a:ext uri="{FF2B5EF4-FFF2-40B4-BE49-F238E27FC236}">
                <a16:creationId xmlns:a16="http://schemas.microsoft.com/office/drawing/2014/main" id="{10381E2B-42F4-F64E-A393-2F7D25AD1413}"/>
              </a:ext>
            </a:extLst>
          </p:cNvPr>
          <p:cNvSpPr txBox="1"/>
          <p:nvPr/>
        </p:nvSpPr>
        <p:spPr>
          <a:xfrm>
            <a:off x="2950844" y="4078197"/>
            <a:ext cx="29028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Are</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qui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pa</a:t>
            </a:r>
          </a:p>
        </p:txBody>
      </p:sp>
      <p:sp>
        <p:nvSpPr>
          <p:cNvPr id="44" name="TextBox 10">
            <a:extLst>
              <a:ext uri="{FF2B5EF4-FFF2-40B4-BE49-F238E27FC236}">
                <a16:creationId xmlns:a16="http://schemas.microsoft.com/office/drawing/2014/main" id="{10381E2B-42F4-F64E-A393-2F7D25AD1413}"/>
              </a:ext>
            </a:extLst>
          </p:cNvPr>
          <p:cNvSpPr txBox="1"/>
          <p:nvPr/>
        </p:nvSpPr>
        <p:spPr>
          <a:xfrm>
            <a:off x="2945853" y="4671495"/>
            <a:ext cx="29028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San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Gui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llermo</a:t>
            </a:r>
          </a:p>
        </p:txBody>
      </p:sp>
      <p:sp>
        <p:nvSpPr>
          <p:cNvPr id="46" name="TextBox 10">
            <a:extLst>
              <a:ext uri="{FF2B5EF4-FFF2-40B4-BE49-F238E27FC236}">
                <a16:creationId xmlns:a16="http://schemas.microsoft.com/office/drawing/2014/main" id="{10381E2B-42F4-F64E-A393-2F7D25AD1413}"/>
              </a:ext>
            </a:extLst>
          </p:cNvPr>
          <p:cNvSpPr txBox="1"/>
          <p:nvPr/>
        </p:nvSpPr>
        <p:spPr>
          <a:xfrm>
            <a:off x="2964327" y="5178424"/>
            <a:ext cx="29028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Bar</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qui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simeto</a:t>
            </a:r>
          </a:p>
        </p:txBody>
      </p:sp>
      <p:sp>
        <p:nvSpPr>
          <p:cNvPr id="47" name="TextBox 10">
            <a:extLst>
              <a:ext uri="{FF2B5EF4-FFF2-40B4-BE49-F238E27FC236}">
                <a16:creationId xmlns:a16="http://schemas.microsoft.com/office/drawing/2014/main" id="{10381E2B-42F4-F64E-A393-2F7D25AD1413}"/>
              </a:ext>
            </a:extLst>
          </p:cNvPr>
          <p:cNvSpPr txBox="1"/>
          <p:nvPr/>
        </p:nvSpPr>
        <p:spPr>
          <a:xfrm>
            <a:off x="2939686" y="5753946"/>
            <a:ext cx="29028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Mon</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guí</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 name="TextBox 2"/>
          <p:cNvSpPr txBox="1"/>
          <p:nvPr/>
        </p:nvSpPr>
        <p:spPr>
          <a:xfrm>
            <a:off x="6580473" y="232803"/>
            <a:ext cx="39262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Escucha las preguntas.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¿Es ‘eres’ o ‘sois’? </a:t>
            </a:r>
          </a:p>
        </p:txBody>
      </p:sp>
      <p:sp>
        <p:nvSpPr>
          <p:cNvPr id="6" name="Rectangle 5"/>
          <p:cNvSpPr/>
          <p:nvPr/>
        </p:nvSpPr>
        <p:spPr>
          <a:xfrm>
            <a:off x="6565476" y="869256"/>
            <a:ext cx="573075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También</a:t>
            </a: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 escribe ‘qui’ o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gui</a:t>
            </a: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según</a:t>
            </a: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el</a:t>
            </a: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a:ea typeface="+mn-ea"/>
                <a:cs typeface="+mn-cs"/>
              </a:rPr>
              <a:t>lugar</a:t>
            </a: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grpSp>
        <p:nvGrpSpPr>
          <p:cNvPr id="8" name="Group 7">
            <a:extLst>
              <a:ext uri="{FF2B5EF4-FFF2-40B4-BE49-F238E27FC236}">
                <a16:creationId xmlns:a16="http://schemas.microsoft.com/office/drawing/2014/main" id="{2C2E456D-9C18-CF4B-BB5C-73FE4823723B}"/>
              </a:ext>
            </a:extLst>
          </p:cNvPr>
          <p:cNvGrpSpPr/>
          <p:nvPr/>
        </p:nvGrpSpPr>
        <p:grpSpPr>
          <a:xfrm>
            <a:off x="6221895" y="1375509"/>
            <a:ext cx="5451329" cy="2469409"/>
            <a:chOff x="6041733" y="3863832"/>
            <a:chExt cx="5451329" cy="2469409"/>
          </a:xfrm>
        </p:grpSpPr>
        <p:pic>
          <p:nvPicPr>
            <p:cNvPr id="2052" name="Picture 4">
              <a:extLst>
                <a:ext uri="{FF2B5EF4-FFF2-40B4-BE49-F238E27FC236}">
                  <a16:creationId xmlns:a16="http://schemas.microsoft.com/office/drawing/2014/main" id="{E366F968-5F4E-4145-8989-83E491A8DA0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61232" y="3992782"/>
              <a:ext cx="1617926" cy="161792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6041733" y="5625355"/>
              <a:ext cx="54513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Guinea </a:t>
              </a:r>
              <a:r>
                <a:rPr kumimoji="0" lang="en-GB" sz="2000" b="1"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Ecuatorial</a:t>
              </a:r>
              <a:r>
                <a:rPr kumimoji="0" lang="en-GB" sz="2000" b="1"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el </a:t>
              </a:r>
              <a:r>
                <a:rPr kumimoji="0" lang="en-GB" sz="2000" b="0"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este</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de </a:t>
              </a:r>
              <a:r>
                <a:rPr kumimoji="0" lang="en-GB" sz="2000" b="0"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África</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era </a:t>
              </a:r>
              <a:r>
                <a:rPr kumimoji="0" lang="en-GB" sz="2000" b="0"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parte</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del </a:t>
              </a:r>
              <a:r>
                <a:rPr kumimoji="0" lang="en-GB" sz="2000" b="0"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imperio</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español</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hasta el 1968</a:t>
              </a:r>
              <a:r>
                <a:rPr kumimoji="0" lang="en-GB" sz="2000" b="1"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a:t>
              </a:r>
            </a:p>
          </p:txBody>
        </p:sp>
        <p:pic>
          <p:nvPicPr>
            <p:cNvPr id="2050" name="Picture 2">
              <a:extLst>
                <a:ext uri="{FF2B5EF4-FFF2-40B4-BE49-F238E27FC236}">
                  <a16:creationId xmlns:a16="http://schemas.microsoft.com/office/drawing/2014/main" id="{03A331F8-CDFA-5940-B632-16C76B3C673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63917" y="3863832"/>
              <a:ext cx="918786" cy="6125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DFFE5D5-DD69-E843-97CE-AA2C618F327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211652" y="4167903"/>
              <a:ext cx="1979438" cy="1325969"/>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Box 49">
            <a:extLst>
              <a:ext uri="{FF2B5EF4-FFF2-40B4-BE49-F238E27FC236}">
                <a16:creationId xmlns:a16="http://schemas.microsoft.com/office/drawing/2014/main" id="{A0AD8680-FD4B-484E-99B9-43EC84B70F39}"/>
              </a:ext>
            </a:extLst>
          </p:cNvPr>
          <p:cNvSpPr txBox="1"/>
          <p:nvPr/>
        </p:nvSpPr>
        <p:spPr>
          <a:xfrm>
            <a:off x="6038136" y="5574962"/>
            <a:ext cx="678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highlight>
                  <a:srgbClr val="FFFEC6"/>
                </a:highlight>
                <a:uLnTx/>
                <a:uFillTx/>
                <a:latin typeface="Century Gothic" panose="020F0302020204030204"/>
                <a:ea typeface="+mn-ea"/>
                <a:cs typeface="+mn-cs"/>
              </a:rPr>
              <a:t>San Guillermo </a:t>
            </a:r>
            <a:r>
              <a:rPr kumimoji="0" lang="en-GB" sz="2000" b="0" i="0" u="none" strike="noStrike" kern="1200" cap="none" spc="0" normalizeH="0" baseline="0" noProof="0">
                <a:ln>
                  <a:noFill/>
                </a:ln>
                <a:solidFill>
                  <a:srgbClr val="002060"/>
                </a:solidFill>
                <a:effectLst/>
                <a:highlight>
                  <a:srgbClr val="FFFEC6"/>
                </a:highlight>
                <a:uLnTx/>
                <a:uFillTx/>
                <a:latin typeface="Century Gothic" panose="020F0302020204030204"/>
                <a:ea typeface="+mn-ea"/>
                <a:cs typeface="+mn-cs"/>
              </a:rPr>
              <a:t>es</a:t>
            </a:r>
            <a:r>
              <a:rPr kumimoji="0" lang="en-GB" sz="2000" b="1" i="0" u="none" strike="noStrike" kern="1200" cap="none" spc="0" normalizeH="0" baseline="0" noProof="0">
                <a:ln>
                  <a:noFill/>
                </a:ln>
                <a:solidFill>
                  <a:srgbClr val="002060"/>
                </a:solidFill>
                <a:effectLst/>
                <a:highlight>
                  <a:srgbClr val="FFFEC6"/>
                </a:highlight>
                <a:uLnTx/>
                <a:uFillTx/>
                <a:latin typeface="Century Gothic" panose="020F0302020204030204"/>
                <a:ea typeface="+mn-ea"/>
                <a:cs typeface="+mn-cs"/>
              </a:rPr>
              <a:t> </a:t>
            </a:r>
            <a:r>
              <a:rPr kumimoji="0" lang="en-GB" sz="2000" b="0" i="0" u="none" strike="noStrike" kern="1200" cap="none" spc="0" normalizeH="0" baseline="0" noProof="0">
                <a:ln>
                  <a:noFill/>
                </a:ln>
                <a:solidFill>
                  <a:srgbClr val="002060"/>
                </a:solidFill>
                <a:effectLst/>
                <a:highlight>
                  <a:srgbClr val="FFFEC6"/>
                </a:highlight>
                <a:uLnTx/>
                <a:uFillTx/>
                <a:latin typeface="Century Gothic" panose="020F0302020204030204"/>
                <a:ea typeface="+mn-ea"/>
                <a:cs typeface="+mn-cs"/>
              </a:rPr>
              <a:t>un pueblo en </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las </a:t>
            </a:r>
            <a:r>
              <a:rPr kumimoji="0" lang="en-GB" sz="2000" b="0" i="0" u="none" strike="noStrike" kern="1200" cap="none" spc="0" normalizeH="0" baseline="0" noProof="0">
                <a:ln>
                  <a:noFill/>
                </a:ln>
                <a:solidFill>
                  <a:srgbClr val="002060"/>
                </a:solidFill>
                <a:effectLst/>
                <a:highlight>
                  <a:srgbClr val="FFFEC6"/>
                </a:highlight>
                <a:uLnTx/>
                <a:uFillTx/>
                <a:latin typeface="Century Gothic" panose="020F0302020204030204"/>
                <a:ea typeface="+mn-ea"/>
                <a:cs typeface="+mn-cs"/>
              </a:rPr>
              <a:t>Filipinas.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highlight>
                  <a:srgbClr val="FFFEC6"/>
                </a:highlight>
                <a:uLnTx/>
                <a:uFillTx/>
                <a:latin typeface="Century Gothic" panose="020F0302020204030204"/>
                <a:ea typeface="+mn-ea"/>
                <a:cs typeface="+mn-cs"/>
              </a:rPr>
              <a:t>El </a:t>
            </a:r>
            <a:r>
              <a:rPr kumimoji="0" lang="en-GB" sz="2000" b="0"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país</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era </a:t>
            </a:r>
            <a:r>
              <a:rPr kumimoji="0" lang="en-GB" sz="2000" b="0"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parte</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del </a:t>
            </a:r>
            <a:r>
              <a:rPr kumimoji="0" lang="en-GB" sz="2000" b="0"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imperio</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highlight>
                  <a:srgbClr val="FFFEC6"/>
                </a:highlight>
                <a:uLnTx/>
                <a:uFillTx/>
                <a:latin typeface="Century Gothic" panose="020F0302020204030204"/>
                <a:ea typeface="+mn-ea"/>
                <a:cs typeface="+mn-cs"/>
              </a:rPr>
              <a:t>español</a:t>
            </a:r>
            <a:r>
              <a:rPr kumimoji="0" lang="en-GB" sz="2000" b="0" i="0" u="none" strike="noStrike" kern="1200" cap="none" spc="0" normalizeH="0" baseline="0" noProof="0" dirty="0">
                <a:ln>
                  <a:noFill/>
                </a:ln>
                <a:solidFill>
                  <a:srgbClr val="002060"/>
                </a:solidFill>
                <a:effectLst/>
                <a:highlight>
                  <a:srgbClr val="FFFEC6"/>
                </a:highlight>
                <a:uLnTx/>
                <a:uFillTx/>
                <a:latin typeface="Century Gothic" panose="020F0302020204030204"/>
                <a:ea typeface="+mn-ea"/>
                <a:cs typeface="+mn-cs"/>
              </a:rPr>
              <a:t> hasta 1898.</a:t>
            </a:r>
          </a:p>
        </p:txBody>
      </p:sp>
      <p:pic>
        <p:nvPicPr>
          <p:cNvPr id="2060" name="Picture 12">
            <a:extLst>
              <a:ext uri="{FF2B5EF4-FFF2-40B4-BE49-F238E27FC236}">
                <a16:creationId xmlns:a16="http://schemas.microsoft.com/office/drawing/2014/main" id="{20A7671D-E3A9-494F-932D-85E623C3245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83148" y="4025230"/>
            <a:ext cx="1214176" cy="61158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261E44C6-A4FD-8B47-A6A1-E57D536876A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72792" y="4206012"/>
            <a:ext cx="1791661" cy="1343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69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7"/>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6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06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06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37"/>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p:bldP spid="16" grpId="0"/>
      <p:bldP spid="21" grpId="0"/>
      <p:bldP spid="22" grpId="0"/>
      <p:bldP spid="36" grpId="0"/>
      <p:bldP spid="37" grpId="0"/>
      <p:bldP spid="39" grpId="0"/>
      <p:bldP spid="40" grpId="0"/>
      <p:bldP spid="41" grpId="0"/>
      <p:bldP spid="42" grpId="0"/>
      <p:bldP spid="43" grpId="0"/>
      <p:bldP spid="44" grpId="0"/>
      <p:bldP spid="46" grpId="0"/>
      <p:bldP spid="47" grpId="0"/>
      <p:bldP spid="5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890" y="265048"/>
            <a:ext cx="117384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¿De dónde eres? ¿De dónde sois?</a:t>
            </a:r>
          </a:p>
        </p:txBody>
      </p:sp>
      <p:sp>
        <p:nvSpPr>
          <p:cNvPr id="4" name="TextBox 3"/>
          <p:cNvSpPr txBox="1"/>
          <p:nvPr/>
        </p:nvSpPr>
        <p:spPr>
          <a:xfrm>
            <a:off x="152890" y="789796"/>
            <a:ext cx="113165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Persona A: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use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your cards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to say where you’re from. Use ‘</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soy</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 (I am) or ‘</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somos</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 (we are).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5" name="TextBox 44"/>
          <p:cNvSpPr txBox="1"/>
          <p:nvPr/>
        </p:nvSpPr>
        <p:spPr>
          <a:xfrm>
            <a:off x="60330" y="2581363"/>
            <a:ext cx="59740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Un ejemplo:</a:t>
            </a:r>
          </a:p>
        </p:txBody>
      </p:sp>
      <p:sp>
        <p:nvSpPr>
          <p:cNvPr id="47" name="TextBox 46"/>
          <p:cNvSpPr txBox="1"/>
          <p:nvPr/>
        </p:nvSpPr>
        <p:spPr>
          <a:xfrm>
            <a:off x="95222" y="3222662"/>
            <a:ext cx="2777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Persona A:</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8" name="TextBox 47"/>
          <p:cNvSpPr txBox="1"/>
          <p:nvPr/>
        </p:nvSpPr>
        <p:spPr>
          <a:xfrm>
            <a:off x="7811318" y="3139095"/>
            <a:ext cx="18459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Persona B:</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Rounded Rectangle 11" descr="background rectangle&#10;">
            <a:extLst>
              <a:ext uri="{FF2B5EF4-FFF2-40B4-BE49-F238E27FC236}">
                <a16:creationId xmlns:a16="http://schemas.microsoft.com/office/drawing/2014/main" id="{9268BA27-9508-448E-9915-ACE234D74542}"/>
              </a:ext>
            </a:extLst>
          </p:cNvPr>
          <p:cNvSpPr/>
          <p:nvPr/>
        </p:nvSpPr>
        <p:spPr>
          <a:xfrm>
            <a:off x="9372740" y="275653"/>
            <a:ext cx="2528210" cy="37945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58" name="Oval Callout 45">
            <a:extLst>
              <a:ext uri="{FF2B5EF4-FFF2-40B4-BE49-F238E27FC236}">
                <a16:creationId xmlns:a16="http://schemas.microsoft.com/office/drawing/2014/main" id="{6C7CEF73-2607-954D-A1B1-678DA9635EE8}"/>
              </a:ext>
            </a:extLst>
          </p:cNvPr>
          <p:cNvSpPr/>
          <p:nvPr/>
        </p:nvSpPr>
        <p:spPr>
          <a:xfrm>
            <a:off x="2009130" y="2440274"/>
            <a:ext cx="4050198" cy="572035"/>
          </a:xfrm>
          <a:prstGeom prst="wedgeEllipseCallout">
            <a:avLst>
              <a:gd name="adj1" fmla="val -57679"/>
              <a:gd name="adj2" fmla="val 89291"/>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Somos</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 de Arequipa.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9" name="Title 8"/>
          <p:cNvSpPr>
            <a:spLocks noGrp="1"/>
          </p:cNvSpPr>
          <p:nvPr>
            <p:ph type="title" idx="4294967295"/>
          </p:nvPr>
        </p:nvSpPr>
        <p:spPr>
          <a:xfrm>
            <a:off x="9448239" y="133481"/>
            <a:ext cx="3072350" cy="709203"/>
          </a:xfrm>
        </p:spPr>
        <p:txBody>
          <a:bodyPr>
            <a:normAutofit/>
          </a:bodyPr>
          <a:lstStyle/>
          <a:p>
            <a:r>
              <a:rPr lang="en-GB" sz="2000" b="1" dirty="0">
                <a:solidFill>
                  <a:schemeClr val="bg1"/>
                </a:solidFill>
              </a:rPr>
              <a:t>hablar / escuchar</a:t>
            </a:r>
          </a:p>
        </p:txBody>
      </p:sp>
      <p:sp>
        <p:nvSpPr>
          <p:cNvPr id="26" name="Rectangle 25"/>
          <p:cNvSpPr/>
          <p:nvPr/>
        </p:nvSpPr>
        <p:spPr>
          <a:xfrm>
            <a:off x="183532" y="3606034"/>
            <a:ext cx="3772626" cy="26656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5" name="TextBox 34"/>
          <p:cNvSpPr txBox="1"/>
          <p:nvPr/>
        </p:nvSpPr>
        <p:spPr>
          <a:xfrm>
            <a:off x="146022" y="4043477"/>
            <a:ext cx="36995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Say: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‘We’re from Arequipa’ </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6" name="TextBox 35"/>
          <p:cNvSpPr txBox="1"/>
          <p:nvPr/>
        </p:nvSpPr>
        <p:spPr>
          <a:xfrm>
            <a:off x="183532" y="4465842"/>
            <a:ext cx="2928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Other info</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7" name="TextBox 36"/>
          <p:cNvSpPr txBox="1"/>
          <p:nvPr/>
        </p:nvSpPr>
        <p:spPr>
          <a:xfrm>
            <a:off x="183532" y="4764416"/>
            <a:ext cx="3699914"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in the south of Peru</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8" name="TextBox 37"/>
          <p:cNvSpPr txBox="1"/>
          <p:nvPr/>
        </p:nvSpPr>
        <p:spPr>
          <a:xfrm>
            <a:off x="191050" y="5089779"/>
            <a:ext cx="3699914"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pretty</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9" name="TextBox 38"/>
          <p:cNvSpPr txBox="1"/>
          <p:nvPr/>
        </p:nvSpPr>
        <p:spPr>
          <a:xfrm>
            <a:off x="152890" y="5421734"/>
            <a:ext cx="38382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there is a canyon* nearby</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0" name="Rectangle 39"/>
          <p:cNvSpPr/>
          <p:nvPr/>
        </p:nvSpPr>
        <p:spPr>
          <a:xfrm>
            <a:off x="183532" y="3606034"/>
            <a:ext cx="425744" cy="38461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1</a:t>
            </a:r>
          </a:p>
        </p:txBody>
      </p:sp>
      <p:pic>
        <p:nvPicPr>
          <p:cNvPr id="41" name="Picture 4" descr="Peru Flag Pictur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8268" y="3612202"/>
            <a:ext cx="765958" cy="46002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72952" y="5871601"/>
            <a:ext cx="35369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mn-cs"/>
              </a:rPr>
              <a:t>*canyon = el cañon</a:t>
            </a:r>
            <a:endPar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4" name="Rectangle 63"/>
          <p:cNvSpPr/>
          <p:nvPr/>
        </p:nvSpPr>
        <p:spPr>
          <a:xfrm>
            <a:off x="7907360" y="3554961"/>
            <a:ext cx="3570515" cy="26656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65" name="Picture 2" descr="generic person&#10;"/>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809201" y="4485960"/>
            <a:ext cx="828539" cy="747486"/>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7907360" y="3559043"/>
            <a:ext cx="19526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1. Arequipa</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68" name="Picture 2" descr="generic person&#10;"/>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333238" y="3554961"/>
            <a:ext cx="828539" cy="74748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generic person&#10;"/>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787405" y="3554961"/>
            <a:ext cx="828539" cy="747486"/>
          </a:xfrm>
          <a:prstGeom prst="rect">
            <a:avLst/>
          </a:prstGeom>
          <a:noFill/>
          <a:extLst>
            <a:ext uri="{909E8E84-426E-40DD-AFC4-6F175D3DCCD1}">
              <a14:hiddenFill xmlns:a14="http://schemas.microsoft.com/office/drawing/2010/main">
                <a:solidFill>
                  <a:srgbClr val="FFFFFF"/>
                </a:solidFill>
              </a14:hiddenFill>
            </a:ext>
          </a:extLst>
        </p:spPr>
      </p:pic>
      <p:sp>
        <p:nvSpPr>
          <p:cNvPr id="70" name="Oval 69"/>
          <p:cNvSpPr/>
          <p:nvPr/>
        </p:nvSpPr>
        <p:spPr>
          <a:xfrm>
            <a:off x="10405560" y="3336397"/>
            <a:ext cx="1174044" cy="11966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1" name="TextBox 70"/>
          <p:cNvSpPr txBox="1"/>
          <p:nvPr/>
        </p:nvSpPr>
        <p:spPr>
          <a:xfrm>
            <a:off x="7939823" y="4347504"/>
            <a:ext cx="2928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Write 2 or 3 details</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5" name="TextBox 74"/>
          <p:cNvSpPr txBox="1"/>
          <p:nvPr/>
        </p:nvSpPr>
        <p:spPr>
          <a:xfrm>
            <a:off x="7952523" y="4802887"/>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_____________________</a:t>
            </a:r>
          </a:p>
        </p:txBody>
      </p:sp>
      <p:sp>
        <p:nvSpPr>
          <p:cNvPr id="77" name="TextBox 76"/>
          <p:cNvSpPr txBox="1"/>
          <p:nvPr/>
        </p:nvSpPr>
        <p:spPr>
          <a:xfrm>
            <a:off x="7952523" y="5724660"/>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0" name="TextBox 79"/>
          <p:cNvSpPr txBox="1"/>
          <p:nvPr/>
        </p:nvSpPr>
        <p:spPr>
          <a:xfrm>
            <a:off x="146022" y="1282521"/>
            <a:ext cx="126339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Persona B: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listen carefully. Circle </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one</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 person for ‘I am’ and </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two</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 people for ‘we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	</a:t>
            </a:r>
            <a:endPar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sp>
        <p:nvSpPr>
          <p:cNvPr id="6" name="TextBox 5"/>
          <p:cNvSpPr txBox="1"/>
          <p:nvPr/>
        </p:nvSpPr>
        <p:spPr>
          <a:xfrm>
            <a:off x="1460442" y="1918956"/>
            <a:ext cx="2352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¿Dónde está?</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3" name="TextBox 82"/>
          <p:cNvSpPr txBox="1"/>
          <p:nvPr/>
        </p:nvSpPr>
        <p:spPr>
          <a:xfrm>
            <a:off x="3373053" y="1921779"/>
            <a:ext cx="17547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¿Cómo es?</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4" name="TextBox 83"/>
          <p:cNvSpPr txBox="1"/>
          <p:nvPr/>
        </p:nvSpPr>
        <p:spPr>
          <a:xfrm>
            <a:off x="4949638" y="1921779"/>
            <a:ext cx="27616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¿Qué hay (allí)?</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5" name="Oval Callout 45">
            <a:extLst>
              <a:ext uri="{FF2B5EF4-FFF2-40B4-BE49-F238E27FC236}">
                <a16:creationId xmlns:a16="http://schemas.microsoft.com/office/drawing/2014/main" id="{6C7CEF73-2607-954D-A1B1-678DA9635EE8}"/>
              </a:ext>
            </a:extLst>
          </p:cNvPr>
          <p:cNvSpPr/>
          <p:nvPr/>
        </p:nvSpPr>
        <p:spPr>
          <a:xfrm>
            <a:off x="6205913" y="2524442"/>
            <a:ext cx="3010824" cy="572035"/>
          </a:xfrm>
          <a:prstGeom prst="wedgeEllipseCallout">
            <a:avLst>
              <a:gd name="adj1" fmla="val 30432"/>
              <a:gd name="adj2" fmla="val 62649"/>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¿Dónde está?</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6" name="Oval Callout 45">
            <a:extLst>
              <a:ext uri="{FF2B5EF4-FFF2-40B4-BE49-F238E27FC236}">
                <a16:creationId xmlns:a16="http://schemas.microsoft.com/office/drawing/2014/main" id="{6C7CEF73-2607-954D-A1B1-678DA9635EE8}"/>
              </a:ext>
            </a:extLst>
          </p:cNvPr>
          <p:cNvSpPr/>
          <p:nvPr/>
        </p:nvSpPr>
        <p:spPr>
          <a:xfrm>
            <a:off x="3940526" y="3200510"/>
            <a:ext cx="3341744" cy="572035"/>
          </a:xfrm>
          <a:prstGeom prst="wedgeEllipseCallout">
            <a:avLst>
              <a:gd name="adj1" fmla="val -45518"/>
              <a:gd name="adj2" fmla="val 82631"/>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En el sur de Perú.</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7" name="TextBox 86"/>
          <p:cNvSpPr txBox="1"/>
          <p:nvPr/>
        </p:nvSpPr>
        <p:spPr>
          <a:xfrm>
            <a:off x="7987869" y="5256458"/>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1026" name="Picture 2" descr="colca canyon, Peru, landskab, bjerg, bjergkæde, scenics - natur, skønhed i naturen, himmel, rolig scene, ro, miljø, ikke-urbane scene, natur, ingen mennesker, fjern, bjergtop, dag, idyllisk, sollys, dal, skyfri himmel, majestætisk, udendørs, formation, rækkevidde, højde, 4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2965" y="4213762"/>
            <a:ext cx="3120058" cy="1752033"/>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p:cNvSpPr txBox="1"/>
          <p:nvPr/>
        </p:nvSpPr>
        <p:spPr>
          <a:xfrm>
            <a:off x="4083824" y="5924715"/>
            <a:ext cx="37251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mn-cs"/>
              </a:rPr>
              <a:t>El cañon cerca de Arequipa</a:t>
            </a:r>
            <a:endPar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D0C3DD69-B855-174A-90A4-375A367A659A}"/>
              </a:ext>
            </a:extLst>
          </p:cNvPr>
          <p:cNvSpPr txBox="1"/>
          <p:nvPr/>
        </p:nvSpPr>
        <p:spPr>
          <a:xfrm>
            <a:off x="8068380" y="4779875"/>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in the south of Peru</a:t>
            </a:r>
          </a:p>
        </p:txBody>
      </p:sp>
      <p:sp>
        <p:nvSpPr>
          <p:cNvPr id="2" name="Rectangle 1"/>
          <p:cNvSpPr/>
          <p:nvPr/>
        </p:nvSpPr>
        <p:spPr>
          <a:xfrm>
            <a:off x="1483791" y="1600950"/>
            <a:ext cx="1040759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Then ask your partner for information about the city.</a:t>
            </a: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Use these three questions:</a:t>
            </a:r>
          </a:p>
        </p:txBody>
      </p:sp>
    </p:spTree>
    <p:extLst>
      <p:ext uri="{BB962C8B-B14F-4D97-AF65-F5344CB8AC3E}">
        <p14:creationId xmlns:p14="http://schemas.microsoft.com/office/powerpoint/2010/main" val="170103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2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5" grpId="0"/>
      <p:bldP spid="47" grpId="0"/>
      <p:bldP spid="48" grpId="0"/>
      <p:bldP spid="58" grpId="0" animBg="1"/>
      <p:bldP spid="26" grpId="0" animBg="1"/>
      <p:bldP spid="35" grpId="0"/>
      <p:bldP spid="36" grpId="0"/>
      <p:bldP spid="37" grpId="0"/>
      <p:bldP spid="38" grpId="0"/>
      <p:bldP spid="39" grpId="0"/>
      <p:bldP spid="40" grpId="0" animBg="1"/>
      <p:bldP spid="42" grpId="0"/>
      <p:bldP spid="64" grpId="0" animBg="1"/>
      <p:bldP spid="66" grpId="0"/>
      <p:bldP spid="70" grpId="0" animBg="1"/>
      <p:bldP spid="71" grpId="0"/>
      <p:bldP spid="75" grpId="0"/>
      <p:bldP spid="77" grpId="0"/>
      <p:bldP spid="80" grpId="0"/>
      <p:bldP spid="6" grpId="0"/>
      <p:bldP spid="83" grpId="0"/>
      <p:bldP spid="84" grpId="0"/>
      <p:bldP spid="85" grpId="0" animBg="1"/>
      <p:bldP spid="86" grpId="0" animBg="1"/>
      <p:bldP spid="87" grpId="0"/>
      <p:bldP spid="89" grpId="0"/>
      <p:bldP spid="44"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p:cNvSpPr/>
          <p:nvPr/>
        </p:nvSpPr>
        <p:spPr>
          <a:xfrm>
            <a:off x="325727" y="3384132"/>
            <a:ext cx="3772626" cy="26656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itle 1"/>
          <p:cNvSpPr>
            <a:spLocks noGrp="1"/>
          </p:cNvSpPr>
          <p:nvPr>
            <p:ph type="title"/>
          </p:nvPr>
        </p:nvSpPr>
        <p:spPr>
          <a:xfrm>
            <a:off x="11747500" y="6858000"/>
            <a:ext cx="444500" cy="355101"/>
          </a:xfrm>
        </p:spPr>
        <p:txBody>
          <a:bodyPr>
            <a:normAutofit/>
          </a:bodyPr>
          <a:lstStyle/>
          <a:p>
            <a:r>
              <a:rPr lang="en-GB" sz="500">
                <a:solidFill>
                  <a:schemeClr val="bg1"/>
                </a:solidFill>
              </a:rPr>
              <a:t>Persona A</a:t>
            </a:r>
          </a:p>
        </p:txBody>
      </p:sp>
      <p:sp>
        <p:nvSpPr>
          <p:cNvPr id="4" name="Rectangle 3"/>
          <p:cNvSpPr/>
          <p:nvPr/>
        </p:nvSpPr>
        <p:spPr>
          <a:xfrm>
            <a:off x="319314" y="624114"/>
            <a:ext cx="3772626" cy="26656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Rectangle 7"/>
          <p:cNvSpPr/>
          <p:nvPr/>
        </p:nvSpPr>
        <p:spPr>
          <a:xfrm>
            <a:off x="4241131" y="620010"/>
            <a:ext cx="3772626" cy="26656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9" name="Rectangle 8"/>
          <p:cNvSpPr/>
          <p:nvPr/>
        </p:nvSpPr>
        <p:spPr>
          <a:xfrm>
            <a:off x="8155429" y="624114"/>
            <a:ext cx="3772626" cy="26656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Rectangle 10"/>
          <p:cNvSpPr/>
          <p:nvPr/>
        </p:nvSpPr>
        <p:spPr>
          <a:xfrm>
            <a:off x="4241131" y="3388270"/>
            <a:ext cx="3772626" cy="266153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Rectangle 11"/>
          <p:cNvSpPr/>
          <p:nvPr/>
        </p:nvSpPr>
        <p:spPr>
          <a:xfrm>
            <a:off x="8155429" y="3392374"/>
            <a:ext cx="3772626" cy="265743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TextBox 36"/>
          <p:cNvSpPr txBox="1"/>
          <p:nvPr/>
        </p:nvSpPr>
        <p:spPr>
          <a:xfrm>
            <a:off x="299398" y="1069736"/>
            <a:ext cx="36995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Say: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‘I’m from Querétaro’ </a:t>
            </a:r>
          </a:p>
        </p:txBody>
      </p:sp>
      <p:sp>
        <p:nvSpPr>
          <p:cNvPr id="17" name="Rectangle 16"/>
          <p:cNvSpPr/>
          <p:nvPr/>
        </p:nvSpPr>
        <p:spPr>
          <a:xfrm>
            <a:off x="319314" y="624114"/>
            <a:ext cx="425744" cy="38461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1</a:t>
            </a:r>
          </a:p>
        </p:txBody>
      </p:sp>
      <p:sp>
        <p:nvSpPr>
          <p:cNvPr id="39" name="Rectangle 38"/>
          <p:cNvSpPr/>
          <p:nvPr/>
        </p:nvSpPr>
        <p:spPr>
          <a:xfrm>
            <a:off x="4241131" y="620010"/>
            <a:ext cx="425744" cy="38461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2</a:t>
            </a:r>
          </a:p>
        </p:txBody>
      </p:sp>
      <p:sp>
        <p:nvSpPr>
          <p:cNvPr id="40" name="Rectangle 39"/>
          <p:cNvSpPr/>
          <p:nvPr/>
        </p:nvSpPr>
        <p:spPr>
          <a:xfrm>
            <a:off x="8155429" y="624114"/>
            <a:ext cx="425744" cy="38461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3</a:t>
            </a:r>
          </a:p>
        </p:txBody>
      </p:sp>
      <p:sp>
        <p:nvSpPr>
          <p:cNvPr id="41" name="Rectangle 40"/>
          <p:cNvSpPr/>
          <p:nvPr/>
        </p:nvSpPr>
        <p:spPr>
          <a:xfrm>
            <a:off x="326832" y="3392374"/>
            <a:ext cx="425744" cy="38461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4</a:t>
            </a:r>
          </a:p>
        </p:txBody>
      </p:sp>
      <p:sp>
        <p:nvSpPr>
          <p:cNvPr id="42" name="Rectangle 41"/>
          <p:cNvSpPr/>
          <p:nvPr/>
        </p:nvSpPr>
        <p:spPr>
          <a:xfrm>
            <a:off x="4241131" y="3391850"/>
            <a:ext cx="425744" cy="38461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5</a:t>
            </a:r>
          </a:p>
        </p:txBody>
      </p:sp>
      <p:sp>
        <p:nvSpPr>
          <p:cNvPr id="43" name="Rectangle 42"/>
          <p:cNvSpPr/>
          <p:nvPr/>
        </p:nvSpPr>
        <p:spPr>
          <a:xfrm>
            <a:off x="8155429" y="3385107"/>
            <a:ext cx="425744" cy="38461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6</a:t>
            </a:r>
          </a:p>
        </p:txBody>
      </p:sp>
      <p:sp>
        <p:nvSpPr>
          <p:cNvPr id="45" name="TextBox 44"/>
          <p:cNvSpPr txBox="1"/>
          <p:nvPr/>
        </p:nvSpPr>
        <p:spPr>
          <a:xfrm>
            <a:off x="299398" y="1828209"/>
            <a:ext cx="3409495"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quite famous</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6" name="TextBox 45"/>
          <p:cNvSpPr txBox="1"/>
          <p:nvPr/>
        </p:nvSpPr>
        <p:spPr>
          <a:xfrm>
            <a:off x="291840" y="1497184"/>
            <a:ext cx="3604094"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in the centre of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Mexico*</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7" name="TextBox 46"/>
          <p:cNvSpPr txBox="1"/>
          <p:nvPr/>
        </p:nvSpPr>
        <p:spPr>
          <a:xfrm>
            <a:off x="299398" y="2146668"/>
            <a:ext cx="3409495"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there are beautiful buildings</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8" name="TextBox 47"/>
          <p:cNvSpPr txBox="1"/>
          <p:nvPr/>
        </p:nvSpPr>
        <p:spPr>
          <a:xfrm>
            <a:off x="326832" y="2889681"/>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mn-cs"/>
              </a:rPr>
              <a:t>*México = Mexico</a:t>
            </a:r>
          </a:p>
        </p:txBody>
      </p:sp>
      <p:pic>
        <p:nvPicPr>
          <p:cNvPr id="1030" name="Picture 6" descr="Mexican Flag Clip Art | Clipart library - Free Clipart Imag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747" b="21121"/>
          <a:stretch/>
        </p:blipFill>
        <p:spPr bwMode="auto">
          <a:xfrm>
            <a:off x="3496926" y="632920"/>
            <a:ext cx="607922" cy="371640"/>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8"/>
          <p:cNvSpPr txBox="1">
            <a:spLocks/>
          </p:cNvSpPr>
          <p:nvPr/>
        </p:nvSpPr>
        <p:spPr>
          <a:xfrm>
            <a:off x="9448239" y="133481"/>
            <a:ext cx="1105461" cy="7092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extBox 2"/>
          <p:cNvSpPr txBox="1"/>
          <p:nvPr/>
        </p:nvSpPr>
        <p:spPr>
          <a:xfrm>
            <a:off x="291840" y="101445"/>
            <a:ext cx="23252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Persona A</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E92AC690-509C-694C-AF21-E25A7FD6A84A}"/>
              </a:ext>
            </a:extLst>
          </p:cNvPr>
          <p:cNvSpPr txBox="1"/>
          <p:nvPr/>
        </p:nvSpPr>
        <p:spPr>
          <a:xfrm>
            <a:off x="4273669" y="989703"/>
            <a:ext cx="40402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Say: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‘We’re from San Guillermo’ </a:t>
            </a:r>
          </a:p>
        </p:txBody>
      </p:sp>
      <p:sp>
        <p:nvSpPr>
          <p:cNvPr id="33" name="TextBox 32">
            <a:extLst>
              <a:ext uri="{FF2B5EF4-FFF2-40B4-BE49-F238E27FC236}">
                <a16:creationId xmlns:a16="http://schemas.microsoft.com/office/drawing/2014/main" id="{23EBCC3F-B461-1449-A54A-E96F6D1A2EDC}"/>
              </a:ext>
            </a:extLst>
          </p:cNvPr>
          <p:cNvSpPr txBox="1"/>
          <p:nvPr/>
        </p:nvSpPr>
        <p:spPr>
          <a:xfrm>
            <a:off x="4246235" y="2047248"/>
            <a:ext cx="4309982"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small town</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931130C9-FB12-884E-BAC0-48B246FAD23D}"/>
              </a:ext>
            </a:extLst>
          </p:cNvPr>
          <p:cNvSpPr txBox="1"/>
          <p:nvPr/>
        </p:nvSpPr>
        <p:spPr>
          <a:xfrm>
            <a:off x="4238676" y="1716223"/>
            <a:ext cx="4170805"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in the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Philippines*</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D1C28DD8-1162-2A4E-8965-D3BBCC3AB8E1}"/>
              </a:ext>
            </a:extLst>
          </p:cNvPr>
          <p:cNvSpPr txBox="1"/>
          <p:nvPr/>
        </p:nvSpPr>
        <p:spPr>
          <a:xfrm>
            <a:off x="4246235" y="2365707"/>
            <a:ext cx="3780346"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there aren’t many people</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567A1CFF-E1B1-2F4E-BAC0-75BB70EECBE6}"/>
              </a:ext>
            </a:extLst>
          </p:cNvPr>
          <p:cNvSpPr txBox="1"/>
          <p:nvPr/>
        </p:nvSpPr>
        <p:spPr>
          <a:xfrm>
            <a:off x="4273669" y="2889681"/>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mn-cs"/>
              </a:rPr>
              <a:t>*Filipinas = Philippines</a:t>
            </a:r>
          </a:p>
        </p:txBody>
      </p:sp>
      <p:sp>
        <p:nvSpPr>
          <p:cNvPr id="38" name="TextBox 37">
            <a:extLst>
              <a:ext uri="{FF2B5EF4-FFF2-40B4-BE49-F238E27FC236}">
                <a16:creationId xmlns:a16="http://schemas.microsoft.com/office/drawing/2014/main" id="{B0F3AC49-5165-4143-8928-C80D6332E69E}"/>
              </a:ext>
            </a:extLst>
          </p:cNvPr>
          <p:cNvSpPr txBox="1"/>
          <p:nvPr/>
        </p:nvSpPr>
        <p:spPr>
          <a:xfrm>
            <a:off x="8162948" y="1048832"/>
            <a:ext cx="36995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Say: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 am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from Monguí’ </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0" name="TextBox 49">
            <a:extLst>
              <a:ext uri="{FF2B5EF4-FFF2-40B4-BE49-F238E27FC236}">
                <a16:creationId xmlns:a16="http://schemas.microsoft.com/office/drawing/2014/main" id="{4A9F816E-1742-3746-B3D1-B52E1F67F92C}"/>
              </a:ext>
            </a:extLst>
          </p:cNvPr>
          <p:cNvSpPr txBox="1"/>
          <p:nvPr/>
        </p:nvSpPr>
        <p:spPr>
          <a:xfrm>
            <a:off x="8185514" y="1860072"/>
            <a:ext cx="3409495"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pretty, traditional town</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1" name="TextBox 50">
            <a:extLst>
              <a:ext uri="{FF2B5EF4-FFF2-40B4-BE49-F238E27FC236}">
                <a16:creationId xmlns:a16="http://schemas.microsoft.com/office/drawing/2014/main" id="{DA817CC6-0DC9-EF4F-B7C7-C470D4D8DFFF}"/>
              </a:ext>
            </a:extLst>
          </p:cNvPr>
          <p:cNvSpPr txBox="1"/>
          <p:nvPr/>
        </p:nvSpPr>
        <p:spPr>
          <a:xfrm>
            <a:off x="8177956" y="1529047"/>
            <a:ext cx="4006486"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in the centre of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Colombia*</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2" name="TextBox 51">
            <a:extLst>
              <a:ext uri="{FF2B5EF4-FFF2-40B4-BE49-F238E27FC236}">
                <a16:creationId xmlns:a16="http://schemas.microsoft.com/office/drawing/2014/main" id="{7211F1D3-E70B-E149-BD68-D09B27C7F395}"/>
              </a:ext>
            </a:extLst>
          </p:cNvPr>
          <p:cNvSpPr txBox="1"/>
          <p:nvPr/>
        </p:nvSpPr>
        <p:spPr>
          <a:xfrm>
            <a:off x="8185514" y="2178531"/>
            <a:ext cx="3409495"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there are mountains nearby</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3" name="TextBox 52">
            <a:extLst>
              <a:ext uri="{FF2B5EF4-FFF2-40B4-BE49-F238E27FC236}">
                <a16:creationId xmlns:a16="http://schemas.microsoft.com/office/drawing/2014/main" id="{F20A8EC6-6ECA-584B-87A4-696473E89F2D}"/>
              </a:ext>
            </a:extLst>
          </p:cNvPr>
          <p:cNvSpPr txBox="1"/>
          <p:nvPr/>
        </p:nvSpPr>
        <p:spPr>
          <a:xfrm>
            <a:off x="8220506" y="2889681"/>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mn-cs"/>
              </a:rPr>
              <a:t>*Colombia = Colombia</a:t>
            </a:r>
            <a:endPar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4" name="TextBox 53">
            <a:extLst>
              <a:ext uri="{FF2B5EF4-FFF2-40B4-BE49-F238E27FC236}">
                <a16:creationId xmlns:a16="http://schemas.microsoft.com/office/drawing/2014/main" id="{B9AA12C0-FCBB-BA40-961C-E206AF7A7300}"/>
              </a:ext>
            </a:extLst>
          </p:cNvPr>
          <p:cNvSpPr txBox="1"/>
          <p:nvPr/>
        </p:nvSpPr>
        <p:spPr>
          <a:xfrm>
            <a:off x="8142604" y="3767991"/>
            <a:ext cx="36995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Say: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‘We’re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from Guayaquil</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p>
        </p:txBody>
      </p:sp>
      <p:sp>
        <p:nvSpPr>
          <p:cNvPr id="56" name="TextBox 55">
            <a:extLst>
              <a:ext uri="{FF2B5EF4-FFF2-40B4-BE49-F238E27FC236}">
                <a16:creationId xmlns:a16="http://schemas.microsoft.com/office/drawing/2014/main" id="{D20A5EB3-B437-F445-9C88-E7A92E636FF7}"/>
              </a:ext>
            </a:extLst>
          </p:cNvPr>
          <p:cNvSpPr txBox="1"/>
          <p:nvPr/>
        </p:nvSpPr>
        <p:spPr>
          <a:xfrm>
            <a:off x="8153216" y="4467810"/>
            <a:ext cx="3672096"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big city next to a river</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7" name="TextBox 56">
            <a:extLst>
              <a:ext uri="{FF2B5EF4-FFF2-40B4-BE49-F238E27FC236}">
                <a16:creationId xmlns:a16="http://schemas.microsoft.com/office/drawing/2014/main" id="{411C5EE6-4D30-E648-A888-237642DD6394}"/>
              </a:ext>
            </a:extLst>
          </p:cNvPr>
          <p:cNvSpPr txBox="1"/>
          <p:nvPr/>
        </p:nvSpPr>
        <p:spPr>
          <a:xfrm>
            <a:off x="8149207" y="4177972"/>
            <a:ext cx="3772626"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on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the coast of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Ecuador*</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8" name="TextBox 57">
            <a:extLst>
              <a:ext uri="{FF2B5EF4-FFF2-40B4-BE49-F238E27FC236}">
                <a16:creationId xmlns:a16="http://schemas.microsoft.com/office/drawing/2014/main" id="{21BB6E5F-955B-A549-8754-6A69F990EE80}"/>
              </a:ext>
            </a:extLst>
          </p:cNvPr>
          <p:cNvSpPr txBox="1"/>
          <p:nvPr/>
        </p:nvSpPr>
        <p:spPr>
          <a:xfrm>
            <a:off x="8157226" y="4805212"/>
            <a:ext cx="3807545"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there is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 park with iguanas*</a:t>
            </a:r>
          </a:p>
        </p:txBody>
      </p:sp>
      <p:sp>
        <p:nvSpPr>
          <p:cNvPr id="59" name="TextBox 58">
            <a:extLst>
              <a:ext uri="{FF2B5EF4-FFF2-40B4-BE49-F238E27FC236}">
                <a16:creationId xmlns:a16="http://schemas.microsoft.com/office/drawing/2014/main" id="{F87E5AE9-B8D8-0B41-9686-1BE15E21119C}"/>
              </a:ext>
            </a:extLst>
          </p:cNvPr>
          <p:cNvSpPr txBox="1"/>
          <p:nvPr/>
        </p:nvSpPr>
        <p:spPr>
          <a:xfrm>
            <a:off x="8200339" y="5629277"/>
            <a:ext cx="40515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mn-cs"/>
              </a:rPr>
              <a:t>*Ecuador; *iguana </a:t>
            </a:r>
            <a:r>
              <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mn-cs"/>
              </a:rPr>
              <a:t>= iguana</a:t>
            </a:r>
          </a:p>
        </p:txBody>
      </p:sp>
      <p:sp>
        <p:nvSpPr>
          <p:cNvPr id="60" name="TextBox 59">
            <a:extLst>
              <a:ext uri="{FF2B5EF4-FFF2-40B4-BE49-F238E27FC236}">
                <a16:creationId xmlns:a16="http://schemas.microsoft.com/office/drawing/2014/main" id="{0523D1CA-7E88-AF49-AAF6-42A79111C506}"/>
              </a:ext>
            </a:extLst>
          </p:cNvPr>
          <p:cNvSpPr txBox="1"/>
          <p:nvPr/>
        </p:nvSpPr>
        <p:spPr>
          <a:xfrm>
            <a:off x="4227200" y="3786152"/>
            <a:ext cx="40097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Say: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‘We are from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San Miguel’ </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2" name="TextBox 61">
            <a:extLst>
              <a:ext uri="{FF2B5EF4-FFF2-40B4-BE49-F238E27FC236}">
                <a16:creationId xmlns:a16="http://schemas.microsoft.com/office/drawing/2014/main" id="{C9D2A5A5-4ABB-8942-B75D-AA182C73F651}"/>
              </a:ext>
            </a:extLst>
          </p:cNvPr>
          <p:cNvSpPr txBox="1"/>
          <p:nvPr/>
        </p:nvSpPr>
        <p:spPr>
          <a:xfrm>
            <a:off x="4262715" y="4580680"/>
            <a:ext cx="3409495"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interesting place</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3" name="TextBox 62">
            <a:extLst>
              <a:ext uri="{FF2B5EF4-FFF2-40B4-BE49-F238E27FC236}">
                <a16:creationId xmlns:a16="http://schemas.microsoft.com/office/drawing/2014/main" id="{E052E4BE-26E1-BC46-95A4-966AB3B13151}"/>
              </a:ext>
            </a:extLst>
          </p:cNvPr>
          <p:cNvSpPr txBox="1"/>
          <p:nvPr/>
        </p:nvSpPr>
        <p:spPr>
          <a:xfrm>
            <a:off x="4255157" y="4249655"/>
            <a:ext cx="3945182"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in the south of El Salvador*.</a:t>
            </a:r>
          </a:p>
        </p:txBody>
      </p:sp>
      <p:sp>
        <p:nvSpPr>
          <p:cNvPr id="64" name="TextBox 63">
            <a:extLst>
              <a:ext uri="{FF2B5EF4-FFF2-40B4-BE49-F238E27FC236}">
                <a16:creationId xmlns:a16="http://schemas.microsoft.com/office/drawing/2014/main" id="{A391C541-B8A5-A34F-B056-F218A0CF4E14}"/>
              </a:ext>
            </a:extLst>
          </p:cNvPr>
          <p:cNvSpPr txBox="1"/>
          <p:nvPr/>
        </p:nvSpPr>
        <p:spPr>
          <a:xfrm>
            <a:off x="4262715" y="4899139"/>
            <a:ext cx="3751042"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there is a carnaval every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November</a:t>
            </a:r>
          </a:p>
        </p:txBody>
      </p:sp>
      <p:sp>
        <p:nvSpPr>
          <p:cNvPr id="65" name="TextBox 64">
            <a:extLst>
              <a:ext uri="{FF2B5EF4-FFF2-40B4-BE49-F238E27FC236}">
                <a16:creationId xmlns:a16="http://schemas.microsoft.com/office/drawing/2014/main" id="{02C992B4-CECC-5A44-A88C-B3148867FD85}"/>
              </a:ext>
            </a:extLst>
          </p:cNvPr>
          <p:cNvSpPr txBox="1"/>
          <p:nvPr/>
        </p:nvSpPr>
        <p:spPr>
          <a:xfrm>
            <a:off x="4291395" y="5667101"/>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mn-cs"/>
              </a:rPr>
              <a:t>*El Salvador = El Salvador</a:t>
            </a:r>
          </a:p>
        </p:txBody>
      </p:sp>
      <p:sp>
        <p:nvSpPr>
          <p:cNvPr id="66" name="TextBox 65">
            <a:extLst>
              <a:ext uri="{FF2B5EF4-FFF2-40B4-BE49-F238E27FC236}">
                <a16:creationId xmlns:a16="http://schemas.microsoft.com/office/drawing/2014/main" id="{78FC6955-7EED-B047-8728-742204CCF36E}"/>
              </a:ext>
            </a:extLst>
          </p:cNvPr>
          <p:cNvSpPr txBox="1"/>
          <p:nvPr/>
        </p:nvSpPr>
        <p:spPr>
          <a:xfrm>
            <a:off x="296905" y="3856757"/>
            <a:ext cx="39417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Say: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am from Iquitos’ </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8" name="TextBox 67">
            <a:extLst>
              <a:ext uri="{FF2B5EF4-FFF2-40B4-BE49-F238E27FC236}">
                <a16:creationId xmlns:a16="http://schemas.microsoft.com/office/drawing/2014/main" id="{7574F8CA-2D87-7245-952F-D2E533EE5719}"/>
              </a:ext>
            </a:extLst>
          </p:cNvPr>
          <p:cNvSpPr txBox="1"/>
          <p:nvPr/>
        </p:nvSpPr>
        <p:spPr>
          <a:xfrm>
            <a:off x="387276" y="4593729"/>
            <a:ext cx="3409495"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it’s hot there</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9" name="TextBox 68">
            <a:extLst>
              <a:ext uri="{FF2B5EF4-FFF2-40B4-BE49-F238E27FC236}">
                <a16:creationId xmlns:a16="http://schemas.microsoft.com/office/drawing/2014/main" id="{98D035A2-FFD6-0547-BC96-4945C8B725FA}"/>
              </a:ext>
            </a:extLst>
          </p:cNvPr>
          <p:cNvSpPr txBox="1"/>
          <p:nvPr/>
        </p:nvSpPr>
        <p:spPr>
          <a:xfrm>
            <a:off x="379718" y="4262704"/>
            <a:ext cx="3604094"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in the north of Peru</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0" name="TextBox 69">
            <a:extLst>
              <a:ext uri="{FF2B5EF4-FFF2-40B4-BE49-F238E27FC236}">
                <a16:creationId xmlns:a16="http://schemas.microsoft.com/office/drawing/2014/main" id="{675B836A-7A5B-9E43-AE36-912EF07F1C06}"/>
              </a:ext>
            </a:extLst>
          </p:cNvPr>
          <p:cNvSpPr txBox="1"/>
          <p:nvPr/>
        </p:nvSpPr>
        <p:spPr>
          <a:xfrm>
            <a:off x="387276" y="4912188"/>
            <a:ext cx="3409495"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there is a famous river nearby</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1" name="TextBox 70">
            <a:extLst>
              <a:ext uri="{FF2B5EF4-FFF2-40B4-BE49-F238E27FC236}">
                <a16:creationId xmlns:a16="http://schemas.microsoft.com/office/drawing/2014/main" id="{AB56DC11-4991-7648-ACED-6517ADA9DC9A}"/>
              </a:ext>
            </a:extLst>
          </p:cNvPr>
          <p:cNvSpPr txBox="1"/>
          <p:nvPr/>
        </p:nvSpPr>
        <p:spPr>
          <a:xfrm>
            <a:off x="326831" y="5685250"/>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mn-cs"/>
              </a:rPr>
              <a:t>*Peru = Perú</a:t>
            </a:r>
            <a:endPar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72" name="Picture 10" descr="Colombia, Flag, Country, Colombian, Colombia Flag">
            <a:extLst>
              <a:ext uri="{FF2B5EF4-FFF2-40B4-BE49-F238E27FC236}">
                <a16:creationId xmlns:a16="http://schemas.microsoft.com/office/drawing/2014/main" id="{1501D42B-9561-7B47-85E8-80322D6C1E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35471" y="626277"/>
            <a:ext cx="592584" cy="37036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2">
            <a:extLst>
              <a:ext uri="{FF2B5EF4-FFF2-40B4-BE49-F238E27FC236}">
                <a16:creationId xmlns:a16="http://schemas.microsoft.com/office/drawing/2014/main" id="{000C7B31-7FA1-984C-ACD1-FC931E367F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2501" y="626150"/>
            <a:ext cx="751255" cy="37841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Peru Flag Pictures">
            <a:extLst>
              <a:ext uri="{FF2B5EF4-FFF2-40B4-BE49-F238E27FC236}">
                <a16:creationId xmlns:a16="http://schemas.microsoft.com/office/drawing/2014/main" id="{12382653-F551-5A42-BC73-41AAD51B50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88590" y="3409114"/>
            <a:ext cx="618492" cy="3714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lag, Country, El Salvador">
            <a:extLst>
              <a:ext uri="{FF2B5EF4-FFF2-40B4-BE49-F238E27FC236}">
                <a16:creationId xmlns:a16="http://schemas.microsoft.com/office/drawing/2014/main" id="{9D6C20B1-C688-1043-9E70-3F12DCFE09B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7154" y="3409114"/>
            <a:ext cx="659427" cy="3722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cuador, Flag, National Flag, Nation, Country, Ensign">
            <a:extLst>
              <a:ext uri="{FF2B5EF4-FFF2-40B4-BE49-F238E27FC236}">
                <a16:creationId xmlns:a16="http://schemas.microsoft.com/office/drawing/2014/main" id="{959A0020-2A54-4C41-A921-1116E81808C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62947" y="3392987"/>
            <a:ext cx="565108" cy="376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64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2" name="Google Shape;53;p11"/>
          <p:cNvSpPr txBox="1"/>
          <p:nvPr/>
        </p:nvSpPr>
        <p:spPr>
          <a:xfrm>
            <a:off x="18" y="136687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follow |following]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Google Shape;55;p11"/>
          <p:cNvSpPr txBox="1"/>
          <p:nvPr/>
        </p:nvSpPr>
        <p:spPr>
          <a:xfrm>
            <a:off x="17" y="350805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[follows | is following]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54;p11">
            <a:extLst>
              <a:ext uri="{FF2B5EF4-FFF2-40B4-BE49-F238E27FC236}">
                <a16:creationId xmlns:a16="http://schemas.microsoft.com/office/drawing/2014/main" id="{62F5D66D-9055-4F4B-9C68-3BC9B26E6E30}"/>
              </a:ext>
            </a:extLst>
          </p:cNvPr>
          <p:cNvSpPr txBox="1"/>
          <p:nvPr/>
        </p:nvSpPr>
        <p:spPr>
          <a:xfrm>
            <a:off x="0" y="4359131"/>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a:ln>
                  <a:noFill/>
                </a:ln>
                <a:solidFill>
                  <a:srgbClr val="1E4E79"/>
                </a:solidFill>
                <a:effectLst/>
                <a:uLnTx/>
                <a:uFillTx/>
                <a:latin typeface="Century Gothic" panose="020B0502020202020204" pitchFamily="34" charset="0"/>
                <a:ea typeface="Century Gothic"/>
                <a:cs typeface="Century Gothic"/>
                <a:sym typeface="Century Gothic"/>
              </a:rPr>
              <a:t>s</a:t>
            </a:r>
            <a:r>
              <a:rPr kumimoji="0" lang="en-GB" sz="8000" b="1" i="0" u="none" strike="noStrike" kern="0" cap="none" spc="0" normalizeH="0" baseline="0" noProof="0" dirty="0" err="1">
                <a:ln>
                  <a:noFill/>
                </a:ln>
                <a:solidFill>
                  <a:srgbClr val="ED7D31"/>
                </a:solidFill>
                <a:effectLst/>
                <a:uLnTx/>
                <a:uFillTx/>
                <a:latin typeface="Century Gothic" panose="020B0502020202020204" pitchFamily="34" charset="0"/>
                <a:ea typeface="Century Gothic"/>
                <a:cs typeface="Century Gothic"/>
                <a:sym typeface="Century Gothic"/>
              </a:rPr>
              <a:t>i</a:t>
            </a:r>
            <a:r>
              <a:rPr kumimoji="0" lang="en-GB" sz="8000" b="1" i="0" u="none" strike="noStrike" kern="0" cap="none" spc="0" normalizeH="0" baseline="0" noProof="0" dirty="0" err="1">
                <a:ln>
                  <a:noFill/>
                </a:ln>
                <a:solidFill>
                  <a:srgbClr val="1E4E79"/>
                </a:solidFill>
                <a:effectLst/>
                <a:uLnTx/>
                <a:uFillTx/>
                <a:latin typeface="Century Gothic" panose="020B0502020202020204" pitchFamily="34" charset="0"/>
                <a:ea typeface="Century Gothic"/>
                <a:cs typeface="Century Gothic"/>
                <a:sym typeface="Century Gothic"/>
              </a:rPr>
              <a:t>go</a:t>
            </a:r>
            <a:endParaRPr kumimoji="0" sz="8000" b="1" i="0" u="none" strike="noStrike" kern="0" cap="none" spc="0" normalizeH="0" baseline="0" noProof="0" dirty="0">
              <a:ln>
                <a:noFill/>
              </a:ln>
              <a:solidFill>
                <a:srgbClr val="1E4E79"/>
              </a:solidFill>
              <a:effectLst/>
              <a:uLnTx/>
              <a:uFillTx/>
              <a:latin typeface="Century Gothic" panose="020B0502020202020204" pitchFamily="34" charset="0"/>
              <a:ea typeface="Century Gothic"/>
              <a:cs typeface="Century Gothic"/>
              <a:sym typeface="Century Gothic"/>
            </a:endParaRPr>
          </a:p>
        </p:txBody>
      </p:sp>
      <p:sp>
        <p:nvSpPr>
          <p:cNvPr id="5" name="Google Shape;55;p11">
            <a:extLst>
              <a:ext uri="{FF2B5EF4-FFF2-40B4-BE49-F238E27FC236}">
                <a16:creationId xmlns:a16="http://schemas.microsoft.com/office/drawing/2014/main" id="{A5621FAC-6DFE-4AC4-9B12-A0E225CA96D9}"/>
              </a:ext>
            </a:extLst>
          </p:cNvPr>
          <p:cNvSpPr txBox="1"/>
          <p:nvPr/>
        </p:nvSpPr>
        <p:spPr>
          <a:xfrm>
            <a:off x="18" y="561861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26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[follow | am following]</a:t>
            </a:r>
            <a:endParaRPr kumimoji="0" lang="en-GB" sz="2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52;p11"/>
          <p:cNvSpPr txBox="1">
            <a:spLocks noGrp="1"/>
          </p:cNvSpPr>
          <p:nvPr>
            <p:ph type="title"/>
          </p:nvPr>
        </p:nvSpPr>
        <p:spPr>
          <a:xfrm>
            <a:off x="20" y="190121"/>
            <a:ext cx="12191997" cy="125587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000" b="1" dirty="0" err="1">
                <a:solidFill>
                  <a:srgbClr val="1E4E79"/>
                </a:solidFill>
              </a:rPr>
              <a:t>seguir</a:t>
            </a:r>
            <a:endParaRPr sz="8000" dirty="0"/>
          </a:p>
        </p:txBody>
      </p:sp>
      <p:sp>
        <p:nvSpPr>
          <p:cNvPr id="7" name="Google Shape;54;p11"/>
          <p:cNvSpPr txBox="1"/>
          <p:nvPr/>
        </p:nvSpPr>
        <p:spPr>
          <a:xfrm>
            <a:off x="19" y="2238908"/>
            <a:ext cx="12191998" cy="14370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a:t>
            </a:r>
            <a:r>
              <a:rPr kumimoji="0" lang="en-GB" sz="8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i</a:t>
            </a:r>
            <a:r>
              <a:rPr kumimoji="0" lang="en-GB" sz="80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gue</a:t>
            </a:r>
            <a:endParaRPr kumimoji="0" lang="en-GB" sz="80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 name="Speech Bubble: Rectangle with Corners Rounded 11">
            <a:extLst>
              <a:ext uri="{FF2B5EF4-FFF2-40B4-BE49-F238E27FC236}">
                <a16:creationId xmlns:a16="http://schemas.microsoft.com/office/drawing/2014/main" id="{506ECEA9-179C-42EB-91D3-844E21577571}"/>
              </a:ext>
            </a:extLst>
          </p:cNvPr>
          <p:cNvSpPr/>
          <p:nvPr/>
        </p:nvSpPr>
        <p:spPr>
          <a:xfrm>
            <a:off x="171450" y="1911843"/>
            <a:ext cx="3352800" cy="2679207"/>
          </a:xfrm>
          <a:prstGeom prst="wedgeRoundRectCallout">
            <a:avLst>
              <a:gd name="adj1" fmla="val 59502"/>
              <a:gd name="adj2" fmla="val 21808"/>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 the stem changes to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in all forms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except </a:t>
            </a:r>
            <a:r>
              <a:rPr kumimoji="0" lang="en-GB" sz="2600" b="0" i="1"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nosotros</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(‘we’)</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and </a:t>
            </a:r>
            <a:r>
              <a:rPr kumimoji="0" lang="en-GB" sz="2600" b="0" i="1"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vosotros</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(‘you pl.’).</a:t>
            </a:r>
            <a:endPar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nvGrpSpPr>
          <p:cNvPr id="9" name="Group 8"/>
          <p:cNvGrpSpPr/>
          <p:nvPr/>
        </p:nvGrpSpPr>
        <p:grpSpPr>
          <a:xfrm>
            <a:off x="9601199" y="210618"/>
            <a:ext cx="2248941" cy="1998272"/>
            <a:chOff x="513159" y="3529930"/>
            <a:chExt cx="3520364" cy="2782208"/>
          </a:xfrm>
        </p:grpSpPr>
        <p:pic>
          <p:nvPicPr>
            <p:cNvPr id="10"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2049" y="3529930"/>
              <a:ext cx="1221474" cy="1783896"/>
            </a:xfrm>
            <a:prstGeom prst="rect">
              <a:avLst/>
            </a:prstGeom>
          </p:spPr>
        </p:pic>
        <p:pic>
          <p:nvPicPr>
            <p:cNvPr id="11" name="Picture 10" descr="\\userfs\nca509\w2k\NCELP\Pictures &amp; illustrations\Xiaoran\greet1.PNG"/>
            <p:cNvPicPr/>
            <p:nvPr/>
          </p:nvPicPr>
          <p:blipFill rotWithShape="1">
            <a:blip r:embed="rId7">
              <a:extLst>
                <a:ext uri="{28A0092B-C50C-407E-A947-70E740481C1C}">
                  <a14:useLocalDpi xmlns:a14="http://schemas.microsoft.com/office/drawing/2010/main" val="0"/>
                </a:ext>
              </a:extLst>
            </a:blip>
            <a:srcRect l="58012" t="35436"/>
            <a:stretch/>
          </p:blipFill>
          <p:spPr bwMode="auto">
            <a:xfrm rot="21178342">
              <a:off x="513159" y="4052433"/>
              <a:ext cx="1565747" cy="2259705"/>
            </a:xfrm>
            <a:prstGeom prst="rect">
              <a:avLst/>
            </a:prstGeom>
            <a:noFill/>
            <a:ln w="25400">
              <a:noFill/>
            </a:ln>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378202">
              <a:off x="1888263" y="5037172"/>
              <a:ext cx="422648" cy="722281"/>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642413">
              <a:off x="2564160" y="4664512"/>
              <a:ext cx="422648" cy="722281"/>
            </a:xfrm>
            <a:prstGeom prst="rect">
              <a:avLst/>
            </a:prstGeom>
          </p:spPr>
        </p:pic>
      </p:grpSp>
      <p:sp>
        <p:nvSpPr>
          <p:cNvPr id="14" name="Speech Bubble: Rectangle with Corners Rounded 11">
            <a:extLst>
              <a:ext uri="{FF2B5EF4-FFF2-40B4-BE49-F238E27FC236}">
                <a16:creationId xmlns:a16="http://schemas.microsoft.com/office/drawing/2014/main" id="{506ECEA9-179C-42EB-91D3-844E21577571}"/>
              </a:ext>
            </a:extLst>
          </p:cNvPr>
          <p:cNvSpPr/>
          <p:nvPr/>
        </p:nvSpPr>
        <p:spPr>
          <a:xfrm>
            <a:off x="8412248" y="4359131"/>
            <a:ext cx="2908082" cy="1551872"/>
          </a:xfrm>
          <a:prstGeom prst="wedgeRoundRectCallout">
            <a:avLst>
              <a:gd name="adj1" fmla="val -61031"/>
              <a:gd name="adj2" fmla="val 26683"/>
              <a:gd name="adj3" fmla="val 16667"/>
            </a:avLst>
          </a:prstGeom>
          <a:solidFill>
            <a:schemeClr val="accent1">
              <a:lumMod val="50000"/>
            </a:schemeClr>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 </a:t>
            </a:r>
            <a:r>
              <a:rPr kumimoji="0" lang="en-GB" sz="2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u </a:t>
            </a:r>
            <a:r>
              <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from the stem is omitted in the ‘I’ form</a:t>
            </a:r>
            <a:r>
              <a:rPr kumimoji="0" lang="en-GB" sz="26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9103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seguir.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seguir.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sigue.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sigue.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sigo.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sigo.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3200" y="6858000"/>
            <a:ext cx="558800" cy="252851"/>
          </a:xfrm>
        </p:spPr>
        <p:txBody>
          <a:bodyPr>
            <a:normAutofit/>
          </a:bodyPr>
          <a:lstStyle/>
          <a:p>
            <a:r>
              <a:rPr lang="en-GB" sz="500">
                <a:solidFill>
                  <a:schemeClr val="bg1"/>
                </a:solidFill>
              </a:rPr>
              <a:t>Persona B</a:t>
            </a:r>
          </a:p>
        </p:txBody>
      </p:sp>
      <p:sp>
        <p:nvSpPr>
          <p:cNvPr id="22" name="Rectangle 21"/>
          <p:cNvSpPr/>
          <p:nvPr/>
        </p:nvSpPr>
        <p:spPr>
          <a:xfrm>
            <a:off x="319314" y="624114"/>
            <a:ext cx="3772626" cy="26656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3" name="Rectangle 22"/>
          <p:cNvSpPr/>
          <p:nvPr/>
        </p:nvSpPr>
        <p:spPr>
          <a:xfrm>
            <a:off x="4241131" y="620010"/>
            <a:ext cx="3772626" cy="26656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4" name="Rectangle 23"/>
          <p:cNvSpPr/>
          <p:nvPr/>
        </p:nvSpPr>
        <p:spPr>
          <a:xfrm>
            <a:off x="8155429" y="624114"/>
            <a:ext cx="3772626" cy="26656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5" name="Rectangle 24"/>
          <p:cNvSpPr/>
          <p:nvPr/>
        </p:nvSpPr>
        <p:spPr>
          <a:xfrm>
            <a:off x="319314" y="3392374"/>
            <a:ext cx="3772626" cy="28497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6" name="Rectangle 25"/>
          <p:cNvSpPr/>
          <p:nvPr/>
        </p:nvSpPr>
        <p:spPr>
          <a:xfrm>
            <a:off x="4241131" y="3388270"/>
            <a:ext cx="3772626" cy="28497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7" name="Rectangle 26"/>
          <p:cNvSpPr/>
          <p:nvPr/>
        </p:nvSpPr>
        <p:spPr>
          <a:xfrm>
            <a:off x="8155429" y="3392374"/>
            <a:ext cx="3772626" cy="284972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8" name="TextBox 27"/>
          <p:cNvSpPr txBox="1"/>
          <p:nvPr/>
        </p:nvSpPr>
        <p:spPr>
          <a:xfrm>
            <a:off x="318652" y="1006663"/>
            <a:ext cx="36995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Say: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We’re from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Magangué</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0" name="TextBox 29"/>
          <p:cNvSpPr txBox="1"/>
          <p:nvPr/>
        </p:nvSpPr>
        <p:spPr>
          <a:xfrm>
            <a:off x="355379" y="1579123"/>
            <a:ext cx="3699914"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in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the north of Colombia*</a:t>
            </a:r>
          </a:p>
        </p:txBody>
      </p:sp>
      <p:sp>
        <p:nvSpPr>
          <p:cNvPr id="31" name="TextBox 30"/>
          <p:cNvSpPr txBox="1"/>
          <p:nvPr/>
        </p:nvSpPr>
        <p:spPr>
          <a:xfrm>
            <a:off x="362897" y="1904486"/>
            <a:ext cx="3699914"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big town</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2" name="TextBox 31"/>
          <p:cNvSpPr txBox="1"/>
          <p:nvPr/>
        </p:nvSpPr>
        <p:spPr>
          <a:xfrm>
            <a:off x="354717" y="2236441"/>
            <a:ext cx="38382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it used to be a port</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p>
        </p:txBody>
      </p:sp>
      <p:sp>
        <p:nvSpPr>
          <p:cNvPr id="33" name="TextBox 32"/>
          <p:cNvSpPr txBox="1"/>
          <p:nvPr/>
        </p:nvSpPr>
        <p:spPr>
          <a:xfrm>
            <a:off x="4222376" y="1092263"/>
            <a:ext cx="36995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Say: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We’re from Los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Teques</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5" name="Rectangle 34"/>
          <p:cNvSpPr/>
          <p:nvPr/>
        </p:nvSpPr>
        <p:spPr>
          <a:xfrm>
            <a:off x="4241131" y="620010"/>
            <a:ext cx="425744" cy="38461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8</a:t>
            </a:r>
          </a:p>
        </p:txBody>
      </p:sp>
      <p:sp>
        <p:nvSpPr>
          <p:cNvPr id="36" name="Rectangle 35"/>
          <p:cNvSpPr/>
          <p:nvPr/>
        </p:nvSpPr>
        <p:spPr>
          <a:xfrm>
            <a:off x="8155429" y="624114"/>
            <a:ext cx="425744" cy="38461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mn-cs"/>
              </a:rPr>
              <a:t>9</a:t>
            </a:r>
          </a:p>
        </p:txBody>
      </p:sp>
      <p:sp>
        <p:nvSpPr>
          <p:cNvPr id="38" name="Rectangle 37"/>
          <p:cNvSpPr/>
          <p:nvPr/>
        </p:nvSpPr>
        <p:spPr>
          <a:xfrm>
            <a:off x="4241131" y="3391850"/>
            <a:ext cx="425744" cy="38461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2060"/>
                </a:solidFill>
                <a:effectLst/>
                <a:uLnTx/>
                <a:uFillTx/>
                <a:latin typeface="Century Gothic"/>
                <a:ea typeface="+mn-ea"/>
                <a:cs typeface="+mn-cs"/>
              </a:rPr>
              <a:t>11</a:t>
            </a:r>
          </a:p>
        </p:txBody>
      </p:sp>
      <p:sp>
        <p:nvSpPr>
          <p:cNvPr id="39" name="Rectangle 38"/>
          <p:cNvSpPr/>
          <p:nvPr/>
        </p:nvSpPr>
        <p:spPr>
          <a:xfrm>
            <a:off x="8155429" y="3385295"/>
            <a:ext cx="425744" cy="38461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2060"/>
                </a:solidFill>
                <a:effectLst/>
                <a:uLnTx/>
                <a:uFillTx/>
                <a:latin typeface="Century Gothic"/>
                <a:ea typeface="+mn-ea"/>
                <a:cs typeface="+mn-cs"/>
              </a:rPr>
              <a:t>12</a:t>
            </a:r>
          </a:p>
        </p:txBody>
      </p:sp>
      <p:sp>
        <p:nvSpPr>
          <p:cNvPr id="41" name="TextBox 40"/>
          <p:cNvSpPr txBox="1"/>
          <p:nvPr/>
        </p:nvSpPr>
        <p:spPr>
          <a:xfrm>
            <a:off x="4188297" y="1854843"/>
            <a:ext cx="3798648"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small city</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2" name="TextBox 41"/>
          <p:cNvSpPr txBox="1"/>
          <p:nvPr/>
        </p:nvSpPr>
        <p:spPr>
          <a:xfrm>
            <a:off x="4195728" y="1523818"/>
            <a:ext cx="3943097"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in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the north of Venezuela*</a:t>
            </a:r>
          </a:p>
        </p:txBody>
      </p:sp>
      <p:sp>
        <p:nvSpPr>
          <p:cNvPr id="43" name="TextBox 42"/>
          <p:cNvSpPr txBox="1"/>
          <p:nvPr/>
        </p:nvSpPr>
        <p:spPr>
          <a:xfrm>
            <a:off x="4188297" y="2173302"/>
            <a:ext cx="3895072"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there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are lots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of tall buildings</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8" name="TextBox 47"/>
          <p:cNvSpPr txBox="1"/>
          <p:nvPr/>
        </p:nvSpPr>
        <p:spPr>
          <a:xfrm>
            <a:off x="291840" y="101445"/>
            <a:ext cx="23252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rPr>
              <a:t>Persona B</a:t>
            </a:r>
          </a:p>
        </p:txBody>
      </p:sp>
      <p:sp>
        <p:nvSpPr>
          <p:cNvPr id="65" name="TextBox 64">
            <a:extLst>
              <a:ext uri="{FF2B5EF4-FFF2-40B4-BE49-F238E27FC236}">
                <a16:creationId xmlns:a16="http://schemas.microsoft.com/office/drawing/2014/main" id="{BB1D9EA4-F337-7E40-99D7-73B9FA86180C}"/>
              </a:ext>
            </a:extLst>
          </p:cNvPr>
          <p:cNvSpPr txBox="1"/>
          <p:nvPr/>
        </p:nvSpPr>
        <p:spPr>
          <a:xfrm>
            <a:off x="8165638" y="982961"/>
            <a:ext cx="36995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Say: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I’m from Equatorial Guinea*</a:t>
            </a:r>
          </a:p>
        </p:txBody>
      </p:sp>
      <p:sp>
        <p:nvSpPr>
          <p:cNvPr id="67" name="TextBox 66">
            <a:extLst>
              <a:ext uri="{FF2B5EF4-FFF2-40B4-BE49-F238E27FC236}">
                <a16:creationId xmlns:a16="http://schemas.microsoft.com/office/drawing/2014/main" id="{0EB94429-4114-E342-9C9A-A2E2BA3C752F}"/>
              </a:ext>
            </a:extLst>
          </p:cNvPr>
          <p:cNvSpPr txBox="1"/>
          <p:nvPr/>
        </p:nvSpPr>
        <p:spPr>
          <a:xfrm>
            <a:off x="8161080" y="2227008"/>
            <a:ext cx="4067185"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there are people who also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speak French</a:t>
            </a:r>
          </a:p>
        </p:txBody>
      </p:sp>
      <p:sp>
        <p:nvSpPr>
          <p:cNvPr id="68" name="TextBox 67">
            <a:extLst>
              <a:ext uri="{FF2B5EF4-FFF2-40B4-BE49-F238E27FC236}">
                <a16:creationId xmlns:a16="http://schemas.microsoft.com/office/drawing/2014/main" id="{5751D1E7-0DC3-1B42-A59D-C47700A77AE8}"/>
              </a:ext>
            </a:extLst>
          </p:cNvPr>
          <p:cNvSpPr txBox="1"/>
          <p:nvPr/>
        </p:nvSpPr>
        <p:spPr>
          <a:xfrm>
            <a:off x="8146256" y="1604081"/>
            <a:ext cx="3604094"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in Africa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an interesting country</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0" name="TextBox 69">
            <a:extLst>
              <a:ext uri="{FF2B5EF4-FFF2-40B4-BE49-F238E27FC236}">
                <a16:creationId xmlns:a16="http://schemas.microsoft.com/office/drawing/2014/main" id="{156A90D5-F74A-084F-896F-98D48CF65A0C}"/>
              </a:ext>
            </a:extLst>
          </p:cNvPr>
          <p:cNvSpPr txBox="1"/>
          <p:nvPr/>
        </p:nvSpPr>
        <p:spPr>
          <a:xfrm>
            <a:off x="281804" y="3822489"/>
            <a:ext cx="36995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Say: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We’re from Iquique</a:t>
            </a:r>
          </a:p>
        </p:txBody>
      </p:sp>
      <p:sp>
        <p:nvSpPr>
          <p:cNvPr id="72" name="TextBox 71">
            <a:extLst>
              <a:ext uri="{FF2B5EF4-FFF2-40B4-BE49-F238E27FC236}">
                <a16:creationId xmlns:a16="http://schemas.microsoft.com/office/drawing/2014/main" id="{D6F537B8-1D14-9D41-89FD-D87DB41F47A8}"/>
              </a:ext>
            </a:extLst>
          </p:cNvPr>
          <p:cNvSpPr txBox="1"/>
          <p:nvPr/>
        </p:nvSpPr>
        <p:spPr>
          <a:xfrm>
            <a:off x="323504" y="4281977"/>
            <a:ext cx="3699914"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in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the north of Chile</a:t>
            </a:r>
          </a:p>
        </p:txBody>
      </p:sp>
      <p:sp>
        <p:nvSpPr>
          <p:cNvPr id="73" name="TextBox 72">
            <a:extLst>
              <a:ext uri="{FF2B5EF4-FFF2-40B4-BE49-F238E27FC236}">
                <a16:creationId xmlns:a16="http://schemas.microsoft.com/office/drawing/2014/main" id="{E4485465-01BF-A44A-95C6-93A193E2819C}"/>
              </a:ext>
            </a:extLst>
          </p:cNvPr>
          <p:cNvSpPr txBox="1"/>
          <p:nvPr/>
        </p:nvSpPr>
        <p:spPr>
          <a:xfrm>
            <a:off x="316032" y="4607340"/>
            <a:ext cx="365364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small city with little rain</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4" name="TextBox 73">
            <a:extLst>
              <a:ext uri="{FF2B5EF4-FFF2-40B4-BE49-F238E27FC236}">
                <a16:creationId xmlns:a16="http://schemas.microsoft.com/office/drawing/2014/main" id="{42335A64-940F-8849-9031-A60B2BE97FAB}"/>
              </a:ext>
            </a:extLst>
          </p:cNvPr>
          <p:cNvSpPr txBox="1"/>
          <p:nvPr/>
        </p:nvSpPr>
        <p:spPr>
          <a:xfrm>
            <a:off x="307852" y="4939295"/>
            <a:ext cx="38382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there are buildings by (‘next to’) the sea</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5" name="TextBox 74">
            <a:extLst>
              <a:ext uri="{FF2B5EF4-FFF2-40B4-BE49-F238E27FC236}">
                <a16:creationId xmlns:a16="http://schemas.microsoft.com/office/drawing/2014/main" id="{192E15B8-C0BA-4B40-8214-4DC4DFE16583}"/>
              </a:ext>
            </a:extLst>
          </p:cNvPr>
          <p:cNvSpPr txBox="1"/>
          <p:nvPr/>
        </p:nvSpPr>
        <p:spPr>
          <a:xfrm>
            <a:off x="4222375" y="3853195"/>
            <a:ext cx="40671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Say: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I’m from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mn-cs"/>
              </a:rPr>
              <a:t>Rurrenabaque</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8" name="TextBox 77">
            <a:extLst>
              <a:ext uri="{FF2B5EF4-FFF2-40B4-BE49-F238E27FC236}">
                <a16:creationId xmlns:a16="http://schemas.microsoft.com/office/drawing/2014/main" id="{49667953-59D7-B746-8EF1-835D8F42B00D}"/>
              </a:ext>
            </a:extLst>
          </p:cNvPr>
          <p:cNvSpPr txBox="1"/>
          <p:nvPr/>
        </p:nvSpPr>
        <p:spPr>
          <a:xfrm>
            <a:off x="4245194" y="4284750"/>
            <a:ext cx="3604094"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in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the north of Bolivia*</a:t>
            </a:r>
          </a:p>
        </p:txBody>
      </p:sp>
      <p:sp>
        <p:nvSpPr>
          <p:cNvPr id="79" name="TextBox 78">
            <a:extLst>
              <a:ext uri="{FF2B5EF4-FFF2-40B4-BE49-F238E27FC236}">
                <a16:creationId xmlns:a16="http://schemas.microsoft.com/office/drawing/2014/main" id="{033397CB-6733-9D45-953A-C248EB6A6BB4}"/>
              </a:ext>
            </a:extLst>
          </p:cNvPr>
          <p:cNvSpPr txBox="1"/>
          <p:nvPr/>
        </p:nvSpPr>
        <p:spPr>
          <a:xfrm>
            <a:off x="4237762" y="4934234"/>
            <a:ext cx="3409495"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there is a lot of nature nearby</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0" name="TextBox 79">
            <a:extLst>
              <a:ext uri="{FF2B5EF4-FFF2-40B4-BE49-F238E27FC236}">
                <a16:creationId xmlns:a16="http://schemas.microsoft.com/office/drawing/2014/main" id="{93D7300C-F091-AB4F-BFAB-D5A97413CEE6}"/>
              </a:ext>
            </a:extLst>
          </p:cNvPr>
          <p:cNvSpPr txBox="1"/>
          <p:nvPr/>
        </p:nvSpPr>
        <p:spPr>
          <a:xfrm>
            <a:off x="8165638" y="3763494"/>
            <a:ext cx="36995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rPr>
              <a:t>Say: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We’re from Guerrero</a:t>
            </a:r>
          </a:p>
        </p:txBody>
      </p:sp>
      <p:sp>
        <p:nvSpPr>
          <p:cNvPr id="82" name="TextBox 81">
            <a:extLst>
              <a:ext uri="{FF2B5EF4-FFF2-40B4-BE49-F238E27FC236}">
                <a16:creationId xmlns:a16="http://schemas.microsoft.com/office/drawing/2014/main" id="{5CA83D02-BBEE-8B48-BCA0-1A999BF67960}"/>
              </a:ext>
            </a:extLst>
          </p:cNvPr>
          <p:cNvSpPr txBox="1"/>
          <p:nvPr/>
        </p:nvSpPr>
        <p:spPr>
          <a:xfrm>
            <a:off x="8155429" y="5132770"/>
            <a:ext cx="4067185"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there are also many mountains</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3" name="TextBox 82">
            <a:extLst>
              <a:ext uri="{FF2B5EF4-FFF2-40B4-BE49-F238E27FC236}">
                <a16:creationId xmlns:a16="http://schemas.microsoft.com/office/drawing/2014/main" id="{39593289-7F25-884C-BC97-7908D1ED08E9}"/>
              </a:ext>
            </a:extLst>
          </p:cNvPr>
          <p:cNvSpPr txBox="1"/>
          <p:nvPr/>
        </p:nvSpPr>
        <p:spPr>
          <a:xfrm>
            <a:off x="8156399" y="4189691"/>
            <a:ext cx="4026197"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in the south of Mexico</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4" name="TextBox 83">
            <a:extLst>
              <a:ext uri="{FF2B5EF4-FFF2-40B4-BE49-F238E27FC236}">
                <a16:creationId xmlns:a16="http://schemas.microsoft.com/office/drawing/2014/main" id="{0A42771F-58AA-2142-A15A-71C97705C2E7}"/>
              </a:ext>
            </a:extLst>
          </p:cNvPr>
          <p:cNvSpPr txBox="1"/>
          <p:nvPr/>
        </p:nvSpPr>
        <p:spPr>
          <a:xfrm>
            <a:off x="8156399" y="4514549"/>
            <a:ext cx="3409495"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it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is famous for its beaches</a:t>
            </a:r>
          </a:p>
        </p:txBody>
      </p:sp>
      <p:pic>
        <p:nvPicPr>
          <p:cNvPr id="85" name="Picture 2">
            <a:extLst>
              <a:ext uri="{FF2B5EF4-FFF2-40B4-BE49-F238E27FC236}">
                <a16:creationId xmlns:a16="http://schemas.microsoft.com/office/drawing/2014/main" id="{D96F3BCE-1339-9F44-97AC-719C0CE6B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6729" y="623979"/>
            <a:ext cx="671325" cy="44755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0" descr="Colombia, Flag, Country, Colombian, Colombia Flag">
            <a:extLst>
              <a:ext uri="{FF2B5EF4-FFF2-40B4-BE49-F238E27FC236}">
                <a16:creationId xmlns:a16="http://schemas.microsoft.com/office/drawing/2014/main" id="{725A3B20-1BB9-9741-B9A5-0206E7C1F3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2406" y="626025"/>
            <a:ext cx="709534" cy="443459"/>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 descr="Flag, Venezuela, Country, Nation, South, America, Latin">
            <a:extLst>
              <a:ext uri="{FF2B5EF4-FFF2-40B4-BE49-F238E27FC236}">
                <a16:creationId xmlns:a16="http://schemas.microsoft.com/office/drawing/2014/main" id="{9608C8B7-948A-6945-94B2-167BB0B339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7521" y="645454"/>
            <a:ext cx="646236" cy="430824"/>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Flag, Country, Bolivia">
            <a:extLst>
              <a:ext uri="{FF2B5EF4-FFF2-40B4-BE49-F238E27FC236}">
                <a16:creationId xmlns:a16="http://schemas.microsoft.com/office/drawing/2014/main" id="{8D048F6E-CCDF-9044-A778-CADCD60767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4399" y="3424632"/>
            <a:ext cx="692499" cy="46166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Flag, Country, Chile">
            <a:extLst>
              <a:ext uri="{FF2B5EF4-FFF2-40B4-BE49-F238E27FC236}">
                <a16:creationId xmlns:a16="http://schemas.microsoft.com/office/drawing/2014/main" id="{D2186944-E44C-A146-BDC3-8A6C3BFFEC0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7953" y="3385295"/>
            <a:ext cx="751505" cy="501003"/>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2A9EAB93-B7AC-2A48-BC33-0996D540E8D3}"/>
              </a:ext>
            </a:extLst>
          </p:cNvPr>
          <p:cNvSpPr txBox="1"/>
          <p:nvPr/>
        </p:nvSpPr>
        <p:spPr>
          <a:xfrm>
            <a:off x="8150813" y="2968310"/>
            <a:ext cx="37143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02060"/>
                </a:solidFill>
                <a:effectLst/>
                <a:uLnTx/>
                <a:uFillTx/>
                <a:latin typeface="Century Gothic"/>
                <a:ea typeface="+mn-ea"/>
                <a:cs typeface="+mn-cs"/>
              </a:rPr>
              <a:t>*Guinea Ecuatorial  *</a:t>
            </a:r>
            <a:r>
              <a:rPr kumimoji="0" lang="en-GB" sz="2000" b="0" i="1" u="none" strike="noStrike" kern="1200" cap="none" spc="0" normalizeH="0" baseline="0" noProof="0" dirty="0" err="1">
                <a:ln>
                  <a:noFill/>
                </a:ln>
                <a:solidFill>
                  <a:srgbClr val="002060"/>
                </a:solidFill>
                <a:effectLst/>
                <a:uLnTx/>
                <a:uFillTx/>
                <a:latin typeface="Century Gothic"/>
                <a:ea typeface="+mn-ea"/>
                <a:cs typeface="+mn-cs"/>
              </a:rPr>
              <a:t>África</a:t>
            </a:r>
            <a:endPar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92" name="Picture 6" descr="Mexican Flag Clip Art | Clipart library - Free Clipart Images">
            <a:extLst>
              <a:ext uri="{FF2B5EF4-FFF2-40B4-BE49-F238E27FC236}">
                <a16:creationId xmlns:a16="http://schemas.microsoft.com/office/drawing/2014/main" id="{D9A195E8-7553-6A4D-92C9-DFF4FC4FFE2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7747" b="21121"/>
          <a:stretch/>
        </p:blipFill>
        <p:spPr bwMode="auto">
          <a:xfrm>
            <a:off x="11119569" y="3391325"/>
            <a:ext cx="799803" cy="488942"/>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8701ABED-AF8B-A448-A067-FE06E290E437}"/>
              </a:ext>
            </a:extLst>
          </p:cNvPr>
          <p:cNvSpPr txBox="1"/>
          <p:nvPr/>
        </p:nvSpPr>
        <p:spPr>
          <a:xfrm>
            <a:off x="4229489" y="4622959"/>
            <a:ext cx="3604094"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it is very hot there</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4" name="TextBox 93">
            <a:extLst>
              <a:ext uri="{FF2B5EF4-FFF2-40B4-BE49-F238E27FC236}">
                <a16:creationId xmlns:a16="http://schemas.microsoft.com/office/drawing/2014/main" id="{59698216-2995-8347-9D1F-54094B4AF2B9}"/>
              </a:ext>
            </a:extLst>
          </p:cNvPr>
          <p:cNvSpPr txBox="1"/>
          <p:nvPr/>
        </p:nvSpPr>
        <p:spPr>
          <a:xfrm>
            <a:off x="340998" y="2905661"/>
            <a:ext cx="41130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02060"/>
                </a:solidFill>
                <a:effectLst/>
                <a:uLnTx/>
                <a:uFillTx/>
                <a:latin typeface="Century Gothic"/>
                <a:ea typeface="+mn-ea"/>
                <a:cs typeface="+mn-cs"/>
              </a:rPr>
              <a:t>*Colombia  *el puerto = port</a:t>
            </a:r>
            <a:endPar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5" name="Rectangle 94">
            <a:extLst>
              <a:ext uri="{FF2B5EF4-FFF2-40B4-BE49-F238E27FC236}">
                <a16:creationId xmlns:a16="http://schemas.microsoft.com/office/drawing/2014/main" id="{09BF4A03-09A3-A24D-9512-8C8784D9953A}"/>
              </a:ext>
            </a:extLst>
          </p:cNvPr>
          <p:cNvSpPr/>
          <p:nvPr/>
        </p:nvSpPr>
        <p:spPr>
          <a:xfrm>
            <a:off x="325621" y="624114"/>
            <a:ext cx="425744" cy="38461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7</a:t>
            </a:r>
          </a:p>
        </p:txBody>
      </p:sp>
      <p:sp>
        <p:nvSpPr>
          <p:cNvPr id="96" name="Rectangle 95">
            <a:extLst>
              <a:ext uri="{FF2B5EF4-FFF2-40B4-BE49-F238E27FC236}">
                <a16:creationId xmlns:a16="http://schemas.microsoft.com/office/drawing/2014/main" id="{63390F5A-863F-A54C-86BC-B1547975F45B}"/>
              </a:ext>
            </a:extLst>
          </p:cNvPr>
          <p:cNvSpPr/>
          <p:nvPr/>
        </p:nvSpPr>
        <p:spPr>
          <a:xfrm>
            <a:off x="325621" y="3415616"/>
            <a:ext cx="425744" cy="384618"/>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a:ea typeface="+mn-ea"/>
                <a:cs typeface="+mn-cs"/>
              </a:rPr>
              <a:t>10</a:t>
            </a:r>
          </a:p>
        </p:txBody>
      </p:sp>
      <p:sp>
        <p:nvSpPr>
          <p:cNvPr id="97" name="TextBox 96">
            <a:extLst>
              <a:ext uri="{FF2B5EF4-FFF2-40B4-BE49-F238E27FC236}">
                <a16:creationId xmlns:a16="http://schemas.microsoft.com/office/drawing/2014/main" id="{EA802F93-D42A-9447-97C4-BDC8541FA6AC}"/>
              </a:ext>
            </a:extLst>
          </p:cNvPr>
          <p:cNvSpPr txBox="1"/>
          <p:nvPr/>
        </p:nvSpPr>
        <p:spPr>
          <a:xfrm>
            <a:off x="4188296" y="2884345"/>
            <a:ext cx="34363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002060"/>
                </a:solidFill>
                <a:effectLst/>
                <a:uLnTx/>
                <a:uFillTx/>
                <a:latin typeface="Century Gothic"/>
                <a:ea typeface="+mn-ea"/>
                <a:cs typeface="+mn-cs"/>
              </a:rPr>
              <a:t>*Venezuela = Venezuela</a:t>
            </a:r>
            <a:endPar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8" name="TextBox 97">
            <a:extLst>
              <a:ext uri="{FF2B5EF4-FFF2-40B4-BE49-F238E27FC236}">
                <a16:creationId xmlns:a16="http://schemas.microsoft.com/office/drawing/2014/main" id="{6FE1D575-A12F-7D46-A11F-03BFEAD66DB7}"/>
              </a:ext>
            </a:extLst>
          </p:cNvPr>
          <p:cNvSpPr txBox="1"/>
          <p:nvPr/>
        </p:nvSpPr>
        <p:spPr>
          <a:xfrm>
            <a:off x="4229489" y="5806930"/>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mn-cs"/>
              </a:rPr>
              <a:t>*Bolivia = Bolivia</a:t>
            </a:r>
            <a:endPar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0" name="TextBox 99">
            <a:extLst>
              <a:ext uri="{FF2B5EF4-FFF2-40B4-BE49-F238E27FC236}">
                <a16:creationId xmlns:a16="http://schemas.microsoft.com/office/drawing/2014/main" id="{A0372302-DA41-1145-8B70-DE83EF298B2F}"/>
              </a:ext>
            </a:extLst>
          </p:cNvPr>
          <p:cNvSpPr txBox="1"/>
          <p:nvPr/>
        </p:nvSpPr>
        <p:spPr>
          <a:xfrm>
            <a:off x="8177199" y="5826756"/>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mn-cs"/>
              </a:rPr>
              <a:t>*México = Mexico</a:t>
            </a:r>
          </a:p>
        </p:txBody>
      </p:sp>
      <p:sp>
        <p:nvSpPr>
          <p:cNvPr id="102" name="TextBox 101">
            <a:extLst>
              <a:ext uri="{FF2B5EF4-FFF2-40B4-BE49-F238E27FC236}">
                <a16:creationId xmlns:a16="http://schemas.microsoft.com/office/drawing/2014/main" id="{815B10BC-7A96-8A42-9464-3BED33F2A940}"/>
              </a:ext>
            </a:extLst>
          </p:cNvPr>
          <p:cNvSpPr txBox="1"/>
          <p:nvPr/>
        </p:nvSpPr>
        <p:spPr>
          <a:xfrm>
            <a:off x="424006" y="5793780"/>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mn-cs"/>
              </a:rPr>
              <a:t>*Chile = Chile</a:t>
            </a:r>
            <a:endPar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Tree>
    <p:extLst>
      <p:ext uri="{BB962C8B-B14F-4D97-AF65-F5344CB8AC3E}">
        <p14:creationId xmlns:p14="http://schemas.microsoft.com/office/powerpoint/2010/main" val="783351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Group 119"/>
          <p:cNvGrpSpPr/>
          <p:nvPr/>
        </p:nvGrpSpPr>
        <p:grpSpPr>
          <a:xfrm>
            <a:off x="4302646" y="3388187"/>
            <a:ext cx="7679377" cy="2673953"/>
            <a:chOff x="4302646" y="3388186"/>
            <a:chExt cx="7679377" cy="2427208"/>
          </a:xfrm>
        </p:grpSpPr>
        <p:grpSp>
          <p:nvGrpSpPr>
            <p:cNvPr id="44" name="Group 43"/>
            <p:cNvGrpSpPr/>
            <p:nvPr/>
          </p:nvGrpSpPr>
          <p:grpSpPr>
            <a:xfrm>
              <a:off x="4302646" y="3388186"/>
              <a:ext cx="3796068" cy="2415989"/>
              <a:chOff x="4302646" y="3388186"/>
              <a:chExt cx="3796068" cy="2415989"/>
            </a:xfrm>
          </p:grpSpPr>
          <p:sp>
            <p:nvSpPr>
              <p:cNvPr id="92" name="Rectangle 91"/>
              <p:cNvSpPr/>
              <p:nvPr/>
            </p:nvSpPr>
            <p:spPr>
              <a:xfrm>
                <a:off x="4302646" y="3388186"/>
                <a:ext cx="3796068" cy="241598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6" name="TextBox 95"/>
              <p:cNvSpPr txBox="1"/>
              <p:nvPr/>
            </p:nvSpPr>
            <p:spPr>
              <a:xfrm>
                <a:off x="4334057" y="4489738"/>
                <a:ext cx="3624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7" name="TextBox 96"/>
              <p:cNvSpPr txBox="1"/>
              <p:nvPr/>
            </p:nvSpPr>
            <p:spPr>
              <a:xfrm>
                <a:off x="4322820" y="4903969"/>
                <a:ext cx="3624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8" name="TextBox 97"/>
              <p:cNvSpPr txBox="1"/>
              <p:nvPr/>
            </p:nvSpPr>
            <p:spPr>
              <a:xfrm>
                <a:off x="4311001" y="5389620"/>
                <a:ext cx="3624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grpSp>
        <p:sp>
          <p:nvSpPr>
            <p:cNvPr id="107" name="Rectangle 106"/>
            <p:cNvSpPr/>
            <p:nvPr/>
          </p:nvSpPr>
          <p:spPr>
            <a:xfrm>
              <a:off x="8241479" y="3402699"/>
              <a:ext cx="3740544" cy="241269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1" name="TextBox 110"/>
            <p:cNvSpPr txBox="1"/>
            <p:nvPr/>
          </p:nvSpPr>
          <p:spPr>
            <a:xfrm>
              <a:off x="8304884" y="4494024"/>
              <a:ext cx="3571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2" name="TextBox 111"/>
            <p:cNvSpPr txBox="1"/>
            <p:nvPr/>
          </p:nvSpPr>
          <p:spPr>
            <a:xfrm>
              <a:off x="8294323" y="4946036"/>
              <a:ext cx="3571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3" name="TextBox 112"/>
            <p:cNvSpPr txBox="1"/>
            <p:nvPr/>
          </p:nvSpPr>
          <p:spPr>
            <a:xfrm>
              <a:off x="8317656" y="5389620"/>
              <a:ext cx="3571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grpSp>
      <p:grpSp>
        <p:nvGrpSpPr>
          <p:cNvPr id="43" name="Group 42"/>
          <p:cNvGrpSpPr/>
          <p:nvPr/>
        </p:nvGrpSpPr>
        <p:grpSpPr>
          <a:xfrm>
            <a:off x="327481" y="3384103"/>
            <a:ext cx="3830692" cy="2665677"/>
            <a:chOff x="327481" y="3384103"/>
            <a:chExt cx="3830692" cy="2665677"/>
          </a:xfrm>
        </p:grpSpPr>
        <p:sp>
          <p:nvSpPr>
            <p:cNvPr id="86" name="Rectangle 85"/>
            <p:cNvSpPr/>
            <p:nvPr/>
          </p:nvSpPr>
          <p:spPr>
            <a:xfrm>
              <a:off x="327481" y="3384103"/>
              <a:ext cx="3830692" cy="26656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9" name="TextBox 88"/>
            <p:cNvSpPr txBox="1"/>
            <p:nvPr/>
          </p:nvSpPr>
          <p:spPr>
            <a:xfrm>
              <a:off x="372644" y="4578892"/>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0" name="TextBox 89"/>
            <p:cNvSpPr txBox="1"/>
            <p:nvPr/>
          </p:nvSpPr>
          <p:spPr>
            <a:xfrm>
              <a:off x="372644" y="5035194"/>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1" name="TextBox 90"/>
            <p:cNvSpPr txBox="1"/>
            <p:nvPr/>
          </p:nvSpPr>
          <p:spPr>
            <a:xfrm>
              <a:off x="372644" y="5553802"/>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grpSp>
      <p:grpSp>
        <p:nvGrpSpPr>
          <p:cNvPr id="42" name="Group 41"/>
          <p:cNvGrpSpPr/>
          <p:nvPr/>
        </p:nvGrpSpPr>
        <p:grpSpPr>
          <a:xfrm>
            <a:off x="8233312" y="642710"/>
            <a:ext cx="3740544" cy="2665677"/>
            <a:chOff x="8233312" y="642710"/>
            <a:chExt cx="3740544" cy="2665677"/>
          </a:xfrm>
        </p:grpSpPr>
        <p:sp>
          <p:nvSpPr>
            <p:cNvPr id="9" name="Rectangle 8"/>
            <p:cNvSpPr/>
            <p:nvPr/>
          </p:nvSpPr>
          <p:spPr>
            <a:xfrm>
              <a:off x="8233312" y="642710"/>
              <a:ext cx="3740544" cy="26656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8" name="TextBox 47"/>
            <p:cNvSpPr txBox="1"/>
            <p:nvPr/>
          </p:nvSpPr>
          <p:spPr>
            <a:xfrm>
              <a:off x="8286156" y="1884184"/>
              <a:ext cx="3571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9" name="TextBox 48"/>
            <p:cNvSpPr txBox="1"/>
            <p:nvPr/>
          </p:nvSpPr>
          <p:spPr>
            <a:xfrm>
              <a:off x="8286156" y="2376322"/>
              <a:ext cx="3571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0" name="TextBox 49"/>
            <p:cNvSpPr txBox="1"/>
            <p:nvPr/>
          </p:nvSpPr>
          <p:spPr>
            <a:xfrm>
              <a:off x="8286156" y="2859094"/>
              <a:ext cx="3571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5" name="TextBox 84"/>
            <p:cNvSpPr txBox="1"/>
            <p:nvPr/>
          </p:nvSpPr>
          <p:spPr>
            <a:xfrm>
              <a:off x="8241479" y="657470"/>
              <a:ext cx="19526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3. Monguí </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grpSp>
      <p:sp>
        <p:nvSpPr>
          <p:cNvPr id="4" name="Rectangle 3"/>
          <p:cNvSpPr/>
          <p:nvPr/>
        </p:nvSpPr>
        <p:spPr>
          <a:xfrm>
            <a:off x="319314" y="624114"/>
            <a:ext cx="3830692" cy="26656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TextBox 12"/>
          <p:cNvSpPr txBox="1"/>
          <p:nvPr/>
        </p:nvSpPr>
        <p:spPr>
          <a:xfrm>
            <a:off x="319314" y="628196"/>
            <a:ext cx="19526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1. Querétaro</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8" name="TextBox 17"/>
          <p:cNvSpPr txBox="1"/>
          <p:nvPr/>
        </p:nvSpPr>
        <p:spPr>
          <a:xfrm>
            <a:off x="351777" y="1416657"/>
            <a:ext cx="2928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Write 2 or 3 details</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9" name="TextBox 38"/>
          <p:cNvSpPr txBox="1"/>
          <p:nvPr/>
        </p:nvSpPr>
        <p:spPr>
          <a:xfrm>
            <a:off x="364477" y="1818903"/>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0" name="TextBox 39"/>
          <p:cNvSpPr txBox="1"/>
          <p:nvPr/>
        </p:nvSpPr>
        <p:spPr>
          <a:xfrm>
            <a:off x="364477" y="2275205"/>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1" name="TextBox 40"/>
          <p:cNvSpPr txBox="1"/>
          <p:nvPr/>
        </p:nvSpPr>
        <p:spPr>
          <a:xfrm>
            <a:off x="364477" y="2793813"/>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22" name="Picture 2" descr="generic person&#10;"/>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79632" y="1443024"/>
            <a:ext cx="880879" cy="7474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generic person&#10;"/>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69366" y="1450602"/>
            <a:ext cx="880879" cy="74748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generic person&#10;"/>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59459" y="651175"/>
            <a:ext cx="880879" cy="74748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282786" y="628196"/>
            <a:ext cx="3807761" cy="2665677"/>
            <a:chOff x="4282786" y="628196"/>
            <a:chExt cx="3807761" cy="2665677"/>
          </a:xfrm>
        </p:grpSpPr>
        <p:sp>
          <p:nvSpPr>
            <p:cNvPr id="8" name="Rectangle 7"/>
            <p:cNvSpPr/>
            <p:nvPr/>
          </p:nvSpPr>
          <p:spPr>
            <a:xfrm>
              <a:off x="4294479" y="628196"/>
              <a:ext cx="3796068" cy="26656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5" name="TextBox 44"/>
            <p:cNvSpPr txBox="1"/>
            <p:nvPr/>
          </p:nvSpPr>
          <p:spPr>
            <a:xfrm>
              <a:off x="4314653" y="1869670"/>
              <a:ext cx="3624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6" name="TextBox 45"/>
            <p:cNvSpPr txBox="1"/>
            <p:nvPr/>
          </p:nvSpPr>
          <p:spPr>
            <a:xfrm>
              <a:off x="4314653" y="2338850"/>
              <a:ext cx="3624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7" name="TextBox 46"/>
            <p:cNvSpPr txBox="1"/>
            <p:nvPr/>
          </p:nvSpPr>
          <p:spPr>
            <a:xfrm>
              <a:off x="4282786" y="2802995"/>
              <a:ext cx="3624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grpSp>
      <p:sp>
        <p:nvSpPr>
          <p:cNvPr id="2" name="Title 1"/>
          <p:cNvSpPr>
            <a:spLocks noGrp="1"/>
          </p:cNvSpPr>
          <p:nvPr>
            <p:ph type="title"/>
          </p:nvPr>
        </p:nvSpPr>
        <p:spPr>
          <a:xfrm>
            <a:off x="11535290" y="6884962"/>
            <a:ext cx="661778" cy="384481"/>
          </a:xfrm>
        </p:spPr>
        <p:txBody>
          <a:bodyPr>
            <a:normAutofit/>
          </a:bodyPr>
          <a:lstStyle/>
          <a:p>
            <a:r>
              <a:rPr lang="en-GB" sz="500">
                <a:solidFill>
                  <a:schemeClr val="bg1"/>
                </a:solidFill>
              </a:rPr>
              <a:t>Persona B</a:t>
            </a:r>
          </a:p>
        </p:txBody>
      </p:sp>
      <p:pic>
        <p:nvPicPr>
          <p:cNvPr id="1026" name="Picture 2" descr="generic person&#10;"/>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471067" y="695538"/>
            <a:ext cx="828539" cy="7474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generic person&#10;"/>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043184" y="1434918"/>
            <a:ext cx="828539" cy="7474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eneric person&#10;"/>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497351" y="1434918"/>
            <a:ext cx="828539" cy="747486"/>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3497351" y="673011"/>
            <a:ext cx="782081" cy="81413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9" name="TextBox 18"/>
          <p:cNvSpPr txBox="1"/>
          <p:nvPr/>
        </p:nvSpPr>
        <p:spPr>
          <a:xfrm>
            <a:off x="351776" y="2223106"/>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quite famous</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0" name="TextBox 19"/>
          <p:cNvSpPr txBox="1"/>
          <p:nvPr/>
        </p:nvSpPr>
        <p:spPr>
          <a:xfrm>
            <a:off x="354142" y="1778201"/>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in the centre of Mexico</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1" name="TextBox 20"/>
          <p:cNvSpPr txBox="1"/>
          <p:nvPr/>
        </p:nvSpPr>
        <p:spPr>
          <a:xfrm>
            <a:off x="351777" y="2762702"/>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beautiful buildings</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37" name="TextBox 36"/>
          <p:cNvSpPr txBox="1"/>
          <p:nvPr/>
        </p:nvSpPr>
        <p:spPr>
          <a:xfrm>
            <a:off x="4309276" y="686650"/>
            <a:ext cx="26616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2. San Guillermo </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25" name="Picture 2" descr="generic person&#10;"/>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383328" y="1200336"/>
            <a:ext cx="867994" cy="74748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generic person&#10;"/>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062610" y="1202216"/>
            <a:ext cx="867994" cy="74748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generic person&#10;"/>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269859" y="553597"/>
            <a:ext cx="867994" cy="747486"/>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351777" y="1035263"/>
            <a:ext cx="3962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Circle the correct picture.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0" name="TextBox 79"/>
          <p:cNvSpPr txBox="1"/>
          <p:nvPr/>
        </p:nvSpPr>
        <p:spPr>
          <a:xfrm>
            <a:off x="4270436" y="1024918"/>
            <a:ext cx="3962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Circle the correct picture.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1" name="TextBox 80"/>
          <p:cNvSpPr txBox="1"/>
          <p:nvPr/>
        </p:nvSpPr>
        <p:spPr>
          <a:xfrm>
            <a:off x="4302646" y="1388901"/>
            <a:ext cx="2928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Write 2 or 3 details</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3" name="TextBox 82"/>
          <p:cNvSpPr txBox="1"/>
          <p:nvPr/>
        </p:nvSpPr>
        <p:spPr>
          <a:xfrm>
            <a:off x="8174977" y="1111600"/>
            <a:ext cx="3962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Circle the correct picture.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4" name="TextBox 83"/>
          <p:cNvSpPr txBox="1"/>
          <p:nvPr/>
        </p:nvSpPr>
        <p:spPr>
          <a:xfrm>
            <a:off x="8207187" y="1475583"/>
            <a:ext cx="2928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Write 2 or 3 details</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7" name="TextBox 86"/>
          <p:cNvSpPr txBox="1"/>
          <p:nvPr/>
        </p:nvSpPr>
        <p:spPr>
          <a:xfrm>
            <a:off x="327481" y="3388185"/>
            <a:ext cx="19526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4. Iquitos</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8" name="TextBox 87"/>
          <p:cNvSpPr txBox="1"/>
          <p:nvPr/>
        </p:nvSpPr>
        <p:spPr>
          <a:xfrm>
            <a:off x="359944" y="4176646"/>
            <a:ext cx="2928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Write 2 or 3 details</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93" name="Picture 2" descr="generic person&#10;"/>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86451" y="4142052"/>
            <a:ext cx="880879" cy="74748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generic person&#10;"/>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77931" y="4120030"/>
            <a:ext cx="880879" cy="74748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generic person&#10;"/>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54231" y="3334968"/>
            <a:ext cx="880879" cy="74748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generic person&#10;"/>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479234" y="3455527"/>
            <a:ext cx="828539" cy="74748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generic person&#10;"/>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051351" y="4194907"/>
            <a:ext cx="828539" cy="74748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generic person&#10;"/>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05518" y="4194907"/>
            <a:ext cx="828539" cy="747486"/>
          </a:xfrm>
          <a:prstGeom prst="rect">
            <a:avLst/>
          </a:prstGeom>
          <a:noFill/>
          <a:extLst>
            <a:ext uri="{909E8E84-426E-40DD-AFC4-6F175D3DCCD1}">
              <a14:hiddenFill xmlns:a14="http://schemas.microsoft.com/office/drawing/2010/main">
                <a:solidFill>
                  <a:srgbClr val="FFFFFF"/>
                </a:solidFill>
              </a14:hiddenFill>
            </a:ext>
          </a:extLst>
        </p:spPr>
      </p:pic>
      <p:sp>
        <p:nvSpPr>
          <p:cNvPr id="106" name="TextBox 105"/>
          <p:cNvSpPr txBox="1"/>
          <p:nvPr/>
        </p:nvSpPr>
        <p:spPr>
          <a:xfrm>
            <a:off x="4317443" y="3404941"/>
            <a:ext cx="19526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5. San Miguel </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108" name="Picture 2" descr="generic person&#10;"/>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356313" y="4088630"/>
            <a:ext cx="867994" cy="74748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 descr="generic person&#10;"/>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887253" y="4096729"/>
            <a:ext cx="867994" cy="747486"/>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generic person&#10;"/>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256865" y="3296134"/>
            <a:ext cx="867994" cy="747486"/>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p:cNvSpPr txBox="1"/>
          <p:nvPr/>
        </p:nvSpPr>
        <p:spPr>
          <a:xfrm>
            <a:off x="359944" y="3795252"/>
            <a:ext cx="3962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Circle the correct picture.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5" name="TextBox 114"/>
          <p:cNvSpPr txBox="1"/>
          <p:nvPr/>
        </p:nvSpPr>
        <p:spPr>
          <a:xfrm>
            <a:off x="4294479" y="3813452"/>
            <a:ext cx="3962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Circle the correct picture.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6" name="TextBox 115"/>
          <p:cNvSpPr txBox="1"/>
          <p:nvPr/>
        </p:nvSpPr>
        <p:spPr>
          <a:xfrm>
            <a:off x="4310813" y="4148890"/>
            <a:ext cx="2928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Write 2 or 3 details</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7" name="TextBox 116"/>
          <p:cNvSpPr txBox="1"/>
          <p:nvPr/>
        </p:nvSpPr>
        <p:spPr>
          <a:xfrm>
            <a:off x="8183144" y="3871589"/>
            <a:ext cx="3962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Circle the correct picture.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8" name="TextBox 117"/>
          <p:cNvSpPr txBox="1"/>
          <p:nvPr/>
        </p:nvSpPr>
        <p:spPr>
          <a:xfrm>
            <a:off x="8215354" y="4235572"/>
            <a:ext cx="2928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Write 2 or 3 details</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9" name="TextBox 118"/>
          <p:cNvSpPr txBox="1"/>
          <p:nvPr/>
        </p:nvSpPr>
        <p:spPr>
          <a:xfrm>
            <a:off x="8228741" y="3428063"/>
            <a:ext cx="19526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6. Guayaquil</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2" name="TextBox 121"/>
          <p:cNvSpPr txBox="1"/>
          <p:nvPr/>
        </p:nvSpPr>
        <p:spPr>
          <a:xfrm>
            <a:off x="291840" y="101445"/>
            <a:ext cx="23252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Persona B</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3" name="TextBox 72">
            <a:extLst>
              <a:ext uri="{FF2B5EF4-FFF2-40B4-BE49-F238E27FC236}">
                <a16:creationId xmlns:a16="http://schemas.microsoft.com/office/drawing/2014/main" id="{2C746EFE-BC58-864F-9F53-6E794667BB13}"/>
              </a:ext>
            </a:extLst>
          </p:cNvPr>
          <p:cNvSpPr txBox="1"/>
          <p:nvPr/>
        </p:nvSpPr>
        <p:spPr>
          <a:xfrm>
            <a:off x="4302646" y="2288912"/>
            <a:ext cx="43099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small town</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4" name="TextBox 73">
            <a:extLst>
              <a:ext uri="{FF2B5EF4-FFF2-40B4-BE49-F238E27FC236}">
                <a16:creationId xmlns:a16="http://schemas.microsoft.com/office/drawing/2014/main" id="{4640AB59-80CA-FE44-8925-642ECBF4A9D5}"/>
              </a:ext>
            </a:extLst>
          </p:cNvPr>
          <p:cNvSpPr txBox="1"/>
          <p:nvPr/>
        </p:nvSpPr>
        <p:spPr>
          <a:xfrm>
            <a:off x="4341383" y="1833411"/>
            <a:ext cx="41708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in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the Philippines</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5" name="TextBox 74">
            <a:extLst>
              <a:ext uri="{FF2B5EF4-FFF2-40B4-BE49-F238E27FC236}">
                <a16:creationId xmlns:a16="http://schemas.microsoft.com/office/drawing/2014/main" id="{2BC22C21-C98D-EE43-A408-AD28960E13F1}"/>
              </a:ext>
            </a:extLst>
          </p:cNvPr>
          <p:cNvSpPr txBox="1"/>
          <p:nvPr/>
        </p:nvSpPr>
        <p:spPr>
          <a:xfrm>
            <a:off x="4325890" y="2770247"/>
            <a:ext cx="33114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not many people</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6" name="TextBox 75">
            <a:extLst>
              <a:ext uri="{FF2B5EF4-FFF2-40B4-BE49-F238E27FC236}">
                <a16:creationId xmlns:a16="http://schemas.microsoft.com/office/drawing/2014/main" id="{BA71FCAB-E173-DC4D-9D50-8BC37E22F0A7}"/>
              </a:ext>
            </a:extLst>
          </p:cNvPr>
          <p:cNvSpPr txBox="1"/>
          <p:nvPr/>
        </p:nvSpPr>
        <p:spPr>
          <a:xfrm>
            <a:off x="8294361" y="2318882"/>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pretty</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traditional town</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7" name="TextBox 76">
            <a:extLst>
              <a:ext uri="{FF2B5EF4-FFF2-40B4-BE49-F238E27FC236}">
                <a16:creationId xmlns:a16="http://schemas.microsoft.com/office/drawing/2014/main" id="{C06D0123-D8C7-B44D-8373-3CB63EEB3B16}"/>
              </a:ext>
            </a:extLst>
          </p:cNvPr>
          <p:cNvSpPr txBox="1"/>
          <p:nvPr/>
        </p:nvSpPr>
        <p:spPr>
          <a:xfrm>
            <a:off x="8237399" y="1861703"/>
            <a:ext cx="40064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in the centre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of Colombia</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8" name="TextBox 77">
            <a:extLst>
              <a:ext uri="{FF2B5EF4-FFF2-40B4-BE49-F238E27FC236}">
                <a16:creationId xmlns:a16="http://schemas.microsoft.com/office/drawing/2014/main" id="{923A5721-8653-2647-83E2-58C383544890}"/>
              </a:ext>
            </a:extLst>
          </p:cNvPr>
          <p:cNvSpPr txBox="1"/>
          <p:nvPr/>
        </p:nvSpPr>
        <p:spPr>
          <a:xfrm>
            <a:off x="8311129" y="2811714"/>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mountains nearby</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2" name="TextBox 81">
            <a:extLst>
              <a:ext uri="{FF2B5EF4-FFF2-40B4-BE49-F238E27FC236}">
                <a16:creationId xmlns:a16="http://schemas.microsoft.com/office/drawing/2014/main" id="{14D68B16-6D04-2041-9C58-EA8EB7A5E582}"/>
              </a:ext>
            </a:extLst>
          </p:cNvPr>
          <p:cNvSpPr txBox="1"/>
          <p:nvPr/>
        </p:nvSpPr>
        <p:spPr>
          <a:xfrm>
            <a:off x="8210902" y="4590315"/>
            <a:ext cx="37726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on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the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coast - Ecuador</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2" name="TextBox 101">
            <a:extLst>
              <a:ext uri="{FF2B5EF4-FFF2-40B4-BE49-F238E27FC236}">
                <a16:creationId xmlns:a16="http://schemas.microsoft.com/office/drawing/2014/main" id="{4A1BE2D7-0895-6749-B9CE-0354051BD2F7}"/>
              </a:ext>
            </a:extLst>
          </p:cNvPr>
          <p:cNvSpPr txBox="1"/>
          <p:nvPr/>
        </p:nvSpPr>
        <p:spPr>
          <a:xfrm>
            <a:off x="8286156" y="5569232"/>
            <a:ext cx="36640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park with iguanas</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3" name="TextBox 102">
            <a:extLst>
              <a:ext uri="{FF2B5EF4-FFF2-40B4-BE49-F238E27FC236}">
                <a16:creationId xmlns:a16="http://schemas.microsoft.com/office/drawing/2014/main" id="{3950BA97-3457-F948-9049-D98954F8A26F}"/>
              </a:ext>
            </a:extLst>
          </p:cNvPr>
          <p:cNvSpPr txBox="1"/>
          <p:nvPr/>
        </p:nvSpPr>
        <p:spPr>
          <a:xfrm>
            <a:off x="4322820" y="5052266"/>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interesting place</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4" name="TextBox 103">
            <a:extLst>
              <a:ext uri="{FF2B5EF4-FFF2-40B4-BE49-F238E27FC236}">
                <a16:creationId xmlns:a16="http://schemas.microsoft.com/office/drawing/2014/main" id="{FC566EF6-199C-4846-BEAA-0E44FCA9512A}"/>
              </a:ext>
            </a:extLst>
          </p:cNvPr>
          <p:cNvSpPr txBox="1"/>
          <p:nvPr/>
        </p:nvSpPr>
        <p:spPr>
          <a:xfrm>
            <a:off x="4309276" y="4591053"/>
            <a:ext cx="39451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in south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of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El Salvador</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5" name="TextBox 104">
            <a:extLst>
              <a:ext uri="{FF2B5EF4-FFF2-40B4-BE49-F238E27FC236}">
                <a16:creationId xmlns:a16="http://schemas.microsoft.com/office/drawing/2014/main" id="{2A855DC8-A88D-8D41-9DD1-B2F71AE53B04}"/>
              </a:ext>
            </a:extLst>
          </p:cNvPr>
          <p:cNvSpPr txBox="1"/>
          <p:nvPr/>
        </p:nvSpPr>
        <p:spPr>
          <a:xfrm>
            <a:off x="4310658" y="5589865"/>
            <a:ext cx="37510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Carnaval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every November</a:t>
            </a:r>
          </a:p>
        </p:txBody>
      </p:sp>
      <p:sp>
        <p:nvSpPr>
          <p:cNvPr id="121" name="TextBox 120">
            <a:extLst>
              <a:ext uri="{FF2B5EF4-FFF2-40B4-BE49-F238E27FC236}">
                <a16:creationId xmlns:a16="http://schemas.microsoft.com/office/drawing/2014/main" id="{1B41BCF8-FD8D-0344-8C54-A7DD7C11E873}"/>
              </a:ext>
            </a:extLst>
          </p:cNvPr>
          <p:cNvSpPr txBox="1"/>
          <p:nvPr/>
        </p:nvSpPr>
        <p:spPr>
          <a:xfrm>
            <a:off x="379013" y="5020504"/>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it’s hot there</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3" name="TextBox 122">
            <a:extLst>
              <a:ext uri="{FF2B5EF4-FFF2-40B4-BE49-F238E27FC236}">
                <a16:creationId xmlns:a16="http://schemas.microsoft.com/office/drawing/2014/main" id="{9D5F2374-66B1-4D4E-A6B3-6B4AC5BE174B}"/>
              </a:ext>
            </a:extLst>
          </p:cNvPr>
          <p:cNvSpPr txBox="1"/>
          <p:nvPr/>
        </p:nvSpPr>
        <p:spPr>
          <a:xfrm>
            <a:off x="372644" y="4549000"/>
            <a:ext cx="36040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in north of Peru</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4" name="TextBox 123">
            <a:extLst>
              <a:ext uri="{FF2B5EF4-FFF2-40B4-BE49-F238E27FC236}">
                <a16:creationId xmlns:a16="http://schemas.microsoft.com/office/drawing/2014/main" id="{0F8241D3-4ECE-9649-A5C9-722AD3207C3E}"/>
              </a:ext>
            </a:extLst>
          </p:cNvPr>
          <p:cNvSpPr txBox="1"/>
          <p:nvPr/>
        </p:nvSpPr>
        <p:spPr>
          <a:xfrm>
            <a:off x="372643" y="5525981"/>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famous river nearby</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5" name="Oval 124">
            <a:extLst>
              <a:ext uri="{FF2B5EF4-FFF2-40B4-BE49-F238E27FC236}">
                <a16:creationId xmlns:a16="http://schemas.microsoft.com/office/drawing/2014/main" id="{4AC2B8EF-0F20-174B-9BB1-300ADD8CE83B}"/>
              </a:ext>
            </a:extLst>
          </p:cNvPr>
          <p:cNvSpPr/>
          <p:nvPr/>
        </p:nvSpPr>
        <p:spPr>
          <a:xfrm>
            <a:off x="11330508" y="498957"/>
            <a:ext cx="782081" cy="81413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6" name="Oval 125">
            <a:extLst>
              <a:ext uri="{FF2B5EF4-FFF2-40B4-BE49-F238E27FC236}">
                <a16:creationId xmlns:a16="http://schemas.microsoft.com/office/drawing/2014/main" id="{BDDE2820-9313-E443-B7C3-FE3D84D384B2}"/>
              </a:ext>
            </a:extLst>
          </p:cNvPr>
          <p:cNvSpPr/>
          <p:nvPr/>
        </p:nvSpPr>
        <p:spPr>
          <a:xfrm>
            <a:off x="3503021" y="3420754"/>
            <a:ext cx="782081" cy="81413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7" name="Oval 126">
            <a:extLst>
              <a:ext uri="{FF2B5EF4-FFF2-40B4-BE49-F238E27FC236}">
                <a16:creationId xmlns:a16="http://schemas.microsoft.com/office/drawing/2014/main" id="{F67EDBC8-7277-804D-994A-77606F0153CB}"/>
              </a:ext>
            </a:extLst>
          </p:cNvPr>
          <p:cNvSpPr/>
          <p:nvPr/>
        </p:nvSpPr>
        <p:spPr>
          <a:xfrm>
            <a:off x="6891607" y="1319359"/>
            <a:ext cx="1306952" cy="81413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28" name="Picture 2" descr="generic person&#10;">
            <a:extLst>
              <a:ext uri="{FF2B5EF4-FFF2-40B4-BE49-F238E27FC236}">
                <a16:creationId xmlns:a16="http://schemas.microsoft.com/office/drawing/2014/main" id="{4408711D-A180-3144-A667-FEE3E23B7EC3}"/>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60839" y="1327467"/>
            <a:ext cx="880879" cy="747486"/>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 descr="generic person&#10;">
            <a:extLst>
              <a:ext uri="{FF2B5EF4-FFF2-40B4-BE49-F238E27FC236}">
                <a16:creationId xmlns:a16="http://schemas.microsoft.com/office/drawing/2014/main" id="{C8BF0658-7A1F-8043-AFBA-C11FAF95A5B1}"/>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50573" y="1335045"/>
            <a:ext cx="880879" cy="747486"/>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2" descr="generic person&#10;">
            <a:extLst>
              <a:ext uri="{FF2B5EF4-FFF2-40B4-BE49-F238E27FC236}">
                <a16:creationId xmlns:a16="http://schemas.microsoft.com/office/drawing/2014/main" id="{CAD35DDD-E37A-8349-89D2-AACA2C46E403}"/>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40666" y="535618"/>
            <a:ext cx="880879" cy="747486"/>
          </a:xfrm>
          <a:prstGeom prst="rect">
            <a:avLst/>
          </a:prstGeom>
          <a:noFill/>
          <a:extLst>
            <a:ext uri="{909E8E84-426E-40DD-AFC4-6F175D3DCCD1}">
              <a14:hiddenFill xmlns:a14="http://schemas.microsoft.com/office/drawing/2010/main">
                <a:solidFill>
                  <a:srgbClr val="FFFFFF"/>
                </a:solidFill>
              </a14:hiddenFill>
            </a:ext>
          </a:extLst>
        </p:spPr>
      </p:pic>
      <p:sp>
        <p:nvSpPr>
          <p:cNvPr id="131" name="Oval 130">
            <a:extLst>
              <a:ext uri="{FF2B5EF4-FFF2-40B4-BE49-F238E27FC236}">
                <a16:creationId xmlns:a16="http://schemas.microsoft.com/office/drawing/2014/main" id="{3F82CAC7-2B5F-4946-89AA-A4F57A0D94F8}"/>
              </a:ext>
            </a:extLst>
          </p:cNvPr>
          <p:cNvSpPr/>
          <p:nvPr/>
        </p:nvSpPr>
        <p:spPr>
          <a:xfrm>
            <a:off x="6957179" y="4120030"/>
            <a:ext cx="1306952" cy="764867"/>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2" name="Oval 131">
            <a:extLst>
              <a:ext uri="{FF2B5EF4-FFF2-40B4-BE49-F238E27FC236}">
                <a16:creationId xmlns:a16="http://schemas.microsoft.com/office/drawing/2014/main" id="{4533C164-F198-B641-82D4-239CAE1E25C0}"/>
              </a:ext>
            </a:extLst>
          </p:cNvPr>
          <p:cNvSpPr/>
          <p:nvPr/>
        </p:nvSpPr>
        <p:spPr>
          <a:xfrm>
            <a:off x="10817836" y="4052307"/>
            <a:ext cx="1306952" cy="81413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5" name="TextBox 134">
            <a:extLst>
              <a:ext uri="{FF2B5EF4-FFF2-40B4-BE49-F238E27FC236}">
                <a16:creationId xmlns:a16="http://schemas.microsoft.com/office/drawing/2014/main" id="{14D68B16-6D04-2041-9C58-EA8EB7A5E582}"/>
              </a:ext>
            </a:extLst>
          </p:cNvPr>
          <p:cNvSpPr txBox="1"/>
          <p:nvPr/>
        </p:nvSpPr>
        <p:spPr>
          <a:xfrm>
            <a:off x="8291396" y="5077669"/>
            <a:ext cx="37726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big city next to a river</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Tree>
    <p:extLst>
      <p:ext uri="{BB962C8B-B14F-4D97-AF65-F5344CB8AC3E}">
        <p14:creationId xmlns:p14="http://schemas.microsoft.com/office/powerpoint/2010/main" val="21032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5" grpId="0" animBg="1"/>
      <p:bldP spid="126" grpId="0" animBg="1"/>
      <p:bldP spid="127" grpId="0" animBg="1"/>
      <p:bldP spid="131" grpId="0" animBg="1"/>
      <p:bldP spid="1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a:xfrm>
            <a:off x="319314" y="624114"/>
            <a:ext cx="3830692" cy="26656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58" name="Picture 2" descr="generic person&#10;">
            <a:extLst>
              <a:ext uri="{FF2B5EF4-FFF2-40B4-BE49-F238E27FC236}">
                <a16:creationId xmlns:a16="http://schemas.microsoft.com/office/drawing/2014/main" id="{42C5509D-9145-A944-A98F-D8299C22FD50}"/>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84055" y="1304817"/>
            <a:ext cx="867994" cy="7474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535290" y="6821463"/>
            <a:ext cx="661778" cy="277838"/>
          </a:xfrm>
        </p:spPr>
        <p:txBody>
          <a:bodyPr>
            <a:normAutofit/>
          </a:bodyPr>
          <a:lstStyle/>
          <a:p>
            <a:r>
              <a:rPr lang="en-GB" sz="500">
                <a:solidFill>
                  <a:schemeClr val="bg1"/>
                </a:solidFill>
              </a:rPr>
              <a:t>Persona A</a:t>
            </a:r>
          </a:p>
        </p:txBody>
      </p:sp>
      <p:grpSp>
        <p:nvGrpSpPr>
          <p:cNvPr id="71" name="Group 70"/>
          <p:cNvGrpSpPr/>
          <p:nvPr/>
        </p:nvGrpSpPr>
        <p:grpSpPr>
          <a:xfrm>
            <a:off x="4302646" y="3388185"/>
            <a:ext cx="7679377" cy="2680191"/>
            <a:chOff x="4302646" y="3388185"/>
            <a:chExt cx="7679377" cy="2680191"/>
          </a:xfrm>
        </p:grpSpPr>
        <p:grpSp>
          <p:nvGrpSpPr>
            <p:cNvPr id="72" name="Group 71"/>
            <p:cNvGrpSpPr/>
            <p:nvPr/>
          </p:nvGrpSpPr>
          <p:grpSpPr>
            <a:xfrm>
              <a:off x="4302646" y="3388185"/>
              <a:ext cx="3796068" cy="2665677"/>
              <a:chOff x="4302646" y="3388185"/>
              <a:chExt cx="3796068" cy="2665677"/>
            </a:xfrm>
          </p:grpSpPr>
          <p:sp>
            <p:nvSpPr>
              <p:cNvPr id="77" name="Rectangle 76"/>
              <p:cNvSpPr/>
              <p:nvPr/>
            </p:nvSpPr>
            <p:spPr>
              <a:xfrm>
                <a:off x="4302646" y="3388185"/>
                <a:ext cx="3796068" cy="26656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8" name="TextBox 77"/>
              <p:cNvSpPr txBox="1"/>
              <p:nvPr/>
            </p:nvSpPr>
            <p:spPr>
              <a:xfrm>
                <a:off x="4322820" y="4586689"/>
                <a:ext cx="3624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9" name="TextBox 78"/>
              <p:cNvSpPr txBox="1"/>
              <p:nvPr/>
            </p:nvSpPr>
            <p:spPr>
              <a:xfrm>
                <a:off x="4322820" y="5087379"/>
                <a:ext cx="3624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0" name="TextBox 79"/>
              <p:cNvSpPr txBox="1"/>
              <p:nvPr/>
            </p:nvSpPr>
            <p:spPr>
              <a:xfrm>
                <a:off x="4322820" y="5561599"/>
                <a:ext cx="3624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grpSp>
        <p:sp>
          <p:nvSpPr>
            <p:cNvPr id="73" name="Rectangle 72"/>
            <p:cNvSpPr/>
            <p:nvPr/>
          </p:nvSpPr>
          <p:spPr>
            <a:xfrm>
              <a:off x="8241479" y="3402699"/>
              <a:ext cx="3740544" cy="26656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4" name="TextBox 73"/>
            <p:cNvSpPr txBox="1"/>
            <p:nvPr/>
          </p:nvSpPr>
          <p:spPr>
            <a:xfrm>
              <a:off x="8294323" y="4611866"/>
              <a:ext cx="3571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5" name="TextBox 74"/>
            <p:cNvSpPr txBox="1"/>
            <p:nvPr/>
          </p:nvSpPr>
          <p:spPr>
            <a:xfrm>
              <a:off x="8294323" y="5104004"/>
              <a:ext cx="3571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6" name="TextBox 75"/>
            <p:cNvSpPr txBox="1"/>
            <p:nvPr/>
          </p:nvSpPr>
          <p:spPr>
            <a:xfrm>
              <a:off x="8294323" y="5586776"/>
              <a:ext cx="3571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grpSp>
      <p:grpSp>
        <p:nvGrpSpPr>
          <p:cNvPr id="81" name="Group 80"/>
          <p:cNvGrpSpPr/>
          <p:nvPr/>
        </p:nvGrpSpPr>
        <p:grpSpPr>
          <a:xfrm>
            <a:off x="327481" y="3384103"/>
            <a:ext cx="3830692" cy="2665677"/>
            <a:chOff x="327481" y="3384103"/>
            <a:chExt cx="3830692" cy="2665677"/>
          </a:xfrm>
        </p:grpSpPr>
        <p:sp>
          <p:nvSpPr>
            <p:cNvPr id="82" name="Rectangle 81"/>
            <p:cNvSpPr/>
            <p:nvPr/>
          </p:nvSpPr>
          <p:spPr>
            <a:xfrm>
              <a:off x="327481" y="3384103"/>
              <a:ext cx="3830692" cy="26656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3" name="TextBox 82"/>
            <p:cNvSpPr txBox="1"/>
            <p:nvPr/>
          </p:nvSpPr>
          <p:spPr>
            <a:xfrm>
              <a:off x="372644" y="4578892"/>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4" name="TextBox 83"/>
            <p:cNvSpPr txBox="1"/>
            <p:nvPr/>
          </p:nvSpPr>
          <p:spPr>
            <a:xfrm>
              <a:off x="372644" y="5035194"/>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5" name="TextBox 84"/>
            <p:cNvSpPr txBox="1"/>
            <p:nvPr/>
          </p:nvSpPr>
          <p:spPr>
            <a:xfrm>
              <a:off x="372644" y="5553802"/>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grpSp>
      <p:grpSp>
        <p:nvGrpSpPr>
          <p:cNvPr id="86" name="Group 85"/>
          <p:cNvGrpSpPr/>
          <p:nvPr/>
        </p:nvGrpSpPr>
        <p:grpSpPr>
          <a:xfrm>
            <a:off x="8220573" y="642710"/>
            <a:ext cx="3753283" cy="2665677"/>
            <a:chOff x="8220573" y="642710"/>
            <a:chExt cx="3753283" cy="2665677"/>
          </a:xfrm>
        </p:grpSpPr>
        <p:sp>
          <p:nvSpPr>
            <p:cNvPr id="87" name="Rectangle 86"/>
            <p:cNvSpPr/>
            <p:nvPr/>
          </p:nvSpPr>
          <p:spPr>
            <a:xfrm>
              <a:off x="8233312" y="642710"/>
              <a:ext cx="3740544" cy="26656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8" name="TextBox 87"/>
            <p:cNvSpPr txBox="1"/>
            <p:nvPr/>
          </p:nvSpPr>
          <p:spPr>
            <a:xfrm>
              <a:off x="8286156" y="1884184"/>
              <a:ext cx="3571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89" name="TextBox 88"/>
            <p:cNvSpPr txBox="1"/>
            <p:nvPr/>
          </p:nvSpPr>
          <p:spPr>
            <a:xfrm>
              <a:off x="8286156" y="2376322"/>
              <a:ext cx="3571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0" name="TextBox 89"/>
            <p:cNvSpPr txBox="1"/>
            <p:nvPr/>
          </p:nvSpPr>
          <p:spPr>
            <a:xfrm>
              <a:off x="8286156" y="2859094"/>
              <a:ext cx="3571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1" name="TextBox 90"/>
            <p:cNvSpPr txBox="1"/>
            <p:nvPr/>
          </p:nvSpPr>
          <p:spPr>
            <a:xfrm>
              <a:off x="8220573" y="730973"/>
              <a:ext cx="29147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9. Guinea Ecuatorial </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grpSp>
      <p:sp>
        <p:nvSpPr>
          <p:cNvPr id="93" name="TextBox 92"/>
          <p:cNvSpPr txBox="1"/>
          <p:nvPr/>
        </p:nvSpPr>
        <p:spPr>
          <a:xfrm>
            <a:off x="319314" y="628196"/>
            <a:ext cx="19526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7. Magangué</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4" name="TextBox 93"/>
          <p:cNvSpPr txBox="1"/>
          <p:nvPr/>
        </p:nvSpPr>
        <p:spPr>
          <a:xfrm>
            <a:off x="351777" y="1416657"/>
            <a:ext cx="2928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Write 2 or 3 details</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5" name="TextBox 94"/>
          <p:cNvSpPr txBox="1"/>
          <p:nvPr/>
        </p:nvSpPr>
        <p:spPr>
          <a:xfrm>
            <a:off x="364477" y="1818903"/>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6" name="TextBox 95"/>
          <p:cNvSpPr txBox="1"/>
          <p:nvPr/>
        </p:nvSpPr>
        <p:spPr>
          <a:xfrm>
            <a:off x="364478" y="2275205"/>
            <a:ext cx="25955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97" name="TextBox 96"/>
          <p:cNvSpPr txBox="1"/>
          <p:nvPr/>
        </p:nvSpPr>
        <p:spPr>
          <a:xfrm>
            <a:off x="364477" y="2793813"/>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98" name="Picture 2" descr="generic person&#10;"/>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79632" y="1443024"/>
            <a:ext cx="880879" cy="74748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generic person&#10;"/>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69366" y="1450602"/>
            <a:ext cx="880879" cy="74748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generic person&#10;"/>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59459" y="651175"/>
            <a:ext cx="880879" cy="747486"/>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p:cNvGrpSpPr/>
          <p:nvPr/>
        </p:nvGrpSpPr>
        <p:grpSpPr>
          <a:xfrm>
            <a:off x="4294479" y="628196"/>
            <a:ext cx="3796068" cy="2665677"/>
            <a:chOff x="4294479" y="628196"/>
            <a:chExt cx="3796068" cy="2665677"/>
          </a:xfrm>
        </p:grpSpPr>
        <p:sp>
          <p:nvSpPr>
            <p:cNvPr id="102" name="Rectangle 101"/>
            <p:cNvSpPr/>
            <p:nvPr/>
          </p:nvSpPr>
          <p:spPr>
            <a:xfrm>
              <a:off x="4294479" y="628196"/>
              <a:ext cx="3796068" cy="26656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3" name="TextBox 102"/>
            <p:cNvSpPr txBox="1"/>
            <p:nvPr/>
          </p:nvSpPr>
          <p:spPr>
            <a:xfrm>
              <a:off x="4314653" y="1869670"/>
              <a:ext cx="3624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4" name="TextBox 103"/>
            <p:cNvSpPr txBox="1"/>
            <p:nvPr/>
          </p:nvSpPr>
          <p:spPr>
            <a:xfrm>
              <a:off x="4314653" y="2370360"/>
              <a:ext cx="3624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5" name="TextBox 104"/>
            <p:cNvSpPr txBox="1"/>
            <p:nvPr/>
          </p:nvSpPr>
          <p:spPr>
            <a:xfrm>
              <a:off x="4314653" y="2844580"/>
              <a:ext cx="3624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_________________________</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grpSp>
      <p:pic>
        <p:nvPicPr>
          <p:cNvPr id="106" name="Picture 2" descr="generic person&#10;"/>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473030" y="541665"/>
            <a:ext cx="828539" cy="747486"/>
          </a:xfrm>
          <a:prstGeom prst="rect">
            <a:avLst/>
          </a:prstGeom>
          <a:noFill/>
          <a:extLst>
            <a:ext uri="{909E8E84-426E-40DD-AFC4-6F175D3DCCD1}">
              <a14:hiddenFill xmlns:a14="http://schemas.microsoft.com/office/drawing/2010/main">
                <a:solidFill>
                  <a:srgbClr val="FFFFFF"/>
                </a:solidFill>
              </a14:hiddenFill>
            </a:ext>
          </a:extLst>
        </p:spPr>
      </p:pic>
      <p:sp>
        <p:nvSpPr>
          <p:cNvPr id="109" name="Oval 108"/>
          <p:cNvSpPr/>
          <p:nvPr/>
        </p:nvSpPr>
        <p:spPr>
          <a:xfrm>
            <a:off x="3350952" y="1226499"/>
            <a:ext cx="927388" cy="82580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3" name="TextBox 112"/>
          <p:cNvSpPr txBox="1"/>
          <p:nvPr/>
        </p:nvSpPr>
        <p:spPr>
          <a:xfrm>
            <a:off x="4309276" y="686650"/>
            <a:ext cx="19526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8. Los Teques</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114" name="Picture 2" descr="generic person&#10;"/>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283184" y="1454146"/>
            <a:ext cx="867994" cy="747486"/>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descr="generic person&#10;"/>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771702" y="1471527"/>
            <a:ext cx="867994" cy="74748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generic person&#10;"/>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235106" y="670932"/>
            <a:ext cx="867994" cy="747486"/>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p:cNvSpPr txBox="1"/>
          <p:nvPr/>
        </p:nvSpPr>
        <p:spPr>
          <a:xfrm>
            <a:off x="351777" y="1035263"/>
            <a:ext cx="35460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Circle the correct picture.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8" name="TextBox 117"/>
          <p:cNvSpPr txBox="1"/>
          <p:nvPr/>
        </p:nvSpPr>
        <p:spPr>
          <a:xfrm>
            <a:off x="4270436" y="1024918"/>
            <a:ext cx="3962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Circle the correct picture.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9" name="TextBox 118"/>
          <p:cNvSpPr txBox="1"/>
          <p:nvPr/>
        </p:nvSpPr>
        <p:spPr>
          <a:xfrm>
            <a:off x="4302646" y="1388901"/>
            <a:ext cx="2928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Write 2 or 3 details</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0" name="TextBox 119"/>
          <p:cNvSpPr txBox="1"/>
          <p:nvPr/>
        </p:nvSpPr>
        <p:spPr>
          <a:xfrm>
            <a:off x="8174977" y="1111600"/>
            <a:ext cx="3962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Circle the correct picture.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1" name="TextBox 120"/>
          <p:cNvSpPr txBox="1"/>
          <p:nvPr/>
        </p:nvSpPr>
        <p:spPr>
          <a:xfrm>
            <a:off x="8207187" y="1475583"/>
            <a:ext cx="2928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Write 2 or 3 details</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2" name="TextBox 121"/>
          <p:cNvSpPr txBox="1"/>
          <p:nvPr/>
        </p:nvSpPr>
        <p:spPr>
          <a:xfrm>
            <a:off x="327481" y="3388185"/>
            <a:ext cx="19526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10. Iguique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23" name="TextBox 122"/>
          <p:cNvSpPr txBox="1"/>
          <p:nvPr/>
        </p:nvSpPr>
        <p:spPr>
          <a:xfrm>
            <a:off x="359944" y="4176646"/>
            <a:ext cx="2928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Write 2 or 3 details</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124" name="Picture 2" descr="generic person&#10;"/>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431685" y="4115362"/>
            <a:ext cx="880879" cy="747486"/>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generic person&#10;"/>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073674" y="4123823"/>
            <a:ext cx="880879" cy="747486"/>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generic person&#10;"/>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67626" y="3411164"/>
            <a:ext cx="880879" cy="747486"/>
          </a:xfrm>
          <a:prstGeom prst="rect">
            <a:avLst/>
          </a:prstGeom>
          <a:noFill/>
          <a:extLst>
            <a:ext uri="{909E8E84-426E-40DD-AFC4-6F175D3DCCD1}">
              <a14:hiddenFill xmlns:a14="http://schemas.microsoft.com/office/drawing/2010/main">
                <a:solidFill>
                  <a:srgbClr val="FFFFFF"/>
                </a:solidFill>
              </a14:hiddenFill>
            </a:ext>
          </a:extLst>
        </p:spPr>
      </p:pic>
      <p:sp>
        <p:nvSpPr>
          <p:cNvPr id="130" name="TextBox 129"/>
          <p:cNvSpPr txBox="1"/>
          <p:nvPr/>
        </p:nvSpPr>
        <p:spPr>
          <a:xfrm>
            <a:off x="4317442" y="3446639"/>
            <a:ext cx="27638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11. Rurrenabaque </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131" name="Picture 2" descr="generic person&#10;"/>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354192" y="3972719"/>
            <a:ext cx="867994" cy="747486"/>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generic person&#10;"/>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082615" y="3967926"/>
            <a:ext cx="867994" cy="74748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 descr="generic person&#10;"/>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283184" y="3302691"/>
            <a:ext cx="867994" cy="747486"/>
          </a:xfrm>
          <a:prstGeom prst="rect">
            <a:avLst/>
          </a:prstGeom>
          <a:noFill/>
          <a:extLst>
            <a:ext uri="{909E8E84-426E-40DD-AFC4-6F175D3DCCD1}">
              <a14:hiddenFill xmlns:a14="http://schemas.microsoft.com/office/drawing/2010/main">
                <a:solidFill>
                  <a:srgbClr val="FFFFFF"/>
                </a:solidFill>
              </a14:hiddenFill>
            </a:ext>
          </a:extLst>
        </p:spPr>
      </p:pic>
      <p:sp>
        <p:nvSpPr>
          <p:cNvPr id="134" name="TextBox 133"/>
          <p:cNvSpPr txBox="1"/>
          <p:nvPr/>
        </p:nvSpPr>
        <p:spPr>
          <a:xfrm>
            <a:off x="359944" y="3795252"/>
            <a:ext cx="3962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Circle the correct picture.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35" name="TextBox 134"/>
          <p:cNvSpPr txBox="1"/>
          <p:nvPr/>
        </p:nvSpPr>
        <p:spPr>
          <a:xfrm>
            <a:off x="4278603" y="3784907"/>
            <a:ext cx="3962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Circle the correct picture.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36" name="TextBox 135"/>
          <p:cNvSpPr txBox="1"/>
          <p:nvPr/>
        </p:nvSpPr>
        <p:spPr>
          <a:xfrm>
            <a:off x="4310813" y="4148890"/>
            <a:ext cx="2928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Write 2 or 3 details</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37" name="TextBox 136"/>
          <p:cNvSpPr txBox="1"/>
          <p:nvPr/>
        </p:nvSpPr>
        <p:spPr>
          <a:xfrm>
            <a:off x="8183144" y="3871589"/>
            <a:ext cx="3962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Circle the correct picture.</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38" name="TextBox 137"/>
          <p:cNvSpPr txBox="1"/>
          <p:nvPr/>
        </p:nvSpPr>
        <p:spPr>
          <a:xfrm>
            <a:off x="8215354" y="4235572"/>
            <a:ext cx="2928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Write 2 or 3 details</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39" name="TextBox 138"/>
          <p:cNvSpPr txBox="1"/>
          <p:nvPr/>
        </p:nvSpPr>
        <p:spPr>
          <a:xfrm>
            <a:off x="8228741" y="3490962"/>
            <a:ext cx="19526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mn-cs"/>
              </a:rPr>
              <a:t>12. Guerrero </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40" name="TextBox 139"/>
          <p:cNvSpPr txBox="1"/>
          <p:nvPr/>
        </p:nvSpPr>
        <p:spPr>
          <a:xfrm>
            <a:off x="291840" y="101445"/>
            <a:ext cx="23252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a:ea typeface="+mn-ea"/>
                <a:cs typeface="+mn-cs"/>
              </a:rPr>
              <a:t>Persona A</a:t>
            </a:r>
            <a:endParaRPr kumimoji="0" lang="en-GB" sz="24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0" name="TextBox 69">
            <a:extLst>
              <a:ext uri="{FF2B5EF4-FFF2-40B4-BE49-F238E27FC236}">
                <a16:creationId xmlns:a16="http://schemas.microsoft.com/office/drawing/2014/main" id="{B1BE13E0-AE7A-3E4B-910D-0BBFDFED443E}"/>
              </a:ext>
            </a:extLst>
          </p:cNvPr>
          <p:cNvSpPr txBox="1"/>
          <p:nvPr/>
        </p:nvSpPr>
        <p:spPr>
          <a:xfrm>
            <a:off x="380241" y="1782784"/>
            <a:ext cx="36999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in north of Colombia</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0" name="TextBox 109">
            <a:extLst>
              <a:ext uri="{FF2B5EF4-FFF2-40B4-BE49-F238E27FC236}">
                <a16:creationId xmlns:a16="http://schemas.microsoft.com/office/drawing/2014/main" id="{75869850-72B1-C340-ABDB-7161C0EFBC3C}"/>
              </a:ext>
            </a:extLst>
          </p:cNvPr>
          <p:cNvSpPr txBox="1"/>
          <p:nvPr/>
        </p:nvSpPr>
        <p:spPr>
          <a:xfrm>
            <a:off x="351777" y="2255782"/>
            <a:ext cx="15809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big town</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1" name="TextBox 110">
            <a:extLst>
              <a:ext uri="{FF2B5EF4-FFF2-40B4-BE49-F238E27FC236}">
                <a16:creationId xmlns:a16="http://schemas.microsoft.com/office/drawing/2014/main" id="{478E61F5-8160-5649-8B08-A9A555BEFE21}"/>
              </a:ext>
            </a:extLst>
          </p:cNvPr>
          <p:cNvSpPr txBox="1"/>
          <p:nvPr/>
        </p:nvSpPr>
        <p:spPr>
          <a:xfrm>
            <a:off x="340424" y="2760927"/>
            <a:ext cx="23921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used to be a port</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12" name="TextBox 111">
            <a:extLst>
              <a:ext uri="{FF2B5EF4-FFF2-40B4-BE49-F238E27FC236}">
                <a16:creationId xmlns:a16="http://schemas.microsoft.com/office/drawing/2014/main" id="{2EF6F223-612C-DA4F-917B-29FC480A2215}"/>
              </a:ext>
            </a:extLst>
          </p:cNvPr>
          <p:cNvSpPr txBox="1"/>
          <p:nvPr/>
        </p:nvSpPr>
        <p:spPr>
          <a:xfrm>
            <a:off x="4320335" y="2329444"/>
            <a:ext cx="37986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small city</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41" name="TextBox 140">
            <a:extLst>
              <a:ext uri="{FF2B5EF4-FFF2-40B4-BE49-F238E27FC236}">
                <a16:creationId xmlns:a16="http://schemas.microsoft.com/office/drawing/2014/main" id="{3B30BAF9-DEA6-CF48-864B-47FCAA8DAC07}"/>
              </a:ext>
            </a:extLst>
          </p:cNvPr>
          <p:cNvSpPr txBox="1"/>
          <p:nvPr/>
        </p:nvSpPr>
        <p:spPr>
          <a:xfrm>
            <a:off x="4326954" y="1835382"/>
            <a:ext cx="39430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in north of Venezuela</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42" name="TextBox 141">
            <a:extLst>
              <a:ext uri="{FF2B5EF4-FFF2-40B4-BE49-F238E27FC236}">
                <a16:creationId xmlns:a16="http://schemas.microsoft.com/office/drawing/2014/main" id="{DE7EAF9D-0465-B641-948C-758BF33795D9}"/>
              </a:ext>
            </a:extLst>
          </p:cNvPr>
          <p:cNvSpPr txBox="1"/>
          <p:nvPr/>
        </p:nvSpPr>
        <p:spPr>
          <a:xfrm>
            <a:off x="4317443" y="2803234"/>
            <a:ext cx="38625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lots of tall buildings</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43" name="TextBox 142">
            <a:extLst>
              <a:ext uri="{FF2B5EF4-FFF2-40B4-BE49-F238E27FC236}">
                <a16:creationId xmlns:a16="http://schemas.microsoft.com/office/drawing/2014/main" id="{CE081B94-766D-D04A-ADC2-B516AAC50A3E}"/>
              </a:ext>
            </a:extLst>
          </p:cNvPr>
          <p:cNvSpPr txBox="1"/>
          <p:nvPr/>
        </p:nvSpPr>
        <p:spPr>
          <a:xfrm>
            <a:off x="8228741" y="2329998"/>
            <a:ext cx="40671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 an interesting country</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44" name="TextBox 143">
            <a:extLst>
              <a:ext uri="{FF2B5EF4-FFF2-40B4-BE49-F238E27FC236}">
                <a16:creationId xmlns:a16="http://schemas.microsoft.com/office/drawing/2014/main" id="{040CF5F7-71F3-5244-B786-AE7CBB3C5393}"/>
              </a:ext>
            </a:extLst>
          </p:cNvPr>
          <p:cNvSpPr txBox="1"/>
          <p:nvPr/>
        </p:nvSpPr>
        <p:spPr>
          <a:xfrm>
            <a:off x="8342579" y="1869670"/>
            <a:ext cx="36040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in Africa</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45" name="TextBox 144">
            <a:extLst>
              <a:ext uri="{FF2B5EF4-FFF2-40B4-BE49-F238E27FC236}">
                <a16:creationId xmlns:a16="http://schemas.microsoft.com/office/drawing/2014/main" id="{011433C6-9A22-114A-A11E-A8C917A33740}"/>
              </a:ext>
            </a:extLst>
          </p:cNvPr>
          <p:cNvSpPr txBox="1"/>
          <p:nvPr/>
        </p:nvSpPr>
        <p:spPr>
          <a:xfrm>
            <a:off x="411243" y="4553756"/>
            <a:ext cx="36999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in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the north of Chile</a:t>
            </a:r>
          </a:p>
        </p:txBody>
      </p:sp>
      <p:sp>
        <p:nvSpPr>
          <p:cNvPr id="146" name="TextBox 145">
            <a:extLst>
              <a:ext uri="{FF2B5EF4-FFF2-40B4-BE49-F238E27FC236}">
                <a16:creationId xmlns:a16="http://schemas.microsoft.com/office/drawing/2014/main" id="{2F9FC886-4F15-6140-A472-9DD7E769E531}"/>
              </a:ext>
            </a:extLst>
          </p:cNvPr>
          <p:cNvSpPr txBox="1"/>
          <p:nvPr/>
        </p:nvSpPr>
        <p:spPr>
          <a:xfrm>
            <a:off x="393229" y="5025748"/>
            <a:ext cx="36999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small city with little rain</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47" name="TextBox 146">
            <a:extLst>
              <a:ext uri="{FF2B5EF4-FFF2-40B4-BE49-F238E27FC236}">
                <a16:creationId xmlns:a16="http://schemas.microsoft.com/office/drawing/2014/main" id="{B5334FC5-6CEC-D04D-A08F-B37D237EBE50}"/>
              </a:ext>
            </a:extLst>
          </p:cNvPr>
          <p:cNvSpPr txBox="1"/>
          <p:nvPr/>
        </p:nvSpPr>
        <p:spPr>
          <a:xfrm>
            <a:off x="379898" y="5532497"/>
            <a:ext cx="38382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buildings by the sea</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48" name="TextBox 147">
            <a:extLst>
              <a:ext uri="{FF2B5EF4-FFF2-40B4-BE49-F238E27FC236}">
                <a16:creationId xmlns:a16="http://schemas.microsoft.com/office/drawing/2014/main" id="{1B646998-1372-F349-B3EF-30B3EE96BBDC}"/>
              </a:ext>
            </a:extLst>
          </p:cNvPr>
          <p:cNvSpPr txBox="1"/>
          <p:nvPr/>
        </p:nvSpPr>
        <p:spPr>
          <a:xfrm>
            <a:off x="4322820" y="4563318"/>
            <a:ext cx="36040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in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the north </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of Bolivia</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49" name="TextBox 148">
            <a:extLst>
              <a:ext uri="{FF2B5EF4-FFF2-40B4-BE49-F238E27FC236}">
                <a16:creationId xmlns:a16="http://schemas.microsoft.com/office/drawing/2014/main" id="{6B10A7D2-F1B1-CF41-B6D2-4A87AF0249F4}"/>
              </a:ext>
            </a:extLst>
          </p:cNvPr>
          <p:cNvSpPr txBox="1"/>
          <p:nvPr/>
        </p:nvSpPr>
        <p:spPr>
          <a:xfrm>
            <a:off x="4322820" y="5087138"/>
            <a:ext cx="34094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very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hot</a:t>
            </a:r>
          </a:p>
        </p:txBody>
      </p:sp>
      <p:sp>
        <p:nvSpPr>
          <p:cNvPr id="150" name="TextBox 149">
            <a:extLst>
              <a:ext uri="{FF2B5EF4-FFF2-40B4-BE49-F238E27FC236}">
                <a16:creationId xmlns:a16="http://schemas.microsoft.com/office/drawing/2014/main" id="{0B831792-61CE-5A42-81CC-732BBC207A2C}"/>
              </a:ext>
            </a:extLst>
          </p:cNvPr>
          <p:cNvSpPr txBox="1"/>
          <p:nvPr/>
        </p:nvSpPr>
        <p:spPr>
          <a:xfrm>
            <a:off x="8273828" y="5579379"/>
            <a:ext cx="40671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many mountains</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51" name="TextBox 150">
            <a:extLst>
              <a:ext uri="{FF2B5EF4-FFF2-40B4-BE49-F238E27FC236}">
                <a16:creationId xmlns:a16="http://schemas.microsoft.com/office/drawing/2014/main" id="{D24D34D5-0D4A-8447-BFC8-6FE96A3B0D31}"/>
              </a:ext>
            </a:extLst>
          </p:cNvPr>
          <p:cNvSpPr txBox="1"/>
          <p:nvPr/>
        </p:nvSpPr>
        <p:spPr>
          <a:xfrm>
            <a:off x="8294323" y="4586541"/>
            <a:ext cx="40261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in south of Mexico</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52" name="TextBox 151">
            <a:extLst>
              <a:ext uri="{FF2B5EF4-FFF2-40B4-BE49-F238E27FC236}">
                <a16:creationId xmlns:a16="http://schemas.microsoft.com/office/drawing/2014/main" id="{5F4F5EFC-6E72-F447-B839-2DF5842103D6}"/>
              </a:ext>
            </a:extLst>
          </p:cNvPr>
          <p:cNvSpPr txBox="1"/>
          <p:nvPr/>
        </p:nvSpPr>
        <p:spPr>
          <a:xfrm>
            <a:off x="8260511" y="5094016"/>
            <a:ext cx="38402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famous </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rPr>
              <a:t>for its beaches</a:t>
            </a:r>
          </a:p>
        </p:txBody>
      </p:sp>
      <p:sp>
        <p:nvSpPr>
          <p:cNvPr id="153" name="TextBox 152">
            <a:extLst>
              <a:ext uri="{FF2B5EF4-FFF2-40B4-BE49-F238E27FC236}">
                <a16:creationId xmlns:a16="http://schemas.microsoft.com/office/drawing/2014/main" id="{542A3475-6E77-2A4A-AAFC-977177855ADD}"/>
              </a:ext>
            </a:extLst>
          </p:cNvPr>
          <p:cNvSpPr txBox="1"/>
          <p:nvPr/>
        </p:nvSpPr>
        <p:spPr>
          <a:xfrm>
            <a:off x="4355802" y="5553802"/>
            <a:ext cx="36040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a lot of nature nearby</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154" name="Picture 2" descr="generic person&#10;">
            <a:extLst>
              <a:ext uri="{FF2B5EF4-FFF2-40B4-BE49-F238E27FC236}">
                <a16:creationId xmlns:a16="http://schemas.microsoft.com/office/drawing/2014/main" id="{8217322C-8642-204E-AEFB-CD54C6C52C41}"/>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58816" y="3928603"/>
            <a:ext cx="867994" cy="747486"/>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2" descr="generic person&#10;">
            <a:extLst>
              <a:ext uri="{FF2B5EF4-FFF2-40B4-BE49-F238E27FC236}">
                <a16:creationId xmlns:a16="http://schemas.microsoft.com/office/drawing/2014/main" id="{68C88C47-E0F0-CD43-ACE1-5415E174CF85}"/>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87239" y="3923810"/>
            <a:ext cx="867994" cy="747486"/>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2" descr="generic person&#10;">
            <a:extLst>
              <a:ext uri="{FF2B5EF4-FFF2-40B4-BE49-F238E27FC236}">
                <a16:creationId xmlns:a16="http://schemas.microsoft.com/office/drawing/2014/main" id="{1FE15218-C67D-BD47-8E5B-B133109CD49B}"/>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487808" y="3258575"/>
            <a:ext cx="867994" cy="747486"/>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2" descr="generic person&#10;">
            <a:extLst>
              <a:ext uri="{FF2B5EF4-FFF2-40B4-BE49-F238E27FC236}">
                <a16:creationId xmlns:a16="http://schemas.microsoft.com/office/drawing/2014/main" id="{D18C1871-D483-1E47-BE16-182410337ED7}"/>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40646" y="1311240"/>
            <a:ext cx="867994" cy="747486"/>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 descr="generic person&#10;">
            <a:extLst>
              <a:ext uri="{FF2B5EF4-FFF2-40B4-BE49-F238E27FC236}">
                <a16:creationId xmlns:a16="http://schemas.microsoft.com/office/drawing/2014/main" id="{2BD3AC3C-E398-074B-BC9D-B6EC94A21432}"/>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501847" y="1185865"/>
            <a:ext cx="867994" cy="747486"/>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2" descr="generic person&#10;">
            <a:extLst>
              <a:ext uri="{FF2B5EF4-FFF2-40B4-BE49-F238E27FC236}">
                <a16:creationId xmlns:a16="http://schemas.microsoft.com/office/drawing/2014/main" id="{1EB53C04-D565-C845-A828-821FCB8FF642}"/>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230270" y="1181072"/>
            <a:ext cx="867994" cy="747486"/>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2" descr="generic person&#10;">
            <a:extLst>
              <a:ext uri="{FF2B5EF4-FFF2-40B4-BE49-F238E27FC236}">
                <a16:creationId xmlns:a16="http://schemas.microsoft.com/office/drawing/2014/main" id="{A5EC1450-C376-E940-AB22-4F649502F9D7}"/>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430839" y="515837"/>
            <a:ext cx="867994" cy="747486"/>
          </a:xfrm>
          <a:prstGeom prst="rect">
            <a:avLst/>
          </a:prstGeom>
          <a:noFill/>
          <a:extLst>
            <a:ext uri="{909E8E84-426E-40DD-AFC4-6F175D3DCCD1}">
              <a14:hiddenFill xmlns:a14="http://schemas.microsoft.com/office/drawing/2010/main">
                <a:solidFill>
                  <a:srgbClr val="FFFFFF"/>
                </a:solidFill>
              </a14:hiddenFill>
            </a:ext>
          </a:extLst>
        </p:spPr>
      </p:pic>
      <p:sp>
        <p:nvSpPr>
          <p:cNvPr id="162" name="Oval 161">
            <a:extLst>
              <a:ext uri="{FF2B5EF4-FFF2-40B4-BE49-F238E27FC236}">
                <a16:creationId xmlns:a16="http://schemas.microsoft.com/office/drawing/2014/main" id="{0DC793BE-178E-654F-8773-642C1DCE4817}"/>
              </a:ext>
            </a:extLst>
          </p:cNvPr>
          <p:cNvSpPr/>
          <p:nvPr/>
        </p:nvSpPr>
        <p:spPr>
          <a:xfrm>
            <a:off x="7314349" y="1152414"/>
            <a:ext cx="927388" cy="82580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63" name="Oval 162">
            <a:extLst>
              <a:ext uri="{FF2B5EF4-FFF2-40B4-BE49-F238E27FC236}">
                <a16:creationId xmlns:a16="http://schemas.microsoft.com/office/drawing/2014/main" id="{E8375271-ED57-5449-827E-11180AE9C930}"/>
              </a:ext>
            </a:extLst>
          </p:cNvPr>
          <p:cNvSpPr/>
          <p:nvPr/>
        </p:nvSpPr>
        <p:spPr>
          <a:xfrm>
            <a:off x="11190460" y="628196"/>
            <a:ext cx="927388" cy="82580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64" name="Oval 163">
            <a:extLst>
              <a:ext uri="{FF2B5EF4-FFF2-40B4-BE49-F238E27FC236}">
                <a16:creationId xmlns:a16="http://schemas.microsoft.com/office/drawing/2014/main" id="{6F6C98D1-2CA7-274D-AFBF-6B76C5B0965B}"/>
              </a:ext>
            </a:extLst>
          </p:cNvPr>
          <p:cNvSpPr/>
          <p:nvPr/>
        </p:nvSpPr>
        <p:spPr>
          <a:xfrm>
            <a:off x="3396902" y="3849146"/>
            <a:ext cx="927388" cy="82580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65" name="Oval 164">
            <a:extLst>
              <a:ext uri="{FF2B5EF4-FFF2-40B4-BE49-F238E27FC236}">
                <a16:creationId xmlns:a16="http://schemas.microsoft.com/office/drawing/2014/main" id="{454B60DD-5213-3047-A3A7-DBBF1067C060}"/>
              </a:ext>
            </a:extLst>
          </p:cNvPr>
          <p:cNvSpPr/>
          <p:nvPr/>
        </p:nvSpPr>
        <p:spPr>
          <a:xfrm>
            <a:off x="7491314" y="3367674"/>
            <a:ext cx="671460" cy="82580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66" name="Oval 165">
            <a:extLst>
              <a:ext uri="{FF2B5EF4-FFF2-40B4-BE49-F238E27FC236}">
                <a16:creationId xmlns:a16="http://schemas.microsoft.com/office/drawing/2014/main" id="{8A05741E-8ACC-9D46-AF1E-8C20BBF009A1}"/>
              </a:ext>
            </a:extLst>
          </p:cNvPr>
          <p:cNvSpPr/>
          <p:nvPr/>
        </p:nvSpPr>
        <p:spPr>
          <a:xfrm>
            <a:off x="11258912" y="3865576"/>
            <a:ext cx="801816" cy="937688"/>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7" name="TextBox 106">
            <a:extLst>
              <a:ext uri="{FF2B5EF4-FFF2-40B4-BE49-F238E27FC236}">
                <a16:creationId xmlns:a16="http://schemas.microsoft.com/office/drawing/2014/main" id="{478E61F5-8160-5649-8B08-A9A555BEFE21}"/>
              </a:ext>
            </a:extLst>
          </p:cNvPr>
          <p:cNvSpPr txBox="1"/>
          <p:nvPr/>
        </p:nvSpPr>
        <p:spPr>
          <a:xfrm>
            <a:off x="2896645" y="2278308"/>
            <a:ext cx="12964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mn-cs"/>
              </a:rPr>
              <a:t>puerto = port</a:t>
            </a:r>
            <a:endPar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08" name="TextBox 107">
            <a:extLst>
              <a:ext uri="{FF2B5EF4-FFF2-40B4-BE49-F238E27FC236}">
                <a16:creationId xmlns:a16="http://schemas.microsoft.com/office/drawing/2014/main" id="{CE081B94-766D-D04A-ADC2-B516AAC50A3E}"/>
              </a:ext>
            </a:extLst>
          </p:cNvPr>
          <p:cNvSpPr txBox="1"/>
          <p:nvPr/>
        </p:nvSpPr>
        <p:spPr>
          <a:xfrm>
            <a:off x="8220574" y="2835548"/>
            <a:ext cx="40671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 people who speak French</a:t>
            </a:r>
            <a:endPar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Tree>
    <p:extLst>
      <p:ext uri="{BB962C8B-B14F-4D97-AF65-F5344CB8AC3E}">
        <p14:creationId xmlns:p14="http://schemas.microsoft.com/office/powerpoint/2010/main" val="48266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62" grpId="0" animBg="1"/>
      <p:bldP spid="163" grpId="0" animBg="1"/>
      <p:bldP spid="164" grpId="0" animBg="1"/>
      <p:bldP spid="165" grpId="0" animBg="1"/>
      <p:bldP spid="16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94C9B716-5EA8-AB48-A633-EA1D72AD1EA5}"/>
              </a:ext>
            </a:extLst>
          </p:cNvPr>
          <p:cNvSpPr/>
          <p:nvPr/>
        </p:nvSpPr>
        <p:spPr>
          <a:xfrm>
            <a:off x="199680" y="4031592"/>
            <a:ext cx="5345365" cy="225206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3" name="TextBox 2"/>
          <p:cNvSpPr txBox="1"/>
          <p:nvPr/>
        </p:nvSpPr>
        <p:spPr>
          <a:xfrm>
            <a:off x="11893" y="137843"/>
            <a:ext cx="117384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¿Quién soy / somos?</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 name="TextBox 3"/>
          <p:cNvSpPr txBox="1"/>
          <p:nvPr/>
        </p:nvSpPr>
        <p:spPr>
          <a:xfrm>
            <a:off x="36645" y="574343"/>
            <a:ext cx="93879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Use your cards to </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give statements using ‘soy’ (I am) and ‘somos’ (we are).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ask questions using ‘eres’ (you are) and ‘sois’ (you both are)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5" name="TextBox 44"/>
          <p:cNvSpPr txBox="1"/>
          <p:nvPr/>
        </p:nvSpPr>
        <p:spPr>
          <a:xfrm>
            <a:off x="36645" y="1676873"/>
            <a:ext cx="59740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Un ejemplo:</a:t>
            </a:r>
          </a:p>
        </p:txBody>
      </p:sp>
      <p:sp>
        <p:nvSpPr>
          <p:cNvPr id="47" name="TextBox 46"/>
          <p:cNvSpPr txBox="1"/>
          <p:nvPr/>
        </p:nvSpPr>
        <p:spPr>
          <a:xfrm>
            <a:off x="95222" y="3576747"/>
            <a:ext cx="2777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Persona A:</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8" name="TextBox 47"/>
          <p:cNvSpPr txBox="1"/>
          <p:nvPr/>
        </p:nvSpPr>
        <p:spPr>
          <a:xfrm>
            <a:off x="10614335" y="3596102"/>
            <a:ext cx="18459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Persona B:</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Oval Callout 48"/>
          <p:cNvSpPr/>
          <p:nvPr/>
        </p:nvSpPr>
        <p:spPr>
          <a:xfrm>
            <a:off x="5727922" y="2067758"/>
            <a:ext cx="6173028" cy="628378"/>
          </a:xfrm>
          <a:prstGeom prst="wedgeEllipseCallout">
            <a:avLst>
              <a:gd name="adj1" fmla="val 45253"/>
              <a:gd name="adj2" fmla="val 5552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Mmm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Sois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 Francisco y Elena?</a:t>
            </a:r>
          </a:p>
        </p:txBody>
      </p:sp>
      <p:sp>
        <p:nvSpPr>
          <p:cNvPr id="67" name="Rounded Rectangle 11" descr="background rectangle&#10;">
            <a:extLst>
              <a:ext uri="{FF2B5EF4-FFF2-40B4-BE49-F238E27FC236}">
                <a16:creationId xmlns:a16="http://schemas.microsoft.com/office/drawing/2014/main" id="{9268BA27-9508-448E-9915-ACE234D74542}"/>
              </a:ext>
            </a:extLst>
          </p:cNvPr>
          <p:cNvSpPr/>
          <p:nvPr/>
        </p:nvSpPr>
        <p:spPr>
          <a:xfrm>
            <a:off x="9372740" y="275653"/>
            <a:ext cx="2528210" cy="37945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20" name="Rectangle 2">
            <a:extLst>
              <a:ext uri="{FF2B5EF4-FFF2-40B4-BE49-F238E27FC236}">
                <a16:creationId xmlns:a16="http://schemas.microsoft.com/office/drawing/2014/main" id="{CBF81529-E004-BA40-8DEF-918035FEE8F1}"/>
              </a:ext>
            </a:extLst>
          </p:cNvPr>
          <p:cNvSpPr/>
          <p:nvPr/>
        </p:nvSpPr>
        <p:spPr>
          <a:xfrm>
            <a:off x="5809297" y="4020060"/>
            <a:ext cx="6244491" cy="225206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50" name="Title 2">
            <a:extLst>
              <a:ext uri="{FF2B5EF4-FFF2-40B4-BE49-F238E27FC236}">
                <a16:creationId xmlns:a16="http://schemas.microsoft.com/office/drawing/2014/main" id="{D17EB818-F596-B24A-9FDE-8BC15E8C4B1E}"/>
              </a:ext>
            </a:extLst>
          </p:cNvPr>
          <p:cNvSpPr txBox="1">
            <a:spLocks/>
          </p:cNvSpPr>
          <p:nvPr/>
        </p:nvSpPr>
        <p:spPr>
          <a:xfrm>
            <a:off x="248368" y="4093840"/>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sym typeface="Arial"/>
              </a:rPr>
              <a:t>Say it in Spanish, but don’t say the names!</a:t>
            </a:r>
            <a:endParaRPr kumimoji="0" 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Arial"/>
            </a:endParaRPr>
          </a:p>
        </p:txBody>
      </p:sp>
      <p:sp>
        <p:nvSpPr>
          <p:cNvPr id="52" name="TextBox 6">
            <a:extLst>
              <a:ext uri="{FF2B5EF4-FFF2-40B4-BE49-F238E27FC236}">
                <a16:creationId xmlns:a16="http://schemas.microsoft.com/office/drawing/2014/main" id="{69B1E13C-00BE-C344-AEBD-20D186B18F27}"/>
              </a:ext>
            </a:extLst>
          </p:cNvPr>
          <p:cNvSpPr txBox="1"/>
          <p:nvPr/>
        </p:nvSpPr>
        <p:spPr>
          <a:xfrm>
            <a:off x="243054" y="5318848"/>
            <a:ext cx="3704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1. We are from Guayaquil.</a:t>
            </a:r>
          </a:p>
        </p:txBody>
      </p:sp>
      <p:sp>
        <p:nvSpPr>
          <p:cNvPr id="55" name="TextBox 23">
            <a:extLst>
              <a:ext uri="{FF2B5EF4-FFF2-40B4-BE49-F238E27FC236}">
                <a16:creationId xmlns:a16="http://schemas.microsoft.com/office/drawing/2014/main" id="{A526D6FC-DD39-064D-9B04-DE4CE294A527}"/>
              </a:ext>
            </a:extLst>
          </p:cNvPr>
          <p:cNvSpPr txBox="1"/>
          <p:nvPr/>
        </p:nvSpPr>
        <p:spPr>
          <a:xfrm>
            <a:off x="5840759" y="5290785"/>
            <a:ext cx="1704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a) Francisco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58" name="Oval Callout 45">
            <a:extLst>
              <a:ext uri="{FF2B5EF4-FFF2-40B4-BE49-F238E27FC236}">
                <a16:creationId xmlns:a16="http://schemas.microsoft.com/office/drawing/2014/main" id="{6C7CEF73-2607-954D-A1B1-678DA9635EE8}"/>
              </a:ext>
            </a:extLst>
          </p:cNvPr>
          <p:cNvSpPr/>
          <p:nvPr/>
        </p:nvSpPr>
        <p:spPr>
          <a:xfrm>
            <a:off x="1942190" y="1692300"/>
            <a:ext cx="4050198" cy="572035"/>
          </a:xfrm>
          <a:prstGeom prst="wedgeEllipseCallout">
            <a:avLst>
              <a:gd name="adj1" fmla="val -57679"/>
              <a:gd name="adj2" fmla="val 8929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Somos</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 de Guayaquil.</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 name="CuadroTexto 1">
            <a:extLst>
              <a:ext uri="{FF2B5EF4-FFF2-40B4-BE49-F238E27FC236}">
                <a16:creationId xmlns:a16="http://schemas.microsoft.com/office/drawing/2014/main" id="{41DAE4C6-B32B-8D4E-9097-4D80EB02C14B}"/>
              </a:ext>
            </a:extLst>
          </p:cNvPr>
          <p:cNvSpPr txBox="1"/>
          <p:nvPr/>
        </p:nvSpPr>
        <p:spPr>
          <a:xfrm>
            <a:off x="517840" y="5671295"/>
            <a:ext cx="26019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a:ea typeface="+mn-ea"/>
                <a:cs typeface="Arial"/>
                <a:sym typeface="Arial"/>
              </a:rPr>
              <a:t>(Jorge y Alejandra)</a:t>
            </a:r>
            <a:endParaRPr kumimoji="0" lang="x-none"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27" name="TextBox 21">
            <a:extLst>
              <a:ext uri="{FF2B5EF4-FFF2-40B4-BE49-F238E27FC236}">
                <a16:creationId xmlns:a16="http://schemas.microsoft.com/office/drawing/2014/main" id="{FEDBDF69-F151-5A40-A776-D507EF729B66}"/>
              </a:ext>
            </a:extLst>
          </p:cNvPr>
          <p:cNvSpPr txBox="1"/>
          <p:nvPr/>
        </p:nvSpPr>
        <p:spPr>
          <a:xfrm>
            <a:off x="5840759" y="4084526"/>
            <a:ext cx="58618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Did you hear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somos</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or ‘soy’?</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Arial"/>
                <a:sym typeface="Arial"/>
              </a:rPr>
              <a:t>Look at your options and ask your partner who it might be, using ‘¿Eres…?’ or ‘¿</a:t>
            </a:r>
            <a:r>
              <a:rPr kumimoji="0" lang="en-GB" sz="2000" b="1" i="0" u="none" strike="noStrike" kern="1200" cap="none" spc="0" normalizeH="0" baseline="0" noProof="0" dirty="0" err="1">
                <a:ln>
                  <a:noFill/>
                </a:ln>
                <a:solidFill>
                  <a:srgbClr val="002060"/>
                </a:solidFill>
                <a:effectLst/>
                <a:uLnTx/>
                <a:uFillTx/>
                <a:latin typeface="Century Gothic"/>
                <a:ea typeface="+mn-ea"/>
                <a:cs typeface="Arial"/>
                <a:sym typeface="Arial"/>
              </a:rPr>
              <a:t>Sois</a:t>
            </a:r>
            <a:r>
              <a:rPr kumimoji="0" lang="en-GB" sz="2000" b="1" i="0" u="none" strike="noStrike" kern="1200" cap="none" spc="0" normalizeH="0" baseline="0" noProof="0" dirty="0">
                <a:ln>
                  <a:noFill/>
                </a:ln>
                <a:solidFill>
                  <a:srgbClr val="002060"/>
                </a:solidFill>
                <a:effectLst/>
                <a:uLnTx/>
                <a:uFillTx/>
                <a:latin typeface="Century Gothic"/>
                <a:ea typeface="+mn-ea"/>
                <a:cs typeface="Arial"/>
                <a:sym typeface="Arial"/>
              </a:rPr>
              <a:t>…?’</a:t>
            </a:r>
            <a:endPar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9" name="Title 8"/>
          <p:cNvSpPr>
            <a:spLocks noGrp="1"/>
          </p:cNvSpPr>
          <p:nvPr>
            <p:ph type="title" idx="4294967295"/>
          </p:nvPr>
        </p:nvSpPr>
        <p:spPr>
          <a:xfrm>
            <a:off x="9448239" y="133481"/>
            <a:ext cx="3072350" cy="709203"/>
          </a:xfrm>
        </p:spPr>
        <p:txBody>
          <a:bodyPr>
            <a:normAutofit/>
          </a:bodyPr>
          <a:lstStyle/>
          <a:p>
            <a:r>
              <a:rPr lang="en-GB" sz="2000" b="1" dirty="0">
                <a:solidFill>
                  <a:schemeClr val="bg1"/>
                </a:solidFill>
              </a:rPr>
              <a:t>hablar / escuchar</a:t>
            </a:r>
          </a:p>
        </p:txBody>
      </p:sp>
      <p:sp>
        <p:nvSpPr>
          <p:cNvPr id="28" name="TextBox 23">
            <a:extLst>
              <a:ext uri="{FF2B5EF4-FFF2-40B4-BE49-F238E27FC236}">
                <a16:creationId xmlns:a16="http://schemas.microsoft.com/office/drawing/2014/main" id="{A526D6FC-DD39-064D-9B04-DE4CE294A527}"/>
              </a:ext>
            </a:extLst>
          </p:cNvPr>
          <p:cNvSpPr txBox="1"/>
          <p:nvPr/>
        </p:nvSpPr>
        <p:spPr>
          <a:xfrm>
            <a:off x="5866298" y="5638423"/>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b) Francisco y Elena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29" name="TextBox 23">
            <a:extLst>
              <a:ext uri="{FF2B5EF4-FFF2-40B4-BE49-F238E27FC236}">
                <a16:creationId xmlns:a16="http://schemas.microsoft.com/office/drawing/2014/main" id="{A526D6FC-DD39-064D-9B04-DE4CE294A527}"/>
              </a:ext>
            </a:extLst>
          </p:cNvPr>
          <p:cNvSpPr txBox="1"/>
          <p:nvPr/>
        </p:nvSpPr>
        <p:spPr>
          <a:xfrm>
            <a:off x="8634898" y="5260105"/>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c) Jorge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0" name="TextBox 23">
            <a:extLst>
              <a:ext uri="{FF2B5EF4-FFF2-40B4-BE49-F238E27FC236}">
                <a16:creationId xmlns:a16="http://schemas.microsoft.com/office/drawing/2014/main" id="{A526D6FC-DD39-064D-9B04-DE4CE294A527}"/>
              </a:ext>
            </a:extLst>
          </p:cNvPr>
          <p:cNvSpPr txBox="1"/>
          <p:nvPr/>
        </p:nvSpPr>
        <p:spPr>
          <a:xfrm>
            <a:off x="8636052" y="5671153"/>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d) Jorge y Alejandra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1" name="Title 2">
            <a:extLst>
              <a:ext uri="{FF2B5EF4-FFF2-40B4-BE49-F238E27FC236}">
                <a16:creationId xmlns:a16="http://schemas.microsoft.com/office/drawing/2014/main" id="{63341C68-F748-9C4D-B584-634CD09E312C}"/>
              </a:ext>
            </a:extLst>
          </p:cNvPr>
          <p:cNvSpPr txBox="1">
            <a:spLocks/>
          </p:cNvSpPr>
          <p:nvPr/>
        </p:nvSpPr>
        <p:spPr>
          <a:xfrm>
            <a:off x="243054" y="4562985"/>
            <a:ext cx="5142811"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sym typeface="Arial"/>
              </a:rPr>
              <a:t>Then, answer your partner’s question(s). Answer ‘sí’ or ‘intenta otra vez’.</a:t>
            </a:r>
            <a:endParaRPr kumimoji="0" 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Arial"/>
            </a:endParaRPr>
          </a:p>
        </p:txBody>
      </p:sp>
      <p:sp>
        <p:nvSpPr>
          <p:cNvPr id="32" name="Oval Callout 45">
            <a:extLst>
              <a:ext uri="{FF2B5EF4-FFF2-40B4-BE49-F238E27FC236}">
                <a16:creationId xmlns:a16="http://schemas.microsoft.com/office/drawing/2014/main" id="{6C7CEF73-2607-954D-A1B1-678DA9635EE8}"/>
              </a:ext>
            </a:extLst>
          </p:cNvPr>
          <p:cNvSpPr/>
          <p:nvPr/>
        </p:nvSpPr>
        <p:spPr>
          <a:xfrm>
            <a:off x="1809957" y="2511227"/>
            <a:ext cx="4050198" cy="582732"/>
          </a:xfrm>
          <a:prstGeom prst="wedgeEllipseCallout">
            <a:avLst>
              <a:gd name="adj1" fmla="val -57679"/>
              <a:gd name="adj2" fmla="val 8929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No,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prueba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otra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Arial"/>
              </a:rPr>
              <a:t>vez</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rPr>
              <a:t>.</a:t>
            </a:r>
          </a:p>
        </p:txBody>
      </p:sp>
      <p:sp>
        <p:nvSpPr>
          <p:cNvPr id="33" name="Oval Callout 32"/>
          <p:cNvSpPr/>
          <p:nvPr/>
        </p:nvSpPr>
        <p:spPr>
          <a:xfrm>
            <a:off x="5111779" y="3074137"/>
            <a:ext cx="5640288" cy="567921"/>
          </a:xfrm>
          <a:prstGeom prst="wedgeEllipseCallout">
            <a:avLst>
              <a:gd name="adj1" fmla="val 45253"/>
              <a:gd name="adj2" fmla="val 5552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¿Sois Jorge y Alejandra?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7" name="Oval 6"/>
          <p:cNvSpPr/>
          <p:nvPr/>
        </p:nvSpPr>
        <p:spPr>
          <a:xfrm>
            <a:off x="8586229" y="5690895"/>
            <a:ext cx="454399" cy="41245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4" name="Oval Callout 45">
            <a:extLst>
              <a:ext uri="{FF2B5EF4-FFF2-40B4-BE49-F238E27FC236}">
                <a16:creationId xmlns:a16="http://schemas.microsoft.com/office/drawing/2014/main" id="{6C7CEF73-2607-954D-A1B1-678DA9635EE8}"/>
              </a:ext>
            </a:extLst>
          </p:cNvPr>
          <p:cNvSpPr/>
          <p:nvPr/>
        </p:nvSpPr>
        <p:spPr>
          <a:xfrm>
            <a:off x="4102614" y="3319850"/>
            <a:ext cx="1009165" cy="698308"/>
          </a:xfrm>
          <a:prstGeom prst="wedgeEllipseCallout">
            <a:avLst>
              <a:gd name="adj1" fmla="val -70264"/>
              <a:gd name="adj2" fmla="val 5109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sym typeface="Arial"/>
              </a:rPr>
              <a:t>iSí!</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40926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4" grpId="0"/>
      <p:bldP spid="45" grpId="0"/>
      <p:bldP spid="47" grpId="0"/>
      <p:bldP spid="48" grpId="0"/>
      <p:bldP spid="49" grpId="0" animBg="1"/>
      <p:bldP spid="20" grpId="0" animBg="1"/>
      <p:bldP spid="50" grpId="0"/>
      <p:bldP spid="52" grpId="0"/>
      <p:bldP spid="55" grpId="0"/>
      <p:bldP spid="58" grpId="0" animBg="1"/>
      <p:bldP spid="2" grpId="0"/>
      <p:bldP spid="27" grpId="0"/>
      <p:bldP spid="28" grpId="0"/>
      <p:bldP spid="29" grpId="0"/>
      <p:bldP spid="30" grpId="0"/>
      <p:bldP spid="31" grpId="0"/>
      <p:bldP spid="32" grpId="0" animBg="1"/>
      <p:bldP spid="33" grpId="0" animBg="1"/>
      <p:bldP spid="7"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0465" y="127000"/>
            <a:ext cx="10515600" cy="7879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Persona 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 name="Rectangle 2">
            <a:extLst>
              <a:ext uri="{FF2B5EF4-FFF2-40B4-BE49-F238E27FC236}">
                <a16:creationId xmlns:a16="http://schemas.microsoft.com/office/drawing/2014/main" id="{94C9B716-5EA8-AB48-A633-EA1D72AD1EA5}"/>
              </a:ext>
            </a:extLst>
          </p:cNvPr>
          <p:cNvSpPr/>
          <p:nvPr/>
        </p:nvSpPr>
        <p:spPr>
          <a:xfrm>
            <a:off x="352080" y="469901"/>
            <a:ext cx="5345365" cy="580817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 name="TextBox 6">
            <a:extLst>
              <a:ext uri="{FF2B5EF4-FFF2-40B4-BE49-F238E27FC236}">
                <a16:creationId xmlns:a16="http://schemas.microsoft.com/office/drawing/2014/main" id="{69B1E13C-00BE-C344-AEBD-20D186B18F27}"/>
              </a:ext>
            </a:extLst>
          </p:cNvPr>
          <p:cNvSpPr txBox="1"/>
          <p:nvPr/>
        </p:nvSpPr>
        <p:spPr>
          <a:xfrm>
            <a:off x="395454" y="1877148"/>
            <a:ext cx="3704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1. We are from Guayaquil.</a:t>
            </a:r>
          </a:p>
        </p:txBody>
      </p:sp>
      <p:sp>
        <p:nvSpPr>
          <p:cNvPr id="5" name="CuadroTexto 1">
            <a:extLst>
              <a:ext uri="{FF2B5EF4-FFF2-40B4-BE49-F238E27FC236}">
                <a16:creationId xmlns:a16="http://schemas.microsoft.com/office/drawing/2014/main" id="{41DAE4C6-B32B-8D4E-9097-4D80EB02C14B}"/>
              </a:ext>
            </a:extLst>
          </p:cNvPr>
          <p:cNvSpPr txBox="1"/>
          <p:nvPr/>
        </p:nvSpPr>
        <p:spPr>
          <a:xfrm>
            <a:off x="670240" y="2229595"/>
            <a:ext cx="26019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(Jorge y Alejandra)</a:t>
            </a:r>
            <a:endParaRPr kumimoji="0" lang="x-none"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7" name="Title 2">
            <a:extLst>
              <a:ext uri="{FF2B5EF4-FFF2-40B4-BE49-F238E27FC236}">
                <a16:creationId xmlns:a16="http://schemas.microsoft.com/office/drawing/2014/main" id="{D17EB818-F596-B24A-9FDE-8BC15E8C4B1E}"/>
              </a:ext>
            </a:extLst>
          </p:cNvPr>
          <p:cNvSpPr txBox="1">
            <a:spLocks/>
          </p:cNvSpPr>
          <p:nvPr/>
        </p:nvSpPr>
        <p:spPr>
          <a:xfrm>
            <a:off x="400224" y="641595"/>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sym typeface="Arial"/>
              </a:rPr>
              <a:t>Say the sentence in Spanish, but don’t say the names below it!</a:t>
            </a:r>
            <a:endParaRPr kumimoji="0" 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Arial"/>
            </a:endParaRPr>
          </a:p>
        </p:txBody>
      </p:sp>
      <p:sp>
        <p:nvSpPr>
          <p:cNvPr id="8" name="TextBox 6">
            <a:extLst>
              <a:ext uri="{FF2B5EF4-FFF2-40B4-BE49-F238E27FC236}">
                <a16:creationId xmlns:a16="http://schemas.microsoft.com/office/drawing/2014/main" id="{69B1E13C-00BE-C344-AEBD-20D186B18F27}"/>
              </a:ext>
            </a:extLst>
          </p:cNvPr>
          <p:cNvSpPr txBox="1"/>
          <p:nvPr/>
        </p:nvSpPr>
        <p:spPr>
          <a:xfrm>
            <a:off x="395454" y="2795610"/>
            <a:ext cx="3704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2. We are from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Arial"/>
                <a:sym typeface="Arial"/>
              </a:rPr>
              <a:t>Magangué</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a:t>
            </a:r>
          </a:p>
        </p:txBody>
      </p:sp>
      <p:sp>
        <p:nvSpPr>
          <p:cNvPr id="9" name="CuadroTexto 1">
            <a:extLst>
              <a:ext uri="{FF2B5EF4-FFF2-40B4-BE49-F238E27FC236}">
                <a16:creationId xmlns:a16="http://schemas.microsoft.com/office/drawing/2014/main" id="{41DAE4C6-B32B-8D4E-9097-4D80EB02C14B}"/>
              </a:ext>
            </a:extLst>
          </p:cNvPr>
          <p:cNvSpPr txBox="1"/>
          <p:nvPr/>
        </p:nvSpPr>
        <p:spPr>
          <a:xfrm>
            <a:off x="670240" y="3148057"/>
            <a:ext cx="20489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(Jorge y Elena)</a:t>
            </a:r>
            <a:endParaRPr kumimoji="0" lang="x-none"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12" name="TextBox 6">
            <a:extLst>
              <a:ext uri="{FF2B5EF4-FFF2-40B4-BE49-F238E27FC236}">
                <a16:creationId xmlns:a16="http://schemas.microsoft.com/office/drawing/2014/main" id="{69B1E13C-00BE-C344-AEBD-20D186B18F27}"/>
              </a:ext>
            </a:extLst>
          </p:cNvPr>
          <p:cNvSpPr txBox="1"/>
          <p:nvPr/>
        </p:nvSpPr>
        <p:spPr>
          <a:xfrm>
            <a:off x="385009" y="3718134"/>
            <a:ext cx="3704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3. I am from Los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Arial"/>
                <a:sym typeface="Arial"/>
              </a:rPr>
              <a:t>Teques</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a:t>
            </a:r>
          </a:p>
        </p:txBody>
      </p:sp>
      <p:sp>
        <p:nvSpPr>
          <p:cNvPr id="13" name="CuadroTexto 1">
            <a:extLst>
              <a:ext uri="{FF2B5EF4-FFF2-40B4-BE49-F238E27FC236}">
                <a16:creationId xmlns:a16="http://schemas.microsoft.com/office/drawing/2014/main" id="{41DAE4C6-B32B-8D4E-9097-4D80EB02C14B}"/>
              </a:ext>
            </a:extLst>
          </p:cNvPr>
          <p:cNvSpPr txBox="1"/>
          <p:nvPr/>
        </p:nvSpPr>
        <p:spPr>
          <a:xfrm>
            <a:off x="659795" y="4070581"/>
            <a:ext cx="10951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(Pablo)</a:t>
            </a:r>
            <a:endParaRPr kumimoji="0" lang="x-none"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14" name="TextBox 6">
            <a:extLst>
              <a:ext uri="{FF2B5EF4-FFF2-40B4-BE49-F238E27FC236}">
                <a16:creationId xmlns:a16="http://schemas.microsoft.com/office/drawing/2014/main" id="{69B1E13C-00BE-C344-AEBD-20D186B18F27}"/>
              </a:ext>
            </a:extLst>
          </p:cNvPr>
          <p:cNvSpPr txBox="1"/>
          <p:nvPr/>
        </p:nvSpPr>
        <p:spPr>
          <a:xfrm>
            <a:off x="385009" y="4659906"/>
            <a:ext cx="48820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4. I am from San Pablo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Arial"/>
                <a:sym typeface="Arial"/>
              </a:rPr>
              <a:t>Guelatao</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a:t>
            </a:r>
          </a:p>
        </p:txBody>
      </p:sp>
      <p:sp>
        <p:nvSpPr>
          <p:cNvPr id="15" name="CuadroTexto 1">
            <a:extLst>
              <a:ext uri="{FF2B5EF4-FFF2-40B4-BE49-F238E27FC236}">
                <a16:creationId xmlns:a16="http://schemas.microsoft.com/office/drawing/2014/main" id="{41DAE4C6-B32B-8D4E-9097-4D80EB02C14B}"/>
              </a:ext>
            </a:extLst>
          </p:cNvPr>
          <p:cNvSpPr txBox="1"/>
          <p:nvPr/>
        </p:nvSpPr>
        <p:spPr>
          <a:xfrm>
            <a:off x="659795" y="5012353"/>
            <a:ext cx="11095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(David)</a:t>
            </a:r>
            <a:endParaRPr kumimoji="0" lang="x-none"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16" name="TextBox 6">
            <a:extLst>
              <a:ext uri="{FF2B5EF4-FFF2-40B4-BE49-F238E27FC236}">
                <a16:creationId xmlns:a16="http://schemas.microsoft.com/office/drawing/2014/main" id="{69B1E13C-00BE-C344-AEBD-20D186B18F27}"/>
              </a:ext>
            </a:extLst>
          </p:cNvPr>
          <p:cNvSpPr txBox="1"/>
          <p:nvPr/>
        </p:nvSpPr>
        <p:spPr>
          <a:xfrm>
            <a:off x="395454" y="5525514"/>
            <a:ext cx="3704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5. We are from Iquitos.</a:t>
            </a:r>
          </a:p>
        </p:txBody>
      </p:sp>
      <p:sp>
        <p:nvSpPr>
          <p:cNvPr id="17" name="CuadroTexto 1">
            <a:extLst>
              <a:ext uri="{FF2B5EF4-FFF2-40B4-BE49-F238E27FC236}">
                <a16:creationId xmlns:a16="http://schemas.microsoft.com/office/drawing/2014/main" id="{41DAE4C6-B32B-8D4E-9097-4D80EB02C14B}"/>
              </a:ext>
            </a:extLst>
          </p:cNvPr>
          <p:cNvSpPr txBox="1"/>
          <p:nvPr/>
        </p:nvSpPr>
        <p:spPr>
          <a:xfrm>
            <a:off x="670240" y="5877961"/>
            <a:ext cx="20970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(Mariel y Elena)</a:t>
            </a:r>
            <a:endParaRPr kumimoji="0" lang="x-none"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18" name="TextBox 6">
            <a:extLst>
              <a:ext uri="{FF2B5EF4-FFF2-40B4-BE49-F238E27FC236}">
                <a16:creationId xmlns:a16="http://schemas.microsoft.com/office/drawing/2014/main" id="{69B1E13C-00BE-C344-AEBD-20D186B18F27}"/>
              </a:ext>
            </a:extLst>
          </p:cNvPr>
          <p:cNvSpPr txBox="1"/>
          <p:nvPr/>
        </p:nvSpPr>
        <p:spPr>
          <a:xfrm>
            <a:off x="400223" y="1147385"/>
            <a:ext cx="52972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Arial"/>
                <a:sym typeface="Arial"/>
              </a:rPr>
              <a:t>Your partner will ask you questions to find out who is speaking.</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43" name="Rectangle 2">
            <a:extLst>
              <a:ext uri="{FF2B5EF4-FFF2-40B4-BE49-F238E27FC236}">
                <a16:creationId xmlns:a16="http://schemas.microsoft.com/office/drawing/2014/main" id="{8C9C0964-9C35-0444-8B0C-C3E82E4854F6}"/>
              </a:ext>
            </a:extLst>
          </p:cNvPr>
          <p:cNvSpPr/>
          <p:nvPr/>
        </p:nvSpPr>
        <p:spPr>
          <a:xfrm>
            <a:off x="5769060" y="476517"/>
            <a:ext cx="6244491" cy="580817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4" name="TextBox 23">
            <a:extLst>
              <a:ext uri="{FF2B5EF4-FFF2-40B4-BE49-F238E27FC236}">
                <a16:creationId xmlns:a16="http://schemas.microsoft.com/office/drawing/2014/main" id="{42E3E6B6-A46D-5F40-A565-036552ED1178}"/>
              </a:ext>
            </a:extLst>
          </p:cNvPr>
          <p:cNvSpPr txBox="1"/>
          <p:nvPr/>
        </p:nvSpPr>
        <p:spPr>
          <a:xfrm>
            <a:off x="5800522" y="1766523"/>
            <a:ext cx="23061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1a) Francisco</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45" name="TextBox 44">
            <a:extLst>
              <a:ext uri="{FF2B5EF4-FFF2-40B4-BE49-F238E27FC236}">
                <a16:creationId xmlns:a16="http://schemas.microsoft.com/office/drawing/2014/main" id="{D7EC95B9-4342-2A43-9B1F-2E5E2BE6F2B8}"/>
              </a:ext>
            </a:extLst>
          </p:cNvPr>
          <p:cNvSpPr txBox="1"/>
          <p:nvPr/>
        </p:nvSpPr>
        <p:spPr>
          <a:xfrm>
            <a:off x="5800522" y="510449"/>
            <a:ext cx="58618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Did you hear ‘somos’ or ‘soy’?</a:t>
            </a:r>
            <a:endParaRPr kumimoji="0" lang="en-GB" sz="2000" b="1" i="0" u="none" strike="noStrike" kern="1200" cap="none" spc="0" normalizeH="0" baseline="0" noProof="0">
              <a:ln>
                <a:noFill/>
              </a:ln>
              <a:solidFill>
                <a:srgbClr val="002060"/>
              </a:solidFill>
              <a:effectLst/>
              <a:uLnTx/>
              <a:uFillTx/>
              <a:latin typeface="Century Gothic"/>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Arial"/>
                <a:sym typeface="Arial"/>
              </a:rPr>
              <a:t>Look at your options and ask your partner who it might be, using ‘¿Eres…?’ or ‘¿Sois…?’</a:t>
            </a:r>
            <a:endPar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46" name="TextBox 23">
            <a:extLst>
              <a:ext uri="{FF2B5EF4-FFF2-40B4-BE49-F238E27FC236}">
                <a16:creationId xmlns:a16="http://schemas.microsoft.com/office/drawing/2014/main" id="{57098D85-66BB-6544-943A-AAA06E320CEF}"/>
              </a:ext>
            </a:extLst>
          </p:cNvPr>
          <p:cNvSpPr txBox="1"/>
          <p:nvPr/>
        </p:nvSpPr>
        <p:spPr>
          <a:xfrm>
            <a:off x="5826061" y="2114161"/>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1b) Francisco y Elena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47" name="TextBox 46">
            <a:extLst>
              <a:ext uri="{FF2B5EF4-FFF2-40B4-BE49-F238E27FC236}">
                <a16:creationId xmlns:a16="http://schemas.microsoft.com/office/drawing/2014/main" id="{121F68D1-A41C-3D43-9F48-75669A18CD95}"/>
              </a:ext>
            </a:extLst>
          </p:cNvPr>
          <p:cNvSpPr txBox="1"/>
          <p:nvPr/>
        </p:nvSpPr>
        <p:spPr>
          <a:xfrm>
            <a:off x="8730294" y="1735843"/>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1c) Jorge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48" name="TextBox 23">
            <a:extLst>
              <a:ext uri="{FF2B5EF4-FFF2-40B4-BE49-F238E27FC236}">
                <a16:creationId xmlns:a16="http://schemas.microsoft.com/office/drawing/2014/main" id="{FEA0F6F3-32EC-DC46-9842-1104C59B901F}"/>
              </a:ext>
            </a:extLst>
          </p:cNvPr>
          <p:cNvSpPr txBox="1"/>
          <p:nvPr/>
        </p:nvSpPr>
        <p:spPr>
          <a:xfrm>
            <a:off x="8731448" y="2146891"/>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1d) Jorge y Alejandra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49" name="Oval 48">
            <a:extLst>
              <a:ext uri="{FF2B5EF4-FFF2-40B4-BE49-F238E27FC236}">
                <a16:creationId xmlns:a16="http://schemas.microsoft.com/office/drawing/2014/main" id="{76A4E3A8-0330-3046-BF43-0C7AE3EECCF5}"/>
              </a:ext>
            </a:extLst>
          </p:cNvPr>
          <p:cNvSpPr/>
          <p:nvPr/>
        </p:nvSpPr>
        <p:spPr>
          <a:xfrm>
            <a:off x="5851599" y="1780967"/>
            <a:ext cx="497133" cy="41245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0" name="TextBox 23">
            <a:extLst>
              <a:ext uri="{FF2B5EF4-FFF2-40B4-BE49-F238E27FC236}">
                <a16:creationId xmlns:a16="http://schemas.microsoft.com/office/drawing/2014/main" id="{24432C1E-39E6-F940-88D4-61C2FAB48DFB}"/>
              </a:ext>
            </a:extLst>
          </p:cNvPr>
          <p:cNvSpPr txBox="1"/>
          <p:nvPr/>
        </p:nvSpPr>
        <p:spPr>
          <a:xfrm>
            <a:off x="5826061" y="2672137"/>
            <a:ext cx="23061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2a) David</a:t>
            </a:r>
          </a:p>
        </p:txBody>
      </p:sp>
      <p:sp>
        <p:nvSpPr>
          <p:cNvPr id="51" name="TextBox 23">
            <a:extLst>
              <a:ext uri="{FF2B5EF4-FFF2-40B4-BE49-F238E27FC236}">
                <a16:creationId xmlns:a16="http://schemas.microsoft.com/office/drawing/2014/main" id="{427B2084-5833-E94A-8FFA-750A31445E3B}"/>
              </a:ext>
            </a:extLst>
          </p:cNvPr>
          <p:cNvSpPr txBox="1"/>
          <p:nvPr/>
        </p:nvSpPr>
        <p:spPr>
          <a:xfrm>
            <a:off x="5851600" y="3019775"/>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2b)Mariel y Alejandra</a:t>
            </a:r>
          </a:p>
        </p:txBody>
      </p:sp>
      <p:sp>
        <p:nvSpPr>
          <p:cNvPr id="57" name="TextBox 56">
            <a:extLst>
              <a:ext uri="{FF2B5EF4-FFF2-40B4-BE49-F238E27FC236}">
                <a16:creationId xmlns:a16="http://schemas.microsoft.com/office/drawing/2014/main" id="{CC972E3E-F544-BE43-B52C-4A777DFA5EE5}"/>
              </a:ext>
            </a:extLst>
          </p:cNvPr>
          <p:cNvSpPr txBox="1"/>
          <p:nvPr/>
        </p:nvSpPr>
        <p:spPr>
          <a:xfrm>
            <a:off x="8755833" y="2641457"/>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2c) Mariel</a:t>
            </a:r>
          </a:p>
        </p:txBody>
      </p:sp>
      <p:sp>
        <p:nvSpPr>
          <p:cNvPr id="58" name="TextBox 23">
            <a:extLst>
              <a:ext uri="{FF2B5EF4-FFF2-40B4-BE49-F238E27FC236}">
                <a16:creationId xmlns:a16="http://schemas.microsoft.com/office/drawing/2014/main" id="{1853B85B-6C56-A341-B426-F0479EC0AAF2}"/>
              </a:ext>
            </a:extLst>
          </p:cNvPr>
          <p:cNvSpPr txBox="1"/>
          <p:nvPr/>
        </p:nvSpPr>
        <p:spPr>
          <a:xfrm>
            <a:off x="8756987" y="3052505"/>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2d) Jorge y Elena</a:t>
            </a:r>
          </a:p>
        </p:txBody>
      </p:sp>
      <p:sp>
        <p:nvSpPr>
          <p:cNvPr id="59" name="Oval 58">
            <a:extLst>
              <a:ext uri="{FF2B5EF4-FFF2-40B4-BE49-F238E27FC236}">
                <a16:creationId xmlns:a16="http://schemas.microsoft.com/office/drawing/2014/main" id="{342F4F01-EF5A-CE4E-9664-C7B41E1DDE88}"/>
              </a:ext>
            </a:extLst>
          </p:cNvPr>
          <p:cNvSpPr/>
          <p:nvPr/>
        </p:nvSpPr>
        <p:spPr>
          <a:xfrm>
            <a:off x="5875984" y="3039841"/>
            <a:ext cx="497133" cy="41245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0" name="TextBox 23">
            <a:extLst>
              <a:ext uri="{FF2B5EF4-FFF2-40B4-BE49-F238E27FC236}">
                <a16:creationId xmlns:a16="http://schemas.microsoft.com/office/drawing/2014/main" id="{DEB79FFD-C636-5746-ABA4-277F18FF1F62}"/>
              </a:ext>
            </a:extLst>
          </p:cNvPr>
          <p:cNvSpPr txBox="1"/>
          <p:nvPr/>
        </p:nvSpPr>
        <p:spPr>
          <a:xfrm>
            <a:off x="5851599" y="3649864"/>
            <a:ext cx="23061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3a) Pablo</a:t>
            </a:r>
          </a:p>
        </p:txBody>
      </p:sp>
      <p:sp>
        <p:nvSpPr>
          <p:cNvPr id="61" name="TextBox 23">
            <a:extLst>
              <a:ext uri="{FF2B5EF4-FFF2-40B4-BE49-F238E27FC236}">
                <a16:creationId xmlns:a16="http://schemas.microsoft.com/office/drawing/2014/main" id="{7D96D61B-3F72-D14C-A713-2A628890355F}"/>
              </a:ext>
            </a:extLst>
          </p:cNvPr>
          <p:cNvSpPr txBox="1"/>
          <p:nvPr/>
        </p:nvSpPr>
        <p:spPr>
          <a:xfrm>
            <a:off x="5877138" y="3997502"/>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3b) Mariel y Elena</a:t>
            </a:r>
          </a:p>
        </p:txBody>
      </p:sp>
      <p:sp>
        <p:nvSpPr>
          <p:cNvPr id="72" name="TextBox 71">
            <a:extLst>
              <a:ext uri="{FF2B5EF4-FFF2-40B4-BE49-F238E27FC236}">
                <a16:creationId xmlns:a16="http://schemas.microsoft.com/office/drawing/2014/main" id="{4A202CD3-6822-4943-8A81-9F3FDE8F1390}"/>
              </a:ext>
            </a:extLst>
          </p:cNvPr>
          <p:cNvSpPr txBox="1"/>
          <p:nvPr/>
        </p:nvSpPr>
        <p:spPr>
          <a:xfrm>
            <a:off x="8781371" y="3619184"/>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3c) David</a:t>
            </a:r>
          </a:p>
        </p:txBody>
      </p:sp>
      <p:sp>
        <p:nvSpPr>
          <p:cNvPr id="73" name="TextBox 23">
            <a:extLst>
              <a:ext uri="{FF2B5EF4-FFF2-40B4-BE49-F238E27FC236}">
                <a16:creationId xmlns:a16="http://schemas.microsoft.com/office/drawing/2014/main" id="{EDDF77F5-D9A2-CD4D-84C8-8F793C20AD55}"/>
              </a:ext>
            </a:extLst>
          </p:cNvPr>
          <p:cNvSpPr txBox="1"/>
          <p:nvPr/>
        </p:nvSpPr>
        <p:spPr>
          <a:xfrm>
            <a:off x="8782525" y="4030232"/>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3d) Jorge y Alejandra</a:t>
            </a:r>
          </a:p>
        </p:txBody>
      </p:sp>
      <p:sp>
        <p:nvSpPr>
          <p:cNvPr id="74" name="Oval 73">
            <a:extLst>
              <a:ext uri="{FF2B5EF4-FFF2-40B4-BE49-F238E27FC236}">
                <a16:creationId xmlns:a16="http://schemas.microsoft.com/office/drawing/2014/main" id="{6B313E24-18E3-D548-8C06-84671B652EAC}"/>
              </a:ext>
            </a:extLst>
          </p:cNvPr>
          <p:cNvSpPr/>
          <p:nvPr/>
        </p:nvSpPr>
        <p:spPr>
          <a:xfrm flipV="1">
            <a:off x="5875983" y="3936749"/>
            <a:ext cx="497133" cy="47474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5" name="TextBox 23">
            <a:extLst>
              <a:ext uri="{FF2B5EF4-FFF2-40B4-BE49-F238E27FC236}">
                <a16:creationId xmlns:a16="http://schemas.microsoft.com/office/drawing/2014/main" id="{95548989-2F76-2C44-A22C-5115C27C86EF}"/>
              </a:ext>
            </a:extLst>
          </p:cNvPr>
          <p:cNvSpPr txBox="1"/>
          <p:nvPr/>
        </p:nvSpPr>
        <p:spPr>
          <a:xfrm>
            <a:off x="5877138" y="4564462"/>
            <a:ext cx="23061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4a) David</a:t>
            </a:r>
          </a:p>
        </p:txBody>
      </p:sp>
      <p:sp>
        <p:nvSpPr>
          <p:cNvPr id="76" name="TextBox 23">
            <a:extLst>
              <a:ext uri="{FF2B5EF4-FFF2-40B4-BE49-F238E27FC236}">
                <a16:creationId xmlns:a16="http://schemas.microsoft.com/office/drawing/2014/main" id="{579A0D5C-BD86-AB4F-B5F2-C9085E7D24BD}"/>
              </a:ext>
            </a:extLst>
          </p:cNvPr>
          <p:cNvSpPr txBox="1"/>
          <p:nvPr/>
        </p:nvSpPr>
        <p:spPr>
          <a:xfrm>
            <a:off x="5902677" y="4912100"/>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4b) Francisco y Elena</a:t>
            </a:r>
          </a:p>
        </p:txBody>
      </p:sp>
      <p:sp>
        <p:nvSpPr>
          <p:cNvPr id="77" name="TextBox 76">
            <a:extLst>
              <a:ext uri="{FF2B5EF4-FFF2-40B4-BE49-F238E27FC236}">
                <a16:creationId xmlns:a16="http://schemas.microsoft.com/office/drawing/2014/main" id="{634A1D38-BDDA-8544-9E60-510A111CB828}"/>
              </a:ext>
            </a:extLst>
          </p:cNvPr>
          <p:cNvSpPr txBox="1"/>
          <p:nvPr/>
        </p:nvSpPr>
        <p:spPr>
          <a:xfrm>
            <a:off x="8806910" y="4533782"/>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4c) Alejandra</a:t>
            </a:r>
          </a:p>
        </p:txBody>
      </p:sp>
      <p:sp>
        <p:nvSpPr>
          <p:cNvPr id="78" name="TextBox 23">
            <a:extLst>
              <a:ext uri="{FF2B5EF4-FFF2-40B4-BE49-F238E27FC236}">
                <a16:creationId xmlns:a16="http://schemas.microsoft.com/office/drawing/2014/main" id="{59C13E26-DD82-FF47-A339-4EA802DEDDB1}"/>
              </a:ext>
            </a:extLst>
          </p:cNvPr>
          <p:cNvSpPr txBox="1"/>
          <p:nvPr/>
        </p:nvSpPr>
        <p:spPr>
          <a:xfrm>
            <a:off x="8808064" y="4944830"/>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4d) Mariel y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ELena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79" name="Oval 78">
            <a:extLst>
              <a:ext uri="{FF2B5EF4-FFF2-40B4-BE49-F238E27FC236}">
                <a16:creationId xmlns:a16="http://schemas.microsoft.com/office/drawing/2014/main" id="{F7B104EA-1B98-ED4D-AA22-7BE8DC1FD996}"/>
              </a:ext>
            </a:extLst>
          </p:cNvPr>
          <p:cNvSpPr/>
          <p:nvPr/>
        </p:nvSpPr>
        <p:spPr>
          <a:xfrm>
            <a:off x="5875984" y="4537627"/>
            <a:ext cx="497133" cy="41245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0" name="TextBox 23">
            <a:extLst>
              <a:ext uri="{FF2B5EF4-FFF2-40B4-BE49-F238E27FC236}">
                <a16:creationId xmlns:a16="http://schemas.microsoft.com/office/drawing/2014/main" id="{6FFFCAFC-746D-D349-81D0-09D6A7EBDF62}"/>
              </a:ext>
            </a:extLst>
          </p:cNvPr>
          <p:cNvSpPr txBox="1"/>
          <p:nvPr/>
        </p:nvSpPr>
        <p:spPr>
          <a:xfrm>
            <a:off x="5902676" y="5413675"/>
            <a:ext cx="23061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5a) Elena</a:t>
            </a:r>
          </a:p>
        </p:txBody>
      </p:sp>
      <p:sp>
        <p:nvSpPr>
          <p:cNvPr id="81" name="TextBox 23">
            <a:extLst>
              <a:ext uri="{FF2B5EF4-FFF2-40B4-BE49-F238E27FC236}">
                <a16:creationId xmlns:a16="http://schemas.microsoft.com/office/drawing/2014/main" id="{A8A947EB-CAD1-884D-8C10-CB848B5A6CE6}"/>
              </a:ext>
            </a:extLst>
          </p:cNvPr>
          <p:cNvSpPr txBox="1"/>
          <p:nvPr/>
        </p:nvSpPr>
        <p:spPr>
          <a:xfrm>
            <a:off x="5928215" y="5761313"/>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5b) Mariel y Elena</a:t>
            </a:r>
          </a:p>
        </p:txBody>
      </p:sp>
      <p:sp>
        <p:nvSpPr>
          <p:cNvPr id="82" name="TextBox 81">
            <a:extLst>
              <a:ext uri="{FF2B5EF4-FFF2-40B4-BE49-F238E27FC236}">
                <a16:creationId xmlns:a16="http://schemas.microsoft.com/office/drawing/2014/main" id="{05CA143F-144C-B144-87FF-6ED234648735}"/>
              </a:ext>
            </a:extLst>
          </p:cNvPr>
          <p:cNvSpPr txBox="1"/>
          <p:nvPr/>
        </p:nvSpPr>
        <p:spPr>
          <a:xfrm>
            <a:off x="8832448" y="5382995"/>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5c) Mariel</a:t>
            </a:r>
          </a:p>
        </p:txBody>
      </p:sp>
      <p:sp>
        <p:nvSpPr>
          <p:cNvPr id="83" name="TextBox 23">
            <a:extLst>
              <a:ext uri="{FF2B5EF4-FFF2-40B4-BE49-F238E27FC236}">
                <a16:creationId xmlns:a16="http://schemas.microsoft.com/office/drawing/2014/main" id="{CD98337B-9600-8E40-86A0-4D2729B2D879}"/>
              </a:ext>
            </a:extLst>
          </p:cNvPr>
          <p:cNvSpPr txBox="1"/>
          <p:nvPr/>
        </p:nvSpPr>
        <p:spPr>
          <a:xfrm>
            <a:off x="8833602" y="5794043"/>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5d) Alejandra y David</a:t>
            </a:r>
          </a:p>
        </p:txBody>
      </p:sp>
      <p:sp>
        <p:nvSpPr>
          <p:cNvPr id="84" name="Oval 83">
            <a:extLst>
              <a:ext uri="{FF2B5EF4-FFF2-40B4-BE49-F238E27FC236}">
                <a16:creationId xmlns:a16="http://schemas.microsoft.com/office/drawing/2014/main" id="{10B3F62B-D15F-8244-886E-1DCECF01CD70}"/>
              </a:ext>
            </a:extLst>
          </p:cNvPr>
          <p:cNvSpPr/>
          <p:nvPr/>
        </p:nvSpPr>
        <p:spPr>
          <a:xfrm>
            <a:off x="8885359" y="5359142"/>
            <a:ext cx="497133" cy="41245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10823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9" grpId="0" animBg="1"/>
      <p:bldP spid="74" grpId="0" animBg="1"/>
      <p:bldP spid="79" grpId="0" animBg="1"/>
      <p:bldP spid="8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80465" y="127000"/>
            <a:ext cx="10515600" cy="7879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Persona B</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 name="Rectangle 2">
            <a:extLst>
              <a:ext uri="{FF2B5EF4-FFF2-40B4-BE49-F238E27FC236}">
                <a16:creationId xmlns:a16="http://schemas.microsoft.com/office/drawing/2014/main" id="{94C9B716-5EA8-AB48-A633-EA1D72AD1EA5}"/>
              </a:ext>
            </a:extLst>
          </p:cNvPr>
          <p:cNvSpPr/>
          <p:nvPr/>
        </p:nvSpPr>
        <p:spPr>
          <a:xfrm>
            <a:off x="6646646" y="510449"/>
            <a:ext cx="5345365" cy="580817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 name="TextBox 6">
            <a:extLst>
              <a:ext uri="{FF2B5EF4-FFF2-40B4-BE49-F238E27FC236}">
                <a16:creationId xmlns:a16="http://schemas.microsoft.com/office/drawing/2014/main" id="{69B1E13C-00BE-C344-AEBD-20D186B18F27}"/>
              </a:ext>
            </a:extLst>
          </p:cNvPr>
          <p:cNvSpPr txBox="1"/>
          <p:nvPr/>
        </p:nvSpPr>
        <p:spPr>
          <a:xfrm>
            <a:off x="6690020" y="1917696"/>
            <a:ext cx="54610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1. I am from Guinea </a:t>
            </a:r>
            <a:r>
              <a:rPr kumimoji="0" lang="en-GB" sz="2000" b="0" i="0" u="none" strike="noStrike" kern="1200" cap="none" spc="0" normalizeH="0" baseline="0" noProof="0" dirty="0" err="1">
                <a:ln>
                  <a:noFill/>
                </a:ln>
                <a:solidFill>
                  <a:srgbClr val="4472C4">
                    <a:lumMod val="50000"/>
                  </a:srgbClr>
                </a:solidFill>
                <a:effectLst/>
                <a:uLnTx/>
                <a:uFillTx/>
                <a:latin typeface="Century Gothic"/>
                <a:ea typeface="+mn-ea"/>
                <a:cs typeface="Arial"/>
                <a:sym typeface="Arial"/>
              </a:rPr>
              <a:t>Ecuatorial</a:t>
            </a: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a:t>
            </a:r>
          </a:p>
        </p:txBody>
      </p:sp>
      <p:sp>
        <p:nvSpPr>
          <p:cNvPr id="5" name="CuadroTexto 1">
            <a:extLst>
              <a:ext uri="{FF2B5EF4-FFF2-40B4-BE49-F238E27FC236}">
                <a16:creationId xmlns:a16="http://schemas.microsoft.com/office/drawing/2014/main" id="{41DAE4C6-B32B-8D4E-9097-4D80EB02C14B}"/>
              </a:ext>
            </a:extLst>
          </p:cNvPr>
          <p:cNvSpPr txBox="1"/>
          <p:nvPr/>
        </p:nvSpPr>
        <p:spPr>
          <a:xfrm>
            <a:off x="6964806" y="2270143"/>
            <a:ext cx="15600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(Francisco)</a:t>
            </a:r>
            <a:endParaRPr kumimoji="0" lang="x-none"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7" name="Title 2">
            <a:extLst>
              <a:ext uri="{FF2B5EF4-FFF2-40B4-BE49-F238E27FC236}">
                <a16:creationId xmlns:a16="http://schemas.microsoft.com/office/drawing/2014/main" id="{D17EB818-F596-B24A-9FDE-8BC15E8C4B1E}"/>
              </a:ext>
            </a:extLst>
          </p:cNvPr>
          <p:cNvSpPr txBox="1">
            <a:spLocks/>
          </p:cNvSpPr>
          <p:nvPr/>
        </p:nvSpPr>
        <p:spPr>
          <a:xfrm>
            <a:off x="6694790" y="691775"/>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sym typeface="Arial"/>
              </a:rPr>
              <a:t>Say the sentence in Spanish, but don’t say the names below it!</a:t>
            </a:r>
            <a:endParaRPr kumimoji="0" 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Arial"/>
            </a:endParaRPr>
          </a:p>
        </p:txBody>
      </p:sp>
      <p:sp>
        <p:nvSpPr>
          <p:cNvPr id="8" name="TextBox 6">
            <a:extLst>
              <a:ext uri="{FF2B5EF4-FFF2-40B4-BE49-F238E27FC236}">
                <a16:creationId xmlns:a16="http://schemas.microsoft.com/office/drawing/2014/main" id="{69B1E13C-00BE-C344-AEBD-20D186B18F27}"/>
              </a:ext>
            </a:extLst>
          </p:cNvPr>
          <p:cNvSpPr txBox="1"/>
          <p:nvPr/>
        </p:nvSpPr>
        <p:spPr>
          <a:xfrm>
            <a:off x="6690020" y="2836158"/>
            <a:ext cx="3704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2. We are from Guerrero.</a:t>
            </a:r>
          </a:p>
        </p:txBody>
      </p:sp>
      <p:sp>
        <p:nvSpPr>
          <p:cNvPr id="9" name="CuadroTexto 1">
            <a:extLst>
              <a:ext uri="{FF2B5EF4-FFF2-40B4-BE49-F238E27FC236}">
                <a16:creationId xmlns:a16="http://schemas.microsoft.com/office/drawing/2014/main" id="{41DAE4C6-B32B-8D4E-9097-4D80EB02C14B}"/>
              </a:ext>
            </a:extLst>
          </p:cNvPr>
          <p:cNvSpPr txBox="1"/>
          <p:nvPr/>
        </p:nvSpPr>
        <p:spPr>
          <a:xfrm>
            <a:off x="6964806" y="3188605"/>
            <a:ext cx="26292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(Mariel y Alejandra)</a:t>
            </a:r>
            <a:endParaRPr kumimoji="0" lang="x-none"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12" name="TextBox 6">
            <a:extLst>
              <a:ext uri="{FF2B5EF4-FFF2-40B4-BE49-F238E27FC236}">
                <a16:creationId xmlns:a16="http://schemas.microsoft.com/office/drawing/2014/main" id="{69B1E13C-00BE-C344-AEBD-20D186B18F27}"/>
              </a:ext>
            </a:extLst>
          </p:cNvPr>
          <p:cNvSpPr txBox="1"/>
          <p:nvPr/>
        </p:nvSpPr>
        <p:spPr>
          <a:xfrm>
            <a:off x="6679575" y="3758682"/>
            <a:ext cx="3704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3. We are from Iquitos.</a:t>
            </a:r>
          </a:p>
        </p:txBody>
      </p:sp>
      <p:sp>
        <p:nvSpPr>
          <p:cNvPr id="13" name="CuadroTexto 1">
            <a:extLst>
              <a:ext uri="{FF2B5EF4-FFF2-40B4-BE49-F238E27FC236}">
                <a16:creationId xmlns:a16="http://schemas.microsoft.com/office/drawing/2014/main" id="{41DAE4C6-B32B-8D4E-9097-4D80EB02C14B}"/>
              </a:ext>
            </a:extLst>
          </p:cNvPr>
          <p:cNvSpPr txBox="1"/>
          <p:nvPr/>
        </p:nvSpPr>
        <p:spPr>
          <a:xfrm>
            <a:off x="6954361" y="4111129"/>
            <a:ext cx="20970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(Mariel y Elena)</a:t>
            </a:r>
            <a:endParaRPr kumimoji="0" lang="x-none"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14" name="TextBox 6">
            <a:extLst>
              <a:ext uri="{FF2B5EF4-FFF2-40B4-BE49-F238E27FC236}">
                <a16:creationId xmlns:a16="http://schemas.microsoft.com/office/drawing/2014/main" id="{69B1E13C-00BE-C344-AEBD-20D186B18F27}"/>
              </a:ext>
            </a:extLst>
          </p:cNvPr>
          <p:cNvSpPr txBox="1"/>
          <p:nvPr/>
        </p:nvSpPr>
        <p:spPr>
          <a:xfrm>
            <a:off x="6679575" y="4700454"/>
            <a:ext cx="3704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4. I am from San Guillermo.</a:t>
            </a:r>
          </a:p>
        </p:txBody>
      </p:sp>
      <p:sp>
        <p:nvSpPr>
          <p:cNvPr id="15" name="CuadroTexto 1">
            <a:extLst>
              <a:ext uri="{FF2B5EF4-FFF2-40B4-BE49-F238E27FC236}">
                <a16:creationId xmlns:a16="http://schemas.microsoft.com/office/drawing/2014/main" id="{41DAE4C6-B32B-8D4E-9097-4D80EB02C14B}"/>
              </a:ext>
            </a:extLst>
          </p:cNvPr>
          <p:cNvSpPr txBox="1"/>
          <p:nvPr/>
        </p:nvSpPr>
        <p:spPr>
          <a:xfrm>
            <a:off x="6954361" y="5052901"/>
            <a:ext cx="11095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(David)</a:t>
            </a:r>
            <a:endParaRPr kumimoji="0" lang="x-none"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16" name="TextBox 6">
            <a:extLst>
              <a:ext uri="{FF2B5EF4-FFF2-40B4-BE49-F238E27FC236}">
                <a16:creationId xmlns:a16="http://schemas.microsoft.com/office/drawing/2014/main" id="{69B1E13C-00BE-C344-AEBD-20D186B18F27}"/>
              </a:ext>
            </a:extLst>
          </p:cNvPr>
          <p:cNvSpPr txBox="1"/>
          <p:nvPr/>
        </p:nvSpPr>
        <p:spPr>
          <a:xfrm>
            <a:off x="6690020" y="5566062"/>
            <a:ext cx="3704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5. I am from San Miguel.</a:t>
            </a:r>
          </a:p>
        </p:txBody>
      </p:sp>
      <p:sp>
        <p:nvSpPr>
          <p:cNvPr id="17" name="CuadroTexto 1">
            <a:extLst>
              <a:ext uri="{FF2B5EF4-FFF2-40B4-BE49-F238E27FC236}">
                <a16:creationId xmlns:a16="http://schemas.microsoft.com/office/drawing/2014/main" id="{41DAE4C6-B32B-8D4E-9097-4D80EB02C14B}"/>
              </a:ext>
            </a:extLst>
          </p:cNvPr>
          <p:cNvSpPr txBox="1"/>
          <p:nvPr/>
        </p:nvSpPr>
        <p:spPr>
          <a:xfrm>
            <a:off x="6964806" y="5918509"/>
            <a:ext cx="11304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rPr>
              <a:t>(Mariel)</a:t>
            </a:r>
            <a:endParaRPr kumimoji="0" lang="x-none" sz="2000" b="0" i="1" u="none" strike="noStrike" kern="120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18" name="TextBox 6">
            <a:extLst>
              <a:ext uri="{FF2B5EF4-FFF2-40B4-BE49-F238E27FC236}">
                <a16:creationId xmlns:a16="http://schemas.microsoft.com/office/drawing/2014/main" id="{69B1E13C-00BE-C344-AEBD-20D186B18F27}"/>
              </a:ext>
            </a:extLst>
          </p:cNvPr>
          <p:cNvSpPr txBox="1"/>
          <p:nvPr/>
        </p:nvSpPr>
        <p:spPr>
          <a:xfrm>
            <a:off x="6694789" y="1187933"/>
            <a:ext cx="52972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a:ea typeface="+mn-ea"/>
                <a:cs typeface="Arial"/>
                <a:sym typeface="Arial"/>
              </a:rPr>
              <a:t>Your partner will ask you questions to find out who is speaking.</a:t>
            </a:r>
            <a:endParaRPr kumimoji="0" lang="en-GB" sz="2000" b="1" i="0" u="none" strike="noStrike" kern="1200" cap="none" spc="0" normalizeH="0" baseline="0" noProof="0" dirty="0">
              <a:ln>
                <a:noFill/>
              </a:ln>
              <a:solidFill>
                <a:srgbClr val="4472C4">
                  <a:lumMod val="50000"/>
                </a:srgbClr>
              </a:solidFill>
              <a:effectLst/>
              <a:uLnTx/>
              <a:uFillTx/>
              <a:latin typeface="Century Gothic"/>
              <a:ea typeface="+mn-ea"/>
              <a:cs typeface="Arial"/>
              <a:sym typeface="Arial"/>
            </a:endParaRPr>
          </a:p>
        </p:txBody>
      </p:sp>
      <p:sp>
        <p:nvSpPr>
          <p:cNvPr id="52" name="Rectangle 2">
            <a:extLst>
              <a:ext uri="{FF2B5EF4-FFF2-40B4-BE49-F238E27FC236}">
                <a16:creationId xmlns:a16="http://schemas.microsoft.com/office/drawing/2014/main" id="{CBF81529-E004-BA40-8DEF-918035FEE8F1}"/>
              </a:ext>
            </a:extLst>
          </p:cNvPr>
          <p:cNvSpPr/>
          <p:nvPr/>
        </p:nvSpPr>
        <p:spPr>
          <a:xfrm>
            <a:off x="307975" y="521387"/>
            <a:ext cx="6244491" cy="580817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53" name="TextBox 23">
            <a:extLst>
              <a:ext uri="{FF2B5EF4-FFF2-40B4-BE49-F238E27FC236}">
                <a16:creationId xmlns:a16="http://schemas.microsoft.com/office/drawing/2014/main" id="{A526D6FC-DD39-064D-9B04-DE4CE294A527}"/>
              </a:ext>
            </a:extLst>
          </p:cNvPr>
          <p:cNvSpPr txBox="1"/>
          <p:nvPr/>
        </p:nvSpPr>
        <p:spPr>
          <a:xfrm>
            <a:off x="339437" y="1811393"/>
            <a:ext cx="23061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1a) Francisco</a:t>
            </a:r>
          </a:p>
        </p:txBody>
      </p:sp>
      <p:sp>
        <p:nvSpPr>
          <p:cNvPr id="54" name="TextBox 53">
            <a:extLst>
              <a:ext uri="{FF2B5EF4-FFF2-40B4-BE49-F238E27FC236}">
                <a16:creationId xmlns:a16="http://schemas.microsoft.com/office/drawing/2014/main" id="{FEDBDF69-F151-5A40-A776-D507EF729B66}"/>
              </a:ext>
            </a:extLst>
          </p:cNvPr>
          <p:cNvSpPr txBox="1"/>
          <p:nvPr/>
        </p:nvSpPr>
        <p:spPr>
          <a:xfrm>
            <a:off x="339437" y="555319"/>
            <a:ext cx="58618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Did you hear ‘somos’ or ‘soy’?</a:t>
            </a:r>
            <a:endParaRPr kumimoji="0" lang="en-GB" sz="2000" b="1" i="0" u="none" strike="noStrike" kern="1200" cap="none" spc="0" normalizeH="0" baseline="0" noProof="0">
              <a:ln>
                <a:noFill/>
              </a:ln>
              <a:solidFill>
                <a:srgbClr val="002060"/>
              </a:solidFill>
              <a:effectLst/>
              <a:uLnTx/>
              <a:uFillTx/>
              <a:latin typeface="Century Gothic"/>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a:ea typeface="+mn-ea"/>
                <a:cs typeface="Arial"/>
                <a:sym typeface="Arial"/>
              </a:rPr>
              <a:t>Look at your options and ask your partner who it might be, using ‘¿Eres…?’ or ‘¿Sois…?’</a:t>
            </a:r>
            <a:endPar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55" name="TextBox 23">
            <a:extLst>
              <a:ext uri="{FF2B5EF4-FFF2-40B4-BE49-F238E27FC236}">
                <a16:creationId xmlns:a16="http://schemas.microsoft.com/office/drawing/2014/main" id="{A526D6FC-DD39-064D-9B04-DE4CE294A527}"/>
              </a:ext>
            </a:extLst>
          </p:cNvPr>
          <p:cNvSpPr txBox="1"/>
          <p:nvPr/>
        </p:nvSpPr>
        <p:spPr>
          <a:xfrm>
            <a:off x="364976" y="2159031"/>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1b) Francisco y Elena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A526D6FC-DD39-064D-9B04-DE4CE294A527}"/>
              </a:ext>
            </a:extLst>
          </p:cNvPr>
          <p:cNvSpPr txBox="1"/>
          <p:nvPr/>
        </p:nvSpPr>
        <p:spPr>
          <a:xfrm>
            <a:off x="3269209" y="1780713"/>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1c) Jorge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2" name="TextBox 23">
            <a:extLst>
              <a:ext uri="{FF2B5EF4-FFF2-40B4-BE49-F238E27FC236}">
                <a16:creationId xmlns:a16="http://schemas.microsoft.com/office/drawing/2014/main" id="{A526D6FC-DD39-064D-9B04-DE4CE294A527}"/>
              </a:ext>
            </a:extLst>
          </p:cNvPr>
          <p:cNvSpPr txBox="1"/>
          <p:nvPr/>
        </p:nvSpPr>
        <p:spPr>
          <a:xfrm>
            <a:off x="3270363" y="2191761"/>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Arial"/>
                <a:sym typeface="Arial"/>
              </a:rPr>
              <a:t>1d) Jorge y Alejandra</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63" name="Oval 62"/>
          <p:cNvSpPr/>
          <p:nvPr/>
        </p:nvSpPr>
        <p:spPr>
          <a:xfrm>
            <a:off x="3295901" y="2179421"/>
            <a:ext cx="497133" cy="41245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4" name="TextBox 23">
            <a:extLst>
              <a:ext uri="{FF2B5EF4-FFF2-40B4-BE49-F238E27FC236}">
                <a16:creationId xmlns:a16="http://schemas.microsoft.com/office/drawing/2014/main" id="{A526D6FC-DD39-064D-9B04-DE4CE294A527}"/>
              </a:ext>
            </a:extLst>
          </p:cNvPr>
          <p:cNvSpPr txBox="1"/>
          <p:nvPr/>
        </p:nvSpPr>
        <p:spPr>
          <a:xfrm>
            <a:off x="364976" y="2717007"/>
            <a:ext cx="23061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2a) David</a:t>
            </a:r>
          </a:p>
        </p:txBody>
      </p:sp>
      <p:sp>
        <p:nvSpPr>
          <p:cNvPr id="65" name="TextBox 23">
            <a:extLst>
              <a:ext uri="{FF2B5EF4-FFF2-40B4-BE49-F238E27FC236}">
                <a16:creationId xmlns:a16="http://schemas.microsoft.com/office/drawing/2014/main" id="{A526D6FC-DD39-064D-9B04-DE4CE294A527}"/>
              </a:ext>
            </a:extLst>
          </p:cNvPr>
          <p:cNvSpPr txBox="1"/>
          <p:nvPr/>
        </p:nvSpPr>
        <p:spPr>
          <a:xfrm>
            <a:off x="390515" y="3064645"/>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2b)Mariel y Alejandra</a:t>
            </a:r>
          </a:p>
        </p:txBody>
      </p:sp>
      <p:sp>
        <p:nvSpPr>
          <p:cNvPr id="66" name="TextBox 65">
            <a:extLst>
              <a:ext uri="{FF2B5EF4-FFF2-40B4-BE49-F238E27FC236}">
                <a16:creationId xmlns:a16="http://schemas.microsoft.com/office/drawing/2014/main" id="{A526D6FC-DD39-064D-9B04-DE4CE294A527}"/>
              </a:ext>
            </a:extLst>
          </p:cNvPr>
          <p:cNvSpPr txBox="1"/>
          <p:nvPr/>
        </p:nvSpPr>
        <p:spPr>
          <a:xfrm>
            <a:off x="3294748" y="2686327"/>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2c) Mariel</a:t>
            </a:r>
          </a:p>
        </p:txBody>
      </p:sp>
      <p:sp>
        <p:nvSpPr>
          <p:cNvPr id="67" name="TextBox 23">
            <a:extLst>
              <a:ext uri="{FF2B5EF4-FFF2-40B4-BE49-F238E27FC236}">
                <a16:creationId xmlns:a16="http://schemas.microsoft.com/office/drawing/2014/main" id="{A526D6FC-DD39-064D-9B04-DE4CE294A527}"/>
              </a:ext>
            </a:extLst>
          </p:cNvPr>
          <p:cNvSpPr txBox="1"/>
          <p:nvPr/>
        </p:nvSpPr>
        <p:spPr>
          <a:xfrm>
            <a:off x="3295902" y="3097375"/>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2d) Jorge y Elena</a:t>
            </a:r>
          </a:p>
        </p:txBody>
      </p:sp>
      <p:sp>
        <p:nvSpPr>
          <p:cNvPr id="68" name="Oval 67"/>
          <p:cNvSpPr/>
          <p:nvPr/>
        </p:nvSpPr>
        <p:spPr>
          <a:xfrm>
            <a:off x="3321440" y="3085035"/>
            <a:ext cx="497133" cy="41245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9" name="TextBox 23">
            <a:extLst>
              <a:ext uri="{FF2B5EF4-FFF2-40B4-BE49-F238E27FC236}">
                <a16:creationId xmlns:a16="http://schemas.microsoft.com/office/drawing/2014/main" id="{A526D6FC-DD39-064D-9B04-DE4CE294A527}"/>
              </a:ext>
            </a:extLst>
          </p:cNvPr>
          <p:cNvSpPr txBox="1"/>
          <p:nvPr/>
        </p:nvSpPr>
        <p:spPr>
          <a:xfrm>
            <a:off x="390514" y="3694734"/>
            <a:ext cx="23061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3a) Pablo</a:t>
            </a:r>
          </a:p>
        </p:txBody>
      </p:sp>
      <p:sp>
        <p:nvSpPr>
          <p:cNvPr id="70" name="TextBox 23">
            <a:extLst>
              <a:ext uri="{FF2B5EF4-FFF2-40B4-BE49-F238E27FC236}">
                <a16:creationId xmlns:a16="http://schemas.microsoft.com/office/drawing/2014/main" id="{A526D6FC-DD39-064D-9B04-DE4CE294A527}"/>
              </a:ext>
            </a:extLst>
          </p:cNvPr>
          <p:cNvSpPr txBox="1"/>
          <p:nvPr/>
        </p:nvSpPr>
        <p:spPr>
          <a:xfrm>
            <a:off x="416053" y="4042372"/>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3b) Mariel y Elena</a:t>
            </a:r>
          </a:p>
        </p:txBody>
      </p:sp>
      <p:sp>
        <p:nvSpPr>
          <p:cNvPr id="71" name="TextBox 70">
            <a:extLst>
              <a:ext uri="{FF2B5EF4-FFF2-40B4-BE49-F238E27FC236}">
                <a16:creationId xmlns:a16="http://schemas.microsoft.com/office/drawing/2014/main" id="{A526D6FC-DD39-064D-9B04-DE4CE294A527}"/>
              </a:ext>
            </a:extLst>
          </p:cNvPr>
          <p:cNvSpPr txBox="1"/>
          <p:nvPr/>
        </p:nvSpPr>
        <p:spPr>
          <a:xfrm>
            <a:off x="3320286" y="3664054"/>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3c) David</a:t>
            </a:r>
          </a:p>
        </p:txBody>
      </p:sp>
      <p:sp>
        <p:nvSpPr>
          <p:cNvPr id="85" name="TextBox 23">
            <a:extLst>
              <a:ext uri="{FF2B5EF4-FFF2-40B4-BE49-F238E27FC236}">
                <a16:creationId xmlns:a16="http://schemas.microsoft.com/office/drawing/2014/main" id="{A526D6FC-DD39-064D-9B04-DE4CE294A527}"/>
              </a:ext>
            </a:extLst>
          </p:cNvPr>
          <p:cNvSpPr txBox="1"/>
          <p:nvPr/>
        </p:nvSpPr>
        <p:spPr>
          <a:xfrm>
            <a:off x="3321440" y="4075102"/>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3d) Jorge y Alejandra</a:t>
            </a:r>
          </a:p>
        </p:txBody>
      </p:sp>
      <p:sp>
        <p:nvSpPr>
          <p:cNvPr id="86" name="Oval 85"/>
          <p:cNvSpPr/>
          <p:nvPr/>
        </p:nvSpPr>
        <p:spPr>
          <a:xfrm>
            <a:off x="414899" y="3636848"/>
            <a:ext cx="497133" cy="41245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7" name="TextBox 23">
            <a:extLst>
              <a:ext uri="{FF2B5EF4-FFF2-40B4-BE49-F238E27FC236}">
                <a16:creationId xmlns:a16="http://schemas.microsoft.com/office/drawing/2014/main" id="{A526D6FC-DD39-064D-9B04-DE4CE294A527}"/>
              </a:ext>
            </a:extLst>
          </p:cNvPr>
          <p:cNvSpPr txBox="1"/>
          <p:nvPr/>
        </p:nvSpPr>
        <p:spPr>
          <a:xfrm>
            <a:off x="416053" y="4609332"/>
            <a:ext cx="23061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4a) David</a:t>
            </a:r>
          </a:p>
        </p:txBody>
      </p:sp>
      <p:sp>
        <p:nvSpPr>
          <p:cNvPr id="88" name="TextBox 23">
            <a:extLst>
              <a:ext uri="{FF2B5EF4-FFF2-40B4-BE49-F238E27FC236}">
                <a16:creationId xmlns:a16="http://schemas.microsoft.com/office/drawing/2014/main" id="{A526D6FC-DD39-064D-9B04-DE4CE294A527}"/>
              </a:ext>
            </a:extLst>
          </p:cNvPr>
          <p:cNvSpPr txBox="1"/>
          <p:nvPr/>
        </p:nvSpPr>
        <p:spPr>
          <a:xfrm>
            <a:off x="441592" y="4956970"/>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4b) Francisco y Elena</a:t>
            </a:r>
          </a:p>
        </p:txBody>
      </p:sp>
      <p:sp>
        <p:nvSpPr>
          <p:cNvPr id="89" name="TextBox 88">
            <a:extLst>
              <a:ext uri="{FF2B5EF4-FFF2-40B4-BE49-F238E27FC236}">
                <a16:creationId xmlns:a16="http://schemas.microsoft.com/office/drawing/2014/main" id="{A526D6FC-DD39-064D-9B04-DE4CE294A527}"/>
              </a:ext>
            </a:extLst>
          </p:cNvPr>
          <p:cNvSpPr txBox="1"/>
          <p:nvPr/>
        </p:nvSpPr>
        <p:spPr>
          <a:xfrm>
            <a:off x="3345825" y="4578652"/>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4c) Alejandra</a:t>
            </a:r>
          </a:p>
        </p:txBody>
      </p:sp>
      <p:sp>
        <p:nvSpPr>
          <p:cNvPr id="90" name="TextBox 23">
            <a:extLst>
              <a:ext uri="{FF2B5EF4-FFF2-40B4-BE49-F238E27FC236}">
                <a16:creationId xmlns:a16="http://schemas.microsoft.com/office/drawing/2014/main" id="{A526D6FC-DD39-064D-9B04-DE4CE294A527}"/>
              </a:ext>
            </a:extLst>
          </p:cNvPr>
          <p:cNvSpPr txBox="1"/>
          <p:nvPr/>
        </p:nvSpPr>
        <p:spPr>
          <a:xfrm>
            <a:off x="3346979" y="4989700"/>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4d) Mariel y Elena</a:t>
            </a:r>
          </a:p>
        </p:txBody>
      </p:sp>
      <p:sp>
        <p:nvSpPr>
          <p:cNvPr id="91" name="Oval 90"/>
          <p:cNvSpPr/>
          <p:nvPr/>
        </p:nvSpPr>
        <p:spPr>
          <a:xfrm>
            <a:off x="414899" y="4582497"/>
            <a:ext cx="497133" cy="41245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2" name="TextBox 23">
            <a:extLst>
              <a:ext uri="{FF2B5EF4-FFF2-40B4-BE49-F238E27FC236}">
                <a16:creationId xmlns:a16="http://schemas.microsoft.com/office/drawing/2014/main" id="{A526D6FC-DD39-064D-9B04-DE4CE294A527}"/>
              </a:ext>
            </a:extLst>
          </p:cNvPr>
          <p:cNvSpPr txBox="1"/>
          <p:nvPr/>
        </p:nvSpPr>
        <p:spPr>
          <a:xfrm>
            <a:off x="441591" y="5458545"/>
            <a:ext cx="23061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5a) Elena</a:t>
            </a:r>
          </a:p>
        </p:txBody>
      </p:sp>
      <p:sp>
        <p:nvSpPr>
          <p:cNvPr id="93" name="TextBox 23">
            <a:extLst>
              <a:ext uri="{FF2B5EF4-FFF2-40B4-BE49-F238E27FC236}">
                <a16:creationId xmlns:a16="http://schemas.microsoft.com/office/drawing/2014/main" id="{A526D6FC-DD39-064D-9B04-DE4CE294A527}"/>
              </a:ext>
            </a:extLst>
          </p:cNvPr>
          <p:cNvSpPr txBox="1"/>
          <p:nvPr/>
        </p:nvSpPr>
        <p:spPr>
          <a:xfrm>
            <a:off x="467130" y="5806183"/>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5b) Mariel y Elena</a:t>
            </a:r>
          </a:p>
        </p:txBody>
      </p:sp>
      <p:sp>
        <p:nvSpPr>
          <p:cNvPr id="94" name="TextBox 93">
            <a:extLst>
              <a:ext uri="{FF2B5EF4-FFF2-40B4-BE49-F238E27FC236}">
                <a16:creationId xmlns:a16="http://schemas.microsoft.com/office/drawing/2014/main" id="{A526D6FC-DD39-064D-9B04-DE4CE294A527}"/>
              </a:ext>
            </a:extLst>
          </p:cNvPr>
          <p:cNvSpPr txBox="1"/>
          <p:nvPr/>
        </p:nvSpPr>
        <p:spPr>
          <a:xfrm>
            <a:off x="3371363" y="5427865"/>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5c) Mariel</a:t>
            </a:r>
          </a:p>
        </p:txBody>
      </p:sp>
      <p:sp>
        <p:nvSpPr>
          <p:cNvPr id="95" name="TextBox 23">
            <a:extLst>
              <a:ext uri="{FF2B5EF4-FFF2-40B4-BE49-F238E27FC236}">
                <a16:creationId xmlns:a16="http://schemas.microsoft.com/office/drawing/2014/main" id="{A526D6FC-DD39-064D-9B04-DE4CE294A527}"/>
              </a:ext>
            </a:extLst>
          </p:cNvPr>
          <p:cNvSpPr txBox="1"/>
          <p:nvPr/>
        </p:nvSpPr>
        <p:spPr>
          <a:xfrm>
            <a:off x="3372517" y="5838913"/>
            <a:ext cx="2930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5d) Alejandra y David</a:t>
            </a:r>
          </a:p>
        </p:txBody>
      </p:sp>
      <p:sp>
        <p:nvSpPr>
          <p:cNvPr id="96" name="Oval 95"/>
          <p:cNvSpPr/>
          <p:nvPr/>
        </p:nvSpPr>
        <p:spPr>
          <a:xfrm>
            <a:off x="497509" y="5826249"/>
            <a:ext cx="497133" cy="41245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9416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8" grpId="0" animBg="1"/>
      <p:bldP spid="86" grpId="0" animBg="1"/>
      <p:bldP spid="91" grpId="0" animBg="1"/>
      <p:bldP spid="9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a:t>
            </a:r>
            <a:r>
              <a:rPr lang="en-GB" sz="3600" dirty="0" err="1">
                <a:solidFill>
                  <a:prstClr val="white"/>
                </a:solidFill>
              </a:rPr>
              <a:t>gue</a:t>
            </a:r>
            <a:r>
              <a:rPr lang="en-GB" sz="3600" dirty="0">
                <a:solidFill>
                  <a:prstClr val="white"/>
                </a:solidFill>
              </a:rPr>
              <a:t>], [</a:t>
            </a:r>
            <a:r>
              <a:rPr lang="en-GB" sz="3600" dirty="0" err="1">
                <a:solidFill>
                  <a:prstClr val="white"/>
                </a:solidFill>
              </a:rPr>
              <a:t>gui</a:t>
            </a:r>
            <a:r>
              <a:rPr lang="en-GB" sz="3600" dirty="0">
                <a:solidFill>
                  <a:prstClr val="white"/>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3894925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213382" y="1529503"/>
            <a:ext cx="11051822" cy="86587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To talk about ‘I’ for completed events in the past with –ar verbs ending in </a:t>
            </a:r>
            <a:r>
              <a:rPr kumimoji="0" lang="en-US" sz="2200" b="1" i="0" u="none" strike="noStrike" kern="1200" cap="none" spc="0" normalizeH="0" baseline="0" noProof="0">
                <a:ln>
                  <a:noFill/>
                </a:ln>
                <a:solidFill>
                  <a:srgbClr val="002060"/>
                </a:solidFill>
                <a:effectLst/>
                <a:uLnTx/>
                <a:uFillTx/>
                <a:latin typeface="Century Gothic"/>
                <a:ea typeface="+mn-ea"/>
                <a:cs typeface="+mn-cs"/>
              </a:rPr>
              <a:t>-car</a:t>
            </a:r>
            <a:r>
              <a:rPr kumimoji="0" lang="en-US" sz="2200" b="0" i="0" u="none" strike="noStrike" kern="1200" cap="none" spc="0" normalizeH="0" baseline="0" noProof="0">
                <a:ln>
                  <a:noFill/>
                </a:ln>
                <a:solidFill>
                  <a:srgbClr val="002060"/>
                </a:solidFill>
                <a:effectLst/>
                <a:uLnTx/>
                <a:uFillTx/>
                <a:latin typeface="Century Gothic"/>
                <a:ea typeface="+mn-ea"/>
                <a:cs typeface="+mn-cs"/>
              </a:rPr>
              <a:t>, remove ‘-ar’ and add _____ .</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39131"/>
            <a:ext cx="6649156" cy="867128"/>
          </a:xfrm>
          <a:prstGeom prst="rect">
            <a:avLst/>
          </a:prstGeom>
        </p:spPr>
      </p:pic>
      <p:sp>
        <p:nvSpPr>
          <p:cNvPr id="2" name="Title 1"/>
          <p:cNvSpPr>
            <a:spLocks noGrp="1"/>
          </p:cNvSpPr>
          <p:nvPr>
            <p:ph type="title"/>
          </p:nvPr>
        </p:nvSpPr>
        <p:spPr>
          <a:xfrm>
            <a:off x="180000" y="239606"/>
            <a:ext cx="6036733" cy="715228"/>
          </a:xfrm>
        </p:spPr>
        <p:txBody>
          <a:bodyPr>
            <a:normAutofit fontScale="90000"/>
          </a:bodyPr>
          <a:lstStyle/>
          <a:p>
            <a:pPr>
              <a:lnSpc>
                <a:spcPct val="100000"/>
              </a:lnSpc>
            </a:pPr>
            <a:r>
              <a:rPr lang="en-GB" sz="2400" b="1" dirty="0">
                <a:solidFill>
                  <a:schemeClr val="bg1"/>
                </a:solidFill>
              </a:rPr>
              <a:t>Spelling changes for –</a:t>
            </a:r>
            <a:r>
              <a:rPr lang="en-GB" sz="2400" b="1" dirty="0" err="1">
                <a:solidFill>
                  <a:schemeClr val="bg1"/>
                </a:solidFill>
              </a:rPr>
              <a:t>ar</a:t>
            </a:r>
            <a:r>
              <a:rPr lang="en-GB" sz="2400" b="1" dirty="0">
                <a:solidFill>
                  <a:schemeClr val="bg1"/>
                </a:solidFill>
              </a:rPr>
              <a:t> verbs in the </a:t>
            </a:r>
            <a:r>
              <a:rPr lang="en-GB" sz="2400" b="1" dirty="0" err="1">
                <a:solidFill>
                  <a:schemeClr val="bg1"/>
                </a:solidFill>
              </a:rPr>
              <a:t>preterite</a:t>
            </a:r>
            <a:r>
              <a:rPr lang="en-GB" sz="2400" b="1" dirty="0">
                <a:solidFill>
                  <a:schemeClr val="bg1"/>
                </a:solidFill>
              </a:rPr>
              <a:t>: using the verb </a:t>
            </a:r>
            <a:r>
              <a:rPr lang="en-GB" sz="2400" b="1">
                <a:solidFill>
                  <a:schemeClr val="bg1"/>
                </a:solidFill>
              </a:rPr>
              <a:t>ending ‘-gué’</a:t>
            </a:r>
            <a:endParaRPr lang="en-US" dirty="0"/>
          </a:p>
        </p:txBody>
      </p:sp>
      <p:cxnSp>
        <p:nvCxnSpPr>
          <p:cNvPr id="5" name="Straight Arrow Connector 4"/>
          <p:cNvCxnSpPr/>
          <p:nvPr/>
        </p:nvCxnSpPr>
        <p:spPr>
          <a:xfrm>
            <a:off x="3437621" y="2681543"/>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864257" y="2472599"/>
            <a:ext cx="1559308"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practi</a:t>
            </a:r>
            <a:r>
              <a:rPr kumimoji="0" lang="en-US" sz="2200" b="1" i="0" u="none" strike="noStrike" kern="1200" cap="none" spc="0" normalizeH="0" baseline="0" noProof="0">
                <a:ln>
                  <a:noFill/>
                </a:ln>
                <a:solidFill>
                  <a:srgbClr val="EE6000"/>
                </a:solidFill>
                <a:effectLst/>
                <a:uLnTx/>
                <a:uFillTx/>
                <a:latin typeface="Century Gothic"/>
                <a:ea typeface="+mn-ea"/>
                <a:cs typeface="+mn-cs"/>
              </a:rPr>
              <a:t>car</a:t>
            </a:r>
            <a:endParaRPr kumimoji="0" lang="en-GB" sz="2200" b="1" i="1" u="none" strike="noStrike" kern="1200" cap="none" spc="0" normalizeH="0" baseline="0" noProof="0">
              <a:ln>
                <a:noFill/>
              </a:ln>
              <a:solidFill>
                <a:srgbClr val="EE6000"/>
              </a:solidFill>
              <a:effectLst/>
              <a:uLnTx/>
              <a:uFillTx/>
              <a:latin typeface="Century Gothic"/>
              <a:ea typeface="+mn-ea"/>
              <a:cs typeface="+mn-cs"/>
            </a:endParaRPr>
          </a:p>
        </p:txBody>
      </p:sp>
      <p:sp>
        <p:nvSpPr>
          <p:cNvPr id="11" name="Rectangle 10"/>
          <p:cNvSpPr/>
          <p:nvPr/>
        </p:nvSpPr>
        <p:spPr>
          <a:xfrm>
            <a:off x="4313015" y="2449772"/>
            <a:ext cx="1516762"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4472C4">
                    <a:lumMod val="50000"/>
                  </a:srgbClr>
                </a:solidFill>
                <a:effectLst/>
                <a:uLnTx/>
                <a:uFillTx/>
                <a:latin typeface="Century Gothic"/>
                <a:ea typeface="+mn-ea"/>
                <a:cs typeface="+mn-cs"/>
              </a:rPr>
              <a:t>practi</a:t>
            </a:r>
            <a:r>
              <a:rPr kumimoji="0" lang="en-US" sz="2200" b="1" i="0" u="none" strike="noStrike" kern="1200" cap="none" spc="0" normalizeH="0" baseline="0" noProof="0">
                <a:ln>
                  <a:noFill/>
                </a:ln>
                <a:solidFill>
                  <a:srgbClr val="F66400"/>
                </a:solidFill>
                <a:effectLst/>
                <a:uLnTx/>
                <a:uFillTx/>
                <a:latin typeface="Century Gothic"/>
                <a:ea typeface="+mn-ea"/>
                <a:cs typeface="+mn-cs"/>
              </a:rPr>
              <a:t>qu</a:t>
            </a:r>
            <a:r>
              <a:rPr kumimoji="0" lang="en-US" sz="2200" b="1" i="0" u="none" strike="noStrike" kern="1200" cap="none" spc="0" normalizeH="0" baseline="0" noProof="0">
                <a:ln>
                  <a:noFill/>
                </a:ln>
                <a:solidFill>
                  <a:srgbClr val="FF6600"/>
                </a:solidFill>
                <a:effectLst/>
                <a:uLnTx/>
                <a:uFillTx/>
                <a:latin typeface="Century Gothic"/>
                <a:ea typeface="+mn-ea"/>
                <a:cs typeface="+mn-cs"/>
              </a:rPr>
              <a:t>é</a:t>
            </a:r>
            <a:endParaRPr kumimoji="0" lang="en-GB" sz="2200" b="1" i="0" u="none" strike="noStrike" kern="1200" cap="none" spc="0" normalizeH="0" baseline="0" noProof="0">
              <a:ln>
                <a:noFill/>
              </a:ln>
              <a:solidFill>
                <a:prstClr val="black"/>
              </a:solidFill>
              <a:effectLst/>
              <a:uLnTx/>
              <a:uFillTx/>
              <a:latin typeface="Century Gothic"/>
              <a:ea typeface="+mn-ea"/>
              <a:cs typeface="+mn-cs"/>
            </a:endParaRPr>
          </a:p>
        </p:txBody>
      </p:sp>
      <p:sp>
        <p:nvSpPr>
          <p:cNvPr id="12" name="Rectangle 11"/>
          <p:cNvSpPr/>
          <p:nvPr/>
        </p:nvSpPr>
        <p:spPr>
          <a:xfrm>
            <a:off x="4172852" y="2800509"/>
            <a:ext cx="167545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2060"/>
                </a:solidFill>
                <a:effectLst/>
                <a:uLnTx/>
                <a:uFillTx/>
                <a:latin typeface="Century Gothic"/>
                <a:ea typeface="+mn-ea"/>
                <a:cs typeface="+mn-cs"/>
              </a:rPr>
              <a:t>(I practised)</a:t>
            </a:r>
            <a:endParaRPr kumimoji="0" lang="en-GB" sz="2000" b="0" i="1" u="none" strike="noStrike" kern="1200" cap="none" spc="0" normalizeH="0" baseline="0" noProof="0">
              <a:ln>
                <a:noFill/>
              </a:ln>
              <a:solidFill>
                <a:srgbClr val="002060"/>
              </a:solidFill>
              <a:effectLst/>
              <a:uLnTx/>
              <a:uFillTx/>
              <a:latin typeface="Century Gothic"/>
              <a:ea typeface="+mn-ea"/>
              <a:cs typeface="+mn-cs"/>
            </a:endParaRPr>
          </a:p>
        </p:txBody>
      </p:sp>
      <p:sp>
        <p:nvSpPr>
          <p:cNvPr id="18" name="Rectangle 17"/>
          <p:cNvSpPr/>
          <p:nvPr/>
        </p:nvSpPr>
        <p:spPr>
          <a:xfrm>
            <a:off x="8893613" y="2388531"/>
            <a:ext cx="1178528"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ata</a:t>
            </a:r>
            <a:r>
              <a:rPr kumimoji="0" lang="en-US" sz="2200" b="1" i="0" u="none" strike="noStrike" kern="1200" cap="none" spc="0" normalizeH="0" baseline="0" noProof="0">
                <a:ln>
                  <a:noFill/>
                </a:ln>
                <a:solidFill>
                  <a:srgbClr val="F66400"/>
                </a:solidFill>
                <a:effectLst/>
                <a:uLnTx/>
                <a:uFillTx/>
                <a:latin typeface="Century Gothic"/>
                <a:ea typeface="+mn-ea"/>
                <a:cs typeface="+mn-cs"/>
              </a:rPr>
              <a:t>qu</a:t>
            </a:r>
            <a:r>
              <a:rPr kumimoji="0" lang="en-US" sz="2200" b="1" i="0" u="none" strike="noStrike" kern="1200" cap="none" spc="0" normalizeH="0" baseline="0" noProof="0">
                <a:ln>
                  <a:noFill/>
                </a:ln>
                <a:solidFill>
                  <a:srgbClr val="FF6600"/>
                </a:solidFill>
                <a:effectLst/>
                <a:uLnTx/>
                <a:uFillTx/>
                <a:latin typeface="Century Gothic"/>
                <a:ea typeface="+mn-ea"/>
                <a:cs typeface="+mn-cs"/>
              </a:rPr>
              <a:t>é</a:t>
            </a:r>
            <a:endParaRPr kumimoji="0" lang="en-GB" sz="2200" b="1" i="0" u="none" strike="noStrike" kern="1200" cap="none" spc="0" normalizeH="0" baseline="0" noProof="0">
              <a:ln>
                <a:noFill/>
              </a:ln>
              <a:solidFill>
                <a:prstClr val="black"/>
              </a:solidFill>
              <a:effectLst/>
              <a:uLnTx/>
              <a:uFillTx/>
              <a:latin typeface="Century Gothic"/>
              <a:ea typeface="+mn-ea"/>
              <a:cs typeface="+mn-cs"/>
            </a:endParaRPr>
          </a:p>
        </p:txBody>
      </p:sp>
      <p:sp>
        <p:nvSpPr>
          <p:cNvPr id="19" name="Rectangle 18"/>
          <p:cNvSpPr/>
          <p:nvPr/>
        </p:nvSpPr>
        <p:spPr>
          <a:xfrm>
            <a:off x="3979157" y="4165213"/>
            <a:ext cx="112242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4472C4">
                    <a:lumMod val="50000"/>
                  </a:srgbClr>
                </a:solidFill>
                <a:effectLst/>
                <a:uLnTx/>
                <a:uFillTx/>
                <a:latin typeface="Century Gothic"/>
                <a:ea typeface="+mn-ea"/>
                <a:cs typeface="+mn-cs"/>
              </a:rPr>
              <a:t> </a:t>
            </a:r>
            <a:r>
              <a:rPr kumimoji="0" lang="en-US" sz="2200" b="1" i="0" u="none" strike="noStrike" kern="1200" cap="none" spc="0" normalizeH="0" baseline="0" noProof="0">
                <a:ln>
                  <a:noFill/>
                </a:ln>
                <a:solidFill>
                  <a:srgbClr val="002060"/>
                </a:solidFill>
                <a:effectLst/>
                <a:uLnTx/>
                <a:uFillTx/>
                <a:latin typeface="Century Gothic"/>
                <a:ea typeface="+mn-ea"/>
                <a:cs typeface="+mn-cs"/>
              </a:rPr>
              <a:t>ju</a:t>
            </a:r>
            <a:r>
              <a:rPr kumimoji="0" lang="en-US" sz="2200" b="1" i="0" u="none" strike="noStrike" kern="1200" cap="none" spc="0" normalizeH="0" baseline="0" noProof="0">
                <a:ln>
                  <a:noFill/>
                </a:ln>
                <a:solidFill>
                  <a:srgbClr val="FF6600"/>
                </a:solidFill>
                <a:effectLst/>
                <a:uLnTx/>
                <a:uFillTx/>
                <a:latin typeface="Century Gothic"/>
                <a:ea typeface="+mn-ea"/>
                <a:cs typeface="+mn-cs"/>
              </a:rPr>
              <a:t>gué</a:t>
            </a:r>
            <a:r>
              <a:rPr kumimoji="0" lang="en-US" sz="2200" b="1" i="0" u="none" strike="noStrike" kern="1200" cap="none" spc="0" normalizeH="0" baseline="0" noProof="0">
                <a:ln>
                  <a:noFill/>
                </a:ln>
                <a:solidFill>
                  <a:srgbClr val="4472C4">
                    <a:lumMod val="50000"/>
                  </a:srgbClr>
                </a:solidFill>
                <a:effectLst/>
                <a:uLnTx/>
                <a:uFillTx/>
                <a:latin typeface="Century Gothic"/>
                <a:ea typeface="+mn-ea"/>
                <a:cs typeface="+mn-cs"/>
              </a:rPr>
              <a:t> </a:t>
            </a:r>
            <a:endParaRPr kumimoji="0" lang="en-GB" sz="2200" b="1" i="0" u="none" strike="noStrike" kern="1200" cap="none" spc="0" normalizeH="0" baseline="0" noProof="0">
              <a:ln>
                <a:noFill/>
              </a:ln>
              <a:solidFill>
                <a:prstClr val="black"/>
              </a:solidFill>
              <a:effectLst/>
              <a:uLnTx/>
              <a:uFillTx/>
              <a:latin typeface="Century Gothic"/>
              <a:ea typeface="+mn-ea"/>
              <a:cs typeface="+mn-cs"/>
            </a:endParaRPr>
          </a:p>
        </p:txBody>
      </p:sp>
      <p:sp>
        <p:nvSpPr>
          <p:cNvPr id="20" name="Rectangle 19"/>
          <p:cNvSpPr/>
          <p:nvPr/>
        </p:nvSpPr>
        <p:spPr>
          <a:xfrm>
            <a:off x="8819216" y="4176460"/>
            <a:ext cx="103746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entury Gothic"/>
                <a:ea typeface="+mn-ea"/>
                <a:cs typeface="+mn-cs"/>
              </a:rPr>
              <a:t>lle</a:t>
            </a:r>
            <a:r>
              <a:rPr kumimoji="0" lang="en-US" sz="2200" b="1" i="0" u="none" strike="noStrike" kern="1200" cap="none" spc="0" normalizeH="0" baseline="0" noProof="0" dirty="0" err="1">
                <a:ln>
                  <a:noFill/>
                </a:ln>
                <a:solidFill>
                  <a:srgbClr val="FF6600"/>
                </a:solidFill>
                <a:effectLst/>
                <a:uLnTx/>
                <a:uFillTx/>
                <a:latin typeface="Century Gothic"/>
                <a:ea typeface="+mn-ea"/>
                <a:cs typeface="+mn-cs"/>
              </a:rPr>
              <a:t>gué</a:t>
            </a:r>
            <a:endParaRPr kumimoji="0" lang="en-GB" sz="22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 name="Rectangle 20"/>
          <p:cNvSpPr/>
          <p:nvPr/>
        </p:nvSpPr>
        <p:spPr>
          <a:xfrm>
            <a:off x="3932461" y="4518247"/>
            <a:ext cx="138371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2060"/>
                </a:solidFill>
                <a:effectLst/>
                <a:uLnTx/>
                <a:uFillTx/>
                <a:latin typeface="Century Gothic"/>
                <a:ea typeface="+mn-ea"/>
                <a:cs typeface="+mn-cs"/>
              </a:rPr>
              <a:t>(I played)</a:t>
            </a:r>
            <a:endParaRPr kumimoji="0" lang="en-GB" sz="2000" b="0" i="1" u="none" strike="noStrike" kern="1200" cap="none" spc="0" normalizeH="0" baseline="0" noProof="0">
              <a:ln>
                <a:noFill/>
              </a:ln>
              <a:solidFill>
                <a:srgbClr val="002060"/>
              </a:solidFill>
              <a:effectLst/>
              <a:uLnTx/>
              <a:uFillTx/>
              <a:latin typeface="Century Gothic"/>
              <a:ea typeface="+mn-ea"/>
              <a:cs typeface="+mn-cs"/>
            </a:endParaRPr>
          </a:p>
        </p:txBody>
      </p:sp>
      <p:sp>
        <p:nvSpPr>
          <p:cNvPr id="22" name="Rectangle 21"/>
          <p:cNvSpPr/>
          <p:nvPr/>
        </p:nvSpPr>
        <p:spPr>
          <a:xfrm>
            <a:off x="8720792" y="4528262"/>
            <a:ext cx="136768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2060"/>
                </a:solidFill>
                <a:effectLst/>
                <a:uLnTx/>
                <a:uFillTx/>
                <a:latin typeface="Century Gothic"/>
                <a:ea typeface="+mn-ea"/>
                <a:cs typeface="+mn-cs"/>
              </a:rPr>
              <a:t>(I arrived)</a:t>
            </a:r>
            <a:endParaRPr kumimoji="0" lang="en-GB" sz="2000" b="0"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Rectangle 23"/>
          <p:cNvSpPr/>
          <p:nvPr/>
        </p:nvSpPr>
        <p:spPr>
          <a:xfrm>
            <a:off x="6483040" y="4529925"/>
            <a:ext cx="138852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2060"/>
                </a:solidFill>
                <a:effectLst/>
                <a:uLnTx/>
                <a:uFillTx/>
                <a:latin typeface="Century Gothic"/>
                <a:ea typeface="+mn-ea"/>
                <a:cs typeface="+mn-cs"/>
              </a:rPr>
              <a:t>(to arrive)</a:t>
            </a:r>
            <a:endParaRPr kumimoji="0" lang="en-GB" sz="2000" b="0" i="1"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Rectangle 25"/>
          <p:cNvSpPr/>
          <p:nvPr/>
        </p:nvSpPr>
        <p:spPr>
          <a:xfrm>
            <a:off x="6729903" y="4164850"/>
            <a:ext cx="96212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entury Gothic"/>
                <a:ea typeface="+mn-ea"/>
                <a:cs typeface="+mn-cs"/>
              </a:rPr>
              <a:t>lle</a:t>
            </a:r>
            <a:r>
              <a:rPr kumimoji="0" lang="en-US" sz="2200" b="1" i="0" u="none" strike="noStrike" kern="1200" cap="none" spc="0" normalizeH="0" baseline="0" noProof="0" dirty="0" err="1">
                <a:ln>
                  <a:noFill/>
                </a:ln>
                <a:solidFill>
                  <a:srgbClr val="FF6600"/>
                </a:solidFill>
                <a:effectLst/>
                <a:uLnTx/>
                <a:uFillTx/>
                <a:latin typeface="Century Gothic"/>
                <a:ea typeface="+mn-ea"/>
                <a:cs typeface="+mn-cs"/>
              </a:rPr>
              <a:t>gar</a:t>
            </a:r>
            <a:endParaRPr kumimoji="0" lang="en-GB" sz="22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 name="Rectangle 26"/>
          <p:cNvSpPr/>
          <p:nvPr/>
        </p:nvSpPr>
        <p:spPr>
          <a:xfrm>
            <a:off x="1697504" y="4506893"/>
            <a:ext cx="130837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2060"/>
                </a:solidFill>
                <a:effectLst/>
                <a:uLnTx/>
                <a:uFillTx/>
                <a:latin typeface="Century Gothic"/>
                <a:ea typeface="+mn-ea"/>
                <a:cs typeface="+mn-cs"/>
              </a:rPr>
              <a:t>(to play) </a:t>
            </a: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8" name="Rectangle 27"/>
          <p:cNvSpPr/>
          <p:nvPr/>
        </p:nvSpPr>
        <p:spPr>
          <a:xfrm>
            <a:off x="1887998" y="4176461"/>
            <a:ext cx="1107996"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ju</a:t>
            </a:r>
            <a:r>
              <a:rPr kumimoji="0" lang="en-US" sz="2200" b="1" i="0" u="none" strike="noStrike" kern="1200" cap="none" spc="0" normalizeH="0" baseline="0" noProof="0">
                <a:ln>
                  <a:noFill/>
                </a:ln>
                <a:solidFill>
                  <a:srgbClr val="F66400"/>
                </a:solidFill>
                <a:effectLst/>
                <a:uLnTx/>
                <a:uFillTx/>
                <a:latin typeface="Century Gothic"/>
                <a:ea typeface="+mn-ea"/>
                <a:cs typeface="+mn-cs"/>
              </a:rPr>
              <a:t>gar</a:t>
            </a:r>
            <a:r>
              <a:rPr kumimoji="0" lang="en-US" sz="2200" b="1" i="0" u="none" strike="noStrike" kern="1200" cap="none" spc="0" normalizeH="0" baseline="0" noProof="0">
                <a:ln>
                  <a:noFill/>
                </a:ln>
                <a:solidFill>
                  <a:srgbClr val="FF6600"/>
                </a:solidFill>
                <a:effectLst/>
                <a:uLnTx/>
                <a:uFillTx/>
                <a:latin typeface="Century Gothic"/>
                <a:ea typeface="+mn-ea"/>
                <a:cs typeface="+mn-cs"/>
              </a:rPr>
              <a:t> </a:t>
            </a:r>
            <a:r>
              <a:rPr kumimoji="0" lang="en-US" sz="2200" b="1" i="0" u="none" strike="noStrike" kern="1200" cap="none" spc="0" normalizeH="0" baseline="0" noProof="0">
                <a:ln>
                  <a:noFill/>
                </a:ln>
                <a:solidFill>
                  <a:srgbClr val="4472C4">
                    <a:lumMod val="50000"/>
                  </a:srgbClr>
                </a:solidFill>
                <a:effectLst/>
                <a:uLnTx/>
                <a:uFillTx/>
                <a:latin typeface="Century Gothic"/>
                <a:ea typeface="+mn-ea"/>
                <a:cs typeface="+mn-cs"/>
              </a:rPr>
              <a:t>	</a:t>
            </a:r>
            <a:endParaRPr kumimoji="0" lang="en-GB" sz="2200" b="1" i="0" u="none" strike="noStrike" kern="1200" cap="none" spc="0" normalizeH="0" baseline="0" noProof="0">
              <a:ln>
                <a:noFill/>
              </a:ln>
              <a:solidFill>
                <a:prstClr val="black"/>
              </a:solidFill>
              <a:effectLst/>
              <a:uLnTx/>
              <a:uFillTx/>
              <a:latin typeface="Century Gothic"/>
              <a:ea typeface="+mn-ea"/>
              <a:cs typeface="+mn-cs"/>
            </a:endParaRPr>
          </a:p>
        </p:txBody>
      </p:sp>
      <p:sp>
        <p:nvSpPr>
          <p:cNvPr id="29" name="Rectangle 28"/>
          <p:cNvSpPr/>
          <p:nvPr/>
        </p:nvSpPr>
        <p:spPr>
          <a:xfrm>
            <a:off x="6719227" y="2409977"/>
            <a:ext cx="1098378"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060"/>
                </a:solidFill>
                <a:effectLst/>
                <a:uLnTx/>
                <a:uFillTx/>
                <a:latin typeface="Century Gothic"/>
                <a:ea typeface="+mn-ea"/>
                <a:cs typeface="+mn-cs"/>
              </a:rPr>
              <a:t>atac</a:t>
            </a:r>
            <a:r>
              <a:rPr kumimoji="0" lang="en-US" sz="2200" b="1" i="0" u="none" strike="noStrike" kern="1200" cap="none" spc="0" normalizeH="0" baseline="0" noProof="0">
                <a:ln>
                  <a:noFill/>
                </a:ln>
                <a:solidFill>
                  <a:srgbClr val="FF6600"/>
                </a:solidFill>
                <a:effectLst/>
                <a:uLnTx/>
                <a:uFillTx/>
                <a:latin typeface="Century Gothic"/>
                <a:ea typeface="+mn-ea"/>
                <a:cs typeface="+mn-cs"/>
              </a:rPr>
              <a:t>ar</a:t>
            </a:r>
            <a:endParaRPr kumimoji="0" lang="en-GB" sz="2200" b="1" i="0" u="none" strike="noStrike" kern="1200" cap="none" spc="0" normalizeH="0" baseline="0" noProof="0">
              <a:ln>
                <a:noFill/>
              </a:ln>
              <a:solidFill>
                <a:prstClr val="black"/>
              </a:solidFill>
              <a:effectLst/>
              <a:uLnTx/>
              <a:uFillTx/>
              <a:latin typeface="Century Gothic"/>
              <a:ea typeface="+mn-ea"/>
              <a:cs typeface="+mn-cs"/>
            </a:endParaRPr>
          </a:p>
        </p:txBody>
      </p:sp>
      <p:sp>
        <p:nvSpPr>
          <p:cNvPr id="30" name="Rectangle 29"/>
          <p:cNvSpPr/>
          <p:nvPr/>
        </p:nvSpPr>
        <p:spPr>
          <a:xfrm>
            <a:off x="199729" y="2555940"/>
            <a:ext cx="15392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Ejemplos: </a:t>
            </a:r>
            <a:endParaRPr kumimoji="0" lang="en-GB" sz="2200" b="0" i="0" u="none" strike="noStrike" kern="1200" cap="none" spc="0" normalizeH="0" baseline="0" noProof="0">
              <a:ln>
                <a:noFill/>
              </a:ln>
              <a:solidFill>
                <a:srgbClr val="002060"/>
              </a:solidFill>
              <a:effectLst/>
              <a:uLnTx/>
              <a:uFillTx/>
              <a:latin typeface="Century Gothic"/>
              <a:ea typeface="+mn-ea"/>
              <a:cs typeface="+mn-cs"/>
            </a:endParaRPr>
          </a:p>
        </p:txBody>
      </p:sp>
      <p:sp>
        <p:nvSpPr>
          <p:cNvPr id="31" name="Rectangle 30"/>
          <p:cNvSpPr/>
          <p:nvPr/>
        </p:nvSpPr>
        <p:spPr>
          <a:xfrm>
            <a:off x="180000" y="1030905"/>
            <a:ext cx="6526146" cy="498598"/>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As you know, some verbs in Spanish end in –ar.</a:t>
            </a:r>
          </a:p>
        </p:txBody>
      </p:sp>
      <p:sp>
        <p:nvSpPr>
          <p:cNvPr id="33" name="Rectangle 32"/>
          <p:cNvSpPr/>
          <p:nvPr/>
        </p:nvSpPr>
        <p:spPr>
          <a:xfrm>
            <a:off x="199729" y="3412069"/>
            <a:ext cx="986643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However, for –ar verbs ending in ‘-</a:t>
            </a:r>
            <a:r>
              <a:rPr kumimoji="0" lang="en-US" sz="2200" b="1" i="0" u="none" strike="noStrike" kern="1200" cap="none" spc="0" normalizeH="0" baseline="0" noProof="0">
                <a:ln>
                  <a:noFill/>
                </a:ln>
                <a:solidFill>
                  <a:srgbClr val="002060"/>
                </a:solidFill>
                <a:effectLst/>
                <a:uLnTx/>
                <a:uFillTx/>
                <a:latin typeface="Century Gothic"/>
                <a:ea typeface="+mn-ea"/>
                <a:cs typeface="+mn-cs"/>
              </a:rPr>
              <a:t>gar</a:t>
            </a:r>
            <a:r>
              <a:rPr kumimoji="0" lang="en-US" sz="2200" b="0" i="0" u="none" strike="noStrike" kern="1200" cap="none" spc="0" normalizeH="0" baseline="0" noProof="0">
                <a:ln>
                  <a:noFill/>
                </a:ln>
                <a:solidFill>
                  <a:srgbClr val="002060"/>
                </a:solidFill>
                <a:effectLst/>
                <a:uLnTx/>
                <a:uFillTx/>
                <a:latin typeface="Century Gothic"/>
                <a:ea typeface="+mn-ea"/>
                <a:cs typeface="+mn-cs"/>
              </a:rPr>
              <a:t>’, remove –gar and add </a:t>
            </a:r>
            <a:r>
              <a:rPr kumimoji="0" lang="en-US" sz="2200" b="1" i="0" u="none" strike="noStrike" kern="1200" cap="none" spc="0" normalizeH="0" baseline="0" noProof="0">
                <a:ln>
                  <a:noFill/>
                </a:ln>
                <a:solidFill>
                  <a:srgbClr val="002060"/>
                </a:solidFill>
                <a:effectLst/>
                <a:uLnTx/>
                <a:uFillTx/>
                <a:latin typeface="Century Gothic"/>
                <a:ea typeface="+mn-ea"/>
                <a:cs typeface="+mn-cs"/>
              </a:rPr>
              <a:t>–gué</a:t>
            </a:r>
            <a:r>
              <a:rPr kumimoji="0" lang="en-US" sz="2200" b="0" i="0" u="none" strike="noStrike" kern="1200" cap="none" spc="0" normalizeH="0" baseline="0" noProof="0">
                <a:ln>
                  <a:noFill/>
                </a:ln>
                <a:solidFill>
                  <a:srgbClr val="002060"/>
                </a:solidFill>
                <a:effectLst/>
                <a:uLnTx/>
                <a:uFillTx/>
                <a:latin typeface="Century Gothic"/>
                <a:ea typeface="+mn-ea"/>
                <a:cs typeface="+mn-cs"/>
              </a:rPr>
              <a:t>.</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4" name="Rectangle 33"/>
          <p:cNvSpPr/>
          <p:nvPr/>
        </p:nvSpPr>
        <p:spPr>
          <a:xfrm>
            <a:off x="213382" y="4172900"/>
            <a:ext cx="1539204"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Ejemplos: </a:t>
            </a: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5" name="Rectangle 34"/>
          <p:cNvSpPr/>
          <p:nvPr/>
        </p:nvSpPr>
        <p:spPr>
          <a:xfrm>
            <a:off x="180000" y="5216947"/>
            <a:ext cx="11232582"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entury Gothic"/>
                <a:ea typeface="+mn-ea"/>
                <a:cs typeface="+mn-cs"/>
              </a:rPr>
              <a:t>As the infinitive has a hard ‘g’, it needs to keep the same sound in the past tense. If the ‘g’ didn’t change to ‘gu’, the verb ending would be a soft [ge]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6" name="Rectangle 35"/>
          <p:cNvSpPr/>
          <p:nvPr/>
        </p:nvSpPr>
        <p:spPr>
          <a:xfrm>
            <a:off x="1801185" y="2824805"/>
            <a:ext cx="169629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2060"/>
                </a:solidFill>
                <a:effectLst/>
                <a:uLnTx/>
                <a:uFillTx/>
                <a:latin typeface="Century Gothic"/>
                <a:ea typeface="+mn-ea"/>
                <a:cs typeface="+mn-cs"/>
              </a:rPr>
              <a:t>(to practise)</a:t>
            </a:r>
            <a:endParaRPr kumimoji="0" lang="en-GB" sz="2000" b="0" i="1" u="none" strike="noStrike" kern="1200" cap="none" spc="0" normalizeH="0" baseline="0" noProof="0">
              <a:ln>
                <a:noFill/>
              </a:ln>
              <a:solidFill>
                <a:srgbClr val="002060"/>
              </a:solidFill>
              <a:effectLst/>
              <a:uLnTx/>
              <a:uFillTx/>
              <a:latin typeface="Century Gothic"/>
              <a:ea typeface="+mn-ea"/>
              <a:cs typeface="+mn-cs"/>
            </a:endParaRPr>
          </a:p>
        </p:txBody>
      </p:sp>
      <p:sp>
        <p:nvSpPr>
          <p:cNvPr id="38" name="Rectangle 37"/>
          <p:cNvSpPr/>
          <p:nvPr/>
        </p:nvSpPr>
        <p:spPr>
          <a:xfrm>
            <a:off x="6625318" y="2789884"/>
            <a:ext cx="15872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a:t>
            </a:r>
            <a:r>
              <a:rPr kumimoji="0" lang="en-US" sz="2000" b="0" i="1" u="none" strike="noStrike" kern="1200" cap="none" spc="0" normalizeH="0" baseline="0" noProof="0">
                <a:ln>
                  <a:noFill/>
                </a:ln>
                <a:solidFill>
                  <a:srgbClr val="002060"/>
                </a:solidFill>
                <a:effectLst/>
                <a:uLnTx/>
                <a:uFillTx/>
                <a:latin typeface="Century Gothic"/>
                <a:ea typeface="+mn-ea"/>
                <a:cs typeface="+mn-cs"/>
              </a:rPr>
              <a:t>to attack</a:t>
            </a:r>
            <a:r>
              <a:rPr kumimoji="0" lang="en-US" sz="2000" b="0" i="0" u="none" strike="noStrike" kern="1200" cap="none" spc="0" normalizeH="0" baseline="0" noProof="0">
                <a:ln>
                  <a:noFill/>
                </a:ln>
                <a:solidFill>
                  <a:srgbClr val="002060"/>
                </a:solidFill>
                <a:effectLst/>
                <a:uLnTx/>
                <a:uFillTx/>
                <a:latin typeface="Century Gothic"/>
                <a:ea typeface="+mn-ea"/>
                <a:cs typeface="+mn-cs"/>
              </a:rPr>
              <a:t>) </a:t>
            </a: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p:txBody>
      </p:sp>
      <p:sp>
        <p:nvSpPr>
          <p:cNvPr id="39" name="Rectangle 38"/>
          <p:cNvSpPr/>
          <p:nvPr/>
        </p:nvSpPr>
        <p:spPr>
          <a:xfrm>
            <a:off x="8855580" y="2762508"/>
            <a:ext cx="163217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Century Gothic"/>
                <a:ea typeface="+mn-ea"/>
                <a:cs typeface="+mn-cs"/>
              </a:rPr>
              <a:t>(</a:t>
            </a:r>
            <a:r>
              <a:rPr kumimoji="0" lang="en-US" sz="1800" b="0" i="1" u="none" strike="noStrike" kern="1200" cap="none" spc="0" normalizeH="0" baseline="0" noProof="0">
                <a:ln>
                  <a:noFill/>
                </a:ln>
                <a:solidFill>
                  <a:srgbClr val="002060"/>
                </a:solidFill>
                <a:effectLst/>
                <a:uLnTx/>
                <a:uFillTx/>
                <a:latin typeface="Century Gothic"/>
                <a:ea typeface="+mn-ea"/>
                <a:cs typeface="+mn-cs"/>
              </a:rPr>
              <a:t>I </a:t>
            </a:r>
            <a:r>
              <a:rPr kumimoji="0" lang="en-US" sz="2000" b="0" i="1" u="none" strike="noStrike" kern="1200" cap="none" spc="0" normalizeH="0" baseline="0" noProof="0">
                <a:ln>
                  <a:noFill/>
                </a:ln>
                <a:solidFill>
                  <a:srgbClr val="002060"/>
                </a:solidFill>
                <a:effectLst/>
                <a:uLnTx/>
                <a:uFillTx/>
                <a:latin typeface="Century Gothic"/>
                <a:ea typeface="+mn-ea"/>
                <a:cs typeface="+mn-cs"/>
              </a:rPr>
              <a:t>attacked</a:t>
            </a:r>
            <a:r>
              <a:rPr kumimoji="0" lang="en-US" sz="1800" b="0" i="0" u="none" strike="noStrike" kern="1200" cap="none" spc="0" normalizeH="0" baseline="0" noProof="0">
                <a:ln>
                  <a:noFill/>
                </a:ln>
                <a:solidFill>
                  <a:srgbClr val="002060"/>
                </a:solidFill>
                <a:effectLst/>
                <a:uLnTx/>
                <a:uFillTx/>
                <a:latin typeface="Century Gothic"/>
                <a:ea typeface="+mn-ea"/>
                <a:cs typeface="+mn-cs"/>
              </a:rPr>
              <a:t>)</a:t>
            </a: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cxnSp>
        <p:nvCxnSpPr>
          <p:cNvPr id="40" name="Straight Arrow Connector 39"/>
          <p:cNvCxnSpPr/>
          <p:nvPr/>
        </p:nvCxnSpPr>
        <p:spPr>
          <a:xfrm>
            <a:off x="7933747" y="2608078"/>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091750" y="4409992"/>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7954750" y="4380293"/>
            <a:ext cx="691742" cy="0"/>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340457" y="1956517"/>
            <a:ext cx="8860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EE6000"/>
                </a:solidFill>
                <a:effectLst/>
                <a:uLnTx/>
                <a:uFillTx/>
                <a:latin typeface="Century Gothic"/>
                <a:ea typeface="+mn-ea"/>
                <a:cs typeface="+mn-cs"/>
              </a:rPr>
              <a:t>qué</a:t>
            </a:r>
            <a:endParaRPr kumimoji="0" lang="en-US" sz="2200" b="1" i="0" u="none" strike="noStrike" kern="1200" cap="none" spc="0" normalizeH="0" baseline="0" noProof="0" dirty="0">
              <a:ln>
                <a:noFill/>
              </a:ln>
              <a:solidFill>
                <a:srgbClr val="EE6000"/>
              </a:solidFill>
              <a:effectLst/>
              <a:uLnTx/>
              <a:uFillTx/>
              <a:latin typeface="Century Gothic"/>
              <a:ea typeface="+mn-ea"/>
              <a:cs typeface="+mn-cs"/>
            </a:endParaRPr>
          </a:p>
        </p:txBody>
      </p:sp>
      <p:sp>
        <p:nvSpPr>
          <p:cNvPr id="37"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5654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0" grpId="0"/>
      <p:bldP spid="11" grpId="0"/>
      <p:bldP spid="12" grpId="0"/>
      <p:bldP spid="18" grpId="0"/>
      <p:bldP spid="19" grpId="0"/>
      <p:bldP spid="20" grpId="0"/>
      <p:bldP spid="21" grpId="0"/>
      <p:bldP spid="22" grpId="0"/>
      <p:bldP spid="24" grpId="0"/>
      <p:bldP spid="26" grpId="0"/>
      <p:bldP spid="27" grpId="0"/>
      <p:bldP spid="28" grpId="0"/>
      <p:bldP spid="29" grpId="0"/>
      <p:bldP spid="30" grpId="0"/>
      <p:bldP spid="31" grpId="0"/>
      <p:bldP spid="33" grpId="0"/>
      <p:bldP spid="34" grpId="0"/>
      <p:bldP spid="35" grpId="0"/>
      <p:bldP spid="36" grpId="0"/>
      <p:bldP spid="38" grpId="0"/>
      <p:bldP spid="39"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745C429-574D-4D86-899A-2087F99BFA03}"/>
              </a:ext>
            </a:extLst>
          </p:cNvPr>
          <p:cNvSpPr/>
          <p:nvPr/>
        </p:nvSpPr>
        <p:spPr>
          <a:xfrm>
            <a:off x="8047861" y="3932899"/>
            <a:ext cx="3396709" cy="1905377"/>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ju</a:t>
            </a:r>
            <a:r>
              <a:rPr kumimoji="0" lang="en-GB" sz="2400" b="1" i="0" u="none" strike="noStrike" kern="0" cap="none" spc="0" normalizeH="0" baseline="0" noProof="0" dirty="0" err="1">
                <a:ln>
                  <a:noFill/>
                </a:ln>
                <a:solidFill>
                  <a:srgbClr val="002060"/>
                </a:solidFill>
                <a:effectLst/>
                <a:uLnTx/>
                <a:uFillTx/>
                <a:latin typeface="Century Gothic" panose="020F0302020204030204"/>
                <a:ea typeface="+mn-ea"/>
                <a:cs typeface="+mn-cs"/>
              </a:rPr>
              <a:t>gué</a:t>
            </a:r>
            <a:endParaRPr kumimoji="0" lang="en-GB" sz="2400" b="1" i="0" u="none" strike="noStrike" kern="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002060"/>
                </a:solidFill>
                <a:effectLst/>
                <a:uLnTx/>
                <a:uFillTx/>
                <a:latin typeface="Century Gothic" panose="020F0302020204030204"/>
                <a:ea typeface="+mn-ea"/>
                <a:cs typeface="+mn-cs"/>
              </a:rPr>
              <a:t>pa</a:t>
            </a:r>
            <a:r>
              <a:rPr kumimoji="0" lang="en-GB" sz="2400" b="1" i="0" u="none" strike="noStrike" kern="0" cap="none" spc="0" normalizeH="0" baseline="0" noProof="0">
                <a:ln>
                  <a:noFill/>
                </a:ln>
                <a:solidFill>
                  <a:srgbClr val="002060"/>
                </a:solidFill>
                <a:effectLst/>
                <a:uLnTx/>
                <a:uFillTx/>
                <a:latin typeface="Century Gothic" panose="020F0302020204030204"/>
                <a:ea typeface="+mn-ea"/>
                <a:cs typeface="+mn-cs"/>
              </a:rPr>
              <a:t>gué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002060"/>
                </a:solidFill>
                <a:effectLst/>
                <a:uLnTx/>
                <a:uFillTx/>
                <a:latin typeface="Century Gothic"/>
                <a:ea typeface="+mn-ea"/>
                <a:cs typeface="+mn-cs"/>
              </a:rPr>
              <a:t>lle</a:t>
            </a:r>
            <a:r>
              <a:rPr kumimoji="0" lang="en-GB" sz="2400" b="1" i="0" u="none" strike="noStrike" kern="0" cap="none" spc="0" normalizeH="0" baseline="0" noProof="0">
                <a:ln>
                  <a:noFill/>
                </a:ln>
                <a:solidFill>
                  <a:srgbClr val="002060"/>
                </a:solidFill>
                <a:effectLst/>
                <a:uLnTx/>
                <a:uFillTx/>
                <a:latin typeface="Century Gothic"/>
                <a:ea typeface="+mn-ea"/>
                <a:cs typeface="+mn-cs"/>
              </a:rPr>
              <a:t>gué</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escribir</a:t>
            </a:r>
          </a:p>
        </p:txBody>
      </p:sp>
      <p:sp>
        <p:nvSpPr>
          <p:cNvPr id="8" name="Rectangle 7">
            <a:extLst>
              <a:ext uri="{FF2B5EF4-FFF2-40B4-BE49-F238E27FC236}">
                <a16:creationId xmlns:a16="http://schemas.microsoft.com/office/drawing/2014/main" id="{963830FE-F7AE-4AD2-A803-793C1BD703F8}"/>
              </a:ext>
            </a:extLst>
          </p:cNvPr>
          <p:cNvSpPr/>
          <p:nvPr/>
        </p:nvSpPr>
        <p:spPr>
          <a:xfrm>
            <a:off x="664436" y="1388674"/>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F0302020204030204"/>
                <a:ea typeface="+mn-ea"/>
                <a:cs typeface="+mn-cs"/>
              </a:rPr>
              <a:t>é</a:t>
            </a:r>
            <a:endParaRPr kumimoji="0" lang="en-GB" sz="28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67F2DF02-7EAF-41FE-8FD8-950D83DDD7A9}"/>
              </a:ext>
            </a:extLst>
          </p:cNvPr>
          <p:cNvSpPr/>
          <p:nvPr/>
        </p:nvSpPr>
        <p:spPr>
          <a:xfrm>
            <a:off x="664436" y="2096246"/>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F98CF1F4-CF15-4D9B-A1B9-2581EE07431B}"/>
              </a:ext>
            </a:extLst>
          </p:cNvPr>
          <p:cNvSpPr/>
          <p:nvPr/>
        </p:nvSpPr>
        <p:spPr>
          <a:xfrm>
            <a:off x="8801460" y="1469798"/>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F0302020204030204"/>
                <a:ea typeface="+mn-ea"/>
                <a:cs typeface="+mn-cs"/>
              </a:rPr>
              <a:t>gué</a:t>
            </a:r>
            <a:endParaRPr kumimoji="0" lang="en-GB" sz="18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73B6D0BE-8806-4AA4-8338-8FE660A3249C}"/>
              </a:ext>
            </a:extLst>
          </p:cNvPr>
          <p:cNvSpPr/>
          <p:nvPr/>
        </p:nvSpPr>
        <p:spPr>
          <a:xfrm>
            <a:off x="8801460" y="2177370"/>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3528BFCC-602C-4873-86A8-DD2F474F8171}"/>
              </a:ext>
            </a:extLst>
          </p:cNvPr>
          <p:cNvSpPr/>
          <p:nvPr/>
        </p:nvSpPr>
        <p:spPr>
          <a:xfrm>
            <a:off x="4789654" y="1388674"/>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F0302020204030204"/>
                <a:ea typeface="+mn-ea"/>
                <a:cs typeface="+mn-cs"/>
              </a:rPr>
              <a:t>qué</a:t>
            </a:r>
            <a:endParaRPr kumimoji="0" lang="en-GB" sz="18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F5027CA1-BCB8-4BCF-8A12-85DDCE83260D}"/>
              </a:ext>
            </a:extLst>
          </p:cNvPr>
          <p:cNvSpPr/>
          <p:nvPr/>
        </p:nvSpPr>
        <p:spPr>
          <a:xfrm>
            <a:off x="4789654" y="2096246"/>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CA0E8B72-2A60-4A29-A8F5-A15DEA4A8033}"/>
              </a:ext>
            </a:extLst>
          </p:cNvPr>
          <p:cNvSpPr/>
          <p:nvPr/>
        </p:nvSpPr>
        <p:spPr>
          <a:xfrm>
            <a:off x="251965" y="3932901"/>
            <a:ext cx="2783107" cy="190537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desayun</a:t>
            </a:r>
            <a:r>
              <a:rPr kumimoji="0" lang="en-GB" sz="2400" b="1" i="0" u="none" strike="noStrike" kern="0" cap="none" spc="0" normalizeH="0" baseline="0" noProof="0" dirty="0" err="1">
                <a:ln>
                  <a:noFill/>
                </a:ln>
                <a:solidFill>
                  <a:srgbClr val="002060"/>
                </a:solidFill>
                <a:effectLst/>
                <a:uLnTx/>
                <a:uFillTx/>
                <a:latin typeface="Century Gothic" panose="020F0302020204030204"/>
                <a:ea typeface="+mn-ea"/>
                <a:cs typeface="+mn-cs"/>
              </a:rPr>
              <a:t>é</a:t>
            </a:r>
            <a:r>
              <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quit</a:t>
            </a:r>
            <a:r>
              <a:rPr kumimoji="0" lang="en-GB" sz="2400" b="1" i="0" u="none" strike="noStrike" kern="0" cap="none" spc="0" normalizeH="0" baseline="0" noProof="0" dirty="0" err="1">
                <a:ln>
                  <a:noFill/>
                </a:ln>
                <a:solidFill>
                  <a:srgbClr val="002060"/>
                </a:solidFill>
                <a:effectLst/>
                <a:uLnTx/>
                <a:uFillTx/>
                <a:latin typeface="Century Gothic" panose="020F0302020204030204"/>
                <a:ea typeface="+mn-ea"/>
                <a:cs typeface="+mn-cs"/>
              </a:rPr>
              <a:t>é</a:t>
            </a:r>
            <a:endPar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gan</a:t>
            </a:r>
            <a:r>
              <a:rPr kumimoji="0" lang="en-GB" sz="2400" b="1" i="0" u="none" strike="noStrike" kern="0" cap="none" spc="0" normalizeH="0" baseline="0" noProof="0" dirty="0" err="1">
                <a:ln>
                  <a:noFill/>
                </a:ln>
                <a:solidFill>
                  <a:srgbClr val="002060"/>
                </a:solidFill>
                <a:effectLst/>
                <a:uLnTx/>
                <a:uFillTx/>
                <a:latin typeface="Century Gothic" panose="020F0302020204030204"/>
                <a:ea typeface="+mn-ea"/>
                <a:cs typeface="+mn-cs"/>
              </a:rPr>
              <a:t>é</a:t>
            </a:r>
            <a:endParaRPr kumimoji="0" lang="en-GB" sz="24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B0301B51-EEAA-4DE0-AA29-3D2A8C921A70}"/>
              </a:ext>
            </a:extLst>
          </p:cNvPr>
          <p:cNvSpPr/>
          <p:nvPr/>
        </p:nvSpPr>
        <p:spPr>
          <a:xfrm>
            <a:off x="4239626" y="3932900"/>
            <a:ext cx="2965631" cy="1905376"/>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sa</a:t>
            </a:r>
            <a:r>
              <a:rPr kumimoji="0" lang="en-GB" sz="2400" b="1" i="0" u="none" strike="noStrike" kern="0" cap="none" spc="0" normalizeH="0" baseline="0" noProof="0" dirty="0" err="1">
                <a:ln>
                  <a:noFill/>
                </a:ln>
                <a:solidFill>
                  <a:srgbClr val="002060"/>
                </a:solidFill>
                <a:effectLst/>
                <a:uLnTx/>
                <a:uFillTx/>
                <a:latin typeface="Century Gothic" panose="020F0302020204030204"/>
                <a:ea typeface="+mn-ea"/>
                <a:cs typeface="+mn-cs"/>
              </a:rPr>
              <a:t>qué</a:t>
            </a:r>
            <a:endParaRPr kumimoji="0" lang="en-GB" sz="2400" b="1" i="0" u="none" strike="noStrike" kern="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practi</a:t>
            </a:r>
            <a:r>
              <a:rPr kumimoji="0" lang="en-GB" sz="2400" b="1" i="0" u="none" strike="noStrike" kern="0" cap="none" spc="0" normalizeH="0" baseline="0" noProof="0" dirty="0" err="1">
                <a:ln>
                  <a:noFill/>
                </a:ln>
                <a:solidFill>
                  <a:srgbClr val="002060"/>
                </a:solidFill>
                <a:effectLst/>
                <a:uLnTx/>
                <a:uFillTx/>
                <a:latin typeface="Century Gothic" panose="020F0302020204030204"/>
                <a:ea typeface="+mn-ea"/>
                <a:cs typeface="+mn-cs"/>
              </a:rPr>
              <a:t>qué</a:t>
            </a:r>
            <a:r>
              <a:rPr kumimoji="0" lang="en-GB" sz="2400" b="1" i="0" u="none" strike="noStrike" kern="0" cap="none" spc="0" normalizeH="0" baseline="0" noProof="0" dirty="0">
                <a:ln>
                  <a:noFill/>
                </a:ln>
                <a:solidFill>
                  <a:srgbClr val="002060"/>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F0302020204030204"/>
                <a:ea typeface="+mn-ea"/>
                <a:cs typeface="+mn-cs"/>
              </a:rPr>
              <a:t>bus</a:t>
            </a:r>
            <a:r>
              <a:rPr kumimoji="0" lang="en-GB" sz="2400" b="1" i="0" u="none" strike="noStrike" kern="0" cap="none" spc="0" normalizeH="0" baseline="0" noProof="0" dirty="0" err="1">
                <a:ln>
                  <a:noFill/>
                </a:ln>
                <a:solidFill>
                  <a:srgbClr val="002060"/>
                </a:solidFill>
                <a:effectLst/>
                <a:uLnTx/>
                <a:uFillTx/>
                <a:latin typeface="Century Gothic" panose="020F0302020204030204"/>
                <a:ea typeface="+mn-ea"/>
                <a:cs typeface="+mn-cs"/>
              </a:rPr>
              <a:t>qué</a:t>
            </a:r>
            <a:r>
              <a:rPr kumimoji="0" lang="en-GB" sz="2400" b="1" i="0" u="none" strike="noStrike" kern="0" cap="none" spc="0" normalizeH="0" baseline="0" noProof="0" dirty="0">
                <a:ln>
                  <a:noFill/>
                </a:ln>
                <a:solidFill>
                  <a:srgbClr val="002060"/>
                </a:solidFill>
                <a:effectLst/>
                <a:uLnTx/>
                <a:uFillTx/>
                <a:latin typeface="Century Gothic" panose="020F0302020204030204"/>
                <a:ea typeface="+mn-ea"/>
                <a:cs typeface="+mn-cs"/>
              </a:rPr>
              <a:t> </a:t>
            </a:r>
            <a:endPar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a:ln>
                  <a:noFill/>
                </a:ln>
                <a:solidFill>
                  <a:srgbClr val="002060"/>
                </a:solidFill>
                <a:effectLst/>
                <a:uLnTx/>
                <a:uFillTx/>
                <a:latin typeface="Century Gothic" panose="020F0302020204030204"/>
                <a:ea typeface="+mn-ea"/>
                <a:cs typeface="+mn-cs"/>
              </a:rPr>
              <a:t> identifi</a:t>
            </a:r>
            <a:r>
              <a:rPr kumimoji="0" lang="en-GB" sz="2400" b="1" i="0" u="none" strike="noStrike" kern="0" cap="none" spc="0" normalizeH="0" baseline="0" noProof="0">
                <a:ln>
                  <a:noFill/>
                </a:ln>
                <a:solidFill>
                  <a:srgbClr val="002060"/>
                </a:solidFill>
                <a:effectLst/>
                <a:uLnTx/>
                <a:uFillTx/>
                <a:latin typeface="Century Gothic" panose="020F0302020204030204"/>
                <a:ea typeface="+mn-ea"/>
                <a:cs typeface="+mn-cs"/>
              </a:rPr>
              <a:t>qué </a:t>
            </a:r>
            <a:endParaRPr kumimoji="0" lang="en-GB" sz="2400" b="0"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Title 1">
            <a:extLst>
              <a:ext uri="{FF2B5EF4-FFF2-40B4-BE49-F238E27FC236}">
                <a16:creationId xmlns:a16="http://schemas.microsoft.com/office/drawing/2014/main" id="{BC6B9823-4866-4B82-B26D-7714AC7DDDC6}"/>
              </a:ext>
            </a:extLst>
          </p:cNvPr>
          <p:cNvSpPr txBox="1">
            <a:spLocks/>
          </p:cNvSpPr>
          <p:nvPr/>
        </p:nvSpPr>
        <p:spPr>
          <a:xfrm>
            <a:off x="3393460" y="2959357"/>
            <a:ext cx="4708484" cy="531942"/>
          </a:xfrm>
          <a:prstGeom prst="rect">
            <a:avLst/>
          </a:prstGeom>
          <a:ln w="3810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F0302020204030204"/>
                <a:ea typeface="+mj-ea"/>
                <a:cs typeface="+mj-cs"/>
              </a:rPr>
              <a:t>¿Qué palabras escuchas?</a:t>
            </a:r>
          </a:p>
        </p:txBody>
      </p:sp>
      <p:cxnSp>
        <p:nvCxnSpPr>
          <p:cNvPr id="18" name="Straight Connector 17">
            <a:extLst>
              <a:ext uri="{FF2B5EF4-FFF2-40B4-BE49-F238E27FC236}">
                <a16:creationId xmlns:a16="http://schemas.microsoft.com/office/drawing/2014/main" id="{13038741-AC59-4688-94DA-EE48DE5E6E59}"/>
              </a:ext>
            </a:extLst>
          </p:cNvPr>
          <p:cNvCxnSpPr/>
          <p:nvPr/>
        </p:nvCxnSpPr>
        <p:spPr>
          <a:xfrm>
            <a:off x="1473397" y="2177371"/>
            <a:ext cx="1" cy="456389"/>
          </a:xfrm>
          <a:prstGeom prst="line">
            <a:avLst/>
          </a:prstGeom>
          <a:noFill/>
          <a:ln w="38100" cap="flat" cmpd="sng" algn="ctr">
            <a:solidFill>
              <a:srgbClr val="002060"/>
            </a:solidFill>
            <a:prstDash val="solid"/>
            <a:miter lim="800000"/>
          </a:ln>
          <a:effectLst/>
        </p:spPr>
      </p:cxnSp>
      <p:cxnSp>
        <p:nvCxnSpPr>
          <p:cNvPr id="19" name="Straight Connector 18">
            <a:extLst>
              <a:ext uri="{FF2B5EF4-FFF2-40B4-BE49-F238E27FC236}">
                <a16:creationId xmlns:a16="http://schemas.microsoft.com/office/drawing/2014/main" id="{81BB4F94-918A-4FD2-98B3-AE0E48E78F81}"/>
              </a:ext>
            </a:extLst>
          </p:cNvPr>
          <p:cNvCxnSpPr/>
          <p:nvPr/>
        </p:nvCxnSpPr>
        <p:spPr>
          <a:xfrm>
            <a:off x="1636429" y="2177371"/>
            <a:ext cx="1" cy="456389"/>
          </a:xfrm>
          <a:prstGeom prst="line">
            <a:avLst/>
          </a:prstGeom>
          <a:noFill/>
          <a:ln w="38100" cap="flat" cmpd="sng" algn="ctr">
            <a:solidFill>
              <a:srgbClr val="002060"/>
            </a:solidFill>
            <a:prstDash val="solid"/>
            <a:miter lim="800000"/>
          </a:ln>
          <a:effectLst/>
        </p:spPr>
      </p:cxnSp>
      <p:cxnSp>
        <p:nvCxnSpPr>
          <p:cNvPr id="20" name="Straight Connector 19">
            <a:extLst>
              <a:ext uri="{FF2B5EF4-FFF2-40B4-BE49-F238E27FC236}">
                <a16:creationId xmlns:a16="http://schemas.microsoft.com/office/drawing/2014/main" id="{536E0C15-25BB-4530-9E05-BD6E3991AD2D}"/>
              </a:ext>
            </a:extLst>
          </p:cNvPr>
          <p:cNvCxnSpPr/>
          <p:nvPr/>
        </p:nvCxnSpPr>
        <p:spPr>
          <a:xfrm>
            <a:off x="5558958" y="2212357"/>
            <a:ext cx="1" cy="456389"/>
          </a:xfrm>
          <a:prstGeom prst="line">
            <a:avLst/>
          </a:prstGeom>
          <a:noFill/>
          <a:ln w="38100" cap="flat" cmpd="sng" algn="ctr">
            <a:solidFill>
              <a:srgbClr val="002060"/>
            </a:solidFill>
            <a:prstDash val="solid"/>
            <a:miter lim="800000"/>
          </a:ln>
          <a:effectLst/>
        </p:spPr>
      </p:cxnSp>
      <p:cxnSp>
        <p:nvCxnSpPr>
          <p:cNvPr id="21" name="Straight Connector 20">
            <a:extLst>
              <a:ext uri="{FF2B5EF4-FFF2-40B4-BE49-F238E27FC236}">
                <a16:creationId xmlns:a16="http://schemas.microsoft.com/office/drawing/2014/main" id="{FF8F38ED-ED55-4F75-BFD1-5928EFB683A9}"/>
              </a:ext>
            </a:extLst>
          </p:cNvPr>
          <p:cNvCxnSpPr/>
          <p:nvPr/>
        </p:nvCxnSpPr>
        <p:spPr>
          <a:xfrm>
            <a:off x="5721990" y="2212357"/>
            <a:ext cx="1" cy="456389"/>
          </a:xfrm>
          <a:prstGeom prst="line">
            <a:avLst/>
          </a:prstGeom>
          <a:noFill/>
          <a:ln w="38100" cap="flat" cmpd="sng" algn="ctr">
            <a:solidFill>
              <a:srgbClr val="002060"/>
            </a:solidFill>
            <a:prstDash val="solid"/>
            <a:miter lim="800000"/>
          </a:ln>
          <a:effectLst/>
        </p:spPr>
      </p:cxnSp>
      <p:cxnSp>
        <p:nvCxnSpPr>
          <p:cNvPr id="22" name="Straight Connector 21">
            <a:extLst>
              <a:ext uri="{FF2B5EF4-FFF2-40B4-BE49-F238E27FC236}">
                <a16:creationId xmlns:a16="http://schemas.microsoft.com/office/drawing/2014/main" id="{83B4C1AA-CC2E-460C-981B-97861B03E8B4}"/>
              </a:ext>
            </a:extLst>
          </p:cNvPr>
          <p:cNvCxnSpPr/>
          <p:nvPr/>
        </p:nvCxnSpPr>
        <p:spPr>
          <a:xfrm>
            <a:off x="5885022" y="2212357"/>
            <a:ext cx="1" cy="456389"/>
          </a:xfrm>
          <a:prstGeom prst="line">
            <a:avLst/>
          </a:prstGeom>
          <a:noFill/>
          <a:ln w="38100" cap="flat" cmpd="sng" algn="ctr">
            <a:solidFill>
              <a:srgbClr val="002060"/>
            </a:solidFill>
            <a:prstDash val="solid"/>
            <a:miter lim="800000"/>
          </a:ln>
          <a:effectLst/>
        </p:spPr>
      </p:cxnSp>
      <p:cxnSp>
        <p:nvCxnSpPr>
          <p:cNvPr id="23" name="Straight Connector 22">
            <a:extLst>
              <a:ext uri="{FF2B5EF4-FFF2-40B4-BE49-F238E27FC236}">
                <a16:creationId xmlns:a16="http://schemas.microsoft.com/office/drawing/2014/main" id="{75689E9D-70B2-44AF-8074-F511768ED602}"/>
              </a:ext>
            </a:extLst>
          </p:cNvPr>
          <p:cNvCxnSpPr/>
          <p:nvPr/>
        </p:nvCxnSpPr>
        <p:spPr>
          <a:xfrm>
            <a:off x="6048054" y="2212357"/>
            <a:ext cx="1" cy="456389"/>
          </a:xfrm>
          <a:prstGeom prst="line">
            <a:avLst/>
          </a:prstGeom>
          <a:noFill/>
          <a:ln w="38100" cap="flat" cmpd="sng" algn="ctr">
            <a:solidFill>
              <a:srgbClr val="002060"/>
            </a:solidFill>
            <a:prstDash val="solid"/>
            <a:miter lim="800000"/>
          </a:ln>
          <a:effectLst/>
        </p:spPr>
      </p:cxnSp>
      <p:cxnSp>
        <p:nvCxnSpPr>
          <p:cNvPr id="24" name="Straight Connector 23">
            <a:extLst>
              <a:ext uri="{FF2B5EF4-FFF2-40B4-BE49-F238E27FC236}">
                <a16:creationId xmlns:a16="http://schemas.microsoft.com/office/drawing/2014/main" id="{2EA3CC07-B33C-4ED0-BBBD-D00CE60D523D}"/>
              </a:ext>
            </a:extLst>
          </p:cNvPr>
          <p:cNvCxnSpPr/>
          <p:nvPr/>
        </p:nvCxnSpPr>
        <p:spPr>
          <a:xfrm>
            <a:off x="9730890" y="2267431"/>
            <a:ext cx="1" cy="456389"/>
          </a:xfrm>
          <a:prstGeom prst="line">
            <a:avLst/>
          </a:prstGeom>
          <a:noFill/>
          <a:ln w="38100" cap="flat" cmpd="sng" algn="ctr">
            <a:solidFill>
              <a:srgbClr val="002060"/>
            </a:solidFill>
            <a:prstDash val="solid"/>
            <a:miter lim="800000"/>
          </a:ln>
          <a:effectLst/>
        </p:spPr>
      </p:cxnSp>
      <p:cxnSp>
        <p:nvCxnSpPr>
          <p:cNvPr id="25" name="Straight Connector 24">
            <a:extLst>
              <a:ext uri="{FF2B5EF4-FFF2-40B4-BE49-F238E27FC236}">
                <a16:creationId xmlns:a16="http://schemas.microsoft.com/office/drawing/2014/main" id="{E1B79607-A4F7-4B60-BEC1-38DADB5ACB4D}"/>
              </a:ext>
            </a:extLst>
          </p:cNvPr>
          <p:cNvCxnSpPr/>
          <p:nvPr/>
        </p:nvCxnSpPr>
        <p:spPr>
          <a:xfrm>
            <a:off x="9893922" y="2267431"/>
            <a:ext cx="1" cy="456389"/>
          </a:xfrm>
          <a:prstGeom prst="line">
            <a:avLst/>
          </a:prstGeom>
          <a:noFill/>
          <a:ln w="38100" cap="flat" cmpd="sng" algn="ctr">
            <a:solidFill>
              <a:srgbClr val="002060"/>
            </a:solidFill>
            <a:prstDash val="solid"/>
            <a:miter lim="800000"/>
          </a:ln>
          <a:effectLst/>
        </p:spPr>
      </p:cxnSp>
      <p:cxnSp>
        <p:nvCxnSpPr>
          <p:cNvPr id="26" name="Straight Connector 25">
            <a:extLst>
              <a:ext uri="{FF2B5EF4-FFF2-40B4-BE49-F238E27FC236}">
                <a16:creationId xmlns:a16="http://schemas.microsoft.com/office/drawing/2014/main" id="{641DDE00-F59D-447C-AF4E-A95EBC1DCF80}"/>
              </a:ext>
            </a:extLst>
          </p:cNvPr>
          <p:cNvCxnSpPr/>
          <p:nvPr/>
        </p:nvCxnSpPr>
        <p:spPr>
          <a:xfrm>
            <a:off x="1799460" y="2177370"/>
            <a:ext cx="1" cy="456389"/>
          </a:xfrm>
          <a:prstGeom prst="line">
            <a:avLst/>
          </a:prstGeom>
          <a:noFill/>
          <a:ln w="38100" cap="flat" cmpd="sng" algn="ctr">
            <a:solidFill>
              <a:srgbClr val="002060"/>
            </a:solidFill>
            <a:prstDash val="solid"/>
            <a:miter lim="800000"/>
          </a:ln>
          <a:effectLst/>
        </p:spPr>
      </p:cxnSp>
      <p:sp>
        <p:nvSpPr>
          <p:cNvPr id="27" name="Rectangle 26">
            <a:extLst>
              <a:ext uri="{FF2B5EF4-FFF2-40B4-BE49-F238E27FC236}">
                <a16:creationId xmlns:a16="http://schemas.microsoft.com/office/drawing/2014/main" id="{4B22112C-AA7E-4968-B48E-6684559EDA6E}"/>
              </a:ext>
            </a:extLst>
          </p:cNvPr>
          <p:cNvSpPr/>
          <p:nvPr/>
        </p:nvSpPr>
        <p:spPr>
          <a:xfrm>
            <a:off x="664436" y="3559466"/>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F0302020204030204"/>
                <a:ea typeface="+mn-ea"/>
                <a:cs typeface="+mn-cs"/>
              </a:rPr>
              <a:t>é</a:t>
            </a:r>
            <a:endParaRPr kumimoji="0" lang="en-GB" sz="28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F3695FDA-1B41-416C-A1D7-90E81503F9D6}"/>
              </a:ext>
            </a:extLst>
          </p:cNvPr>
          <p:cNvSpPr/>
          <p:nvPr/>
        </p:nvSpPr>
        <p:spPr>
          <a:xfrm>
            <a:off x="4768620" y="3559467"/>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F0302020204030204"/>
                <a:ea typeface="+mn-ea"/>
                <a:cs typeface="+mn-cs"/>
              </a:rPr>
              <a:t>qué</a:t>
            </a:r>
            <a:endParaRPr kumimoji="0" lang="en-GB" sz="18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0975F3FA-42DA-4E03-B2F7-8969F9EB1FAF}"/>
              </a:ext>
            </a:extLst>
          </p:cNvPr>
          <p:cNvSpPr/>
          <p:nvPr/>
        </p:nvSpPr>
        <p:spPr>
          <a:xfrm>
            <a:off x="8801460" y="3559466"/>
            <a:ext cx="1958164" cy="712605"/>
          </a:xfrm>
          <a:prstGeom prst="rect">
            <a:avLst/>
          </a:prstGeom>
          <a:solidFill>
            <a:srgbClr val="FFC000">
              <a:lumMod val="20000"/>
              <a:lumOff val="80000"/>
            </a:srgbClr>
          </a:solidFill>
          <a:ln w="381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F0302020204030204"/>
                <a:ea typeface="+mn-ea"/>
                <a:cs typeface="+mn-cs"/>
              </a:rPr>
              <a:t>gué</a:t>
            </a:r>
            <a:endParaRPr kumimoji="0" lang="en-GB" sz="1800" b="1" i="0" u="none" strike="noStrike" kern="0" cap="none" spc="0" normalizeH="0" baseline="0" noProof="0" dirty="0">
              <a:ln>
                <a:noFill/>
              </a:ln>
              <a:solidFill>
                <a:srgbClr val="002060"/>
              </a:solidFill>
              <a:effectLst/>
              <a:uLnTx/>
              <a:uFillTx/>
              <a:latin typeface="Century Gothic" panose="020F0302020204030204"/>
              <a:ea typeface="+mn-ea"/>
              <a:cs typeface="+mn-cs"/>
            </a:endParaRPr>
          </a:p>
        </p:txBody>
      </p:sp>
      <p:cxnSp>
        <p:nvCxnSpPr>
          <p:cNvPr id="32" name="Straight Connector 31">
            <a:extLst>
              <a:ext uri="{FF2B5EF4-FFF2-40B4-BE49-F238E27FC236}">
                <a16:creationId xmlns:a16="http://schemas.microsoft.com/office/drawing/2014/main" id="{75689E9D-70B2-44AF-8074-F511768ED602}"/>
              </a:ext>
            </a:extLst>
          </p:cNvPr>
          <p:cNvCxnSpPr/>
          <p:nvPr/>
        </p:nvCxnSpPr>
        <p:spPr>
          <a:xfrm>
            <a:off x="10066244" y="2264498"/>
            <a:ext cx="1" cy="456389"/>
          </a:xfrm>
          <a:prstGeom prst="line">
            <a:avLst/>
          </a:prstGeom>
          <a:noFill/>
          <a:ln w="38100" cap="flat" cmpd="sng" algn="ctr">
            <a:solidFill>
              <a:srgbClr val="002060"/>
            </a:solidFill>
            <a:prstDash val="solid"/>
            <a:miter lim="800000"/>
          </a:ln>
          <a:effectLst/>
        </p:spPr>
      </p:cxnSp>
      <p:sp>
        <p:nvSpPr>
          <p:cNvPr id="3" name="Title 2"/>
          <p:cNvSpPr>
            <a:spLocks noGrp="1"/>
          </p:cNvSpPr>
          <p:nvPr>
            <p:ph type="title"/>
          </p:nvPr>
        </p:nvSpPr>
        <p:spPr>
          <a:xfrm>
            <a:off x="251965" y="275337"/>
            <a:ext cx="9606698" cy="887691"/>
          </a:xfrm>
        </p:spPr>
        <p:txBody>
          <a:bodyPr>
            <a:normAutofit fontScale="90000"/>
          </a:bodyPr>
          <a:lstStyle/>
          <a:p>
            <a:pPr>
              <a:lnSpc>
                <a:spcPct val="120000"/>
              </a:lnSpc>
            </a:pPr>
            <a:r>
              <a:rPr lang="en-GB" sz="2600" b="1">
                <a:solidFill>
                  <a:srgbClr val="002060"/>
                </a:solidFill>
                <a:latin typeface="Century Gothic" panose="020F0302020204030204"/>
              </a:rPr>
              <a:t>Lucía describe el fin de semana pasado. Escucha. ¿Cuántas veces escuchas verbos en –é, –qué o –gué? Escribe las palabras.</a:t>
            </a:r>
            <a:endParaRPr lang="en-US" sz="2600" dirty="0">
              <a:solidFill>
                <a:srgbClr val="002060"/>
              </a:solidFill>
            </a:endParaRPr>
          </a:p>
        </p:txBody>
      </p:sp>
      <p:sp>
        <p:nvSpPr>
          <p:cNvPr id="2" name="TextBox 1"/>
          <p:cNvSpPr txBox="1"/>
          <p:nvPr/>
        </p:nvSpPr>
        <p:spPr>
          <a:xfrm>
            <a:off x="664436" y="5872860"/>
            <a:ext cx="55960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*quitar la mesa – to clear the table</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33" name="Picture 32" descr="acoustic-guitar-2024669_1280 - Copy.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27207" y="1358958"/>
            <a:ext cx="1419279" cy="1474575"/>
          </a:xfrm>
          <a:prstGeom prst="rect">
            <a:avLst/>
          </a:prstGeom>
        </p:spPr>
      </p:pic>
      <p:sp>
        <p:nvSpPr>
          <p:cNvPr id="34" name="TextBox 33"/>
          <p:cNvSpPr txBox="1"/>
          <p:nvPr/>
        </p:nvSpPr>
        <p:spPr>
          <a:xfrm>
            <a:off x="6676093" y="5872860"/>
            <a:ext cx="26838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a:ea typeface="+mn-ea"/>
                <a:cs typeface="+mn-cs"/>
              </a:rPr>
              <a:t>*pagar – to pay </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2050" name="Picture 2" descr="Soccer Ball clip art - vector clip art online, royalty free "/>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53337" y="1702009"/>
            <a:ext cx="966771" cy="920044"/>
          </a:xfrm>
          <a:prstGeom prst="rect">
            <a:avLst/>
          </a:prstGeom>
          <a:noFill/>
          <a:extLst>
            <a:ext uri="{909E8E84-426E-40DD-AFC4-6F175D3DCCD1}">
              <a14:hiddenFill xmlns:a14="http://schemas.microsoft.com/office/drawing/2010/main">
                <a:solidFill>
                  <a:srgbClr val="FFFFFF"/>
                </a:solidFill>
              </a14:hiddenFill>
            </a:ext>
          </a:extLst>
        </p:spPr>
      </p:pic>
      <p:pic>
        <p:nvPicPr>
          <p:cNvPr id="5" name=" Un día muy lleno.wav" descr=" Un día muy lleno.wav">
            <a:hlinkClick r:id="" action="ppaction://media"/>
            <a:extLst>
              <a:ext uri="{FF2B5EF4-FFF2-40B4-BE49-F238E27FC236}">
                <a16:creationId xmlns:a16="http://schemas.microsoft.com/office/drawing/2014/main" id="{2F6D8329-97EA-A542-A72E-4CF0474E5F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99952" y="546158"/>
            <a:ext cx="812800" cy="81280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22655" y="1694546"/>
            <a:ext cx="1264784" cy="1264784"/>
          </a:xfrm>
          <a:prstGeom prst="rect">
            <a:avLst/>
          </a:prstGeom>
        </p:spPr>
      </p:pic>
    </p:spTree>
    <p:extLst>
      <p:ext uri="{BB962C8B-B14F-4D97-AF65-F5344CB8AC3E}">
        <p14:creationId xmlns:p14="http://schemas.microsoft.com/office/powerpoint/2010/main" val="164158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6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5" fill="hold" display="0">
                  <p:stCondLst>
                    <p:cond delay="indefinite"/>
                  </p:stCondLst>
                  <p:endCondLst>
                    <p:cond evt="onStopAudio" delay="0">
                      <p:tgtEl>
                        <p:sldTgt/>
                      </p:tgtEl>
                    </p:cond>
                  </p:endCondLst>
                </p:cTn>
                <p:tgtEl>
                  <p:spTgt spid="5"/>
                </p:tgtEl>
              </p:cMediaNode>
            </p:audio>
          </p:childTnLst>
        </p:cTn>
      </p:par>
    </p:tnLst>
    <p:bldLst>
      <p:bldP spid="16" grpId="0"/>
      <p:bldP spid="2"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95" y="524881"/>
            <a:ext cx="9884896" cy="1289332"/>
          </a:xfrm>
        </p:spPr>
        <p:txBody>
          <a:bodyPr>
            <a:normAutofit/>
          </a:bodyPr>
          <a:lstStyle/>
          <a:p>
            <a:pPr>
              <a:lnSpc>
                <a:spcPct val="120000"/>
              </a:lnSpc>
            </a:pPr>
            <a:r>
              <a:rPr lang="en-US" sz="2400" b="1" dirty="0">
                <a:solidFill>
                  <a:srgbClr val="002060"/>
                </a:solidFill>
              </a:rPr>
              <a:t>Lee el </a:t>
            </a:r>
            <a:r>
              <a:rPr lang="en-US" sz="2400" b="1" dirty="0" err="1">
                <a:solidFill>
                  <a:srgbClr val="002060"/>
                </a:solidFill>
              </a:rPr>
              <a:t>párrafo</a:t>
            </a:r>
            <a:r>
              <a:rPr lang="en-US" sz="2400" b="1" dirty="0">
                <a:solidFill>
                  <a:srgbClr val="002060"/>
                </a:solidFill>
              </a:rPr>
              <a:t> a </a:t>
            </a:r>
            <a:r>
              <a:rPr lang="en-US" sz="2400" b="1" dirty="0" err="1">
                <a:solidFill>
                  <a:srgbClr val="002060"/>
                </a:solidFill>
              </a:rPr>
              <a:t>tu</a:t>
            </a:r>
            <a:r>
              <a:rPr lang="en-US" sz="2400" b="1" dirty="0">
                <a:solidFill>
                  <a:srgbClr val="002060"/>
                </a:solidFill>
              </a:rPr>
              <a:t> </a:t>
            </a:r>
            <a:r>
              <a:rPr lang="en-US" sz="2400" b="1" dirty="0" err="1">
                <a:solidFill>
                  <a:srgbClr val="002060"/>
                </a:solidFill>
              </a:rPr>
              <a:t>compañero</a:t>
            </a:r>
            <a:r>
              <a:rPr lang="en-US" sz="2400" b="1" dirty="0">
                <a:solidFill>
                  <a:srgbClr val="002060"/>
                </a:solidFill>
              </a:rPr>
              <a:t>. Cambia el </a:t>
            </a:r>
            <a:r>
              <a:rPr lang="en-US" sz="2400" b="1" dirty="0" err="1">
                <a:solidFill>
                  <a:srgbClr val="002060"/>
                </a:solidFill>
              </a:rPr>
              <a:t>infinitivo</a:t>
            </a:r>
            <a:r>
              <a:rPr lang="en-US" sz="2400" b="1" dirty="0">
                <a:solidFill>
                  <a:srgbClr val="002060"/>
                </a:solidFill>
              </a:rPr>
              <a:t> del </a:t>
            </a:r>
            <a:r>
              <a:rPr lang="en-US" sz="2400" b="1" dirty="0" err="1">
                <a:solidFill>
                  <a:srgbClr val="002060"/>
                </a:solidFill>
              </a:rPr>
              <a:t>verbo</a:t>
            </a:r>
            <a:r>
              <a:rPr lang="en-US" sz="2400" b="1" dirty="0">
                <a:solidFill>
                  <a:srgbClr val="002060"/>
                </a:solidFill>
              </a:rPr>
              <a:t> a la forma </a:t>
            </a:r>
            <a:r>
              <a:rPr lang="en-US" sz="2400" b="1" dirty="0" err="1">
                <a:solidFill>
                  <a:srgbClr val="002060"/>
                </a:solidFill>
              </a:rPr>
              <a:t>correcta</a:t>
            </a:r>
            <a:r>
              <a:rPr lang="en-US" sz="2400" b="1" dirty="0">
                <a:solidFill>
                  <a:srgbClr val="002060"/>
                </a:solidFill>
              </a:rPr>
              <a:t> del ‘</a:t>
            </a:r>
            <a:r>
              <a:rPr lang="en-US" sz="2400" b="1" dirty="0" err="1">
                <a:solidFill>
                  <a:srgbClr val="002060"/>
                </a:solidFill>
              </a:rPr>
              <a:t>yo</a:t>
            </a:r>
            <a:r>
              <a:rPr lang="en-US" sz="2400" b="1" dirty="0">
                <a:solidFill>
                  <a:srgbClr val="002060"/>
                </a:solidFill>
              </a:rPr>
              <a:t>’ en el </a:t>
            </a:r>
            <a:r>
              <a:rPr lang="en-US" sz="2400" b="1" dirty="0" err="1">
                <a:solidFill>
                  <a:srgbClr val="002060"/>
                </a:solidFill>
              </a:rPr>
              <a:t>pasado</a:t>
            </a:r>
            <a:r>
              <a:rPr lang="en-US" sz="2400" b="1" dirty="0">
                <a:solidFill>
                  <a:srgbClr val="002060"/>
                </a:solidFill>
              </a:rPr>
              <a:t>.</a:t>
            </a:r>
            <a:endParaRPr lang="en-GB" sz="2400" b="1"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01B6026-6024-B640-AA14-813D9C613E27}"/>
              </a:ext>
            </a:extLst>
          </p:cNvPr>
          <p:cNvSpPr txBox="1"/>
          <p:nvPr/>
        </p:nvSpPr>
        <p:spPr>
          <a:xfrm>
            <a:off x="283012" y="1852851"/>
            <a:ext cx="8787501" cy="3785652"/>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a:ea typeface="+mn-ea"/>
                <a:cs typeface="+mn-cs"/>
              </a:rPr>
              <a:t>El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sábado</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pasado</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1" i="1" u="none" strike="noStrike" kern="1200" cap="none" spc="0" normalizeH="0" baseline="0" noProof="0" dirty="0">
                <a:ln>
                  <a:noFill/>
                </a:ln>
                <a:solidFill>
                  <a:srgbClr val="002060"/>
                </a:solidFill>
                <a:effectLst/>
                <a:uLnTx/>
                <a:uFillTx/>
                <a:latin typeface="Century Gothic"/>
                <a:ea typeface="+mn-ea"/>
                <a:cs typeface="+mn-cs"/>
              </a:rPr>
              <a:t>[</a:t>
            </a:r>
            <a:r>
              <a:rPr kumimoji="0" lang="en-GB" sz="2500" b="1" i="1" u="none" strike="noStrike" kern="1200" cap="none" spc="0" normalizeH="0" baseline="0" noProof="0" dirty="0" err="1">
                <a:ln>
                  <a:noFill/>
                </a:ln>
                <a:solidFill>
                  <a:srgbClr val="002060"/>
                </a:solidFill>
                <a:effectLst/>
                <a:uLnTx/>
                <a:uFillTx/>
                <a:latin typeface="Century Gothic"/>
                <a:ea typeface="+mn-ea"/>
                <a:cs typeface="+mn-cs"/>
              </a:rPr>
              <a:t>desayunar</a:t>
            </a:r>
            <a:r>
              <a:rPr kumimoji="0" lang="en-GB" sz="2500" b="1" i="1" u="none" strike="noStrike" kern="1200" cap="none" spc="0" normalizeH="0" baseline="0" noProof="0" dirty="0">
                <a:ln>
                  <a:noFill/>
                </a:ln>
                <a:solidFill>
                  <a:srgbClr val="002060"/>
                </a:solidFill>
                <a:effectLst/>
                <a:uLnTx/>
                <a:uFillTx/>
                <a:latin typeface="Century Gothic"/>
                <a:ea typeface="+mn-ea"/>
                <a:cs typeface="+mn-cs"/>
              </a:rPr>
              <a:t>]</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temprano</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y </a:t>
            </a:r>
            <a:r>
              <a:rPr kumimoji="0" lang="en-GB" sz="2500" b="1" i="1" u="none" strike="noStrike" kern="1200" cap="none" spc="0" normalizeH="0" baseline="0" noProof="0" dirty="0">
                <a:ln>
                  <a:noFill/>
                </a:ln>
                <a:solidFill>
                  <a:srgbClr val="002060"/>
                </a:solidFill>
                <a:effectLst/>
                <a:uLnTx/>
                <a:uFillTx/>
                <a:latin typeface="Century Gothic"/>
                <a:ea typeface="+mn-ea"/>
                <a:cs typeface="+mn-cs"/>
              </a:rPr>
              <a:t>[</a:t>
            </a:r>
            <a:r>
              <a:rPr kumimoji="0" lang="en-GB" sz="2500" b="1" i="1" u="none" strike="noStrike" kern="1200" cap="none" spc="0" normalizeH="0" baseline="0" noProof="0" dirty="0" err="1">
                <a:ln>
                  <a:noFill/>
                </a:ln>
                <a:solidFill>
                  <a:srgbClr val="002060"/>
                </a:solidFill>
                <a:effectLst/>
                <a:uLnTx/>
                <a:uFillTx/>
                <a:latin typeface="Century Gothic"/>
                <a:ea typeface="+mn-ea"/>
                <a:cs typeface="+mn-cs"/>
              </a:rPr>
              <a:t>quitar</a:t>
            </a:r>
            <a:r>
              <a:rPr kumimoji="0" lang="en-GB" sz="2500" b="1" i="1" u="none" strike="noStrike" kern="1200" cap="none" spc="0" normalizeH="0" baseline="0" noProof="0" dirty="0">
                <a:ln>
                  <a:noFill/>
                </a:ln>
                <a:solidFill>
                  <a:srgbClr val="002060"/>
                </a:solidFill>
                <a:effectLst/>
                <a:uLnTx/>
                <a:uFillTx/>
                <a:latin typeface="Century Gothic"/>
                <a:ea typeface="+mn-ea"/>
                <a:cs typeface="+mn-cs"/>
              </a:rPr>
              <a:t>]</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la mesa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después</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Me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gusta</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la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música</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entonces</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1" i="1" u="none" strike="noStrike" kern="1200" cap="none" spc="0" normalizeH="0" baseline="0" noProof="0" dirty="0">
                <a:ln>
                  <a:noFill/>
                </a:ln>
                <a:solidFill>
                  <a:srgbClr val="002060"/>
                </a:solidFill>
                <a:effectLst/>
                <a:uLnTx/>
                <a:uFillTx/>
                <a:latin typeface="Century Gothic"/>
                <a:ea typeface="+mn-ea"/>
                <a:cs typeface="+mn-cs"/>
              </a:rPr>
              <a:t>[</a:t>
            </a:r>
            <a:r>
              <a:rPr kumimoji="0" lang="en-GB" sz="2500" b="1" i="1" u="none" strike="noStrike" kern="1200" cap="none" spc="0" normalizeH="0" baseline="0" noProof="0" dirty="0" err="1">
                <a:ln>
                  <a:noFill/>
                </a:ln>
                <a:solidFill>
                  <a:srgbClr val="002060"/>
                </a:solidFill>
                <a:effectLst/>
                <a:uLnTx/>
                <a:uFillTx/>
                <a:latin typeface="Century Gothic"/>
                <a:ea typeface="+mn-ea"/>
                <a:cs typeface="+mn-cs"/>
              </a:rPr>
              <a:t>sacar</a:t>
            </a:r>
            <a:r>
              <a:rPr kumimoji="0" lang="en-GB" sz="2500" b="1" i="1" u="none" strike="noStrike" kern="1200" cap="none" spc="0" normalizeH="0" baseline="0" noProof="0" dirty="0">
                <a:ln>
                  <a:noFill/>
                </a:ln>
                <a:solidFill>
                  <a:srgbClr val="002060"/>
                </a:solidFill>
                <a:effectLst/>
                <a:uLnTx/>
                <a:uFillTx/>
                <a:latin typeface="Century Gothic"/>
                <a:ea typeface="+mn-ea"/>
                <a:cs typeface="+mn-cs"/>
              </a:rPr>
              <a:t>]</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mi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guitarra</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y </a:t>
            </a:r>
            <a:r>
              <a:rPr kumimoji="0" lang="en-GB" sz="2500" b="1" i="1" u="none" strike="noStrike" kern="1200" cap="none" spc="0" normalizeH="0" baseline="0" noProof="0" dirty="0">
                <a:ln>
                  <a:noFill/>
                </a:ln>
                <a:solidFill>
                  <a:srgbClr val="002060"/>
                </a:solidFill>
                <a:effectLst/>
                <a:uLnTx/>
                <a:uFillTx/>
                <a:latin typeface="Century Gothic"/>
                <a:ea typeface="+mn-ea"/>
                <a:cs typeface="+mn-cs"/>
              </a:rPr>
              <a:t>[</a:t>
            </a:r>
            <a:r>
              <a:rPr kumimoji="0" lang="en-GB" sz="2500" b="1" i="1" u="none" strike="noStrike" kern="1200" cap="none" spc="0" normalizeH="0" baseline="0" noProof="0" dirty="0" err="1">
                <a:ln>
                  <a:noFill/>
                </a:ln>
                <a:solidFill>
                  <a:srgbClr val="002060"/>
                </a:solidFill>
                <a:effectLst/>
                <a:uLnTx/>
                <a:uFillTx/>
                <a:latin typeface="Century Gothic"/>
                <a:ea typeface="+mn-ea"/>
                <a:cs typeface="+mn-cs"/>
              </a:rPr>
              <a:t>practicar</a:t>
            </a:r>
            <a:r>
              <a:rPr kumimoji="0" lang="en-GB" sz="2500" b="1" i="1" u="none" strike="noStrike" kern="1200" cap="none" spc="0" normalizeH="0" baseline="0" noProof="0" dirty="0">
                <a:ln>
                  <a:noFill/>
                </a:ln>
                <a:solidFill>
                  <a:srgbClr val="002060"/>
                </a:solidFill>
                <a:effectLst/>
                <a:uLnTx/>
                <a:uFillTx/>
                <a:latin typeface="Century Gothic"/>
                <a:ea typeface="+mn-ea"/>
                <a:cs typeface="+mn-cs"/>
              </a:rPr>
              <a:t>]</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casi</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toda</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la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mañana</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Después</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1" i="1" u="none" strike="noStrike" kern="1200" cap="none" spc="0" normalizeH="0" baseline="0" noProof="0" dirty="0">
                <a:ln>
                  <a:noFill/>
                </a:ln>
                <a:solidFill>
                  <a:srgbClr val="002060"/>
                </a:solidFill>
                <a:effectLst/>
                <a:uLnTx/>
                <a:uFillTx/>
                <a:latin typeface="Century Gothic"/>
                <a:ea typeface="+mn-ea"/>
                <a:cs typeface="+mn-cs"/>
              </a:rPr>
              <a:t>[</a:t>
            </a:r>
            <a:r>
              <a:rPr kumimoji="0" lang="en-GB" sz="2500" b="1" i="1" u="none" strike="noStrike" kern="1200" cap="none" spc="0" normalizeH="0" baseline="0" noProof="0" dirty="0" err="1">
                <a:ln>
                  <a:noFill/>
                </a:ln>
                <a:solidFill>
                  <a:srgbClr val="002060"/>
                </a:solidFill>
                <a:effectLst/>
                <a:uLnTx/>
                <a:uFillTx/>
                <a:latin typeface="Century Gothic"/>
                <a:ea typeface="+mn-ea"/>
                <a:cs typeface="+mn-cs"/>
              </a:rPr>
              <a:t>buscar</a:t>
            </a:r>
            <a:r>
              <a:rPr kumimoji="0" lang="en-GB" sz="2500" b="1" i="1" u="none" strike="noStrike" kern="1200" cap="none" spc="0" normalizeH="0" baseline="0" noProof="0" dirty="0">
                <a:ln>
                  <a:noFill/>
                </a:ln>
                <a:solidFill>
                  <a:srgbClr val="002060"/>
                </a:solidFill>
                <a:effectLst/>
                <a:uLnTx/>
                <a:uFillTx/>
                <a:latin typeface="Century Gothic"/>
                <a:ea typeface="+mn-ea"/>
                <a:cs typeface="+mn-cs"/>
              </a:rPr>
              <a:t>] </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mi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balón</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de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fútbol</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y </a:t>
            </a:r>
            <a:r>
              <a:rPr kumimoji="0" lang="en-GB" sz="2500" b="1" i="1" u="none" strike="noStrike" kern="1200" cap="none" spc="0" normalizeH="0" baseline="0" noProof="0" dirty="0">
                <a:ln>
                  <a:noFill/>
                </a:ln>
                <a:solidFill>
                  <a:srgbClr val="002060"/>
                </a:solidFill>
                <a:effectLst/>
                <a:uLnTx/>
                <a:uFillTx/>
                <a:latin typeface="Century Gothic"/>
                <a:ea typeface="+mn-ea"/>
                <a:cs typeface="+mn-cs"/>
              </a:rPr>
              <a:t>[</a:t>
            </a:r>
            <a:r>
              <a:rPr kumimoji="0" lang="en-GB" sz="2500" b="1" i="1" u="none" strike="noStrike" kern="1200" cap="none" spc="0" normalizeH="0" baseline="0" noProof="0" dirty="0" err="1">
                <a:ln>
                  <a:noFill/>
                </a:ln>
                <a:solidFill>
                  <a:srgbClr val="002060"/>
                </a:solidFill>
                <a:effectLst/>
                <a:uLnTx/>
                <a:uFillTx/>
                <a:latin typeface="Century Gothic"/>
                <a:ea typeface="+mn-ea"/>
                <a:cs typeface="+mn-cs"/>
              </a:rPr>
              <a:t>jugar</a:t>
            </a:r>
            <a:r>
              <a:rPr kumimoji="0" lang="en-GB" sz="2500" b="1" i="1" u="none" strike="noStrike" kern="1200" cap="none" spc="0" normalizeH="0" baseline="0" noProof="0" dirty="0">
                <a:ln>
                  <a:noFill/>
                </a:ln>
                <a:solidFill>
                  <a:srgbClr val="002060"/>
                </a:solidFill>
                <a:effectLst/>
                <a:uLnTx/>
                <a:uFillTx/>
                <a:latin typeface="Century Gothic"/>
                <a:ea typeface="+mn-ea"/>
                <a:cs typeface="+mn-cs"/>
              </a:rPr>
              <a:t>]</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el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parque</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con Hugo.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Yo</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1" i="1" u="none" strike="noStrike" kern="1200" cap="none" spc="0" normalizeH="0" baseline="0" noProof="0" dirty="0">
                <a:ln>
                  <a:noFill/>
                </a:ln>
                <a:solidFill>
                  <a:srgbClr val="002060"/>
                </a:solidFill>
                <a:effectLst/>
                <a:uLnTx/>
                <a:uFillTx/>
                <a:latin typeface="Century Gothic"/>
                <a:ea typeface="+mn-ea"/>
                <a:cs typeface="+mn-cs"/>
              </a:rPr>
              <a:t>[</a:t>
            </a:r>
            <a:r>
              <a:rPr kumimoji="0" lang="en-GB" sz="2500" b="1" i="1" u="none" strike="noStrike" kern="1200" cap="none" spc="0" normalizeH="0" baseline="0" noProof="0" dirty="0" err="1">
                <a:ln>
                  <a:noFill/>
                </a:ln>
                <a:solidFill>
                  <a:srgbClr val="002060"/>
                </a:solidFill>
                <a:effectLst/>
                <a:uLnTx/>
                <a:uFillTx/>
                <a:latin typeface="Century Gothic"/>
                <a:ea typeface="+mn-ea"/>
                <a:cs typeface="+mn-cs"/>
              </a:rPr>
              <a:t>ganar</a:t>
            </a:r>
            <a:r>
              <a:rPr kumimoji="0" lang="en-GB" sz="2500" b="1" i="1" u="none" strike="noStrike" kern="1200" cap="none" spc="0" normalizeH="0" baseline="0" noProof="0" dirty="0">
                <a:ln>
                  <a:noFill/>
                </a:ln>
                <a:solidFill>
                  <a:srgbClr val="002060"/>
                </a:solidFill>
                <a:effectLst/>
                <a:uLnTx/>
                <a:uFillTx/>
                <a:latin typeface="Century Gothic"/>
                <a:ea typeface="+mn-ea"/>
                <a:cs typeface="+mn-cs"/>
              </a:rPr>
              <a:t>]</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cinco</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cuatro</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Por la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tarde</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1" i="1" u="none" strike="noStrike" kern="1200" cap="none" spc="0" normalizeH="0" baseline="0" noProof="0" dirty="0">
                <a:ln>
                  <a:noFill/>
                </a:ln>
                <a:solidFill>
                  <a:srgbClr val="002060"/>
                </a:solidFill>
                <a:effectLst/>
                <a:uLnTx/>
                <a:uFillTx/>
                <a:latin typeface="Century Gothic"/>
                <a:ea typeface="+mn-ea"/>
                <a:cs typeface="+mn-cs"/>
              </a:rPr>
              <a:t>[</a:t>
            </a:r>
            <a:r>
              <a:rPr kumimoji="0" lang="en-GB" sz="2500" b="1" i="1" u="none" strike="noStrike" kern="1200" cap="none" spc="0" normalizeH="0" baseline="0" noProof="0" dirty="0" err="1">
                <a:ln>
                  <a:noFill/>
                </a:ln>
                <a:solidFill>
                  <a:srgbClr val="002060"/>
                </a:solidFill>
                <a:effectLst/>
                <a:uLnTx/>
                <a:uFillTx/>
                <a:latin typeface="Century Gothic"/>
                <a:ea typeface="+mn-ea"/>
                <a:cs typeface="+mn-cs"/>
              </a:rPr>
              <a:t>pagar</a:t>
            </a:r>
            <a:r>
              <a:rPr kumimoji="0" lang="en-GB" sz="2500" b="1" i="1" u="none" strike="noStrike" kern="1200" cap="none" spc="0" normalizeH="0" baseline="0" noProof="0" dirty="0">
                <a:ln>
                  <a:noFill/>
                </a:ln>
                <a:solidFill>
                  <a:srgbClr val="002060"/>
                </a:solidFill>
                <a:effectLst/>
                <a:uLnTx/>
                <a:uFillTx/>
                <a:latin typeface="Century Gothic"/>
                <a:ea typeface="+mn-ea"/>
                <a:cs typeface="+mn-cs"/>
              </a:rPr>
              <a:t>]</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unos</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billetes</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de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autobús</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para un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viaje</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 Sevilla,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luego</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1" i="1" u="none" strike="noStrike" kern="1200" cap="none" spc="0" normalizeH="0" baseline="0" noProof="0" dirty="0">
                <a:ln>
                  <a:noFill/>
                </a:ln>
                <a:solidFill>
                  <a:srgbClr val="002060"/>
                </a:solidFill>
                <a:effectLst/>
                <a:uLnTx/>
                <a:uFillTx/>
                <a:latin typeface="Century Gothic"/>
                <a:ea typeface="+mn-ea"/>
                <a:cs typeface="+mn-cs"/>
              </a:rPr>
              <a:t>[</a:t>
            </a:r>
            <a:r>
              <a:rPr kumimoji="0" lang="en-GB" sz="2500" b="1" i="1" u="none" strike="noStrike" kern="1200" cap="none" spc="0" normalizeH="0" baseline="0" noProof="0" dirty="0" err="1">
                <a:ln>
                  <a:noFill/>
                </a:ln>
                <a:solidFill>
                  <a:srgbClr val="002060"/>
                </a:solidFill>
                <a:effectLst/>
                <a:uLnTx/>
                <a:uFillTx/>
                <a:latin typeface="Century Gothic"/>
                <a:ea typeface="+mn-ea"/>
                <a:cs typeface="+mn-cs"/>
              </a:rPr>
              <a:t>identificar</a:t>
            </a:r>
            <a:r>
              <a:rPr kumimoji="0" lang="en-GB" sz="2500" b="1" i="1" u="none" strike="noStrike" kern="1200" cap="none" spc="0" normalizeH="0" baseline="0" noProof="0" dirty="0">
                <a:ln>
                  <a:noFill/>
                </a:ln>
                <a:solidFill>
                  <a:srgbClr val="002060"/>
                </a:solidFill>
                <a:effectLst/>
                <a:uLnTx/>
                <a:uFillTx/>
                <a:latin typeface="Century Gothic"/>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unos</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lugares</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para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visitar</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1" i="1" u="none" strike="noStrike" kern="1200" cap="none" spc="0" normalizeH="0" baseline="0" noProof="0" dirty="0">
                <a:ln>
                  <a:noFill/>
                </a:ln>
                <a:solidFill>
                  <a:srgbClr val="002060"/>
                </a:solidFill>
                <a:effectLst/>
                <a:uLnTx/>
                <a:uFillTx/>
                <a:latin typeface="Century Gothic"/>
                <a:ea typeface="+mn-ea"/>
                <a:cs typeface="+mn-cs"/>
              </a:rPr>
              <a:t>[</a:t>
            </a:r>
            <a:r>
              <a:rPr kumimoji="0" lang="en-GB" sz="2500" b="1" i="1" u="none" strike="noStrike" kern="1200" cap="none" spc="0" normalizeH="0" baseline="0" noProof="0" dirty="0" err="1">
                <a:ln>
                  <a:noFill/>
                </a:ln>
                <a:solidFill>
                  <a:srgbClr val="002060"/>
                </a:solidFill>
                <a:effectLst/>
                <a:uLnTx/>
                <a:uFillTx/>
                <a:latin typeface="Century Gothic"/>
                <a:ea typeface="+mn-ea"/>
                <a:cs typeface="+mn-cs"/>
              </a:rPr>
              <a:t>Llegar</a:t>
            </a:r>
            <a:r>
              <a:rPr kumimoji="0" lang="en-GB" sz="2500" b="1" i="1" u="none" strike="noStrike" kern="1200" cap="none" spc="0" normalizeH="0" baseline="0" noProof="0" dirty="0">
                <a:ln>
                  <a:noFill/>
                </a:ln>
                <a:solidFill>
                  <a:srgbClr val="002060"/>
                </a:solidFill>
                <a:effectLst/>
                <a:uLnTx/>
                <a:uFillTx/>
                <a:latin typeface="Century Gothic"/>
                <a:ea typeface="+mn-ea"/>
                <a:cs typeface="+mn-cs"/>
              </a:rPr>
              <a:t>] </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a casa con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sueño</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después</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de un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día</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muy</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a:ea typeface="+mn-ea"/>
                <a:cs typeface="+mn-cs"/>
              </a:rPr>
              <a:t>lleno</a:t>
            </a:r>
            <a:r>
              <a:rPr kumimoji="0" lang="en-GB" sz="2500" b="0"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6" name="Picture 5" descr="acoustic-guitar-2024669_1280 - Copy.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14365" y="847859"/>
            <a:ext cx="1860231" cy="1932707"/>
          </a:xfrm>
          <a:prstGeom prst="rect">
            <a:avLst/>
          </a:prstGeom>
        </p:spPr>
      </p:pic>
      <p:pic>
        <p:nvPicPr>
          <p:cNvPr id="8" name="Picture 7" descr="catch (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84792" y="4374927"/>
            <a:ext cx="1843352" cy="1843352"/>
          </a:xfrm>
          <a:prstGeom prst="rect">
            <a:avLst/>
          </a:prstGeom>
        </p:spPr>
      </p:pic>
      <p:sp>
        <p:nvSpPr>
          <p:cNvPr id="10" name="Rectangle 9"/>
          <p:cNvSpPr/>
          <p:nvPr/>
        </p:nvSpPr>
        <p:spPr>
          <a:xfrm>
            <a:off x="3354365" y="1937990"/>
            <a:ext cx="1884386" cy="40103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desayuné</a:t>
            </a:r>
            <a:endParaRPr kumimoji="0" lang="en-US" sz="20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1" name="Rectangle 10"/>
          <p:cNvSpPr/>
          <p:nvPr/>
        </p:nvSpPr>
        <p:spPr>
          <a:xfrm>
            <a:off x="7174798" y="1981447"/>
            <a:ext cx="1140527" cy="36482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quité</a:t>
            </a:r>
            <a:endParaRPr kumimoji="0" lang="en-US" sz="20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3" name="Rectangle 12"/>
          <p:cNvSpPr/>
          <p:nvPr/>
        </p:nvSpPr>
        <p:spPr>
          <a:xfrm>
            <a:off x="7467600" y="2441896"/>
            <a:ext cx="1203057" cy="33141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saqué</a:t>
            </a:r>
            <a:endParaRPr kumimoji="0" lang="en-US" sz="20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4" name="Rectangle 13"/>
          <p:cNvSpPr/>
          <p:nvPr/>
        </p:nvSpPr>
        <p:spPr>
          <a:xfrm>
            <a:off x="2343150" y="2806281"/>
            <a:ext cx="1705187" cy="43040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practiqué</a:t>
            </a:r>
            <a:endParaRPr kumimoji="0" lang="en-US" sz="20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5" name="Rectangle 14"/>
          <p:cNvSpPr/>
          <p:nvPr/>
        </p:nvSpPr>
        <p:spPr>
          <a:xfrm>
            <a:off x="283012" y="3327400"/>
            <a:ext cx="1393388" cy="37920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busqué</a:t>
            </a:r>
            <a:endParaRPr kumimoji="0" lang="en-US" sz="20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6" name="Rectangle 15"/>
          <p:cNvSpPr/>
          <p:nvPr/>
        </p:nvSpPr>
        <p:spPr>
          <a:xfrm>
            <a:off x="4873699" y="3327400"/>
            <a:ext cx="1031801" cy="37920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jugué</a:t>
            </a:r>
            <a:endParaRPr kumimoji="0" lang="en-US" sz="20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7" name="Rectangle 16"/>
          <p:cNvSpPr/>
          <p:nvPr/>
        </p:nvSpPr>
        <p:spPr>
          <a:xfrm>
            <a:off x="1950405" y="3797300"/>
            <a:ext cx="1135695" cy="3739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gané</a:t>
            </a:r>
            <a:endParaRPr kumimoji="0" lang="en-US" sz="20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3074" name="Picture 2" descr="Concert Ticket Clipar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14365" y="2503444"/>
            <a:ext cx="2310304" cy="21004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690183">
            <a:off x="10001951" y="3277262"/>
            <a:ext cx="139358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a:ln>
                  <a:noFill/>
                </a:ln>
                <a:solidFill>
                  <a:srgbClr val="4472C4">
                    <a:lumMod val="50000"/>
                  </a:srgbClr>
                </a:solidFill>
                <a:effectLst/>
                <a:uLnTx/>
                <a:uFillTx/>
                <a:latin typeface="Century Gothic"/>
                <a:ea typeface="+mn-ea"/>
                <a:cs typeface="+mn-cs"/>
              </a:rPr>
              <a:t>billetes</a:t>
            </a:r>
            <a:endParaRPr kumimoji="0" lang="en-GB" sz="2400" b="1" i="1"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3" name="Rectangle 22"/>
          <p:cNvSpPr/>
          <p:nvPr/>
        </p:nvSpPr>
        <p:spPr>
          <a:xfrm>
            <a:off x="7534962" y="3745677"/>
            <a:ext cx="1135695" cy="3739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entury Gothic"/>
                <a:ea typeface="+mn-ea"/>
                <a:cs typeface="+mn-cs"/>
              </a:rPr>
              <a:t>pagué</a:t>
            </a:r>
            <a:endParaRPr kumimoji="0" lang="en-US" sz="20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4" name="Rectangle 23"/>
          <p:cNvSpPr/>
          <p:nvPr/>
        </p:nvSpPr>
        <p:spPr>
          <a:xfrm>
            <a:off x="373758" y="4694227"/>
            <a:ext cx="1734442" cy="42130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lvl="0" algn="ctr"/>
            <a:r>
              <a:rPr lang="en-US" sz="2000" b="1" dirty="0" err="1">
                <a:solidFill>
                  <a:prstClr val="white"/>
                </a:solidFill>
              </a:rPr>
              <a:t>identifiqué</a:t>
            </a:r>
            <a:endParaRPr kumimoji="0" lang="en-US" sz="20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5" name="Rectangle 24"/>
          <p:cNvSpPr/>
          <p:nvPr/>
        </p:nvSpPr>
        <p:spPr>
          <a:xfrm>
            <a:off x="5994399" y="4627614"/>
            <a:ext cx="1254125" cy="42130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Llegué</a:t>
            </a:r>
            <a:endParaRPr kumimoji="0" lang="en-US" sz="20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06561" y="1443762"/>
            <a:ext cx="1014278" cy="1014278"/>
          </a:xfrm>
          <a:prstGeom prst="rect">
            <a:avLst/>
          </a:prstGeom>
        </p:spPr>
      </p:pic>
    </p:spTree>
    <p:extLst>
      <p:ext uri="{BB962C8B-B14F-4D97-AF65-F5344CB8AC3E}">
        <p14:creationId xmlns:p14="http://schemas.microsoft.com/office/powerpoint/2010/main" val="115380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6" grpId="0" animBg="1"/>
      <p:bldP spid="17" grpId="0" animBg="1"/>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dirty="0">
                <a:solidFill>
                  <a:prstClr val="white"/>
                </a:solidFill>
              </a:rPr>
              <a:t>SSCs [</a:t>
            </a:r>
            <a:r>
              <a:rPr lang="en-GB" sz="3600" dirty="0" err="1">
                <a:solidFill>
                  <a:prstClr val="white"/>
                </a:solidFill>
              </a:rPr>
              <a:t>gue</a:t>
            </a:r>
            <a:r>
              <a:rPr lang="en-GB" sz="3600" dirty="0">
                <a:solidFill>
                  <a:prstClr val="white"/>
                </a:solidFill>
              </a:rPr>
              <a:t>], [</a:t>
            </a:r>
            <a:r>
              <a:rPr lang="en-GB" sz="3600" dirty="0" err="1">
                <a:solidFill>
                  <a:prstClr val="white"/>
                </a:solidFill>
              </a:rPr>
              <a:t>gui</a:t>
            </a:r>
            <a:r>
              <a:rPr lang="en-GB" sz="3600" dirty="0">
                <a:solidFill>
                  <a:prstClr val="white"/>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24160" y="258166"/>
            <a:ext cx="1503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fonética</a:t>
            </a: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6A989474-506F-4E40-BAA7-F48EF0F93F18}"/>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3732019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2"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72" name="Google Shape;72;p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Fonética</a:t>
            </a:r>
            <a:endParaRPr sz="3600" b="1">
              <a:solidFill>
                <a:schemeClr val="lt1"/>
              </a:solidFill>
            </a:endParaRPr>
          </a:p>
        </p:txBody>
      </p:sp>
      <p:sp>
        <p:nvSpPr>
          <p:cNvPr id="73" name="Google Shape;73;p2"/>
          <p:cNvSpPr txBox="1"/>
          <p:nvPr/>
        </p:nvSpPr>
        <p:spPr>
          <a:xfrm>
            <a:off x="234529" y="1239851"/>
            <a:ext cx="11722942"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Remember: to mean ‘I’ in the preterite, infinitives ending in </a:t>
            </a: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–car </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take the ending ______ and verbs ending in </a:t>
            </a: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–gar </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take the ending ______.</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descr="background rectangle&#10;"/>
          <p:cNvSpPr/>
          <p:nvPr/>
        </p:nvSpPr>
        <p:spPr>
          <a:xfrm>
            <a:off x="9519556" y="237479"/>
            <a:ext cx="2503977" cy="425302"/>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75" name="Google Shape;75;p2"/>
          <p:cNvSpPr txBox="1"/>
          <p:nvPr/>
        </p:nvSpPr>
        <p:spPr>
          <a:xfrm>
            <a:off x="9519556" y="296863"/>
            <a:ext cx="2535586" cy="33040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escuchar / escribir</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graphicFrame>
        <p:nvGraphicFramePr>
          <p:cNvPr id="76" name="Google Shape;76;p2"/>
          <p:cNvGraphicFramePr/>
          <p:nvPr>
            <p:extLst>
              <p:ext uri="{D42A27DB-BD31-4B8C-83A1-F6EECF244321}">
                <p14:modId xmlns:p14="http://schemas.microsoft.com/office/powerpoint/2010/main" val="879042508"/>
              </p:ext>
            </p:extLst>
          </p:nvPr>
        </p:nvGraphicFramePr>
        <p:xfrm>
          <a:off x="234529" y="2023597"/>
          <a:ext cx="4742800" cy="4181275"/>
        </p:xfrm>
        <a:graphic>
          <a:graphicData uri="http://schemas.openxmlformats.org/drawingml/2006/table">
            <a:tbl>
              <a:tblPr firstRow="1" bandRow="1">
                <a:noFill/>
              </a:tblPr>
              <a:tblGrid>
                <a:gridCol w="775425">
                  <a:extLst>
                    <a:ext uri="{9D8B030D-6E8A-4147-A177-3AD203B41FA5}">
                      <a16:colId xmlns:a16="http://schemas.microsoft.com/office/drawing/2014/main" val="20000"/>
                    </a:ext>
                  </a:extLst>
                </a:gridCol>
                <a:gridCol w="3967375">
                  <a:extLst>
                    <a:ext uri="{9D8B030D-6E8A-4147-A177-3AD203B41FA5}">
                      <a16:colId xmlns:a16="http://schemas.microsoft.com/office/drawing/2014/main" val="20001"/>
                    </a:ext>
                  </a:extLst>
                </a:gridCol>
              </a:tblGrid>
              <a:tr h="461675">
                <a:tc>
                  <a:txBody>
                    <a:bodyPr/>
                    <a:lstStyle/>
                    <a:p>
                      <a:pPr marL="0" marR="0" lvl="0" indent="0" algn="l" rtl="0">
                        <a:spcBef>
                          <a:spcPts val="0"/>
                        </a:spcBef>
                        <a:spcAft>
                          <a:spcPts val="0"/>
                        </a:spcAft>
                        <a:buNone/>
                      </a:pPr>
                      <a:endParaRPr sz="2000" dirty="0"/>
                    </a:p>
                  </a:txBody>
                  <a:tcPr marL="91450" marR="91450" marT="45725" marB="45725">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tcPr>
                </a:tc>
                <a:tc>
                  <a:txBody>
                    <a:bodyPr/>
                    <a:lstStyle/>
                    <a:p>
                      <a:pPr marL="0" marR="0" lvl="0" indent="0" algn="ctr" rtl="0">
                        <a:spcBef>
                          <a:spcPts val="0"/>
                        </a:spcBef>
                        <a:spcAft>
                          <a:spcPts val="0"/>
                        </a:spcAft>
                        <a:buNone/>
                      </a:pPr>
                      <a:r>
                        <a:rPr lang="en-GB" sz="2000" b="1" dirty="0">
                          <a:solidFill>
                            <a:srgbClr val="203864"/>
                          </a:solidFill>
                          <a:latin typeface="Century Gothic" panose="020B0502020202020204" pitchFamily="34" charset="0"/>
                        </a:rPr>
                        <a:t>¿</a:t>
                      </a:r>
                      <a:r>
                        <a:rPr lang="en-GB" sz="2000" b="1" dirty="0" err="1">
                          <a:solidFill>
                            <a:srgbClr val="203864"/>
                          </a:solidFill>
                          <a:latin typeface="Century Gothic" panose="020B0502020202020204" pitchFamily="34" charset="0"/>
                        </a:rPr>
                        <a:t>Escuchas</a:t>
                      </a:r>
                      <a:r>
                        <a:rPr lang="en-GB" sz="2000" b="1" dirty="0">
                          <a:solidFill>
                            <a:srgbClr val="203864"/>
                          </a:solidFill>
                          <a:latin typeface="Century Gothic" panose="020B0502020202020204" pitchFamily="34" charset="0"/>
                        </a:rPr>
                        <a:t> ‘</a:t>
                      </a:r>
                      <a:r>
                        <a:rPr lang="en-GB" sz="2000" b="1" dirty="0" err="1">
                          <a:solidFill>
                            <a:srgbClr val="203864"/>
                          </a:solidFill>
                          <a:latin typeface="Century Gothic" panose="020B0502020202020204" pitchFamily="34" charset="0"/>
                        </a:rPr>
                        <a:t>qué</a:t>
                      </a:r>
                      <a:r>
                        <a:rPr lang="en-GB" sz="2000" b="1" dirty="0">
                          <a:solidFill>
                            <a:srgbClr val="203864"/>
                          </a:solidFill>
                          <a:latin typeface="Century Gothic" panose="020B0502020202020204" pitchFamily="34" charset="0"/>
                        </a:rPr>
                        <a:t>’ o  ‘</a:t>
                      </a:r>
                      <a:r>
                        <a:rPr lang="en-GB" sz="2000" b="1" dirty="0" err="1">
                          <a:solidFill>
                            <a:srgbClr val="203864"/>
                          </a:solidFill>
                          <a:latin typeface="Century Gothic" panose="020B0502020202020204" pitchFamily="34" charset="0"/>
                        </a:rPr>
                        <a:t>gué</a:t>
                      </a:r>
                      <a:r>
                        <a:rPr lang="en-GB" sz="2000" b="1" dirty="0">
                          <a:solidFill>
                            <a:srgbClr val="203864"/>
                          </a:solidFill>
                          <a:latin typeface="Century Gothic" panose="020B0502020202020204" pitchFamily="34" charset="0"/>
                        </a:rPr>
                        <a:t>?</a:t>
                      </a:r>
                      <a:endParaRPr sz="2000" b="1" dirty="0">
                        <a:solidFill>
                          <a:srgbClr val="203864"/>
                        </a:solidFill>
                        <a:latin typeface="Century Gothic" panose="020B0502020202020204" pitchFamily="34" charset="0"/>
                      </a:endParaRPr>
                    </a:p>
                  </a:txBody>
                  <a:tcPr marL="91450" marR="91450" marT="45725" marB="45725" anchor="ct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tcPr>
                </a:tc>
                <a:extLst>
                  <a:ext uri="{0D108BD9-81ED-4DB2-BD59-A6C34878D82A}">
                    <a16:rowId xmlns:a16="http://schemas.microsoft.com/office/drawing/2014/main" val="10000"/>
                  </a:ext>
                </a:extLst>
              </a:tr>
              <a:tr h="464950">
                <a:tc>
                  <a:txBody>
                    <a:bodyPr/>
                    <a:lstStyle/>
                    <a:p>
                      <a:pPr marL="0" marR="0" lvl="0" indent="0" algn="l" rtl="0">
                        <a:spcBef>
                          <a:spcPts val="0"/>
                        </a:spcBef>
                        <a:spcAft>
                          <a:spcPts val="0"/>
                        </a:spcAft>
                        <a:buNone/>
                      </a:pPr>
                      <a:endParaRPr sz="2000" dirty="0"/>
                    </a:p>
                  </a:txBody>
                  <a:tcPr marL="91450" marR="91450" marT="45725" marB="45725">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chemeClr val="accent2">
                        <a:lumMod val="20000"/>
                        <a:lumOff val="80000"/>
                      </a:schemeClr>
                    </a:solidFill>
                  </a:tcPr>
                </a:tc>
                <a:tc>
                  <a:txBody>
                    <a:bodyPr/>
                    <a:lstStyle/>
                    <a:p>
                      <a:pPr marL="0" marR="0" lvl="0" indent="0" algn="l" rtl="0">
                        <a:spcBef>
                          <a:spcPts val="0"/>
                        </a:spcBef>
                        <a:spcAft>
                          <a:spcPts val="0"/>
                        </a:spcAft>
                        <a:buNone/>
                      </a:pPr>
                      <a:endParaRPr sz="2000" dirty="0"/>
                    </a:p>
                  </a:txBody>
                  <a:tcPr marL="91450" marR="91450" marT="45725" marB="45725">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464950">
                <a:tc>
                  <a:txBody>
                    <a:bodyPr/>
                    <a:lstStyle/>
                    <a:p>
                      <a:pPr marL="0" marR="0" lvl="0" indent="0" algn="l" rtl="0">
                        <a:spcBef>
                          <a:spcPts val="0"/>
                        </a:spcBef>
                        <a:spcAft>
                          <a:spcPts val="0"/>
                        </a:spcAft>
                        <a:buNone/>
                      </a:pPr>
                      <a:endParaRPr sz="2000" dirty="0"/>
                    </a:p>
                  </a:txBody>
                  <a:tcPr marL="91450" marR="91450" marT="45725" marB="45725">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tcPr>
                </a:tc>
                <a:tc>
                  <a:txBody>
                    <a:bodyPr/>
                    <a:lstStyle/>
                    <a:p>
                      <a:pPr marL="0" marR="0" lvl="0" indent="0" algn="l" rtl="0">
                        <a:spcBef>
                          <a:spcPts val="0"/>
                        </a:spcBef>
                        <a:spcAft>
                          <a:spcPts val="0"/>
                        </a:spcAft>
                        <a:buNone/>
                      </a:pPr>
                      <a:endParaRPr sz="2000" dirty="0"/>
                    </a:p>
                  </a:txBody>
                  <a:tcPr marL="91450" marR="91450" marT="45725" marB="45725">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tcPr>
                </a:tc>
                <a:extLst>
                  <a:ext uri="{0D108BD9-81ED-4DB2-BD59-A6C34878D82A}">
                    <a16:rowId xmlns:a16="http://schemas.microsoft.com/office/drawing/2014/main" val="10002"/>
                  </a:ext>
                </a:extLst>
              </a:tr>
              <a:tr h="464950">
                <a:tc>
                  <a:txBody>
                    <a:bodyPr/>
                    <a:lstStyle/>
                    <a:p>
                      <a:pPr marL="0" marR="0" lvl="0" indent="0" algn="l" rtl="0">
                        <a:spcBef>
                          <a:spcPts val="0"/>
                        </a:spcBef>
                        <a:spcAft>
                          <a:spcPts val="0"/>
                        </a:spcAft>
                        <a:buNone/>
                      </a:pPr>
                      <a:endParaRPr sz="2000" dirty="0"/>
                    </a:p>
                  </a:txBody>
                  <a:tcPr marL="91450" marR="91450" marT="45725" marB="45725">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chemeClr val="accent2">
                        <a:lumMod val="20000"/>
                        <a:lumOff val="80000"/>
                      </a:schemeClr>
                    </a:solidFill>
                  </a:tcPr>
                </a:tc>
                <a:tc>
                  <a:txBody>
                    <a:bodyPr/>
                    <a:lstStyle/>
                    <a:p>
                      <a:pPr marL="0" marR="0" lvl="0" indent="0" algn="l" rtl="0">
                        <a:spcBef>
                          <a:spcPts val="0"/>
                        </a:spcBef>
                        <a:spcAft>
                          <a:spcPts val="0"/>
                        </a:spcAft>
                        <a:buNone/>
                      </a:pPr>
                      <a:endParaRPr sz="2000" dirty="0"/>
                    </a:p>
                  </a:txBody>
                  <a:tcPr marL="91450" marR="91450" marT="45725" marB="45725">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464950">
                <a:tc>
                  <a:txBody>
                    <a:bodyPr/>
                    <a:lstStyle/>
                    <a:p>
                      <a:pPr marL="0" marR="0" lvl="0" indent="0" algn="l" rtl="0">
                        <a:spcBef>
                          <a:spcPts val="0"/>
                        </a:spcBef>
                        <a:spcAft>
                          <a:spcPts val="0"/>
                        </a:spcAft>
                        <a:buNone/>
                      </a:pPr>
                      <a:endParaRPr sz="2000" dirty="0"/>
                    </a:p>
                  </a:txBody>
                  <a:tcPr marL="91450" marR="91450" marT="45725" marB="45725">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tcPr>
                </a:tc>
                <a:tc>
                  <a:txBody>
                    <a:bodyPr/>
                    <a:lstStyle/>
                    <a:p>
                      <a:pPr marL="0" marR="0" lvl="0" indent="0" algn="l" rtl="0">
                        <a:spcBef>
                          <a:spcPts val="0"/>
                        </a:spcBef>
                        <a:spcAft>
                          <a:spcPts val="0"/>
                        </a:spcAft>
                        <a:buNone/>
                      </a:pPr>
                      <a:endParaRPr sz="2000" dirty="0"/>
                    </a:p>
                  </a:txBody>
                  <a:tcPr marL="91450" marR="91450" marT="45725" marB="45725">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tcPr>
                </a:tc>
                <a:extLst>
                  <a:ext uri="{0D108BD9-81ED-4DB2-BD59-A6C34878D82A}">
                    <a16:rowId xmlns:a16="http://schemas.microsoft.com/office/drawing/2014/main" val="10004"/>
                  </a:ext>
                </a:extLst>
              </a:tr>
              <a:tr h="464950">
                <a:tc>
                  <a:txBody>
                    <a:bodyPr/>
                    <a:lstStyle/>
                    <a:p>
                      <a:pPr marL="0" marR="0" lvl="0" indent="0" algn="l" rtl="0">
                        <a:spcBef>
                          <a:spcPts val="0"/>
                        </a:spcBef>
                        <a:spcAft>
                          <a:spcPts val="0"/>
                        </a:spcAft>
                        <a:buNone/>
                      </a:pPr>
                      <a:endParaRPr sz="2000" dirty="0"/>
                    </a:p>
                  </a:txBody>
                  <a:tcPr marL="91450" marR="91450" marT="45725" marB="45725">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chemeClr val="accent2">
                        <a:lumMod val="20000"/>
                        <a:lumOff val="80000"/>
                      </a:schemeClr>
                    </a:solidFill>
                  </a:tcPr>
                </a:tc>
                <a:tc>
                  <a:txBody>
                    <a:bodyPr/>
                    <a:lstStyle/>
                    <a:p>
                      <a:pPr marL="0" marR="0" lvl="0" indent="0" algn="l" rtl="0">
                        <a:spcBef>
                          <a:spcPts val="0"/>
                        </a:spcBef>
                        <a:spcAft>
                          <a:spcPts val="0"/>
                        </a:spcAft>
                        <a:buNone/>
                      </a:pPr>
                      <a:endParaRPr sz="2000" dirty="0"/>
                    </a:p>
                  </a:txBody>
                  <a:tcPr marL="91450" marR="91450" marT="45725" marB="45725">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464950">
                <a:tc>
                  <a:txBody>
                    <a:bodyPr/>
                    <a:lstStyle/>
                    <a:p>
                      <a:pPr marL="0" marR="0" lvl="0" indent="0" algn="l" rtl="0">
                        <a:spcBef>
                          <a:spcPts val="0"/>
                        </a:spcBef>
                        <a:spcAft>
                          <a:spcPts val="0"/>
                        </a:spcAft>
                        <a:buNone/>
                      </a:pPr>
                      <a:endParaRPr sz="2000" dirty="0"/>
                    </a:p>
                  </a:txBody>
                  <a:tcPr marL="91450" marR="91450" marT="45725" marB="45725">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tcPr>
                </a:tc>
                <a:tc>
                  <a:txBody>
                    <a:bodyPr/>
                    <a:lstStyle/>
                    <a:p>
                      <a:pPr marL="0" marR="0" lvl="0" indent="0" algn="l" rtl="0">
                        <a:spcBef>
                          <a:spcPts val="0"/>
                        </a:spcBef>
                        <a:spcAft>
                          <a:spcPts val="0"/>
                        </a:spcAft>
                        <a:buNone/>
                      </a:pPr>
                      <a:endParaRPr sz="2000" dirty="0"/>
                    </a:p>
                  </a:txBody>
                  <a:tcPr marL="91450" marR="91450" marT="45725" marB="45725">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tcPr>
                </a:tc>
                <a:extLst>
                  <a:ext uri="{0D108BD9-81ED-4DB2-BD59-A6C34878D82A}">
                    <a16:rowId xmlns:a16="http://schemas.microsoft.com/office/drawing/2014/main" val="10006"/>
                  </a:ext>
                </a:extLst>
              </a:tr>
              <a:tr h="464950">
                <a:tc>
                  <a:txBody>
                    <a:bodyPr/>
                    <a:lstStyle/>
                    <a:p>
                      <a:pPr marL="0" marR="0" lvl="0" indent="0" algn="l" rtl="0">
                        <a:spcBef>
                          <a:spcPts val="0"/>
                        </a:spcBef>
                        <a:spcAft>
                          <a:spcPts val="0"/>
                        </a:spcAft>
                        <a:buNone/>
                      </a:pPr>
                      <a:endParaRPr sz="2000" dirty="0"/>
                    </a:p>
                  </a:txBody>
                  <a:tcPr marL="91450" marR="91450" marT="45725" marB="45725">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chemeClr val="accent2">
                        <a:lumMod val="20000"/>
                        <a:lumOff val="80000"/>
                      </a:schemeClr>
                    </a:solidFill>
                  </a:tcPr>
                </a:tc>
                <a:tc>
                  <a:txBody>
                    <a:bodyPr/>
                    <a:lstStyle/>
                    <a:p>
                      <a:pPr marL="0" marR="0" lvl="0" indent="0" algn="l" rtl="0">
                        <a:spcBef>
                          <a:spcPts val="0"/>
                        </a:spcBef>
                        <a:spcAft>
                          <a:spcPts val="0"/>
                        </a:spcAft>
                        <a:buNone/>
                      </a:pPr>
                      <a:endParaRPr sz="2000" dirty="0"/>
                    </a:p>
                  </a:txBody>
                  <a:tcPr marL="91450" marR="91450" marT="45725" marB="45725">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464950">
                <a:tc>
                  <a:txBody>
                    <a:bodyPr/>
                    <a:lstStyle/>
                    <a:p>
                      <a:pPr marL="0" marR="0" lvl="0" indent="0" algn="l" rtl="0">
                        <a:spcBef>
                          <a:spcPts val="0"/>
                        </a:spcBef>
                        <a:spcAft>
                          <a:spcPts val="0"/>
                        </a:spcAft>
                        <a:buNone/>
                      </a:pPr>
                      <a:endParaRPr sz="2000" dirty="0"/>
                    </a:p>
                  </a:txBody>
                  <a:tcPr marL="91450" marR="91450" marT="45725" marB="45725">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tcPr>
                </a:tc>
                <a:tc>
                  <a:txBody>
                    <a:bodyPr/>
                    <a:lstStyle/>
                    <a:p>
                      <a:pPr marL="0" marR="0" lvl="0" indent="0" algn="l" rtl="0">
                        <a:spcBef>
                          <a:spcPts val="0"/>
                        </a:spcBef>
                        <a:spcAft>
                          <a:spcPts val="0"/>
                        </a:spcAft>
                        <a:buNone/>
                      </a:pPr>
                      <a:endParaRPr sz="2000" dirty="0"/>
                    </a:p>
                  </a:txBody>
                  <a:tcPr marL="91450" marR="91450" marT="45725" marB="45725">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77" name="Google Shape;77;p2">
            <a:hlinkClick r:id="" action="ppaction://noaction">
              <a:snd r:embed="rId4" name="saque%CC%81.wav"/>
            </a:hlinkClick>
          </p:cNvPr>
          <p:cNvSpPr/>
          <p:nvPr/>
        </p:nvSpPr>
        <p:spPr>
          <a:xfrm>
            <a:off x="384470" y="2520170"/>
            <a:ext cx="440718" cy="367159"/>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a:hlinkClick r:id="" action="ppaction://noaction">
              <a:snd r:embed="rId5" name="jugue%CC%81.wav"/>
            </a:hlinkClick>
          </p:cNvPr>
          <p:cNvSpPr/>
          <p:nvPr/>
        </p:nvSpPr>
        <p:spPr>
          <a:xfrm>
            <a:off x="384470" y="2990057"/>
            <a:ext cx="440718" cy="367159"/>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a:hlinkClick r:id="" action="ppaction://noaction">
              <a:snd r:embed="rId6" name="publique%CC%81.wav"/>
            </a:hlinkClick>
          </p:cNvPr>
          <p:cNvSpPr/>
          <p:nvPr/>
        </p:nvSpPr>
        <p:spPr>
          <a:xfrm>
            <a:off x="384470" y="3439530"/>
            <a:ext cx="440718" cy="367159"/>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a:hlinkClick r:id="" action="ppaction://noaction">
              <a:snd r:embed="rId7" name="busque%CC%81.wav"/>
            </a:hlinkClick>
          </p:cNvPr>
          <p:cNvSpPr/>
          <p:nvPr/>
        </p:nvSpPr>
        <p:spPr>
          <a:xfrm>
            <a:off x="384470" y="3909417"/>
            <a:ext cx="440718" cy="367159"/>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a:hlinkClick r:id="" action="ppaction://noaction">
              <a:snd r:embed="rId8" name="llegue%CC%81.wav"/>
            </a:hlinkClick>
          </p:cNvPr>
          <p:cNvSpPr/>
          <p:nvPr/>
        </p:nvSpPr>
        <p:spPr>
          <a:xfrm>
            <a:off x="384470" y="4379304"/>
            <a:ext cx="440718" cy="367159"/>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a:hlinkClick r:id="" action="ppaction://noaction">
              <a:snd r:embed="rId9" name="pague%CC%81.wav"/>
            </a:hlinkClick>
          </p:cNvPr>
          <p:cNvSpPr/>
          <p:nvPr/>
        </p:nvSpPr>
        <p:spPr>
          <a:xfrm>
            <a:off x="384470" y="4832507"/>
            <a:ext cx="440718" cy="367159"/>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a:hlinkClick r:id="" action="ppaction://noaction">
              <a:snd r:embed="rId10" name="practique%CC%81.wav"/>
            </a:hlinkClick>
          </p:cNvPr>
          <p:cNvSpPr/>
          <p:nvPr/>
        </p:nvSpPr>
        <p:spPr>
          <a:xfrm>
            <a:off x="377625" y="5304359"/>
            <a:ext cx="440718" cy="367159"/>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a:hlinkClick r:id="" action="ppaction://noaction">
              <a:snd r:embed="rId11" name="toque%CC%81.wav"/>
            </a:hlinkClick>
          </p:cNvPr>
          <p:cNvSpPr/>
          <p:nvPr/>
        </p:nvSpPr>
        <p:spPr>
          <a:xfrm>
            <a:off x="380720" y="5784890"/>
            <a:ext cx="440718" cy="367159"/>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txBox="1"/>
          <p:nvPr/>
        </p:nvSpPr>
        <p:spPr>
          <a:xfrm>
            <a:off x="2368091" y="2520170"/>
            <a:ext cx="1144865"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sa</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_ _ _</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6" name="Google Shape;86;p2"/>
          <p:cNvSpPr txBox="1"/>
          <p:nvPr/>
        </p:nvSpPr>
        <p:spPr>
          <a:xfrm>
            <a:off x="2404159" y="2974006"/>
            <a:ext cx="1072730"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ju</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_ _ _</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7" name="Google Shape;87;p2"/>
          <p:cNvSpPr txBox="1"/>
          <p:nvPr/>
        </p:nvSpPr>
        <p:spPr>
          <a:xfrm>
            <a:off x="2371297" y="4390140"/>
            <a:ext cx="1138453"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lle</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_ _ _</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8" name="Google Shape;88;p2"/>
          <p:cNvSpPr txBox="1"/>
          <p:nvPr/>
        </p:nvSpPr>
        <p:spPr>
          <a:xfrm>
            <a:off x="2116420" y="5281637"/>
            <a:ext cx="1648208"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practi</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_ _ _</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9" name="Google Shape;89;p2"/>
          <p:cNvSpPr txBox="1"/>
          <p:nvPr/>
        </p:nvSpPr>
        <p:spPr>
          <a:xfrm>
            <a:off x="2378511" y="5775755"/>
            <a:ext cx="1124026"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to _ _ _</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0" name="Google Shape;90;p2"/>
          <p:cNvSpPr txBox="1"/>
          <p:nvPr/>
        </p:nvSpPr>
        <p:spPr>
          <a:xfrm>
            <a:off x="2184547" y="3441111"/>
            <a:ext cx="1511952"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publi</a:t>
            </a: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_ _ _</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1" name="Google Shape;91;p2"/>
          <p:cNvSpPr txBox="1"/>
          <p:nvPr/>
        </p:nvSpPr>
        <p:spPr>
          <a:xfrm>
            <a:off x="2282331" y="3898689"/>
            <a:ext cx="1316386"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bus _ _ _</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2" name="Google Shape;92;p2"/>
          <p:cNvSpPr txBox="1"/>
          <p:nvPr/>
        </p:nvSpPr>
        <p:spPr>
          <a:xfrm>
            <a:off x="2326413" y="4872531"/>
            <a:ext cx="1228221"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pa _ _ _</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93" name="Google Shape;93;p2"/>
          <p:cNvGraphicFramePr/>
          <p:nvPr>
            <p:extLst>
              <p:ext uri="{D42A27DB-BD31-4B8C-83A1-F6EECF244321}">
                <p14:modId xmlns:p14="http://schemas.microsoft.com/office/powerpoint/2010/main" val="86049705"/>
              </p:ext>
            </p:extLst>
          </p:nvPr>
        </p:nvGraphicFramePr>
        <p:xfrm>
          <a:off x="5265051" y="2007001"/>
          <a:ext cx="6126390" cy="4181275"/>
        </p:xfrm>
        <a:graphic>
          <a:graphicData uri="http://schemas.openxmlformats.org/drawingml/2006/table">
            <a:tbl>
              <a:tblPr firstRow="1" bandRow="1">
                <a:noFill/>
              </a:tblPr>
              <a:tblGrid>
                <a:gridCol w="2799296">
                  <a:extLst>
                    <a:ext uri="{9D8B030D-6E8A-4147-A177-3AD203B41FA5}">
                      <a16:colId xmlns:a16="http://schemas.microsoft.com/office/drawing/2014/main" val="20001"/>
                    </a:ext>
                  </a:extLst>
                </a:gridCol>
                <a:gridCol w="3327094">
                  <a:extLst>
                    <a:ext uri="{9D8B030D-6E8A-4147-A177-3AD203B41FA5}">
                      <a16:colId xmlns:a16="http://schemas.microsoft.com/office/drawing/2014/main" val="20002"/>
                    </a:ext>
                  </a:extLst>
                </a:gridCol>
              </a:tblGrid>
              <a:tr h="461675">
                <a:tc>
                  <a:txBody>
                    <a:bodyPr/>
                    <a:lstStyle/>
                    <a:p>
                      <a:pPr marL="0" marR="0" lvl="0" indent="0" algn="ctr" rtl="0">
                        <a:spcBef>
                          <a:spcPts val="0"/>
                        </a:spcBef>
                        <a:spcAft>
                          <a:spcPts val="0"/>
                        </a:spcAft>
                        <a:buNone/>
                      </a:pPr>
                      <a:r>
                        <a:rPr lang="en-GB" sz="2000" b="1" dirty="0" err="1">
                          <a:solidFill>
                            <a:srgbClr val="203864"/>
                          </a:solidFill>
                          <a:latin typeface="Century Gothic" panose="020B0502020202020204" pitchFamily="34" charset="0"/>
                        </a:rPr>
                        <a:t>Verbos</a:t>
                      </a:r>
                      <a:r>
                        <a:rPr lang="en-GB" sz="2000" b="1" dirty="0">
                          <a:solidFill>
                            <a:srgbClr val="203864"/>
                          </a:solidFill>
                          <a:latin typeface="Century Gothic" panose="020B0502020202020204" pitchFamily="34" charset="0"/>
                        </a:rPr>
                        <a:t> </a:t>
                      </a:r>
                      <a:r>
                        <a:rPr lang="en-GB" sz="2000" b="1" dirty="0" err="1">
                          <a:solidFill>
                            <a:srgbClr val="203864"/>
                          </a:solidFill>
                          <a:latin typeface="Century Gothic" panose="020B0502020202020204" pitchFamily="34" charset="0"/>
                        </a:rPr>
                        <a:t>en</a:t>
                      </a:r>
                      <a:r>
                        <a:rPr lang="en-GB" sz="2000" b="1" dirty="0">
                          <a:solidFill>
                            <a:srgbClr val="203864"/>
                          </a:solidFill>
                          <a:latin typeface="Century Gothic" panose="020B0502020202020204" pitchFamily="34" charset="0"/>
                        </a:rPr>
                        <a:t> </a:t>
                      </a:r>
                      <a:r>
                        <a:rPr lang="en-GB" sz="2000" b="1" dirty="0" err="1">
                          <a:solidFill>
                            <a:srgbClr val="203864"/>
                          </a:solidFill>
                          <a:latin typeface="Century Gothic" panose="020B0502020202020204" pitchFamily="34" charset="0"/>
                        </a:rPr>
                        <a:t>infinitivo</a:t>
                      </a:r>
                      <a:endParaRPr sz="2000" b="1" dirty="0">
                        <a:solidFill>
                          <a:srgbClr val="203864"/>
                        </a:solidFill>
                        <a:latin typeface="Century Gothic" panose="020B0502020202020204" pitchFamily="34" charset="0"/>
                      </a:endParaRPr>
                    </a:p>
                  </a:txBody>
                  <a:tcPr marL="91450" marR="91450" marT="45725" marB="45725" anchor="ct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tcPr>
                </a:tc>
                <a:tc>
                  <a:txBody>
                    <a:bodyPr/>
                    <a:lstStyle/>
                    <a:p>
                      <a:pPr marL="0" marR="0" lvl="0" indent="0" algn="ctr" rtl="0">
                        <a:spcBef>
                          <a:spcPts val="0"/>
                        </a:spcBef>
                        <a:spcAft>
                          <a:spcPts val="0"/>
                        </a:spcAft>
                        <a:buNone/>
                      </a:pPr>
                      <a:r>
                        <a:rPr lang="en-GB" sz="2000" b="1" dirty="0">
                          <a:solidFill>
                            <a:srgbClr val="203864"/>
                          </a:solidFill>
                          <a:latin typeface="Century Gothic" panose="020B0502020202020204" pitchFamily="34" charset="0"/>
                        </a:rPr>
                        <a:t>¿</a:t>
                      </a:r>
                      <a:r>
                        <a:rPr lang="en-GB" sz="2000" b="1" dirty="0" err="1">
                          <a:solidFill>
                            <a:srgbClr val="203864"/>
                          </a:solidFill>
                          <a:latin typeface="Century Gothic" panose="020B0502020202020204" pitchFamily="34" charset="0"/>
                        </a:rPr>
                        <a:t>Qué</a:t>
                      </a:r>
                      <a:r>
                        <a:rPr lang="en-GB" sz="2000" b="1" dirty="0">
                          <a:solidFill>
                            <a:srgbClr val="203864"/>
                          </a:solidFill>
                          <a:latin typeface="Century Gothic" panose="020B0502020202020204" pitchFamily="34" charset="0"/>
                        </a:rPr>
                        <a:t> </a:t>
                      </a:r>
                      <a:r>
                        <a:rPr lang="en-GB" sz="2000" b="1" dirty="0" err="1">
                          <a:solidFill>
                            <a:srgbClr val="203864"/>
                          </a:solidFill>
                          <a:latin typeface="Century Gothic" panose="020B0502020202020204" pitchFamily="34" charset="0"/>
                        </a:rPr>
                        <a:t>significan</a:t>
                      </a:r>
                      <a:r>
                        <a:rPr lang="en-GB" sz="2000" b="1" dirty="0">
                          <a:solidFill>
                            <a:srgbClr val="203864"/>
                          </a:solidFill>
                          <a:latin typeface="Century Gothic" panose="020B0502020202020204" pitchFamily="34" charset="0"/>
                        </a:rPr>
                        <a:t>?</a:t>
                      </a:r>
                      <a:endParaRPr sz="2000" b="1" dirty="0">
                        <a:solidFill>
                          <a:srgbClr val="203864"/>
                        </a:solidFill>
                        <a:latin typeface="Century Gothic" panose="020B0502020202020204" pitchFamily="34" charset="0"/>
                      </a:endParaRPr>
                    </a:p>
                  </a:txBody>
                  <a:tcPr marL="91450" marR="91450" marT="45725" marB="45725" anchor="ct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tcPr>
                </a:tc>
                <a:extLst>
                  <a:ext uri="{0D108BD9-81ED-4DB2-BD59-A6C34878D82A}">
                    <a16:rowId xmlns:a16="http://schemas.microsoft.com/office/drawing/2014/main" val="10000"/>
                  </a:ext>
                </a:extLst>
              </a:tr>
              <a:tr h="464950">
                <a:tc>
                  <a:txBody>
                    <a:bodyPr/>
                    <a:lstStyle/>
                    <a:p>
                      <a:pPr marL="0" marR="0" lvl="0" indent="0" algn="ctr" rtl="0">
                        <a:spcBef>
                          <a:spcPts val="0"/>
                        </a:spcBef>
                        <a:spcAft>
                          <a:spcPts val="0"/>
                        </a:spcAft>
                        <a:buNone/>
                      </a:pPr>
                      <a:r>
                        <a:rPr lang="en-GB" sz="2000" dirty="0" err="1">
                          <a:solidFill>
                            <a:srgbClr val="203864"/>
                          </a:solidFill>
                          <a:latin typeface="Century Gothic" panose="020B0502020202020204" pitchFamily="34" charset="0"/>
                        </a:rPr>
                        <a:t>sacar</a:t>
                      </a:r>
                      <a:endParaRPr sz="2000" dirty="0">
                        <a:solidFill>
                          <a:srgbClr val="203864"/>
                        </a:solidFill>
                        <a:latin typeface="Century Gothic" panose="020B0502020202020204" pitchFamily="34" charset="0"/>
                      </a:endParaRPr>
                    </a:p>
                  </a:txBody>
                  <a:tcPr marL="91450" marR="91450" marT="45725" marB="45725" anchor="ct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chemeClr val="accent2">
                        <a:lumMod val="20000"/>
                        <a:lumOff val="80000"/>
                      </a:schemeClr>
                    </a:solidFill>
                  </a:tcPr>
                </a:tc>
                <a:tc>
                  <a:txBody>
                    <a:bodyPr/>
                    <a:lstStyle/>
                    <a:p>
                      <a:pPr marL="0" marR="0" lvl="0" indent="0" algn="ctr" rtl="0">
                        <a:spcBef>
                          <a:spcPts val="0"/>
                        </a:spcBef>
                        <a:spcAft>
                          <a:spcPts val="0"/>
                        </a:spcAft>
                        <a:buNone/>
                      </a:pPr>
                      <a:endParaRPr sz="2000" i="1" dirty="0">
                        <a:solidFill>
                          <a:srgbClr val="203864"/>
                        </a:solidFill>
                      </a:endParaRPr>
                    </a:p>
                  </a:txBody>
                  <a:tcPr marL="91450" marR="91450" marT="45725" marB="45725" anchor="ct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464950">
                <a:tc>
                  <a:txBody>
                    <a:bodyPr/>
                    <a:lstStyle/>
                    <a:p>
                      <a:pPr marL="0" marR="0" lvl="0" indent="0" algn="ctr" rtl="0">
                        <a:spcBef>
                          <a:spcPts val="0"/>
                        </a:spcBef>
                        <a:spcAft>
                          <a:spcPts val="0"/>
                        </a:spcAft>
                        <a:buNone/>
                      </a:pPr>
                      <a:r>
                        <a:rPr lang="en-GB" sz="2000" dirty="0" err="1">
                          <a:solidFill>
                            <a:srgbClr val="203864"/>
                          </a:solidFill>
                          <a:latin typeface="Century Gothic" panose="020B0502020202020204" pitchFamily="34" charset="0"/>
                        </a:rPr>
                        <a:t>jugar</a:t>
                      </a:r>
                      <a:endParaRPr sz="2000" dirty="0">
                        <a:solidFill>
                          <a:srgbClr val="203864"/>
                        </a:solidFill>
                        <a:latin typeface="Century Gothic" panose="020B0502020202020204" pitchFamily="34" charset="0"/>
                      </a:endParaRPr>
                    </a:p>
                  </a:txBody>
                  <a:tcPr marL="91450" marR="91450" marT="45725" marB="45725" anchor="ct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tcPr>
                </a:tc>
                <a:tc>
                  <a:txBody>
                    <a:bodyPr/>
                    <a:lstStyle/>
                    <a:p>
                      <a:pPr marL="0" marR="0" lvl="0" indent="0" algn="ctr" rtl="0">
                        <a:spcBef>
                          <a:spcPts val="0"/>
                        </a:spcBef>
                        <a:spcAft>
                          <a:spcPts val="0"/>
                        </a:spcAft>
                        <a:buNone/>
                      </a:pPr>
                      <a:endParaRPr sz="2000" dirty="0">
                        <a:solidFill>
                          <a:srgbClr val="203864"/>
                        </a:solidFill>
                      </a:endParaRPr>
                    </a:p>
                  </a:txBody>
                  <a:tcPr marL="91450" marR="91450" marT="45725" marB="45725" anchor="ct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tcPr>
                </a:tc>
                <a:extLst>
                  <a:ext uri="{0D108BD9-81ED-4DB2-BD59-A6C34878D82A}">
                    <a16:rowId xmlns:a16="http://schemas.microsoft.com/office/drawing/2014/main" val="10002"/>
                  </a:ext>
                </a:extLst>
              </a:tr>
              <a:tr h="464950">
                <a:tc>
                  <a:txBody>
                    <a:bodyPr/>
                    <a:lstStyle/>
                    <a:p>
                      <a:pPr marL="0" marR="0" lvl="0" indent="0" algn="ctr" rtl="0">
                        <a:spcBef>
                          <a:spcPts val="0"/>
                        </a:spcBef>
                        <a:spcAft>
                          <a:spcPts val="0"/>
                        </a:spcAft>
                        <a:buNone/>
                      </a:pPr>
                      <a:r>
                        <a:rPr lang="en-GB" sz="2000" dirty="0" err="1">
                          <a:solidFill>
                            <a:srgbClr val="203864"/>
                          </a:solidFill>
                          <a:latin typeface="Century Gothic" panose="020B0502020202020204" pitchFamily="34" charset="0"/>
                        </a:rPr>
                        <a:t>publicar</a:t>
                      </a:r>
                      <a:endParaRPr sz="2000" dirty="0">
                        <a:solidFill>
                          <a:srgbClr val="203864"/>
                        </a:solidFill>
                        <a:latin typeface="Century Gothic" panose="020B0502020202020204" pitchFamily="34" charset="0"/>
                      </a:endParaRPr>
                    </a:p>
                  </a:txBody>
                  <a:tcPr marL="91450" marR="91450" marT="45725" marB="45725" anchor="ct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chemeClr val="accent2">
                        <a:lumMod val="20000"/>
                        <a:lumOff val="80000"/>
                      </a:schemeClr>
                    </a:solidFill>
                  </a:tcPr>
                </a:tc>
                <a:tc>
                  <a:txBody>
                    <a:bodyPr/>
                    <a:lstStyle/>
                    <a:p>
                      <a:pPr marL="0" marR="0" lvl="0" indent="0" algn="ctr" rtl="0">
                        <a:spcBef>
                          <a:spcPts val="0"/>
                        </a:spcBef>
                        <a:spcAft>
                          <a:spcPts val="0"/>
                        </a:spcAft>
                        <a:buNone/>
                      </a:pPr>
                      <a:endParaRPr sz="2000" dirty="0">
                        <a:solidFill>
                          <a:srgbClr val="203864"/>
                        </a:solidFill>
                      </a:endParaRPr>
                    </a:p>
                  </a:txBody>
                  <a:tcPr marL="91450" marR="91450" marT="45725" marB="45725" anchor="ct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464950">
                <a:tc>
                  <a:txBody>
                    <a:bodyPr/>
                    <a:lstStyle/>
                    <a:p>
                      <a:pPr marL="0" marR="0" lvl="0" indent="0" algn="ctr" rtl="0">
                        <a:spcBef>
                          <a:spcPts val="0"/>
                        </a:spcBef>
                        <a:spcAft>
                          <a:spcPts val="0"/>
                        </a:spcAft>
                        <a:buNone/>
                      </a:pPr>
                      <a:r>
                        <a:rPr lang="en-GB" sz="2000" dirty="0" err="1">
                          <a:solidFill>
                            <a:srgbClr val="203864"/>
                          </a:solidFill>
                          <a:latin typeface="Century Gothic" panose="020B0502020202020204" pitchFamily="34" charset="0"/>
                        </a:rPr>
                        <a:t>buscar</a:t>
                      </a:r>
                      <a:endParaRPr sz="2000" dirty="0">
                        <a:solidFill>
                          <a:srgbClr val="203864"/>
                        </a:solidFill>
                        <a:latin typeface="Century Gothic" panose="020B0502020202020204" pitchFamily="34" charset="0"/>
                      </a:endParaRPr>
                    </a:p>
                  </a:txBody>
                  <a:tcPr marL="91450" marR="91450" marT="45725" marB="45725" anchor="ct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tcPr>
                </a:tc>
                <a:tc>
                  <a:txBody>
                    <a:bodyPr/>
                    <a:lstStyle/>
                    <a:p>
                      <a:pPr marL="0" marR="0" lvl="0" indent="0" algn="ctr" rtl="0">
                        <a:spcBef>
                          <a:spcPts val="0"/>
                        </a:spcBef>
                        <a:spcAft>
                          <a:spcPts val="0"/>
                        </a:spcAft>
                        <a:buNone/>
                      </a:pPr>
                      <a:endParaRPr sz="2000" dirty="0">
                        <a:solidFill>
                          <a:srgbClr val="203864"/>
                        </a:solidFill>
                      </a:endParaRPr>
                    </a:p>
                  </a:txBody>
                  <a:tcPr marL="91450" marR="91450" marT="45725" marB="45725" anchor="ct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tcPr>
                </a:tc>
                <a:extLst>
                  <a:ext uri="{0D108BD9-81ED-4DB2-BD59-A6C34878D82A}">
                    <a16:rowId xmlns:a16="http://schemas.microsoft.com/office/drawing/2014/main" val="10004"/>
                  </a:ext>
                </a:extLst>
              </a:tr>
              <a:tr h="464950">
                <a:tc>
                  <a:txBody>
                    <a:bodyPr/>
                    <a:lstStyle/>
                    <a:p>
                      <a:pPr marL="0" marR="0" lvl="0" indent="0" algn="ctr" rtl="0">
                        <a:spcBef>
                          <a:spcPts val="0"/>
                        </a:spcBef>
                        <a:spcAft>
                          <a:spcPts val="0"/>
                        </a:spcAft>
                        <a:buNone/>
                      </a:pPr>
                      <a:r>
                        <a:rPr lang="en-GB" sz="2000" dirty="0" err="1">
                          <a:solidFill>
                            <a:srgbClr val="203864"/>
                          </a:solidFill>
                          <a:latin typeface="Century Gothic" panose="020B0502020202020204" pitchFamily="34" charset="0"/>
                        </a:rPr>
                        <a:t>llegar</a:t>
                      </a:r>
                      <a:endParaRPr sz="2000" dirty="0">
                        <a:solidFill>
                          <a:srgbClr val="203864"/>
                        </a:solidFill>
                        <a:latin typeface="Century Gothic" panose="020B0502020202020204" pitchFamily="34" charset="0"/>
                      </a:endParaRPr>
                    </a:p>
                  </a:txBody>
                  <a:tcPr marL="91450" marR="91450" marT="45725" marB="45725" anchor="ct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chemeClr val="accent2">
                        <a:lumMod val="20000"/>
                        <a:lumOff val="80000"/>
                      </a:schemeClr>
                    </a:solidFill>
                  </a:tcPr>
                </a:tc>
                <a:tc>
                  <a:txBody>
                    <a:bodyPr/>
                    <a:lstStyle/>
                    <a:p>
                      <a:pPr marL="0" marR="0" lvl="0" indent="0" algn="ctr" rtl="0">
                        <a:spcBef>
                          <a:spcPts val="0"/>
                        </a:spcBef>
                        <a:spcAft>
                          <a:spcPts val="0"/>
                        </a:spcAft>
                        <a:buNone/>
                      </a:pPr>
                      <a:endParaRPr sz="2000" dirty="0">
                        <a:solidFill>
                          <a:srgbClr val="203864"/>
                        </a:solidFill>
                      </a:endParaRPr>
                    </a:p>
                  </a:txBody>
                  <a:tcPr marL="91450" marR="91450" marT="45725" marB="45725" anchor="ct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464950">
                <a:tc>
                  <a:txBody>
                    <a:bodyPr/>
                    <a:lstStyle/>
                    <a:p>
                      <a:pPr marL="0" marR="0" lvl="0" indent="0" algn="ctr" rtl="0">
                        <a:spcBef>
                          <a:spcPts val="0"/>
                        </a:spcBef>
                        <a:spcAft>
                          <a:spcPts val="0"/>
                        </a:spcAft>
                        <a:buNone/>
                      </a:pPr>
                      <a:r>
                        <a:rPr lang="en-GB" sz="2000" dirty="0" err="1">
                          <a:solidFill>
                            <a:srgbClr val="203864"/>
                          </a:solidFill>
                          <a:latin typeface="Century Gothic" panose="020B0502020202020204" pitchFamily="34" charset="0"/>
                        </a:rPr>
                        <a:t>pagar</a:t>
                      </a:r>
                      <a:endParaRPr sz="2000" dirty="0">
                        <a:solidFill>
                          <a:srgbClr val="203864"/>
                        </a:solidFill>
                        <a:latin typeface="Century Gothic" panose="020B0502020202020204" pitchFamily="34" charset="0"/>
                      </a:endParaRPr>
                    </a:p>
                  </a:txBody>
                  <a:tcPr marL="91450" marR="91450" marT="45725" marB="45725" anchor="ct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tcPr>
                </a:tc>
                <a:tc>
                  <a:txBody>
                    <a:bodyPr/>
                    <a:lstStyle/>
                    <a:p>
                      <a:pPr marL="0" marR="0" lvl="0" indent="0" algn="ctr" rtl="0">
                        <a:spcBef>
                          <a:spcPts val="0"/>
                        </a:spcBef>
                        <a:spcAft>
                          <a:spcPts val="0"/>
                        </a:spcAft>
                        <a:buNone/>
                      </a:pPr>
                      <a:endParaRPr sz="2000" dirty="0">
                        <a:solidFill>
                          <a:srgbClr val="203864"/>
                        </a:solidFill>
                      </a:endParaRPr>
                    </a:p>
                  </a:txBody>
                  <a:tcPr marL="91450" marR="91450" marT="45725" marB="45725" anchor="ct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tcPr>
                </a:tc>
                <a:extLst>
                  <a:ext uri="{0D108BD9-81ED-4DB2-BD59-A6C34878D82A}">
                    <a16:rowId xmlns:a16="http://schemas.microsoft.com/office/drawing/2014/main" val="10006"/>
                  </a:ext>
                </a:extLst>
              </a:tr>
              <a:tr h="464950">
                <a:tc>
                  <a:txBody>
                    <a:bodyPr/>
                    <a:lstStyle/>
                    <a:p>
                      <a:pPr marL="0" marR="0" lvl="0" indent="0" algn="ctr" rtl="0">
                        <a:spcBef>
                          <a:spcPts val="0"/>
                        </a:spcBef>
                        <a:spcAft>
                          <a:spcPts val="0"/>
                        </a:spcAft>
                        <a:buNone/>
                      </a:pPr>
                      <a:r>
                        <a:rPr lang="en-GB" sz="2000" dirty="0" err="1">
                          <a:solidFill>
                            <a:srgbClr val="203864"/>
                          </a:solidFill>
                          <a:latin typeface="Century Gothic" panose="020B0502020202020204" pitchFamily="34" charset="0"/>
                        </a:rPr>
                        <a:t>practicar</a:t>
                      </a:r>
                      <a:endParaRPr sz="2000" dirty="0">
                        <a:solidFill>
                          <a:srgbClr val="203864"/>
                        </a:solidFill>
                        <a:latin typeface="Century Gothic" panose="020B0502020202020204" pitchFamily="34" charset="0"/>
                      </a:endParaRPr>
                    </a:p>
                  </a:txBody>
                  <a:tcPr marL="91450" marR="91450" marT="45725" marB="45725" anchor="ct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chemeClr val="accent2">
                        <a:lumMod val="20000"/>
                        <a:lumOff val="80000"/>
                      </a:schemeClr>
                    </a:solidFill>
                  </a:tcPr>
                </a:tc>
                <a:tc>
                  <a:txBody>
                    <a:bodyPr/>
                    <a:lstStyle/>
                    <a:p>
                      <a:pPr marL="0" marR="0" lvl="0" indent="0" algn="ctr" rtl="0">
                        <a:spcBef>
                          <a:spcPts val="0"/>
                        </a:spcBef>
                        <a:spcAft>
                          <a:spcPts val="0"/>
                        </a:spcAft>
                        <a:buNone/>
                      </a:pPr>
                      <a:endParaRPr sz="2000" dirty="0">
                        <a:solidFill>
                          <a:srgbClr val="203864"/>
                        </a:solidFill>
                      </a:endParaRPr>
                    </a:p>
                  </a:txBody>
                  <a:tcPr marL="91450" marR="91450" marT="45725" marB="45725" anchor="ct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464950">
                <a:tc>
                  <a:txBody>
                    <a:bodyPr/>
                    <a:lstStyle/>
                    <a:p>
                      <a:pPr marL="0" marR="0" lvl="0" indent="0" algn="ctr" rtl="0">
                        <a:spcBef>
                          <a:spcPts val="0"/>
                        </a:spcBef>
                        <a:spcAft>
                          <a:spcPts val="0"/>
                        </a:spcAft>
                        <a:buNone/>
                      </a:pPr>
                      <a:r>
                        <a:rPr lang="en-GB" sz="2000" dirty="0" err="1">
                          <a:solidFill>
                            <a:srgbClr val="203864"/>
                          </a:solidFill>
                          <a:latin typeface="Century Gothic" panose="020B0502020202020204" pitchFamily="34" charset="0"/>
                        </a:rPr>
                        <a:t>tocar</a:t>
                      </a:r>
                      <a:endParaRPr sz="2000" dirty="0">
                        <a:solidFill>
                          <a:srgbClr val="203864"/>
                        </a:solidFill>
                        <a:latin typeface="Century Gothic" panose="020B0502020202020204" pitchFamily="34" charset="0"/>
                      </a:endParaRPr>
                    </a:p>
                  </a:txBody>
                  <a:tcPr marL="91450" marR="91450" marT="45725" marB="45725" anchor="ct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tcPr>
                </a:tc>
                <a:tc>
                  <a:txBody>
                    <a:bodyPr/>
                    <a:lstStyle/>
                    <a:p>
                      <a:pPr marL="0" marR="0" lvl="0" indent="0" algn="ctr" rtl="0">
                        <a:spcBef>
                          <a:spcPts val="0"/>
                        </a:spcBef>
                        <a:spcAft>
                          <a:spcPts val="0"/>
                        </a:spcAft>
                        <a:buNone/>
                      </a:pPr>
                      <a:endParaRPr sz="2000" dirty="0">
                        <a:solidFill>
                          <a:srgbClr val="203864"/>
                        </a:solidFill>
                      </a:endParaRPr>
                    </a:p>
                  </a:txBody>
                  <a:tcPr marL="91450" marR="91450" marT="45725" marB="45725" anchor="ctr">
                    <a:lnL w="12700" cap="flat" cmpd="sng" algn="ctr">
                      <a:solidFill>
                        <a:srgbClr val="E25B00"/>
                      </a:solidFill>
                      <a:prstDash val="solid"/>
                      <a:round/>
                      <a:headEnd type="none" w="med" len="med"/>
                      <a:tailEnd type="none" w="med" len="med"/>
                    </a:lnL>
                    <a:lnR w="12700" cap="flat" cmpd="sng" algn="ctr">
                      <a:solidFill>
                        <a:srgbClr val="E25B00"/>
                      </a:solidFill>
                      <a:prstDash val="solid"/>
                      <a:round/>
                      <a:headEnd type="none" w="med" len="med"/>
                      <a:tailEnd type="none" w="med" len="med"/>
                    </a:lnR>
                    <a:lnT w="12700" cap="flat" cmpd="sng" algn="ctr">
                      <a:solidFill>
                        <a:srgbClr val="E25B00"/>
                      </a:solidFill>
                      <a:prstDash val="solid"/>
                      <a:round/>
                      <a:headEnd type="none" w="med" len="med"/>
                      <a:tailEnd type="none" w="med" len="med"/>
                    </a:lnT>
                    <a:lnB w="12700" cap="flat" cmpd="sng" algn="ctr">
                      <a:solidFill>
                        <a:srgbClr val="E25B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94" name="Google Shape;94;p2"/>
          <p:cNvSpPr txBox="1"/>
          <p:nvPr/>
        </p:nvSpPr>
        <p:spPr>
          <a:xfrm>
            <a:off x="2674430" y="2517735"/>
            <a:ext cx="888385"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q u é</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5" name="Google Shape;95;p2"/>
          <p:cNvSpPr txBox="1"/>
          <p:nvPr/>
        </p:nvSpPr>
        <p:spPr>
          <a:xfrm>
            <a:off x="2631785" y="2967826"/>
            <a:ext cx="88517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g u é</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6" name="Google Shape;96;p2"/>
          <p:cNvSpPr txBox="1"/>
          <p:nvPr/>
        </p:nvSpPr>
        <p:spPr>
          <a:xfrm>
            <a:off x="2841151" y="3437605"/>
            <a:ext cx="888385"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q u é</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7" name="Google Shape;97;p2"/>
          <p:cNvSpPr txBox="1"/>
          <p:nvPr/>
        </p:nvSpPr>
        <p:spPr>
          <a:xfrm>
            <a:off x="2765840" y="3905276"/>
            <a:ext cx="888385"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q u é</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8" name="Google Shape;98;p2"/>
          <p:cNvSpPr txBox="1"/>
          <p:nvPr/>
        </p:nvSpPr>
        <p:spPr>
          <a:xfrm>
            <a:off x="2677636" y="4380195"/>
            <a:ext cx="88517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g u é</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9" name="Google Shape;99;p2"/>
          <p:cNvSpPr txBox="1"/>
          <p:nvPr/>
        </p:nvSpPr>
        <p:spPr>
          <a:xfrm>
            <a:off x="2713538" y="4870749"/>
            <a:ext cx="885179"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g u é</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0" name="Google Shape;100;p2"/>
          <p:cNvSpPr txBox="1"/>
          <p:nvPr/>
        </p:nvSpPr>
        <p:spPr>
          <a:xfrm>
            <a:off x="2911354" y="5280926"/>
            <a:ext cx="888385"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q u é</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1" name="Google Shape;101;p2"/>
          <p:cNvSpPr txBox="1"/>
          <p:nvPr/>
        </p:nvSpPr>
        <p:spPr>
          <a:xfrm>
            <a:off x="2666249" y="5780560"/>
            <a:ext cx="888385"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q u é</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9" name="Google Shape;109;p2"/>
          <p:cNvSpPr txBox="1"/>
          <p:nvPr/>
        </p:nvSpPr>
        <p:spPr>
          <a:xfrm>
            <a:off x="8093348" y="2940559"/>
            <a:ext cx="2297192"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to play, playing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0" name="Google Shape;110;p2"/>
          <p:cNvSpPr txBox="1"/>
          <p:nvPr/>
        </p:nvSpPr>
        <p:spPr>
          <a:xfrm>
            <a:off x="8136432" y="3404893"/>
            <a:ext cx="273721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to post, to publish</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1" name="Google Shape;111;p2"/>
          <p:cNvSpPr txBox="1"/>
          <p:nvPr/>
        </p:nvSpPr>
        <p:spPr>
          <a:xfrm>
            <a:off x="8136432" y="3900432"/>
            <a:ext cx="4109145"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to look for, looking for</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2" name="Google Shape;112;p2"/>
          <p:cNvSpPr txBox="1"/>
          <p:nvPr/>
        </p:nvSpPr>
        <p:spPr>
          <a:xfrm>
            <a:off x="8147984" y="4348480"/>
            <a:ext cx="2923968"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to arrive, arriving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3" name="Google Shape;113;p2"/>
          <p:cNvSpPr txBox="1"/>
          <p:nvPr/>
        </p:nvSpPr>
        <p:spPr>
          <a:xfrm>
            <a:off x="8136432" y="4807853"/>
            <a:ext cx="3420262"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to pay, paying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4" name="Google Shape;114;p2"/>
          <p:cNvSpPr txBox="1"/>
          <p:nvPr/>
        </p:nvSpPr>
        <p:spPr>
          <a:xfrm>
            <a:off x="8136432" y="5288317"/>
            <a:ext cx="410914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to practise, practising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5" name="Google Shape;115;p2"/>
          <p:cNvSpPr txBox="1"/>
          <p:nvPr/>
        </p:nvSpPr>
        <p:spPr>
          <a:xfrm>
            <a:off x="8136432" y="5778225"/>
            <a:ext cx="2878478"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to touch, touching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7" name="Google Shape;117;p2"/>
          <p:cNvSpPr txBox="1"/>
          <p:nvPr/>
        </p:nvSpPr>
        <p:spPr>
          <a:xfrm>
            <a:off x="8094995" y="2503793"/>
            <a:ext cx="3599865"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1"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to take out, taking out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Rectangle 1"/>
          <p:cNvSpPr/>
          <p:nvPr/>
        </p:nvSpPr>
        <p:spPr>
          <a:xfrm>
            <a:off x="10195535" y="1229869"/>
            <a:ext cx="87075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ED7D31"/>
                </a:solidFill>
                <a:effectLst/>
                <a:uLnTx/>
                <a:uFillTx/>
                <a:latin typeface="Century Gothic"/>
                <a:ea typeface="Century Gothic"/>
                <a:cs typeface="Century Gothic"/>
                <a:sym typeface="Century Gothic"/>
              </a:rPr>
              <a:t>–qué </a:t>
            </a:r>
            <a:endParaRPr kumimoji="0" lang="en-GB" sz="2000" b="1" i="0" u="none" strike="noStrike" kern="0" cap="none" spc="0" normalizeH="0" baseline="0" noProof="0">
              <a:ln>
                <a:noFill/>
              </a:ln>
              <a:solidFill>
                <a:srgbClr val="ED7D31"/>
              </a:solidFill>
              <a:effectLst/>
              <a:uLnTx/>
              <a:uFillTx/>
              <a:latin typeface="Arial"/>
              <a:cs typeface="Arial"/>
              <a:sym typeface="Arial"/>
            </a:endParaRPr>
          </a:p>
        </p:txBody>
      </p:sp>
      <p:sp>
        <p:nvSpPr>
          <p:cNvPr id="3" name="Rectangle 2"/>
          <p:cNvSpPr/>
          <p:nvPr/>
        </p:nvSpPr>
        <p:spPr>
          <a:xfrm>
            <a:off x="4942625" y="1538037"/>
            <a:ext cx="87075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ED7D31"/>
                </a:solidFill>
                <a:effectLst/>
                <a:uLnTx/>
                <a:uFillTx/>
                <a:latin typeface="Century Gothic"/>
                <a:ea typeface="Century Gothic"/>
                <a:cs typeface="Century Gothic"/>
                <a:sym typeface="Century Gothic"/>
              </a:rPr>
              <a:t>–gué </a:t>
            </a:r>
            <a:endParaRPr kumimoji="0" lang="en-GB" sz="2000" b="1" i="0" u="none" strike="noStrike" kern="0" cap="none" spc="0" normalizeH="0" baseline="0" noProof="0">
              <a:ln>
                <a:noFill/>
              </a:ln>
              <a:solidFill>
                <a:srgbClr val="ED7D31"/>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10" grpId="0"/>
      <p:bldP spid="111" grpId="0"/>
      <p:bldP spid="112" grpId="0"/>
      <p:bldP spid="113" grpId="0"/>
      <p:bldP spid="114" grpId="0"/>
      <p:bldP spid="115" grpId="0"/>
      <p:bldP spid="117" grpId="0"/>
      <p:bldP spid="2" grpId="0"/>
      <p:bldP spid="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German_verb_sequence_template.potx" id="{61FFBBCD-C164-4849-B944-0FF28D91FA25}" vid="{67AE7A53-F415-43C1-9CDD-F7B34D5E1B78}"/>
    </a:ext>
  </a:ext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527</TotalTime>
  <Words>8872</Words>
  <Application>Microsoft Office PowerPoint</Application>
  <PresentationFormat>Widescreen</PresentationFormat>
  <Paragraphs>1222</Paragraphs>
  <Slides>35</Slides>
  <Notes>35</Notes>
  <HiddenSlides>0</HiddenSlides>
  <MMClips>4</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35</vt:i4>
      </vt:variant>
    </vt:vector>
  </HeadingPairs>
  <TitlesOfParts>
    <vt:vector size="45" baseType="lpstr">
      <vt:lpstr>Arial</vt:lpstr>
      <vt:lpstr>Arial</vt:lpstr>
      <vt:lpstr>Calibri</vt:lpstr>
      <vt:lpstr>Century Gothic</vt:lpstr>
      <vt:lpstr>Century Gothic (Body)</vt:lpstr>
      <vt:lpstr>Wingdings</vt:lpstr>
      <vt:lpstr>1_Office Theme</vt:lpstr>
      <vt:lpstr>3_Office Theme</vt:lpstr>
      <vt:lpstr>2_Office Theme</vt:lpstr>
      <vt:lpstr>4_Office Theme</vt:lpstr>
      <vt:lpstr>Spanish phonics collection </vt:lpstr>
      <vt:lpstr>SSCs [gue], [gui]</vt:lpstr>
      <vt:lpstr>seguir</vt:lpstr>
      <vt:lpstr>SSCs [gue], [gui]</vt:lpstr>
      <vt:lpstr>Spelling changes for –ar verbs in the preterite: using the verb ending ‘-gué’</vt:lpstr>
      <vt:lpstr>Lucía describe el fin de semana pasado. Escucha. ¿Cuántas veces escuchas verbos en –é, –qué o –gué? Escribe las palabras.</vt:lpstr>
      <vt:lpstr>Lee el párrafo a tu compañero. Cambia el infinitivo del verbo a la forma correcta del ‘yo’ en el pasado.</vt:lpstr>
      <vt:lpstr>SSCs [gue], [gui]</vt:lpstr>
      <vt:lpstr>Fonética</vt:lpstr>
      <vt:lpstr>Un recuerdo de la Tomatina</vt:lpstr>
      <vt:lpstr>Un recuerdo de la Tomatina</vt:lpstr>
      <vt:lpstr>SSCs [gue], [gui]</vt:lpstr>
      <vt:lpstr>Fonética</vt:lpstr>
      <vt:lpstr>Miguel, el *guerrero portugués, toca la guitarra y baila merengue.  Ángel de Gerona usa *poderes mágicos en el colegio para pasar las páginas.  Generalmente, la gente de Argentina es genial, inteligente y generosa.    </vt:lpstr>
      <vt:lpstr>SSCs [gue], [gui]</vt:lpstr>
      <vt:lpstr>Talking about the past Verb endings ‘-qué’ and ‘-gué’</vt:lpstr>
      <vt:lpstr>Lucía y su tío participaron en un evento para ayudar a la organización benéfica Médicos Sin Fronteras. Escucha. ¿Qué hizo Lucía sola?  Y, ¿qué hizo con su tío?</vt:lpstr>
      <vt:lpstr>Un evento para ayudar a una  organización benéfica </vt:lpstr>
      <vt:lpstr>Un evento para recaudar dinero para Médicos sin Fronteras </vt:lpstr>
      <vt:lpstr>Un evento para recaudar dinero para Médicos sin Fronteras </vt:lpstr>
      <vt:lpstr>hablar / escuchar</vt:lpstr>
      <vt:lpstr>Persona A</vt:lpstr>
      <vt:lpstr>Persona B</vt:lpstr>
      <vt:lpstr>Respuestas</vt:lpstr>
      <vt:lpstr>SSCs [gue], [gui]</vt:lpstr>
      <vt:lpstr>Lugares del mundo de habla hispana Lee la palabra. ¿Es ‘que’ o ‘gue’?</vt:lpstr>
      <vt:lpstr>¿De dónde eres? ¿De dónde sois?</vt:lpstr>
      <vt:lpstr>hablar / escuchar</vt:lpstr>
      <vt:lpstr>Persona A</vt:lpstr>
      <vt:lpstr>Persona B</vt:lpstr>
      <vt:lpstr>Persona B</vt:lpstr>
      <vt:lpstr>Persona A</vt:lpstr>
      <vt:lpstr>hablar / escuchar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Mollie Bentley-Smith</cp:lastModifiedBy>
  <cp:revision>47</cp:revision>
  <dcterms:created xsi:type="dcterms:W3CDTF">2020-06-12T19:18:08Z</dcterms:created>
  <dcterms:modified xsi:type="dcterms:W3CDTF">2022-09-06T13:37:03Z</dcterms:modified>
</cp:coreProperties>
</file>