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65"/>
  </p:notesMasterIdLst>
  <p:sldIdLst>
    <p:sldId id="257" r:id="rId6"/>
    <p:sldId id="321" r:id="rId7"/>
    <p:sldId id="275" r:id="rId8"/>
    <p:sldId id="398" r:id="rId9"/>
    <p:sldId id="447" r:id="rId10"/>
    <p:sldId id="449" r:id="rId11"/>
    <p:sldId id="450" r:id="rId12"/>
    <p:sldId id="307" r:id="rId13"/>
    <p:sldId id="276" r:id="rId14"/>
    <p:sldId id="399" r:id="rId15"/>
    <p:sldId id="448" r:id="rId16"/>
    <p:sldId id="451" r:id="rId17"/>
    <p:sldId id="385" r:id="rId18"/>
    <p:sldId id="308" r:id="rId19"/>
    <p:sldId id="381" r:id="rId20"/>
    <p:sldId id="382" r:id="rId21"/>
    <p:sldId id="344" r:id="rId22"/>
    <p:sldId id="259" r:id="rId23"/>
    <p:sldId id="322" r:id="rId24"/>
    <p:sldId id="383" r:id="rId25"/>
    <p:sldId id="426" r:id="rId26"/>
    <p:sldId id="352" r:id="rId27"/>
    <p:sldId id="597" r:id="rId28"/>
    <p:sldId id="337" r:id="rId29"/>
    <p:sldId id="598" r:id="rId30"/>
    <p:sldId id="599" r:id="rId31"/>
    <p:sldId id="421" r:id="rId32"/>
    <p:sldId id="323" r:id="rId33"/>
    <p:sldId id="600" r:id="rId34"/>
    <p:sldId id="601" r:id="rId35"/>
    <p:sldId id="401" r:id="rId36"/>
    <p:sldId id="258" r:id="rId37"/>
    <p:sldId id="423" r:id="rId38"/>
    <p:sldId id="260" r:id="rId39"/>
    <p:sldId id="602" r:id="rId40"/>
    <p:sldId id="400" r:id="rId41"/>
    <p:sldId id="402" r:id="rId42"/>
    <p:sldId id="261" r:id="rId43"/>
    <p:sldId id="262" r:id="rId44"/>
    <p:sldId id="263" r:id="rId45"/>
    <p:sldId id="306" r:id="rId46"/>
    <p:sldId id="603" r:id="rId47"/>
    <p:sldId id="604" r:id="rId48"/>
    <p:sldId id="299" r:id="rId49"/>
    <p:sldId id="309" r:id="rId50"/>
    <p:sldId id="422" r:id="rId51"/>
    <p:sldId id="513" r:id="rId52"/>
    <p:sldId id="514" r:id="rId53"/>
    <p:sldId id="591" r:id="rId54"/>
    <p:sldId id="592" r:id="rId55"/>
    <p:sldId id="593" r:id="rId56"/>
    <p:sldId id="594" r:id="rId57"/>
    <p:sldId id="595" r:id="rId58"/>
    <p:sldId id="573" r:id="rId59"/>
    <p:sldId id="596" r:id="rId60"/>
    <p:sldId id="605" r:id="rId61"/>
    <p:sldId id="696" r:id="rId62"/>
    <p:sldId id="702" r:id="rId63"/>
    <p:sldId id="72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48" autoAdjust="0"/>
    <p:restoredTop sz="69501" autoAdjust="0"/>
  </p:normalViewPr>
  <p:slideViewPr>
    <p:cSldViewPr snapToGrid="0">
      <p:cViewPr varScale="1">
        <p:scale>
          <a:sx n="50" d="100"/>
          <a:sy n="50" d="100"/>
        </p:scale>
        <p:origin x="1278" y="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08/08/2022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fikrirasyid?utm_source=unsplash&amp;utm_medium=referral&amp;utm_content=creditCopyText"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unsplash.com/s/photos/girona?utm_source=unsplash&amp;utm_medium=referral&amp;utm_content=creditCopyText"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fikrirasyid?utm_source=unsplash&amp;utm_medium=referral&amp;utm_content=creditCopyTex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unsplash.com/s/photos/girona?utm_source=unsplash&amp;utm_medium=referral&amp;utm_content=creditCopyTex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es.wikipedia.org/wiki/Diego_Armando_Maradona"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s.wikipedia.org/wiki/Diego_Armando_Maradona"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37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5236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2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introduce/consolidate SSC </a:t>
            </a:r>
            <a:r>
              <a:rPr lang="en-US" sz="1200" b="1" i="0" u="none" strike="noStrike" kern="1200" dirty="0">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gi</a:t>
            </a:r>
            <a:r>
              <a:rPr lang="en-US" sz="1200" b="1"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Introduce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gi</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imaginar</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imaginar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[500]; </a:t>
            </a:r>
            <a:r>
              <a:rPr lang="en-US" sz="1200" b="1" i="0" u="none" strike="noStrike" kern="1200" dirty="0" err="1">
                <a:solidFill>
                  <a:schemeClr val="tx1"/>
                </a:solidFill>
                <a:effectLst/>
                <a:latin typeface="+mn-lt"/>
                <a:ea typeface="+mn-ea"/>
                <a:cs typeface="+mn-cs"/>
              </a:rPr>
              <a:t>elegir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[561]; </a:t>
            </a:r>
            <a:r>
              <a:rPr lang="en-US" sz="1200" b="1" i="0" u="none" strike="noStrike" kern="1200" dirty="0" err="1">
                <a:solidFill>
                  <a:schemeClr val="tx1"/>
                </a:solidFill>
                <a:effectLst/>
                <a:latin typeface="+mn-lt"/>
                <a:ea typeface="+mn-ea"/>
                <a:cs typeface="+mn-cs"/>
              </a:rPr>
              <a:t>religión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[1338]; </a:t>
            </a:r>
            <a:r>
              <a:rPr lang="en-US" sz="1200" b="1" i="0" u="none" strike="noStrike" kern="1200" dirty="0" err="1">
                <a:solidFill>
                  <a:schemeClr val="tx1"/>
                </a:solidFill>
                <a:effectLst/>
                <a:latin typeface="+mn-lt"/>
                <a:ea typeface="+mn-ea"/>
                <a:cs typeface="+mn-cs"/>
              </a:rPr>
              <a:t>página</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[598]; </a:t>
            </a:r>
            <a:r>
              <a:rPr lang="en-US" sz="1200" b="1" i="0" u="none" strike="noStrike" kern="1200" dirty="0">
                <a:solidFill>
                  <a:schemeClr val="tx1"/>
                </a:solidFill>
                <a:effectLst/>
                <a:latin typeface="+mn-lt"/>
                <a:ea typeface="+mn-ea"/>
                <a:cs typeface="+mn-cs"/>
              </a:rPr>
              <a:t>original </a:t>
            </a:r>
            <a:r>
              <a:rPr lang="en-US" sz="1200" b="0" i="0" u="none" strike="noStrike" kern="1200" dirty="0">
                <a:solidFill>
                  <a:schemeClr val="tx1"/>
                </a:solidFill>
                <a:effectLst/>
                <a:latin typeface="+mn-lt"/>
                <a:ea typeface="+mn-ea"/>
                <a:cs typeface="+mn-cs"/>
              </a:rPr>
              <a:t>[1122]; </a:t>
            </a:r>
            <a:r>
              <a:rPr lang="en-US" sz="1200" b="1" i="0" u="none" strike="noStrike" kern="1200" dirty="0">
                <a:solidFill>
                  <a:schemeClr val="tx1"/>
                </a:solidFill>
                <a:effectLst/>
                <a:latin typeface="+mn-lt"/>
                <a:ea typeface="+mn-ea"/>
                <a:cs typeface="+mn-cs"/>
              </a:rPr>
              <a:t>colegio </a:t>
            </a:r>
            <a:r>
              <a:rPr lang="en-US" sz="1200" b="0" i="0" u="none" strike="noStrike" kern="1200" dirty="0">
                <a:solidFill>
                  <a:schemeClr val="tx1"/>
                </a:solidFill>
                <a:effectLst/>
                <a:latin typeface="+mn-lt"/>
                <a:ea typeface="+mn-ea"/>
                <a:cs typeface="+mn-cs"/>
              </a:rPr>
              <a:t>[628]</a:t>
            </a:r>
            <a:endParaRPr lang="en-US" b="0" dirty="0">
              <a:effectLst/>
            </a:endParaRPr>
          </a:p>
          <a:p>
            <a:pPr rtl="0"/>
            <a:br>
              <a:rPr lang="en-US" b="0" dirty="0">
                <a:effectLst/>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US" b="0" dirty="0">
              <a:effectLst/>
            </a:endParaRPr>
          </a:p>
          <a:p>
            <a:br>
              <a:rPr lang="en-US"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1585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188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1264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Alphabetical</a:t>
            </a:r>
            <a:r>
              <a:rPr lang="en-GB" sz="1200" b="1" kern="1200" baseline="0" dirty="0">
                <a:solidFill>
                  <a:schemeClr val="tx1"/>
                </a:solidFill>
                <a:effectLst/>
                <a:latin typeface="+mn-lt"/>
                <a:ea typeface="+mn-ea"/>
                <a:cs typeface="+mn-cs"/>
              </a:rPr>
              <a:t> read aloud</a:t>
            </a:r>
            <a:br>
              <a:rPr lang="en-GB" sz="1200" b="1" kern="1200" baseline="0" dirty="0">
                <a:solidFill>
                  <a:schemeClr val="tx1"/>
                </a:solidFill>
                <a:effectLst/>
                <a:latin typeface="+mn-lt"/>
                <a:ea typeface="+mn-ea"/>
                <a:cs typeface="+mn-cs"/>
              </a:rPr>
            </a:br>
            <a:endParaRPr lang="en-US" b="1" dirty="0"/>
          </a:p>
          <a:p>
            <a:r>
              <a:rPr lang="en-US" b="1" dirty="0"/>
              <a:t>Timing: </a:t>
            </a:r>
            <a:r>
              <a:rPr lang="en-US" b="0" dirty="0"/>
              <a:t>1</a:t>
            </a:r>
            <a:r>
              <a:rPr lang="en-US" b="0" baseline="0" dirty="0"/>
              <a:t> minute</a:t>
            </a:r>
            <a:endParaRPr lang="en-US" b="0" dirty="0"/>
          </a:p>
          <a:p>
            <a:endParaRPr lang="en-US" b="1" dirty="0"/>
          </a:p>
          <a:p>
            <a:r>
              <a:rPr lang="en-US" b="1" dirty="0"/>
              <a:t>Aim: </a:t>
            </a:r>
            <a:r>
              <a:rPr lang="en-US" b="0" dirty="0"/>
              <a:t>to practise using</a:t>
            </a:r>
            <a:r>
              <a:rPr lang="en-US" b="0" baseline="0" dirty="0"/>
              <a:t> SSCs [</a:t>
            </a:r>
            <a:r>
              <a:rPr lang="en-US" b="0" baseline="0" dirty="0" err="1"/>
              <a:t>ge</a:t>
            </a:r>
            <a:r>
              <a:rPr lang="en-US" b="0" baseline="0" dirty="0"/>
              <a:t>] and [</a:t>
            </a:r>
            <a:r>
              <a:rPr lang="en-US" b="0" baseline="0" dirty="0" err="1"/>
              <a:t>gi</a:t>
            </a:r>
            <a:r>
              <a:rPr lang="en-US" b="0" baseline="0" dirty="0"/>
              <a:t>] in oral production</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sz="1200" b="0" kern="1200" baseline="0" dirty="0">
                <a:solidFill>
                  <a:schemeClr val="tx1"/>
                </a:solidFill>
                <a:effectLst/>
                <a:latin typeface="+mn-lt"/>
                <a:ea typeface="+mn-ea"/>
                <a:cs typeface="+mn-cs"/>
              </a:rPr>
              <a:t> Individually (but all at once) pupils read out the words but in alphabetical order.  They keep going for one minute.</a:t>
            </a:r>
            <a:endParaRPr lang="en-US" b="0" dirty="0"/>
          </a:p>
          <a:p>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gente</a:t>
            </a:r>
            <a:r>
              <a:rPr lang="en-GB" b="0" baseline="0" dirty="0"/>
              <a:t> [137]; imagen [384]; </a:t>
            </a:r>
            <a:r>
              <a:rPr lang="en-GB" b="0" baseline="0" dirty="0" err="1"/>
              <a:t>gesto</a:t>
            </a:r>
            <a:r>
              <a:rPr lang="en-GB" b="0" baseline="0" dirty="0"/>
              <a:t> [982]; </a:t>
            </a:r>
            <a:r>
              <a:rPr lang="en-GB" b="0" baseline="0" dirty="0" err="1"/>
              <a:t>recoger</a:t>
            </a:r>
            <a:r>
              <a:rPr lang="en-GB" b="0" baseline="0" dirty="0"/>
              <a:t> [828]; </a:t>
            </a:r>
            <a:r>
              <a:rPr lang="en-GB" b="0" baseline="0" dirty="0" err="1"/>
              <a:t>imaginar</a:t>
            </a:r>
            <a:r>
              <a:rPr lang="en-GB" b="0" baseline="0" dirty="0"/>
              <a:t> [500]; </a:t>
            </a:r>
            <a:r>
              <a:rPr lang="en-GB" b="0" baseline="0" dirty="0" err="1"/>
              <a:t>elegir</a:t>
            </a:r>
            <a:r>
              <a:rPr lang="en-GB" b="0" baseline="0" dirty="0"/>
              <a:t> [561]; </a:t>
            </a:r>
            <a:r>
              <a:rPr lang="es-CO" sz="1200" dirty="0">
                <a:solidFill>
                  <a:srgbClr val="115076"/>
                </a:solidFill>
                <a:latin typeface="Century Gothic" panose="020B0502020202020204" pitchFamily="34" charset="0"/>
                <a:cs typeface="Calibri" panose="020F0502020204030204" pitchFamily="34" charset="0"/>
              </a:rPr>
              <a:t>reli</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ón [1338]; pá</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na [598]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958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Phonics</a:t>
            </a:r>
            <a:r>
              <a:rPr lang="en-US" b="1" baseline="0" dirty="0"/>
              <a:t> activity</a:t>
            </a:r>
          </a:p>
          <a:p>
            <a:endParaRPr lang="en-US" b="1" dirty="0"/>
          </a:p>
          <a:p>
            <a:r>
              <a:rPr lang="en-US" b="1" dirty="0"/>
              <a:t>Timing: </a:t>
            </a:r>
            <a:r>
              <a:rPr lang="en-US" b="0" dirty="0"/>
              <a:t>6</a:t>
            </a:r>
            <a:r>
              <a:rPr lang="en-US" b="0" baseline="0" dirty="0"/>
              <a:t> minutes</a:t>
            </a:r>
            <a:endParaRPr lang="en-US" b="0" dirty="0"/>
          </a:p>
          <a:p>
            <a:endParaRPr lang="en-US" b="1" dirty="0"/>
          </a:p>
          <a:p>
            <a:r>
              <a:rPr lang="en-US" b="1" dirty="0"/>
              <a:t>Aim: </a:t>
            </a:r>
            <a:r>
              <a:rPr lang="en-US" b="0" dirty="0"/>
              <a:t>to practise mapping sound to spelling in a longer text; to revisit previously</a:t>
            </a:r>
            <a:r>
              <a:rPr lang="en-US" b="0" baseline="0" dirty="0"/>
              <a:t> taught vocabulary</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Students listen and complete the dialogue</a:t>
            </a:r>
            <a:r>
              <a:rPr lang="en-GB" sz="1200" b="0" i="0" kern="1200" baseline="0" dirty="0">
                <a:solidFill>
                  <a:schemeClr val="tx1"/>
                </a:solidFill>
                <a:effectLst/>
                <a:latin typeface="+mn-lt"/>
                <a:ea typeface="+mn-ea"/>
                <a:cs typeface="+mn-cs"/>
              </a:rPr>
              <a:t> with</a:t>
            </a:r>
            <a:r>
              <a:rPr lang="en-GB" sz="1200" b="0" i="0" kern="1200" dirty="0">
                <a:solidFill>
                  <a:schemeClr val="tx1"/>
                </a:solidFill>
                <a:effectLst/>
                <a:latin typeface="+mn-lt"/>
                <a:ea typeface="+mn-ea"/>
                <a:cs typeface="+mn-cs"/>
              </a:rPr>
              <a:t> the target SSCs ‘GI’ and ‘GE’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See next slide for completed version (with</a:t>
            </a:r>
            <a:r>
              <a:rPr lang="en-GB" sz="1200" b="0" i="0" kern="1200" baseline="0" dirty="0">
                <a:solidFill>
                  <a:schemeClr val="tx1"/>
                </a:solidFill>
                <a:effectLst/>
                <a:latin typeface="+mn-lt"/>
                <a:ea typeface="+mn-ea"/>
                <a:cs typeface="+mn-cs"/>
              </a:rPr>
              <a:t> all the missing SSCs)</a:t>
            </a:r>
            <a:endParaRPr lang="en-US" b="0" dirty="0"/>
          </a:p>
          <a:p>
            <a:endParaRPr lang="en-US" b="0" dirty="0"/>
          </a:p>
          <a:p>
            <a:r>
              <a:rPr lang="en-US"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This</a:t>
            </a:r>
            <a:r>
              <a:rPr lang="en-GB" sz="1200" b="0" i="0" kern="1200" baseline="0" dirty="0">
                <a:solidFill>
                  <a:schemeClr val="tx1"/>
                </a:solidFill>
                <a:effectLst/>
                <a:latin typeface="+mn-lt"/>
                <a:ea typeface="+mn-ea"/>
                <a:cs typeface="+mn-cs"/>
              </a:rPr>
              <a:t> dialogue can also be used for a dictation or for a read aloud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a:t>
            </a:r>
            <a:r>
              <a:rPr lang="en-GB" b="0" baseline="0" dirty="0"/>
              <a:t>fully readable </a:t>
            </a:r>
            <a:r>
              <a:rPr lang="en-GB" baseline="0" dirty="0"/>
              <a:t>text (i.e., a text that includes 100% or near to 100% previously taught language) could be used for a dictation. All words except ‘de </a:t>
            </a:r>
            <a:r>
              <a:rPr lang="en-GB" baseline="0" dirty="0" err="1"/>
              <a:t>todo</a:t>
            </a:r>
            <a:r>
              <a:rPr lang="en-GB" baseline="0" dirty="0"/>
              <a:t>’ have previously been encountered as vocabulary items or phonics practice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help students understand ‘de’ </a:t>
            </a:r>
            <a:r>
              <a:rPr lang="en-GB" baseline="0" dirty="0" err="1"/>
              <a:t>todo</a:t>
            </a:r>
            <a:r>
              <a:rPr lang="en-GB" baseline="0" dirty="0"/>
              <a:t>’, use slightly exaggerated intonation here and when listing the subjects that follow. This should be sufficient to elicit the meaning from students.</a:t>
            </a: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Fikri</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Rasyid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endParaRPr lang="en-US" b="1" dirty="0"/>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ED7D31"/>
                </a:solidFill>
                <a:effectLst/>
                <a:uLnTx/>
                <a:uFillTx/>
              </a:rPr>
              <a:t>¿</a:t>
            </a:r>
            <a:r>
              <a:rPr kumimoji="0" lang="en-GB" sz="1200" b="0" i="0" u="none" strike="noStrike" kern="0" cap="none" spc="0" normalizeH="0" baseline="0" noProof="0" dirty="0" err="1">
                <a:ln>
                  <a:noFill/>
                </a:ln>
                <a:solidFill>
                  <a:srgbClr val="ED7D31"/>
                </a:solidFill>
                <a:effectLst/>
                <a:uLnTx/>
                <a:uFillTx/>
              </a:rPr>
              <a:t>Dónde</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está</a:t>
            </a:r>
            <a:r>
              <a:rPr kumimoji="0" lang="en-GB" sz="1200" b="0" i="0" u="none" strike="noStrike" kern="0" cap="none" spc="0" normalizeH="0" baseline="0" noProof="0" dirty="0">
                <a:ln>
                  <a:noFill/>
                </a:ln>
                <a:solidFill>
                  <a:srgbClr val="ED7D31"/>
                </a:solidFill>
                <a:effectLst/>
                <a:uLnTx/>
                <a:uFillTx/>
              </a:rPr>
              <a:t> Tomás? </a:t>
            </a:r>
            <a:r>
              <a:rPr kumimoji="0" lang="en-GB" sz="1200" b="0" i="0" u="none" strike="noStrike" kern="0" cap="none" spc="0" normalizeH="0" baseline="0" noProof="0" dirty="0" err="1">
                <a:ln>
                  <a:noFill/>
                </a:ln>
                <a:solidFill>
                  <a:srgbClr val="002060"/>
                </a:solidFill>
                <a:effectLst/>
                <a:uLnTx/>
                <a:uFillTx/>
              </a:rPr>
              <a:t>Está</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Girona.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allí</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¿Girona? </a:t>
            </a:r>
            <a:r>
              <a:rPr kumimoji="0" lang="en-GB" sz="1200" b="0" i="0" u="none" strike="noStrike" kern="0" cap="none" spc="0" normalizeH="0" baseline="0" noProof="0" dirty="0" err="1">
                <a:ln>
                  <a:noFill/>
                </a:ln>
                <a:solidFill>
                  <a:srgbClr val="002060"/>
                </a:solidFill>
                <a:effectLst/>
                <a:uLnTx/>
                <a:uFillTx/>
              </a:rPr>
              <a:t>Sí</a:t>
            </a:r>
            <a:r>
              <a:rPr kumimoji="0" lang="en-GB" sz="1200" b="0" i="0" u="none" strike="noStrike" kern="0" cap="none" spc="0" normalizeH="0" baseline="0" noProof="0" dirty="0">
                <a:ln>
                  <a:noFill/>
                </a:ln>
                <a:solidFill>
                  <a:srgbClr val="002060"/>
                </a:solidFill>
                <a:effectLst/>
                <a:uLnTx/>
                <a:uFillTx/>
              </a:rPr>
              <a:t>, es una ciudad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España</a:t>
            </a:r>
            <a:r>
              <a:rPr kumimoji="0" lang="en-GB" sz="1200" b="0" i="0" u="none" strike="noStrike" kern="0" cap="none" spc="0" normalizeH="0" baseline="0" noProof="0" dirty="0">
                <a:ln>
                  <a:noFill/>
                </a:ln>
                <a:solidFill>
                  <a:srgbClr val="002060"/>
                </a:solidFill>
                <a:effectLst/>
                <a:uLnTx/>
                <a:uFillTx/>
              </a:rPr>
              <a:t>. Tengo una imagen – ¡</a:t>
            </a:r>
            <a:r>
              <a:rPr kumimoji="0" lang="en-GB" sz="1200" b="0" i="0" u="none" strike="noStrike" kern="0" cap="none" spc="0" normalizeH="0" baseline="0" noProof="0" dirty="0" err="1">
                <a:ln>
                  <a:noFill/>
                </a:ln>
                <a:solidFill>
                  <a:srgbClr val="002060"/>
                </a:solidFill>
                <a:effectLst/>
                <a:uLnTx/>
                <a:uFillTx/>
              </a:rPr>
              <a:t>aquí</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Ah, ¡es una ciudad </a:t>
            </a:r>
            <a:r>
              <a:rPr kumimoji="0" lang="en-GB" sz="1200" b="0" i="0" u="none" strike="noStrike" kern="0" cap="none" spc="0" normalizeH="0" baseline="0" noProof="0" dirty="0" err="1">
                <a:ln>
                  <a:noFill/>
                </a:ln>
                <a:solidFill>
                  <a:srgbClr val="ED7D31"/>
                </a:solidFill>
                <a:effectLst/>
                <a:uLnTx/>
                <a:uFillTx/>
              </a:rPr>
              <a:t>antigua</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002060"/>
                </a:solidFill>
                <a:effectLst/>
                <a:uLnTx/>
                <a:uFillTx/>
              </a:rPr>
              <a:t>Muy</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antigua</a:t>
            </a:r>
            <a:r>
              <a:rPr kumimoji="0" lang="en-GB" sz="1200" b="0" i="0" u="none" strike="noStrike" kern="0" cap="none" spc="0" normalizeH="0" baseline="0" noProof="0" dirty="0">
                <a:ln>
                  <a:noFill/>
                </a:ln>
                <a:solidFill>
                  <a:srgbClr val="002060"/>
                </a:solidFill>
                <a:effectLst/>
                <a:uLnTx/>
                <a:uFillTx/>
              </a:rPr>
              <a:t>. Tiene </a:t>
            </a:r>
            <a:r>
              <a:rPr kumimoji="0" lang="en-GB" sz="1200" b="0" i="0" u="none" strike="noStrike" kern="0" cap="none" spc="0" normalizeH="0" baseline="0" noProof="0" dirty="0" err="1">
                <a:ln>
                  <a:noFill/>
                </a:ln>
                <a:solidFill>
                  <a:srgbClr val="002060"/>
                </a:solidFill>
                <a:effectLst/>
                <a:uLnTx/>
                <a:uFillTx/>
              </a:rPr>
              <a:t>tres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iglesias</a:t>
            </a:r>
            <a:r>
              <a:rPr kumimoji="0" lang="en-GB" sz="1200" b="0" i="0" u="none" strike="noStrike" kern="0" cap="none" spc="0" normalizeH="0" baseline="0" noProof="0" dirty="0">
                <a:ln>
                  <a:noFill/>
                </a:ln>
                <a:solidFill>
                  <a:srgbClr val="002060"/>
                </a:solidFill>
                <a:effectLst/>
                <a:uLnTx/>
                <a:uFillTx/>
              </a:rPr>
              <a:t> y una plaza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el </a:t>
            </a:r>
            <a:r>
              <a:rPr kumimoji="0" lang="en-GB" sz="1200" b="0" i="0" u="none" strike="noStrike" kern="0" cap="none" spc="0" normalizeH="0" baseline="0" noProof="0" dirty="0" err="1">
                <a:ln>
                  <a:noFill/>
                </a:ln>
                <a:solidFill>
                  <a:srgbClr val="002060"/>
                </a:solidFill>
                <a:effectLst/>
                <a:uLnTx/>
                <a:uFillTx/>
              </a:rPr>
              <a:t>centro</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Y la </a:t>
            </a:r>
            <a:r>
              <a:rPr kumimoji="0" lang="en-GB" sz="1200" b="0" i="0" u="none" strike="noStrike" kern="0" cap="none" spc="0" normalizeH="0" baseline="0" noProof="0" dirty="0" err="1">
                <a:ln>
                  <a:noFill/>
                </a:ln>
                <a:solidFill>
                  <a:srgbClr val="ED7D31"/>
                </a:solidFill>
                <a:effectLst/>
                <a:uLnTx/>
                <a:uFillTx/>
              </a:rPr>
              <a:t>gente</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cómo</a:t>
            </a:r>
            <a:r>
              <a:rPr kumimoji="0" lang="en-GB" sz="1200" b="0" i="0" u="none" strike="noStrike" kern="0" cap="none" spc="0" normalizeH="0" baseline="0" noProof="0" dirty="0">
                <a:ln>
                  <a:noFill/>
                </a:ln>
                <a:solidFill>
                  <a:srgbClr val="ED7D31"/>
                </a:solidFill>
                <a:effectLst/>
                <a:uLnTx/>
                <a:uFillTx/>
              </a:rPr>
              <a:t> es? </a:t>
            </a:r>
            <a:r>
              <a:rPr kumimoji="0" lang="en-GB" sz="1200" b="0" i="0" u="none" strike="noStrike" kern="0" cap="none" spc="0" normalizeH="0" baseline="0" noProof="0" dirty="0">
                <a:ln>
                  <a:noFill/>
                </a:ln>
                <a:solidFill>
                  <a:srgbClr val="002060"/>
                </a:solidFill>
                <a:effectLst/>
                <a:uLnTx/>
                <a:uFillTx/>
              </a:rPr>
              <a:t>Es </a:t>
            </a:r>
            <a:r>
              <a:rPr kumimoji="0" lang="en-GB" sz="1200" b="0" i="0" u="none" strike="noStrike" kern="0" cap="none" spc="0" normalizeH="0" baseline="0" noProof="0" dirty="0" err="1">
                <a:ln>
                  <a:noFill/>
                </a:ln>
                <a:solidFill>
                  <a:srgbClr val="002060"/>
                </a:solidFill>
                <a:effectLst/>
                <a:uLnTx/>
                <a:uFillTx/>
              </a:rPr>
              <a:t>inteligente</a:t>
            </a:r>
            <a:r>
              <a:rPr kumimoji="0" lang="en-GB" sz="1200" b="0" i="0" u="none" strike="noStrike" kern="0" cap="none" spc="0" normalizeH="0" baseline="0" noProof="0" dirty="0">
                <a:ln>
                  <a:noFill/>
                </a:ln>
                <a:solidFill>
                  <a:srgbClr val="002060"/>
                </a:solidFill>
                <a:effectLst/>
                <a:uLnTx/>
                <a:uFillTx/>
              </a:rPr>
              <a:t>. Lee </a:t>
            </a:r>
            <a:r>
              <a:rPr kumimoji="0" lang="en-GB" sz="1200" b="0" i="0" u="none" strike="noStrike" kern="0" cap="none" spc="0" normalizeH="0" baseline="0" noProof="0" dirty="0" err="1">
                <a:ln>
                  <a:noFill/>
                </a:ln>
                <a:solidFill>
                  <a:srgbClr val="002060"/>
                </a:solidFill>
                <a:effectLst/>
                <a:uLnTx/>
                <a:uFillTx/>
              </a:rPr>
              <a:t>libros</a:t>
            </a:r>
            <a:r>
              <a:rPr kumimoji="0" lang="en-GB" sz="1200" b="0" i="0" u="none" strike="noStrike" kern="0" cap="none" spc="0" normalizeH="0" baseline="0" noProof="0" dirty="0">
                <a:ln>
                  <a:noFill/>
                </a:ln>
                <a:solidFill>
                  <a:srgbClr val="002060"/>
                </a:solidFill>
                <a:effectLst/>
                <a:uLnTx/>
                <a:uFillTx/>
              </a:rPr>
              <a:t> y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mucho</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a:t>
            </a:r>
            <a:r>
              <a:rPr kumimoji="0" lang="en-GB" sz="1200" b="0" i="0" u="none" strike="noStrike" kern="0" cap="none" spc="0" normalizeH="0" baseline="0" noProof="0" dirty="0" err="1">
                <a:ln>
                  <a:noFill/>
                </a:ln>
                <a:solidFill>
                  <a:srgbClr val="ED7D31"/>
                </a:solidFill>
                <a:effectLst/>
                <a:uLnTx/>
                <a:uFillTx/>
              </a:rPr>
              <a:t>Qué</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estudia</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de </a:t>
            </a:r>
            <a:r>
              <a:rPr kumimoji="0" lang="en-GB" sz="1200" b="0" i="0" u="none" strike="noStrike" kern="0" cap="none" spc="0" normalizeH="0" baseline="0" noProof="0" dirty="0" err="1">
                <a:ln>
                  <a:noFill/>
                </a:ln>
                <a:solidFill>
                  <a:srgbClr val="002060"/>
                </a:solidFill>
                <a:effectLst/>
                <a:uLnTx/>
                <a:uFillTx/>
              </a:rPr>
              <a:t>todo</a:t>
            </a:r>
            <a:r>
              <a:rPr kumimoji="0" lang="en-GB" sz="1200" b="0" i="0" u="none" strike="noStrike" kern="0" cap="none" spc="0" normalizeH="0" baseline="0" noProof="0" dirty="0">
                <a:ln>
                  <a:noFill/>
                </a:ln>
                <a:solidFill>
                  <a:srgbClr val="002060"/>
                </a:solidFill>
                <a:effectLst/>
                <a:uLnTx/>
                <a:uFillTx/>
              </a:rPr>
              <a:t> - </a:t>
            </a:r>
            <a:r>
              <a:rPr kumimoji="0" lang="en-GB" sz="1200" b="0" i="0" u="none" strike="noStrike" kern="0" cap="none" spc="0" normalizeH="0" baseline="0" noProof="0" dirty="0" err="1">
                <a:ln>
                  <a:noFill/>
                </a:ln>
                <a:solidFill>
                  <a:srgbClr val="002060"/>
                </a:solidFill>
                <a:effectLst/>
                <a:uLnTx/>
                <a:uFillTx/>
              </a:rPr>
              <a:t>ciencias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inglés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español</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arte</a:t>
            </a:r>
            <a:r>
              <a:rPr kumimoji="0" lang="en-GB" sz="1200" b="0" i="0" u="none" strike="noStrike" kern="0" cap="none" spc="0" normalizeH="0" baseline="0" noProof="0" dirty="0">
                <a:ln>
                  <a:noFill/>
                </a:ln>
                <a:solidFill>
                  <a:srgbClr val="002060"/>
                </a:solidFill>
                <a:effectLst/>
                <a:uLnTx/>
                <a:uFillTx/>
              </a:rPr>
              <a:t>, y </a:t>
            </a:r>
            <a:r>
              <a:rPr kumimoji="0" lang="en-GB" sz="1200" b="0" i="0" u="none" strike="noStrike" kern="0" cap="none" spc="0" normalizeH="0" baseline="0" noProof="0" dirty="0" err="1">
                <a:ln>
                  <a:noFill/>
                </a:ln>
                <a:solidFill>
                  <a:srgbClr val="002060"/>
                </a:solidFill>
                <a:effectLst/>
                <a:uLnTx/>
                <a:uFillTx/>
              </a:rPr>
              <a:t>religión</a:t>
            </a:r>
            <a:r>
              <a:rPr kumimoji="0" lang="en-GB" sz="1200" b="0" i="0" u="none" strike="noStrike" kern="0" cap="none" spc="0" normalizeH="0" baseline="0" noProof="0" dirty="0">
                <a:ln>
                  <a:noFill/>
                </a:ln>
                <a:solidFill>
                  <a:srgbClr val="002060"/>
                </a:solidFill>
                <a:effectLst/>
                <a:uLnTx/>
                <a:uFillTx/>
              </a:rPr>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centro [316]; plaza [806]; iglesia [437]; ciudad [178]; </a:t>
            </a:r>
            <a:r>
              <a:rPr lang="en-GB" b="0" baseline="0" dirty="0" err="1"/>
              <a:t>gente</a:t>
            </a:r>
            <a:r>
              <a:rPr lang="en-GB" b="0" baseline="0" dirty="0"/>
              <a:t> [137]; imagen [384]; </a:t>
            </a:r>
            <a:r>
              <a:rPr lang="es-ES" b="0" baseline="0" dirty="0"/>
              <a:t>estudiar [281]; español¹ [262]; inglés¹ [583]; arte [208]; ciencia(s) [738]; </a:t>
            </a:r>
            <a:r>
              <a:rPr lang="es-CO" sz="1200" dirty="0">
                <a:solidFill>
                  <a:srgbClr val="115076"/>
                </a:solidFill>
                <a:latin typeface="Century Gothic" panose="020B0502020202020204" pitchFamily="34" charset="0"/>
                <a:cs typeface="Calibri" panose="020F0502020204030204" pitchFamily="34" charset="0"/>
              </a:rPr>
              <a:t>reli</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ón [1338]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384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Full text of</a:t>
            </a:r>
            <a:r>
              <a:rPr lang="en-GB" sz="1200" b="0" i="0" kern="1200" baseline="0" dirty="0">
                <a:solidFill>
                  <a:schemeClr val="tx1"/>
                </a:solidFill>
                <a:effectLst/>
                <a:latin typeface="+mn-lt"/>
                <a:ea typeface="+mn-ea"/>
                <a:cs typeface="+mn-cs"/>
              </a:rPr>
              <a:t> the conversation on the previous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Fikri</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Rasyid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26141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endParaRPr lang="en-GB" b="1" dirty="0"/>
          </a:p>
          <a:p>
            <a:r>
              <a:rPr lang="en-GB" b="1" dirty="0"/>
              <a:t>Procedure:</a:t>
            </a:r>
          </a:p>
          <a:p>
            <a:pPr marL="228600" indent="-228600">
              <a:buAutoNum type="arabicPeriod"/>
            </a:pPr>
            <a:r>
              <a:rPr lang="en-GB" b="0" dirty="0"/>
              <a:t>Students</a:t>
            </a:r>
            <a:r>
              <a:rPr lang="en-GB" b="1" dirty="0"/>
              <a:t> </a:t>
            </a:r>
            <a:r>
              <a:rPr lang="en-GB" b="0" dirty="0"/>
              <a:t>listen again and put the sentences</a:t>
            </a:r>
            <a:r>
              <a:rPr lang="en-GB" b="0" baseline="0" dirty="0"/>
              <a:t> in order</a:t>
            </a:r>
          </a:p>
          <a:p>
            <a:pPr marL="228600" indent="-228600">
              <a:buAutoNum type="arabicPeriod"/>
            </a:pPr>
            <a:r>
              <a:rPr lang="en-GB" b="0" baseline="0" dirty="0"/>
              <a:t>Teacher brings up answers</a:t>
            </a:r>
          </a:p>
          <a:p>
            <a:endParaRPr lang="en-GB" b="0" baseline="0" dirty="0"/>
          </a:p>
          <a:p>
            <a:r>
              <a:rPr lang="en-GB" b="1" baseline="0" dirty="0"/>
              <a:t>Note: </a:t>
            </a:r>
            <a:r>
              <a:rPr lang="en-GB" b="0" baseline="0" dirty="0"/>
              <a:t>This could also be used as a reading-only task to challenge higher achieving students.</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centro [316]; plaza [806]; iglesia [437]; ciudad [178]; </a:t>
            </a:r>
            <a:r>
              <a:rPr lang="en-GB" b="0" baseline="0" dirty="0" err="1"/>
              <a:t>gente</a:t>
            </a:r>
            <a:r>
              <a:rPr lang="en-GB" b="0" baseline="0" dirty="0"/>
              <a:t> [137]; imagen [384]; </a:t>
            </a:r>
            <a:r>
              <a:rPr lang="es-ES" b="0" baseline="0" dirty="0"/>
              <a:t>estudiar [281]; español¹ [262]; inglés¹ [583]; arte [208]; ciencia(s) [738]; </a:t>
            </a:r>
            <a:r>
              <a:rPr lang="es-CO" sz="1200" dirty="0">
                <a:solidFill>
                  <a:srgbClr val="115076"/>
                </a:solidFill>
                <a:latin typeface="Century Gothic" panose="020B0502020202020204" pitchFamily="34" charset="0"/>
                <a:cs typeface="Calibri" panose="020F0502020204030204" pitchFamily="34" charset="0"/>
              </a:rPr>
              <a:t>reli</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ón [1338]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30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28018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a:t>
            </a:r>
          </a:p>
          <a:p>
            <a:endParaRPr lang="en-US" b="1" dirty="0"/>
          </a:p>
          <a:p>
            <a:r>
              <a:rPr lang="en-US" b="1" dirty="0"/>
              <a:t>Aim: </a:t>
            </a:r>
            <a:r>
              <a:rPr lang="en-US" b="0" dirty="0"/>
              <a:t>for</a:t>
            </a:r>
            <a:r>
              <a:rPr lang="en-US" b="1" dirty="0"/>
              <a:t> </a:t>
            </a:r>
            <a:r>
              <a:rPr lang="en-GB" sz="1200" kern="1200" dirty="0">
                <a:solidFill>
                  <a:schemeClr val="tx1"/>
                </a:solidFill>
                <a:effectLst/>
                <a:latin typeface="+mn-lt"/>
                <a:ea typeface="+mn-ea"/>
                <a:cs typeface="+mn-cs"/>
              </a:rPr>
              <a:t>students to consolidate their spelling of words that begin</a:t>
            </a:r>
            <a:r>
              <a:rPr lang="en-GB" sz="1200" kern="1200" baseline="0" dirty="0">
                <a:solidFill>
                  <a:schemeClr val="tx1"/>
                </a:solidFill>
                <a:effectLst/>
                <a:latin typeface="+mn-lt"/>
                <a:ea typeface="+mn-ea"/>
                <a:cs typeface="+mn-cs"/>
              </a:rPr>
              <a:t> with soft ‘g’ and ‘j’. </a:t>
            </a:r>
            <a:endParaRPr lang="en-US" b="1" dirty="0"/>
          </a:p>
          <a:p>
            <a:endParaRPr lang="en-US" b="1" dirty="0"/>
          </a:p>
          <a:p>
            <a:r>
              <a:rPr lang="en-US" b="1" dirty="0"/>
              <a:t>Procedure:</a:t>
            </a:r>
          </a:p>
          <a:p>
            <a:r>
              <a:rPr lang="en-US" b="0" dirty="0"/>
              <a:t>1. Teachers play the audio once by clicking the number button and students write the missing words.</a:t>
            </a:r>
          </a:p>
          <a:p>
            <a:r>
              <a:rPr lang="en-US" b="0" dirty="0"/>
              <a:t>2. Teachers show the answers by clicking for each sentence, one by one.</a:t>
            </a:r>
          </a:p>
          <a:p>
            <a:r>
              <a:rPr lang="en-US" b="0" dirty="0"/>
              <a:t>3. Teachers play the audio again each time so students can listen and read at the same time.</a:t>
            </a:r>
          </a:p>
          <a:p>
            <a:endParaRPr lang="en-US" b="0" dirty="0"/>
          </a:p>
          <a:p>
            <a:r>
              <a:rPr lang="en-US" b="1" dirty="0"/>
              <a:t>Transcript:</a:t>
            </a:r>
          </a:p>
          <a:p>
            <a:pPr marL="228600" indent="-228600">
              <a:buAutoNum type="arabicPeriod"/>
            </a:pPr>
            <a:r>
              <a:rPr lang="en-US" b="0" dirty="0"/>
              <a:t>La </a:t>
            </a:r>
            <a:r>
              <a:rPr lang="en-US" b="0" dirty="0" err="1"/>
              <a:t>mujer</a:t>
            </a:r>
            <a:r>
              <a:rPr lang="en-US" b="0" dirty="0"/>
              <a:t> está </a:t>
            </a:r>
            <a:r>
              <a:rPr lang="en-US" b="0" dirty="0" err="1"/>
              <a:t>lejos</a:t>
            </a:r>
            <a:r>
              <a:rPr lang="en-US" b="0" dirty="0"/>
              <a:t> de la </a:t>
            </a:r>
            <a:r>
              <a:rPr lang="en-US" b="0" dirty="0" err="1"/>
              <a:t>gente</a:t>
            </a:r>
            <a:r>
              <a:rPr lang="en-US" b="0" dirty="0"/>
              <a:t>.</a:t>
            </a:r>
          </a:p>
          <a:p>
            <a:pPr marL="228600" indent="-228600">
              <a:buAutoNum type="arabicPeriod"/>
            </a:pPr>
            <a:r>
              <a:rPr lang="en-US" b="0" dirty="0"/>
              <a:t>El </a:t>
            </a:r>
            <a:r>
              <a:rPr lang="en-US" b="0" dirty="0" err="1"/>
              <a:t>chico</a:t>
            </a:r>
            <a:r>
              <a:rPr lang="en-US" b="0" dirty="0"/>
              <a:t> es bajo.</a:t>
            </a:r>
          </a:p>
          <a:p>
            <a:pPr marL="228600" indent="-228600">
              <a:buAutoNum type="arabicPeriod"/>
            </a:pPr>
            <a:r>
              <a:rPr lang="en-US" b="0" dirty="0"/>
              <a:t>Es un </a:t>
            </a:r>
            <a:r>
              <a:rPr lang="en-US" b="0" dirty="0" err="1"/>
              <a:t>dibujo</a:t>
            </a:r>
            <a:r>
              <a:rPr lang="en-US" b="0" dirty="0"/>
              <a:t> </a:t>
            </a:r>
            <a:r>
              <a:rPr lang="en-US" b="0" dirty="0" err="1"/>
              <a:t>muy</a:t>
            </a:r>
            <a:r>
              <a:rPr lang="en-US" b="0" dirty="0"/>
              <a:t> </a:t>
            </a:r>
            <a:r>
              <a:rPr lang="en-US" b="0" dirty="0" err="1"/>
              <a:t>orginal</a:t>
            </a:r>
            <a:r>
              <a:rPr lang="en-US" b="0" dirty="0"/>
              <a:t>.</a:t>
            </a:r>
          </a:p>
          <a:p>
            <a:pPr marL="228600" indent="-228600">
              <a:buAutoNum type="arabicPeriod"/>
            </a:pPr>
            <a:r>
              <a:rPr lang="en-US" b="0" dirty="0"/>
              <a:t>El </a:t>
            </a:r>
            <a:r>
              <a:rPr lang="en-US" b="0" dirty="0" err="1"/>
              <a:t>trabajo</a:t>
            </a:r>
            <a:r>
              <a:rPr lang="en-US" b="0" dirty="0"/>
              <a:t> en parejas es </a:t>
            </a:r>
            <a:r>
              <a:rPr lang="en-US" b="0" dirty="0" err="1"/>
              <a:t>mejor</a:t>
            </a:r>
            <a:r>
              <a:rPr lang="en-US" b="0" dirty="0"/>
              <a:t>.</a:t>
            </a:r>
          </a:p>
          <a:p>
            <a:pPr marL="228600" indent="-228600">
              <a:buAutoNum type="arabicPeriod"/>
            </a:pPr>
            <a:r>
              <a:rPr lang="en-US" b="0" dirty="0"/>
              <a:t>¿</a:t>
            </a:r>
            <a:r>
              <a:rPr lang="en-US" b="0" dirty="0" err="1"/>
              <a:t>Puedes</a:t>
            </a:r>
            <a:r>
              <a:rPr lang="en-US" b="0" dirty="0"/>
              <a:t> </a:t>
            </a:r>
            <a:r>
              <a:rPr lang="en-US" b="0" dirty="0" err="1"/>
              <a:t>imaginar</a:t>
            </a:r>
            <a:r>
              <a:rPr lang="en-US" b="0" dirty="0"/>
              <a:t> un </a:t>
            </a:r>
            <a:r>
              <a:rPr lang="en-US" b="0" dirty="0" err="1"/>
              <a:t>pájaro</a:t>
            </a:r>
            <a:r>
              <a:rPr lang="en-US" b="0" dirty="0"/>
              <a:t> </a:t>
            </a:r>
            <a:r>
              <a:rPr lang="en-US" b="0" dirty="0" err="1"/>
              <a:t>rojo</a:t>
            </a:r>
            <a:r>
              <a:rPr lang="en-US" b="0" dirty="0"/>
              <a:t>?</a:t>
            </a:r>
          </a:p>
          <a:p>
            <a:pPr marL="228600" indent="-228600">
              <a:buAutoNum type="arabicPeriod"/>
            </a:pPr>
            <a:r>
              <a:rPr lang="en-US" b="0" dirty="0"/>
              <a:t>El </a:t>
            </a:r>
            <a:r>
              <a:rPr lang="en-US" b="0" dirty="0" err="1"/>
              <a:t>chico</a:t>
            </a:r>
            <a:r>
              <a:rPr lang="en-US" b="0" dirty="0"/>
              <a:t> </a:t>
            </a:r>
            <a:r>
              <a:rPr lang="en-US" b="0" dirty="0" err="1"/>
              <a:t>argentino</a:t>
            </a:r>
            <a:r>
              <a:rPr lang="en-US" b="0" dirty="0"/>
              <a:t> está en el </a:t>
            </a:r>
            <a:r>
              <a:rPr lang="en-US" b="0" dirty="0" err="1"/>
              <a:t>colegio</a:t>
            </a:r>
            <a:r>
              <a:rPr lang="en-US" b="0" dirty="0"/>
              <a:t>.</a:t>
            </a:r>
          </a:p>
          <a:p>
            <a:pPr marL="228600" indent="-228600">
              <a:buAutoNum type="arabicPeriod"/>
            </a:pPr>
            <a:endParaRPr lang="en-US" b="0" dirty="0"/>
          </a:p>
          <a:p>
            <a:pPr marL="0" indent="0">
              <a:buNone/>
            </a:pPr>
            <a:r>
              <a:rPr lang="en-US" b="1" dirty="0"/>
              <a:t>Notes:</a:t>
            </a:r>
          </a:p>
          <a:p>
            <a:pPr marL="0" indent="0">
              <a:buNone/>
            </a:pPr>
            <a:r>
              <a:rPr lang="en-US" b="0" dirty="0"/>
              <a:t>As </a:t>
            </a:r>
            <a:r>
              <a:rPr lang="en-GB" sz="1200" b="0" kern="1200" dirty="0">
                <a:solidFill>
                  <a:schemeClr val="tx1"/>
                </a:solidFill>
                <a:effectLst/>
                <a:latin typeface="+mn-lt"/>
                <a:ea typeface="+mn-ea"/>
                <a:cs typeface="+mn-cs"/>
              </a:rPr>
              <a:t>these </a:t>
            </a:r>
            <a:r>
              <a:rPr lang="en-GB" sz="1200" kern="1200" dirty="0">
                <a:solidFill>
                  <a:schemeClr val="tx1"/>
                </a:solidFill>
                <a:effectLst/>
                <a:latin typeface="+mn-lt"/>
                <a:ea typeface="+mn-ea"/>
                <a:cs typeface="+mn-cs"/>
              </a:rPr>
              <a:t>sound the same, the activity tests individual word knowledge,</a:t>
            </a:r>
            <a:r>
              <a:rPr lang="en-GB" sz="1200" kern="1200" baseline="0" dirty="0">
                <a:solidFill>
                  <a:schemeClr val="tx1"/>
                </a:solidFill>
                <a:effectLst/>
                <a:latin typeface="+mn-lt"/>
                <a:ea typeface="+mn-ea"/>
                <a:cs typeface="+mn-cs"/>
              </a:rPr>
              <a:t> rather than </a:t>
            </a:r>
            <a:r>
              <a:rPr lang="en-GB" sz="1200" kern="1200" dirty="0">
                <a:solidFill>
                  <a:schemeClr val="tx1"/>
                </a:solidFill>
                <a:effectLst/>
                <a:latin typeface="+mn-lt"/>
                <a:ea typeface="+mn-ea"/>
                <a:cs typeface="+mn-cs"/>
              </a:rPr>
              <a:t>SSC knowledge. Audio is provided to reinforce the sound of the SSC, rather than to give a cue for correct spelling.</a:t>
            </a:r>
            <a:r>
              <a:rPr lang="x-none" dirty="0">
                <a:effectLst/>
              </a:rPr>
              <a:t> </a:t>
            </a:r>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955377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2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consolidate SSC </a:t>
            </a:r>
            <a:r>
              <a:rPr lang="en-US" sz="1200" b="1" i="0" u="none" strike="noStrike" kern="1200" dirty="0">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ge</a:t>
            </a:r>
            <a:r>
              <a:rPr lang="en-US" sz="1200" b="1"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Recap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gente</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gente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[137]; </a:t>
            </a:r>
            <a:r>
              <a:rPr lang="en-US" sz="1200" b="1" i="0" u="none" strike="noStrike" kern="1200" dirty="0">
                <a:solidFill>
                  <a:schemeClr val="tx1"/>
                </a:solidFill>
                <a:effectLst/>
                <a:latin typeface="+mn-lt"/>
                <a:ea typeface="+mn-ea"/>
                <a:cs typeface="+mn-cs"/>
              </a:rPr>
              <a:t>imagen </a:t>
            </a:r>
            <a:r>
              <a:rPr lang="en-US" sz="1200" b="0" i="0" u="none" strike="noStrike" kern="1200" dirty="0">
                <a:solidFill>
                  <a:schemeClr val="tx1"/>
                </a:solidFill>
                <a:effectLst/>
                <a:latin typeface="+mn-lt"/>
                <a:ea typeface="+mn-ea"/>
                <a:cs typeface="+mn-cs"/>
              </a:rPr>
              <a:t>[384]; </a:t>
            </a:r>
            <a:r>
              <a:rPr lang="en-US" sz="1200" b="1" i="0" u="none" strike="noStrike" kern="1200" dirty="0" err="1">
                <a:solidFill>
                  <a:schemeClr val="tx1"/>
                </a:solidFill>
                <a:effectLst/>
                <a:latin typeface="+mn-lt"/>
                <a:ea typeface="+mn-ea"/>
                <a:cs typeface="+mn-cs"/>
              </a:rPr>
              <a:t>gesto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[928]; </a:t>
            </a:r>
            <a:r>
              <a:rPr lang="en-US" sz="1200" b="1" i="0" u="none" strike="noStrike" kern="1200" dirty="0" err="1">
                <a:solidFill>
                  <a:schemeClr val="tx1"/>
                </a:solidFill>
                <a:effectLst/>
                <a:latin typeface="+mn-lt"/>
                <a:ea typeface="+mn-ea"/>
                <a:cs typeface="+mn-cs"/>
              </a:rPr>
              <a:t>generalmente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[1387]; </a:t>
            </a:r>
            <a:r>
              <a:rPr lang="en-US" sz="1200" b="1" i="0" u="none" strike="noStrike" kern="1200" dirty="0" err="1">
                <a:solidFill>
                  <a:schemeClr val="tx1"/>
                </a:solidFill>
                <a:effectLst/>
                <a:latin typeface="+mn-lt"/>
                <a:ea typeface="+mn-ea"/>
                <a:cs typeface="+mn-cs"/>
              </a:rPr>
              <a:t>recoger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[828]; </a:t>
            </a:r>
            <a:r>
              <a:rPr lang="en-US" sz="1200" b="1" i="0" u="none" strike="noStrike" kern="1200" dirty="0" err="1">
                <a:solidFill>
                  <a:schemeClr val="tx1"/>
                </a:solidFill>
                <a:effectLst/>
                <a:latin typeface="+mn-lt"/>
                <a:ea typeface="+mn-ea"/>
                <a:cs typeface="+mn-cs"/>
              </a:rPr>
              <a:t>argentino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[1032]</a:t>
            </a:r>
            <a:r>
              <a:rPr lang="en-US" sz="1200" b="1" i="0" u="none" strike="noStrike" kern="1200" dirty="0">
                <a:solidFill>
                  <a:schemeClr val="tx1"/>
                </a:solidFill>
                <a:effectLst/>
                <a:latin typeface="+mn-lt"/>
                <a:ea typeface="+mn-ea"/>
                <a:cs typeface="+mn-cs"/>
              </a:rPr>
              <a:t> </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37079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6940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70637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2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consolidate SSC </a:t>
            </a:r>
            <a:r>
              <a:rPr lang="en-US" sz="1200" b="1" i="0" u="none" strike="noStrike" kern="1200" dirty="0">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gi</a:t>
            </a:r>
            <a:r>
              <a:rPr lang="en-US" sz="1200" b="1"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Recap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gi</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imaginar</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imaginar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[500]; </a:t>
            </a:r>
            <a:r>
              <a:rPr lang="en-US" sz="1200" b="1" i="0" u="none" strike="noStrike" kern="1200" dirty="0" err="1">
                <a:solidFill>
                  <a:schemeClr val="tx1"/>
                </a:solidFill>
                <a:effectLst/>
                <a:latin typeface="+mn-lt"/>
                <a:ea typeface="+mn-ea"/>
                <a:cs typeface="+mn-cs"/>
              </a:rPr>
              <a:t>elegir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[561]; </a:t>
            </a:r>
            <a:r>
              <a:rPr lang="en-US" sz="1200" b="1" i="0" u="none" strike="noStrike" kern="1200" dirty="0" err="1">
                <a:solidFill>
                  <a:schemeClr val="tx1"/>
                </a:solidFill>
                <a:effectLst/>
                <a:latin typeface="+mn-lt"/>
                <a:ea typeface="+mn-ea"/>
                <a:cs typeface="+mn-cs"/>
              </a:rPr>
              <a:t>religión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[1338]; </a:t>
            </a:r>
            <a:r>
              <a:rPr lang="en-US" sz="1200" b="1" i="0" u="none" strike="noStrike" kern="1200" dirty="0" err="1">
                <a:solidFill>
                  <a:schemeClr val="tx1"/>
                </a:solidFill>
                <a:effectLst/>
                <a:latin typeface="+mn-lt"/>
                <a:ea typeface="+mn-ea"/>
                <a:cs typeface="+mn-cs"/>
              </a:rPr>
              <a:t>página</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[598]; </a:t>
            </a:r>
            <a:r>
              <a:rPr lang="en-US" sz="1200" b="1" i="0" u="none" strike="noStrike" kern="1200" dirty="0">
                <a:solidFill>
                  <a:schemeClr val="tx1"/>
                </a:solidFill>
                <a:effectLst/>
                <a:latin typeface="+mn-lt"/>
                <a:ea typeface="+mn-ea"/>
                <a:cs typeface="+mn-cs"/>
              </a:rPr>
              <a:t>original </a:t>
            </a:r>
            <a:r>
              <a:rPr lang="en-US" sz="1200" b="0" i="0" u="none" strike="noStrike" kern="1200" dirty="0">
                <a:solidFill>
                  <a:schemeClr val="tx1"/>
                </a:solidFill>
                <a:effectLst/>
                <a:latin typeface="+mn-lt"/>
                <a:ea typeface="+mn-ea"/>
                <a:cs typeface="+mn-cs"/>
              </a:rPr>
              <a:t>[1122]; </a:t>
            </a:r>
            <a:r>
              <a:rPr lang="en-US" sz="1200" b="1" i="0" u="none" strike="noStrike" kern="1200" dirty="0">
                <a:solidFill>
                  <a:schemeClr val="tx1"/>
                </a:solidFill>
                <a:effectLst/>
                <a:latin typeface="+mn-lt"/>
                <a:ea typeface="+mn-ea"/>
                <a:cs typeface="+mn-cs"/>
              </a:rPr>
              <a:t>colegio </a:t>
            </a:r>
            <a:r>
              <a:rPr lang="en-US" sz="1200" b="0" i="0" u="none" strike="noStrike" kern="1200" dirty="0">
                <a:solidFill>
                  <a:schemeClr val="tx1"/>
                </a:solidFill>
                <a:effectLst/>
                <a:latin typeface="+mn-lt"/>
                <a:ea typeface="+mn-ea"/>
                <a:cs typeface="+mn-cs"/>
              </a:rPr>
              <a:t>[628]</a:t>
            </a:r>
            <a:endParaRPr lang="en-US" b="0" dirty="0">
              <a:effectLst/>
            </a:endParaRPr>
          </a:p>
          <a:p>
            <a:pPr rtl="0"/>
            <a:br>
              <a:rPr lang="en-US" b="0" dirty="0">
                <a:effectLst/>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US" b="0" dirty="0">
              <a:effectLst/>
            </a:endParaRPr>
          </a:p>
          <a:p>
            <a:br>
              <a:rPr lang="en-US"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01585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1188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1264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a:t>
            </a:r>
          </a:p>
          <a:p>
            <a:endParaRPr lang="en-US" b="1" dirty="0"/>
          </a:p>
          <a:p>
            <a:r>
              <a:rPr lang="en-US" b="1" dirty="0"/>
              <a:t>Aim: </a:t>
            </a:r>
            <a:r>
              <a:rPr lang="en-US" b="0" dirty="0"/>
              <a:t>As </a:t>
            </a:r>
            <a:r>
              <a:rPr lang="en-GB" sz="1200" b="0" kern="1200" dirty="0">
                <a:solidFill>
                  <a:schemeClr val="tx1"/>
                </a:solidFill>
                <a:effectLst/>
                <a:latin typeface="+mn-lt"/>
                <a:ea typeface="+mn-ea"/>
                <a:cs typeface="+mn-cs"/>
              </a:rPr>
              <a:t>the ‘soft</a:t>
            </a:r>
            <a:r>
              <a:rPr lang="en-GB" sz="1200" kern="1200" dirty="0">
                <a:solidFill>
                  <a:schemeClr val="tx1"/>
                </a:solidFill>
                <a:effectLst/>
                <a:latin typeface="+mn-lt"/>
                <a:ea typeface="+mn-ea"/>
                <a:cs typeface="+mn-cs"/>
              </a:rPr>
              <a:t>’ G and J sound the same, students will need to learn that spelling here is word knowledge and not SSC knowledge. In this case, the audio is provided to reinforce the sound of the SSC, rather than to give a cue for correct spelling.</a:t>
            </a:r>
            <a:r>
              <a:rPr lang="x-none" dirty="0">
                <a:effectLst/>
              </a:rPr>
              <a:t> </a:t>
            </a:r>
            <a:endParaRPr lang="en-US" b="1" dirty="0"/>
          </a:p>
          <a:p>
            <a:endParaRPr lang="en-US" b="1" dirty="0"/>
          </a:p>
          <a:p>
            <a:r>
              <a:rPr lang="en-US" b="1" dirty="0"/>
              <a:t>Procedure:</a:t>
            </a:r>
          </a:p>
          <a:p>
            <a:pPr marL="228600" indent="-228600">
              <a:buAutoNum type="arabicPeriod"/>
            </a:pPr>
            <a:r>
              <a:rPr lang="en-US" b="0" dirty="0"/>
              <a:t>Students should copy down the grid. </a:t>
            </a:r>
          </a:p>
          <a:p>
            <a:pPr marL="228600" indent="-228600">
              <a:buAutoNum type="arabicPeriod"/>
            </a:pPr>
            <a:r>
              <a:rPr lang="en-US" b="0" dirty="0"/>
              <a:t>Teachers</a:t>
            </a:r>
            <a:r>
              <a:rPr lang="en-US" b="0" baseline="0" dirty="0"/>
              <a:t> p</a:t>
            </a:r>
            <a:r>
              <a:rPr lang="en-US" b="0" dirty="0"/>
              <a:t>lay the audio once</a:t>
            </a:r>
            <a:r>
              <a:rPr lang="en-US" b="0" baseline="0" dirty="0"/>
              <a:t> by clicking on the number button. Students need to t</a:t>
            </a:r>
            <a:r>
              <a:rPr lang="en-US" b="0" dirty="0"/>
              <a:t>ick the SSC and write the missing word</a:t>
            </a:r>
            <a:r>
              <a:rPr lang="en-US" b="0" baseline="0" dirty="0"/>
              <a:t> in Spanish.</a:t>
            </a:r>
          </a:p>
          <a:p>
            <a:pPr marL="228600" indent="-228600">
              <a:buAutoNum type="arabicPeriod"/>
            </a:pPr>
            <a:r>
              <a:rPr lang="en-US" b="0" baseline="0" dirty="0"/>
              <a:t>Teachers play </a:t>
            </a:r>
            <a:r>
              <a:rPr lang="en-US" b="0" dirty="0"/>
              <a:t>it again</a:t>
            </a:r>
            <a:r>
              <a:rPr lang="en-US" b="0" baseline="0" dirty="0"/>
              <a:t> and students</a:t>
            </a:r>
            <a:r>
              <a:rPr lang="en-US" b="0" dirty="0"/>
              <a:t> write the sentence in English.</a:t>
            </a:r>
          </a:p>
          <a:p>
            <a:pPr marL="228600" indent="-228600">
              <a:buAutoNum type="arabicPeriod"/>
            </a:pPr>
            <a:r>
              <a:rPr lang="en-US" b="0" dirty="0"/>
              <a:t>Answers</a:t>
            </a:r>
            <a:r>
              <a:rPr lang="en-US" b="0" baseline="0" dirty="0"/>
              <a:t> are shown</a:t>
            </a:r>
            <a:r>
              <a:rPr lang="en-US" b="0" dirty="0"/>
              <a:t> for each sentence, one by one,</a:t>
            </a:r>
            <a:r>
              <a:rPr lang="en-US" b="0" baseline="0" dirty="0"/>
              <a:t> by clicking. The answers for the SSC are shown first for 1-8, then the words, and finally the English translations.</a:t>
            </a:r>
          </a:p>
          <a:p>
            <a:pPr marL="228600" indent="-228600">
              <a:buAutoNum type="arabicPeriod"/>
            </a:pPr>
            <a:r>
              <a:rPr lang="en-US" b="0" baseline="0" dirty="0"/>
              <a:t>Teachers can </a:t>
            </a:r>
            <a:r>
              <a:rPr lang="en-US" b="0" baseline="0" dirty="0" err="1"/>
              <a:t>pl</a:t>
            </a:r>
            <a:r>
              <a:rPr lang="en-US" b="0" dirty="0" err="1"/>
              <a:t>lay</a:t>
            </a:r>
            <a:r>
              <a:rPr lang="en-US" b="0" dirty="0"/>
              <a:t> the audio again each time so students can listen and read at the same time.</a:t>
            </a:r>
          </a:p>
          <a:p>
            <a:endParaRPr lang="en-US" b="0" dirty="0"/>
          </a:p>
          <a:p>
            <a:r>
              <a:rPr lang="en-US" b="1" dirty="0"/>
              <a:t>Transcript:</a:t>
            </a:r>
          </a:p>
          <a:p>
            <a:pPr marL="228600" indent="-228600">
              <a:buAutoNum type="arabicPeriod"/>
            </a:pPr>
            <a:r>
              <a:rPr lang="en-US" b="0" dirty="0" err="1"/>
              <a:t>Generalmente</a:t>
            </a:r>
            <a:r>
              <a:rPr lang="en-US" b="0" dirty="0"/>
              <a:t> los </a:t>
            </a:r>
            <a:r>
              <a:rPr lang="en-US" b="0" dirty="0" err="1"/>
              <a:t>perros</a:t>
            </a:r>
            <a:r>
              <a:rPr lang="en-US" b="0" dirty="0"/>
              <a:t> son </a:t>
            </a:r>
            <a:r>
              <a:rPr lang="en-US" b="0" dirty="0" err="1"/>
              <a:t>buenos</a:t>
            </a:r>
            <a:r>
              <a:rPr lang="en-US" b="0" dirty="0"/>
              <a:t>.</a:t>
            </a:r>
          </a:p>
          <a:p>
            <a:pPr marL="228600" indent="-228600">
              <a:buAutoNum type="arabicPeriod"/>
            </a:pPr>
            <a:r>
              <a:rPr lang="en-US" b="0" dirty="0"/>
              <a:t>Habla con el </a:t>
            </a:r>
            <a:r>
              <a:rPr lang="en-US" b="0" dirty="0" err="1"/>
              <a:t>hijo</a:t>
            </a:r>
            <a:r>
              <a:rPr lang="en-US" b="0" dirty="0"/>
              <a:t>.</a:t>
            </a:r>
          </a:p>
          <a:p>
            <a:pPr marL="228600" indent="-228600">
              <a:buAutoNum type="arabicPeriod"/>
            </a:pPr>
            <a:r>
              <a:rPr lang="en-US" b="0" dirty="0"/>
              <a:t>¿</a:t>
            </a:r>
            <a:r>
              <a:rPr lang="en-US" b="0" dirty="0" err="1"/>
              <a:t>Dónde</a:t>
            </a:r>
            <a:r>
              <a:rPr lang="en-US" b="0" dirty="0"/>
              <a:t> estás en </a:t>
            </a:r>
            <a:r>
              <a:rPr lang="en-US" b="0" dirty="0" err="1"/>
              <a:t>julio</a:t>
            </a:r>
            <a:r>
              <a:rPr lang="en-US" b="0" dirty="0"/>
              <a:t>?</a:t>
            </a:r>
          </a:p>
          <a:p>
            <a:pPr marL="228600" indent="-228600">
              <a:buAutoNum type="arabicPeriod"/>
            </a:pPr>
            <a:r>
              <a:rPr lang="en-US" b="0" dirty="0"/>
              <a:t>Los </a:t>
            </a:r>
            <a:r>
              <a:rPr lang="en-US" b="0" dirty="0" err="1"/>
              <a:t>deberes</a:t>
            </a:r>
            <a:r>
              <a:rPr lang="en-US" b="0" dirty="0"/>
              <a:t> </a:t>
            </a:r>
            <a:r>
              <a:rPr lang="en-US" b="0" dirty="0" err="1"/>
              <a:t>tienen</a:t>
            </a:r>
            <a:r>
              <a:rPr lang="en-US" b="0" dirty="0"/>
              <a:t> </a:t>
            </a:r>
            <a:r>
              <a:rPr lang="en-US" b="0" dirty="0" err="1"/>
              <a:t>muchas</a:t>
            </a:r>
            <a:r>
              <a:rPr lang="en-US" b="0" dirty="0"/>
              <a:t> </a:t>
            </a:r>
            <a:r>
              <a:rPr lang="en-US" b="0" dirty="0" err="1"/>
              <a:t>páginas</a:t>
            </a:r>
            <a:r>
              <a:rPr lang="en-US" b="0" dirty="0"/>
              <a:t>.</a:t>
            </a:r>
          </a:p>
          <a:p>
            <a:pPr marL="228600" indent="-228600">
              <a:buAutoNum type="arabicPeriod"/>
            </a:pPr>
            <a:r>
              <a:rPr lang="en-US" b="0" dirty="0"/>
              <a:t>Es normal </a:t>
            </a:r>
            <a:r>
              <a:rPr lang="en-US" b="0" dirty="0" err="1"/>
              <a:t>elegir</a:t>
            </a:r>
            <a:r>
              <a:rPr lang="en-US" b="0" dirty="0"/>
              <a:t> un </a:t>
            </a:r>
            <a:r>
              <a:rPr lang="en-US" b="0" dirty="0" err="1"/>
              <a:t>producto</a:t>
            </a:r>
            <a:r>
              <a:rPr lang="en-US" b="0" dirty="0"/>
              <a:t> </a:t>
            </a:r>
            <a:r>
              <a:rPr lang="en-US" b="0" dirty="0" err="1"/>
              <a:t>barato</a:t>
            </a:r>
            <a:r>
              <a:rPr lang="en-US" b="0" dirty="0"/>
              <a:t>.</a:t>
            </a:r>
          </a:p>
          <a:p>
            <a:pPr marL="228600" indent="-228600">
              <a:buAutoNum type="arabicPeriod"/>
            </a:pPr>
            <a:r>
              <a:rPr lang="en-US" b="0" dirty="0"/>
              <a:t>Los </a:t>
            </a:r>
            <a:r>
              <a:rPr lang="en-US" b="0" dirty="0" err="1"/>
              <a:t>libros</a:t>
            </a:r>
            <a:r>
              <a:rPr lang="en-US" b="0" dirty="0"/>
              <a:t> </a:t>
            </a:r>
            <a:r>
              <a:rPr lang="en-US" b="0" dirty="0" err="1"/>
              <a:t>tienen</a:t>
            </a:r>
            <a:r>
              <a:rPr lang="en-US" b="0" dirty="0"/>
              <a:t> </a:t>
            </a:r>
            <a:r>
              <a:rPr lang="en-US" b="0" dirty="0" err="1"/>
              <a:t>imágenes</a:t>
            </a:r>
            <a:r>
              <a:rPr lang="en-US" b="0" dirty="0"/>
              <a:t> </a:t>
            </a:r>
            <a:r>
              <a:rPr lang="en-US" b="0" dirty="0" err="1"/>
              <a:t>bastante</a:t>
            </a:r>
            <a:r>
              <a:rPr lang="en-US" b="0" dirty="0"/>
              <a:t> </a:t>
            </a:r>
            <a:r>
              <a:rPr lang="en-US" b="0" dirty="0" err="1"/>
              <a:t>bonitas</a:t>
            </a:r>
            <a:r>
              <a:rPr lang="en-US" b="0" dirty="0"/>
              <a:t>.</a:t>
            </a:r>
          </a:p>
          <a:p>
            <a:pPr marL="228600" indent="-228600">
              <a:buAutoNum type="arabicPeriod"/>
            </a:pPr>
            <a:r>
              <a:rPr lang="en-US" b="0" dirty="0"/>
              <a:t>Es una </a:t>
            </a:r>
            <a:r>
              <a:rPr lang="en-US" b="0" dirty="0" err="1"/>
              <a:t>religión</a:t>
            </a:r>
            <a:r>
              <a:rPr lang="en-US" b="0" dirty="0"/>
              <a:t> </a:t>
            </a:r>
            <a:r>
              <a:rPr lang="en-US" b="0" dirty="0" err="1"/>
              <a:t>antigua</a:t>
            </a:r>
            <a:r>
              <a:rPr lang="en-US" b="0" dirty="0"/>
              <a:t>.</a:t>
            </a:r>
          </a:p>
          <a:p>
            <a:pPr marL="228600" indent="-228600">
              <a:buAutoNum type="arabicPeriod"/>
            </a:pPr>
            <a:r>
              <a:rPr lang="en-US" b="0" dirty="0"/>
              <a:t>Es </a:t>
            </a:r>
            <a:r>
              <a:rPr lang="en-US" b="0" dirty="0" err="1"/>
              <a:t>bueno</a:t>
            </a:r>
            <a:r>
              <a:rPr lang="en-US" b="0" dirty="0"/>
              <a:t> </a:t>
            </a:r>
            <a:r>
              <a:rPr lang="en-US" b="0" dirty="0" err="1"/>
              <a:t>jugar</a:t>
            </a:r>
            <a:r>
              <a:rPr lang="en-US" b="0" dirty="0"/>
              <a:t> con la </a:t>
            </a:r>
            <a:r>
              <a:rPr lang="en-US" b="0" dirty="0" err="1"/>
              <a:t>abuela</a:t>
            </a:r>
            <a:r>
              <a:rPr lang="en-US" b="0" dirty="0"/>
              <a:t>.</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682029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428159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ge</a:t>
            </a:r>
            <a:r>
              <a:rPr lang="en-GB" b="1" baseline="0" dirty="0"/>
              <a:t>’ </a:t>
            </a:r>
            <a:r>
              <a:rPr lang="en-GB" baseline="0" dirty="0"/>
              <a:t>and then present and practise the pronunciation of the </a:t>
            </a:r>
            <a:r>
              <a:rPr lang="en-GB" b="1" baseline="0" dirty="0"/>
              <a:t>source word ‘</a:t>
            </a:r>
            <a:r>
              <a:rPr lang="en-GB" b="1" baseline="0" dirty="0" err="1"/>
              <a:t>gente</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point to all the people</a:t>
            </a:r>
            <a:r>
              <a:rPr lang="en-GB" baseline="0" dirty="0"/>
              <a:t> surrounding you in a single, semi-circular motion, palm upwards.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61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ge</a:t>
            </a:r>
            <a:r>
              <a:rPr lang="en-GB" b="1" baseline="0" dirty="0"/>
              <a:t>’ </a:t>
            </a:r>
            <a:r>
              <a:rPr lang="en-GB" baseline="0" dirty="0"/>
              <a:t>and then present and practise the pronunciation of the </a:t>
            </a:r>
            <a:r>
              <a:rPr lang="en-GB" b="1" baseline="0" dirty="0"/>
              <a:t>source word ‘</a:t>
            </a:r>
            <a:r>
              <a:rPr lang="en-GB" b="1" baseline="0" dirty="0" err="1"/>
              <a:t>gente</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point to all the people</a:t>
            </a:r>
            <a:r>
              <a:rPr lang="en-GB" baseline="0" dirty="0"/>
              <a:t> surrounding you in a single, semi-circular motion, palm upwards.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610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780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623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2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consolidate SSC </a:t>
            </a:r>
            <a:r>
              <a:rPr lang="en-US" sz="1200" b="1" i="0" u="none" strike="noStrike" kern="1200" dirty="0">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ge</a:t>
            </a:r>
            <a:r>
              <a:rPr lang="en-US" sz="1200" b="1"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Recap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gente</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gente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[137]; </a:t>
            </a:r>
            <a:r>
              <a:rPr lang="en-US" sz="1200" b="1" i="0" u="none" strike="noStrike" kern="1200" dirty="0">
                <a:solidFill>
                  <a:schemeClr val="tx1"/>
                </a:solidFill>
                <a:effectLst/>
                <a:latin typeface="+mn-lt"/>
                <a:ea typeface="+mn-ea"/>
                <a:cs typeface="+mn-cs"/>
              </a:rPr>
              <a:t>imagen </a:t>
            </a:r>
            <a:r>
              <a:rPr lang="en-US" sz="1200" b="0" i="0" u="none" strike="noStrike" kern="1200" dirty="0">
                <a:solidFill>
                  <a:schemeClr val="tx1"/>
                </a:solidFill>
                <a:effectLst/>
                <a:latin typeface="+mn-lt"/>
                <a:ea typeface="+mn-ea"/>
                <a:cs typeface="+mn-cs"/>
              </a:rPr>
              <a:t>[384]; </a:t>
            </a:r>
            <a:r>
              <a:rPr lang="en-US" sz="1200" b="1" i="0" u="none" strike="noStrike" kern="1200" dirty="0" err="1">
                <a:solidFill>
                  <a:schemeClr val="tx1"/>
                </a:solidFill>
                <a:effectLst/>
                <a:latin typeface="+mn-lt"/>
                <a:ea typeface="+mn-ea"/>
                <a:cs typeface="+mn-cs"/>
              </a:rPr>
              <a:t>gesto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[928]; </a:t>
            </a:r>
            <a:r>
              <a:rPr lang="en-US" sz="1200" b="1" i="0" u="none" strike="noStrike" kern="1200" dirty="0" err="1">
                <a:solidFill>
                  <a:schemeClr val="tx1"/>
                </a:solidFill>
                <a:effectLst/>
                <a:latin typeface="+mn-lt"/>
                <a:ea typeface="+mn-ea"/>
                <a:cs typeface="+mn-cs"/>
              </a:rPr>
              <a:t>generalmente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[1387]; </a:t>
            </a:r>
            <a:r>
              <a:rPr lang="en-US" sz="1200" b="1" i="0" u="none" strike="noStrike" kern="1200" dirty="0" err="1">
                <a:solidFill>
                  <a:schemeClr val="tx1"/>
                </a:solidFill>
                <a:effectLst/>
                <a:latin typeface="+mn-lt"/>
                <a:ea typeface="+mn-ea"/>
                <a:cs typeface="+mn-cs"/>
              </a:rPr>
              <a:t>recoger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[828]; </a:t>
            </a:r>
            <a:r>
              <a:rPr lang="en-US" sz="1200" b="1" i="0" u="none" strike="noStrike" kern="1200" dirty="0" err="1">
                <a:solidFill>
                  <a:schemeClr val="tx1"/>
                </a:solidFill>
                <a:effectLst/>
                <a:latin typeface="+mn-lt"/>
                <a:ea typeface="+mn-ea"/>
                <a:cs typeface="+mn-cs"/>
              </a:rPr>
              <a:t>argentino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[1032]</a:t>
            </a:r>
            <a:r>
              <a:rPr lang="en-US" sz="1200" b="1" i="0" u="none" strike="noStrike" kern="1200" dirty="0">
                <a:solidFill>
                  <a:schemeClr val="tx1"/>
                </a:solidFill>
                <a:effectLst/>
                <a:latin typeface="+mn-lt"/>
                <a:ea typeface="+mn-ea"/>
                <a:cs typeface="+mn-cs"/>
              </a:rPr>
              <a:t> </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2721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0730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6857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gi</a:t>
            </a:r>
            <a:r>
              <a:rPr lang="en-GB" b="1" baseline="0" dirty="0"/>
              <a:t>’ </a:t>
            </a:r>
            <a:r>
              <a:rPr lang="en-GB" baseline="0" dirty="0"/>
              <a:t>and then present and practise the pronunciation of the </a:t>
            </a:r>
            <a:r>
              <a:rPr lang="en-GB" b="1" baseline="0" dirty="0"/>
              <a:t>source word ‘</a:t>
            </a:r>
            <a:r>
              <a:rPr lang="en-GB" b="1" baseline="0" dirty="0" err="1"/>
              <a:t>imaginar</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start with</a:t>
            </a:r>
            <a:r>
              <a:rPr lang="en-GB" baseline="0" dirty="0"/>
              <a:t> your palm closed and touching your head. Then, gradually remove the palm away from your head and open it (as if the thought were about to disappear into the air)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5217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373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703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2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consolidate SSC </a:t>
            </a:r>
            <a:r>
              <a:rPr lang="en-US" sz="1200" b="1" i="0" u="none" strike="noStrike" kern="1200" dirty="0">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gi</a:t>
            </a:r>
            <a:r>
              <a:rPr lang="en-US" sz="1200" b="1"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Recap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gi</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imaginar</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imaginar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[500]; </a:t>
            </a:r>
            <a:r>
              <a:rPr lang="en-US" sz="1200" b="1" i="0" u="none" strike="noStrike" kern="1200" dirty="0" err="1">
                <a:solidFill>
                  <a:schemeClr val="tx1"/>
                </a:solidFill>
                <a:effectLst/>
                <a:latin typeface="+mn-lt"/>
                <a:ea typeface="+mn-ea"/>
                <a:cs typeface="+mn-cs"/>
              </a:rPr>
              <a:t>elegir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[561]; </a:t>
            </a:r>
            <a:r>
              <a:rPr lang="en-US" sz="1200" b="1" i="0" u="none" strike="noStrike" kern="1200" dirty="0" err="1">
                <a:solidFill>
                  <a:schemeClr val="tx1"/>
                </a:solidFill>
                <a:effectLst/>
                <a:latin typeface="+mn-lt"/>
                <a:ea typeface="+mn-ea"/>
                <a:cs typeface="+mn-cs"/>
              </a:rPr>
              <a:t>religión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[1338]; </a:t>
            </a:r>
            <a:r>
              <a:rPr lang="en-US" sz="1200" b="1" i="0" u="none" strike="noStrike" kern="1200" dirty="0" err="1">
                <a:solidFill>
                  <a:schemeClr val="tx1"/>
                </a:solidFill>
                <a:effectLst/>
                <a:latin typeface="+mn-lt"/>
                <a:ea typeface="+mn-ea"/>
                <a:cs typeface="+mn-cs"/>
              </a:rPr>
              <a:t>página</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[598]; </a:t>
            </a:r>
            <a:r>
              <a:rPr lang="en-US" sz="1200" b="1" i="0" u="none" strike="noStrike" kern="1200" dirty="0">
                <a:solidFill>
                  <a:schemeClr val="tx1"/>
                </a:solidFill>
                <a:effectLst/>
                <a:latin typeface="+mn-lt"/>
                <a:ea typeface="+mn-ea"/>
                <a:cs typeface="+mn-cs"/>
              </a:rPr>
              <a:t>original </a:t>
            </a:r>
            <a:r>
              <a:rPr lang="en-US" sz="1200" b="0" i="0" u="none" strike="noStrike" kern="1200" dirty="0">
                <a:solidFill>
                  <a:schemeClr val="tx1"/>
                </a:solidFill>
                <a:effectLst/>
                <a:latin typeface="+mn-lt"/>
                <a:ea typeface="+mn-ea"/>
                <a:cs typeface="+mn-cs"/>
              </a:rPr>
              <a:t>[1122]; </a:t>
            </a:r>
            <a:r>
              <a:rPr lang="en-US" sz="1200" b="1" i="0" u="none" strike="noStrike" kern="1200" dirty="0">
                <a:solidFill>
                  <a:schemeClr val="tx1"/>
                </a:solidFill>
                <a:effectLst/>
                <a:latin typeface="+mn-lt"/>
                <a:ea typeface="+mn-ea"/>
                <a:cs typeface="+mn-cs"/>
              </a:rPr>
              <a:t>colegio </a:t>
            </a:r>
            <a:r>
              <a:rPr lang="en-US" sz="1200" b="0" i="0" u="none" strike="noStrike" kern="1200" dirty="0">
                <a:solidFill>
                  <a:schemeClr val="tx1"/>
                </a:solidFill>
                <a:effectLst/>
                <a:latin typeface="+mn-lt"/>
                <a:ea typeface="+mn-ea"/>
                <a:cs typeface="+mn-cs"/>
              </a:rPr>
              <a:t>[628]</a:t>
            </a:r>
            <a:endParaRPr lang="en-US" b="0" dirty="0">
              <a:effectLst/>
            </a:endParaRPr>
          </a:p>
          <a:p>
            <a:pPr rtl="0"/>
            <a:br>
              <a:rPr lang="en-US" b="0" dirty="0">
                <a:effectLst/>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3762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569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780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9692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listening exercise </a:t>
            </a:r>
            <a:r>
              <a:rPr lang="en-GB" b="0"/>
              <a:t>to practise </a:t>
            </a:r>
            <a:r>
              <a:rPr lang="en-GB" b="0" dirty="0"/>
              <a:t>distinguishing</a:t>
            </a:r>
            <a:r>
              <a:rPr lang="en-GB" b="0" baseline="0" dirty="0"/>
              <a:t> </a:t>
            </a:r>
            <a:r>
              <a:rPr lang="en-GB" b="0" baseline="0"/>
              <a:t>between the SSCs </a:t>
            </a:r>
            <a:r>
              <a:rPr lang="en-GB" b="0" baseline="0" dirty="0"/>
              <a:t>[</a:t>
            </a:r>
            <a:r>
              <a:rPr lang="en-GB" b="0" baseline="0" dirty="0" err="1"/>
              <a:t>ge</a:t>
            </a:r>
            <a:r>
              <a:rPr lang="en-GB" b="0" baseline="0" dirty="0"/>
              <a:t>] and [</a:t>
            </a:r>
            <a:r>
              <a:rPr lang="en-GB" b="0" baseline="0" err="1"/>
              <a:t>gi</a:t>
            </a:r>
            <a:r>
              <a:rPr lang="en-GB" b="0" baseline="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Click </a:t>
            </a:r>
            <a:r>
              <a:rPr lang="en-GB" baseline="0" dirty="0"/>
              <a:t>the number button to play the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a:t>
            </a:r>
            <a:r>
              <a:rPr lang="en-GB" baseline="0" dirty="0"/>
              <a:t> listen and complete the word with the correct SSC.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Click </a:t>
            </a:r>
            <a:r>
              <a:rPr lang="en-GB" baseline="0" dirty="0"/>
              <a:t>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Before moving on, students should write the English for as many of the words as they can to reinforce their meanings.  Students could have a minute individually then team up with a partner to see if they can achieve translations for all 12 words. See slide 10 to check answers to the translations.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76352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Alternative exercise to previous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In this </a:t>
            </a:r>
            <a:r>
              <a:rPr lang="en-GB" baseline="0"/>
              <a:t>differentiated version, students </a:t>
            </a:r>
            <a:r>
              <a:rPr lang="en-GB" baseline="0" dirty="0"/>
              <a:t>are asked to write the whole word, rather than just the target SSC.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Click </a:t>
            </a:r>
            <a:r>
              <a:rPr lang="en-GB" baseline="0" dirty="0"/>
              <a:t>to show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Before moving on, students should write the English for as many of the words as they can to reinforce their meanings.  Students could have a minute individually then team up with a partner to see if they can achieve translations for all 12 words. Use the next slide to check answers to the translations.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0290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learning</a:t>
            </a:r>
            <a:r>
              <a:rPr lang="en-GB" b="0" baseline="0" dirty="0"/>
              <a:t> vocabulary practice for words </a:t>
            </a:r>
            <a:r>
              <a:rPr lang="en-GB" b="0" baseline="0"/>
              <a:t>with SSCs [ge</a:t>
            </a:r>
            <a:r>
              <a:rPr lang="en-GB" b="0" baseline="0" dirty="0"/>
              <a:t>] or [</a:t>
            </a:r>
            <a:r>
              <a:rPr lang="en-GB" b="0" baseline="0" err="1"/>
              <a:t>gi</a:t>
            </a:r>
            <a:r>
              <a:rPr lang="en-GB" b="0" baseline="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lang="en-GB" b="0"/>
              <a:t>.</a:t>
            </a:r>
            <a:r>
              <a:rPr lang="en-GB" b="0" baseline="0"/>
              <a:t> C</a:t>
            </a:r>
            <a:r>
              <a:rPr lang="en-GB"/>
              <a:t>lick </a:t>
            </a:r>
            <a:r>
              <a:rPr lang="en-GB" dirty="0"/>
              <a:t>on the box with ‘?’ to reveal the answer for each word. In this way, answers</a:t>
            </a:r>
            <a:r>
              <a:rPr lang="en-GB" baseline="0" dirty="0"/>
              <a:t> can be volunteered in any order.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015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Timing: </a:t>
            </a:r>
            <a:r>
              <a:rPr lang="en-GB" sz="1200" b="0" i="0" kern="1200" dirty="0">
                <a:solidFill>
                  <a:schemeClr val="tx1"/>
                </a:solidFill>
                <a:effectLst/>
                <a:latin typeface="+mn-lt"/>
                <a:ea typeface="+mn-ea"/>
                <a:cs typeface="+mn-cs"/>
              </a:rPr>
              <a:t>3</a:t>
            </a:r>
            <a:r>
              <a:rPr lang="en-GB" sz="1200" b="0" i="0" kern="1200" baseline="0" dirty="0">
                <a:solidFill>
                  <a:schemeClr val="tx1"/>
                </a:solidFill>
                <a:effectLst/>
                <a:latin typeface="+mn-lt"/>
                <a:ea typeface="+mn-ea"/>
                <a:cs typeface="+mn-cs"/>
              </a:rPr>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Aim: </a:t>
            </a:r>
            <a:r>
              <a:rPr lang="en-GB" sz="1200" b="0" i="0" kern="1200" baseline="0" dirty="0">
                <a:solidFill>
                  <a:schemeClr val="tx1"/>
                </a:solidFill>
                <a:effectLst/>
                <a:latin typeface="+mn-lt"/>
                <a:ea typeface="+mn-ea"/>
                <a:cs typeface="+mn-cs"/>
              </a:rPr>
              <a:t>speaking and reading practice for words including </a:t>
            </a:r>
            <a:r>
              <a:rPr lang="en-GB" sz="1200" b="0" i="0" kern="1200" baseline="0">
                <a:solidFill>
                  <a:schemeClr val="tx1"/>
                </a:solidFill>
                <a:effectLst/>
                <a:latin typeface="+mn-lt"/>
                <a:ea typeface="+mn-ea"/>
                <a:cs typeface="+mn-cs"/>
              </a:rPr>
              <a:t>the SSCs [ge</a:t>
            </a:r>
            <a:r>
              <a:rPr lang="en-GB" sz="1200" b="0" i="0" kern="1200" baseline="0" dirty="0">
                <a:solidFill>
                  <a:schemeClr val="tx1"/>
                </a:solidFill>
                <a:effectLst/>
                <a:latin typeface="+mn-lt"/>
                <a:ea typeface="+mn-ea"/>
                <a:cs typeface="+mn-cs"/>
              </a:rPr>
              <a:t>] and [</a:t>
            </a:r>
            <a:r>
              <a:rPr lang="en-GB" sz="1200" b="0" i="0" kern="1200" baseline="0" err="1">
                <a:solidFill>
                  <a:schemeClr val="tx1"/>
                </a:solidFill>
                <a:effectLst/>
                <a:latin typeface="+mn-lt"/>
                <a:ea typeface="+mn-ea"/>
                <a:cs typeface="+mn-cs"/>
              </a:rPr>
              <a:t>gi</a:t>
            </a:r>
            <a:r>
              <a:rPr lang="en-GB" sz="1200" b="0" i="0" kern="1200" baseline="0">
                <a:solidFill>
                  <a:schemeClr val="tx1"/>
                </a:solidFill>
                <a:effectLst/>
                <a:latin typeface="+mn-lt"/>
                <a:ea typeface="+mn-ea"/>
                <a:cs typeface="+mn-cs"/>
              </a:rPr>
              <a:t>]</a:t>
            </a: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Procedure:</a:t>
            </a:r>
            <a:endParaRPr lang="en-GB" sz="1200" b="1"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baseline="0" dirty="0">
                <a:solidFill>
                  <a:schemeClr val="tx1"/>
                </a:solidFill>
                <a:effectLst/>
                <a:latin typeface="+mn-lt"/>
                <a:ea typeface="+mn-ea"/>
                <a:cs typeface="+mn-cs"/>
              </a:rPr>
              <a:t>There is an alternative option on the next slide. </a:t>
            </a:r>
            <a:r>
              <a:rPr lang="en-GB" sz="1200" b="0" i="0" kern="1200" dirty="0">
                <a:solidFill>
                  <a:schemeClr val="tx1"/>
                </a:solidFill>
                <a:effectLst/>
                <a:latin typeface="+mn-lt"/>
                <a:ea typeface="+mn-ea"/>
                <a:cs typeface="+mn-cs"/>
              </a:rPr>
              <a:t>Non-audio version of</a:t>
            </a:r>
            <a:r>
              <a:rPr lang="en-GB" sz="1200" b="0" i="0" kern="1200" baseline="0" dirty="0">
                <a:solidFill>
                  <a:schemeClr val="tx1"/>
                </a:solidFill>
                <a:effectLst/>
                <a:latin typeface="+mn-lt"/>
                <a:ea typeface="+mn-ea"/>
                <a:cs typeface="+mn-cs"/>
              </a:rPr>
              <a:t> the </a:t>
            </a:r>
            <a:r>
              <a:rPr lang="en-GB" sz="1200" b="0" i="0" kern="1200" baseline="0">
                <a:solidFill>
                  <a:schemeClr val="tx1"/>
                </a:solidFill>
                <a:effectLst/>
                <a:latin typeface="+mn-lt"/>
                <a:ea typeface="+mn-ea"/>
                <a:cs typeface="+mn-cs"/>
              </a:rPr>
              <a:t>texts are on </a:t>
            </a:r>
            <a:r>
              <a:rPr lang="en-GB" sz="1200" b="0" i="0" kern="1200" baseline="0" dirty="0">
                <a:solidFill>
                  <a:schemeClr val="tx1"/>
                </a:solidFill>
                <a:effectLst/>
                <a:latin typeface="+mn-lt"/>
                <a:ea typeface="+mn-ea"/>
                <a:cs typeface="+mn-cs"/>
              </a:rPr>
              <a:t>this slide – see next slide for audio version</a:t>
            </a:r>
            <a:r>
              <a:rPr lang="en-GB" sz="1200" b="0" i="0" kern="1200" dirty="0">
                <a:solidFill>
                  <a:schemeClr val="tx1"/>
                </a:solidFill>
                <a:effectLst/>
                <a:latin typeface="+mn-lt"/>
                <a:ea typeface="+mn-ea"/>
                <a:cs typeface="+mn-cs"/>
              </a:rPr>
              <a:t>. This could be used as a read aloud task by students</a:t>
            </a:r>
            <a:r>
              <a:rPr lang="en-GB" sz="1200" b="0" i="0" kern="1200">
                <a:solidFill>
                  <a:schemeClr val="tx1"/>
                </a:solidFill>
                <a:effectLst/>
                <a:latin typeface="+mn-lt"/>
                <a:ea typeface="+mn-ea"/>
                <a:cs typeface="+mn-cs"/>
              </a:rPr>
              <a:t>.</a:t>
            </a:r>
            <a:r>
              <a:rPr lang="en-GB" sz="1200" b="0" i="0" kern="1200" baseline="0">
                <a:solidFill>
                  <a:schemeClr val="tx1"/>
                </a:solidFill>
                <a:effectLst/>
                <a:latin typeface="+mn-lt"/>
                <a:ea typeface="+mn-ea"/>
                <a:cs typeface="+mn-cs"/>
              </a:rPr>
              <a:t> Click </a:t>
            </a:r>
            <a:r>
              <a:rPr lang="en-GB" sz="1200" b="0" i="0" kern="1200" baseline="0" dirty="0">
                <a:solidFill>
                  <a:schemeClr val="tx1"/>
                </a:solidFill>
                <a:effectLst/>
                <a:latin typeface="+mn-lt"/>
                <a:ea typeface="+mn-ea"/>
                <a:cs typeface="+mn-cs"/>
              </a:rPr>
              <a:t>to show each section of the text.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baseline="0" dirty="0">
                <a:solidFill>
                  <a:schemeClr val="tx1"/>
                </a:solidFill>
                <a:effectLst/>
                <a:latin typeface="+mn-lt"/>
                <a:ea typeface="+mn-ea"/>
                <a:cs typeface="+mn-cs"/>
              </a:rPr>
              <a:t>A call out is revealed showing a detail of the pronunciation of </a:t>
            </a:r>
            <a:r>
              <a:rPr lang="en-GB" sz="1200" b="0" i="0" kern="1200" baseline="0" dirty="0" err="1">
                <a:solidFill>
                  <a:schemeClr val="tx1"/>
                </a:solidFill>
                <a:effectLst/>
                <a:latin typeface="+mn-lt"/>
                <a:ea typeface="+mn-ea"/>
                <a:cs typeface="+mn-cs"/>
              </a:rPr>
              <a:t>Giannina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Agüero</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baseline="0">
                <a:solidFill>
                  <a:schemeClr val="tx1"/>
                </a:solidFill>
                <a:effectLst/>
                <a:latin typeface="+mn-lt"/>
                <a:ea typeface="+mn-ea"/>
                <a:cs typeface="+mn-cs"/>
              </a:rPr>
              <a:t>Encourage </a:t>
            </a:r>
            <a:r>
              <a:rPr lang="en-GB" sz="1200" b="0" i="0" kern="1200" baseline="0" dirty="0">
                <a:solidFill>
                  <a:schemeClr val="tx1"/>
                </a:solidFill>
                <a:effectLst/>
                <a:latin typeface="+mn-lt"/>
                <a:ea typeface="+mn-ea"/>
                <a:cs typeface="+mn-cs"/>
              </a:rPr>
              <a:t>students to think about the translations into English to see if they can arrive at a full comprehension.  Words are either from previous vocab sets or source/cluster words, plus some cognates and names, however, </a:t>
            </a:r>
            <a:r>
              <a:rPr lang="en-GB" sz="1200" b="0" i="1" kern="1200" baseline="0" dirty="0">
                <a:solidFill>
                  <a:schemeClr val="tx1"/>
                </a:solidFill>
                <a:effectLst/>
                <a:latin typeface="+mn-lt"/>
                <a:ea typeface="+mn-ea"/>
                <a:cs typeface="+mn-cs"/>
              </a:rPr>
              <a:t>dirige</a:t>
            </a:r>
            <a:r>
              <a:rPr lang="en-GB" sz="1200" b="0" i="0" kern="1200" baseline="0" dirty="0">
                <a:solidFill>
                  <a:schemeClr val="tx1"/>
                </a:solidFill>
                <a:effectLst/>
                <a:latin typeface="+mn-lt"/>
                <a:ea typeface="+mn-ea"/>
                <a:cs typeface="+mn-cs"/>
              </a:rPr>
              <a:t> is given in a gloss as this is unknown to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Notes: </a:t>
            </a:r>
            <a:r>
              <a:rPr lang="en-GB" sz="1200" b="0" i="0" kern="1200" baseline="0" dirty="0">
                <a:solidFill>
                  <a:schemeClr val="tx1"/>
                </a:solidFill>
                <a:effectLst/>
                <a:latin typeface="+mn-lt"/>
                <a:ea typeface="+mn-ea"/>
                <a:cs typeface="+mn-cs"/>
              </a:rPr>
              <a:t>Giannina is an exception to the ‘</a:t>
            </a:r>
            <a:r>
              <a:rPr lang="en-GB" sz="1200" b="0" i="0" kern="1200" baseline="0" dirty="0" err="1">
                <a:solidFill>
                  <a:schemeClr val="tx1"/>
                </a:solidFill>
                <a:effectLst/>
                <a:latin typeface="+mn-lt"/>
                <a:ea typeface="+mn-ea"/>
                <a:cs typeface="+mn-cs"/>
              </a:rPr>
              <a:t>gi</a:t>
            </a:r>
            <a:r>
              <a:rPr lang="en-GB" sz="1200" b="0" i="0" kern="1200" baseline="0" dirty="0">
                <a:solidFill>
                  <a:schemeClr val="tx1"/>
                </a:solidFill>
                <a:effectLst/>
                <a:latin typeface="+mn-lt"/>
                <a:ea typeface="+mn-ea"/>
                <a:cs typeface="+mn-cs"/>
              </a:rPr>
              <a:t>’ SSC, explained in the speech bubble.  The name has Italian origins (</a:t>
            </a:r>
            <a:r>
              <a:rPr lang="en-GB" sz="1200" i="0" dirty="0"/>
              <a:t>62.5% of Argentinians have Italian heritage)</a:t>
            </a:r>
            <a:r>
              <a:rPr lang="en-GB" sz="1200" b="0" i="0" kern="1200" baseline="0" dirty="0">
                <a:solidFill>
                  <a:schemeClr val="tx1"/>
                </a:solidFill>
                <a:effectLst/>
                <a:latin typeface="+mn-lt"/>
                <a:ea typeface="+mn-ea"/>
                <a:cs typeface="+mn-cs"/>
              </a:rPr>
              <a:t>, but the pronunciation is not 100% Italian either.  Click on Giannina’s picture to hear the name pronounced by an Argentinian.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endParaRPr lang="en-GB" sz="1200" b="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Facts</a:t>
            </a:r>
            <a:r>
              <a:rPr lang="en-GB" sz="1200" b="0" i="0" kern="1200" baseline="0" dirty="0">
                <a:solidFill>
                  <a:schemeClr val="tx1"/>
                </a:solidFill>
                <a:effectLst/>
                <a:latin typeface="+mn-lt"/>
                <a:ea typeface="+mn-ea"/>
                <a:cs typeface="+mn-cs"/>
              </a:rPr>
              <a:t> from Wikipedia, true to best of our </a:t>
            </a:r>
            <a:r>
              <a:rPr lang="en-GB" sz="1200" b="0" i="0" kern="1200" baseline="0">
                <a:solidFill>
                  <a:schemeClr val="tx1"/>
                </a:solidFill>
                <a:effectLst/>
                <a:latin typeface="+mn-lt"/>
                <a:ea typeface="+mn-ea"/>
                <a:cs typeface="+mn-cs"/>
              </a:rPr>
              <a:t>knowledge at the time of writing.  </a:t>
            </a:r>
            <a:r>
              <a:rPr lang="en-GB" sz="1200" b="0" i="0" kern="1200" baseline="0" dirty="0">
                <a:solidFill>
                  <a:schemeClr val="tx1"/>
                </a:solidFill>
                <a:effectLst/>
                <a:latin typeface="+mn-lt"/>
                <a:ea typeface="+mn-ea"/>
                <a:cs typeface="+mn-cs"/>
              </a:rPr>
              <a:t>Source: </a:t>
            </a:r>
            <a:r>
              <a:rPr lang="en-GB" dirty="0">
                <a:hlinkClick r:id="rId3"/>
              </a:rPr>
              <a:t>https://</a:t>
            </a:r>
            <a:r>
              <a:rPr lang="en-GB">
                <a:hlinkClick r:id="rId3"/>
              </a:rPr>
              <a:t>es.wikipedia.org/wiki/Diego_Armando_Maradona</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Update: Maradona</a:t>
            </a:r>
            <a:r>
              <a:rPr lang="en-GB" baseline="0"/>
              <a:t> died in November 2020.</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86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a:t>
            </a:r>
            <a:r>
              <a:rPr lang="en-GB" sz="1200" b="0" i="0" kern="1200" dirty="0">
                <a:solidFill>
                  <a:schemeClr val="tx1"/>
                </a:solidFill>
                <a:effectLst/>
                <a:latin typeface="+mn-lt"/>
                <a:ea typeface="+mn-ea"/>
                <a:cs typeface="+mn-cs"/>
              </a:rPr>
              <a:t>4 minutes</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listening</a:t>
            </a:r>
            <a:r>
              <a:rPr lang="en-GB" sz="1200" b="0" i="0" kern="1200" baseline="0" dirty="0">
                <a:solidFill>
                  <a:schemeClr val="tx1"/>
                </a:solidFill>
                <a:effectLst/>
                <a:latin typeface="+mn-lt"/>
                <a:ea typeface="+mn-ea"/>
                <a:cs typeface="+mn-cs"/>
              </a:rPr>
              <a:t> </a:t>
            </a:r>
            <a:r>
              <a:rPr lang="en-GB" sz="1200" b="0" i="0" kern="1200" baseline="0">
                <a:solidFill>
                  <a:schemeClr val="tx1"/>
                </a:solidFill>
                <a:effectLst/>
                <a:latin typeface="+mn-lt"/>
                <a:ea typeface="+mn-ea"/>
                <a:cs typeface="+mn-cs"/>
              </a:rPr>
              <a:t>activity to practise distinguishing between SSCs </a:t>
            </a: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ge</a:t>
            </a:r>
            <a:r>
              <a:rPr lang="en-GB" sz="1200" b="0" i="0" kern="1200" baseline="0" dirty="0">
                <a:solidFill>
                  <a:schemeClr val="tx1"/>
                </a:solidFill>
                <a:effectLst/>
                <a:latin typeface="+mn-lt"/>
                <a:ea typeface="+mn-ea"/>
                <a:cs typeface="+mn-cs"/>
              </a:rPr>
              <a:t>] and [</a:t>
            </a:r>
            <a:r>
              <a:rPr lang="en-GB" sz="1200" b="0" i="0" kern="1200" baseline="0" err="1">
                <a:solidFill>
                  <a:schemeClr val="tx1"/>
                </a:solidFill>
                <a:effectLst/>
                <a:latin typeface="+mn-lt"/>
                <a:ea typeface="+mn-ea"/>
                <a:cs typeface="+mn-cs"/>
              </a:rPr>
              <a:t>gi</a:t>
            </a:r>
            <a:r>
              <a:rPr lang="en-GB" sz="1200" b="0" i="0" kern="1200" baseline="0">
                <a:solidFill>
                  <a:schemeClr val="tx1"/>
                </a:solidFill>
                <a:effectLst/>
                <a:latin typeface="+mn-lt"/>
                <a:ea typeface="+mn-ea"/>
                <a:cs typeface="+mn-cs"/>
              </a:rPr>
              <a:t>]</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This is an alternative</a:t>
            </a:r>
            <a:r>
              <a:rPr lang="en-GB" sz="1200" b="0" i="0" kern="1200" baseline="0" dirty="0">
                <a:solidFill>
                  <a:schemeClr val="tx1"/>
                </a:solidFill>
                <a:effectLst/>
                <a:latin typeface="+mn-lt"/>
                <a:ea typeface="+mn-ea"/>
                <a:cs typeface="+mn-cs"/>
              </a:rPr>
              <a:t> listening activity to the previous slide. Students l</a:t>
            </a:r>
            <a:r>
              <a:rPr lang="en-GB" sz="1200" b="0" i="0" kern="1200" dirty="0">
                <a:solidFill>
                  <a:schemeClr val="tx1"/>
                </a:solidFill>
                <a:effectLst/>
                <a:latin typeface="+mn-lt"/>
                <a:ea typeface="+mn-ea"/>
                <a:cs typeface="+mn-cs"/>
              </a:rPr>
              <a:t>isten and complete the texts</a:t>
            </a:r>
            <a:r>
              <a:rPr lang="en-GB" sz="1200" b="0" i="0" kern="1200" baseline="0" dirty="0">
                <a:solidFill>
                  <a:schemeClr val="tx1"/>
                </a:solidFill>
                <a:effectLst/>
                <a:latin typeface="+mn-lt"/>
                <a:ea typeface="+mn-ea"/>
                <a:cs typeface="+mn-cs"/>
              </a:rPr>
              <a:t> with</a:t>
            </a:r>
            <a:r>
              <a:rPr lang="en-GB" sz="1200" b="0" i="0" kern="1200" dirty="0">
                <a:solidFill>
                  <a:schemeClr val="tx1"/>
                </a:solidFill>
                <a:effectLst/>
                <a:latin typeface="+mn-lt"/>
                <a:ea typeface="+mn-ea"/>
                <a:cs typeface="+mn-cs"/>
              </a:rPr>
              <a:t> the target SSCs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ge</a:t>
            </a:r>
            <a:r>
              <a:rPr lang="en-GB" sz="1200" b="0" i="0" kern="1200" baseline="0" dirty="0">
                <a:solidFill>
                  <a:schemeClr val="tx1"/>
                </a:solidFill>
                <a:effectLst/>
                <a:latin typeface="+mn-lt"/>
                <a:ea typeface="+mn-ea"/>
                <a:cs typeface="+mn-cs"/>
              </a:rPr>
              <a:t>] and [</a:t>
            </a:r>
            <a:r>
              <a:rPr lang="en-GB" sz="1200" b="0" i="0" kern="1200" baseline="0" dirty="0" err="1">
                <a:solidFill>
                  <a:schemeClr val="tx1"/>
                </a:solidFill>
                <a:effectLst/>
                <a:latin typeface="+mn-lt"/>
                <a:ea typeface="+mn-ea"/>
                <a:cs typeface="+mn-cs"/>
              </a:rPr>
              <a:t>gi</a:t>
            </a:r>
            <a:r>
              <a:rPr lang="en-GB" sz="1200" b="0" i="0" kern="1200" baseline="0" dirty="0">
                <a:solidFill>
                  <a:schemeClr val="tx1"/>
                </a:solidFill>
                <a:effectLst/>
                <a:latin typeface="+mn-lt"/>
                <a:ea typeface="+mn-ea"/>
                <a:cs typeface="+mn-cs"/>
              </a:rPr>
              <a:t>].</a:t>
            </a:r>
          </a:p>
          <a:p>
            <a:pPr marL="228600" indent="-228600">
              <a:buAutoNum type="arabicPeriod"/>
            </a:pPr>
            <a:r>
              <a:rPr lang="en-GB" sz="1200" b="0" i="0" kern="1200" baseline="0">
                <a:solidFill>
                  <a:schemeClr val="tx1"/>
                </a:solidFill>
                <a:effectLst/>
                <a:latin typeface="+mn-lt"/>
                <a:ea typeface="+mn-ea"/>
                <a:cs typeface="+mn-cs"/>
              </a:rPr>
              <a:t>Click </a:t>
            </a:r>
            <a:r>
              <a:rPr lang="en-GB" sz="1200" b="0" i="0" kern="1200" baseline="0" dirty="0">
                <a:solidFill>
                  <a:schemeClr val="tx1"/>
                </a:solidFill>
                <a:effectLst/>
                <a:latin typeface="+mn-lt"/>
                <a:ea typeface="+mn-ea"/>
                <a:cs typeface="+mn-cs"/>
              </a:rPr>
              <a:t>the number button to play the recording for each box. Click to go through the answers before moving on to the next box.</a:t>
            </a:r>
          </a:p>
          <a:p>
            <a:pPr marL="228600" indent="-228600">
              <a:buAutoNum type="arabicPeriod"/>
            </a:pPr>
            <a:r>
              <a:rPr lang="en-GB" sz="1200" b="0" i="0" kern="1200" baseline="0" dirty="0">
                <a:solidFill>
                  <a:schemeClr val="tx1"/>
                </a:solidFill>
                <a:effectLst/>
                <a:latin typeface="+mn-lt"/>
                <a:ea typeface="+mn-ea"/>
                <a:cs typeface="+mn-cs"/>
              </a:rPr>
              <a:t>Two call outs with additional information are revealed after showing the last answer.</a:t>
            </a:r>
          </a:p>
          <a:p>
            <a:pPr marL="228600" indent="-228600">
              <a:buAutoNum type="arabicPeriod"/>
            </a:pPr>
            <a:r>
              <a:rPr lang="en-GB" sz="1200" b="0" i="0" kern="1200" dirty="0">
                <a:solidFill>
                  <a:schemeClr val="tx1"/>
                </a:solidFill>
                <a:effectLst/>
                <a:latin typeface="+mn-lt"/>
                <a:ea typeface="+mn-ea"/>
                <a:cs typeface="+mn-cs"/>
              </a:rPr>
              <a:t>These</a:t>
            </a:r>
            <a:r>
              <a:rPr lang="en-GB" sz="1200" b="0" i="0" kern="1200" baseline="0" dirty="0">
                <a:solidFill>
                  <a:schemeClr val="tx1"/>
                </a:solidFill>
                <a:effectLst/>
                <a:latin typeface="+mn-lt"/>
                <a:ea typeface="+mn-ea"/>
                <a:cs typeface="+mn-cs"/>
              </a:rPr>
              <a:t> texts can also be used for a dictation or for a read aloud in pairs.  Students will have to recall the [</a:t>
            </a:r>
            <a:r>
              <a:rPr lang="en-GB" sz="1200" b="0" i="0" kern="1200" baseline="0" dirty="0" err="1">
                <a:solidFill>
                  <a:schemeClr val="tx1"/>
                </a:solidFill>
                <a:effectLst/>
                <a:latin typeface="+mn-lt"/>
                <a:ea typeface="+mn-ea"/>
                <a:cs typeface="+mn-cs"/>
              </a:rPr>
              <a:t>ge</a:t>
            </a:r>
            <a:r>
              <a:rPr lang="en-GB" sz="1200" b="0" i="0" kern="1200" baseline="0" dirty="0">
                <a:solidFill>
                  <a:schemeClr val="tx1"/>
                </a:solidFill>
                <a:effectLst/>
                <a:latin typeface="+mn-lt"/>
                <a:ea typeface="+mn-ea"/>
                <a:cs typeface="+mn-cs"/>
              </a:rPr>
              <a:t>] and [</a:t>
            </a:r>
            <a:r>
              <a:rPr lang="en-GB" sz="1200" b="0" i="0" kern="1200" baseline="0" dirty="0" err="1">
                <a:solidFill>
                  <a:schemeClr val="tx1"/>
                </a:solidFill>
                <a:effectLst/>
                <a:latin typeface="+mn-lt"/>
                <a:ea typeface="+mn-ea"/>
                <a:cs typeface="+mn-cs"/>
              </a:rPr>
              <a:t>gi</a:t>
            </a:r>
            <a:r>
              <a:rPr lang="en-GB" sz="1200" b="0" i="0" kern="1200" baseline="0" dirty="0">
                <a:solidFill>
                  <a:schemeClr val="tx1"/>
                </a:solidFill>
                <a:effectLst/>
                <a:latin typeface="+mn-lt"/>
                <a:ea typeface="+mn-ea"/>
                <a:cs typeface="+mn-cs"/>
              </a:rPr>
              <a:t>] SSCs, which are missing. </a:t>
            </a:r>
          </a:p>
          <a:p>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err="1">
                <a:solidFill>
                  <a:schemeClr val="tx1"/>
                </a:solidFill>
                <a:effectLst/>
                <a:latin typeface="+mn-lt"/>
                <a:ea typeface="+mn-ea"/>
                <a:cs typeface="+mn-cs"/>
              </a:rPr>
              <a:t>Giannina</a:t>
            </a:r>
            <a:r>
              <a:rPr lang="en-GB" sz="1200" b="0" i="0" kern="1200" baseline="0" dirty="0">
                <a:solidFill>
                  <a:schemeClr val="tx1"/>
                </a:solidFill>
                <a:effectLst/>
                <a:latin typeface="+mn-lt"/>
                <a:ea typeface="+mn-ea"/>
                <a:cs typeface="+mn-cs"/>
              </a:rPr>
              <a:t> is an exception to the ‘</a:t>
            </a:r>
            <a:r>
              <a:rPr lang="en-GB" sz="1200" b="0" i="0" kern="1200" baseline="0" dirty="0" err="1">
                <a:solidFill>
                  <a:schemeClr val="tx1"/>
                </a:solidFill>
                <a:effectLst/>
                <a:latin typeface="+mn-lt"/>
                <a:ea typeface="+mn-ea"/>
                <a:cs typeface="+mn-cs"/>
              </a:rPr>
              <a:t>gi</a:t>
            </a:r>
            <a:r>
              <a:rPr lang="en-GB" sz="1200" b="0" i="0" kern="1200" baseline="0" dirty="0">
                <a:solidFill>
                  <a:schemeClr val="tx1"/>
                </a:solidFill>
                <a:effectLst/>
                <a:latin typeface="+mn-lt"/>
                <a:ea typeface="+mn-ea"/>
                <a:cs typeface="+mn-cs"/>
              </a:rPr>
              <a:t>’ SSC, explained in the speech bubble.  It is a popular name in Latin America. The name has Italian origins (</a:t>
            </a:r>
            <a:r>
              <a:rPr lang="en-GB" sz="1200" i="0" dirty="0"/>
              <a:t>62.5% of Argentinians have Italian heritage)</a:t>
            </a:r>
            <a:r>
              <a:rPr lang="en-GB" sz="1200" b="0" i="0" kern="1200" baseline="0" dirty="0">
                <a:solidFill>
                  <a:schemeClr val="tx1"/>
                </a:solidFill>
                <a:effectLst/>
                <a:latin typeface="+mn-lt"/>
                <a:ea typeface="+mn-ea"/>
                <a:cs typeface="+mn-cs"/>
              </a:rPr>
              <a:t>, but the pronunciation is not 100% Italian either.  Click on </a:t>
            </a:r>
            <a:r>
              <a:rPr lang="en-GB" sz="1200" b="0" i="0" kern="1200" baseline="0" dirty="0" err="1">
                <a:solidFill>
                  <a:schemeClr val="tx1"/>
                </a:solidFill>
                <a:effectLst/>
                <a:latin typeface="+mn-lt"/>
                <a:ea typeface="+mn-ea"/>
                <a:cs typeface="+mn-cs"/>
              </a:rPr>
              <a:t>Giannina’s</a:t>
            </a:r>
            <a:r>
              <a:rPr lang="en-GB" sz="1200" b="0" i="0" kern="1200" baseline="0" dirty="0">
                <a:solidFill>
                  <a:schemeClr val="tx1"/>
                </a:solidFill>
                <a:effectLst/>
                <a:latin typeface="+mn-lt"/>
                <a:ea typeface="+mn-ea"/>
                <a:cs typeface="+mn-cs"/>
              </a:rPr>
              <a:t> picture to hear the name pronounced by an Argentinian (pronounced like ‘</a:t>
            </a:r>
            <a:r>
              <a:rPr lang="en-GB" sz="1200" b="0" i="0" kern="1200" baseline="0" dirty="0" err="1">
                <a:solidFill>
                  <a:schemeClr val="tx1"/>
                </a:solidFill>
                <a:effectLst/>
                <a:latin typeface="+mn-lt"/>
                <a:ea typeface="+mn-ea"/>
                <a:cs typeface="+mn-cs"/>
              </a:rPr>
              <a:t>hee</a:t>
            </a:r>
            <a:r>
              <a:rPr lang="en-GB" sz="1200" b="0" i="0" kern="1200" baseline="0" dirty="0">
                <a:solidFill>
                  <a:schemeClr val="tx1"/>
                </a:solidFill>
                <a:effectLst/>
                <a:latin typeface="+mn-lt"/>
                <a:ea typeface="+mn-ea"/>
                <a:cs typeface="+mn-cs"/>
              </a:rPr>
              <a:t>’). The audio embedded in the three action buttons was recorded by a Spanish native speaker from the Canary Islands who naturally pronounces this as a ‘</a:t>
            </a:r>
            <a:r>
              <a:rPr lang="en-GB" sz="1200" b="0" i="0" kern="1200" baseline="0" dirty="0" err="1">
                <a:solidFill>
                  <a:schemeClr val="tx1"/>
                </a:solidFill>
                <a:effectLst/>
                <a:latin typeface="+mn-lt"/>
                <a:ea typeface="+mn-ea"/>
                <a:cs typeface="+mn-cs"/>
              </a:rPr>
              <a:t>yee</a:t>
            </a:r>
            <a:r>
              <a:rPr lang="en-GB" sz="1200" b="0" i="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Facts</a:t>
            </a:r>
            <a:r>
              <a:rPr lang="en-GB" sz="1200" b="0" i="0" kern="1200" baseline="0" dirty="0">
                <a:solidFill>
                  <a:schemeClr val="tx1"/>
                </a:solidFill>
                <a:effectLst/>
                <a:latin typeface="+mn-lt"/>
                <a:ea typeface="+mn-ea"/>
                <a:cs typeface="+mn-cs"/>
              </a:rPr>
              <a:t> from Wikipedia, true to best of our knowledge as at April 2020.  Source: </a:t>
            </a:r>
            <a:r>
              <a:rPr lang="en-GB" dirty="0">
                <a:hlinkClick r:id="rId3"/>
              </a:rPr>
              <a:t>https://es.wikipedia.org/wiki/Diego_Armando_Maradona</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5688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46</a:t>
            </a:fld>
            <a:endParaRPr lang="en-GB"/>
          </a:p>
        </p:txBody>
      </p:sp>
    </p:spTree>
    <p:extLst>
      <p:ext uri="{BB962C8B-B14F-4D97-AF65-F5344CB8AC3E}">
        <p14:creationId xmlns:p14="http://schemas.microsoft.com/office/powerpoint/2010/main" val="4105208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a:t>
            </a:r>
            <a:r>
              <a:rPr lang="en-US" dirty="0" err="1"/>
              <a:t>ge</a:t>
            </a:r>
            <a:r>
              <a:rPr lang="en-US" dirty="0"/>
              <a:t>], [</a:t>
            </a:r>
            <a:r>
              <a:rPr lang="en-US" dirty="0" err="1"/>
              <a:t>gi</a:t>
            </a:r>
            <a:r>
              <a:rPr lang="en-US" dirty="0"/>
              <a:t>]</a:t>
            </a:r>
          </a:p>
          <a:p>
            <a:endParaRPr lang="en-US" dirty="0"/>
          </a:p>
          <a:p>
            <a:r>
              <a:rPr lang="en-US" b="1" dirty="0"/>
              <a:t>Procedure:</a:t>
            </a:r>
            <a:br>
              <a:rPr lang="en-US" dirty="0"/>
            </a:br>
            <a:r>
              <a:rPr lang="en-US" dirty="0"/>
              <a:t>1. Students listen to the recording and complete the words with ‘</a:t>
            </a:r>
            <a:r>
              <a:rPr lang="en-US" dirty="0" err="1"/>
              <a:t>ge</a:t>
            </a:r>
            <a:r>
              <a:rPr lang="en-US" dirty="0"/>
              <a:t>’ or ‘</a:t>
            </a:r>
            <a:r>
              <a:rPr lang="en-US" dirty="0" err="1"/>
              <a:t>gi</a:t>
            </a:r>
            <a:r>
              <a:rPr lang="en-US" dirty="0"/>
              <a:t>’ depending on what they hear.  There is the option to transcribe the whole word.  To do so, students turn away from the board.</a:t>
            </a:r>
          </a:p>
          <a:p>
            <a:r>
              <a:rPr lang="en-US" dirty="0"/>
              <a:t>2. Teacher clicks to bring up the Spanish gapped words, and English meanings.</a:t>
            </a:r>
            <a:br>
              <a:rPr lang="en-US" dirty="0"/>
            </a:br>
            <a:r>
              <a:rPr lang="en-US" dirty="0"/>
              <a:t>3. Teacher plays either the full recording (inserted with mp3 player with playback control) or individual words by clicking the action buttons.  With the full recording, students hear each word twice..</a:t>
            </a:r>
            <a:br>
              <a:rPr lang="en-US" dirty="0"/>
            </a:br>
            <a:r>
              <a:rPr lang="en-US" dirty="0"/>
              <a:t>4. Teacher clicks to reveal answers</a:t>
            </a:r>
          </a:p>
          <a:p>
            <a:endParaRPr lang="en-US" b="1" dirty="0"/>
          </a:p>
          <a:p>
            <a:r>
              <a:rPr lang="en-US" b="1" dirty="0"/>
              <a:t>Transcription:</a:t>
            </a:r>
            <a:endParaRPr lang="en-US" b="0" dirty="0"/>
          </a:p>
          <a:p>
            <a:pPr marL="228600" indent="-228600">
              <a:buAutoNum type="arabicPeriod"/>
            </a:pPr>
            <a:r>
              <a:rPr lang="en-US" sz="1200" b="0" kern="1200" dirty="0" err="1">
                <a:solidFill>
                  <a:schemeClr val="tx1"/>
                </a:solidFill>
                <a:effectLst/>
                <a:latin typeface="+mn-lt"/>
                <a:ea typeface="+mn-ea"/>
                <a:cs typeface="+mn-cs"/>
              </a:rPr>
              <a:t>proteger</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registro</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estrategia</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gestión</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girar</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dirigente</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género</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exigir</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régimen</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err="1">
                <a:solidFill>
                  <a:schemeClr val="tx1"/>
                </a:solidFill>
                <a:effectLst/>
                <a:latin typeface="+mn-lt"/>
                <a:ea typeface="+mn-ea"/>
                <a:cs typeface="+mn-cs"/>
              </a:rPr>
              <a:t>sugerir</a:t>
            </a:r>
            <a:endParaRPr lang="en-US"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x-none" b="1" i="1" dirty="0">
                <a:effectLst/>
              </a:rPr>
              <a:t>Note</a:t>
            </a:r>
            <a:r>
              <a:rPr lang="x-none" dirty="0">
                <a:effectLst/>
              </a:rPr>
              <a:t>: these words have not been previously taught. The aim is not to rely on word knowledge and focus on SSC knowledge instead. </a:t>
            </a:r>
          </a:p>
          <a:p>
            <a:endParaRPr lang="en-GB" dirty="0">
              <a:effectLst/>
            </a:endParaRPr>
          </a:p>
          <a:p>
            <a:r>
              <a:rPr lang="en-GB" b="1" dirty="0">
                <a:effectLst/>
              </a:rPr>
              <a:t>Frequency of unknown/glossed</a:t>
            </a:r>
            <a:r>
              <a:rPr lang="en-GB" b="1" baseline="0" dirty="0">
                <a:effectLst/>
              </a:rPr>
              <a:t> words (1 is the most common word in Spanish):</a:t>
            </a:r>
            <a:endParaRPr lang="x-none" b="1" dirty="0">
              <a:effectLst/>
            </a:endParaRPr>
          </a:p>
          <a:p>
            <a:r>
              <a:rPr lang="es-ES" sz="1200" strike="noStrike" kern="1200" dirty="0">
                <a:solidFill>
                  <a:schemeClr val="tx1"/>
                </a:solidFill>
                <a:effectLst/>
                <a:latin typeface="+mn-lt"/>
                <a:ea typeface="+mn-ea"/>
                <a:cs typeface="+mn-cs"/>
              </a:rPr>
              <a:t>proteger [1107]; registro [1963]; estrategia [1460]; gestión [1454]; girar [1416]; dirigente [1360]; género [1238]; exigir [854]; régimen [1167]; sugerir [1680].</a:t>
            </a:r>
            <a:endParaRPr lang="x-none" sz="1200"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056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mins</a:t>
            </a:r>
          </a:p>
          <a:p>
            <a:endParaRPr lang="en-GB" b="1" dirty="0"/>
          </a:p>
          <a:p>
            <a:r>
              <a:rPr lang="en-GB" b="1" dirty="0"/>
              <a:t>Aim: </a:t>
            </a:r>
            <a:r>
              <a:rPr lang="en-GB" dirty="0"/>
              <a:t>to gain</a:t>
            </a:r>
            <a:r>
              <a:rPr lang="en-GB" baseline="0" dirty="0"/>
              <a:t> confidence in practising the SSCs with soft [g] and to revisit previously taught vocabulary in the oral modality.</a:t>
            </a:r>
          </a:p>
          <a:p>
            <a:endParaRPr lang="en-GB" baseline="0" dirty="0"/>
          </a:p>
          <a:p>
            <a:r>
              <a:rPr lang="en-GB" b="1" dirty="0"/>
              <a:t>Procedure:</a:t>
            </a:r>
          </a:p>
          <a:p>
            <a:pPr marL="228600" indent="-228600">
              <a:buAutoNum type="arabicPeriod"/>
            </a:pPr>
            <a:r>
              <a:rPr lang="en-GB" dirty="0"/>
              <a:t>Student A reads out the words in the given order.</a:t>
            </a:r>
          </a:p>
          <a:p>
            <a:pPr marL="228600" indent="-228600">
              <a:buAutoNum type="arabicPeriod"/>
            </a:pPr>
            <a:r>
              <a:rPr lang="en-GB" baseline="0" dirty="0"/>
              <a:t>Student B listens and writes down the order.</a:t>
            </a:r>
          </a:p>
          <a:p>
            <a:pPr marL="228600" indent="-228600">
              <a:buAutoNum type="arabicPeriod"/>
            </a:pPr>
            <a:r>
              <a:rPr lang="en-GB" baseline="0" dirty="0"/>
              <a:t>Students swap roles.</a:t>
            </a:r>
          </a:p>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496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564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99318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999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err="1"/>
              <a:t>Solución</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627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err="1"/>
              <a:t>Solución</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322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53</a:t>
            </a:fld>
            <a:endParaRPr lang="en-GB"/>
          </a:p>
        </p:txBody>
      </p:sp>
    </p:spTree>
    <p:extLst>
      <p:ext uri="{BB962C8B-B14F-4D97-AF65-F5344CB8AC3E}">
        <p14:creationId xmlns:p14="http://schemas.microsoft.com/office/powerpoint/2010/main" val="41902199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GB" b="1" noProof="0" dirty="0"/>
              <a:t>Aim: </a:t>
            </a:r>
            <a:r>
              <a:rPr lang="en-GB" noProof="0" dirty="0"/>
              <a:t>to practise written recall (either receptive or productive) of 12 words which contain the SSCs [</a:t>
            </a:r>
            <a:r>
              <a:rPr lang="en-GB" noProof="0" dirty="0" err="1"/>
              <a:t>gue</a:t>
            </a:r>
            <a:r>
              <a:rPr lang="en-GB" noProof="0" dirty="0"/>
              <a:t>], [</a:t>
            </a:r>
            <a:r>
              <a:rPr lang="en-GB" noProof="0" dirty="0" err="1"/>
              <a:t>ge</a:t>
            </a:r>
            <a:r>
              <a:rPr lang="en-GB" noProof="0" dirty="0"/>
              <a:t>], [</a:t>
            </a:r>
            <a:r>
              <a:rPr lang="en-GB" noProof="0" dirty="0" err="1"/>
              <a:t>gui</a:t>
            </a:r>
            <a:r>
              <a:rPr lang="en-GB" noProof="0" dirty="0"/>
              <a:t>] and [</a:t>
            </a:r>
            <a:r>
              <a:rPr lang="en-GB" noProof="0" dirty="0" err="1"/>
              <a:t>gi</a:t>
            </a:r>
            <a:r>
              <a:rPr lang="en-GB" noProof="0" dirty="0"/>
              <a:t>]</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and listen to the message and try to fill in the gaps.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Teacher reveals the answers with further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Students are encouraged to discuss the meaning of the text orally.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Transcript: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203864"/>
                </a:solidFill>
              </a:rPr>
              <a:t>El último día de colegio en diciembre generalmente hacemos una guirnalda en clase. Luego aprendemos cómo la gente celebra la Navidad en otros países. Mi compañero Miguel es argentino y dice que allí cogen figuras con forma de personas y las tiran a unas hogueras. Normalmente también recogemos juguetes para repartir a los niños porque es bueno ser generosos y así es un día mágico para todos.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More information about the Argentinian tradition of burning figures can be found here: https://es.wikipedia.org/wiki/Quema_de_mu%C3%B1ecos_de_fin_de_a%C3%B1o</a:t>
            </a:r>
          </a:p>
          <a:p>
            <a:endParaRPr lang="es-419"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a:r>
              <a:rPr lang="en-GB" sz="1200" b="0" dirty="0" err="1"/>
              <a:t>guirnalda</a:t>
            </a:r>
            <a:r>
              <a:rPr lang="en-GB" sz="1200" b="0" dirty="0"/>
              <a:t> [&gt;5000]; </a:t>
            </a:r>
            <a:r>
              <a:rPr lang="en-GB" sz="1200" b="0" dirty="0" err="1"/>
              <a:t>hoguera</a:t>
            </a:r>
            <a:r>
              <a:rPr lang="en-GB" sz="1200" b="0" dirty="0"/>
              <a:t> [&gt;5000]; </a:t>
            </a:r>
            <a:r>
              <a:rPr lang="en-GB" sz="1200" b="0" dirty="0" err="1"/>
              <a:t>mágico</a:t>
            </a:r>
            <a:r>
              <a:rPr lang="en-GB" sz="1200" b="0" dirty="0"/>
              <a:t> [2518]; </a:t>
            </a:r>
            <a:r>
              <a:rPr lang="en-GB" sz="1200" b="0" dirty="0" err="1"/>
              <a:t>argentino</a:t>
            </a:r>
            <a:r>
              <a:rPr lang="en-GB" sz="1200" b="0" dirty="0"/>
              <a:t> [1032]; </a:t>
            </a:r>
            <a:r>
              <a:rPr lang="en-GB" sz="1200" b="0" dirty="0" err="1"/>
              <a:t>juguete</a:t>
            </a:r>
            <a:r>
              <a:rPr lang="en-GB" sz="1200" b="0" dirty="0"/>
              <a:t> [3162]; </a:t>
            </a:r>
            <a:r>
              <a:rPr lang="en-GB" sz="1200" b="0" dirty="0" err="1"/>
              <a:t>generoso</a:t>
            </a:r>
            <a:r>
              <a:rPr lang="en-GB" sz="1200" b="0" dirty="0"/>
              <a:t> [3193]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793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SSCs </a:t>
            </a:r>
            <a:r>
              <a:rPr lang="es-ES" sz="1200" dirty="0">
                <a:solidFill>
                  <a:schemeClr val="accent5">
                    <a:lumMod val="50000"/>
                  </a:schemeClr>
                </a:solidFill>
              </a:rPr>
              <a:t>[</a:t>
            </a:r>
            <a:r>
              <a:rPr lang="es-ES" sz="1200" dirty="0" err="1">
                <a:solidFill>
                  <a:schemeClr val="accent5">
                    <a:lumMod val="50000"/>
                  </a:schemeClr>
                </a:solidFill>
              </a:rPr>
              <a:t>gue</a:t>
            </a:r>
            <a:r>
              <a:rPr lang="es-ES" sz="1200" dirty="0">
                <a:solidFill>
                  <a:schemeClr val="accent5">
                    <a:lumMod val="50000"/>
                  </a:schemeClr>
                </a:solidFill>
              </a:rPr>
              <a:t>] / [ge] vs [</a:t>
            </a:r>
            <a:r>
              <a:rPr lang="es-ES" sz="1200" dirty="0" err="1">
                <a:solidFill>
                  <a:schemeClr val="accent5">
                    <a:lumMod val="50000"/>
                  </a:schemeClr>
                </a:solidFill>
              </a:rPr>
              <a:t>gui</a:t>
            </a:r>
            <a:r>
              <a:rPr lang="es-ES" sz="1200" dirty="0">
                <a:solidFill>
                  <a:schemeClr val="accent5">
                    <a:lumMod val="50000"/>
                  </a:schemeClr>
                </a:solidFill>
              </a:rPr>
              <a:t>] / [</a:t>
            </a:r>
            <a:r>
              <a:rPr lang="es-ES" sz="1200" dirty="0" err="1">
                <a:solidFill>
                  <a:schemeClr val="accent5">
                    <a:lumMod val="50000"/>
                  </a:schemeClr>
                </a:solidFill>
              </a:rPr>
              <a:t>gi</a:t>
            </a:r>
            <a:r>
              <a:rPr lang="es-ES" sz="1200" dirty="0">
                <a:solidFill>
                  <a:schemeClr val="accent5">
                    <a:lumMod val="50000"/>
                  </a:schemeClr>
                </a:solidFill>
              </a:rPr>
              <a:t>] </a:t>
            </a:r>
            <a:r>
              <a:rPr lang="en-GB" baseline="0" dirty="0"/>
              <a:t> in sentences</a:t>
            </a:r>
          </a:p>
          <a:p>
            <a:endParaRPr lang="en-GB" baseline="0" dirty="0"/>
          </a:p>
          <a:p>
            <a:r>
              <a:rPr lang="en-GB" b="1" dirty="0"/>
              <a:t>Procedure:</a:t>
            </a:r>
          </a:p>
          <a:p>
            <a:pPr marL="228600" indent="-228600">
              <a:buAutoNum type="arabicPeriod"/>
            </a:pPr>
            <a:r>
              <a:rPr lang="en-GB" dirty="0"/>
              <a:t>The teacher</a:t>
            </a:r>
            <a:r>
              <a:rPr lang="en-GB" baseline="0" dirty="0"/>
              <a:t> first asks students to read the short text and think about what it means.</a:t>
            </a:r>
          </a:p>
          <a:p>
            <a:pPr marL="228600" indent="-228600">
              <a:buAutoNum type="arabicPeriod"/>
            </a:pPr>
            <a:r>
              <a:rPr lang="en-GB" baseline="0" dirty="0"/>
              <a:t>The teacher reads the text aloud in fragments, eliciting the meanings from students. A number of new words are included.</a:t>
            </a:r>
          </a:p>
          <a:p>
            <a:pPr marL="228600" indent="-228600">
              <a:buAutoNum type="arabicPeriod"/>
            </a:pPr>
            <a:r>
              <a:rPr lang="en-GB" baseline="0" dirty="0"/>
              <a:t>Students then practise saying the sentence in pairs, at increasing speed.</a:t>
            </a:r>
          </a:p>
          <a:p>
            <a:pPr marL="228600" indent="-228600">
              <a:buAutoNum type="arabicPeriod"/>
            </a:pPr>
            <a:r>
              <a:rPr lang="en-GB" baseline="0" dirty="0"/>
              <a:t>The teacher can challenge students to listen to a native speaker read the text at three different speeds (1=slow; 3=very fast). Each time, students can be challenged to say it at the same speed.</a:t>
            </a:r>
          </a:p>
          <a:p>
            <a:pPr marL="0" indent="0">
              <a:buNone/>
            </a:pPr>
            <a:endParaRPr lang="en-GB" baseline="0" dirty="0"/>
          </a:p>
          <a:p>
            <a:pPr marL="0" indent="0">
              <a:buNone/>
            </a:pPr>
            <a:r>
              <a:rPr lang="en-GB" b="1" baseline="0" dirty="0"/>
              <a:t>Notes:</a:t>
            </a:r>
            <a:endParaRPr lang="en-GB" baseline="0" dirty="0"/>
          </a:p>
          <a:p>
            <a:pPr marL="228600" indent="-228600">
              <a:buAutoNum type="arabicPeriod"/>
            </a:pPr>
            <a:r>
              <a:rPr lang="en-GB" baseline="0" dirty="0"/>
              <a:t>The teacher can show a brief definition of ‘merengue’ with one click, and it will disappear with a further click.</a:t>
            </a:r>
          </a:p>
          <a:p>
            <a:pPr marL="228600" indent="-228600">
              <a:buAutoNum type="arabicPeriod"/>
            </a:pPr>
            <a:endParaRPr lang="en-GB" baseline="0" dirty="0"/>
          </a:p>
          <a:p>
            <a:pPr marL="0" indent="0">
              <a:buNone/>
            </a:pPr>
            <a:r>
              <a:rPr lang="en-GB" b="1" baseline="0" dirty="0"/>
              <a:t>Frequency rankings of unknown words and cognates (1 is the most common word in Spanish):</a:t>
            </a:r>
          </a:p>
          <a:p>
            <a:pPr marL="0" indent="0">
              <a:buNone/>
            </a:pPr>
            <a:r>
              <a:rPr lang="en-GB" baseline="0" dirty="0" err="1"/>
              <a:t>guerrero</a:t>
            </a:r>
            <a:r>
              <a:rPr lang="en-GB" baseline="0" dirty="0"/>
              <a:t> [2648]; merengue [&gt;5000]; </a:t>
            </a:r>
            <a:r>
              <a:rPr lang="en-GB" baseline="0" dirty="0" err="1"/>
              <a:t>poder</a:t>
            </a:r>
            <a:r>
              <a:rPr lang="en-GB" baseline="0" dirty="0"/>
              <a:t> [352]; </a:t>
            </a:r>
            <a:r>
              <a:rPr lang="en-GB" baseline="0" dirty="0" err="1"/>
              <a:t>generoso</a:t>
            </a:r>
            <a:r>
              <a:rPr lang="en-GB" baseline="0" dirty="0"/>
              <a:t> [3193]</a:t>
            </a:r>
          </a:p>
          <a:p>
            <a:pPr marL="0" indent="0">
              <a:buNone/>
            </a:pPr>
            <a:endParaRPr lang="en-GB" baseline="0" dirty="0"/>
          </a:p>
          <a:p>
            <a:pPr marL="0" indent="0">
              <a:buNone/>
            </a:pPr>
            <a:r>
              <a:rPr lang="en-GB" baseline="0" dirty="0"/>
              <a:t>Source: Davies, M. &amp; Davies, K. (2018). A frequency dictionary of Spanish: Core vocabulary for learners (2nd ed.). Routledge: London</a:t>
            </a:r>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2698719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56</a:t>
            </a:fld>
            <a:endParaRPr lang="en-GB"/>
          </a:p>
        </p:txBody>
      </p:sp>
    </p:spTree>
    <p:extLst>
      <p:ext uri="{BB962C8B-B14F-4D97-AF65-F5344CB8AC3E}">
        <p14:creationId xmlns:p14="http://schemas.microsoft.com/office/powerpoint/2010/main" val="3855541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1" dirty="0"/>
          </a:p>
          <a:p>
            <a:r>
              <a:rPr lang="en-GB" b="1" dirty="0"/>
              <a:t>Aim: </a:t>
            </a:r>
            <a:r>
              <a:rPr lang="en-GB" dirty="0"/>
              <a:t>to gain</a:t>
            </a:r>
            <a:r>
              <a:rPr lang="en-GB" baseline="0" dirty="0"/>
              <a:t> confidence in producing the SSCs [</a:t>
            </a:r>
            <a:r>
              <a:rPr lang="en-GB" baseline="0" dirty="0" err="1"/>
              <a:t>ge</a:t>
            </a:r>
            <a:r>
              <a:rPr lang="en-GB" baseline="0" dirty="0"/>
              <a:t>] and [je] in context.</a:t>
            </a:r>
          </a:p>
          <a:p>
            <a:endParaRPr lang="en-GB" baseline="0" dirty="0"/>
          </a:p>
          <a:p>
            <a:r>
              <a:rPr lang="en-GB" b="1" dirty="0"/>
              <a:t>Procedure:</a:t>
            </a:r>
          </a:p>
          <a:p>
            <a:pPr marL="228600" indent="-228600">
              <a:buAutoNum type="arabicPeriod"/>
            </a:pPr>
            <a:r>
              <a:rPr lang="en-GB" dirty="0"/>
              <a:t>Students read the text out loud in pairs, paying attention to the pronunciation of [</a:t>
            </a:r>
            <a:r>
              <a:rPr lang="en-GB" dirty="0" err="1"/>
              <a:t>ge</a:t>
            </a:r>
            <a:r>
              <a:rPr lang="en-GB" dirty="0"/>
              <a:t>] and [je].</a:t>
            </a:r>
          </a:p>
          <a:p>
            <a:pPr marL="228600" indent="-228600">
              <a:buAutoNum type="arabicPeriod"/>
            </a:pPr>
            <a:r>
              <a:rPr lang="en-GB" baseline="0" dirty="0"/>
              <a:t>The teacher can walk around the classroom listening to students’ pronunciation and giving support.</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baseline="0" dirty="0" err="1">
                <a:solidFill>
                  <a:schemeClr val="accent5">
                    <a:lumMod val="50000"/>
                  </a:schemeClr>
                </a:solidFill>
              </a:rPr>
              <a:t>Frequency</a:t>
            </a:r>
            <a:r>
              <a:rPr lang="es-ES" sz="1200" b="1" baseline="0" dirty="0">
                <a:solidFill>
                  <a:schemeClr val="accent5">
                    <a:lumMod val="50000"/>
                  </a:schemeClr>
                </a:solidFill>
              </a:rPr>
              <a:t> </a:t>
            </a:r>
            <a:r>
              <a:rPr lang="es-ES" sz="1200" b="1" baseline="0" dirty="0" err="1">
                <a:solidFill>
                  <a:schemeClr val="accent5">
                    <a:lumMod val="50000"/>
                  </a:schemeClr>
                </a:solidFill>
              </a:rPr>
              <a:t>of</a:t>
            </a:r>
            <a:r>
              <a:rPr lang="es-ES" sz="1200" b="1" baseline="0" dirty="0">
                <a:solidFill>
                  <a:schemeClr val="accent5">
                    <a:lumMod val="50000"/>
                  </a:schemeClr>
                </a:solidFill>
              </a:rPr>
              <a:t> </a:t>
            </a:r>
            <a:r>
              <a:rPr lang="es-ES" sz="1200" b="1" baseline="0" dirty="0" err="1">
                <a:solidFill>
                  <a:schemeClr val="accent5">
                    <a:lumMod val="50000"/>
                  </a:schemeClr>
                </a:solidFill>
              </a:rPr>
              <a:t>unknown</a:t>
            </a:r>
            <a:r>
              <a:rPr lang="es-ES" sz="1200" b="1" baseline="0" dirty="0">
                <a:solidFill>
                  <a:schemeClr val="accent5">
                    <a:lumMod val="50000"/>
                  </a:schemeClr>
                </a:solidFill>
              </a:rPr>
              <a:t> </a:t>
            </a:r>
            <a:r>
              <a:rPr lang="es-ES" sz="1200" b="1" baseline="0" dirty="0" err="1">
                <a:solidFill>
                  <a:schemeClr val="accent5">
                    <a:lumMod val="50000"/>
                  </a:schemeClr>
                </a:solidFill>
              </a:rPr>
              <a:t>words</a:t>
            </a:r>
            <a:r>
              <a:rPr lang="es-ES" sz="1200" b="1" baseline="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dirty="0">
                <a:solidFill>
                  <a:schemeClr val="accent5">
                    <a:lumMod val="50000"/>
                  </a:schemeClr>
                </a:solidFill>
              </a:rPr>
              <a:t>personaje [595] (</a:t>
            </a:r>
            <a:r>
              <a:rPr lang="es-ES" sz="1200" b="0" baseline="0" dirty="0" err="1">
                <a:solidFill>
                  <a:schemeClr val="accent5">
                    <a:lumMod val="50000"/>
                  </a:schemeClr>
                </a:solidFill>
              </a:rPr>
              <a:t>not</a:t>
            </a:r>
            <a:r>
              <a:rPr lang="es-ES" sz="1200" b="0" baseline="0" dirty="0">
                <a:solidFill>
                  <a:schemeClr val="accent5">
                    <a:lumMod val="50000"/>
                  </a:schemeClr>
                </a:solidFill>
              </a:rPr>
              <a:t> </a:t>
            </a:r>
            <a:r>
              <a:rPr lang="es-ES" sz="1200" b="0" baseline="0" dirty="0" err="1">
                <a:solidFill>
                  <a:schemeClr val="accent5">
                    <a:lumMod val="50000"/>
                  </a:schemeClr>
                </a:solidFill>
              </a:rPr>
              <a:t>known</a:t>
            </a:r>
            <a:r>
              <a:rPr lang="es-ES" sz="1200" b="0" baseline="0" dirty="0">
                <a:solidFill>
                  <a:schemeClr val="accent5">
                    <a:lumMod val="50000"/>
                  </a:schemeClr>
                </a:solidFill>
              </a:rPr>
              <a:t> </a:t>
            </a:r>
            <a:r>
              <a:rPr lang="es-ES" sz="1200" b="0" baseline="0" dirty="0" err="1">
                <a:solidFill>
                  <a:schemeClr val="accent5">
                    <a:lumMod val="50000"/>
                  </a:schemeClr>
                </a:solidFill>
              </a:rPr>
              <a:t>with</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meaning</a:t>
            </a:r>
            <a:r>
              <a:rPr lang="es-ES" sz="1200" b="0" baseline="0" dirty="0">
                <a:solidFill>
                  <a:schemeClr val="accent5">
                    <a:lumMod val="50000"/>
                  </a:schemeClr>
                </a:solidFill>
              </a:rPr>
              <a:t> ‘</a:t>
            </a:r>
            <a:r>
              <a:rPr lang="es-ES" sz="1200" b="0" baseline="0" dirty="0" err="1">
                <a:solidFill>
                  <a:schemeClr val="accent5">
                    <a:lumMod val="50000"/>
                  </a:schemeClr>
                </a:solidFill>
              </a:rPr>
              <a:t>celebrity</a:t>
            </a:r>
            <a:r>
              <a:rPr lang="es-ES" sz="1200" b="0" baseline="0" dirty="0">
                <a:solidFill>
                  <a:schemeClr val="accent5">
                    <a:lumMod val="50000"/>
                  </a:schemeClr>
                </a:solidFill>
              </a:rPr>
              <a:t>’); típico [1934]</a:t>
            </a:r>
            <a:endParaRPr lang="es-ES" sz="1200" b="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772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a:t>
            </a:r>
            <a:r>
              <a:rPr lang="en-GB" b="0" baseline="0" dirty="0"/>
              <a:t> minutes</a:t>
            </a:r>
          </a:p>
          <a:p>
            <a:endParaRPr lang="en-GB" b="0" baseline="0" dirty="0"/>
          </a:p>
          <a:p>
            <a:r>
              <a:rPr lang="en-GB" b="1" baseline="0" dirty="0"/>
              <a:t>Aim: </a:t>
            </a:r>
            <a:r>
              <a:rPr lang="en-GB" dirty="0"/>
              <a:t>to practise pronunciation of SSCs ‘</a:t>
            </a:r>
            <a:r>
              <a:rPr lang="en-GB" dirty="0" err="1"/>
              <a:t>ge</a:t>
            </a:r>
            <a:r>
              <a:rPr lang="en-GB" dirty="0"/>
              <a:t>’ and ‘je’.</a:t>
            </a:r>
            <a:endParaRPr lang="en-GB" baseline="0" dirty="0"/>
          </a:p>
          <a:p>
            <a:endParaRPr lang="en-GB" baseline="0" dirty="0"/>
          </a:p>
          <a:p>
            <a:r>
              <a:rPr lang="en-GB" b="1" dirty="0"/>
              <a:t>Procedure:</a:t>
            </a:r>
          </a:p>
          <a:p>
            <a:pPr marL="228600" indent="-228600">
              <a:buAutoNum type="arabicPeriod"/>
            </a:pPr>
            <a:r>
              <a:rPr lang="en-GB" dirty="0"/>
              <a:t>Students say the word aloud in chorus when it pulsates, making sure they pronounce ‘</a:t>
            </a:r>
            <a:r>
              <a:rPr lang="en-GB" dirty="0" err="1"/>
              <a:t>ge</a:t>
            </a:r>
            <a:r>
              <a:rPr lang="en-GB" dirty="0"/>
              <a:t>’ and ‘je’ correctly.</a:t>
            </a:r>
          </a:p>
          <a:p>
            <a:pPr marL="228600" indent="-228600">
              <a:buAutoNum type="arabicPeriod"/>
            </a:pPr>
            <a:r>
              <a:rPr lang="en-GB" baseline="0" dirty="0"/>
              <a:t>Teacher shows all of the animations one by one, correcting students’ pronunciation if necessary.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Spanish) of unknown words: </a:t>
            </a:r>
            <a:endParaRPr lang="en-GB" sz="1200" b="1" i="0" u="none" strike="noStrike" kern="1200" cap="none" dirty="0">
              <a:solidFill>
                <a:schemeClr val="tx1"/>
              </a:solidFill>
              <a:effectLst/>
              <a:latin typeface="+mn-lt"/>
              <a:ea typeface="Calibri"/>
              <a:cs typeface="Calibri"/>
              <a:sym typeface="Calibri"/>
            </a:endParaRPr>
          </a:p>
          <a:p>
            <a:r>
              <a:rPr lang="en-GB" baseline="0" dirty="0" err="1"/>
              <a:t>garaje</a:t>
            </a:r>
            <a:r>
              <a:rPr lang="en-GB" baseline="0" dirty="0"/>
              <a:t> [&gt;5000]; jefe [726]; </a:t>
            </a:r>
            <a:r>
              <a:rPr lang="en-GB" baseline="0" dirty="0" err="1"/>
              <a:t>salvaje</a:t>
            </a:r>
            <a:r>
              <a:rPr lang="en-GB" baseline="0" dirty="0"/>
              <a:t> [3458]; </a:t>
            </a:r>
            <a:r>
              <a:rPr lang="en-GB" baseline="0" dirty="0" err="1"/>
              <a:t>agente</a:t>
            </a:r>
            <a:r>
              <a:rPr lang="en-GB" baseline="0" dirty="0"/>
              <a:t> [1493]; </a:t>
            </a:r>
            <a:r>
              <a:rPr lang="en-GB" baseline="0" dirty="0" err="1"/>
              <a:t>ejército</a:t>
            </a:r>
            <a:r>
              <a:rPr lang="en-GB" baseline="0" dirty="0"/>
              <a:t> [905]; </a:t>
            </a:r>
            <a:r>
              <a:rPr lang="en-GB" baseline="0" dirty="0" err="1"/>
              <a:t>generoso</a:t>
            </a:r>
            <a:r>
              <a:rPr lang="en-GB" baseline="0" dirty="0"/>
              <a:t> [3193].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7810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3 minutes</a:t>
            </a:r>
          </a:p>
          <a:p>
            <a:endParaRPr lang="en-US" b="0" dirty="0"/>
          </a:p>
          <a:p>
            <a:r>
              <a:rPr lang="en-US" b="1" dirty="0"/>
              <a:t>Aim: </a:t>
            </a:r>
            <a:r>
              <a:rPr lang="en-GB" sz="1200" dirty="0">
                <a:solidFill>
                  <a:schemeClr val="accent5">
                    <a:lumMod val="50000"/>
                  </a:schemeClr>
                </a:solidFill>
              </a:rPr>
              <a:t>to improve pronunciation of words with [</a:t>
            </a:r>
            <a:r>
              <a:rPr lang="en-GB" sz="1200" dirty="0" err="1">
                <a:solidFill>
                  <a:schemeClr val="accent5">
                    <a:lumMod val="50000"/>
                  </a:schemeClr>
                </a:solidFill>
              </a:rPr>
              <a:t>ge</a:t>
            </a:r>
            <a:r>
              <a:rPr lang="en-GB" sz="1200" dirty="0">
                <a:solidFill>
                  <a:schemeClr val="accent5">
                    <a:lumMod val="50000"/>
                  </a:schemeClr>
                </a:solidFill>
              </a:rPr>
              <a:t>] and</a:t>
            </a:r>
            <a:r>
              <a:rPr lang="en-GB" sz="1200" baseline="0" dirty="0">
                <a:solidFill>
                  <a:schemeClr val="accent5">
                    <a:lumMod val="50000"/>
                  </a:schemeClr>
                </a:solidFill>
              </a:rPr>
              <a:t> </a:t>
            </a:r>
            <a:r>
              <a:rPr lang="en-GB" sz="1200" dirty="0">
                <a:solidFill>
                  <a:schemeClr val="accent5">
                    <a:lumMod val="50000"/>
                  </a:schemeClr>
                </a:solidFill>
              </a:rPr>
              <a:t>[je].</a:t>
            </a:r>
          </a:p>
          <a:p>
            <a:pPr marL="285750" indent="-285750">
              <a:buFont typeface="+mj-lt"/>
              <a:buAutoNum type="romanLcPeriod"/>
            </a:pPr>
            <a:endParaRPr lang="en-US" b="1" dirty="0"/>
          </a:p>
          <a:p>
            <a:r>
              <a:rPr lang="en-US" b="1" dirty="0"/>
              <a:t>Procedure:</a:t>
            </a:r>
          </a:p>
          <a:p>
            <a:pPr marL="228600" indent="-228600">
              <a:buAutoNum type="arabicPeriod"/>
            </a:pPr>
            <a:r>
              <a:rPr lang="en-US" b="0" dirty="0"/>
              <a:t>Students read the text</a:t>
            </a:r>
            <a:r>
              <a:rPr lang="en-US" b="0" baseline="0" dirty="0"/>
              <a:t> aloud, taking turns to read each part of the conversation. One student reads the sections with ‘a)’ and the other student reads the sections with ‘b)’.</a:t>
            </a:r>
          </a:p>
          <a:p>
            <a:pPr marL="228600" indent="-228600">
              <a:buAutoNum type="arabicPeriod"/>
            </a:pPr>
            <a:r>
              <a:rPr lang="en-US" b="0" baseline="0" dirty="0"/>
              <a:t>Students could then swap roles for additional practice, if there is time.</a:t>
            </a:r>
          </a:p>
          <a:p>
            <a:pPr marL="228600" indent="-228600">
              <a:buAutoNum type="arabicPeriod"/>
            </a:pPr>
            <a:endParaRPr lang="en-US" b="0" baseline="0" dirty="0"/>
          </a:p>
          <a:p>
            <a:pPr marL="0" indent="0">
              <a:buNone/>
            </a:pPr>
            <a:r>
              <a:rPr lang="en-US" b="1" baseline="0" dirty="0"/>
              <a:t>Note: </a:t>
            </a:r>
            <a:r>
              <a:rPr lang="en-US" b="0" baseline="0" dirty="0" err="1"/>
              <a:t>urgente</a:t>
            </a:r>
            <a:r>
              <a:rPr lang="en-US" b="0" baseline="0" dirty="0"/>
              <a:t> is a near-cognate and is likely to be understood with the affix –</a:t>
            </a:r>
            <a:r>
              <a:rPr lang="en-US" b="0" baseline="0" dirty="0" err="1"/>
              <a:t>mente</a:t>
            </a:r>
            <a:r>
              <a:rPr lang="en-US" b="0" baseline="0" dirty="0"/>
              <a:t>, given that this has previously been taught.</a:t>
            </a:r>
            <a:endParaRPr lang="en-US" b="0" dirty="0"/>
          </a:p>
          <a:p>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Spanish) of unknown words: </a:t>
            </a:r>
            <a:endParaRPr lang="en-GB" sz="1200" b="1" i="0" u="none" strike="noStrike" kern="1200" cap="none" dirty="0">
              <a:solidFill>
                <a:schemeClr val="tx1"/>
              </a:solidFill>
              <a:effectLst/>
              <a:latin typeface="+mn-lt"/>
              <a:ea typeface="Calibri"/>
              <a:cs typeface="Calibri"/>
              <a:sym typeface="Calibri"/>
            </a:endParaRPr>
          </a:p>
          <a:p>
            <a:r>
              <a:rPr lang="es-GB" dirty="0"/>
              <a:t>boda [2473]; equipaje [&gt;5000]</a:t>
            </a:r>
            <a:r>
              <a:rPr lang="en-GB" dirty="0"/>
              <a:t>; </a:t>
            </a:r>
            <a:r>
              <a:rPr lang="en-GB" dirty="0" err="1"/>
              <a:t>urgentemente</a:t>
            </a:r>
            <a:r>
              <a:rPr lang="en-GB" baseline="0" dirty="0"/>
              <a:t> [&gt;5000]</a:t>
            </a:r>
            <a:endParaRPr lang="es-GB" dirty="0"/>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859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2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introduce/consolidate SSC </a:t>
            </a:r>
            <a:r>
              <a:rPr lang="en-US" sz="1200" b="1" i="0" u="none" strike="noStrike" kern="1200" dirty="0">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ge</a:t>
            </a:r>
            <a:r>
              <a:rPr lang="en-US" sz="1200" b="1"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Introduce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gente</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gente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[137]; </a:t>
            </a:r>
            <a:r>
              <a:rPr lang="en-US" sz="1200" b="1" i="0" u="none" strike="noStrike" kern="1200" dirty="0">
                <a:solidFill>
                  <a:schemeClr val="tx1"/>
                </a:solidFill>
                <a:effectLst/>
                <a:latin typeface="+mn-lt"/>
                <a:ea typeface="+mn-ea"/>
                <a:cs typeface="+mn-cs"/>
              </a:rPr>
              <a:t>imagen </a:t>
            </a:r>
            <a:r>
              <a:rPr lang="en-US" sz="1200" b="0" i="0" u="none" strike="noStrike" kern="1200" dirty="0">
                <a:solidFill>
                  <a:schemeClr val="tx1"/>
                </a:solidFill>
                <a:effectLst/>
                <a:latin typeface="+mn-lt"/>
                <a:ea typeface="+mn-ea"/>
                <a:cs typeface="+mn-cs"/>
              </a:rPr>
              <a:t>[384]; </a:t>
            </a:r>
            <a:r>
              <a:rPr lang="en-US" sz="1200" b="1" i="0" u="none" strike="noStrike" kern="1200" dirty="0" err="1">
                <a:solidFill>
                  <a:schemeClr val="tx1"/>
                </a:solidFill>
                <a:effectLst/>
                <a:latin typeface="+mn-lt"/>
                <a:ea typeface="+mn-ea"/>
                <a:cs typeface="+mn-cs"/>
              </a:rPr>
              <a:t>gesto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[928]; </a:t>
            </a:r>
            <a:r>
              <a:rPr lang="en-US" sz="1200" b="1" i="0" u="none" strike="noStrike" kern="1200" dirty="0" err="1">
                <a:solidFill>
                  <a:schemeClr val="tx1"/>
                </a:solidFill>
                <a:effectLst/>
                <a:latin typeface="+mn-lt"/>
                <a:ea typeface="+mn-ea"/>
                <a:cs typeface="+mn-cs"/>
              </a:rPr>
              <a:t>generalmente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[1387]; </a:t>
            </a:r>
            <a:r>
              <a:rPr lang="en-US" sz="1200" b="1" i="0" u="none" strike="noStrike" kern="1200" dirty="0" err="1">
                <a:solidFill>
                  <a:schemeClr val="tx1"/>
                </a:solidFill>
                <a:effectLst/>
                <a:latin typeface="+mn-lt"/>
                <a:ea typeface="+mn-ea"/>
                <a:cs typeface="+mn-cs"/>
              </a:rPr>
              <a:t>recoger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[828]; </a:t>
            </a:r>
            <a:r>
              <a:rPr lang="en-US" sz="1200" b="1" i="0" u="none" strike="noStrike" kern="1200" dirty="0" err="1">
                <a:solidFill>
                  <a:schemeClr val="tx1"/>
                </a:solidFill>
                <a:effectLst/>
                <a:latin typeface="+mn-lt"/>
                <a:ea typeface="+mn-ea"/>
                <a:cs typeface="+mn-cs"/>
              </a:rPr>
              <a:t>argentino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[1032]</a:t>
            </a:r>
            <a:r>
              <a:rPr lang="en-US" sz="1200" b="1" i="0" u="none" strike="noStrike" kern="1200" dirty="0">
                <a:solidFill>
                  <a:schemeClr val="tx1"/>
                </a:solidFill>
                <a:effectLst/>
                <a:latin typeface="+mn-lt"/>
                <a:ea typeface="+mn-ea"/>
                <a:cs typeface="+mn-cs"/>
              </a:rPr>
              <a:t> </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7079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694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063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gi</a:t>
            </a:r>
            <a:r>
              <a:rPr lang="en-GB" b="1" baseline="0" dirty="0"/>
              <a:t>’ </a:t>
            </a:r>
            <a:r>
              <a:rPr lang="en-GB" baseline="0" dirty="0"/>
              <a:t>and then present and practise the pronunciation of the </a:t>
            </a:r>
            <a:r>
              <a:rPr lang="en-GB" b="1" baseline="0" dirty="0"/>
              <a:t>source word ‘</a:t>
            </a:r>
            <a:r>
              <a:rPr lang="en-GB" b="1" baseline="0" dirty="0" err="1"/>
              <a:t>imaginar</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start with</a:t>
            </a:r>
            <a:r>
              <a:rPr lang="en-GB" baseline="0" dirty="0"/>
              <a:t> your palm closed and touching your head. Then, gradually remove the palm away from your head and open it (as if the thought were about to disappear into the air)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521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5958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8990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21819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5562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5711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7441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21032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491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50073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73408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0408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03335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9952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9029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5649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146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873763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629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9276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91372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7942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4255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7752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4882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72479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5239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1251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686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66557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72549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04360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8689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15364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4472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3905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345082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6705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229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5032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4326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1828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47528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9784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7241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2425665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47472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37598473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39995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6.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6.png"/><Relationship Id="rId7" Type="http://schemas.openxmlformats.org/officeDocument/2006/relationships/audio" Target="../media/audio28.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audio" Target="../media/audio25.wav"/><Relationship Id="rId9" Type="http://schemas.openxmlformats.org/officeDocument/2006/relationships/audio" Target="../media/audio30.wav"/></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6.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6.png"/><Relationship Id="rId7" Type="http://schemas.openxmlformats.org/officeDocument/2006/relationships/audio" Target="../media/audio33.wav"/><Relationship Id="rId12" Type="http://schemas.openxmlformats.org/officeDocument/2006/relationships/audio" Target="../media/audio38.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image" Target="../media/image21.png"/><Relationship Id="rId9" Type="http://schemas.openxmlformats.org/officeDocument/2006/relationships/audio" Target="../media/audio35.wav"/></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10.pn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audio" Target="../media/audio42.wav"/><Relationship Id="rId11" Type="http://schemas.openxmlformats.org/officeDocument/2006/relationships/image" Target="../media/image8.png"/><Relationship Id="rId5" Type="http://schemas.openxmlformats.org/officeDocument/2006/relationships/audio" Target="../media/audio41.wav"/><Relationship Id="rId10" Type="http://schemas.openxmlformats.org/officeDocument/2006/relationships/image" Target="../media/image7.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audio" Target="../media/audio39.wav"/><Relationship Id="rId7" Type="http://schemas.openxmlformats.org/officeDocument/2006/relationships/audio" Target="../media/audio43.wav"/><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audio" Target="../media/audio42.wav"/><Relationship Id="rId5" Type="http://schemas.openxmlformats.org/officeDocument/2006/relationships/audio" Target="../media/audio41.wav"/><Relationship Id="rId4" Type="http://schemas.openxmlformats.org/officeDocument/2006/relationships/audio" Target="../media/audio40.wav"/><Relationship Id="rId9" Type="http://schemas.openxmlformats.org/officeDocument/2006/relationships/audio" Target="../media/audio45.wav"/></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audio" Target="../media/audio9.wav"/></Relationships>
</file>

<file path=ppt/slides/_rels/slide3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audio" Target="../media/audio9.wav"/></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16.png"/><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audio" Target="../media/audio49.wav"/><Relationship Id="rId11" Type="http://schemas.openxmlformats.org/officeDocument/2006/relationships/image" Target="../media/image14.png"/><Relationship Id="rId5" Type="http://schemas.openxmlformats.org/officeDocument/2006/relationships/audio" Target="../media/audio48.wav"/><Relationship Id="rId10" Type="http://schemas.openxmlformats.org/officeDocument/2006/relationships/image" Target="../media/image13.png"/><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audio" Target="../media/audio46.wav"/><Relationship Id="rId7" Type="http://schemas.openxmlformats.org/officeDocument/2006/relationships/audio" Target="../media/audio50.wav"/><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audio" Target="../media/audio49.wav"/><Relationship Id="rId5" Type="http://schemas.openxmlformats.org/officeDocument/2006/relationships/audio" Target="../media/audio48.wav"/><Relationship Id="rId4" Type="http://schemas.openxmlformats.org/officeDocument/2006/relationships/audio" Target="../media/audio47.wav"/><Relationship Id="rId9" Type="http://schemas.openxmlformats.org/officeDocument/2006/relationships/audio" Target="../media/audio5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2.wav"/><Relationship Id="rId3" Type="http://schemas.openxmlformats.org/officeDocument/2006/relationships/image" Target="../media/image6.png"/><Relationship Id="rId7" Type="http://schemas.openxmlformats.org/officeDocument/2006/relationships/audio" Target="../media/audio52.wav"/><Relationship Id="rId12" Type="http://schemas.openxmlformats.org/officeDocument/2006/relationships/audio" Target="../media/audio51.wav"/><Relationship Id="rId2" Type="http://schemas.openxmlformats.org/officeDocument/2006/relationships/notesSlide" Target="../notesSlides/notesSlide41.xml"/><Relationship Id="rId1" Type="http://schemas.openxmlformats.org/officeDocument/2006/relationships/slideLayout" Target="../slideLayouts/slideLayout46.xml"/><Relationship Id="rId6" Type="http://schemas.openxmlformats.org/officeDocument/2006/relationships/audio" Target="../media/audio47.wav"/><Relationship Id="rId11" Type="http://schemas.openxmlformats.org/officeDocument/2006/relationships/audio" Target="../media/audio49.wav"/><Relationship Id="rId5" Type="http://schemas.openxmlformats.org/officeDocument/2006/relationships/audio" Target="../media/audio43.wav"/><Relationship Id="rId15" Type="http://schemas.openxmlformats.org/officeDocument/2006/relationships/audio" Target="../media/audio45.wav"/><Relationship Id="rId10" Type="http://schemas.openxmlformats.org/officeDocument/2006/relationships/audio" Target="../media/audio44.wav"/><Relationship Id="rId4" Type="http://schemas.openxmlformats.org/officeDocument/2006/relationships/audio" Target="../media/audio48.wav"/><Relationship Id="rId9" Type="http://schemas.openxmlformats.org/officeDocument/2006/relationships/audio" Target="../media/audio40.wav"/><Relationship Id="rId14" Type="http://schemas.openxmlformats.org/officeDocument/2006/relationships/audio" Target="../media/audio50.wav"/></Relationships>
</file>

<file path=ppt/slides/_rels/slide42.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2.wav"/><Relationship Id="rId3" Type="http://schemas.openxmlformats.org/officeDocument/2006/relationships/image" Target="../media/image6.png"/><Relationship Id="rId7" Type="http://schemas.openxmlformats.org/officeDocument/2006/relationships/audio" Target="../media/audio52.wav"/><Relationship Id="rId12" Type="http://schemas.openxmlformats.org/officeDocument/2006/relationships/audio" Target="../media/audio51.wav"/><Relationship Id="rId2" Type="http://schemas.openxmlformats.org/officeDocument/2006/relationships/notesSlide" Target="../notesSlides/notesSlide42.xml"/><Relationship Id="rId1" Type="http://schemas.openxmlformats.org/officeDocument/2006/relationships/slideLayout" Target="../slideLayouts/slideLayout46.xml"/><Relationship Id="rId6" Type="http://schemas.openxmlformats.org/officeDocument/2006/relationships/audio" Target="../media/audio47.wav"/><Relationship Id="rId11" Type="http://schemas.openxmlformats.org/officeDocument/2006/relationships/audio" Target="../media/audio49.wav"/><Relationship Id="rId5" Type="http://schemas.openxmlformats.org/officeDocument/2006/relationships/audio" Target="../media/audio43.wav"/><Relationship Id="rId15" Type="http://schemas.openxmlformats.org/officeDocument/2006/relationships/audio" Target="../media/audio45.wav"/><Relationship Id="rId10" Type="http://schemas.openxmlformats.org/officeDocument/2006/relationships/audio" Target="../media/audio44.wav"/><Relationship Id="rId4" Type="http://schemas.openxmlformats.org/officeDocument/2006/relationships/audio" Target="../media/audio48.wav"/><Relationship Id="rId9" Type="http://schemas.openxmlformats.org/officeDocument/2006/relationships/audio" Target="../media/audio40.wav"/><Relationship Id="rId14" Type="http://schemas.openxmlformats.org/officeDocument/2006/relationships/audio" Target="../media/audio50.wav"/></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46.xml"/><Relationship Id="rId6" Type="http://schemas.openxmlformats.org/officeDocument/2006/relationships/image" Target="../media/image23.jpg"/><Relationship Id="rId5" Type="http://schemas.openxmlformats.org/officeDocument/2006/relationships/audio" Target="../media/audio53.wav"/><Relationship Id="rId4" Type="http://schemas.openxmlformats.org/officeDocument/2006/relationships/image" Target="../media/image22.jpg"/></Relationships>
</file>

<file path=ppt/slides/_rels/slide45.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6.png"/><Relationship Id="rId7"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46.xml"/><Relationship Id="rId6" Type="http://schemas.openxmlformats.org/officeDocument/2006/relationships/image" Target="../media/image23.jpg"/><Relationship Id="rId5" Type="http://schemas.openxmlformats.org/officeDocument/2006/relationships/audio" Target="../media/audio53.wav"/><Relationship Id="rId10" Type="http://schemas.openxmlformats.org/officeDocument/2006/relationships/audio" Target="../media/audio56.wav"/><Relationship Id="rId4" Type="http://schemas.openxmlformats.org/officeDocument/2006/relationships/image" Target="../media/image22.jpg"/><Relationship Id="rId9" Type="http://schemas.openxmlformats.org/officeDocument/2006/relationships/audio" Target="../media/audio55.wav"/></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6.wav"/><Relationship Id="rId3" Type="http://schemas.openxmlformats.org/officeDocument/2006/relationships/image" Target="../media/image6.png"/><Relationship Id="rId7" Type="http://schemas.openxmlformats.org/officeDocument/2006/relationships/audio" Target="../media/audio60.wav"/><Relationship Id="rId12" Type="http://schemas.openxmlformats.org/officeDocument/2006/relationships/audio" Target="../media/audio65.wav"/><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audio" Target="../media/audio59.wav"/><Relationship Id="rId11" Type="http://schemas.openxmlformats.org/officeDocument/2006/relationships/audio" Target="../media/audio64.wav"/><Relationship Id="rId5" Type="http://schemas.openxmlformats.org/officeDocument/2006/relationships/audio" Target="../media/audio58.wav"/><Relationship Id="rId10" Type="http://schemas.openxmlformats.org/officeDocument/2006/relationships/audio" Target="../media/audio63.wav"/><Relationship Id="rId4" Type="http://schemas.openxmlformats.org/officeDocument/2006/relationships/audio" Target="../media/audio57.wav"/><Relationship Id="rId9" Type="http://schemas.openxmlformats.org/officeDocument/2006/relationships/audio" Target="../media/audio62.wav"/></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image" Target="../media/image32.png"/><Relationship Id="rId18" Type="http://schemas.openxmlformats.org/officeDocument/2006/relationships/image" Target="../media/image34.jpeg"/><Relationship Id="rId3" Type="http://schemas.openxmlformats.org/officeDocument/2006/relationships/audio" Target="../media/audio67.wav"/><Relationship Id="rId7" Type="http://schemas.openxmlformats.org/officeDocument/2006/relationships/audio" Target="../media/audio71.wav"/><Relationship Id="rId12" Type="http://schemas.openxmlformats.org/officeDocument/2006/relationships/image" Target="../media/image31.png"/><Relationship Id="rId17" Type="http://schemas.openxmlformats.org/officeDocument/2006/relationships/image" Target="../media/image33.png"/><Relationship Id="rId2" Type="http://schemas.openxmlformats.org/officeDocument/2006/relationships/notesSlide" Target="../notesSlides/notesSlide55.xml"/><Relationship Id="rId16" Type="http://schemas.openxmlformats.org/officeDocument/2006/relationships/audio" Target="../media/audio75.wav"/><Relationship Id="rId1" Type="http://schemas.openxmlformats.org/officeDocument/2006/relationships/slideLayout" Target="../slideLayouts/slideLayout2.xml"/><Relationship Id="rId6" Type="http://schemas.openxmlformats.org/officeDocument/2006/relationships/audio" Target="../media/audio70.wav"/><Relationship Id="rId11" Type="http://schemas.openxmlformats.org/officeDocument/2006/relationships/image" Target="../media/image30.png"/><Relationship Id="rId5" Type="http://schemas.openxmlformats.org/officeDocument/2006/relationships/audio" Target="../media/audio69.wav"/><Relationship Id="rId15" Type="http://schemas.openxmlformats.org/officeDocument/2006/relationships/audio" Target="../media/audio74.wav"/><Relationship Id="rId10" Type="http://schemas.openxmlformats.org/officeDocument/2006/relationships/image" Target="../media/image29.png"/><Relationship Id="rId19" Type="http://schemas.openxmlformats.org/officeDocument/2006/relationships/image" Target="../media/image35.png"/><Relationship Id="rId4" Type="http://schemas.openxmlformats.org/officeDocument/2006/relationships/audio" Target="../media/audio68.wav"/><Relationship Id="rId9" Type="http://schemas.openxmlformats.org/officeDocument/2006/relationships/image" Target="../media/image28.png"/><Relationship Id="rId14" Type="http://schemas.openxmlformats.org/officeDocument/2006/relationships/audio" Target="../media/audio73.wav"/></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tiff"/><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6">
            <a:extLst>
              <a:ext uri="{FF2B5EF4-FFF2-40B4-BE49-F238E27FC236}">
                <a16:creationId xmlns:a16="http://schemas.microsoft.com/office/drawing/2014/main" id="{126BF9E9-A648-CE40-8FD9-123C26B3A30B}"/>
              </a:ext>
            </a:extLst>
          </p:cNvPr>
          <p:cNvSpPr>
            <a:spLocks noGrp="1"/>
          </p:cNvSpPr>
          <p:nvPr>
            <p:ph type="ctrTitle"/>
          </p:nvPr>
        </p:nvSpPr>
        <p:spPr>
          <a:xfrm>
            <a:off x="56445" y="1696063"/>
            <a:ext cx="7182555" cy="2387600"/>
          </a:xfrm>
        </p:spPr>
        <p:txBody>
          <a:bodyPr/>
          <a:lstStyle/>
          <a:p>
            <a:r>
              <a:rPr lang="en-GB" sz="4000" b="1" dirty="0">
                <a:solidFill>
                  <a:prstClr val="white"/>
                </a:solidFill>
              </a:rPr>
              <a:t>Spanish phonics collection</a:t>
            </a:r>
            <a:br>
              <a:rPr lang="en-US" dirty="0"/>
            </a:br>
            <a:endParaRPr lang="en-US" dirty="0"/>
          </a:p>
        </p:txBody>
      </p:sp>
      <p:sp>
        <p:nvSpPr>
          <p:cNvPr id="18" name="Title 5">
            <a:extLst>
              <a:ext uri="{FF2B5EF4-FFF2-40B4-BE49-F238E27FC236}">
                <a16:creationId xmlns:a16="http://schemas.microsoft.com/office/drawing/2014/main" id="{9B4642EE-CEDF-B44F-9EEE-5863CE437680}"/>
              </a:ext>
            </a:extLst>
          </p:cNvPr>
          <p:cNvSpPr txBox="1">
            <a:spLocks/>
          </p:cNvSpPr>
          <p:nvPr/>
        </p:nvSpPr>
        <p:spPr>
          <a:xfrm>
            <a:off x="211666" y="2452612"/>
            <a:ext cx="7751234" cy="148542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US" dirty="0"/>
          </a:p>
        </p:txBody>
      </p:sp>
      <p:sp>
        <p:nvSpPr>
          <p:cNvPr id="19" name="Title 3">
            <a:extLst>
              <a:ext uri="{FF2B5EF4-FFF2-40B4-BE49-F238E27FC236}">
                <a16:creationId xmlns:a16="http://schemas.microsoft.com/office/drawing/2014/main" id="{C1460A89-9A9E-284E-A41C-B05B3774DCA2}"/>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08 / 22</a:t>
            </a:r>
          </a:p>
        </p:txBody>
      </p:sp>
      <p:sp>
        <p:nvSpPr>
          <p:cNvPr id="20" name="Subtitle 6">
            <a:extLst>
              <a:ext uri="{FF2B5EF4-FFF2-40B4-BE49-F238E27FC236}">
                <a16:creationId xmlns:a16="http://schemas.microsoft.com/office/drawing/2014/main" id="{30FB9F4C-2B6A-7A4B-9A9F-33B62AD72108}"/>
              </a:ext>
            </a:extLst>
          </p:cNvPr>
          <p:cNvSpPr>
            <a:spLocks noGrp="1"/>
          </p:cNvSpPr>
          <p:nvPr>
            <p:ph type="subTitle" idx="1"/>
          </p:nvPr>
        </p:nvSpPr>
        <p:spPr>
          <a:xfrm>
            <a:off x="303197" y="3342209"/>
            <a:ext cx="7382608" cy="571756"/>
          </a:xfrm>
        </p:spPr>
        <p:txBody>
          <a:bodyPr/>
          <a:lstStyle/>
          <a:p>
            <a:pPr lvl="0" algn="l">
              <a:defRPr/>
            </a:pPr>
            <a:r>
              <a:rPr lang="en-GB" sz="3000" dirty="0">
                <a:solidFill>
                  <a:prstClr val="white"/>
                </a:solidFill>
              </a:rPr>
              <a:t>SSC [</a:t>
            </a:r>
            <a:r>
              <a:rPr lang="en-GB" sz="3000" dirty="0" err="1">
                <a:solidFill>
                  <a:prstClr val="white"/>
                </a:solidFill>
              </a:rPr>
              <a:t>ge</a:t>
            </a:r>
            <a:r>
              <a:rPr lang="en-GB" sz="3000" dirty="0">
                <a:solidFill>
                  <a:prstClr val="white"/>
                </a:solidFill>
              </a:rPr>
              <a:t>], [</a:t>
            </a:r>
            <a:r>
              <a:rPr lang="en-GB" sz="3000" dirty="0" err="1">
                <a:solidFill>
                  <a:prstClr val="white"/>
                </a:solidFill>
              </a:rPr>
              <a:t>gi</a:t>
            </a:r>
            <a:r>
              <a:rPr lang="en-GB" sz="3000" dirty="0">
                <a:solidFill>
                  <a:prstClr val="white"/>
                </a:solidFill>
              </a:rPr>
              <a:t>] ('soft G')</a:t>
            </a:r>
          </a:p>
          <a:p>
            <a:pPr algn="l"/>
            <a:endParaRPr lang="en-US" dirty="0"/>
          </a:p>
        </p:txBody>
      </p:sp>
      <p:sp>
        <p:nvSpPr>
          <p:cNvPr id="13" name="Title 3">
            <a:extLst>
              <a:ext uri="{FF2B5EF4-FFF2-40B4-BE49-F238E27FC236}">
                <a16:creationId xmlns:a16="http://schemas.microsoft.com/office/drawing/2014/main" id="{E2C61484-9193-2349-B7D4-EC4BDB122C5B}"/>
              </a:ext>
            </a:extLst>
          </p:cNvPr>
          <p:cNvSpPr txBox="1">
            <a:spLocks/>
          </p:cNvSpPr>
          <p:nvPr/>
        </p:nvSpPr>
        <p:spPr>
          <a:xfrm>
            <a:off x="161931" y="5365842"/>
            <a:ext cx="4873708"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Nick Avery / Rachel Hawkes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Emma Fletcher / </a:t>
            </a:r>
            <a:r>
              <a:rPr lang="en-GB" sz="1400" dirty="0" err="1">
                <a:solidFill>
                  <a:prstClr val="white"/>
                </a:solidFill>
                <a:latin typeface="Century Gothic" panose="020B0502020202020204" pitchFamily="34" charset="0"/>
              </a:rPr>
              <a:t>Blatchington</a:t>
            </a:r>
            <a:r>
              <a:rPr lang="en-GB" sz="1400" dirty="0">
                <a:solidFill>
                  <a:prstClr val="white"/>
                </a:solidFill>
                <a:latin typeface="Century Gothic" panose="020B0502020202020204" pitchFamily="34" charset="0"/>
              </a:rPr>
              <a:t> Mill School Hub Teachers / Victoria Hobson </a:t>
            </a:r>
          </a:p>
          <a:p>
            <a:pPr lvl="0">
              <a:defRPr/>
            </a:pPr>
            <a:r>
              <a:rPr lang="en-GB" sz="1400" dirty="0">
                <a:solidFill>
                  <a:prstClr val="white"/>
                </a:solidFill>
                <a:latin typeface="Century Gothic" panose="020B0502020202020204" pitchFamily="34" charset="0"/>
              </a:rPr>
              <a:t>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874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869578" y="1932643"/>
            <a:ext cx="678262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
        <p:nvSpPr>
          <p:cNvPr id="8" name="TextBox 7"/>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21527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874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869578" y="1932643"/>
            <a:ext cx="678262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
        <p:nvSpPr>
          <p:cNvPr id="8" name="TextBox 7"/>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130586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gi</a:t>
            </a:r>
            <a:endParaRPr lang="en-GB" sz="12000" b="1" dirty="0"/>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7" name="Cloud Callout 16" descr="thought bubble"/>
          <p:cNvSpPr/>
          <p:nvPr/>
        </p:nvSpPr>
        <p:spPr>
          <a:xfrm>
            <a:off x="5336483" y="2246000"/>
            <a:ext cx="1519033" cy="951456"/>
          </a:xfrm>
          <a:prstGeom prst="cloudCallout">
            <a:avLst>
              <a:gd name="adj1" fmla="val -5923"/>
              <a:gd name="adj2" fmla="val 779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grpSp>
        <p:nvGrpSpPr>
          <p:cNvPr id="3" name="Group 2" descr="signpost with multiple option signs"/>
          <p:cNvGrpSpPr/>
          <p:nvPr/>
        </p:nvGrpSpPr>
        <p:grpSpPr>
          <a:xfrm>
            <a:off x="1493939" y="1031291"/>
            <a:ext cx="845720" cy="2341391"/>
            <a:chOff x="1819268" y="972928"/>
            <a:chExt cx="1126447" cy="3118590"/>
          </a:xfrm>
        </p:grpSpPr>
        <p:pic>
          <p:nvPicPr>
            <p:cNvPr id="23564" name="Picture 12" descr="sign 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9268" y="972928"/>
              <a:ext cx="1126447" cy="31185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215508">
              <a:off x="2153826" y="1950328"/>
              <a:ext cx="530079" cy="17559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pic>
        <p:nvPicPr>
          <p:cNvPr id="23556" name="Picture 4" descr="praying hand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1011" y="4419562"/>
            <a:ext cx="853734" cy="1320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7693" y="4316428"/>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grpSp>
        <p:nvGrpSpPr>
          <p:cNvPr id="2" name="Group 1" descr="open book with page numbers"/>
          <p:cNvGrpSpPr/>
          <p:nvPr/>
        </p:nvGrpSpPr>
        <p:grpSpPr>
          <a:xfrm>
            <a:off x="5258863" y="5302792"/>
            <a:ext cx="1674274" cy="980824"/>
            <a:chOff x="8059587" y="2038123"/>
            <a:chExt cx="2554482" cy="1345361"/>
          </a:xfrm>
        </p:grpSpPr>
        <p:pic>
          <p:nvPicPr>
            <p:cNvPr id="14" name="Picture 4" descr="open book with page numb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9587" y="2038123"/>
              <a:ext cx="2554482" cy="1345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9892374">
              <a:off x="8204109" y="2258418"/>
              <a:ext cx="557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a:ea typeface="+mn-ea"/>
                  <a:cs typeface="+mn-cs"/>
                </a:rPr>
                <a:t>47</a:t>
              </a:r>
              <a:endParaRPr kumimoji="0" lang="en-GB"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6" name="TextBox 15"/>
            <p:cNvSpPr txBox="1"/>
            <p:nvPr/>
          </p:nvSpPr>
          <p:spPr>
            <a:xfrm rot="247829">
              <a:off x="9347201" y="2047037"/>
              <a:ext cx="557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a:ea typeface="+mn-ea"/>
                  <a:cs typeface="+mn-cs"/>
                </a:rPr>
                <a:t>48</a:t>
              </a:r>
              <a:endParaRPr kumimoji="0" lang="en-GB" sz="1800" b="0" i="0" u="none" strike="noStrike" kern="1200" cap="none" spc="0" normalizeH="0" baseline="0" noProof="0" dirty="0">
                <a:ln>
                  <a:noFill/>
                </a:ln>
                <a:solidFill>
                  <a:prstClr val="black"/>
                </a:solidFill>
                <a:effectLst/>
                <a:uLnTx/>
                <a:uFillTx/>
                <a:latin typeface="Tw Cen MT"/>
                <a:ea typeface="+mn-ea"/>
                <a:cs typeface="+mn-cs"/>
              </a:endParaRPr>
            </a:p>
          </p:txBody>
        </p:sp>
      </p:grpSp>
      <p:sp>
        <p:nvSpPr>
          <p:cNvPr id="10" name="TextBox 9"/>
          <p:cNvSpPr txBox="1"/>
          <p:nvPr/>
        </p:nvSpPr>
        <p:spPr>
          <a:xfrm>
            <a:off x="8344566" y="173947"/>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a:ea typeface="+mn-ea"/>
                <a:cs typeface="+mn-cs"/>
              </a:rPr>
              <a:t>P57</a:t>
            </a:r>
          </a:p>
        </p:txBody>
      </p:sp>
      <p:pic>
        <p:nvPicPr>
          <p:cNvPr id="23566" name="Picture 14" descr="clapper board for fil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0575" y="1370075"/>
            <a:ext cx="1676384" cy="14640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392831" y="1986235"/>
            <a:ext cx="1215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 Cen MT"/>
                <a:ea typeface="+mn-ea"/>
                <a:cs typeface="+mn-cs"/>
              </a:rPr>
              <a:t>Versión original</a:t>
            </a:r>
          </a:p>
        </p:txBody>
      </p:sp>
      <p:sp>
        <p:nvSpPr>
          <p:cNvPr id="11" name="TextBox 10"/>
          <p:cNvSpPr txBox="1"/>
          <p:nvPr/>
        </p:nvSpPr>
        <p:spPr>
          <a:xfrm>
            <a:off x="8772634" y="3372682"/>
            <a:ext cx="33566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23562" name="Picture 10" descr="stack of book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42952" y="4634179"/>
            <a:ext cx="1636290" cy="123812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12190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gi_eleg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gi_eleg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gi_origina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566"/>
                                        </p:tgtEl>
                                        <p:attrNameLst>
                                          <p:attrName>style.visibility</p:attrName>
                                        </p:attrNameLst>
                                      </p:cBhvr>
                                      <p:to>
                                        <p:strVal val="visible"/>
                                      </p:to>
                                    </p:set>
                                    <p:animEffect transition="in" filter="fade">
                                      <p:cBhvr>
                                        <p:cTn id="38" dur="500"/>
                                        <p:tgtEl>
                                          <p:spTgt spid="23566"/>
                                        </p:tgtEl>
                                      </p:cBhvr>
                                    </p:animEffect>
                                  </p:childTnLst>
                                  <p:subTnLst>
                                    <p:audio>
                                      <p:cMediaNode>
                                        <p:cTn display="0" masterRel="sameClick">
                                          <p:stCondLst>
                                            <p:cond evt="begin" delay="0">
                                              <p:tn val="36"/>
                                            </p:cond>
                                          </p:stCondLst>
                                          <p:endCondLst>
                                            <p:cond evt="onStopAudio" delay="0">
                                              <p:tgtEl>
                                                <p:sldTgt/>
                                              </p:tgtEl>
                                            </p:cond>
                                          </p:endCondLst>
                                        </p:cTn>
                                        <p:tgtEl>
                                          <p:sndTgt r:embed="rId6" name="gi_origi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i_religio%CC%81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556"/>
                                        </p:tgtEl>
                                        <p:attrNameLst>
                                          <p:attrName>style.visibility</p:attrName>
                                        </p:attrNameLst>
                                      </p:cBhvr>
                                      <p:to>
                                        <p:strVal val="visible"/>
                                      </p:to>
                                    </p:set>
                                    <p:animEffect transition="in" filter="fade">
                                      <p:cBhvr>
                                        <p:cTn id="48" dur="500"/>
                                        <p:tgtEl>
                                          <p:spTgt spid="23556"/>
                                        </p:tgtEl>
                                      </p:cBhvr>
                                    </p:animEffect>
                                  </p:childTnLst>
                                  <p:subTnLst>
                                    <p:audio>
                                      <p:cMediaNode>
                                        <p:cTn display="0" masterRel="sameClick">
                                          <p:stCondLst>
                                            <p:cond evt="begin" delay="0">
                                              <p:tn val="46"/>
                                            </p:cond>
                                          </p:stCondLst>
                                          <p:endCondLst>
                                            <p:cond evt="onStopAudio" delay="0">
                                              <p:tgtEl>
                                                <p:sldTgt/>
                                              </p:tgtEl>
                                            </p:cond>
                                          </p:endCondLst>
                                        </p:cTn>
                                        <p:tgtEl>
                                          <p:sndTgt r:embed="rId7" name="gi_religio%CC%81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8" name="gi_pa%CC%81gin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gi_pa%CC%81gin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gi_colegi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562"/>
                                        </p:tgtEl>
                                        <p:attrNameLst>
                                          <p:attrName>style.visibility</p:attrName>
                                        </p:attrNameLst>
                                      </p:cBhvr>
                                      <p:to>
                                        <p:strVal val="visible"/>
                                      </p:to>
                                    </p:set>
                                    <p:animEffect transition="in" filter="fade">
                                      <p:cBhvr>
                                        <p:cTn id="68" dur="500"/>
                                        <p:tgtEl>
                                          <p:spTgt spid="23562"/>
                                        </p:tgtEl>
                                      </p:cBhvr>
                                    </p:animEffect>
                                  </p:childTnLst>
                                  <p:subTnLst>
                                    <p:audio>
                                      <p:cMediaNode>
                                        <p:cTn display="0" masterRel="sameClick">
                                          <p:stCondLst>
                                            <p:cond evt="begin" delay="0">
                                              <p:tn val="66"/>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7" grpId="0" animBg="1"/>
      <p:bldP spid="5" grpId="0"/>
      <p:bldP spid="8" grpId="0"/>
      <p:bldP spid="9" grpId="0"/>
      <p:bldP spid="4"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gi</a:t>
            </a:r>
            <a:endParaRPr lang="en-GB" sz="12000" b="1" dirty="0"/>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a:ea typeface="+mn-ea"/>
                <a:cs typeface="+mn-cs"/>
              </a:rPr>
              <a:t>P57</a:t>
            </a:r>
          </a:p>
        </p:txBody>
      </p:sp>
      <p:sp>
        <p:nvSpPr>
          <p:cNvPr id="11" name="TextBox 10"/>
          <p:cNvSpPr txBox="1"/>
          <p:nvPr/>
        </p:nvSpPr>
        <p:spPr>
          <a:xfrm>
            <a:off x="8772634" y="3372682"/>
            <a:ext cx="33566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
        <p:nvSpPr>
          <p:cNvPr id="24" name="TextBox 23"/>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25585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gi_elegi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gi_original.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i_religio%CC%81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subTnLst>
                                    <p:audio>
                                      <p:cMediaNode>
                                        <p:cTn display="0" masterRel="sameClick">
                                          <p:stCondLst>
                                            <p:cond evt="begin" delay="0">
                                              <p:tn val="33"/>
                                            </p:cond>
                                          </p:stCondLst>
                                          <p:endCondLst>
                                            <p:cond evt="onStopAudio" delay="0">
                                              <p:tgtEl>
                                                <p:sldTgt/>
                                              </p:tgtEl>
                                            </p:cond>
                                          </p:endCondLst>
                                        </p:cTn>
                                        <p:tgtEl>
                                          <p:sndTgt r:embed="rId8" name="gi_pa%CC%81gin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5" grpId="0"/>
      <p:bldP spid="8" grpId="0"/>
      <p:bldP spid="9" grpId="0"/>
      <p:bldP spid="4"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txBox="1">
            <a:spLocks noGrp="1"/>
          </p:cNvSpPr>
          <p:nvPr>
            <p:ph type="title"/>
          </p:nvPr>
        </p:nvSpPr>
        <p:spPr>
          <a:xfrm>
            <a:off x="821848" y="10026"/>
            <a:ext cx="10515600" cy="1754326"/>
          </a:xfrm>
          <a:prstGeom prst="rect">
            <a:avLst/>
          </a:prstGeom>
          <a:noFill/>
        </p:spPr>
        <p:txBody>
          <a:bodyPr wrap="square" rtlCol="0">
            <a:sp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gi</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nal</a:t>
            </a:r>
          </a:p>
        </p:txBody>
      </p:sp>
      <p:sp>
        <p:nvSpPr>
          <p:cNvPr id="11" name="TextBox 10"/>
          <p:cNvSpPr txBox="1"/>
          <p:nvPr/>
        </p:nvSpPr>
        <p:spPr>
          <a:xfrm>
            <a:off x="8772634" y="3372682"/>
            <a:ext cx="33566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
        <p:nvSpPr>
          <p:cNvPr id="13" name="TextBox 12"/>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19691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5" grpId="0"/>
      <p:bldP spid="8" grpId="0"/>
      <p:bldP spid="9" grpId="0"/>
      <p:bldP spid="4"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16" name="TextBox 15">
            <a:extLst>
              <a:ext uri="{FF2B5EF4-FFF2-40B4-BE49-F238E27FC236}">
                <a16:creationId xmlns:a16="http://schemas.microsoft.com/office/drawing/2014/main" id="{3AB82D82-1810-4F9F-B127-0266AE1B31BE}"/>
              </a:ext>
            </a:extLst>
          </p:cNvPr>
          <p:cNvSpPr txBox="1"/>
          <p:nvPr/>
        </p:nvSpPr>
        <p:spPr>
          <a:xfrm>
            <a:off x="6046988" y="2211397"/>
            <a:ext cx="321726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ima</a:t>
            </a: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ge</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8" name="TextBox 17">
            <a:extLst>
              <a:ext uri="{FF2B5EF4-FFF2-40B4-BE49-F238E27FC236}">
                <a16:creationId xmlns:a16="http://schemas.microsoft.com/office/drawing/2014/main" id="{4EFBC006-6134-47FF-B36F-7561CB6531B1}"/>
              </a:ext>
            </a:extLst>
          </p:cNvPr>
          <p:cNvSpPr txBox="1"/>
          <p:nvPr/>
        </p:nvSpPr>
        <p:spPr>
          <a:xfrm flipH="1">
            <a:off x="6328458" y="4130163"/>
            <a:ext cx="32536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reli</a:t>
            </a: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gi</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ón</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9" name="TextBox 18">
            <a:extLst>
              <a:ext uri="{FF2B5EF4-FFF2-40B4-BE49-F238E27FC236}">
                <a16:creationId xmlns:a16="http://schemas.microsoft.com/office/drawing/2014/main" id="{3576247D-6F68-4EFF-8A89-B4AB2ED83EEC}"/>
              </a:ext>
            </a:extLst>
          </p:cNvPr>
          <p:cNvSpPr txBox="1"/>
          <p:nvPr/>
        </p:nvSpPr>
        <p:spPr>
          <a:xfrm>
            <a:off x="1470263" y="1880918"/>
            <a:ext cx="24706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ele</a:t>
            </a: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gi</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r</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0" name="TextBox 19">
            <a:extLst>
              <a:ext uri="{FF2B5EF4-FFF2-40B4-BE49-F238E27FC236}">
                <a16:creationId xmlns:a16="http://schemas.microsoft.com/office/drawing/2014/main" id="{46544F93-7807-478E-8309-C100F1A3BBFC}"/>
              </a:ext>
            </a:extLst>
          </p:cNvPr>
          <p:cNvSpPr txBox="1"/>
          <p:nvPr/>
        </p:nvSpPr>
        <p:spPr>
          <a:xfrm>
            <a:off x="4873992" y="5423446"/>
            <a:ext cx="32425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reco</a:t>
            </a: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ge</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r</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pic>
        <p:nvPicPr>
          <p:cNvPr id="21" name="Picture 20">
            <a:extLst>
              <a:ext uri="{FF2B5EF4-FFF2-40B4-BE49-F238E27FC236}">
                <a16:creationId xmlns:a16="http://schemas.microsoft.com/office/drawing/2014/main" id="{86CBADC4-9EF2-428F-B97E-4323B3332EA5}"/>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89690" y="1307292"/>
            <a:ext cx="923697" cy="1021198"/>
          </a:xfrm>
          <a:prstGeom prst="rect">
            <a:avLst/>
          </a:prstGeom>
        </p:spPr>
      </p:pic>
      <p:sp>
        <p:nvSpPr>
          <p:cNvPr id="22" name="TextBox 21">
            <a:extLst>
              <a:ext uri="{FF2B5EF4-FFF2-40B4-BE49-F238E27FC236}">
                <a16:creationId xmlns:a16="http://schemas.microsoft.com/office/drawing/2014/main" id="{C78CDDBF-03ED-4735-B9C0-C2EF2064E0A3}"/>
              </a:ext>
            </a:extLst>
          </p:cNvPr>
          <p:cNvSpPr txBox="1"/>
          <p:nvPr/>
        </p:nvSpPr>
        <p:spPr>
          <a:xfrm>
            <a:off x="3383605" y="3234056"/>
            <a:ext cx="29448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pá</a:t>
            </a: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gi</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na</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3" name="TextBox 22">
            <a:extLst>
              <a:ext uri="{FF2B5EF4-FFF2-40B4-BE49-F238E27FC236}">
                <a16:creationId xmlns:a16="http://schemas.microsoft.com/office/drawing/2014/main" id="{9C9CF739-0DF3-42C9-9825-114E521377FA}"/>
              </a:ext>
            </a:extLst>
          </p:cNvPr>
          <p:cNvSpPr txBox="1"/>
          <p:nvPr/>
        </p:nvSpPr>
        <p:spPr>
          <a:xfrm>
            <a:off x="3817508" y="1031190"/>
            <a:ext cx="25441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ge</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nte</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4" name="TextBox 23">
            <a:extLst>
              <a:ext uri="{FF2B5EF4-FFF2-40B4-BE49-F238E27FC236}">
                <a16:creationId xmlns:a16="http://schemas.microsoft.com/office/drawing/2014/main" id="{14F9A034-B92C-4488-ABB0-561DC51E7E20}"/>
              </a:ext>
            </a:extLst>
          </p:cNvPr>
          <p:cNvSpPr txBox="1"/>
          <p:nvPr/>
        </p:nvSpPr>
        <p:spPr>
          <a:xfrm>
            <a:off x="210221" y="3285773"/>
            <a:ext cx="24706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ge</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sto</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5" name="TextBox 24">
            <a:extLst>
              <a:ext uri="{FF2B5EF4-FFF2-40B4-BE49-F238E27FC236}">
                <a16:creationId xmlns:a16="http://schemas.microsoft.com/office/drawing/2014/main" id="{EC30DB6B-8280-4C48-887A-19516A172E6A}"/>
              </a:ext>
            </a:extLst>
          </p:cNvPr>
          <p:cNvSpPr txBox="1"/>
          <p:nvPr/>
        </p:nvSpPr>
        <p:spPr>
          <a:xfrm>
            <a:off x="669381" y="4811147"/>
            <a:ext cx="35937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ima</a:t>
            </a:r>
            <a:r>
              <a:rPr kumimoji="0" lang="en-GB" sz="60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gi</a:t>
            </a:r>
            <a:r>
              <a:rPr kumimoji="0" lang="en-GB" sz="6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nar</a:t>
            </a:r>
            <a:endParaRPr kumimoji="0" lang="en-GB" sz="6000" b="1"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779786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green-leafed plants on the wall">
            <a:extLst>
              <a:ext uri="{FF2B5EF4-FFF2-40B4-BE49-F238E27FC236}">
                <a16:creationId xmlns:a16="http://schemas.microsoft.com/office/drawing/2014/main" id="{EBE7F46B-D6E5-4EDD-8F1C-4B4664EB7B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2985" y="744674"/>
            <a:ext cx="3256722" cy="4885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DF2FD87-4042-4C9F-9671-EEC55DDCB624}"/>
              </a:ext>
            </a:extLst>
          </p:cNvPr>
          <p:cNvSpPr txBox="1"/>
          <p:nvPr/>
        </p:nvSpPr>
        <p:spPr>
          <a:xfrm>
            <a:off x="9868713" y="5629757"/>
            <a:ext cx="2526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Girona</a:t>
            </a:r>
          </a:p>
        </p:txBody>
      </p:sp>
      <p:sp>
        <p:nvSpPr>
          <p:cNvPr id="20" name="TextBox 19">
            <a:extLst>
              <a:ext uri="{FF2B5EF4-FFF2-40B4-BE49-F238E27FC236}">
                <a16:creationId xmlns:a16="http://schemas.microsoft.com/office/drawing/2014/main" id="{E41D807C-645E-46D9-9735-0975A139E548}"/>
              </a:ext>
            </a:extLst>
          </p:cNvPr>
          <p:cNvSpPr txBox="1"/>
          <p:nvPr/>
        </p:nvSpPr>
        <p:spPr>
          <a:xfrm>
            <a:off x="3926955" y="150291"/>
            <a:ext cx="45841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Century Gothic" panose="020F0302020204030204"/>
                <a:ea typeface="+mn-ea"/>
                <a:cs typeface="+mn-cs"/>
              </a:rPr>
              <a:t>Una conversación entre amigos</a:t>
            </a:r>
          </a:p>
        </p:txBody>
      </p:sp>
      <p:sp>
        <p:nvSpPr>
          <p:cNvPr id="21" name="TextBox 20">
            <a:extLst>
              <a:ext uri="{FF2B5EF4-FFF2-40B4-BE49-F238E27FC236}">
                <a16:creationId xmlns:a16="http://schemas.microsoft.com/office/drawing/2014/main" id="{D8769168-1B7C-4BF7-9771-D5140B1F92A3}"/>
              </a:ext>
            </a:extLst>
          </p:cNvPr>
          <p:cNvSpPr txBox="1"/>
          <p:nvPr/>
        </p:nvSpPr>
        <p:spPr>
          <a:xfrm>
            <a:off x="291547" y="519623"/>
            <a:ext cx="10840278"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latin typeface="Century Gothic" panose="020F0302020204030204"/>
                <a:ea typeface="+mn-ea"/>
                <a:cs typeface="+mn-cs"/>
              </a:rPr>
              <a:t>¿Dónde está Tomás?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Está en </a:t>
            </a:r>
            <a:r>
              <a:rPr kumimoji="0" lang="en-GB" sz="1800" b="0" i="0" u="sng" strike="noStrike" kern="0" cap="none" spc="0" normalizeH="0" baseline="0" noProof="0" dirty="0">
                <a:ln>
                  <a:noFill/>
                </a:ln>
                <a:solidFill>
                  <a:srgbClr val="002060"/>
                </a:solidFill>
                <a:effectLst/>
                <a:uLnTx/>
                <a:uFillTx/>
                <a:latin typeface="Century Gothic" panose="020F0302020204030204"/>
                <a:ea typeface="+mn-ea"/>
                <a:cs typeface="+mn-cs"/>
              </a:rPr>
              <a:t>___</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rona</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Estudia allí.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latin typeface="Century Gothic" panose="020F0302020204030204"/>
                <a:ea typeface="+mn-ea"/>
                <a:cs typeface="+mn-cs"/>
              </a:rPr>
              <a:t>¿</a:t>
            </a:r>
            <a:r>
              <a:rPr kumimoji="0" lang="en-GB" sz="1800" b="0" i="0" u="sng" strike="noStrike" kern="0" cap="none" spc="0" normalizeH="0" baseline="0" noProof="0" dirty="0">
                <a:ln>
                  <a:noFill/>
                </a:ln>
                <a:solidFill>
                  <a:srgbClr val="ED7D31"/>
                </a:solidFill>
                <a:effectLst/>
                <a:uLnTx/>
                <a:uFillTx/>
                <a:latin typeface="Century Gothic" panose="020F0302020204030204"/>
                <a:ea typeface="+mn-ea"/>
                <a:cs typeface="+mn-cs"/>
              </a:rPr>
              <a:t>___</a:t>
            </a:r>
            <a:r>
              <a:rPr kumimoji="0" lang="en-GB" sz="1800" b="0" i="0" u="none" strike="noStrike" kern="0" cap="none" spc="0" normalizeH="0" baseline="0" noProof="0" dirty="0" err="1">
                <a:ln>
                  <a:noFill/>
                </a:ln>
                <a:solidFill>
                  <a:srgbClr val="ED7D31"/>
                </a:solidFill>
                <a:effectLst/>
                <a:uLnTx/>
                <a:uFillTx/>
                <a:latin typeface="Century Gothic" panose="020F0302020204030204"/>
                <a:ea typeface="+mn-ea"/>
                <a:cs typeface="+mn-cs"/>
              </a:rPr>
              <a:t>rona</a:t>
            </a:r>
            <a:r>
              <a:rPr kumimoji="0" lang="en-GB" sz="1800" b="0" i="0" u="none" strike="noStrike" kern="0" cap="none" spc="0" normalizeH="0" baseline="0" noProof="0" dirty="0">
                <a:ln>
                  <a:noFill/>
                </a:ln>
                <a:solidFill>
                  <a:srgbClr val="ED7D31"/>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Sí, es una ciudad en España. Tengo una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ima</a:t>
            </a:r>
            <a:r>
              <a:rPr kumimoji="0" lang="en-GB" sz="1800" b="0" i="0" u="sng" strike="noStrike" kern="0" cap="none" spc="0" normalizeH="0" baseline="0" noProof="0" dirty="0">
                <a:ln>
                  <a:noFill/>
                </a:ln>
                <a:solidFill>
                  <a:srgbClr val="002060"/>
                </a:solidFill>
                <a:effectLst/>
                <a:uLnTx/>
                <a:uFillTx/>
                <a:latin typeface="Century Gothic" panose="020F0302020204030204"/>
                <a:ea typeface="+mn-ea"/>
                <a:cs typeface="+mn-cs"/>
              </a:rPr>
              <a:t>___</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n –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aquí</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latin typeface="Century Gothic" panose="020F0302020204030204"/>
                <a:ea typeface="+mn-ea"/>
                <a:cs typeface="+mn-cs"/>
              </a:rPr>
              <a:t>Ah, ¡es una ciudad antigua!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Muy antigua.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Tiene</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tres</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iglesias y una plaza en el centro.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latin typeface="Century Gothic" panose="020F0302020204030204"/>
                <a:ea typeface="+mn-ea"/>
                <a:cs typeface="+mn-cs"/>
              </a:rPr>
              <a:t>Y la </a:t>
            </a:r>
            <a:r>
              <a:rPr kumimoji="0" lang="en-GB" sz="1800" b="0" i="0" u="sng" strike="noStrike" kern="0" cap="none" spc="0" normalizeH="0" baseline="0" noProof="0" dirty="0">
                <a:ln>
                  <a:noFill/>
                </a:ln>
                <a:solidFill>
                  <a:srgbClr val="ED7D31"/>
                </a:solidFill>
                <a:effectLst/>
                <a:uLnTx/>
                <a:uFillTx/>
                <a:latin typeface="Century Gothic" panose="020F0302020204030204"/>
                <a:ea typeface="+mn-ea"/>
                <a:cs typeface="+mn-cs"/>
              </a:rPr>
              <a:t>___</a:t>
            </a:r>
            <a:r>
              <a:rPr kumimoji="0" lang="en-GB" sz="1800" b="0" i="0" u="none" strike="noStrike" kern="0" cap="none" spc="0" normalizeH="0" baseline="0" noProof="0" dirty="0" err="1">
                <a:ln>
                  <a:noFill/>
                </a:ln>
                <a:solidFill>
                  <a:srgbClr val="ED7D31"/>
                </a:solidFill>
                <a:effectLst/>
                <a:uLnTx/>
                <a:uFillTx/>
                <a:latin typeface="Century Gothic" panose="020F0302020204030204"/>
                <a:ea typeface="+mn-ea"/>
                <a:cs typeface="+mn-cs"/>
              </a:rPr>
              <a:t>nte</a:t>
            </a:r>
            <a:r>
              <a:rPr kumimoji="0" lang="en-GB" sz="1800" b="0" i="0" u="none" strike="noStrike" kern="0" cap="none" spc="0" normalizeH="0" baseline="0" noProof="0" dirty="0">
                <a:ln>
                  <a:noFill/>
                </a:ln>
                <a:solidFill>
                  <a:srgbClr val="ED7D31"/>
                </a:solidFill>
                <a:effectLst/>
                <a:uLnTx/>
                <a:uFillTx/>
                <a:latin typeface="Century Gothic" panose="020F0302020204030204"/>
                <a:ea typeface="+mn-ea"/>
                <a:cs typeface="+mn-cs"/>
              </a:rPr>
              <a:t>, ¿cómo 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Es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inteli</a:t>
            </a:r>
            <a:r>
              <a:rPr kumimoji="0" lang="en-GB" sz="1800" b="0" i="0" u="sng" strike="noStrike" kern="0" cap="none" spc="0" normalizeH="0" baseline="0" noProof="0" dirty="0">
                <a:ln>
                  <a:noFill/>
                </a:ln>
                <a:solidFill>
                  <a:srgbClr val="002060"/>
                </a:solidFill>
                <a:effectLst/>
                <a:uLnTx/>
                <a:uFillTx/>
                <a:latin typeface="Century Gothic" panose="020F0302020204030204"/>
                <a:ea typeface="+mn-ea"/>
                <a:cs typeface="+mn-cs"/>
              </a:rPr>
              <a:t>____</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nte</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Lee libros y estudia mucho.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ED7D31"/>
                </a:solidFill>
                <a:effectLst/>
                <a:uLnTx/>
                <a:uFillTx/>
                <a:latin typeface="Century Gothic" panose="020F0302020204030204"/>
                <a:ea typeface="+mn-ea"/>
                <a:cs typeface="+mn-cs"/>
              </a:rPr>
              <a:t>¿Qué estudia?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Estudia</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de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todo</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ciencias</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inglés, español, arte, y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reli</a:t>
            </a:r>
            <a:r>
              <a:rPr kumimoji="0" lang="en-GB" sz="1800" b="0" i="0" u="sng" strike="noStrike" kern="0" cap="none" spc="0" normalizeH="0" baseline="0" noProof="0" dirty="0">
                <a:ln>
                  <a:noFill/>
                </a:ln>
                <a:solidFill>
                  <a:srgbClr val="002060"/>
                </a:solidFill>
                <a:effectLst/>
                <a:uLnTx/>
                <a:uFillTx/>
                <a:latin typeface="Century Gothic" panose="020F0302020204030204"/>
                <a:ea typeface="+mn-ea"/>
                <a:cs typeface="+mn-cs"/>
              </a:rPr>
              <a:t>___</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ón</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pic>
        <p:nvPicPr>
          <p:cNvPr id="22" name="Girona - convo">
            <a:hlinkClick r:id="" action="ppaction://media"/>
            <a:extLst>
              <a:ext uri="{FF2B5EF4-FFF2-40B4-BE49-F238E27FC236}">
                <a16:creationId xmlns:a16="http://schemas.microsoft.com/office/drawing/2014/main" id="{D5F9BA8D-778C-4429-BBFB-E2E27F40E3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1686" y="744674"/>
            <a:ext cx="609600" cy="609600"/>
          </a:xfrm>
          <a:prstGeom prst="rect">
            <a:avLst/>
          </a:prstGeom>
        </p:spPr>
      </p:pic>
      <p:sp>
        <p:nvSpPr>
          <p:cNvPr id="23" name="Title 22">
            <a:extLst>
              <a:ext uri="{FF2B5EF4-FFF2-40B4-BE49-F238E27FC236}">
                <a16:creationId xmlns:a16="http://schemas.microsoft.com/office/drawing/2014/main" id="{E952FF17-A929-410F-B81F-EA2B48763E83}"/>
              </a:ext>
            </a:extLst>
          </p:cNvPr>
          <p:cNvSpPr>
            <a:spLocks noGrp="1"/>
          </p:cNvSpPr>
          <p:nvPr>
            <p:ph type="title"/>
          </p:nvPr>
        </p:nvSpPr>
        <p:spPr>
          <a:xfrm>
            <a:off x="9140448" y="-144684"/>
            <a:ext cx="3006044" cy="1260891"/>
          </a:xfrm>
        </p:spPr>
        <p:txBody>
          <a:bodyPr/>
          <a:lstStyle/>
          <a:p>
            <a:pPr algn="ct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3220836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75"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green-leafed plants on the wall">
            <a:extLst>
              <a:ext uri="{FF2B5EF4-FFF2-40B4-BE49-F238E27FC236}">
                <a16:creationId xmlns:a16="http://schemas.microsoft.com/office/drawing/2014/main" id="{3A93F54C-5883-467E-A6DE-5883A98792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2985" y="744674"/>
            <a:ext cx="3256722" cy="4885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A953901-3686-42D8-8237-37194823E188}"/>
              </a:ext>
            </a:extLst>
          </p:cNvPr>
          <p:cNvSpPr txBox="1"/>
          <p:nvPr/>
        </p:nvSpPr>
        <p:spPr>
          <a:xfrm>
            <a:off x="9868713" y="5629757"/>
            <a:ext cx="2526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Girona</a:t>
            </a:r>
          </a:p>
        </p:txBody>
      </p:sp>
      <p:sp>
        <p:nvSpPr>
          <p:cNvPr id="18" name="TextBox 17">
            <a:extLst>
              <a:ext uri="{FF2B5EF4-FFF2-40B4-BE49-F238E27FC236}">
                <a16:creationId xmlns:a16="http://schemas.microsoft.com/office/drawing/2014/main" id="{949D11D2-CA95-49B0-A5D1-4CD0CC3A3261}"/>
              </a:ext>
            </a:extLst>
          </p:cNvPr>
          <p:cNvSpPr txBox="1"/>
          <p:nvPr/>
        </p:nvSpPr>
        <p:spPr>
          <a:xfrm>
            <a:off x="291547" y="519623"/>
            <a:ext cx="10840278"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¿Dónde está Tomás?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Está en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Gi</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rona. Estudia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allí</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1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Gi</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rona?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Sí, es una ciudad en España.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 ima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aquí</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Ah, ¡es una ciudad antigua!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Muy antigua.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iglesias y una plaza en el centro.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Y la </a:t>
            </a:r>
            <a:r>
              <a:rPr kumimoji="0" lang="en-GB" sz="1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ge</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nte, ¿cómo 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inteli</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nte. Lee libros y estudia mucho.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¿Qué </a:t>
            </a:r>
            <a:r>
              <a:rPr kumimoji="0" lang="en-GB" sz="1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estudia</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todo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ciencias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inglés,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arte, y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reli</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ón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itle 18">
            <a:extLst>
              <a:ext uri="{FF2B5EF4-FFF2-40B4-BE49-F238E27FC236}">
                <a16:creationId xmlns:a16="http://schemas.microsoft.com/office/drawing/2014/main" id="{9808BC82-6E61-4121-9F68-4561DA914717}"/>
              </a:ext>
            </a:extLst>
          </p:cNvPr>
          <p:cNvSpPr>
            <a:spLocks noGrp="1"/>
          </p:cNvSpPr>
          <p:nvPr>
            <p:ph type="title"/>
          </p:nvPr>
        </p:nvSpPr>
        <p:spPr>
          <a:xfrm>
            <a:off x="3949147" y="-430743"/>
            <a:ext cx="5257800" cy="1325563"/>
          </a:xfrm>
        </p:spPr>
        <p:txBody>
          <a:bodyPr/>
          <a:lstStyle/>
          <a:p>
            <a:pPr rtl="0" eaLnBrk="1" latinLnBrk="0" hangingPunct="1"/>
            <a:r>
              <a:rPr lang="en-GB" sz="2000" b="1" i="1" kern="1200" dirty="0">
                <a:solidFill>
                  <a:srgbClr val="002060"/>
                </a:solidFill>
                <a:effectLst/>
                <a:latin typeface="Century Gothic" panose="020B0502020202020204" pitchFamily="34" charset="0"/>
                <a:ea typeface="+mn-ea"/>
                <a:cs typeface="+mn-cs"/>
              </a:rPr>
              <a:t>Una </a:t>
            </a:r>
            <a:r>
              <a:rPr lang="en-GB" sz="2000" b="1" i="1" kern="1200" dirty="0" err="1">
                <a:solidFill>
                  <a:srgbClr val="002060"/>
                </a:solidFill>
                <a:effectLst/>
                <a:latin typeface="Century Gothic" panose="020B0502020202020204" pitchFamily="34" charset="0"/>
                <a:ea typeface="+mn-ea"/>
                <a:cs typeface="+mn-cs"/>
              </a:rPr>
              <a:t>conversación</a:t>
            </a:r>
            <a:r>
              <a:rPr lang="en-GB" sz="2000" b="1" i="1" kern="1200" dirty="0">
                <a:solidFill>
                  <a:srgbClr val="002060"/>
                </a:solidFill>
                <a:effectLst/>
                <a:latin typeface="Century Gothic" panose="020B0502020202020204" pitchFamily="34" charset="0"/>
                <a:ea typeface="+mn-ea"/>
                <a:cs typeface="+mn-cs"/>
              </a:rPr>
              <a:t> entre amigos</a:t>
            </a:r>
            <a:endParaRPr lang="en-GB" dirty="0">
              <a:effectLst/>
            </a:endParaRPr>
          </a:p>
        </p:txBody>
      </p:sp>
    </p:spTree>
    <p:extLst>
      <p:ext uri="{BB962C8B-B14F-4D97-AF65-F5344CB8AC3E}">
        <p14:creationId xmlns:p14="http://schemas.microsoft.com/office/powerpoint/2010/main" val="1281104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Rounded Rectangle 3">
            <a:extLst>
              <a:ext uri="{FF2B5EF4-FFF2-40B4-BE49-F238E27FC236}">
                <a16:creationId xmlns:a16="http://schemas.microsoft.com/office/drawing/2014/main" id="{922F6057-C426-4637-A711-2906DAEB240E}"/>
              </a:ext>
            </a:extLst>
          </p:cNvPr>
          <p:cNvSpPr/>
          <p:nvPr/>
        </p:nvSpPr>
        <p:spPr>
          <a:xfrm>
            <a:off x="992428" y="732954"/>
            <a:ext cx="332396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rPr>
              <a:t>A.</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Y la gente, ¿cómo es?</a:t>
            </a:r>
          </a:p>
        </p:txBody>
      </p:sp>
      <p:sp>
        <p:nvSpPr>
          <p:cNvPr id="64" name="Rounded Rectangle 4">
            <a:extLst>
              <a:ext uri="{FF2B5EF4-FFF2-40B4-BE49-F238E27FC236}">
                <a16:creationId xmlns:a16="http://schemas.microsoft.com/office/drawing/2014/main" id="{9EB7949A-6174-4434-8A6B-37BE27B5E538}"/>
              </a:ext>
            </a:extLst>
          </p:cNvPr>
          <p:cNvSpPr/>
          <p:nvPr/>
        </p:nvSpPr>
        <p:spPr>
          <a:xfrm>
            <a:off x="4823016" y="732955"/>
            <a:ext cx="7105127"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rPr>
              <a:t>B.</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Estudia de todo – ciencias, inglés, español, arte, y reli</a:t>
            </a:r>
            <a:r>
              <a:rPr kumimoji="0" lang="en-GB" sz="1800" b="0" i="0" u="sng" strike="noStrike" kern="0" cap="none" spc="0" normalizeH="0" baseline="0" noProof="0" dirty="0">
                <a:ln>
                  <a:noFill/>
                </a:ln>
                <a:solidFill>
                  <a:srgbClr val="002060"/>
                </a:solidFill>
                <a:effectLst/>
                <a:uLnTx/>
                <a:uFillTx/>
                <a:latin typeface="Century Gothic" panose="020F0302020204030204"/>
                <a:ea typeface="+mn-ea"/>
                <a:cs typeface="+mn-cs"/>
              </a:rPr>
              <a:t>gi</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ón.</a:t>
            </a:r>
          </a:p>
        </p:txBody>
      </p:sp>
      <p:sp>
        <p:nvSpPr>
          <p:cNvPr id="65" name="Rounded Rectangle 5">
            <a:extLst>
              <a:ext uri="{FF2B5EF4-FFF2-40B4-BE49-F238E27FC236}">
                <a16:creationId xmlns:a16="http://schemas.microsoft.com/office/drawing/2014/main" id="{D5E5318C-618B-4187-8764-98E2D467720F}"/>
              </a:ext>
            </a:extLst>
          </p:cNvPr>
          <p:cNvSpPr/>
          <p:nvPr/>
        </p:nvSpPr>
        <p:spPr>
          <a:xfrm>
            <a:off x="1055013" y="1559332"/>
            <a:ext cx="7426413"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rPr>
              <a:t>C.</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Muy antigua.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Tiene</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tres</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iglesias</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y una plaza en el centro.</a:t>
            </a:r>
          </a:p>
        </p:txBody>
      </p:sp>
      <p:sp>
        <p:nvSpPr>
          <p:cNvPr id="66" name="Rounded Rectangle 7">
            <a:extLst>
              <a:ext uri="{FF2B5EF4-FFF2-40B4-BE49-F238E27FC236}">
                <a16:creationId xmlns:a16="http://schemas.microsoft.com/office/drawing/2014/main" id="{F0EA7281-3F07-4417-9A42-CD9EFA01A6D1}"/>
              </a:ext>
            </a:extLst>
          </p:cNvPr>
          <p:cNvSpPr/>
          <p:nvPr/>
        </p:nvSpPr>
        <p:spPr>
          <a:xfrm>
            <a:off x="1023318" y="3218473"/>
            <a:ext cx="2032686"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rPr>
              <a:t>F.</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1800" b="0" i="0" u="sng" strike="noStrike" kern="0" cap="none" spc="0" normalizeH="0" baseline="0" noProof="0" dirty="0">
                <a:ln>
                  <a:noFill/>
                </a:ln>
                <a:solidFill>
                  <a:srgbClr val="002060"/>
                </a:solidFill>
                <a:effectLst/>
                <a:uLnTx/>
                <a:uFillTx/>
                <a:latin typeface="Century Gothic" panose="020F0302020204030204"/>
                <a:ea typeface="+mn-ea"/>
                <a:cs typeface="+mn-cs"/>
              </a:rPr>
              <a:t>Gi</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rona? </a:t>
            </a:r>
          </a:p>
        </p:txBody>
      </p:sp>
      <p:sp>
        <p:nvSpPr>
          <p:cNvPr id="67" name="Rounded Rectangle 8">
            <a:extLst>
              <a:ext uri="{FF2B5EF4-FFF2-40B4-BE49-F238E27FC236}">
                <a16:creationId xmlns:a16="http://schemas.microsoft.com/office/drawing/2014/main" id="{7B3A7EDE-16C6-4FD8-9017-E1D1368CBB79}"/>
              </a:ext>
            </a:extLst>
          </p:cNvPr>
          <p:cNvSpPr/>
          <p:nvPr/>
        </p:nvSpPr>
        <p:spPr>
          <a:xfrm>
            <a:off x="4266944" y="3202406"/>
            <a:ext cx="409009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rPr>
              <a:t>G.</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Ah, ¡es una ciudad antigua! </a:t>
            </a:r>
          </a:p>
        </p:txBody>
      </p:sp>
      <p:sp>
        <p:nvSpPr>
          <p:cNvPr id="68" name="Rounded Rectangle 9">
            <a:extLst>
              <a:ext uri="{FF2B5EF4-FFF2-40B4-BE49-F238E27FC236}">
                <a16:creationId xmlns:a16="http://schemas.microsoft.com/office/drawing/2014/main" id="{53FA52A1-9A3C-49C1-A2F7-E2C0BCB3CC75}"/>
              </a:ext>
            </a:extLst>
          </p:cNvPr>
          <p:cNvSpPr/>
          <p:nvPr/>
        </p:nvSpPr>
        <p:spPr>
          <a:xfrm>
            <a:off x="986243" y="4086361"/>
            <a:ext cx="7760051"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rPr>
              <a:t>H.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Sí</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es una ciudad en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España</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Tengo</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una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ima</a:t>
            </a:r>
            <a:r>
              <a:rPr kumimoji="0" lang="en-GB" sz="1800" b="0" i="0" u="sng" strike="noStrike" kern="0" cap="none" spc="0" normalizeH="0" baseline="0" noProof="0" dirty="0" err="1">
                <a:ln>
                  <a:noFill/>
                </a:ln>
                <a:solidFill>
                  <a:srgbClr val="002060"/>
                </a:solidFill>
                <a:effectLst/>
                <a:uLnTx/>
                <a:uFillTx/>
                <a:latin typeface="Century Gothic" panose="020F0302020204030204"/>
                <a:ea typeface="+mn-ea"/>
                <a:cs typeface="+mn-cs"/>
              </a:rPr>
              <a:t>ge</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n</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aquí</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a:t>
            </a:r>
          </a:p>
        </p:txBody>
      </p:sp>
      <p:sp>
        <p:nvSpPr>
          <p:cNvPr id="69" name="Rounded Rectangle 10">
            <a:extLst>
              <a:ext uri="{FF2B5EF4-FFF2-40B4-BE49-F238E27FC236}">
                <a16:creationId xmlns:a16="http://schemas.microsoft.com/office/drawing/2014/main" id="{EC488FC4-C87B-46BA-8622-B4FEEC9DA22D}"/>
              </a:ext>
            </a:extLst>
          </p:cNvPr>
          <p:cNvSpPr/>
          <p:nvPr/>
        </p:nvSpPr>
        <p:spPr>
          <a:xfrm>
            <a:off x="1838870" y="2348804"/>
            <a:ext cx="302739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rPr>
              <a:t>D.</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¿Dónde está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Tomás</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a:t>
            </a:r>
          </a:p>
        </p:txBody>
      </p:sp>
      <p:sp>
        <p:nvSpPr>
          <p:cNvPr id="70" name="Rounded Rectangle 11">
            <a:extLst>
              <a:ext uri="{FF2B5EF4-FFF2-40B4-BE49-F238E27FC236}">
                <a16:creationId xmlns:a16="http://schemas.microsoft.com/office/drawing/2014/main" id="{0448F26F-FCFA-4233-B3E9-96CC69508161}"/>
              </a:ext>
            </a:extLst>
          </p:cNvPr>
          <p:cNvSpPr/>
          <p:nvPr/>
        </p:nvSpPr>
        <p:spPr>
          <a:xfrm>
            <a:off x="1023318" y="4939963"/>
            <a:ext cx="2750205"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rPr>
              <a:t>I.</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¿Qué estudia?</a:t>
            </a:r>
          </a:p>
        </p:txBody>
      </p:sp>
      <p:sp>
        <p:nvSpPr>
          <p:cNvPr id="71" name="Rounded Rectangle 13">
            <a:extLst>
              <a:ext uri="{FF2B5EF4-FFF2-40B4-BE49-F238E27FC236}">
                <a16:creationId xmlns:a16="http://schemas.microsoft.com/office/drawing/2014/main" id="{DCDD2BA4-154A-4211-BAE1-EC7DB0742E01}"/>
              </a:ext>
            </a:extLst>
          </p:cNvPr>
          <p:cNvSpPr/>
          <p:nvPr/>
        </p:nvSpPr>
        <p:spPr>
          <a:xfrm>
            <a:off x="5774484" y="2333628"/>
            <a:ext cx="5165116"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rPr>
              <a:t>E.</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Es inteli</a:t>
            </a:r>
            <a:r>
              <a:rPr kumimoji="0" lang="en-GB" sz="1800" b="0" i="0" u="sng" strike="noStrike" kern="0" cap="none" spc="0" normalizeH="0" baseline="0" noProof="0" dirty="0">
                <a:ln>
                  <a:noFill/>
                </a:ln>
                <a:solidFill>
                  <a:srgbClr val="002060"/>
                </a:solidFill>
                <a:effectLst/>
                <a:uLnTx/>
                <a:uFillTx/>
                <a:latin typeface="Century Gothic" panose="020F0302020204030204"/>
                <a:ea typeface="+mn-ea"/>
                <a:cs typeface="+mn-cs"/>
              </a:rPr>
              <a:t>ge</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nte. Lee </a:t>
            </a:r>
            <a:r>
              <a:rPr kumimoji="0" lang="en-GB" sz="1800" b="0" i="0" u="none" strike="noStrike" kern="0" cap="none" spc="0" normalizeH="0" baseline="0" noProof="0" dirty="0" err="1">
                <a:ln>
                  <a:noFill/>
                </a:ln>
                <a:solidFill>
                  <a:srgbClr val="002060"/>
                </a:solidFill>
                <a:effectLst/>
                <a:uLnTx/>
                <a:uFillTx/>
                <a:latin typeface="Century Gothic" panose="020F0302020204030204"/>
                <a:ea typeface="+mn-ea"/>
                <a:cs typeface="+mn-cs"/>
              </a:rPr>
              <a:t>libros</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 y estudia mucho.</a:t>
            </a:r>
          </a:p>
        </p:txBody>
      </p:sp>
      <p:sp>
        <p:nvSpPr>
          <p:cNvPr id="72" name="Rounded Rectangle 14">
            <a:extLst>
              <a:ext uri="{FF2B5EF4-FFF2-40B4-BE49-F238E27FC236}">
                <a16:creationId xmlns:a16="http://schemas.microsoft.com/office/drawing/2014/main" id="{BF511CAC-8105-4294-8A9B-CB89758B345F}"/>
              </a:ext>
            </a:extLst>
          </p:cNvPr>
          <p:cNvSpPr/>
          <p:nvPr/>
        </p:nvSpPr>
        <p:spPr>
          <a:xfrm>
            <a:off x="2243531" y="5755697"/>
            <a:ext cx="4068462"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rPr>
              <a:t>J. </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Está en </a:t>
            </a:r>
            <a:r>
              <a:rPr kumimoji="0" lang="en-GB" sz="1800" b="0" i="0" u="sng" strike="noStrike" kern="0" cap="none" spc="0" normalizeH="0" baseline="0" noProof="0" dirty="0">
                <a:ln>
                  <a:noFill/>
                </a:ln>
                <a:solidFill>
                  <a:srgbClr val="002060"/>
                </a:solidFill>
                <a:effectLst/>
                <a:uLnTx/>
                <a:uFillTx/>
                <a:latin typeface="Century Gothic" panose="020F0302020204030204"/>
                <a:ea typeface="+mn-ea"/>
                <a:cs typeface="+mn-cs"/>
              </a:rPr>
              <a:t>Gi</a:t>
            </a:r>
            <a:r>
              <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rPr>
              <a:t>rona. Estudia allí.</a:t>
            </a:r>
          </a:p>
        </p:txBody>
      </p:sp>
      <p:sp>
        <p:nvSpPr>
          <p:cNvPr id="73" name="Action Button: Custom 21">
            <a:hlinkClick r:id="" action="ppaction://noaction" highlightClick="1">
              <a:snd r:embed="rId3" name="donde esta tomas.wav"/>
            </a:hlinkClick>
            <a:extLst>
              <a:ext uri="{FF2B5EF4-FFF2-40B4-BE49-F238E27FC236}">
                <a16:creationId xmlns:a16="http://schemas.microsoft.com/office/drawing/2014/main" id="{CCFDCCC7-9822-4EB5-ADC0-C99744665E63}"/>
              </a:ext>
            </a:extLst>
          </p:cNvPr>
          <p:cNvSpPr/>
          <p:nvPr/>
        </p:nvSpPr>
        <p:spPr>
          <a:xfrm>
            <a:off x="50485" y="94414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sp>
        <p:nvSpPr>
          <p:cNvPr id="74" name="Action Button: Custom 22">
            <a:hlinkClick r:id="" action="ppaction://noaction" highlightClick="1">
              <a:snd r:embed="rId4" name="Está en Girona - estudia allí.wav"/>
            </a:hlinkClick>
            <a:extLst>
              <a:ext uri="{FF2B5EF4-FFF2-40B4-BE49-F238E27FC236}">
                <a16:creationId xmlns:a16="http://schemas.microsoft.com/office/drawing/2014/main" id="{F47B4FC9-93E2-441E-8EE5-015F9B430E4B}"/>
              </a:ext>
            </a:extLst>
          </p:cNvPr>
          <p:cNvSpPr/>
          <p:nvPr/>
        </p:nvSpPr>
        <p:spPr>
          <a:xfrm>
            <a:off x="50484" y="149571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2</a:t>
            </a:r>
          </a:p>
        </p:txBody>
      </p:sp>
      <p:sp>
        <p:nvSpPr>
          <p:cNvPr id="75" name="Action Button: Custom 23">
            <a:hlinkClick r:id="" action="ppaction://noaction" highlightClick="1">
              <a:snd r:embed="rId5" name="girona - Q.wav"/>
            </a:hlinkClick>
            <a:extLst>
              <a:ext uri="{FF2B5EF4-FFF2-40B4-BE49-F238E27FC236}">
                <a16:creationId xmlns:a16="http://schemas.microsoft.com/office/drawing/2014/main" id="{8BC344B8-F4AB-4AF6-A8B1-2CC32AD37339}"/>
              </a:ext>
            </a:extLst>
          </p:cNvPr>
          <p:cNvSpPr/>
          <p:nvPr/>
        </p:nvSpPr>
        <p:spPr>
          <a:xfrm>
            <a:off x="37323" y="201665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3</a:t>
            </a:r>
          </a:p>
        </p:txBody>
      </p:sp>
      <p:sp>
        <p:nvSpPr>
          <p:cNvPr id="76" name="Action Button: Custom 24">
            <a:hlinkClick r:id="" action="ppaction://noaction" highlightClick="1">
              <a:snd r:embed="rId6" name="sí, es una ciudad en espana - tengo una imagen.wav"/>
            </a:hlinkClick>
            <a:extLst>
              <a:ext uri="{FF2B5EF4-FFF2-40B4-BE49-F238E27FC236}">
                <a16:creationId xmlns:a16="http://schemas.microsoft.com/office/drawing/2014/main" id="{A39A4EC0-1822-4064-BED7-EA5C44477372}"/>
              </a:ext>
            </a:extLst>
          </p:cNvPr>
          <p:cNvSpPr/>
          <p:nvPr/>
        </p:nvSpPr>
        <p:spPr>
          <a:xfrm>
            <a:off x="50484" y="253969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4</a:t>
            </a:r>
          </a:p>
        </p:txBody>
      </p:sp>
      <p:sp>
        <p:nvSpPr>
          <p:cNvPr id="77" name="Action Button: Custom 25">
            <a:hlinkClick r:id="" action="ppaction://noaction" highlightClick="1">
              <a:snd r:embed="rId7" name="ahh es una ciduad antigua.wav"/>
            </a:hlinkClick>
            <a:extLst>
              <a:ext uri="{FF2B5EF4-FFF2-40B4-BE49-F238E27FC236}">
                <a16:creationId xmlns:a16="http://schemas.microsoft.com/office/drawing/2014/main" id="{FD3BD15F-A312-4DCC-B9B8-814A235242A9}"/>
              </a:ext>
            </a:extLst>
          </p:cNvPr>
          <p:cNvSpPr/>
          <p:nvPr/>
        </p:nvSpPr>
        <p:spPr>
          <a:xfrm>
            <a:off x="37322" y="304228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5</a:t>
            </a:r>
          </a:p>
        </p:txBody>
      </p:sp>
      <p:sp>
        <p:nvSpPr>
          <p:cNvPr id="78" name="Action Button: Custom 26">
            <a:hlinkClick r:id="" action="ppaction://noaction" highlightClick="1">
              <a:snd r:embed="rId8" name="muy antigua. tiene tres iglesias y una plaza en elc entro.wav"/>
            </a:hlinkClick>
            <a:extLst>
              <a:ext uri="{FF2B5EF4-FFF2-40B4-BE49-F238E27FC236}">
                <a16:creationId xmlns:a16="http://schemas.microsoft.com/office/drawing/2014/main" id="{05E75771-922D-46C1-9562-13960C8DA0FD}"/>
              </a:ext>
            </a:extLst>
          </p:cNvPr>
          <p:cNvSpPr/>
          <p:nvPr/>
        </p:nvSpPr>
        <p:spPr>
          <a:xfrm>
            <a:off x="37322" y="3565323"/>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6</a:t>
            </a:r>
          </a:p>
        </p:txBody>
      </p:sp>
      <p:sp>
        <p:nvSpPr>
          <p:cNvPr id="79" name="Action Button: Custom 27">
            <a:hlinkClick r:id="" action="ppaction://noaction" highlightClick="1">
              <a:snd r:embed="rId9" name="y la gente como es.wav"/>
            </a:hlinkClick>
            <a:extLst>
              <a:ext uri="{FF2B5EF4-FFF2-40B4-BE49-F238E27FC236}">
                <a16:creationId xmlns:a16="http://schemas.microsoft.com/office/drawing/2014/main" id="{D305EC6A-BA9D-4E6C-9159-40187811795B}"/>
              </a:ext>
            </a:extLst>
          </p:cNvPr>
          <p:cNvSpPr/>
          <p:nvPr/>
        </p:nvSpPr>
        <p:spPr>
          <a:xfrm>
            <a:off x="37321" y="406267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7</a:t>
            </a:r>
          </a:p>
        </p:txBody>
      </p:sp>
      <p:sp>
        <p:nvSpPr>
          <p:cNvPr id="80" name="Action Button: Custom 28">
            <a:hlinkClick r:id="" action="ppaction://noaction" highlightClick="1">
              <a:snd r:embed="rId10" name="Es inteligente. Lee libros y estudia mucho.wav"/>
            </a:hlinkClick>
            <a:extLst>
              <a:ext uri="{FF2B5EF4-FFF2-40B4-BE49-F238E27FC236}">
                <a16:creationId xmlns:a16="http://schemas.microsoft.com/office/drawing/2014/main" id="{A9296129-EDC2-4663-BFD4-AD268AB13962}"/>
              </a:ext>
            </a:extLst>
          </p:cNvPr>
          <p:cNvSpPr/>
          <p:nvPr/>
        </p:nvSpPr>
        <p:spPr>
          <a:xfrm>
            <a:off x="37321" y="458959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8</a:t>
            </a:r>
          </a:p>
        </p:txBody>
      </p:sp>
      <p:sp>
        <p:nvSpPr>
          <p:cNvPr id="81" name="Action Button: Custom 29">
            <a:hlinkClick r:id="" action="ppaction://noaction" highlightClick="1">
              <a:snd r:embed="rId11" name="qué estudia.wav"/>
            </a:hlinkClick>
            <a:extLst>
              <a:ext uri="{FF2B5EF4-FFF2-40B4-BE49-F238E27FC236}">
                <a16:creationId xmlns:a16="http://schemas.microsoft.com/office/drawing/2014/main" id="{A73FB976-1B41-4274-B296-0BCAC1C135DF}"/>
              </a:ext>
            </a:extLst>
          </p:cNvPr>
          <p:cNvSpPr/>
          <p:nvPr/>
        </p:nvSpPr>
        <p:spPr>
          <a:xfrm>
            <a:off x="37321" y="510968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9</a:t>
            </a:r>
          </a:p>
        </p:txBody>
      </p:sp>
      <p:sp>
        <p:nvSpPr>
          <p:cNvPr id="82" name="Action Button: Custom 30">
            <a:hlinkClick r:id="" action="ppaction://noaction" highlightClick="1">
              <a:snd r:embed="rId12" name="estudia de todo - ....wav"/>
            </a:hlinkClick>
            <a:extLst>
              <a:ext uri="{FF2B5EF4-FFF2-40B4-BE49-F238E27FC236}">
                <a16:creationId xmlns:a16="http://schemas.microsoft.com/office/drawing/2014/main" id="{173B4CA5-9D9F-4EC3-9F63-5B0A221E23C2}"/>
              </a:ext>
            </a:extLst>
          </p:cNvPr>
          <p:cNvSpPr/>
          <p:nvPr/>
        </p:nvSpPr>
        <p:spPr>
          <a:xfrm>
            <a:off x="37320" y="559557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entury Gothic" panose="020F0302020204030204"/>
                <a:ea typeface="+mn-ea"/>
                <a:cs typeface="+mn-cs"/>
              </a:rPr>
              <a:t>10</a:t>
            </a:r>
          </a:p>
        </p:txBody>
      </p:sp>
      <p:sp>
        <p:nvSpPr>
          <p:cNvPr id="83" name="TextBox 82">
            <a:extLst>
              <a:ext uri="{FF2B5EF4-FFF2-40B4-BE49-F238E27FC236}">
                <a16:creationId xmlns:a16="http://schemas.microsoft.com/office/drawing/2014/main" id="{3D0909EF-B221-4930-B4B0-FC45A1E3BC33}"/>
              </a:ext>
            </a:extLst>
          </p:cNvPr>
          <p:cNvSpPr txBox="1"/>
          <p:nvPr/>
        </p:nvSpPr>
        <p:spPr>
          <a:xfrm>
            <a:off x="479623" y="895068"/>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mn-cs"/>
              </a:rPr>
              <a:t>D</a:t>
            </a:r>
          </a:p>
        </p:txBody>
      </p:sp>
      <p:sp>
        <p:nvSpPr>
          <p:cNvPr id="84" name="TextBox 83">
            <a:extLst>
              <a:ext uri="{FF2B5EF4-FFF2-40B4-BE49-F238E27FC236}">
                <a16:creationId xmlns:a16="http://schemas.microsoft.com/office/drawing/2014/main" id="{4EBB172A-DE10-4192-B44B-975E86370CB9}"/>
              </a:ext>
            </a:extLst>
          </p:cNvPr>
          <p:cNvSpPr txBox="1"/>
          <p:nvPr/>
        </p:nvSpPr>
        <p:spPr>
          <a:xfrm>
            <a:off x="498154" y="1455785"/>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mn-cs"/>
              </a:rPr>
              <a:t>J</a:t>
            </a:r>
          </a:p>
        </p:txBody>
      </p:sp>
      <p:sp>
        <p:nvSpPr>
          <p:cNvPr id="85" name="TextBox 84">
            <a:extLst>
              <a:ext uri="{FF2B5EF4-FFF2-40B4-BE49-F238E27FC236}">
                <a16:creationId xmlns:a16="http://schemas.microsoft.com/office/drawing/2014/main" id="{A0D4061F-29F0-417D-A68F-CB37767AEB52}"/>
              </a:ext>
            </a:extLst>
          </p:cNvPr>
          <p:cNvSpPr txBox="1"/>
          <p:nvPr/>
        </p:nvSpPr>
        <p:spPr>
          <a:xfrm>
            <a:off x="498154" y="1976724"/>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mn-cs"/>
              </a:rPr>
              <a:t>F</a:t>
            </a:r>
          </a:p>
        </p:txBody>
      </p:sp>
      <p:sp>
        <p:nvSpPr>
          <p:cNvPr id="86" name="TextBox 85">
            <a:extLst>
              <a:ext uri="{FF2B5EF4-FFF2-40B4-BE49-F238E27FC236}">
                <a16:creationId xmlns:a16="http://schemas.microsoft.com/office/drawing/2014/main" id="{165731B4-8FB4-452D-BE2F-81C2B10B8982}"/>
              </a:ext>
            </a:extLst>
          </p:cNvPr>
          <p:cNvSpPr txBox="1"/>
          <p:nvPr/>
        </p:nvSpPr>
        <p:spPr>
          <a:xfrm>
            <a:off x="498154" y="2542268"/>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mn-cs"/>
              </a:rPr>
              <a:t>H</a:t>
            </a:r>
          </a:p>
        </p:txBody>
      </p:sp>
      <p:sp>
        <p:nvSpPr>
          <p:cNvPr id="87" name="TextBox 86">
            <a:extLst>
              <a:ext uri="{FF2B5EF4-FFF2-40B4-BE49-F238E27FC236}">
                <a16:creationId xmlns:a16="http://schemas.microsoft.com/office/drawing/2014/main" id="{35EBD7F2-5541-4D70-830C-3B4FA8ADC9BA}"/>
              </a:ext>
            </a:extLst>
          </p:cNvPr>
          <p:cNvSpPr txBox="1"/>
          <p:nvPr/>
        </p:nvSpPr>
        <p:spPr>
          <a:xfrm>
            <a:off x="498154" y="3037868"/>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mn-cs"/>
              </a:rPr>
              <a:t>G</a:t>
            </a:r>
          </a:p>
        </p:txBody>
      </p:sp>
      <p:sp>
        <p:nvSpPr>
          <p:cNvPr id="88" name="TextBox 87">
            <a:extLst>
              <a:ext uri="{FF2B5EF4-FFF2-40B4-BE49-F238E27FC236}">
                <a16:creationId xmlns:a16="http://schemas.microsoft.com/office/drawing/2014/main" id="{E01155D9-8D8D-461F-B295-10A3D971634E}"/>
              </a:ext>
            </a:extLst>
          </p:cNvPr>
          <p:cNvSpPr txBox="1"/>
          <p:nvPr/>
        </p:nvSpPr>
        <p:spPr>
          <a:xfrm>
            <a:off x="498154" y="3565323"/>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mn-cs"/>
              </a:rPr>
              <a:t>C</a:t>
            </a:r>
          </a:p>
        </p:txBody>
      </p:sp>
      <p:sp>
        <p:nvSpPr>
          <p:cNvPr id="89" name="TextBox 88">
            <a:extLst>
              <a:ext uri="{FF2B5EF4-FFF2-40B4-BE49-F238E27FC236}">
                <a16:creationId xmlns:a16="http://schemas.microsoft.com/office/drawing/2014/main" id="{A18D78C7-F037-468A-8FB9-4A658168D3B5}"/>
              </a:ext>
            </a:extLst>
          </p:cNvPr>
          <p:cNvSpPr txBox="1"/>
          <p:nvPr/>
        </p:nvSpPr>
        <p:spPr>
          <a:xfrm>
            <a:off x="498154" y="4022743"/>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mn-cs"/>
              </a:rPr>
              <a:t>A</a:t>
            </a:r>
          </a:p>
        </p:txBody>
      </p:sp>
      <p:sp>
        <p:nvSpPr>
          <p:cNvPr id="90" name="TextBox 89">
            <a:extLst>
              <a:ext uri="{FF2B5EF4-FFF2-40B4-BE49-F238E27FC236}">
                <a16:creationId xmlns:a16="http://schemas.microsoft.com/office/drawing/2014/main" id="{8F0DABAB-CB6D-43BB-814B-324159F20D87}"/>
              </a:ext>
            </a:extLst>
          </p:cNvPr>
          <p:cNvSpPr txBox="1"/>
          <p:nvPr/>
        </p:nvSpPr>
        <p:spPr>
          <a:xfrm>
            <a:off x="498158" y="4549669"/>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mn-cs"/>
              </a:rPr>
              <a:t>E</a:t>
            </a:r>
          </a:p>
        </p:txBody>
      </p:sp>
      <p:sp>
        <p:nvSpPr>
          <p:cNvPr id="91" name="TextBox 90">
            <a:extLst>
              <a:ext uri="{FF2B5EF4-FFF2-40B4-BE49-F238E27FC236}">
                <a16:creationId xmlns:a16="http://schemas.microsoft.com/office/drawing/2014/main" id="{8C8E2E04-0534-45A9-9BAF-B82444C7AAD6}"/>
              </a:ext>
            </a:extLst>
          </p:cNvPr>
          <p:cNvSpPr txBox="1"/>
          <p:nvPr/>
        </p:nvSpPr>
        <p:spPr>
          <a:xfrm>
            <a:off x="525609" y="5109682"/>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mn-cs"/>
              </a:rPr>
              <a:t>I</a:t>
            </a:r>
          </a:p>
        </p:txBody>
      </p:sp>
      <p:sp>
        <p:nvSpPr>
          <p:cNvPr id="92" name="TextBox 91">
            <a:extLst>
              <a:ext uri="{FF2B5EF4-FFF2-40B4-BE49-F238E27FC236}">
                <a16:creationId xmlns:a16="http://schemas.microsoft.com/office/drawing/2014/main" id="{FFE39160-5A79-41A5-AD16-3F6FEC00EE5A}"/>
              </a:ext>
            </a:extLst>
          </p:cNvPr>
          <p:cNvSpPr txBox="1"/>
          <p:nvPr/>
        </p:nvSpPr>
        <p:spPr>
          <a:xfrm>
            <a:off x="479623" y="5595571"/>
            <a:ext cx="432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mn-cs"/>
              </a:rPr>
              <a:t>B</a:t>
            </a:r>
          </a:p>
        </p:txBody>
      </p:sp>
      <p:sp>
        <p:nvSpPr>
          <p:cNvPr id="93" name="Title 92">
            <a:extLst>
              <a:ext uri="{FF2B5EF4-FFF2-40B4-BE49-F238E27FC236}">
                <a16:creationId xmlns:a16="http://schemas.microsoft.com/office/drawing/2014/main" id="{94DA6618-2CBB-4C3A-B973-E83451D9111F}"/>
              </a:ext>
            </a:extLst>
          </p:cNvPr>
          <p:cNvSpPr>
            <a:spLocks noGrp="1"/>
          </p:cNvSpPr>
          <p:nvPr>
            <p:ph type="title"/>
          </p:nvPr>
        </p:nvSpPr>
        <p:spPr>
          <a:xfrm>
            <a:off x="10561873" y="-194437"/>
            <a:ext cx="1399844"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254585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p:bldP spid="84" grpId="0"/>
      <p:bldP spid="85" grpId="0"/>
      <p:bldP spid="86" grpId="0"/>
      <p:bldP spid="87" grpId="0"/>
      <p:bldP spid="88" grpId="0"/>
      <p:bldP spid="89" grpId="0"/>
      <p:bldP spid="90" grpId="0"/>
      <p:bldP spid="91" grpId="0"/>
      <p:bldP spid="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pPr lvl="0">
              <a:spcBef>
                <a:spcPts val="1000"/>
              </a:spcBef>
              <a:defRPr/>
            </a:pPr>
            <a:r>
              <a:rPr lang="en-GB" sz="3600" dirty="0">
                <a:solidFill>
                  <a:prstClr val="white"/>
                </a:solidFill>
              </a:rPr>
              <a:t>SSC [</a:t>
            </a:r>
            <a:r>
              <a:rPr lang="en-GB" sz="3600" dirty="0" err="1">
                <a:solidFill>
                  <a:prstClr val="white"/>
                </a:solidFill>
              </a:rPr>
              <a:t>ge</a:t>
            </a:r>
            <a:r>
              <a:rPr lang="en-GB" sz="3600" dirty="0">
                <a:solidFill>
                  <a:prstClr val="white"/>
                </a:solidFill>
              </a:rPr>
              <a:t>], [</a:t>
            </a:r>
            <a:r>
              <a:rPr lang="en-GB" sz="3600" dirty="0" err="1">
                <a:solidFill>
                  <a:prstClr val="white"/>
                </a:solidFill>
              </a:rPr>
              <a:t>gi</a:t>
            </a:r>
            <a:r>
              <a:rPr lang="en-GB" sz="3600" dirty="0">
                <a:solidFill>
                  <a:prstClr val="white"/>
                </a:solidFill>
              </a:rPr>
              <a:t>] ('soft G')</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[1]</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9492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pPr lvl="0">
              <a:spcBef>
                <a:spcPts val="1000"/>
              </a:spcBef>
              <a:defRPr/>
            </a:pPr>
            <a:r>
              <a:rPr lang="en-GB" sz="3600" dirty="0">
                <a:solidFill>
                  <a:prstClr val="white"/>
                </a:solidFill>
              </a:rPr>
              <a:t>SSC [</a:t>
            </a:r>
            <a:r>
              <a:rPr lang="en-GB" sz="3600" dirty="0" err="1">
                <a:solidFill>
                  <a:prstClr val="white"/>
                </a:solidFill>
              </a:rPr>
              <a:t>ge</a:t>
            </a:r>
            <a:r>
              <a:rPr lang="en-GB" sz="3600" dirty="0">
                <a:solidFill>
                  <a:prstClr val="white"/>
                </a:solidFill>
              </a:rPr>
              <a:t>], [</a:t>
            </a:r>
            <a:r>
              <a:rPr lang="en-GB" sz="3600" dirty="0" err="1">
                <a:solidFill>
                  <a:prstClr val="white"/>
                </a:solidFill>
              </a:rPr>
              <a:t>gi</a:t>
            </a:r>
            <a:r>
              <a:rPr lang="en-GB" sz="3600" dirty="0">
                <a:solidFill>
                  <a:prstClr val="white"/>
                </a:solidFill>
              </a:rPr>
              <a:t>] ('soft G')</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0706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0" y="1258890"/>
            <a:ext cx="12347649" cy="830997"/>
          </a:xfrm>
          <a:prstGeom prst="rect">
            <a:avLst/>
          </a:prstGeom>
          <a:noFill/>
        </p:spPr>
        <p:txBody>
          <a:bodyPr wrap="square" rtlCol="0">
            <a:spAutoFit/>
          </a:bodyPr>
          <a:lstStyle/>
          <a:p>
            <a:r>
              <a:rPr lang="en-US" sz="2400" b="1" dirty="0">
                <a:solidFill>
                  <a:schemeClr val="accent1">
                    <a:lumMod val="50000"/>
                  </a:schemeClr>
                </a:solidFill>
              </a:rPr>
              <a:t>Escucha y escribe la palabra. ¿</a:t>
            </a:r>
            <a:r>
              <a:rPr lang="en-US" sz="2400" b="1" dirty="0" err="1">
                <a:solidFill>
                  <a:schemeClr val="accent1">
                    <a:lumMod val="50000"/>
                  </a:schemeClr>
                </a:solidFill>
              </a:rPr>
              <a:t>Es</a:t>
            </a:r>
            <a:r>
              <a:rPr lang="en-US" sz="2400" b="1" dirty="0">
                <a:solidFill>
                  <a:schemeClr val="accent1">
                    <a:lumMod val="50000"/>
                  </a:schemeClr>
                </a:solidFill>
              </a:rPr>
              <a:t> [</a:t>
            </a:r>
            <a:r>
              <a:rPr lang="en-US" sz="2400" b="1" dirty="0" err="1">
                <a:solidFill>
                  <a:schemeClr val="accent1">
                    <a:lumMod val="50000"/>
                  </a:schemeClr>
                </a:solidFill>
              </a:rPr>
              <a:t>ge</a:t>
            </a:r>
            <a:r>
              <a:rPr lang="en-US" sz="2400" b="1" dirty="0">
                <a:solidFill>
                  <a:schemeClr val="accent1">
                    <a:lumMod val="50000"/>
                  </a:schemeClr>
                </a:solidFill>
              </a:rPr>
              <a:t>], [</a:t>
            </a:r>
            <a:r>
              <a:rPr lang="en-US" sz="2400" b="1" dirty="0" err="1">
                <a:solidFill>
                  <a:schemeClr val="accent1">
                    <a:lumMod val="50000"/>
                  </a:schemeClr>
                </a:solidFill>
              </a:rPr>
              <a:t>gi</a:t>
            </a:r>
            <a:r>
              <a:rPr lang="en-US" sz="2400" b="1" dirty="0">
                <a:solidFill>
                  <a:schemeClr val="accent1">
                    <a:lumMod val="50000"/>
                  </a:schemeClr>
                </a:solidFill>
              </a:rPr>
              <a:t>] o [j]? </a:t>
            </a:r>
            <a:r>
              <a:rPr lang="en-US" sz="2400" b="1" dirty="0" err="1">
                <a:solidFill>
                  <a:schemeClr val="accent1">
                    <a:lumMod val="50000"/>
                  </a:schemeClr>
                </a:solidFill>
              </a:rPr>
              <a:t>Luego</a:t>
            </a:r>
            <a:r>
              <a:rPr lang="en-US" sz="2400" b="1" dirty="0">
                <a:solidFill>
                  <a:schemeClr val="accent1">
                    <a:lumMod val="50000"/>
                  </a:schemeClr>
                </a:solidFill>
              </a:rPr>
              <a:t>, escribe la </a:t>
            </a:r>
            <a:r>
              <a:rPr lang="en-US" sz="2400" b="1" dirty="0" err="1">
                <a:solidFill>
                  <a:schemeClr val="accent1">
                    <a:lumMod val="50000"/>
                  </a:schemeClr>
                </a:solidFill>
              </a:rPr>
              <a:t>frase</a:t>
            </a:r>
            <a:r>
              <a:rPr lang="en-US" sz="2400" b="1" dirty="0">
                <a:solidFill>
                  <a:schemeClr val="accent1">
                    <a:lumMod val="50000"/>
                  </a:schemeClr>
                </a:solidFill>
              </a:rPr>
              <a:t> en </a:t>
            </a:r>
            <a:r>
              <a:rPr lang="en-US" sz="2400" b="1" dirty="0" err="1">
                <a:solidFill>
                  <a:schemeClr val="accent1">
                    <a:lumMod val="50000"/>
                  </a:schemeClr>
                </a:solidFill>
              </a:rPr>
              <a:t>inglés</a:t>
            </a:r>
            <a:r>
              <a:rPr lang="en-US" sz="2400" b="1" dirty="0">
                <a:solidFill>
                  <a:schemeClr val="accent1">
                    <a:lumMod val="50000"/>
                  </a:schemeClr>
                </a:solidFill>
              </a:rPr>
              <a:t>.</a:t>
            </a:r>
          </a:p>
          <a:p>
            <a:endParaRPr lang="en-US" sz="2400" b="1" dirty="0">
              <a:solidFill>
                <a:schemeClr val="accent5">
                  <a:lumMod val="50000"/>
                </a:schemeClr>
              </a:solidFill>
            </a:endParaRPr>
          </a:p>
        </p:txBody>
      </p:sp>
      <p:sp>
        <p:nvSpPr>
          <p:cNvPr id="15" name="CuadroTexto 14">
            <a:extLst>
              <a:ext uri="{FF2B5EF4-FFF2-40B4-BE49-F238E27FC236}">
                <a16:creationId xmlns:a16="http://schemas.microsoft.com/office/drawing/2014/main" id="{4CB2340B-B4A7-6241-8166-F576B9C22F6B}"/>
              </a:ext>
            </a:extLst>
          </p:cNvPr>
          <p:cNvSpPr txBox="1"/>
          <p:nvPr/>
        </p:nvSpPr>
        <p:spPr>
          <a:xfrm>
            <a:off x="881907" y="1920320"/>
            <a:ext cx="5195653" cy="461665"/>
          </a:xfrm>
          <a:prstGeom prst="rect">
            <a:avLst/>
          </a:prstGeom>
          <a:noFill/>
        </p:spPr>
        <p:txBody>
          <a:bodyPr wrap="none" rtlCol="0">
            <a:spAutoFit/>
          </a:bodyPr>
          <a:lstStyle/>
          <a:p>
            <a:r>
              <a:rPr lang="x-none" sz="2400" dirty="0">
                <a:solidFill>
                  <a:schemeClr val="accent1">
                    <a:lumMod val="50000"/>
                  </a:schemeClr>
                </a:solidFill>
              </a:rPr>
              <a:t>La ______ está _____ de la ______.</a:t>
            </a:r>
          </a:p>
        </p:txBody>
      </p:sp>
      <p:sp>
        <p:nvSpPr>
          <p:cNvPr id="16" name="CuadroTexto 15">
            <a:extLst>
              <a:ext uri="{FF2B5EF4-FFF2-40B4-BE49-F238E27FC236}">
                <a16:creationId xmlns:a16="http://schemas.microsoft.com/office/drawing/2014/main" id="{42649076-08F4-9F47-8D8C-2F8672A3186B}"/>
              </a:ext>
            </a:extLst>
          </p:cNvPr>
          <p:cNvSpPr txBox="1"/>
          <p:nvPr/>
        </p:nvSpPr>
        <p:spPr>
          <a:xfrm>
            <a:off x="902567" y="2624161"/>
            <a:ext cx="2773516" cy="461665"/>
          </a:xfrm>
          <a:prstGeom prst="rect">
            <a:avLst/>
          </a:prstGeom>
          <a:noFill/>
        </p:spPr>
        <p:txBody>
          <a:bodyPr wrap="none" rtlCol="0">
            <a:spAutoFit/>
          </a:bodyPr>
          <a:lstStyle/>
          <a:p>
            <a:r>
              <a:rPr lang="x-none" sz="2400" dirty="0">
                <a:solidFill>
                  <a:schemeClr val="accent1">
                    <a:lumMod val="50000"/>
                  </a:schemeClr>
                </a:solidFill>
              </a:rPr>
              <a:t>El chico es _____ .</a:t>
            </a:r>
          </a:p>
        </p:txBody>
      </p:sp>
      <p:sp>
        <p:nvSpPr>
          <p:cNvPr id="17" name="CuadroTexto 16">
            <a:extLst>
              <a:ext uri="{FF2B5EF4-FFF2-40B4-BE49-F238E27FC236}">
                <a16:creationId xmlns:a16="http://schemas.microsoft.com/office/drawing/2014/main" id="{7739FC10-12DE-2E49-96F6-C1FB1DC97AB5}"/>
              </a:ext>
            </a:extLst>
          </p:cNvPr>
          <p:cNvSpPr txBox="1"/>
          <p:nvPr/>
        </p:nvSpPr>
        <p:spPr>
          <a:xfrm>
            <a:off x="902567" y="3350991"/>
            <a:ext cx="3996607" cy="461665"/>
          </a:xfrm>
          <a:prstGeom prst="rect">
            <a:avLst/>
          </a:prstGeom>
          <a:noFill/>
        </p:spPr>
        <p:txBody>
          <a:bodyPr wrap="none" rtlCol="0">
            <a:spAutoFit/>
          </a:bodyPr>
          <a:lstStyle/>
          <a:p>
            <a:r>
              <a:rPr lang="x-none" sz="2400" dirty="0">
                <a:solidFill>
                  <a:schemeClr val="accent1">
                    <a:lumMod val="50000"/>
                  </a:schemeClr>
                </a:solidFill>
              </a:rPr>
              <a:t>Es un ______ muy _______ .</a:t>
            </a:r>
          </a:p>
        </p:txBody>
      </p:sp>
      <p:sp>
        <p:nvSpPr>
          <p:cNvPr id="18" name="CuadroTexto 17">
            <a:extLst>
              <a:ext uri="{FF2B5EF4-FFF2-40B4-BE49-F238E27FC236}">
                <a16:creationId xmlns:a16="http://schemas.microsoft.com/office/drawing/2014/main" id="{DC2E50D8-C86E-4F42-BD9D-623BEEB00277}"/>
              </a:ext>
            </a:extLst>
          </p:cNvPr>
          <p:cNvSpPr txBox="1"/>
          <p:nvPr/>
        </p:nvSpPr>
        <p:spPr>
          <a:xfrm>
            <a:off x="902567" y="3959921"/>
            <a:ext cx="4860626" cy="461665"/>
          </a:xfrm>
          <a:prstGeom prst="rect">
            <a:avLst/>
          </a:prstGeom>
          <a:noFill/>
        </p:spPr>
        <p:txBody>
          <a:bodyPr wrap="none" rtlCol="0">
            <a:spAutoFit/>
          </a:bodyPr>
          <a:lstStyle/>
          <a:p>
            <a:r>
              <a:rPr lang="x-none" sz="2400" dirty="0">
                <a:solidFill>
                  <a:schemeClr val="accent1">
                    <a:lumMod val="50000"/>
                  </a:schemeClr>
                </a:solidFill>
              </a:rPr>
              <a:t>El _______ en _______ es ______.</a:t>
            </a:r>
          </a:p>
        </p:txBody>
      </p:sp>
      <p:sp>
        <p:nvSpPr>
          <p:cNvPr id="19" name="CuadroTexto 18">
            <a:extLst>
              <a:ext uri="{FF2B5EF4-FFF2-40B4-BE49-F238E27FC236}">
                <a16:creationId xmlns:a16="http://schemas.microsoft.com/office/drawing/2014/main" id="{995D28AE-5B29-9442-ABFE-057838208233}"/>
              </a:ext>
            </a:extLst>
          </p:cNvPr>
          <p:cNvSpPr txBox="1"/>
          <p:nvPr/>
        </p:nvSpPr>
        <p:spPr>
          <a:xfrm>
            <a:off x="881907" y="4620497"/>
            <a:ext cx="5442516" cy="461665"/>
          </a:xfrm>
          <a:prstGeom prst="rect">
            <a:avLst/>
          </a:prstGeom>
          <a:noFill/>
        </p:spPr>
        <p:txBody>
          <a:bodyPr wrap="none" rtlCol="0">
            <a:spAutoFit/>
          </a:bodyPr>
          <a:lstStyle/>
          <a:p>
            <a:r>
              <a:rPr lang="x-none" sz="2400" dirty="0">
                <a:solidFill>
                  <a:schemeClr val="accent1">
                    <a:lumMod val="50000"/>
                  </a:schemeClr>
                </a:solidFill>
              </a:rPr>
              <a:t>¿Puedes _________ un _______ ____?</a:t>
            </a:r>
          </a:p>
        </p:txBody>
      </p:sp>
      <p:sp>
        <p:nvSpPr>
          <p:cNvPr id="20" name="CuadroTexto 19">
            <a:extLst>
              <a:ext uri="{FF2B5EF4-FFF2-40B4-BE49-F238E27FC236}">
                <a16:creationId xmlns:a16="http://schemas.microsoft.com/office/drawing/2014/main" id="{207F6883-839B-0D43-83AB-81F0173BEF9B}"/>
              </a:ext>
            </a:extLst>
          </p:cNvPr>
          <p:cNvSpPr txBox="1"/>
          <p:nvPr/>
        </p:nvSpPr>
        <p:spPr>
          <a:xfrm>
            <a:off x="881907" y="5368091"/>
            <a:ext cx="5753498" cy="461665"/>
          </a:xfrm>
          <a:prstGeom prst="rect">
            <a:avLst/>
          </a:prstGeom>
          <a:noFill/>
        </p:spPr>
        <p:txBody>
          <a:bodyPr wrap="none" rtlCol="0">
            <a:spAutoFit/>
          </a:bodyPr>
          <a:lstStyle/>
          <a:p>
            <a:r>
              <a:rPr lang="x-none" sz="2400" dirty="0">
                <a:solidFill>
                  <a:schemeClr val="accent1">
                    <a:lumMod val="50000"/>
                  </a:schemeClr>
                </a:solidFill>
              </a:rPr>
              <a:t>El chico __________ está en el _______.</a:t>
            </a:r>
          </a:p>
        </p:txBody>
      </p:sp>
      <p:sp>
        <p:nvSpPr>
          <p:cNvPr id="21" name="CuadroTexto 20">
            <a:extLst>
              <a:ext uri="{FF2B5EF4-FFF2-40B4-BE49-F238E27FC236}">
                <a16:creationId xmlns:a16="http://schemas.microsoft.com/office/drawing/2014/main" id="{632BFAB4-FECD-ED46-83A7-ED590D1A21F7}"/>
              </a:ext>
            </a:extLst>
          </p:cNvPr>
          <p:cNvSpPr txBox="1"/>
          <p:nvPr/>
        </p:nvSpPr>
        <p:spPr>
          <a:xfrm>
            <a:off x="1365554" y="1925304"/>
            <a:ext cx="1032655" cy="461665"/>
          </a:xfrm>
          <a:prstGeom prst="rect">
            <a:avLst/>
          </a:prstGeom>
          <a:noFill/>
        </p:spPr>
        <p:txBody>
          <a:bodyPr wrap="none" rtlCol="0">
            <a:spAutoFit/>
          </a:bodyPr>
          <a:lstStyle/>
          <a:p>
            <a:pPr algn="l"/>
            <a:r>
              <a:rPr lang="x-none" sz="2400" b="1" dirty="0">
                <a:solidFill>
                  <a:srgbClr val="E25B00"/>
                </a:solidFill>
              </a:rPr>
              <a:t>mujer</a:t>
            </a:r>
          </a:p>
        </p:txBody>
      </p:sp>
      <p:sp>
        <p:nvSpPr>
          <p:cNvPr id="22" name="CuadroTexto 21">
            <a:extLst>
              <a:ext uri="{FF2B5EF4-FFF2-40B4-BE49-F238E27FC236}">
                <a16:creationId xmlns:a16="http://schemas.microsoft.com/office/drawing/2014/main" id="{98C84A79-424C-544C-84ED-563968906F79}"/>
              </a:ext>
            </a:extLst>
          </p:cNvPr>
          <p:cNvSpPr txBox="1"/>
          <p:nvPr/>
        </p:nvSpPr>
        <p:spPr>
          <a:xfrm>
            <a:off x="3063433" y="1924932"/>
            <a:ext cx="867546" cy="461665"/>
          </a:xfrm>
          <a:prstGeom prst="rect">
            <a:avLst/>
          </a:prstGeom>
          <a:noFill/>
        </p:spPr>
        <p:txBody>
          <a:bodyPr wrap="none" rtlCol="0">
            <a:spAutoFit/>
          </a:bodyPr>
          <a:lstStyle/>
          <a:p>
            <a:pPr algn="ctr"/>
            <a:r>
              <a:rPr lang="x-none" sz="2400" b="1" dirty="0">
                <a:solidFill>
                  <a:srgbClr val="E25B00"/>
                </a:solidFill>
              </a:rPr>
              <a:t>lejos</a:t>
            </a:r>
          </a:p>
        </p:txBody>
      </p:sp>
      <p:sp>
        <p:nvSpPr>
          <p:cNvPr id="23" name="CuadroTexto 22">
            <a:extLst>
              <a:ext uri="{FF2B5EF4-FFF2-40B4-BE49-F238E27FC236}">
                <a16:creationId xmlns:a16="http://schemas.microsoft.com/office/drawing/2014/main" id="{80AF5EF7-C39D-064C-892D-D826EA178704}"/>
              </a:ext>
            </a:extLst>
          </p:cNvPr>
          <p:cNvSpPr txBox="1"/>
          <p:nvPr/>
        </p:nvSpPr>
        <p:spPr>
          <a:xfrm>
            <a:off x="4755127" y="1921058"/>
            <a:ext cx="1083951" cy="461665"/>
          </a:xfrm>
          <a:prstGeom prst="rect">
            <a:avLst/>
          </a:prstGeom>
          <a:noFill/>
        </p:spPr>
        <p:txBody>
          <a:bodyPr wrap="none" rtlCol="0">
            <a:spAutoFit/>
          </a:bodyPr>
          <a:lstStyle/>
          <a:p>
            <a:pPr algn="ctr"/>
            <a:r>
              <a:rPr lang="x-none" sz="2400" b="1" dirty="0">
                <a:solidFill>
                  <a:srgbClr val="E25B00"/>
                </a:solidFill>
              </a:rPr>
              <a:t>gente</a:t>
            </a:r>
          </a:p>
        </p:txBody>
      </p:sp>
      <p:sp>
        <p:nvSpPr>
          <p:cNvPr id="24" name="CuadroTexto 23">
            <a:extLst>
              <a:ext uri="{FF2B5EF4-FFF2-40B4-BE49-F238E27FC236}">
                <a16:creationId xmlns:a16="http://schemas.microsoft.com/office/drawing/2014/main" id="{10E53EAC-F546-2647-8B7C-E59EBB83CF47}"/>
              </a:ext>
            </a:extLst>
          </p:cNvPr>
          <p:cNvSpPr txBox="1"/>
          <p:nvPr/>
        </p:nvSpPr>
        <p:spPr>
          <a:xfrm>
            <a:off x="2559068" y="2630307"/>
            <a:ext cx="869149" cy="461665"/>
          </a:xfrm>
          <a:prstGeom prst="rect">
            <a:avLst/>
          </a:prstGeom>
          <a:noFill/>
        </p:spPr>
        <p:txBody>
          <a:bodyPr wrap="none" rtlCol="0">
            <a:spAutoFit/>
          </a:bodyPr>
          <a:lstStyle/>
          <a:p>
            <a:pPr algn="ctr"/>
            <a:r>
              <a:rPr lang="x-none" sz="2400" b="1" dirty="0">
                <a:solidFill>
                  <a:srgbClr val="E25B00"/>
                </a:solidFill>
              </a:rPr>
              <a:t>bajo</a:t>
            </a:r>
          </a:p>
        </p:txBody>
      </p:sp>
      <p:sp>
        <p:nvSpPr>
          <p:cNvPr id="25" name="CuadroTexto 24">
            <a:extLst>
              <a:ext uri="{FF2B5EF4-FFF2-40B4-BE49-F238E27FC236}">
                <a16:creationId xmlns:a16="http://schemas.microsoft.com/office/drawing/2014/main" id="{5596DB83-357C-EB4C-A882-829064189161}"/>
              </a:ext>
            </a:extLst>
          </p:cNvPr>
          <p:cNvSpPr txBox="1"/>
          <p:nvPr/>
        </p:nvSpPr>
        <p:spPr>
          <a:xfrm>
            <a:off x="1714785" y="3367074"/>
            <a:ext cx="1119217" cy="461665"/>
          </a:xfrm>
          <a:prstGeom prst="rect">
            <a:avLst/>
          </a:prstGeom>
          <a:noFill/>
        </p:spPr>
        <p:txBody>
          <a:bodyPr wrap="none" rtlCol="0">
            <a:spAutoFit/>
          </a:bodyPr>
          <a:lstStyle/>
          <a:p>
            <a:pPr algn="ctr"/>
            <a:r>
              <a:rPr lang="x-none" sz="2400" b="1" dirty="0">
                <a:solidFill>
                  <a:srgbClr val="E25B00"/>
                </a:solidFill>
              </a:rPr>
              <a:t>dibujo</a:t>
            </a:r>
          </a:p>
        </p:txBody>
      </p:sp>
      <p:sp>
        <p:nvSpPr>
          <p:cNvPr id="26" name="CuadroTexto 25">
            <a:extLst>
              <a:ext uri="{FF2B5EF4-FFF2-40B4-BE49-F238E27FC236}">
                <a16:creationId xmlns:a16="http://schemas.microsoft.com/office/drawing/2014/main" id="{F883631D-2B2D-6849-BCB9-F54215EA68B1}"/>
              </a:ext>
            </a:extLst>
          </p:cNvPr>
          <p:cNvSpPr txBox="1"/>
          <p:nvPr/>
        </p:nvSpPr>
        <p:spPr>
          <a:xfrm>
            <a:off x="3399488" y="3350991"/>
            <a:ext cx="1292341" cy="461665"/>
          </a:xfrm>
          <a:prstGeom prst="rect">
            <a:avLst/>
          </a:prstGeom>
          <a:noFill/>
        </p:spPr>
        <p:txBody>
          <a:bodyPr wrap="none" rtlCol="0">
            <a:spAutoFit/>
          </a:bodyPr>
          <a:lstStyle/>
          <a:p>
            <a:pPr algn="ctr"/>
            <a:r>
              <a:rPr lang="x-none" sz="2400" b="1" dirty="0">
                <a:solidFill>
                  <a:srgbClr val="E25B00"/>
                </a:solidFill>
              </a:rPr>
              <a:t>original</a:t>
            </a:r>
          </a:p>
        </p:txBody>
      </p:sp>
      <p:sp>
        <p:nvSpPr>
          <p:cNvPr id="27" name="CuadroTexto 26">
            <a:extLst>
              <a:ext uri="{FF2B5EF4-FFF2-40B4-BE49-F238E27FC236}">
                <a16:creationId xmlns:a16="http://schemas.microsoft.com/office/drawing/2014/main" id="{BC386BE1-40F9-AD43-8CF2-4DF4166F343C}"/>
              </a:ext>
            </a:extLst>
          </p:cNvPr>
          <p:cNvSpPr txBox="1"/>
          <p:nvPr/>
        </p:nvSpPr>
        <p:spPr>
          <a:xfrm>
            <a:off x="1183642" y="3976004"/>
            <a:ext cx="1276311" cy="461665"/>
          </a:xfrm>
          <a:prstGeom prst="rect">
            <a:avLst/>
          </a:prstGeom>
          <a:noFill/>
        </p:spPr>
        <p:txBody>
          <a:bodyPr wrap="none" rtlCol="0">
            <a:spAutoFit/>
          </a:bodyPr>
          <a:lstStyle/>
          <a:p>
            <a:pPr algn="ctr"/>
            <a:r>
              <a:rPr lang="x-none" sz="2400" b="1" dirty="0">
                <a:solidFill>
                  <a:srgbClr val="E25B00"/>
                </a:solidFill>
              </a:rPr>
              <a:t>trabajo</a:t>
            </a:r>
          </a:p>
        </p:txBody>
      </p:sp>
      <p:sp>
        <p:nvSpPr>
          <p:cNvPr id="28" name="CuadroTexto 27">
            <a:extLst>
              <a:ext uri="{FF2B5EF4-FFF2-40B4-BE49-F238E27FC236}">
                <a16:creationId xmlns:a16="http://schemas.microsoft.com/office/drawing/2014/main" id="{C91D0057-DCAF-3545-A5A0-00561822C5E1}"/>
              </a:ext>
            </a:extLst>
          </p:cNvPr>
          <p:cNvSpPr txBox="1"/>
          <p:nvPr/>
        </p:nvSpPr>
        <p:spPr>
          <a:xfrm>
            <a:off x="2794105" y="3972799"/>
            <a:ext cx="1305165" cy="461665"/>
          </a:xfrm>
          <a:prstGeom prst="rect">
            <a:avLst/>
          </a:prstGeom>
          <a:noFill/>
        </p:spPr>
        <p:txBody>
          <a:bodyPr wrap="none" rtlCol="0">
            <a:spAutoFit/>
          </a:bodyPr>
          <a:lstStyle/>
          <a:p>
            <a:pPr algn="ctr"/>
            <a:r>
              <a:rPr lang="x-none" sz="2400" b="1" dirty="0">
                <a:solidFill>
                  <a:srgbClr val="E25B00"/>
                </a:solidFill>
              </a:rPr>
              <a:t>parejas</a:t>
            </a:r>
          </a:p>
        </p:txBody>
      </p:sp>
      <p:sp>
        <p:nvSpPr>
          <p:cNvPr id="29" name="CuadroTexto 28">
            <a:extLst>
              <a:ext uri="{FF2B5EF4-FFF2-40B4-BE49-F238E27FC236}">
                <a16:creationId xmlns:a16="http://schemas.microsoft.com/office/drawing/2014/main" id="{31FBF5A5-D06B-4247-80A4-897CD7933408}"/>
              </a:ext>
            </a:extLst>
          </p:cNvPr>
          <p:cNvSpPr txBox="1"/>
          <p:nvPr/>
        </p:nvSpPr>
        <p:spPr>
          <a:xfrm>
            <a:off x="4392962" y="3969596"/>
            <a:ext cx="1045479" cy="461665"/>
          </a:xfrm>
          <a:prstGeom prst="rect">
            <a:avLst/>
          </a:prstGeom>
          <a:noFill/>
        </p:spPr>
        <p:txBody>
          <a:bodyPr wrap="none" rtlCol="0">
            <a:spAutoFit/>
          </a:bodyPr>
          <a:lstStyle/>
          <a:p>
            <a:pPr algn="ctr"/>
            <a:r>
              <a:rPr lang="x-none" sz="2400" b="1" dirty="0">
                <a:solidFill>
                  <a:srgbClr val="E25B00"/>
                </a:solidFill>
              </a:rPr>
              <a:t>mejor</a:t>
            </a:r>
          </a:p>
        </p:txBody>
      </p:sp>
      <p:sp>
        <p:nvSpPr>
          <p:cNvPr id="30" name="CuadroTexto 29">
            <a:extLst>
              <a:ext uri="{FF2B5EF4-FFF2-40B4-BE49-F238E27FC236}">
                <a16:creationId xmlns:a16="http://schemas.microsoft.com/office/drawing/2014/main" id="{C00BCA80-EE71-0A49-9F76-6A9F7237C7BC}"/>
              </a:ext>
            </a:extLst>
          </p:cNvPr>
          <p:cNvSpPr txBox="1"/>
          <p:nvPr/>
        </p:nvSpPr>
        <p:spPr>
          <a:xfrm>
            <a:off x="2259546" y="4626306"/>
            <a:ext cx="1502335" cy="461665"/>
          </a:xfrm>
          <a:prstGeom prst="rect">
            <a:avLst/>
          </a:prstGeom>
          <a:noFill/>
        </p:spPr>
        <p:txBody>
          <a:bodyPr wrap="none" rtlCol="0">
            <a:spAutoFit/>
          </a:bodyPr>
          <a:lstStyle/>
          <a:p>
            <a:pPr algn="ctr"/>
            <a:r>
              <a:rPr lang="x-none" sz="2400" b="1" dirty="0">
                <a:solidFill>
                  <a:srgbClr val="E25B00"/>
                </a:solidFill>
              </a:rPr>
              <a:t>imaginar</a:t>
            </a:r>
          </a:p>
        </p:txBody>
      </p:sp>
      <p:sp>
        <p:nvSpPr>
          <p:cNvPr id="31" name="CuadroTexto 30">
            <a:extLst>
              <a:ext uri="{FF2B5EF4-FFF2-40B4-BE49-F238E27FC236}">
                <a16:creationId xmlns:a16="http://schemas.microsoft.com/office/drawing/2014/main" id="{803251BC-8E54-2743-86B9-B7110496D03C}"/>
              </a:ext>
            </a:extLst>
          </p:cNvPr>
          <p:cNvSpPr txBox="1"/>
          <p:nvPr/>
        </p:nvSpPr>
        <p:spPr>
          <a:xfrm>
            <a:off x="4168249" y="4629628"/>
            <a:ext cx="1172116" cy="461665"/>
          </a:xfrm>
          <a:prstGeom prst="rect">
            <a:avLst/>
          </a:prstGeom>
          <a:noFill/>
        </p:spPr>
        <p:txBody>
          <a:bodyPr wrap="none" rtlCol="0">
            <a:spAutoFit/>
          </a:bodyPr>
          <a:lstStyle/>
          <a:p>
            <a:pPr algn="ctr"/>
            <a:r>
              <a:rPr lang="x-none" sz="2400" b="1" dirty="0">
                <a:solidFill>
                  <a:srgbClr val="E25B00"/>
                </a:solidFill>
              </a:rPr>
              <a:t>pájaro</a:t>
            </a:r>
          </a:p>
        </p:txBody>
      </p:sp>
      <p:sp>
        <p:nvSpPr>
          <p:cNvPr id="32" name="CuadroTexto 31">
            <a:extLst>
              <a:ext uri="{FF2B5EF4-FFF2-40B4-BE49-F238E27FC236}">
                <a16:creationId xmlns:a16="http://schemas.microsoft.com/office/drawing/2014/main" id="{F86729B6-EECA-494A-97FF-E01F17A8B121}"/>
              </a:ext>
            </a:extLst>
          </p:cNvPr>
          <p:cNvSpPr txBox="1"/>
          <p:nvPr/>
        </p:nvSpPr>
        <p:spPr>
          <a:xfrm>
            <a:off x="5294571" y="4626305"/>
            <a:ext cx="756938" cy="461665"/>
          </a:xfrm>
          <a:prstGeom prst="rect">
            <a:avLst/>
          </a:prstGeom>
          <a:noFill/>
        </p:spPr>
        <p:txBody>
          <a:bodyPr wrap="none" rtlCol="0">
            <a:spAutoFit/>
          </a:bodyPr>
          <a:lstStyle/>
          <a:p>
            <a:pPr algn="ctr"/>
            <a:r>
              <a:rPr lang="x-none" sz="2400" b="1" dirty="0">
                <a:solidFill>
                  <a:srgbClr val="E25B00"/>
                </a:solidFill>
              </a:rPr>
              <a:t>rojo</a:t>
            </a:r>
          </a:p>
        </p:txBody>
      </p:sp>
      <p:sp>
        <p:nvSpPr>
          <p:cNvPr id="33" name="CuadroTexto 32">
            <a:extLst>
              <a:ext uri="{FF2B5EF4-FFF2-40B4-BE49-F238E27FC236}">
                <a16:creationId xmlns:a16="http://schemas.microsoft.com/office/drawing/2014/main" id="{0425207F-B81F-8B46-B79B-8CE314387235}"/>
              </a:ext>
            </a:extLst>
          </p:cNvPr>
          <p:cNvSpPr txBox="1"/>
          <p:nvPr/>
        </p:nvSpPr>
        <p:spPr>
          <a:xfrm>
            <a:off x="2120065" y="5357928"/>
            <a:ext cx="1636988" cy="461665"/>
          </a:xfrm>
          <a:prstGeom prst="rect">
            <a:avLst/>
          </a:prstGeom>
          <a:noFill/>
        </p:spPr>
        <p:txBody>
          <a:bodyPr wrap="none" rtlCol="0">
            <a:spAutoFit/>
          </a:bodyPr>
          <a:lstStyle/>
          <a:p>
            <a:pPr algn="ctr"/>
            <a:r>
              <a:rPr lang="x-none" sz="2400" b="1" dirty="0">
                <a:solidFill>
                  <a:srgbClr val="E25B00"/>
                </a:solidFill>
              </a:rPr>
              <a:t>argentino</a:t>
            </a:r>
          </a:p>
        </p:txBody>
      </p:sp>
      <p:sp>
        <p:nvSpPr>
          <p:cNvPr id="34" name="CuadroTexto 33">
            <a:extLst>
              <a:ext uri="{FF2B5EF4-FFF2-40B4-BE49-F238E27FC236}">
                <a16:creationId xmlns:a16="http://schemas.microsoft.com/office/drawing/2014/main" id="{F599EFDD-695A-B641-B07F-E49D7148C8DD}"/>
              </a:ext>
            </a:extLst>
          </p:cNvPr>
          <p:cNvSpPr txBox="1"/>
          <p:nvPr/>
        </p:nvSpPr>
        <p:spPr>
          <a:xfrm>
            <a:off x="5198968" y="5368193"/>
            <a:ext cx="1316386" cy="461665"/>
          </a:xfrm>
          <a:prstGeom prst="rect">
            <a:avLst/>
          </a:prstGeom>
          <a:noFill/>
        </p:spPr>
        <p:txBody>
          <a:bodyPr wrap="none" rtlCol="0">
            <a:spAutoFit/>
          </a:bodyPr>
          <a:lstStyle/>
          <a:p>
            <a:pPr algn="ctr"/>
            <a:r>
              <a:rPr lang="x-none" sz="2400" b="1" dirty="0">
                <a:solidFill>
                  <a:srgbClr val="E25B00"/>
                </a:solidFill>
              </a:rPr>
              <a:t>colegio</a:t>
            </a:r>
          </a:p>
        </p:txBody>
      </p:sp>
      <p:sp>
        <p:nvSpPr>
          <p:cNvPr id="35" name="Action Button: Custom 20">
            <a:hlinkClick r:id="" action="ppaction://noaction" highlightClick="1">
              <a:snd r:embed="rId4" name="la mujer esta lejos de la gente.wav"/>
            </a:hlinkClick>
            <a:extLst>
              <a:ext uri="{FF2B5EF4-FFF2-40B4-BE49-F238E27FC236}">
                <a16:creationId xmlns:a16="http://schemas.microsoft.com/office/drawing/2014/main" id="{8693F625-3775-754A-8780-907E35F2875E}"/>
              </a:ext>
            </a:extLst>
          </p:cNvPr>
          <p:cNvSpPr/>
          <p:nvPr/>
        </p:nvSpPr>
        <p:spPr>
          <a:xfrm>
            <a:off x="280218" y="1964292"/>
            <a:ext cx="432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6" name="Action Button: Custom 20">
            <a:hlinkClick r:id="" action="ppaction://noaction" highlightClick="1">
              <a:snd r:embed="rId5" name="el chico es bajo.wav"/>
            </a:hlinkClick>
            <a:extLst>
              <a:ext uri="{FF2B5EF4-FFF2-40B4-BE49-F238E27FC236}">
                <a16:creationId xmlns:a16="http://schemas.microsoft.com/office/drawing/2014/main" id="{C7E57F02-CB42-0340-A8A3-CE128A1455AC}"/>
              </a:ext>
            </a:extLst>
          </p:cNvPr>
          <p:cNvSpPr/>
          <p:nvPr/>
        </p:nvSpPr>
        <p:spPr>
          <a:xfrm>
            <a:off x="280218" y="2635682"/>
            <a:ext cx="432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7" name="Action Button: Custom 20">
            <a:hlinkClick r:id="" action="ppaction://noaction" highlightClick="1">
              <a:snd r:embed="rId6" name="es un dibujo muy original.wav"/>
            </a:hlinkClick>
            <a:extLst>
              <a:ext uri="{FF2B5EF4-FFF2-40B4-BE49-F238E27FC236}">
                <a16:creationId xmlns:a16="http://schemas.microsoft.com/office/drawing/2014/main" id="{A1326BF0-22C9-FB4D-8331-38C770CA298D}"/>
              </a:ext>
            </a:extLst>
          </p:cNvPr>
          <p:cNvSpPr/>
          <p:nvPr/>
        </p:nvSpPr>
        <p:spPr>
          <a:xfrm>
            <a:off x="280218" y="3307072"/>
            <a:ext cx="432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8" name="Action Button: Custom 20">
            <a:hlinkClick r:id="" action="ppaction://noaction" highlightClick="1">
              <a:snd r:embed="rId7" name="el trabajo en parejas es mejor.wav"/>
            </a:hlinkClick>
            <a:extLst>
              <a:ext uri="{FF2B5EF4-FFF2-40B4-BE49-F238E27FC236}">
                <a16:creationId xmlns:a16="http://schemas.microsoft.com/office/drawing/2014/main" id="{4CFCB5C3-B4C2-484D-8C86-157D90C51787}"/>
              </a:ext>
            </a:extLst>
          </p:cNvPr>
          <p:cNvSpPr/>
          <p:nvPr/>
        </p:nvSpPr>
        <p:spPr>
          <a:xfrm>
            <a:off x="280218" y="3959920"/>
            <a:ext cx="432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9" name="Action Button: Custom 20">
            <a:hlinkClick r:id="" action="ppaction://noaction" highlightClick="1">
              <a:snd r:embed="rId8" name="puedes imaginar un pajaro rojo_.wav"/>
            </a:hlinkClick>
            <a:extLst>
              <a:ext uri="{FF2B5EF4-FFF2-40B4-BE49-F238E27FC236}">
                <a16:creationId xmlns:a16="http://schemas.microsoft.com/office/drawing/2014/main" id="{323BEAB4-1D8F-D84B-A689-888E71C106E5}"/>
              </a:ext>
            </a:extLst>
          </p:cNvPr>
          <p:cNvSpPr/>
          <p:nvPr/>
        </p:nvSpPr>
        <p:spPr>
          <a:xfrm>
            <a:off x="280218" y="4659171"/>
            <a:ext cx="432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0" name="Action Button: Custom 20">
            <a:hlinkClick r:id="" action="ppaction://noaction" highlightClick="1">
              <a:snd r:embed="rId9" name="el chico argentino esta en el colegio.wav"/>
            </a:hlinkClick>
            <a:extLst>
              <a:ext uri="{FF2B5EF4-FFF2-40B4-BE49-F238E27FC236}">
                <a16:creationId xmlns:a16="http://schemas.microsoft.com/office/drawing/2014/main" id="{E84FA9C0-1595-AB44-969F-32FE773812E1}"/>
              </a:ext>
            </a:extLst>
          </p:cNvPr>
          <p:cNvSpPr/>
          <p:nvPr/>
        </p:nvSpPr>
        <p:spPr>
          <a:xfrm>
            <a:off x="280217" y="5358422"/>
            <a:ext cx="432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7" name="TextBox 6"/>
          <p:cNvSpPr txBox="1"/>
          <p:nvPr/>
        </p:nvSpPr>
        <p:spPr>
          <a:xfrm>
            <a:off x="6986567" y="4659172"/>
            <a:ext cx="4930008" cy="461665"/>
          </a:xfrm>
          <a:prstGeom prst="rect">
            <a:avLst/>
          </a:prstGeom>
          <a:noFill/>
        </p:spPr>
        <p:txBody>
          <a:bodyPr wrap="square" rtlCol="0">
            <a:spAutoFit/>
          </a:bodyPr>
          <a:lstStyle/>
          <a:p>
            <a:pPr algn="l"/>
            <a:r>
              <a:rPr lang="en-GB" sz="2400" dirty="0">
                <a:solidFill>
                  <a:schemeClr val="accent1">
                    <a:lumMod val="50000"/>
                  </a:schemeClr>
                </a:solidFill>
              </a:rPr>
              <a:t>Can you imagine a red bird?</a:t>
            </a:r>
          </a:p>
        </p:txBody>
      </p:sp>
      <p:sp>
        <p:nvSpPr>
          <p:cNvPr id="41" name="TextBox 40"/>
          <p:cNvSpPr txBox="1"/>
          <p:nvPr/>
        </p:nvSpPr>
        <p:spPr>
          <a:xfrm>
            <a:off x="6943182" y="1915680"/>
            <a:ext cx="5361082" cy="461665"/>
          </a:xfrm>
          <a:prstGeom prst="rect">
            <a:avLst/>
          </a:prstGeom>
          <a:noFill/>
        </p:spPr>
        <p:txBody>
          <a:bodyPr wrap="square" rtlCol="0">
            <a:spAutoFit/>
          </a:bodyPr>
          <a:lstStyle/>
          <a:p>
            <a:pPr algn="l"/>
            <a:r>
              <a:rPr lang="en-GB" sz="2400" dirty="0">
                <a:solidFill>
                  <a:schemeClr val="accent1">
                    <a:lumMod val="50000"/>
                  </a:schemeClr>
                </a:solidFill>
              </a:rPr>
              <a:t>The woman is far from the people.</a:t>
            </a:r>
          </a:p>
        </p:txBody>
      </p:sp>
      <p:sp>
        <p:nvSpPr>
          <p:cNvPr id="42" name="TextBox 41"/>
          <p:cNvSpPr txBox="1"/>
          <p:nvPr/>
        </p:nvSpPr>
        <p:spPr>
          <a:xfrm>
            <a:off x="6986567" y="2619698"/>
            <a:ext cx="5361082" cy="461665"/>
          </a:xfrm>
          <a:prstGeom prst="rect">
            <a:avLst/>
          </a:prstGeom>
          <a:noFill/>
        </p:spPr>
        <p:txBody>
          <a:bodyPr wrap="square" rtlCol="0">
            <a:spAutoFit/>
          </a:bodyPr>
          <a:lstStyle/>
          <a:p>
            <a:pPr algn="l"/>
            <a:r>
              <a:rPr lang="en-GB" sz="2400" dirty="0">
                <a:solidFill>
                  <a:schemeClr val="accent1">
                    <a:lumMod val="50000"/>
                  </a:schemeClr>
                </a:solidFill>
              </a:rPr>
              <a:t>The boy is short.</a:t>
            </a:r>
          </a:p>
        </p:txBody>
      </p:sp>
      <p:sp>
        <p:nvSpPr>
          <p:cNvPr id="43" name="TextBox 42"/>
          <p:cNvSpPr txBox="1"/>
          <p:nvPr/>
        </p:nvSpPr>
        <p:spPr>
          <a:xfrm>
            <a:off x="6986567" y="3300196"/>
            <a:ext cx="5361082" cy="461665"/>
          </a:xfrm>
          <a:prstGeom prst="rect">
            <a:avLst/>
          </a:prstGeom>
          <a:noFill/>
        </p:spPr>
        <p:txBody>
          <a:bodyPr wrap="square" rtlCol="0">
            <a:spAutoFit/>
          </a:bodyPr>
          <a:lstStyle/>
          <a:p>
            <a:pPr algn="l"/>
            <a:r>
              <a:rPr lang="en-GB" sz="2400" dirty="0">
                <a:solidFill>
                  <a:schemeClr val="accent1">
                    <a:lumMod val="50000"/>
                  </a:schemeClr>
                </a:solidFill>
              </a:rPr>
              <a:t>The drawing is very original.</a:t>
            </a:r>
          </a:p>
        </p:txBody>
      </p:sp>
      <p:sp>
        <p:nvSpPr>
          <p:cNvPr id="44" name="TextBox 43"/>
          <p:cNvSpPr txBox="1"/>
          <p:nvPr/>
        </p:nvSpPr>
        <p:spPr>
          <a:xfrm>
            <a:off x="6987254" y="3959920"/>
            <a:ext cx="5361082" cy="461665"/>
          </a:xfrm>
          <a:prstGeom prst="rect">
            <a:avLst/>
          </a:prstGeom>
          <a:noFill/>
        </p:spPr>
        <p:txBody>
          <a:bodyPr wrap="square" rtlCol="0">
            <a:spAutoFit/>
          </a:bodyPr>
          <a:lstStyle/>
          <a:p>
            <a:pPr algn="l"/>
            <a:r>
              <a:rPr lang="en-GB" sz="2400" dirty="0">
                <a:solidFill>
                  <a:schemeClr val="accent1">
                    <a:lumMod val="50000"/>
                  </a:schemeClr>
                </a:solidFill>
              </a:rPr>
              <a:t>(The) work in pairs is better.</a:t>
            </a:r>
          </a:p>
        </p:txBody>
      </p:sp>
      <p:sp>
        <p:nvSpPr>
          <p:cNvPr id="45" name="TextBox 44"/>
          <p:cNvSpPr txBox="1"/>
          <p:nvPr/>
        </p:nvSpPr>
        <p:spPr>
          <a:xfrm>
            <a:off x="6986567" y="5383541"/>
            <a:ext cx="4930008" cy="830997"/>
          </a:xfrm>
          <a:prstGeom prst="rect">
            <a:avLst/>
          </a:prstGeom>
          <a:noFill/>
        </p:spPr>
        <p:txBody>
          <a:bodyPr wrap="square" rtlCol="0">
            <a:spAutoFit/>
          </a:bodyPr>
          <a:lstStyle/>
          <a:p>
            <a:pPr algn="l"/>
            <a:r>
              <a:rPr lang="en-GB" sz="2400" dirty="0">
                <a:solidFill>
                  <a:schemeClr val="accent1">
                    <a:lumMod val="50000"/>
                  </a:schemeClr>
                </a:solidFill>
              </a:rPr>
              <a:t>The Argentinian boy is in the school.</a:t>
            </a:r>
          </a:p>
        </p:txBody>
      </p:sp>
    </p:spTree>
    <p:extLst>
      <p:ext uri="{BB962C8B-B14F-4D97-AF65-F5344CB8AC3E}">
        <p14:creationId xmlns:p14="http://schemas.microsoft.com/office/powerpoint/2010/main" val="416451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8" grpId="0"/>
      <p:bldP spid="29" grpId="0"/>
      <p:bldP spid="30" grpId="0"/>
      <p:bldP spid="31" grpId="0"/>
      <p:bldP spid="32" grpId="0"/>
      <p:bldP spid="34" grpId="0"/>
      <p:bldP spid="7" grpId="0"/>
      <p:bldP spid="41" grpId="0"/>
      <p:bldP spid="42" grpId="0"/>
      <p:bldP spid="43"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72" y="333026"/>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6" name="Picture 6" descr="silhouettes of five peop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9433" y="2224030"/>
            <a:ext cx="2813133" cy="1317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pic>
        <p:nvPicPr>
          <p:cNvPr id="20486" name="Picture 6" descr="polaroid pictur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0302" y="1309484"/>
            <a:ext cx="1780934" cy="1452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pic>
        <p:nvPicPr>
          <p:cNvPr id="20484" name="Picture 4" descr="hand making 'ok' sig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2981" y="4404593"/>
            <a:ext cx="1163991" cy="16175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98771" y="4699842"/>
            <a:ext cx="63584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neralmente</a:t>
            </a:r>
          </a:p>
        </p:txBody>
      </p:sp>
      <p:sp>
        <p:nvSpPr>
          <p:cNvPr id="15" name="TextBox 14"/>
          <p:cNvSpPr txBox="1"/>
          <p:nvPr/>
        </p:nvSpPr>
        <p:spPr>
          <a:xfrm>
            <a:off x="4755388" y="5486479"/>
            <a:ext cx="26002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[generally]</a:t>
            </a:r>
          </a:p>
        </p:txBody>
      </p:sp>
      <p:sp>
        <p:nvSpPr>
          <p:cNvPr id="8" name="TextBox 7"/>
          <p:cNvSpPr txBox="1"/>
          <p:nvPr/>
        </p:nvSpPr>
        <p:spPr>
          <a:xfrm>
            <a:off x="8282661" y="202748"/>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pic>
        <p:nvPicPr>
          <p:cNvPr id="20488" name="Picture 8" descr="Man picking up a suitcas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6909" y="1452484"/>
            <a:ext cx="1938421" cy="16411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98131" y="3388930"/>
            <a:ext cx="5050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ntino</a:t>
            </a:r>
          </a:p>
        </p:txBody>
      </p:sp>
      <p:pic>
        <p:nvPicPr>
          <p:cNvPr id="20482" name="Picture 2" descr="Flag of Argenti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2220" y="4571853"/>
            <a:ext cx="1893134" cy="94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61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ge_imag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486"/>
                                        </p:tgtEl>
                                        <p:attrNameLst>
                                          <p:attrName>style.visibility</p:attrName>
                                        </p:attrNameLst>
                                      </p:cBhvr>
                                      <p:to>
                                        <p:strVal val="visible"/>
                                      </p:to>
                                    </p:set>
                                    <p:animEffect transition="in" filter="fade">
                                      <p:cBhvr>
                                        <p:cTn id="28" dur="500"/>
                                        <p:tgtEl>
                                          <p:spTgt spid="20486"/>
                                        </p:tgtEl>
                                      </p:cBhvr>
                                    </p:animEffect>
                                  </p:childTnLst>
                                  <p:subTnLst>
                                    <p:audio>
                                      <p:cMediaNode>
                                        <p:cTn display="0" masterRel="sameClick">
                                          <p:stCondLst>
                                            <p:cond evt="begin" delay="0">
                                              <p:tn val="26"/>
                                            </p:cond>
                                          </p:stCondLst>
                                          <p:endCondLst>
                                            <p:cond evt="onStopAudio" delay="0">
                                              <p:tgtEl>
                                                <p:sldTgt/>
                                              </p:tgtEl>
                                            </p:cond>
                                          </p:endCondLst>
                                        </p:cTn>
                                        <p:tgtEl>
                                          <p:sndTgt r:embed="rId5" name="ge_imag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ge_recog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488"/>
                                        </p:tgtEl>
                                        <p:attrNameLst>
                                          <p:attrName>style.visibility</p:attrName>
                                        </p:attrNameLst>
                                      </p:cBhvr>
                                      <p:to>
                                        <p:strVal val="visible"/>
                                      </p:to>
                                    </p:set>
                                    <p:animEffect transition="in" filter="fade">
                                      <p:cBhvr>
                                        <p:cTn id="38" dur="500"/>
                                        <p:tgtEl>
                                          <p:spTgt spid="20488"/>
                                        </p:tgtEl>
                                      </p:cBhvr>
                                    </p:animEffect>
                                  </p:childTnLst>
                                  <p:subTnLst>
                                    <p:audio>
                                      <p:cMediaNode>
                                        <p:cTn display="0" masterRel="sameClick">
                                          <p:stCondLst>
                                            <p:cond evt="begin" delay="0">
                                              <p:tn val="36"/>
                                            </p:cond>
                                          </p:stCondLst>
                                          <p:endCondLst>
                                            <p:cond evt="onStopAudio" delay="0">
                                              <p:tgtEl>
                                                <p:sldTgt/>
                                              </p:tgtEl>
                                            </p:cond>
                                          </p:endCondLst>
                                        </p:cTn>
                                        <p:tgtEl>
                                          <p:sndTgt r:embed="rId6" name="ge_recog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e_gest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484"/>
                                        </p:tgtEl>
                                        <p:attrNameLst>
                                          <p:attrName>style.visibility</p:attrName>
                                        </p:attrNameLst>
                                      </p:cBhvr>
                                      <p:to>
                                        <p:strVal val="visible"/>
                                      </p:to>
                                    </p:set>
                                    <p:animEffect transition="in" filter="fade">
                                      <p:cBhvr>
                                        <p:cTn id="48" dur="500"/>
                                        <p:tgtEl>
                                          <p:spTgt spid="20484"/>
                                        </p:tgtEl>
                                      </p:cBhvr>
                                    </p:animEffect>
                                  </p:childTnLst>
                                  <p:subTnLst>
                                    <p:audio>
                                      <p:cMediaNode>
                                        <p:cTn display="0" masterRel="sameClick">
                                          <p:stCondLst>
                                            <p:cond evt="begin" delay="0">
                                              <p:tn val="46"/>
                                            </p:cond>
                                          </p:stCondLst>
                                          <p:endCondLst>
                                            <p:cond evt="onStopAudio" delay="0">
                                              <p:tgtEl>
                                                <p:sldTgt/>
                                              </p:tgtEl>
                                            </p:cond>
                                          </p:endCondLst>
                                        </p:cTn>
                                        <p:tgtEl>
                                          <p:sndTgt r:embed="rId7" name="ge_gest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8" name="ge_generalme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ge_generalme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ge_argentin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482"/>
                                        </p:tgtEl>
                                        <p:attrNameLst>
                                          <p:attrName>style.visibility</p:attrName>
                                        </p:attrNameLst>
                                      </p:cBhvr>
                                      <p:to>
                                        <p:strVal val="visible"/>
                                      </p:to>
                                    </p:set>
                                    <p:animEffect transition="in" filter="fade">
                                      <p:cBhvr>
                                        <p:cTn id="68" dur="500"/>
                                        <p:tgtEl>
                                          <p:spTgt spid="20482"/>
                                        </p:tgtEl>
                                      </p:cBhvr>
                                    </p:animEffect>
                                  </p:childTnLst>
                                  <p:subTnLst>
                                    <p:audio>
                                      <p:cMediaNode>
                                        <p:cTn display="0" masterRel="sameClick">
                                          <p:stCondLst>
                                            <p:cond evt="begin" delay="0">
                                              <p:tn val="66"/>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15"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72" y="333026"/>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ntino</a:t>
            </a:r>
          </a:p>
        </p:txBody>
      </p:sp>
    </p:spTree>
    <p:extLst>
      <p:ext uri="{BB962C8B-B14F-4D97-AF65-F5344CB8AC3E}">
        <p14:creationId xmlns:p14="http://schemas.microsoft.com/office/powerpoint/2010/main" val="121917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ge_imag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ge_recog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e_ges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8" name="ge_generalme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96827"/>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ntino</a:t>
            </a:r>
          </a:p>
        </p:txBody>
      </p:sp>
    </p:spTree>
    <p:extLst>
      <p:ext uri="{BB962C8B-B14F-4D97-AF65-F5344CB8AC3E}">
        <p14:creationId xmlns:p14="http://schemas.microsoft.com/office/powerpoint/2010/main" val="27522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gi</a:t>
            </a:r>
            <a:endParaRPr lang="en-GB" sz="12000" b="1" dirty="0"/>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7" name="Cloud Callout 16" descr="thought bubble"/>
          <p:cNvSpPr/>
          <p:nvPr/>
        </p:nvSpPr>
        <p:spPr>
          <a:xfrm>
            <a:off x="5336483" y="2246000"/>
            <a:ext cx="1519033" cy="951456"/>
          </a:xfrm>
          <a:prstGeom prst="cloudCallout">
            <a:avLst>
              <a:gd name="adj1" fmla="val -5923"/>
              <a:gd name="adj2" fmla="val 779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grpSp>
        <p:nvGrpSpPr>
          <p:cNvPr id="3" name="Group 2" descr="signpost with multiple option signs"/>
          <p:cNvGrpSpPr/>
          <p:nvPr/>
        </p:nvGrpSpPr>
        <p:grpSpPr>
          <a:xfrm>
            <a:off x="1493939" y="1031291"/>
            <a:ext cx="845720" cy="2341391"/>
            <a:chOff x="1819268" y="972928"/>
            <a:chExt cx="1126447" cy="3118590"/>
          </a:xfrm>
        </p:grpSpPr>
        <p:pic>
          <p:nvPicPr>
            <p:cNvPr id="23564" name="Picture 12" descr="sign 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9268" y="972928"/>
              <a:ext cx="1126447" cy="31185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215508">
              <a:off x="2153826" y="1950328"/>
              <a:ext cx="530079" cy="17559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pic>
        <p:nvPicPr>
          <p:cNvPr id="23556" name="Picture 4" descr="praying hand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1011" y="4419562"/>
            <a:ext cx="853734" cy="1320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7693" y="4316428"/>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grpSp>
        <p:nvGrpSpPr>
          <p:cNvPr id="2" name="Group 1" descr="open book with page numbers"/>
          <p:cNvGrpSpPr/>
          <p:nvPr/>
        </p:nvGrpSpPr>
        <p:grpSpPr>
          <a:xfrm>
            <a:off x="5258863" y="5302792"/>
            <a:ext cx="1674274" cy="980824"/>
            <a:chOff x="8059587" y="2038123"/>
            <a:chExt cx="2554482" cy="1345361"/>
          </a:xfrm>
        </p:grpSpPr>
        <p:pic>
          <p:nvPicPr>
            <p:cNvPr id="14" name="Picture 4" descr="open book with page numb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9587" y="2038123"/>
              <a:ext cx="2554482" cy="1345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9892374">
              <a:off x="8204109" y="2258418"/>
              <a:ext cx="557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47</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6" name="TextBox 15"/>
            <p:cNvSpPr txBox="1"/>
            <p:nvPr/>
          </p:nvSpPr>
          <p:spPr>
            <a:xfrm rot="247829">
              <a:off x="9347201" y="2047037"/>
              <a:ext cx="557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48</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sp>
        <p:nvSpPr>
          <p:cNvPr id="10" name="TextBox 9"/>
          <p:cNvSpPr txBox="1"/>
          <p:nvPr/>
        </p:nvSpPr>
        <p:spPr>
          <a:xfrm>
            <a:off x="8344566" y="173947"/>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P57</a:t>
            </a:r>
          </a:p>
        </p:txBody>
      </p:sp>
      <p:pic>
        <p:nvPicPr>
          <p:cNvPr id="23566" name="Picture 14" descr="clapper board for fil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0575" y="1370075"/>
            <a:ext cx="1676384" cy="14640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392831" y="1986235"/>
            <a:ext cx="1215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 Cen MT" panose="020B0602020104020603"/>
                <a:ea typeface="+mn-ea"/>
                <a:cs typeface="+mn-cs"/>
              </a:rPr>
              <a:t>Versión original</a:t>
            </a:r>
          </a:p>
        </p:txBody>
      </p:sp>
      <p:sp>
        <p:nvSpPr>
          <p:cNvPr id="11" name="TextBox 10"/>
          <p:cNvSpPr txBox="1"/>
          <p:nvPr/>
        </p:nvSpPr>
        <p:spPr>
          <a:xfrm>
            <a:off x="8772634" y="3372682"/>
            <a:ext cx="33566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23562" name="Picture 10" descr="stack of book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42952" y="4634179"/>
            <a:ext cx="1636290" cy="123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19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gi_eleg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gi_eleg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gi_origina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566"/>
                                        </p:tgtEl>
                                        <p:attrNameLst>
                                          <p:attrName>style.visibility</p:attrName>
                                        </p:attrNameLst>
                                      </p:cBhvr>
                                      <p:to>
                                        <p:strVal val="visible"/>
                                      </p:to>
                                    </p:set>
                                    <p:animEffect transition="in" filter="fade">
                                      <p:cBhvr>
                                        <p:cTn id="38" dur="500"/>
                                        <p:tgtEl>
                                          <p:spTgt spid="23566"/>
                                        </p:tgtEl>
                                      </p:cBhvr>
                                    </p:animEffect>
                                  </p:childTnLst>
                                  <p:subTnLst>
                                    <p:audio>
                                      <p:cMediaNode>
                                        <p:cTn display="0" masterRel="sameClick">
                                          <p:stCondLst>
                                            <p:cond evt="begin" delay="0">
                                              <p:tn val="36"/>
                                            </p:cond>
                                          </p:stCondLst>
                                          <p:endCondLst>
                                            <p:cond evt="onStopAudio" delay="0">
                                              <p:tgtEl>
                                                <p:sldTgt/>
                                              </p:tgtEl>
                                            </p:cond>
                                          </p:endCondLst>
                                        </p:cTn>
                                        <p:tgtEl>
                                          <p:sndTgt r:embed="rId6" name="gi_origi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i_religio%CC%81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556"/>
                                        </p:tgtEl>
                                        <p:attrNameLst>
                                          <p:attrName>style.visibility</p:attrName>
                                        </p:attrNameLst>
                                      </p:cBhvr>
                                      <p:to>
                                        <p:strVal val="visible"/>
                                      </p:to>
                                    </p:set>
                                    <p:animEffect transition="in" filter="fade">
                                      <p:cBhvr>
                                        <p:cTn id="48" dur="500"/>
                                        <p:tgtEl>
                                          <p:spTgt spid="23556"/>
                                        </p:tgtEl>
                                      </p:cBhvr>
                                    </p:animEffect>
                                  </p:childTnLst>
                                  <p:subTnLst>
                                    <p:audio>
                                      <p:cMediaNode>
                                        <p:cTn display="0" masterRel="sameClick">
                                          <p:stCondLst>
                                            <p:cond evt="begin" delay="0">
                                              <p:tn val="46"/>
                                            </p:cond>
                                          </p:stCondLst>
                                          <p:endCondLst>
                                            <p:cond evt="onStopAudio" delay="0">
                                              <p:tgtEl>
                                                <p:sldTgt/>
                                              </p:tgtEl>
                                            </p:cond>
                                          </p:endCondLst>
                                        </p:cTn>
                                        <p:tgtEl>
                                          <p:sndTgt r:embed="rId7" name="gi_religio%CC%81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8" name="gi_pa%CC%81gin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gi_pa%CC%81gin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gi_colegi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562"/>
                                        </p:tgtEl>
                                        <p:attrNameLst>
                                          <p:attrName>style.visibility</p:attrName>
                                        </p:attrNameLst>
                                      </p:cBhvr>
                                      <p:to>
                                        <p:strVal val="visible"/>
                                      </p:to>
                                    </p:set>
                                    <p:animEffect transition="in" filter="fade">
                                      <p:cBhvr>
                                        <p:cTn id="68" dur="500"/>
                                        <p:tgtEl>
                                          <p:spTgt spid="23562"/>
                                        </p:tgtEl>
                                      </p:cBhvr>
                                    </p:animEffect>
                                  </p:childTnLst>
                                  <p:subTnLst>
                                    <p:audio>
                                      <p:cMediaNode>
                                        <p:cTn display="0" masterRel="sameClick">
                                          <p:stCondLst>
                                            <p:cond evt="begin" delay="0">
                                              <p:tn val="66"/>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7" grpId="0" animBg="1"/>
      <p:bldP spid="5" grpId="0"/>
      <p:bldP spid="8" grpId="0"/>
      <p:bldP spid="9" grpId="0"/>
      <p:bldP spid="4"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gi</a:t>
            </a:r>
            <a:endParaRPr lang="en-GB" sz="12000" b="1" dirty="0"/>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P57</a:t>
            </a:r>
          </a:p>
        </p:txBody>
      </p:sp>
      <p:sp>
        <p:nvSpPr>
          <p:cNvPr id="11" name="TextBox 10"/>
          <p:cNvSpPr txBox="1"/>
          <p:nvPr/>
        </p:nvSpPr>
        <p:spPr>
          <a:xfrm>
            <a:off x="8772634" y="3372682"/>
            <a:ext cx="33566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Tree>
    <p:extLst>
      <p:ext uri="{BB962C8B-B14F-4D97-AF65-F5344CB8AC3E}">
        <p14:creationId xmlns:p14="http://schemas.microsoft.com/office/powerpoint/2010/main" val="414096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gi_elegi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gi_original.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i_religio%CC%81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subTnLst>
                                    <p:audio>
                                      <p:cMediaNode>
                                        <p:cTn display="0" masterRel="sameClick">
                                          <p:stCondLst>
                                            <p:cond evt="begin" delay="0">
                                              <p:tn val="33"/>
                                            </p:cond>
                                          </p:stCondLst>
                                          <p:endCondLst>
                                            <p:cond evt="onStopAudio" delay="0">
                                              <p:tgtEl>
                                                <p:sldTgt/>
                                              </p:tgtEl>
                                            </p:cond>
                                          </p:endCondLst>
                                        </p:cTn>
                                        <p:tgtEl>
                                          <p:sndTgt r:embed="rId8" name="gi_pa%CC%81gin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5" grpId="0"/>
      <p:bldP spid="8" grpId="0"/>
      <p:bldP spid="9" grpId="0"/>
      <p:bldP spid="4"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txBox="1">
            <a:spLocks noGrp="1"/>
          </p:cNvSpPr>
          <p:nvPr>
            <p:ph type="title"/>
          </p:nvPr>
        </p:nvSpPr>
        <p:spPr>
          <a:xfrm>
            <a:off x="821848" y="10026"/>
            <a:ext cx="10515600" cy="1754326"/>
          </a:xfrm>
          <a:prstGeom prst="rect">
            <a:avLst/>
          </a:prstGeom>
          <a:noFill/>
        </p:spPr>
        <p:txBody>
          <a:bodyPr wrap="square" rtlCol="0">
            <a:sp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gi</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nal</a:t>
            </a:r>
          </a:p>
        </p:txBody>
      </p:sp>
      <p:sp>
        <p:nvSpPr>
          <p:cNvPr id="11" name="TextBox 10"/>
          <p:cNvSpPr txBox="1"/>
          <p:nvPr/>
        </p:nvSpPr>
        <p:spPr>
          <a:xfrm>
            <a:off x="8772634" y="3372682"/>
            <a:ext cx="33566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Tree>
    <p:extLst>
      <p:ext uri="{BB962C8B-B14F-4D97-AF65-F5344CB8AC3E}">
        <p14:creationId xmlns:p14="http://schemas.microsoft.com/office/powerpoint/2010/main" val="278055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5" grpId="0"/>
      <p:bldP spid="8" grpId="0"/>
      <p:bldP spid="9" grpId="0"/>
      <p:bldP spid="4"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280218" y="1325563"/>
            <a:ext cx="6649157" cy="461665"/>
          </a:xfrm>
          <a:prstGeom prst="rect">
            <a:avLst/>
          </a:prstGeom>
          <a:noFill/>
        </p:spPr>
        <p:txBody>
          <a:bodyPr wrap="square" rtlCol="0">
            <a:spAutoFit/>
          </a:bodyPr>
          <a:lstStyle/>
          <a:p>
            <a:r>
              <a:rPr lang="en-US" sz="2400" b="1" dirty="0">
                <a:solidFill>
                  <a:srgbClr val="5B9BD5">
                    <a:lumMod val="50000"/>
                  </a:srgbClr>
                </a:solidFill>
              </a:rPr>
              <a:t>Escucha y </a:t>
            </a:r>
            <a:r>
              <a:rPr lang="en-US" sz="2400" b="1" dirty="0" err="1">
                <a:solidFill>
                  <a:srgbClr val="5B9BD5">
                    <a:lumMod val="50000"/>
                  </a:srgbClr>
                </a:solidFill>
              </a:rPr>
              <a:t>marca</a:t>
            </a:r>
            <a:r>
              <a:rPr lang="en-US" sz="2400" b="1" dirty="0">
                <a:solidFill>
                  <a:srgbClr val="5B9BD5">
                    <a:lumMod val="50000"/>
                  </a:srgbClr>
                </a:solidFill>
              </a:rPr>
              <a:t>. ¿</a:t>
            </a:r>
            <a:r>
              <a:rPr lang="en-US" sz="2400" b="1" dirty="0" err="1">
                <a:solidFill>
                  <a:srgbClr val="5B9BD5">
                    <a:lumMod val="50000"/>
                  </a:srgbClr>
                </a:solidFill>
              </a:rPr>
              <a:t>Escuchas</a:t>
            </a:r>
            <a:r>
              <a:rPr lang="en-US" sz="2400" b="1" dirty="0">
                <a:solidFill>
                  <a:srgbClr val="5B9BD5">
                    <a:lumMod val="50000"/>
                  </a:srgbClr>
                </a:solidFill>
              </a:rPr>
              <a:t> [</a:t>
            </a:r>
            <a:r>
              <a:rPr lang="en-US" sz="2400" b="1" dirty="0" err="1">
                <a:solidFill>
                  <a:srgbClr val="5B9BD5">
                    <a:lumMod val="50000"/>
                  </a:srgbClr>
                </a:solidFill>
              </a:rPr>
              <a:t>ge</a:t>
            </a:r>
            <a:r>
              <a:rPr lang="en-US" sz="2400" b="1" dirty="0">
                <a:solidFill>
                  <a:srgbClr val="5B9BD5">
                    <a:lumMod val="50000"/>
                  </a:srgbClr>
                </a:solidFill>
              </a:rPr>
              <a:t>], [</a:t>
            </a:r>
            <a:r>
              <a:rPr lang="en-US" sz="2400" b="1" dirty="0" err="1">
                <a:solidFill>
                  <a:srgbClr val="5B9BD5">
                    <a:lumMod val="50000"/>
                  </a:srgbClr>
                </a:solidFill>
              </a:rPr>
              <a:t>gi</a:t>
            </a:r>
            <a:r>
              <a:rPr lang="en-US" sz="2400" b="1" dirty="0">
                <a:solidFill>
                  <a:srgbClr val="5B9BD5">
                    <a:lumMod val="50000"/>
                  </a:srgbClr>
                </a:solidFill>
              </a:rPr>
              <a:t>] o [j]?</a:t>
            </a:r>
          </a:p>
        </p:txBody>
      </p:sp>
      <p:graphicFrame>
        <p:nvGraphicFramePr>
          <p:cNvPr id="41" name="Table 6">
            <a:extLst>
              <a:ext uri="{FF2B5EF4-FFF2-40B4-BE49-F238E27FC236}">
                <a16:creationId xmlns:a16="http://schemas.microsoft.com/office/drawing/2014/main" id="{44FC5A19-743B-CE4C-838D-EA22C0833750}"/>
              </a:ext>
            </a:extLst>
          </p:cNvPr>
          <p:cNvGraphicFramePr>
            <a:graphicFrameLocks noGrp="1"/>
          </p:cNvGraphicFramePr>
          <p:nvPr/>
        </p:nvGraphicFramePr>
        <p:xfrm>
          <a:off x="653145" y="1995179"/>
          <a:ext cx="10937841" cy="3922294"/>
        </p:xfrm>
        <a:graphic>
          <a:graphicData uri="http://schemas.openxmlformats.org/drawingml/2006/table">
            <a:tbl>
              <a:tblPr firstRow="1" bandRow="1">
                <a:tableStyleId>{21E4AEA4-8DFA-4A89-87EB-49C32662AFE0}</a:tableStyleId>
              </a:tblPr>
              <a:tblGrid>
                <a:gridCol w="751581">
                  <a:extLst>
                    <a:ext uri="{9D8B030D-6E8A-4147-A177-3AD203B41FA5}">
                      <a16:colId xmlns:a16="http://schemas.microsoft.com/office/drawing/2014/main" val="2607353726"/>
                    </a:ext>
                  </a:extLst>
                </a:gridCol>
                <a:gridCol w="1008218">
                  <a:extLst>
                    <a:ext uri="{9D8B030D-6E8A-4147-A177-3AD203B41FA5}">
                      <a16:colId xmlns:a16="http://schemas.microsoft.com/office/drawing/2014/main" val="4128092149"/>
                    </a:ext>
                  </a:extLst>
                </a:gridCol>
                <a:gridCol w="1042344">
                  <a:extLst>
                    <a:ext uri="{9D8B030D-6E8A-4147-A177-3AD203B41FA5}">
                      <a16:colId xmlns:a16="http://schemas.microsoft.com/office/drawing/2014/main" val="2609792770"/>
                    </a:ext>
                  </a:extLst>
                </a:gridCol>
                <a:gridCol w="1010949">
                  <a:extLst>
                    <a:ext uri="{9D8B030D-6E8A-4147-A177-3AD203B41FA5}">
                      <a16:colId xmlns:a16="http://schemas.microsoft.com/office/drawing/2014/main" val="1616836717"/>
                    </a:ext>
                  </a:extLst>
                </a:gridCol>
                <a:gridCol w="2042688">
                  <a:extLst>
                    <a:ext uri="{9D8B030D-6E8A-4147-A177-3AD203B41FA5}">
                      <a16:colId xmlns:a16="http://schemas.microsoft.com/office/drawing/2014/main" val="1274197347"/>
                    </a:ext>
                  </a:extLst>
                </a:gridCol>
                <a:gridCol w="5082061">
                  <a:extLst>
                    <a:ext uri="{9D8B030D-6E8A-4147-A177-3AD203B41FA5}">
                      <a16:colId xmlns:a16="http://schemas.microsoft.com/office/drawing/2014/main" val="2770746338"/>
                    </a:ext>
                  </a:extLst>
                </a:gridCol>
              </a:tblGrid>
              <a:tr h="494406">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ge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gi</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j</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tc>
                <a:extLst>
                  <a:ext uri="{0D108BD9-81ED-4DB2-BD59-A6C34878D82A}">
                    <a16:rowId xmlns:a16="http://schemas.microsoft.com/office/drawing/2014/main" val="1153431983"/>
                  </a:ext>
                </a:extLst>
              </a:tr>
              <a:tr h="428486">
                <a:tc>
                  <a:txBody>
                    <a:bodyPr/>
                    <a:lstStyle/>
                    <a:p>
                      <a:pPr algn="ctr"/>
                      <a:r>
                        <a:rPr lang="en-GB" sz="2000" dirty="0">
                          <a:solidFill>
                            <a:schemeClr val="accent1">
                              <a:lumMod val="50000"/>
                            </a:schemeClr>
                          </a:solidFill>
                        </a:rPr>
                        <a:t>1.</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generalmente</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Generally</a:t>
                      </a:r>
                      <a:r>
                        <a:rPr lang="en-GB" sz="2000" baseline="0" dirty="0">
                          <a:solidFill>
                            <a:schemeClr val="accent1">
                              <a:lumMod val="50000"/>
                            </a:schemeClr>
                          </a:solidFill>
                        </a:rPr>
                        <a:t> dogs are good.</a:t>
                      </a: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28486">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hijo</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S/he speaks with the son.</a:t>
                      </a:r>
                    </a:p>
                  </a:txBody>
                  <a:tcPr/>
                </a:tc>
                <a:extLst>
                  <a:ext uri="{0D108BD9-81ED-4DB2-BD59-A6C34878D82A}">
                    <a16:rowId xmlns:a16="http://schemas.microsoft.com/office/drawing/2014/main" val="1961458278"/>
                  </a:ext>
                </a:extLst>
              </a:tr>
              <a:tr h="428486">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julio</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Where are you in July?</a:t>
                      </a:r>
                    </a:p>
                  </a:txBody>
                  <a:tcPr/>
                </a:tc>
                <a:extLst>
                  <a:ext uri="{0D108BD9-81ED-4DB2-BD59-A6C34878D82A}">
                    <a16:rowId xmlns:a16="http://schemas.microsoft.com/office/drawing/2014/main" val="2189313960"/>
                  </a:ext>
                </a:extLst>
              </a:tr>
              <a:tr h="428486">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páginas</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The homework is many pages long.</a:t>
                      </a:r>
                    </a:p>
                  </a:txBody>
                  <a:tcPr/>
                </a:tc>
                <a:extLst>
                  <a:ext uri="{0D108BD9-81ED-4DB2-BD59-A6C34878D82A}">
                    <a16:rowId xmlns:a16="http://schemas.microsoft.com/office/drawing/2014/main" val="2344197191"/>
                  </a:ext>
                </a:extLst>
              </a:tr>
              <a:tr h="428486">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elegir</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It’s normal to choose a cheap product.</a:t>
                      </a:r>
                    </a:p>
                  </a:txBody>
                  <a:tcPr/>
                </a:tc>
                <a:extLst>
                  <a:ext uri="{0D108BD9-81ED-4DB2-BD59-A6C34878D82A}">
                    <a16:rowId xmlns:a16="http://schemas.microsoft.com/office/drawing/2014/main" val="1972389626"/>
                  </a:ext>
                </a:extLst>
              </a:tr>
              <a:tr h="428486">
                <a:tc>
                  <a:txBody>
                    <a:bodyPr/>
                    <a:lstStyle/>
                    <a:p>
                      <a:pPr algn="ctr"/>
                      <a:r>
                        <a:rPr lang="en-GB" sz="2000">
                          <a:solidFill>
                            <a:schemeClr val="accent1">
                              <a:lumMod val="50000"/>
                            </a:schemeClr>
                          </a:solidFill>
                        </a:rPr>
                        <a:t>6.</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imágenes</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The books have quite beautiful images.</a:t>
                      </a:r>
                    </a:p>
                  </a:txBody>
                  <a:tcPr/>
                </a:tc>
                <a:extLst>
                  <a:ext uri="{0D108BD9-81ED-4DB2-BD59-A6C34878D82A}">
                    <a16:rowId xmlns:a16="http://schemas.microsoft.com/office/drawing/2014/main" val="664931564"/>
                  </a:ext>
                </a:extLst>
              </a:tr>
              <a:tr h="428486">
                <a:tc>
                  <a:txBody>
                    <a:bodyPr/>
                    <a:lstStyle/>
                    <a:p>
                      <a:pPr algn="ctr"/>
                      <a:r>
                        <a:rPr lang="en-GB" sz="2000" dirty="0">
                          <a:solidFill>
                            <a:schemeClr val="accent1">
                              <a:lumMod val="50000"/>
                            </a:schemeClr>
                          </a:solidFill>
                        </a:rPr>
                        <a:t>7.</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religion</a:t>
                      </a:r>
                    </a:p>
                  </a:txBody>
                  <a:tcPr/>
                </a:tc>
                <a:tc>
                  <a:txBody>
                    <a:bodyPr/>
                    <a:lstStyle/>
                    <a:p>
                      <a:r>
                        <a:rPr lang="en-GB" sz="2000" dirty="0">
                          <a:solidFill>
                            <a:schemeClr val="accent1">
                              <a:lumMod val="50000"/>
                            </a:schemeClr>
                          </a:solidFill>
                        </a:rPr>
                        <a:t>It’s an old religion.</a:t>
                      </a:r>
                    </a:p>
                  </a:txBody>
                  <a:tcPr/>
                </a:tc>
                <a:extLst>
                  <a:ext uri="{0D108BD9-81ED-4DB2-BD59-A6C34878D82A}">
                    <a16:rowId xmlns:a16="http://schemas.microsoft.com/office/drawing/2014/main" val="2371851735"/>
                  </a:ext>
                </a:extLst>
              </a:tr>
              <a:tr h="428486">
                <a:tc>
                  <a:txBody>
                    <a:bodyPr/>
                    <a:lstStyle/>
                    <a:p>
                      <a:pPr algn="ctr"/>
                      <a:r>
                        <a:rPr lang="en-GB" sz="2000">
                          <a:solidFill>
                            <a:schemeClr val="accent1">
                              <a:lumMod val="50000"/>
                            </a:schemeClr>
                          </a:solidFill>
                        </a:rPr>
                        <a:t>8.</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jugar</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It’s good to play with the grandmother.</a:t>
                      </a:r>
                    </a:p>
                  </a:txBody>
                  <a:tcPr/>
                </a:tc>
                <a:extLst>
                  <a:ext uri="{0D108BD9-81ED-4DB2-BD59-A6C34878D82A}">
                    <a16:rowId xmlns:a16="http://schemas.microsoft.com/office/drawing/2014/main" val="1736239533"/>
                  </a:ext>
                </a:extLst>
              </a:tr>
            </a:tbl>
          </a:graphicData>
        </a:graphic>
      </p:graphicFrame>
      <p:pic>
        <p:nvPicPr>
          <p:cNvPr id="43" name="Picture 8" descr="green checkmark">
            <a:extLst>
              <a:ext uri="{FF2B5EF4-FFF2-40B4-BE49-F238E27FC236}">
                <a16:creationId xmlns:a16="http://schemas.microsoft.com/office/drawing/2014/main" id="{F7698289-48B7-AE4D-BBF0-784A5157E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5648" y="2561557"/>
            <a:ext cx="282522" cy="294294"/>
          </a:xfrm>
          <a:prstGeom prst="rect">
            <a:avLst/>
          </a:prstGeom>
        </p:spPr>
      </p:pic>
      <p:sp>
        <p:nvSpPr>
          <p:cNvPr id="58" name="Action Button: Custom 20">
            <a:hlinkClick r:id="" action="ppaction://noaction" highlightClick="1">
              <a:snd r:embed="rId5" name="generalmente los perros son buenos.wav"/>
            </a:hlinkClick>
            <a:extLst>
              <a:ext uri="{FF2B5EF4-FFF2-40B4-BE49-F238E27FC236}">
                <a16:creationId xmlns:a16="http://schemas.microsoft.com/office/drawing/2014/main" id="{123696E1-212E-3C40-B7A3-B0CD7262C666}"/>
              </a:ext>
            </a:extLst>
          </p:cNvPr>
          <p:cNvSpPr/>
          <p:nvPr/>
        </p:nvSpPr>
        <p:spPr>
          <a:xfrm>
            <a:off x="885022" y="2572474"/>
            <a:ext cx="288000" cy="28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a:t>
            </a:r>
          </a:p>
        </p:txBody>
      </p:sp>
      <p:sp>
        <p:nvSpPr>
          <p:cNvPr id="59" name="Action Button: Custom 20">
            <a:hlinkClick r:id="" action="ppaction://noaction" highlightClick="1">
              <a:snd r:embed="rId6" name="habla con el hijo.wav"/>
            </a:hlinkClick>
            <a:extLst>
              <a:ext uri="{FF2B5EF4-FFF2-40B4-BE49-F238E27FC236}">
                <a16:creationId xmlns:a16="http://schemas.microsoft.com/office/drawing/2014/main" id="{BCB3C31D-87AA-B54C-AE9D-B5C6ABB4C024}"/>
              </a:ext>
            </a:extLst>
          </p:cNvPr>
          <p:cNvSpPr/>
          <p:nvPr/>
        </p:nvSpPr>
        <p:spPr>
          <a:xfrm>
            <a:off x="883202" y="2995715"/>
            <a:ext cx="288000" cy="28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2</a:t>
            </a:r>
          </a:p>
        </p:txBody>
      </p:sp>
      <p:sp>
        <p:nvSpPr>
          <p:cNvPr id="60" name="Action Button: Custom 20">
            <a:hlinkClick r:id="" action="ppaction://noaction" highlightClick="1">
              <a:snd r:embed="rId7" name="donde estas en julio_.wav"/>
            </a:hlinkClick>
            <a:extLst>
              <a:ext uri="{FF2B5EF4-FFF2-40B4-BE49-F238E27FC236}">
                <a16:creationId xmlns:a16="http://schemas.microsoft.com/office/drawing/2014/main" id="{7F69C908-F5AB-BE49-9EA3-ACC0E5B5970A}"/>
              </a:ext>
            </a:extLst>
          </p:cNvPr>
          <p:cNvSpPr/>
          <p:nvPr/>
        </p:nvSpPr>
        <p:spPr>
          <a:xfrm>
            <a:off x="883202" y="3405539"/>
            <a:ext cx="288000" cy="28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3</a:t>
            </a:r>
          </a:p>
        </p:txBody>
      </p:sp>
      <p:sp>
        <p:nvSpPr>
          <p:cNvPr id="61" name="Action Button: Custom 20">
            <a:hlinkClick r:id="" action="ppaction://noaction" highlightClick="1">
              <a:snd r:embed="rId8" name="los deberes tienen muchas paginas.wav"/>
            </a:hlinkClick>
            <a:extLst>
              <a:ext uri="{FF2B5EF4-FFF2-40B4-BE49-F238E27FC236}">
                <a16:creationId xmlns:a16="http://schemas.microsoft.com/office/drawing/2014/main" id="{0ADDC8ED-68EA-CF4B-88CC-4D0C605A0BBE}"/>
              </a:ext>
            </a:extLst>
          </p:cNvPr>
          <p:cNvSpPr/>
          <p:nvPr/>
        </p:nvSpPr>
        <p:spPr>
          <a:xfrm>
            <a:off x="874352" y="3841819"/>
            <a:ext cx="288000" cy="28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4</a:t>
            </a:r>
          </a:p>
        </p:txBody>
      </p:sp>
      <p:sp>
        <p:nvSpPr>
          <p:cNvPr id="62" name="Action Button: Custom 20">
            <a:hlinkClick r:id="" action="ppaction://noaction" highlightClick="1">
              <a:snd r:embed="rId9" name="es normal elegir un producto barato.wav"/>
            </a:hlinkClick>
            <a:extLst>
              <a:ext uri="{FF2B5EF4-FFF2-40B4-BE49-F238E27FC236}">
                <a16:creationId xmlns:a16="http://schemas.microsoft.com/office/drawing/2014/main" id="{74A35239-3947-1649-8868-2933A562B63A}"/>
              </a:ext>
            </a:extLst>
          </p:cNvPr>
          <p:cNvSpPr/>
          <p:nvPr/>
        </p:nvSpPr>
        <p:spPr>
          <a:xfrm>
            <a:off x="874352" y="4253312"/>
            <a:ext cx="288000" cy="28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5</a:t>
            </a:r>
          </a:p>
        </p:txBody>
      </p:sp>
      <p:sp>
        <p:nvSpPr>
          <p:cNvPr id="63" name="Action Button: Custom 20">
            <a:hlinkClick r:id="" action="ppaction://noaction" highlightClick="1">
              <a:snd r:embed="rId10" name="los libros tienen imágenes bastante bonitas.wav"/>
            </a:hlinkClick>
            <a:extLst>
              <a:ext uri="{FF2B5EF4-FFF2-40B4-BE49-F238E27FC236}">
                <a16:creationId xmlns:a16="http://schemas.microsoft.com/office/drawing/2014/main" id="{08013CBB-00DB-184D-BD51-BDAE4D8B5B36}"/>
              </a:ext>
            </a:extLst>
          </p:cNvPr>
          <p:cNvSpPr/>
          <p:nvPr/>
        </p:nvSpPr>
        <p:spPr>
          <a:xfrm>
            <a:off x="874352" y="4701360"/>
            <a:ext cx="288000" cy="28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6</a:t>
            </a:r>
          </a:p>
        </p:txBody>
      </p:sp>
      <p:sp>
        <p:nvSpPr>
          <p:cNvPr id="64" name="Action Button: Custom 20">
            <a:hlinkClick r:id="" action="ppaction://noaction" highlightClick="1">
              <a:snd r:embed="rId11" name="es una religion antigua.wav"/>
            </a:hlinkClick>
            <a:extLst>
              <a:ext uri="{FF2B5EF4-FFF2-40B4-BE49-F238E27FC236}">
                <a16:creationId xmlns:a16="http://schemas.microsoft.com/office/drawing/2014/main" id="{77A61C41-ADB4-5547-924E-3E1554AF3595}"/>
              </a:ext>
            </a:extLst>
          </p:cNvPr>
          <p:cNvSpPr/>
          <p:nvPr/>
        </p:nvSpPr>
        <p:spPr>
          <a:xfrm>
            <a:off x="874352" y="5124708"/>
            <a:ext cx="288000" cy="28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7</a:t>
            </a:r>
          </a:p>
        </p:txBody>
      </p:sp>
      <p:sp>
        <p:nvSpPr>
          <p:cNvPr id="65" name="Action Button: Custom 20">
            <a:hlinkClick r:id="" action="ppaction://noaction" highlightClick="1">
              <a:snd r:embed="rId12" name="es bueno jugar con la abuela.wav"/>
            </a:hlinkClick>
            <a:extLst>
              <a:ext uri="{FF2B5EF4-FFF2-40B4-BE49-F238E27FC236}">
                <a16:creationId xmlns:a16="http://schemas.microsoft.com/office/drawing/2014/main" id="{22F9A3AF-650B-A743-AF07-AD3A6D0872F9}"/>
              </a:ext>
            </a:extLst>
          </p:cNvPr>
          <p:cNvSpPr/>
          <p:nvPr/>
        </p:nvSpPr>
        <p:spPr>
          <a:xfrm>
            <a:off x="874352" y="5546716"/>
            <a:ext cx="288000" cy="28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8</a:t>
            </a:r>
          </a:p>
        </p:txBody>
      </p:sp>
      <p:pic>
        <p:nvPicPr>
          <p:cNvPr id="66" name="Picture 8" descr="green checkmark">
            <a:extLst>
              <a:ext uri="{FF2B5EF4-FFF2-40B4-BE49-F238E27FC236}">
                <a16:creationId xmlns:a16="http://schemas.microsoft.com/office/drawing/2014/main" id="{4DCBC843-7C25-834F-B3C3-0A7084C99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3902" y="3024718"/>
            <a:ext cx="282522" cy="294294"/>
          </a:xfrm>
          <a:prstGeom prst="rect">
            <a:avLst/>
          </a:prstGeom>
        </p:spPr>
      </p:pic>
      <p:pic>
        <p:nvPicPr>
          <p:cNvPr id="67" name="Picture 8" descr="green checkmark">
            <a:extLst>
              <a:ext uri="{FF2B5EF4-FFF2-40B4-BE49-F238E27FC236}">
                <a16:creationId xmlns:a16="http://schemas.microsoft.com/office/drawing/2014/main" id="{93F46269-C54B-7D4F-B6FA-0FCFDBC4D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3902" y="3433675"/>
            <a:ext cx="282522" cy="294294"/>
          </a:xfrm>
          <a:prstGeom prst="rect">
            <a:avLst/>
          </a:prstGeom>
        </p:spPr>
      </p:pic>
      <p:pic>
        <p:nvPicPr>
          <p:cNvPr id="68" name="Picture 8" descr="green checkmark">
            <a:extLst>
              <a:ext uri="{FF2B5EF4-FFF2-40B4-BE49-F238E27FC236}">
                <a16:creationId xmlns:a16="http://schemas.microsoft.com/office/drawing/2014/main" id="{9AEB807C-9DE6-884A-9EDD-776B0F511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3203" y="3855701"/>
            <a:ext cx="282522" cy="294294"/>
          </a:xfrm>
          <a:prstGeom prst="rect">
            <a:avLst/>
          </a:prstGeom>
        </p:spPr>
      </p:pic>
      <p:pic>
        <p:nvPicPr>
          <p:cNvPr id="69" name="Picture 8" descr="green checkmark">
            <a:extLst>
              <a:ext uri="{FF2B5EF4-FFF2-40B4-BE49-F238E27FC236}">
                <a16:creationId xmlns:a16="http://schemas.microsoft.com/office/drawing/2014/main" id="{47F66937-C823-EB42-ABBD-0F8607876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3203" y="4280411"/>
            <a:ext cx="282522" cy="294294"/>
          </a:xfrm>
          <a:prstGeom prst="rect">
            <a:avLst/>
          </a:prstGeom>
        </p:spPr>
      </p:pic>
      <p:pic>
        <p:nvPicPr>
          <p:cNvPr id="70" name="Picture 8" descr="green checkmark">
            <a:extLst>
              <a:ext uri="{FF2B5EF4-FFF2-40B4-BE49-F238E27FC236}">
                <a16:creationId xmlns:a16="http://schemas.microsoft.com/office/drawing/2014/main" id="{C24A9394-F2E0-2D4B-8A47-8A033CF68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5648" y="4701360"/>
            <a:ext cx="282522" cy="294294"/>
          </a:xfrm>
          <a:prstGeom prst="rect">
            <a:avLst/>
          </a:prstGeom>
        </p:spPr>
      </p:pic>
      <p:pic>
        <p:nvPicPr>
          <p:cNvPr id="71" name="Picture 8" descr="green checkmark">
            <a:extLst>
              <a:ext uri="{FF2B5EF4-FFF2-40B4-BE49-F238E27FC236}">
                <a16:creationId xmlns:a16="http://schemas.microsoft.com/office/drawing/2014/main" id="{0C67E962-CD70-0A40-964F-7C97A8F1A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3203" y="5113791"/>
            <a:ext cx="282522" cy="294294"/>
          </a:xfrm>
          <a:prstGeom prst="rect">
            <a:avLst/>
          </a:prstGeom>
        </p:spPr>
      </p:pic>
      <p:pic>
        <p:nvPicPr>
          <p:cNvPr id="72" name="Picture 8" descr="green checkmark">
            <a:extLst>
              <a:ext uri="{FF2B5EF4-FFF2-40B4-BE49-F238E27FC236}">
                <a16:creationId xmlns:a16="http://schemas.microsoft.com/office/drawing/2014/main" id="{7B7F18C9-576D-3741-A7F9-25A3372C1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8947" y="5589868"/>
            <a:ext cx="282522" cy="294294"/>
          </a:xfrm>
          <a:prstGeom prst="rect">
            <a:avLst/>
          </a:prstGeom>
        </p:spPr>
      </p:pic>
      <p:sp>
        <p:nvSpPr>
          <p:cNvPr id="7" name="TextBox 6"/>
          <p:cNvSpPr txBox="1"/>
          <p:nvPr/>
        </p:nvSpPr>
        <p:spPr>
          <a:xfrm>
            <a:off x="4509512" y="2030816"/>
            <a:ext cx="1643094" cy="400110"/>
          </a:xfrm>
          <a:prstGeom prst="rect">
            <a:avLst/>
          </a:prstGeom>
          <a:noFill/>
        </p:spPr>
        <p:txBody>
          <a:bodyPr wrap="square" rtlCol="0">
            <a:spAutoFit/>
          </a:bodyPr>
          <a:lstStyle/>
          <a:p>
            <a:r>
              <a:rPr lang="en-GB" sz="2000" b="1" dirty="0">
                <a:solidFill>
                  <a:prstClr val="white"/>
                </a:solidFill>
              </a:rPr>
              <a:t>la palabra</a:t>
            </a:r>
          </a:p>
        </p:txBody>
      </p:sp>
      <p:sp>
        <p:nvSpPr>
          <p:cNvPr id="44" name="TextBox 43"/>
          <p:cNvSpPr txBox="1"/>
          <p:nvPr/>
        </p:nvSpPr>
        <p:spPr>
          <a:xfrm>
            <a:off x="6518382" y="2038726"/>
            <a:ext cx="2411579" cy="400110"/>
          </a:xfrm>
          <a:prstGeom prst="rect">
            <a:avLst/>
          </a:prstGeom>
          <a:noFill/>
        </p:spPr>
        <p:txBody>
          <a:bodyPr wrap="square" rtlCol="0">
            <a:spAutoFit/>
          </a:bodyPr>
          <a:lstStyle/>
          <a:p>
            <a:r>
              <a:rPr lang="en-GB" sz="2000" b="1" dirty="0">
                <a:solidFill>
                  <a:prstClr val="white"/>
                </a:solidFill>
              </a:rPr>
              <a:t>la </a:t>
            </a:r>
            <a:r>
              <a:rPr lang="en-GB" sz="2000" b="1" dirty="0" err="1">
                <a:solidFill>
                  <a:prstClr val="white"/>
                </a:solidFill>
              </a:rPr>
              <a:t>frase</a:t>
            </a:r>
            <a:r>
              <a:rPr lang="en-GB" sz="2000" b="1" dirty="0">
                <a:solidFill>
                  <a:prstClr val="white"/>
                </a:solidFill>
              </a:rPr>
              <a:t> en </a:t>
            </a:r>
            <a:r>
              <a:rPr lang="en-GB" sz="2000" b="1" dirty="0" err="1">
                <a:solidFill>
                  <a:prstClr val="white"/>
                </a:solidFill>
              </a:rPr>
              <a:t>inglés</a:t>
            </a:r>
            <a:endParaRPr lang="en-GB" sz="2000" b="1" dirty="0">
              <a:solidFill>
                <a:prstClr val="white"/>
              </a:solidFill>
            </a:endParaRPr>
          </a:p>
        </p:txBody>
      </p:sp>
      <p:sp>
        <p:nvSpPr>
          <p:cNvPr id="45" name="Rectangle 44"/>
          <p:cNvSpPr/>
          <p:nvPr/>
        </p:nvSpPr>
        <p:spPr>
          <a:xfrm>
            <a:off x="4549940" y="2570190"/>
            <a:ext cx="1792734" cy="2856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4549940" y="2987205"/>
            <a:ext cx="1262129"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4499370" y="3405703"/>
            <a:ext cx="1262129"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4530574" y="3867854"/>
            <a:ext cx="1262129"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4552734" y="4263417"/>
            <a:ext cx="1262129"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512901" y="4724455"/>
            <a:ext cx="1262129"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4552903" y="5122724"/>
            <a:ext cx="1262129"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4471254" y="5546631"/>
            <a:ext cx="1262129"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6601593" y="2591029"/>
            <a:ext cx="4913044" cy="32434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6574911" y="2999098"/>
            <a:ext cx="4913044" cy="32434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6574911" y="3406898"/>
            <a:ext cx="4913044" cy="32434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6574911" y="3832082"/>
            <a:ext cx="4913044" cy="32434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6525150" y="4232304"/>
            <a:ext cx="4913044" cy="32434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6601593" y="4696385"/>
            <a:ext cx="4913044" cy="32434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6585763" y="5110268"/>
            <a:ext cx="4913044" cy="32434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6585763" y="5539954"/>
            <a:ext cx="4913044" cy="32434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lamada rectangular redondeada 2">
            <a:extLst>
              <a:ext uri="{FF2B5EF4-FFF2-40B4-BE49-F238E27FC236}">
                <a16:creationId xmlns:a16="http://schemas.microsoft.com/office/drawing/2014/main" id="{7686973B-47C5-E748-9225-9159C39FD251}"/>
              </a:ext>
            </a:extLst>
          </p:cNvPr>
          <p:cNvSpPr/>
          <p:nvPr/>
        </p:nvSpPr>
        <p:spPr>
          <a:xfrm>
            <a:off x="9235441" y="986821"/>
            <a:ext cx="2821576" cy="1600814"/>
          </a:xfrm>
          <a:prstGeom prst="wedgeRoundRectCallout">
            <a:avLst>
              <a:gd name="adj1" fmla="val -134792"/>
              <a:gd name="adj2" fmla="val -13942"/>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prstClr val="white"/>
                </a:solidFill>
              </a:rPr>
              <a:t>Remember that </a:t>
            </a:r>
            <a:r>
              <a:rPr lang="en-GB" dirty="0">
                <a:solidFill>
                  <a:prstClr val="white"/>
                </a:solidFill>
              </a:rPr>
              <a:t>[soft g]</a:t>
            </a:r>
            <a:r>
              <a:rPr lang="x-none" dirty="0">
                <a:solidFill>
                  <a:prstClr val="white"/>
                </a:solidFill>
              </a:rPr>
              <a:t> and </a:t>
            </a:r>
            <a:r>
              <a:rPr lang="en-GB" dirty="0">
                <a:solidFill>
                  <a:prstClr val="white"/>
                </a:solidFill>
              </a:rPr>
              <a:t>[j]</a:t>
            </a:r>
            <a:r>
              <a:rPr lang="x-none" dirty="0">
                <a:solidFill>
                  <a:prstClr val="white"/>
                </a:solidFill>
              </a:rPr>
              <a:t> sound the same, so </a:t>
            </a:r>
            <a:r>
              <a:rPr lang="en-GB" dirty="0">
                <a:solidFill>
                  <a:prstClr val="white"/>
                </a:solidFill>
              </a:rPr>
              <a:t>the spelling will depend on the word</a:t>
            </a:r>
            <a:r>
              <a:rPr lang="x-none" dirty="0">
                <a:solidFill>
                  <a:prstClr val="white"/>
                </a:solidFill>
              </a:rPr>
              <a:t>!</a:t>
            </a:r>
          </a:p>
        </p:txBody>
      </p:sp>
      <p:sp>
        <p:nvSpPr>
          <p:cNvPr id="9" name="Rectangular Callout 8"/>
          <p:cNvSpPr/>
          <p:nvPr/>
        </p:nvSpPr>
        <p:spPr>
          <a:xfrm>
            <a:off x="10109732" y="2901167"/>
            <a:ext cx="2011680" cy="744696"/>
          </a:xfrm>
          <a:prstGeom prst="wedgeRectCallout">
            <a:avLst>
              <a:gd name="adj1" fmla="val -39664"/>
              <a:gd name="adj2" fmla="val 78108"/>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a:p>
            <a:pPr algn="ctr"/>
            <a:r>
              <a:rPr lang="en-GB" dirty="0">
                <a:solidFill>
                  <a:prstClr val="white"/>
                </a:solidFill>
              </a:rPr>
              <a:t>(literally, ‘</a:t>
            </a:r>
            <a:r>
              <a:rPr lang="x-none" dirty="0">
                <a:solidFill>
                  <a:prstClr val="white"/>
                </a:solidFill>
              </a:rPr>
              <a:t>has </a:t>
            </a:r>
            <a:r>
              <a:rPr lang="en-GB" dirty="0">
                <a:solidFill>
                  <a:prstClr val="white"/>
                </a:solidFill>
              </a:rPr>
              <a:t>a lot of</a:t>
            </a:r>
            <a:r>
              <a:rPr lang="x-none" dirty="0">
                <a:solidFill>
                  <a:prstClr val="white"/>
                </a:solidFill>
              </a:rPr>
              <a:t> pages</a:t>
            </a:r>
            <a:r>
              <a:rPr lang="en-GB" dirty="0">
                <a:solidFill>
                  <a:prstClr val="white"/>
                </a:solidFill>
              </a:rPr>
              <a:t>’)</a:t>
            </a:r>
            <a:r>
              <a:rPr lang="x-none" dirty="0">
                <a:solidFill>
                  <a:prstClr val="white"/>
                </a:solidFill>
              </a:rPr>
              <a:t>.</a:t>
            </a:r>
          </a:p>
          <a:p>
            <a:pPr algn="ctr"/>
            <a:endParaRPr lang="en-GB" dirty="0">
              <a:solidFill>
                <a:prstClr val="white"/>
              </a:solidFill>
            </a:endParaRPr>
          </a:p>
        </p:txBody>
      </p:sp>
      <p:sp>
        <p:nvSpPr>
          <p:cNvPr id="86" name="Rounded Rectangle 11">
            <a:extLst>
              <a:ext uri="{FF2B5EF4-FFF2-40B4-BE49-F238E27FC236}">
                <a16:creationId xmlns:a16="http://schemas.microsoft.com/office/drawing/2014/main" id="{A316DD52-7894-4A75-969C-CA0645DA2978}"/>
              </a:ext>
            </a:extLst>
          </p:cNvPr>
          <p:cNvSpPr/>
          <p:nvPr/>
        </p:nvSpPr>
        <p:spPr>
          <a:xfrm>
            <a:off x="9389660" y="258166"/>
            <a:ext cx="25384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807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5"/>
                                        </p:tgtEl>
                                      </p:cBhvr>
                                    </p:animEffect>
                                    <p:set>
                                      <p:cBhvr>
                                        <p:cTn id="39" dur="1" fill="hold">
                                          <p:stCondLst>
                                            <p:cond delay="499"/>
                                          </p:stCondLst>
                                        </p:cTn>
                                        <p:tgtEl>
                                          <p:spTgt spid="4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46"/>
                                        </p:tgtEl>
                                      </p:cBhvr>
                                    </p:animEffect>
                                    <p:set>
                                      <p:cBhvr>
                                        <p:cTn id="44" dur="1" fill="hold">
                                          <p:stCondLst>
                                            <p:cond delay="499"/>
                                          </p:stCondLst>
                                        </p:cTn>
                                        <p:tgtEl>
                                          <p:spTgt spid="4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48"/>
                                        </p:tgtEl>
                                      </p:cBhvr>
                                    </p:animEffect>
                                    <p:set>
                                      <p:cBhvr>
                                        <p:cTn id="54" dur="1" fill="hold">
                                          <p:stCondLst>
                                            <p:cond delay="499"/>
                                          </p:stCondLst>
                                        </p:cTn>
                                        <p:tgtEl>
                                          <p:spTgt spid="4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49"/>
                                        </p:tgtEl>
                                      </p:cBhvr>
                                    </p:animEffect>
                                    <p:set>
                                      <p:cBhvr>
                                        <p:cTn id="59" dur="1" fill="hold">
                                          <p:stCondLst>
                                            <p:cond delay="499"/>
                                          </p:stCondLst>
                                        </p:cTn>
                                        <p:tgtEl>
                                          <p:spTgt spid="4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50"/>
                                        </p:tgtEl>
                                      </p:cBhvr>
                                    </p:animEffect>
                                    <p:set>
                                      <p:cBhvr>
                                        <p:cTn id="64" dur="1" fill="hold">
                                          <p:stCondLst>
                                            <p:cond delay="499"/>
                                          </p:stCondLst>
                                        </p:cTn>
                                        <p:tgtEl>
                                          <p:spTgt spid="5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51"/>
                                        </p:tgtEl>
                                      </p:cBhvr>
                                    </p:animEffect>
                                    <p:set>
                                      <p:cBhvr>
                                        <p:cTn id="69" dur="1" fill="hold">
                                          <p:stCondLst>
                                            <p:cond delay="499"/>
                                          </p:stCondLst>
                                        </p:cTn>
                                        <p:tgtEl>
                                          <p:spTgt spid="5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52"/>
                                        </p:tgtEl>
                                      </p:cBhvr>
                                    </p:animEffect>
                                    <p:set>
                                      <p:cBhvr>
                                        <p:cTn id="74" dur="1" fill="hold">
                                          <p:stCondLst>
                                            <p:cond delay="499"/>
                                          </p:stCondLst>
                                        </p:cTn>
                                        <p:tgtEl>
                                          <p:spTgt spid="5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4"/>
                                        </p:tgtEl>
                                      </p:cBhvr>
                                    </p:animEffect>
                                    <p:set>
                                      <p:cBhvr>
                                        <p:cTn id="84" dur="1" fill="hold">
                                          <p:stCondLst>
                                            <p:cond delay="499"/>
                                          </p:stCondLst>
                                        </p:cTn>
                                        <p:tgtEl>
                                          <p:spTgt spid="5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55"/>
                                        </p:tgtEl>
                                      </p:cBhvr>
                                    </p:animEffect>
                                    <p:set>
                                      <p:cBhvr>
                                        <p:cTn id="89" dur="1" fill="hold">
                                          <p:stCondLst>
                                            <p:cond delay="499"/>
                                          </p:stCondLst>
                                        </p:cTn>
                                        <p:tgtEl>
                                          <p:spTgt spid="5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56"/>
                                        </p:tgtEl>
                                      </p:cBhvr>
                                    </p:animEffect>
                                    <p:set>
                                      <p:cBhvr>
                                        <p:cTn id="94" dur="1" fill="hold">
                                          <p:stCondLst>
                                            <p:cond delay="499"/>
                                          </p:stCondLst>
                                        </p:cTn>
                                        <p:tgtEl>
                                          <p:spTgt spid="56"/>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fade">
                                      <p:cBhvr>
                                        <p:cTn id="97" dur="500"/>
                                        <p:tgtEl>
                                          <p:spTgt spid="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57"/>
                                        </p:tgtEl>
                                      </p:cBhvr>
                                    </p:animEffect>
                                    <p:set>
                                      <p:cBhvr>
                                        <p:cTn id="102" dur="1" fill="hold">
                                          <p:stCondLst>
                                            <p:cond delay="499"/>
                                          </p:stCondLst>
                                        </p:cTn>
                                        <p:tgtEl>
                                          <p:spTgt spid="5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80"/>
                                        </p:tgtEl>
                                      </p:cBhvr>
                                    </p:animEffect>
                                    <p:set>
                                      <p:cBhvr>
                                        <p:cTn id="107" dur="1" fill="hold">
                                          <p:stCondLst>
                                            <p:cond delay="499"/>
                                          </p:stCondLst>
                                        </p:cTn>
                                        <p:tgtEl>
                                          <p:spTgt spid="8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81"/>
                                        </p:tgtEl>
                                      </p:cBhvr>
                                    </p:animEffect>
                                    <p:set>
                                      <p:cBhvr>
                                        <p:cTn id="112" dur="1" fill="hold">
                                          <p:stCondLst>
                                            <p:cond delay="499"/>
                                          </p:stCondLst>
                                        </p:cTn>
                                        <p:tgtEl>
                                          <p:spTgt spid="81"/>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82"/>
                                        </p:tgtEl>
                                      </p:cBhvr>
                                    </p:animEffect>
                                    <p:set>
                                      <p:cBhvr>
                                        <p:cTn id="117" dur="1" fill="hold">
                                          <p:stCondLst>
                                            <p:cond delay="4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80" grpId="0" animBg="1"/>
      <p:bldP spid="81" grpId="0" animBg="1"/>
      <p:bldP spid="82"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pPr lvl="0">
              <a:spcBef>
                <a:spcPts val="1000"/>
              </a:spcBef>
              <a:defRPr/>
            </a:pPr>
            <a:r>
              <a:rPr lang="en-GB" sz="3600" dirty="0">
                <a:solidFill>
                  <a:prstClr val="white"/>
                </a:solidFill>
              </a:rPr>
              <a:t>SSC [</a:t>
            </a:r>
            <a:r>
              <a:rPr lang="en-GB" sz="3600" dirty="0" err="1">
                <a:solidFill>
                  <a:prstClr val="white"/>
                </a:solidFill>
              </a:rPr>
              <a:t>ge</a:t>
            </a:r>
            <a:r>
              <a:rPr lang="en-GB" sz="3600" dirty="0">
                <a:solidFill>
                  <a:prstClr val="white"/>
                </a:solidFill>
              </a:rPr>
              <a:t>], [</a:t>
            </a:r>
            <a:r>
              <a:rPr lang="en-GB" sz="3600" dirty="0" err="1">
                <a:solidFill>
                  <a:prstClr val="white"/>
                </a:solidFill>
              </a:rPr>
              <a:t>gi</a:t>
            </a:r>
            <a:r>
              <a:rPr lang="en-GB" sz="3600" dirty="0">
                <a:solidFill>
                  <a:prstClr val="white"/>
                </a:solidFill>
              </a:rPr>
              <a:t>] ('soft G')</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544835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11541"/>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0486" name="Picture 6" descr="silhouette of five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700" y="1851491"/>
            <a:ext cx="5472600" cy="2563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56257" y="4269499"/>
            <a:ext cx="46794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ge</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200433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subTnLst>
                                    <p:audio>
                                      <p:cMediaNode>
                                        <p:cTn display="0" masterRel="sameClick">
                                          <p:stCondLst>
                                            <p:cond evt="begin" delay="0">
                                              <p:tn val="15"/>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11541"/>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0486" name="Picture 6" descr="silhouette of five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700" y="1851491"/>
            <a:ext cx="5472600" cy="2563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56257" y="4269499"/>
            <a:ext cx="46794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ge</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
        <p:nvSpPr>
          <p:cNvPr id="7" name="TextBox 6"/>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33276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subTnLst>
                                    <p:audio>
                                      <p:cMediaNode>
                                        <p:cTn display="0" masterRel="sameClick">
                                          <p:stCondLst>
                                            <p:cond evt="begin" delay="0">
                                              <p:tn val="15"/>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74605"/>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56257" y="1961013"/>
            <a:ext cx="46794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ge</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143469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74605"/>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56257" y="1961013"/>
            <a:ext cx="46794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ge</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49243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6CBC8-ACD8-CA4D-8AE5-DFC66ECAF5A3}"/>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6" name="Picture 6" descr="silhouettes of five peop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9433" y="2224030"/>
            <a:ext cx="2813133" cy="1317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pic>
        <p:nvPicPr>
          <p:cNvPr id="20486" name="Picture 6" descr="polaroid pictur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0302" y="1309484"/>
            <a:ext cx="1780934" cy="1452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pic>
        <p:nvPicPr>
          <p:cNvPr id="20484" name="Picture 4" descr="hand making 'ok' sig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3995" y="4444663"/>
            <a:ext cx="1163991" cy="16175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98771" y="4699842"/>
            <a:ext cx="63584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neralmente</a:t>
            </a:r>
          </a:p>
        </p:txBody>
      </p:sp>
      <p:sp>
        <p:nvSpPr>
          <p:cNvPr id="15" name="TextBox 14"/>
          <p:cNvSpPr txBox="1"/>
          <p:nvPr/>
        </p:nvSpPr>
        <p:spPr>
          <a:xfrm>
            <a:off x="4755388" y="5486479"/>
            <a:ext cx="26002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[generally]</a:t>
            </a:r>
          </a:p>
        </p:txBody>
      </p:sp>
      <p:sp>
        <p:nvSpPr>
          <p:cNvPr id="8" name="TextBox 7"/>
          <p:cNvSpPr txBox="1"/>
          <p:nvPr/>
        </p:nvSpPr>
        <p:spPr>
          <a:xfrm>
            <a:off x="8282661" y="202748"/>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pic>
        <p:nvPicPr>
          <p:cNvPr id="20488" name="Picture 8" descr="Man picking up a suitcas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6909" y="1452484"/>
            <a:ext cx="1938421" cy="16411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98131" y="3388930"/>
            <a:ext cx="5050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ntino</a:t>
            </a:r>
          </a:p>
        </p:txBody>
      </p:sp>
      <p:pic>
        <p:nvPicPr>
          <p:cNvPr id="20482" name="Picture 2" descr="Flag of Argenti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2220" y="4571853"/>
            <a:ext cx="1893134" cy="9465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518068" y="5518420"/>
            <a:ext cx="32109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[Argentinian]</a:t>
            </a:r>
          </a:p>
        </p:txBody>
      </p:sp>
    </p:spTree>
    <p:extLst>
      <p:ext uri="{BB962C8B-B14F-4D97-AF65-F5344CB8AC3E}">
        <p14:creationId xmlns:p14="http://schemas.microsoft.com/office/powerpoint/2010/main" val="34769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n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4" name="gent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5" name="imag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486"/>
                                        </p:tgtEl>
                                        <p:attrNameLst>
                                          <p:attrName>style.visibility</p:attrName>
                                        </p:attrNameLst>
                                      </p:cBhvr>
                                      <p:to>
                                        <p:strVal val="visible"/>
                                      </p:to>
                                    </p:set>
                                    <p:animEffect transition="in" filter="fade">
                                      <p:cBhvr>
                                        <p:cTn id="30" dur="500"/>
                                        <p:tgtEl>
                                          <p:spTgt spid="20486"/>
                                        </p:tgtEl>
                                      </p:cBhvr>
                                    </p:animEffect>
                                  </p:childTnLst>
                                  <p:subTnLst>
                                    <p:audio>
                                      <p:cMediaNode>
                                        <p:cTn display="0" masterRel="sameClick">
                                          <p:stCondLst>
                                            <p:cond evt="begin" delay="0">
                                              <p:tn val="28"/>
                                            </p:cond>
                                          </p:stCondLst>
                                          <p:endCondLst>
                                            <p:cond evt="onStopAudio" delay="0">
                                              <p:tgtEl>
                                                <p:sldTgt/>
                                              </p:tgtEl>
                                            </p:cond>
                                          </p:endCondLst>
                                        </p:cTn>
                                        <p:tgtEl>
                                          <p:sndTgt r:embed="rId5" name="imag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6" name="recog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488"/>
                                        </p:tgtEl>
                                        <p:attrNameLst>
                                          <p:attrName>style.visibility</p:attrName>
                                        </p:attrNameLst>
                                      </p:cBhvr>
                                      <p:to>
                                        <p:strVal val="visible"/>
                                      </p:to>
                                    </p:set>
                                    <p:animEffect transition="in" filter="fade">
                                      <p:cBhvr>
                                        <p:cTn id="40" dur="500"/>
                                        <p:tgtEl>
                                          <p:spTgt spid="20488"/>
                                        </p:tgtEl>
                                      </p:cBhvr>
                                    </p:animEffect>
                                  </p:childTnLst>
                                  <p:subTnLst>
                                    <p:audio>
                                      <p:cMediaNode>
                                        <p:cTn display="0" masterRel="sameClick">
                                          <p:stCondLst>
                                            <p:cond evt="begin" delay="0">
                                              <p:tn val="38"/>
                                            </p:cond>
                                          </p:stCondLst>
                                          <p:endCondLst>
                                            <p:cond evt="onStopAudio" delay="0">
                                              <p:tgtEl>
                                                <p:sldTgt/>
                                              </p:tgtEl>
                                            </p:cond>
                                          </p:endCondLst>
                                        </p:cTn>
                                        <p:tgtEl>
                                          <p:sndTgt r:embed="rId6" name="recoger.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7" name="gesto.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484"/>
                                        </p:tgtEl>
                                        <p:attrNameLst>
                                          <p:attrName>style.visibility</p:attrName>
                                        </p:attrNameLst>
                                      </p:cBhvr>
                                      <p:to>
                                        <p:strVal val="visible"/>
                                      </p:to>
                                    </p:set>
                                    <p:animEffect transition="in" filter="fade">
                                      <p:cBhvr>
                                        <p:cTn id="50" dur="500"/>
                                        <p:tgtEl>
                                          <p:spTgt spid="20484"/>
                                        </p:tgtEl>
                                      </p:cBhvr>
                                    </p:animEffect>
                                  </p:childTnLst>
                                  <p:subTnLst>
                                    <p:audio>
                                      <p:cMediaNode>
                                        <p:cTn display="0" masterRel="sameClick">
                                          <p:stCondLst>
                                            <p:cond evt="begin" delay="0">
                                              <p:tn val="48"/>
                                            </p:cond>
                                          </p:stCondLst>
                                          <p:endCondLst>
                                            <p:cond evt="onStopAudio" delay="0">
                                              <p:tgtEl>
                                                <p:sldTgt/>
                                              </p:tgtEl>
                                            </p:cond>
                                          </p:endCondLst>
                                        </p:cTn>
                                        <p:tgtEl>
                                          <p:sndTgt r:embed="rId7" name="gesto.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subTnLst>
                                    <p:audio>
                                      <p:cMediaNode>
                                        <p:cTn display="0" masterRel="sameClick">
                                          <p:stCondLst>
                                            <p:cond evt="begin" delay="0">
                                              <p:tn val="53"/>
                                            </p:cond>
                                          </p:stCondLst>
                                          <p:endCondLst>
                                            <p:cond evt="onStopAudio" delay="0">
                                              <p:tgtEl>
                                                <p:sldTgt/>
                                              </p:tgtEl>
                                            </p:cond>
                                          </p:endCondLst>
                                        </p:cTn>
                                        <p:tgtEl>
                                          <p:sndTgt r:embed="rId8" name="generalmente.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8" name="generalmente.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subTnLst>
                                    <p:audio>
                                      <p:cMediaNode>
                                        <p:cTn display="0" masterRel="sameClick">
                                          <p:stCondLst>
                                            <p:cond evt="begin" delay="0">
                                              <p:tn val="63"/>
                                            </p:cond>
                                          </p:stCondLst>
                                          <p:endCondLst>
                                            <p:cond evt="onStopAudio" delay="0">
                                              <p:tgtEl>
                                                <p:sldTgt/>
                                              </p:tgtEl>
                                            </p:cond>
                                          </p:endCondLst>
                                        </p:cTn>
                                        <p:tgtEl>
                                          <p:sndTgt r:embed="rId9" name="argentino.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0482"/>
                                        </p:tgtEl>
                                        <p:attrNameLst>
                                          <p:attrName>style.visibility</p:attrName>
                                        </p:attrNameLst>
                                      </p:cBhvr>
                                      <p:to>
                                        <p:strVal val="visible"/>
                                      </p:to>
                                    </p:set>
                                    <p:animEffect transition="in" filter="fade">
                                      <p:cBhvr>
                                        <p:cTn id="70" dur="500"/>
                                        <p:tgtEl>
                                          <p:spTgt spid="20482"/>
                                        </p:tgtEl>
                                      </p:cBhvr>
                                    </p:animEffect>
                                  </p:childTnLst>
                                  <p:subTnLst>
                                    <p:audio>
                                      <p:cMediaNode>
                                        <p:cTn display="0" masterRel="sameClick">
                                          <p:stCondLst>
                                            <p:cond evt="begin" delay="0">
                                              <p:tn val="68"/>
                                            </p:cond>
                                          </p:stCondLst>
                                          <p:endCondLst>
                                            <p:cond evt="onStopAudio" delay="0">
                                              <p:tgtEl>
                                                <p:sldTgt/>
                                              </p:tgtEl>
                                            </p:cond>
                                          </p:endCondLst>
                                        </p:cTn>
                                        <p:tgtEl>
                                          <p:sndTgt r:embed="rId9" name="argentino.wav"/>
                                        </p:tgtEl>
                                      </p:cMediaNode>
                                    </p:audio>
                                  </p:subTnLst>
                                </p:cTn>
                              </p:par>
                              <p:par>
                                <p:cTn id="71" presetID="10"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subTnLst>
                                    <p:audio>
                                      <p:cMediaNode>
                                        <p:cTn display="0" masterRel="sameClick">
                                          <p:stCondLst>
                                            <p:cond evt="begin" delay="0">
                                              <p:tn val="71"/>
                                            </p:cond>
                                          </p:stCondLst>
                                          <p:endCondLst>
                                            <p:cond evt="onStopAudio" delay="0">
                                              <p:tgtEl>
                                                <p:sldTgt/>
                                              </p:tgtEl>
                                            </p:cond>
                                          </p:endCondLst>
                                        </p:cTn>
                                        <p:tgtEl>
                                          <p:sndTgt r:embed="rId9" name="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15" grpId="0"/>
      <p:bldP spid="8" grpId="0"/>
      <p:bldP spid="10"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83475-327F-3F47-9383-D6B8397AC61E}"/>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ntino</a:t>
            </a:r>
          </a:p>
        </p:txBody>
      </p:sp>
    </p:spTree>
    <p:extLst>
      <p:ext uri="{BB962C8B-B14F-4D97-AF65-F5344CB8AC3E}">
        <p14:creationId xmlns:p14="http://schemas.microsoft.com/office/powerpoint/2010/main" val="39195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n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imag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recog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es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8" name="generalme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DEFAC-BDAC-3F45-8D5D-8A3E46489B71}"/>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ntino</a:t>
            </a:r>
          </a:p>
        </p:txBody>
      </p:sp>
    </p:spTree>
    <p:extLst>
      <p:ext uri="{BB962C8B-B14F-4D97-AF65-F5344CB8AC3E}">
        <p14:creationId xmlns:p14="http://schemas.microsoft.com/office/powerpoint/2010/main" val="76840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7556"/>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1508" name="Picture 4" descr="imagine bub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804" y="663725"/>
            <a:ext cx="3586391" cy="3849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04686" y="4241129"/>
            <a:ext cx="678262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125404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500"/>
                                        <p:tgtEl>
                                          <p:spTgt spid="21508"/>
                                        </p:tgtEl>
                                      </p:cBhvr>
                                    </p:animEffect>
                                  </p:childTnLst>
                                  <p:subTnLst>
                                    <p:audio>
                                      <p:cMediaNode>
                                        <p:cTn display="0" masterRel="sameClick">
                                          <p:stCondLst>
                                            <p:cond evt="begin" delay="0">
                                              <p:tn val="15"/>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874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869578" y="1932643"/>
            <a:ext cx="678262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151698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874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869578" y="1932643"/>
            <a:ext cx="678262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41178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descr="rectangle">
            <a:extLst>
              <a:ext uri="{C183D7F6-B498-43B3-948B-1728B52AA6E4}">
                <adec:decorative xmlns:adec="http://schemas.microsoft.com/office/drawing/2017/decorative" val="1"/>
              </a:ext>
            </a:extLst>
          </p:cNvPr>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 name="Title 5">
            <a:extLst>
              <a:ext uri="{FF2B5EF4-FFF2-40B4-BE49-F238E27FC236}">
                <a16:creationId xmlns:a16="http://schemas.microsoft.com/office/drawing/2014/main" id="{D257226C-9CB3-1B4E-AE4B-3376CDA59731}"/>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17" name="Cloud Callout 16" descr="thought bubble"/>
          <p:cNvSpPr/>
          <p:nvPr/>
        </p:nvSpPr>
        <p:spPr>
          <a:xfrm>
            <a:off x="5336483" y="2246000"/>
            <a:ext cx="1519033" cy="951456"/>
          </a:xfrm>
          <a:prstGeom prst="cloudCallout">
            <a:avLst>
              <a:gd name="adj1" fmla="val -5923"/>
              <a:gd name="adj2" fmla="val 779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grpSp>
        <p:nvGrpSpPr>
          <p:cNvPr id="3" name="Group 2" descr="signpost with multiple option signs"/>
          <p:cNvGrpSpPr/>
          <p:nvPr/>
        </p:nvGrpSpPr>
        <p:grpSpPr>
          <a:xfrm>
            <a:off x="1493939" y="1031291"/>
            <a:ext cx="845720" cy="2341391"/>
            <a:chOff x="1819268" y="972928"/>
            <a:chExt cx="1126447" cy="3118590"/>
          </a:xfrm>
        </p:grpSpPr>
        <p:pic>
          <p:nvPicPr>
            <p:cNvPr id="23564" name="Picture 12" descr="sign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9268" y="972928"/>
              <a:ext cx="1126447" cy="31185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215508">
              <a:off x="2153826" y="1950328"/>
              <a:ext cx="530079" cy="17559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pic>
        <p:nvPicPr>
          <p:cNvPr id="23556" name="Picture 4" descr="praying hand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1011" y="4419562"/>
            <a:ext cx="853734" cy="1320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7693" y="4316428"/>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grpSp>
        <p:nvGrpSpPr>
          <p:cNvPr id="2" name="Group 1" descr="open book with pages marked"/>
          <p:cNvGrpSpPr/>
          <p:nvPr/>
        </p:nvGrpSpPr>
        <p:grpSpPr>
          <a:xfrm>
            <a:off x="5258863" y="5302792"/>
            <a:ext cx="1674274" cy="980824"/>
            <a:chOff x="8059587" y="2038123"/>
            <a:chExt cx="2554482" cy="1345361"/>
          </a:xfrm>
        </p:grpSpPr>
        <p:pic>
          <p:nvPicPr>
            <p:cNvPr id="14" name="Picture 4" descr="open book with page numb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9587" y="2038123"/>
              <a:ext cx="2554482" cy="1345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9892374">
              <a:off x="8204109" y="2258418"/>
              <a:ext cx="557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47</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6" name="TextBox 15"/>
            <p:cNvSpPr txBox="1"/>
            <p:nvPr/>
          </p:nvSpPr>
          <p:spPr>
            <a:xfrm rot="247829">
              <a:off x="9347201" y="2047037"/>
              <a:ext cx="557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48</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sp>
        <p:nvSpPr>
          <p:cNvPr id="10" name="TextBox 9"/>
          <p:cNvSpPr txBox="1"/>
          <p:nvPr/>
        </p:nvSpPr>
        <p:spPr>
          <a:xfrm>
            <a:off x="8344566" y="173947"/>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nal</a:t>
            </a:r>
          </a:p>
        </p:txBody>
      </p:sp>
      <p:pic>
        <p:nvPicPr>
          <p:cNvPr id="23566" name="Picture 14" descr="clapper board for fil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0575" y="1370075"/>
            <a:ext cx="1676384" cy="14640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772634" y="3372682"/>
            <a:ext cx="33566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23562" name="Picture 10" descr="stack of book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42952" y="4634179"/>
            <a:ext cx="1636290" cy="123812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553373" y="2014470"/>
            <a:ext cx="1215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 Cen MT" panose="020B0602020104020603"/>
                <a:ea typeface="+mn-ea"/>
                <a:cs typeface="+mn-cs"/>
              </a:rPr>
              <a:t>Versión original</a:t>
            </a:r>
          </a:p>
        </p:txBody>
      </p:sp>
    </p:spTree>
    <p:extLst>
      <p:ext uri="{BB962C8B-B14F-4D97-AF65-F5344CB8AC3E}">
        <p14:creationId xmlns:p14="http://schemas.microsoft.com/office/powerpoint/2010/main" val="110109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4" name="imagin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5" name="elegi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subTnLst>
                                    <p:audio>
                                      <p:cMediaNode>
                                        <p:cTn display="0" masterRel="sameClick">
                                          <p:stCondLst>
                                            <p:cond evt="begin" delay="0">
                                              <p:tn val="28"/>
                                            </p:cond>
                                          </p:stCondLst>
                                          <p:endCondLst>
                                            <p:cond evt="onStopAudio" delay="0">
                                              <p:tgtEl>
                                                <p:sldTgt/>
                                              </p:tgtEl>
                                            </p:cond>
                                          </p:endCondLst>
                                        </p:cTn>
                                        <p:tgtEl>
                                          <p:sndTgt r:embed="rId5" name="elegi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6" name="original.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566"/>
                                        </p:tgtEl>
                                        <p:attrNameLst>
                                          <p:attrName>style.visibility</p:attrName>
                                        </p:attrNameLst>
                                      </p:cBhvr>
                                      <p:to>
                                        <p:strVal val="visible"/>
                                      </p:to>
                                    </p:set>
                                    <p:animEffect transition="in" filter="fade">
                                      <p:cBhvr>
                                        <p:cTn id="40" dur="500"/>
                                        <p:tgtEl>
                                          <p:spTgt spid="23566"/>
                                        </p:tgtEl>
                                      </p:cBhvr>
                                    </p:animEffect>
                                  </p:childTnLst>
                                  <p:subTnLst>
                                    <p:audio>
                                      <p:cMediaNode>
                                        <p:cTn display="0" masterRel="sameClick">
                                          <p:stCondLst>
                                            <p:cond evt="begin" delay="0">
                                              <p:tn val="38"/>
                                            </p:cond>
                                          </p:stCondLst>
                                          <p:endCondLst>
                                            <p:cond evt="onStopAudio" delay="0">
                                              <p:tgtEl>
                                                <p:sldTgt/>
                                              </p:tgtEl>
                                            </p:cond>
                                          </p:endCondLst>
                                        </p:cTn>
                                        <p:tgtEl>
                                          <p:sndTgt r:embed="rId6" name="original.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7" name="religion.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556"/>
                                        </p:tgtEl>
                                        <p:attrNameLst>
                                          <p:attrName>style.visibility</p:attrName>
                                        </p:attrNameLst>
                                      </p:cBhvr>
                                      <p:to>
                                        <p:strVal val="visible"/>
                                      </p:to>
                                    </p:set>
                                    <p:animEffect transition="in" filter="fade">
                                      <p:cBhvr>
                                        <p:cTn id="50" dur="500"/>
                                        <p:tgtEl>
                                          <p:spTgt spid="23556"/>
                                        </p:tgtEl>
                                      </p:cBhvr>
                                    </p:animEffect>
                                  </p:childTnLst>
                                  <p:subTnLst>
                                    <p:audio>
                                      <p:cMediaNode>
                                        <p:cTn display="0" masterRel="sameClick">
                                          <p:stCondLst>
                                            <p:cond evt="begin" delay="0">
                                              <p:tn val="48"/>
                                            </p:cond>
                                          </p:stCondLst>
                                          <p:endCondLst>
                                            <p:cond evt="onStopAudio" delay="0">
                                              <p:tgtEl>
                                                <p:sldTgt/>
                                              </p:tgtEl>
                                            </p:cond>
                                          </p:endCondLst>
                                        </p:cTn>
                                        <p:tgtEl>
                                          <p:sndTgt r:embed="rId7" name="religion.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subTnLst>
                                    <p:audio>
                                      <p:cMediaNode>
                                        <p:cTn display="0" masterRel="sameClick">
                                          <p:stCondLst>
                                            <p:cond evt="begin" delay="0">
                                              <p:tn val="53"/>
                                            </p:cond>
                                          </p:stCondLst>
                                          <p:endCondLst>
                                            <p:cond evt="onStopAudio" delay="0">
                                              <p:tgtEl>
                                                <p:sldTgt/>
                                              </p:tgtEl>
                                            </p:cond>
                                          </p:endCondLst>
                                        </p:cTn>
                                        <p:tgtEl>
                                          <p:sndTgt r:embed="rId8" name="pagina.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subTnLst>
                                    <p:audio>
                                      <p:cMediaNode>
                                        <p:cTn display="0" masterRel="sameClick">
                                          <p:stCondLst>
                                            <p:cond evt="begin" delay="0">
                                              <p:tn val="58"/>
                                            </p:cond>
                                          </p:stCondLst>
                                          <p:endCondLst>
                                            <p:cond evt="onStopAudio" delay="0">
                                              <p:tgtEl>
                                                <p:sldTgt/>
                                              </p:tgtEl>
                                            </p:cond>
                                          </p:endCondLst>
                                        </p:cTn>
                                        <p:tgtEl>
                                          <p:sndTgt r:embed="rId8" name="pagina.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subTnLst>
                                    <p:audio>
                                      <p:cMediaNode>
                                        <p:cTn display="0" masterRel="sameClick">
                                          <p:stCondLst>
                                            <p:cond evt="begin" delay="0">
                                              <p:tn val="63"/>
                                            </p:cond>
                                          </p:stCondLst>
                                          <p:endCondLst>
                                            <p:cond evt="onStopAudio" delay="0">
                                              <p:tgtEl>
                                                <p:sldTgt/>
                                              </p:tgtEl>
                                            </p:cond>
                                          </p:endCondLst>
                                        </p:cTn>
                                        <p:tgtEl>
                                          <p:sndTgt r:embed="rId9" name="colegio.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562"/>
                                        </p:tgtEl>
                                        <p:attrNameLst>
                                          <p:attrName>style.visibility</p:attrName>
                                        </p:attrNameLst>
                                      </p:cBhvr>
                                      <p:to>
                                        <p:strVal val="visible"/>
                                      </p:to>
                                    </p:set>
                                    <p:animEffect transition="in" filter="fade">
                                      <p:cBhvr>
                                        <p:cTn id="70" dur="500"/>
                                        <p:tgtEl>
                                          <p:spTgt spid="23562"/>
                                        </p:tgtEl>
                                      </p:cBhvr>
                                    </p:animEffect>
                                  </p:childTnLst>
                                  <p:subTnLst>
                                    <p:audio>
                                      <p:cMediaNode>
                                        <p:cTn display="0" masterRel="sameClick">
                                          <p:stCondLst>
                                            <p:cond evt="begin" delay="0">
                                              <p:tn val="68"/>
                                            </p:cond>
                                          </p:stCondLst>
                                          <p:endCondLst>
                                            <p:cond evt="onStopAudio" delay="0">
                                              <p:tgtEl>
                                                <p:sldTgt/>
                                              </p:tgtEl>
                                            </p:cond>
                                          </p:endCondLst>
                                        </p:cTn>
                                        <p:tgtEl>
                                          <p:sndTgt r:embed="rId9" name="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7" grpId="0" animBg="1"/>
      <p:bldP spid="5" grpId="0"/>
      <p:bldP spid="8" grpId="0"/>
      <p:bldP spid="9" grpId="0"/>
      <p:bldP spid="4"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D88E8-6D54-1A43-8DF8-CC760C1CD66A}"/>
              </a:ext>
            </a:extLst>
          </p:cNvPr>
          <p:cNvSpPr>
            <a:spLocks noGrp="1"/>
          </p:cNvSpPr>
          <p:nvPr>
            <p:ph type="title"/>
          </p:nvPr>
        </p:nvSpPr>
        <p:spPr>
          <a:xfrm>
            <a:off x="821848" y="342409"/>
            <a:ext cx="10515600" cy="1325563"/>
          </a:xfrm>
        </p:spPr>
        <p:txBody>
          <a:bodyPr>
            <a:noAutofit/>
          </a:bodyPr>
          <a:lstStyle/>
          <a:p>
            <a:pPr algn="ctr"/>
            <a:r>
              <a:rPr lang="en-GB" sz="12000" b="1" dirty="0">
                <a:solidFill>
                  <a:srgbClr val="115076"/>
                </a:solidFill>
                <a:latin typeface="Century Gothic" panose="020B0502020202020204" pitchFamily="34" charset="0"/>
                <a:cs typeface="Calibri" panose="020F0502020204030204" pitchFamily="34" charset="0"/>
              </a:rPr>
              <a:t>gi</a:t>
            </a:r>
            <a:endParaRPr lang="en-US" sz="12000" dirty="0"/>
          </a:p>
        </p:txBody>
      </p:sp>
      <p:sp>
        <p:nvSpPr>
          <p:cNvPr id="7" name="Rounded Rectangle 6" descr="rectangle">
            <a:extLst>
              <a:ext uri="{C183D7F6-B498-43B3-948B-1728B52AA6E4}">
                <adec:decorative xmlns:adec="http://schemas.microsoft.com/office/drawing/2017/decorative" val="1"/>
              </a:ext>
            </a:extLst>
          </p:cNvPr>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nal</a:t>
            </a:r>
          </a:p>
        </p:txBody>
      </p:sp>
      <p:sp>
        <p:nvSpPr>
          <p:cNvPr id="11" name="TextBox 10"/>
          <p:cNvSpPr txBox="1"/>
          <p:nvPr/>
        </p:nvSpPr>
        <p:spPr>
          <a:xfrm>
            <a:off x="8772634" y="3372682"/>
            <a:ext cx="33566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Tree>
    <p:extLst>
      <p:ext uri="{BB962C8B-B14F-4D97-AF65-F5344CB8AC3E}">
        <p14:creationId xmlns:p14="http://schemas.microsoft.com/office/powerpoint/2010/main" val="359802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elegi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original.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religio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subTnLst>
                                    <p:audio>
                                      <p:cMediaNode>
                                        <p:cTn display="0" masterRel="sameClick">
                                          <p:stCondLst>
                                            <p:cond evt="begin" delay="0">
                                              <p:tn val="33"/>
                                            </p:cond>
                                          </p:stCondLst>
                                          <p:endCondLst>
                                            <p:cond evt="onStopAudio" delay="0">
                                              <p:tgtEl>
                                                <p:sldTgt/>
                                              </p:tgtEl>
                                            </p:cond>
                                          </p:endCondLst>
                                        </p:cTn>
                                        <p:tgtEl>
                                          <p:sndTgt r:embed="rId8" name="pagin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5" grpId="0"/>
      <p:bldP spid="8" grpId="0"/>
      <p:bldP spid="9" grpId="0"/>
      <p:bldP spid="4"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74605"/>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56257" y="1961013"/>
            <a:ext cx="46794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ge</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
        <p:nvSpPr>
          <p:cNvPr id="7" name="TextBox 6"/>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5686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396F-0B8B-4A4E-AF99-E2EAB9FC011E}"/>
              </a:ext>
            </a:extLst>
          </p:cNvPr>
          <p:cNvSpPr>
            <a:spLocks noGrp="1"/>
          </p:cNvSpPr>
          <p:nvPr>
            <p:ph type="title"/>
          </p:nvPr>
        </p:nvSpPr>
        <p:spPr>
          <a:xfrm>
            <a:off x="821848" y="292801"/>
            <a:ext cx="10515600" cy="1325563"/>
          </a:xfrm>
        </p:spPr>
        <p:txBody>
          <a:bodyPr>
            <a:noAutofit/>
          </a:bodyPr>
          <a:lstStyle/>
          <a:p>
            <a:pPr algn="ctr"/>
            <a:r>
              <a:rPr lang="en-GB" sz="12000" b="1" dirty="0">
                <a:solidFill>
                  <a:srgbClr val="115076"/>
                </a:solidFill>
                <a:latin typeface="Century Gothic" panose="020B0502020202020204" pitchFamily="34" charset="0"/>
                <a:cs typeface="Calibri" panose="020F0502020204030204" pitchFamily="34" charset="0"/>
              </a:rPr>
              <a:t>gi</a:t>
            </a:r>
            <a:endParaRPr lang="en-US" sz="12000" dirty="0"/>
          </a:p>
        </p:txBody>
      </p:sp>
      <p:sp>
        <p:nvSpPr>
          <p:cNvPr id="7" name="Rounded Rectangle 6" descr="rectangle">
            <a:extLst>
              <a:ext uri="{C183D7F6-B498-43B3-948B-1728B52AA6E4}">
                <adec:decorative xmlns:adec="http://schemas.microsoft.com/office/drawing/2017/decorative" val="1"/>
              </a:ext>
            </a:extLst>
          </p:cNvPr>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nal</a:t>
            </a:r>
          </a:p>
        </p:txBody>
      </p:sp>
      <p:sp>
        <p:nvSpPr>
          <p:cNvPr id="11" name="TextBox 10"/>
          <p:cNvSpPr txBox="1"/>
          <p:nvPr/>
        </p:nvSpPr>
        <p:spPr>
          <a:xfrm>
            <a:off x="8772634" y="3372682"/>
            <a:ext cx="33566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spTree>
    <p:extLst>
      <p:ext uri="{BB962C8B-B14F-4D97-AF65-F5344CB8AC3E}">
        <p14:creationId xmlns:p14="http://schemas.microsoft.com/office/powerpoint/2010/main" val="352222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5" grpId="0"/>
      <p:bldP spid="8" grpId="0"/>
      <p:bldP spid="9" grpId="0"/>
      <p:bldP spid="4"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 GE o GI ?</a:t>
            </a:r>
          </a:p>
        </p:txBody>
      </p:sp>
      <p:sp>
        <p:nvSpPr>
          <p:cNvPr id="15" name="Action Button: Custom 14">
            <a:hlinkClick r:id="" action="ppaction://noaction" highlightClick="1">
              <a:snd r:embed="rId4" name="elegir.wav"/>
            </a:hlinkClick>
          </p:cNvPr>
          <p:cNvSpPr/>
          <p:nvPr/>
        </p:nvSpPr>
        <p:spPr>
          <a:xfrm>
            <a:off x="698779" y="202794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16" name="Action Button: Custom 15">
            <a:hlinkClick r:id="" action="ppaction://noaction" highlightClick="1">
              <a:snd r:embed="rId5" name="gesto.wav"/>
            </a:hlinkClick>
          </p:cNvPr>
          <p:cNvSpPr/>
          <p:nvPr/>
        </p:nvSpPr>
        <p:spPr>
          <a:xfrm>
            <a:off x="696485" y="2737949"/>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17" name="Action Button: Custom 16">
            <a:hlinkClick r:id="" action="ppaction://noaction" highlightClick="1">
              <a:snd r:embed="rId6" name="imaginar.wav"/>
            </a:hlinkClick>
          </p:cNvPr>
          <p:cNvSpPr/>
          <p:nvPr/>
        </p:nvSpPr>
        <p:spPr>
          <a:xfrm>
            <a:off x="696485" y="3450295"/>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8" name="Action Button: Custom 17">
            <a:hlinkClick r:id="" action="ppaction://noaction" highlightClick="1">
              <a:snd r:embed="rId7" name="colegio.wav"/>
            </a:hlinkClick>
          </p:cNvPr>
          <p:cNvSpPr/>
          <p:nvPr/>
        </p:nvSpPr>
        <p:spPr>
          <a:xfrm>
            <a:off x="698778" y="4160303"/>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19" name="Action Button: Custom 18">
            <a:hlinkClick r:id="" action="ppaction://noaction" highlightClick="1">
              <a:snd r:embed="rId8" name="imagen.wav"/>
            </a:hlinkClick>
          </p:cNvPr>
          <p:cNvSpPr/>
          <p:nvPr/>
        </p:nvSpPr>
        <p:spPr>
          <a:xfrm>
            <a:off x="696484" y="487031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0" name="Action Button: Custom 19">
            <a:hlinkClick r:id="" action="ppaction://noaction" highlightClick="1">
              <a:snd r:embed="rId9" name="gente.wav"/>
            </a:hlinkClick>
          </p:cNvPr>
          <p:cNvSpPr/>
          <p:nvPr/>
        </p:nvSpPr>
        <p:spPr>
          <a:xfrm>
            <a:off x="696484" y="5580319"/>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21" name="Action Button: Custom 20">
            <a:hlinkClick r:id="" action="ppaction://noaction" highlightClick="1">
              <a:snd r:embed="rId10" name="generalmente.wav"/>
            </a:hlinkClick>
          </p:cNvPr>
          <p:cNvSpPr/>
          <p:nvPr/>
        </p:nvSpPr>
        <p:spPr>
          <a:xfrm>
            <a:off x="5866742" y="202794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7</a:t>
            </a:r>
          </a:p>
        </p:txBody>
      </p:sp>
      <p:sp>
        <p:nvSpPr>
          <p:cNvPr id="22" name="Action Button: Custom 21">
            <a:hlinkClick r:id="" action="ppaction://noaction" highlightClick="1">
              <a:snd r:embed="rId11" name="original.wav"/>
            </a:hlinkClick>
          </p:cNvPr>
          <p:cNvSpPr/>
          <p:nvPr/>
        </p:nvSpPr>
        <p:spPr>
          <a:xfrm>
            <a:off x="5866741" y="2734402"/>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8</a:t>
            </a:r>
          </a:p>
        </p:txBody>
      </p:sp>
      <p:sp>
        <p:nvSpPr>
          <p:cNvPr id="23" name="Action Button: Custom 22">
            <a:hlinkClick r:id="" action="ppaction://noaction" highlightClick="1">
              <a:snd r:embed="rId12" name="pagina.wav"/>
            </a:hlinkClick>
          </p:cNvPr>
          <p:cNvSpPr/>
          <p:nvPr/>
        </p:nvSpPr>
        <p:spPr>
          <a:xfrm>
            <a:off x="5866741" y="3450295"/>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9</a:t>
            </a:r>
          </a:p>
        </p:txBody>
      </p:sp>
      <p:sp>
        <p:nvSpPr>
          <p:cNvPr id="24" name="Action Button: Custom 23">
            <a:hlinkClick r:id="" action="ppaction://noaction" highlightClick="1">
              <a:snd r:embed="rId13" name="recoger.wav"/>
            </a:hlinkClick>
          </p:cNvPr>
          <p:cNvSpPr/>
          <p:nvPr/>
        </p:nvSpPr>
        <p:spPr>
          <a:xfrm>
            <a:off x="5866741" y="4168926"/>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Century Gothic"/>
                <a:ea typeface="+mn-ea"/>
                <a:cs typeface="+mn-cs"/>
              </a:rPr>
              <a:t>10</a:t>
            </a:r>
          </a:p>
        </p:txBody>
      </p:sp>
      <p:sp>
        <p:nvSpPr>
          <p:cNvPr id="25" name="Action Button: Custom 24">
            <a:hlinkClick r:id="" action="ppaction://noaction" highlightClick="1">
              <a:snd r:embed="rId14" name="religion.wav"/>
            </a:hlinkClick>
          </p:cNvPr>
          <p:cNvSpPr/>
          <p:nvPr/>
        </p:nvSpPr>
        <p:spPr>
          <a:xfrm>
            <a:off x="5866742" y="4887558"/>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Century Gothic"/>
                <a:ea typeface="+mn-ea"/>
                <a:cs typeface="+mn-cs"/>
              </a:rPr>
              <a:t>11</a:t>
            </a:r>
          </a:p>
        </p:txBody>
      </p:sp>
      <p:sp>
        <p:nvSpPr>
          <p:cNvPr id="26" name="Action Button: Custom 25">
            <a:hlinkClick r:id="" action="ppaction://noaction" highlightClick="1">
              <a:snd r:embed="rId15" name="argentino.wav"/>
            </a:hlinkClick>
          </p:cNvPr>
          <p:cNvSpPr/>
          <p:nvPr/>
        </p:nvSpPr>
        <p:spPr>
          <a:xfrm>
            <a:off x="5866741" y="5600478"/>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Century Gothic"/>
                <a:ea typeface="+mn-ea"/>
                <a:cs typeface="+mn-cs"/>
              </a:rPr>
              <a:t>12</a:t>
            </a:r>
          </a:p>
        </p:txBody>
      </p:sp>
      <p:sp>
        <p:nvSpPr>
          <p:cNvPr id="32" name="Title 1"/>
          <p:cNvSpPr txBox="1">
            <a:spLocks/>
          </p:cNvSpPr>
          <p:nvPr/>
        </p:nvSpPr>
        <p:spPr>
          <a:xfrm>
            <a:off x="1755402" y="656112"/>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Escucha y escribe </a:t>
            </a:r>
            <a:r>
              <a:rPr kumimoji="0" lang="en-GB" sz="36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ge</a:t>
            </a: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 o </a:t>
            </a:r>
            <a:r>
              <a:rPr kumimoji="0" lang="en-GB" sz="36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gi</a:t>
            </a: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a:t>
            </a:r>
          </a:p>
        </p:txBody>
      </p:sp>
      <p:sp>
        <p:nvSpPr>
          <p:cNvPr id="34" name="Rounded Rectangle 33"/>
          <p:cNvSpPr/>
          <p:nvPr/>
        </p:nvSpPr>
        <p:spPr>
          <a:xfrm>
            <a:off x="1827628" y="1615651"/>
            <a:ext cx="231775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ele</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r</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77" name="Rounded Rectangle 76"/>
          <p:cNvSpPr/>
          <p:nvPr/>
        </p:nvSpPr>
        <p:spPr>
          <a:xfrm>
            <a:off x="1819250" y="2400091"/>
            <a:ext cx="2320614"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sto</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78" name="Rounded Rectangle 77"/>
          <p:cNvSpPr/>
          <p:nvPr/>
        </p:nvSpPr>
        <p:spPr>
          <a:xfrm>
            <a:off x="1265380" y="3198997"/>
            <a:ext cx="343322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ima</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nar</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79" name="Rounded Rectangle 78"/>
          <p:cNvSpPr/>
          <p:nvPr/>
        </p:nvSpPr>
        <p:spPr>
          <a:xfrm>
            <a:off x="1474224" y="3997505"/>
            <a:ext cx="3015540"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cole</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o</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0" name="Rounded Rectangle 79"/>
          <p:cNvSpPr/>
          <p:nvPr/>
        </p:nvSpPr>
        <p:spPr>
          <a:xfrm>
            <a:off x="1408227" y="4783421"/>
            <a:ext cx="3142663"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ima</a:t>
            </a:r>
            <a:r>
              <a:rPr kumimoji="0" lang="en-GB" sz="4400" b="0" i="0" u="none" strike="noStrike" kern="1200" cap="none" spc="0" normalizeH="0" baseline="0" noProof="0" dirty="0">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n</a:t>
            </a:r>
          </a:p>
        </p:txBody>
      </p:sp>
      <p:sp>
        <p:nvSpPr>
          <p:cNvPr id="81" name="Rounded Rectangle 80"/>
          <p:cNvSpPr/>
          <p:nvPr/>
        </p:nvSpPr>
        <p:spPr>
          <a:xfrm>
            <a:off x="1744193" y="5600478"/>
            <a:ext cx="2448000" cy="7200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nte</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2" name="Rounded Rectangle 81"/>
          <p:cNvSpPr/>
          <p:nvPr/>
        </p:nvSpPr>
        <p:spPr>
          <a:xfrm>
            <a:off x="6461377" y="1602141"/>
            <a:ext cx="5466766"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neralmente</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3" name="Rounded Rectangle 82"/>
          <p:cNvSpPr/>
          <p:nvPr/>
        </p:nvSpPr>
        <p:spPr>
          <a:xfrm>
            <a:off x="7793282" y="2400091"/>
            <a:ext cx="298458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ori</a:t>
            </a:r>
            <a:r>
              <a:rPr kumimoji="0" lang="en-GB" sz="4400" b="0" i="0" u="none" strike="noStrike" kern="1200" cap="none" spc="0" normalizeH="0" baseline="0" noProof="0" dirty="0">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nal</a:t>
            </a:r>
          </a:p>
        </p:txBody>
      </p:sp>
      <p:sp>
        <p:nvSpPr>
          <p:cNvPr id="84" name="Rounded Rectangle 83"/>
          <p:cNvSpPr/>
          <p:nvPr/>
        </p:nvSpPr>
        <p:spPr>
          <a:xfrm>
            <a:off x="7788450" y="3198997"/>
            <a:ext cx="2989413"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pá</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na</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5" name="Rounded Rectangle 84"/>
          <p:cNvSpPr/>
          <p:nvPr/>
        </p:nvSpPr>
        <p:spPr>
          <a:xfrm>
            <a:off x="7715807" y="3986321"/>
            <a:ext cx="3134697"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reco</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r</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6" name="Rounded Rectangle 85"/>
          <p:cNvSpPr/>
          <p:nvPr/>
        </p:nvSpPr>
        <p:spPr>
          <a:xfrm>
            <a:off x="7857565" y="4769301"/>
            <a:ext cx="285117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reli</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ón</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7" name="Rounded Rectangle 86"/>
          <p:cNvSpPr/>
          <p:nvPr/>
        </p:nvSpPr>
        <p:spPr>
          <a:xfrm>
            <a:off x="7291444" y="5544415"/>
            <a:ext cx="380663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ar</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ntino</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8" name="Rounded Rectangle 87"/>
          <p:cNvSpPr/>
          <p:nvPr/>
        </p:nvSpPr>
        <p:spPr>
          <a:xfrm>
            <a:off x="1827627" y="1612061"/>
            <a:ext cx="231775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ele</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_r</a:t>
            </a:r>
          </a:p>
        </p:txBody>
      </p:sp>
      <p:sp>
        <p:nvSpPr>
          <p:cNvPr id="89" name="Rounded Rectangle 88"/>
          <p:cNvSpPr/>
          <p:nvPr/>
        </p:nvSpPr>
        <p:spPr>
          <a:xfrm>
            <a:off x="1819249" y="2396501"/>
            <a:ext cx="2320614"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sto</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90" name="Rounded Rectangle 89"/>
          <p:cNvSpPr/>
          <p:nvPr/>
        </p:nvSpPr>
        <p:spPr>
          <a:xfrm>
            <a:off x="1265379" y="3200400"/>
            <a:ext cx="343322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ima</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nar</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91" name="Rounded Rectangle 90"/>
          <p:cNvSpPr/>
          <p:nvPr/>
        </p:nvSpPr>
        <p:spPr>
          <a:xfrm>
            <a:off x="1474223" y="3993915"/>
            <a:ext cx="3015540"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cole</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_o</a:t>
            </a:r>
          </a:p>
        </p:txBody>
      </p:sp>
      <p:sp>
        <p:nvSpPr>
          <p:cNvPr id="92" name="Rounded Rectangle 91"/>
          <p:cNvSpPr/>
          <p:nvPr/>
        </p:nvSpPr>
        <p:spPr>
          <a:xfrm>
            <a:off x="1408226" y="4785933"/>
            <a:ext cx="3142663" cy="729998"/>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ima</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_n</a:t>
            </a:r>
          </a:p>
        </p:txBody>
      </p:sp>
      <p:sp>
        <p:nvSpPr>
          <p:cNvPr id="93" name="Rounded Rectangle 92"/>
          <p:cNvSpPr/>
          <p:nvPr/>
        </p:nvSpPr>
        <p:spPr>
          <a:xfrm>
            <a:off x="1742400" y="5598000"/>
            <a:ext cx="2448000" cy="7200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nte</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94" name="Rounded Rectangle 93"/>
          <p:cNvSpPr/>
          <p:nvPr/>
        </p:nvSpPr>
        <p:spPr>
          <a:xfrm>
            <a:off x="6454800" y="1602141"/>
            <a:ext cx="5466766"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neralmente</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95" name="Rounded Rectangle 94"/>
          <p:cNvSpPr/>
          <p:nvPr/>
        </p:nvSpPr>
        <p:spPr>
          <a:xfrm>
            <a:off x="7794260" y="2400091"/>
            <a:ext cx="298458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ori</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nal</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96" name="Rounded Rectangle 95"/>
          <p:cNvSpPr/>
          <p:nvPr/>
        </p:nvSpPr>
        <p:spPr>
          <a:xfrm>
            <a:off x="7789428" y="3198997"/>
            <a:ext cx="2989413"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pá</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na</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97" name="Rounded Rectangle 96"/>
          <p:cNvSpPr/>
          <p:nvPr/>
        </p:nvSpPr>
        <p:spPr>
          <a:xfrm>
            <a:off x="7716785" y="3986321"/>
            <a:ext cx="3134697"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reco</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_r</a:t>
            </a:r>
          </a:p>
        </p:txBody>
      </p:sp>
      <p:sp>
        <p:nvSpPr>
          <p:cNvPr id="98" name="Rounded Rectangle 97"/>
          <p:cNvSpPr/>
          <p:nvPr/>
        </p:nvSpPr>
        <p:spPr>
          <a:xfrm>
            <a:off x="7858543" y="4769301"/>
            <a:ext cx="285117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reli</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ón</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99" name="Rounded Rectangle 98"/>
          <p:cNvSpPr/>
          <p:nvPr/>
        </p:nvSpPr>
        <p:spPr>
          <a:xfrm>
            <a:off x="7292422" y="5544415"/>
            <a:ext cx="380663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ar</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_ _</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ntino</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46"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566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 GE o GI ?</a:t>
            </a:r>
          </a:p>
        </p:txBody>
      </p:sp>
      <p:sp>
        <p:nvSpPr>
          <p:cNvPr id="15" name="Action Button: Custom 14">
            <a:hlinkClick r:id="" action="ppaction://noaction" highlightClick="1">
              <a:snd r:embed="rId4" name="elegir.wav"/>
            </a:hlinkClick>
          </p:cNvPr>
          <p:cNvSpPr/>
          <p:nvPr/>
        </p:nvSpPr>
        <p:spPr>
          <a:xfrm>
            <a:off x="698779" y="202794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16" name="Action Button: Custom 15">
            <a:hlinkClick r:id="" action="ppaction://noaction" highlightClick="1">
              <a:snd r:embed="rId5" name="gesto.wav"/>
            </a:hlinkClick>
          </p:cNvPr>
          <p:cNvSpPr/>
          <p:nvPr/>
        </p:nvSpPr>
        <p:spPr>
          <a:xfrm>
            <a:off x="696485" y="2737949"/>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17" name="Action Button: Custom 16">
            <a:hlinkClick r:id="" action="ppaction://noaction" highlightClick="1">
              <a:snd r:embed="rId6" name="imaginar.wav"/>
            </a:hlinkClick>
          </p:cNvPr>
          <p:cNvSpPr/>
          <p:nvPr/>
        </p:nvSpPr>
        <p:spPr>
          <a:xfrm>
            <a:off x="696485" y="3450295"/>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8" name="Action Button: Custom 17">
            <a:hlinkClick r:id="" action="ppaction://noaction" highlightClick="1">
              <a:snd r:embed="rId7" name="colegio.wav"/>
            </a:hlinkClick>
          </p:cNvPr>
          <p:cNvSpPr/>
          <p:nvPr/>
        </p:nvSpPr>
        <p:spPr>
          <a:xfrm>
            <a:off x="698778" y="4160303"/>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19" name="Action Button: Custom 18">
            <a:hlinkClick r:id="" action="ppaction://noaction" highlightClick="1">
              <a:snd r:embed="rId8" name="imagen.wav"/>
            </a:hlinkClick>
          </p:cNvPr>
          <p:cNvSpPr/>
          <p:nvPr/>
        </p:nvSpPr>
        <p:spPr>
          <a:xfrm>
            <a:off x="696484" y="487031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0" name="Action Button: Custom 19">
            <a:hlinkClick r:id="" action="ppaction://noaction" highlightClick="1">
              <a:snd r:embed="rId9" name="gente.wav"/>
            </a:hlinkClick>
          </p:cNvPr>
          <p:cNvSpPr/>
          <p:nvPr/>
        </p:nvSpPr>
        <p:spPr>
          <a:xfrm>
            <a:off x="696484" y="5580319"/>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21" name="Action Button: Custom 20">
            <a:hlinkClick r:id="" action="ppaction://noaction" highlightClick="1">
              <a:snd r:embed="rId10" name="generalmente.wav"/>
            </a:hlinkClick>
          </p:cNvPr>
          <p:cNvSpPr/>
          <p:nvPr/>
        </p:nvSpPr>
        <p:spPr>
          <a:xfrm>
            <a:off x="5866742" y="202794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7</a:t>
            </a:r>
          </a:p>
        </p:txBody>
      </p:sp>
      <p:sp>
        <p:nvSpPr>
          <p:cNvPr id="22" name="Action Button: Custom 21">
            <a:hlinkClick r:id="" action="ppaction://noaction" highlightClick="1">
              <a:snd r:embed="rId11" name="original.wav"/>
            </a:hlinkClick>
          </p:cNvPr>
          <p:cNvSpPr/>
          <p:nvPr/>
        </p:nvSpPr>
        <p:spPr>
          <a:xfrm>
            <a:off x="5866741" y="2734402"/>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8</a:t>
            </a:r>
          </a:p>
        </p:txBody>
      </p:sp>
      <p:sp>
        <p:nvSpPr>
          <p:cNvPr id="23" name="Action Button: Custom 22">
            <a:hlinkClick r:id="" action="ppaction://noaction" highlightClick="1">
              <a:snd r:embed="rId12" name="pagina.wav"/>
            </a:hlinkClick>
          </p:cNvPr>
          <p:cNvSpPr/>
          <p:nvPr/>
        </p:nvSpPr>
        <p:spPr>
          <a:xfrm>
            <a:off x="5866741" y="3450295"/>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9</a:t>
            </a:r>
          </a:p>
        </p:txBody>
      </p:sp>
      <p:sp>
        <p:nvSpPr>
          <p:cNvPr id="24" name="Action Button: Custom 23">
            <a:hlinkClick r:id="" action="ppaction://noaction" highlightClick="1">
              <a:snd r:embed="rId13" name="recoger.wav"/>
            </a:hlinkClick>
          </p:cNvPr>
          <p:cNvSpPr/>
          <p:nvPr/>
        </p:nvSpPr>
        <p:spPr>
          <a:xfrm>
            <a:off x="5866741" y="4168926"/>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Century Gothic"/>
                <a:ea typeface="+mn-ea"/>
                <a:cs typeface="+mn-cs"/>
              </a:rPr>
              <a:t>10</a:t>
            </a:r>
          </a:p>
        </p:txBody>
      </p:sp>
      <p:sp>
        <p:nvSpPr>
          <p:cNvPr id="25" name="Action Button: Custom 24">
            <a:hlinkClick r:id="" action="ppaction://noaction" highlightClick="1">
              <a:snd r:embed="rId14" name="religion.wav"/>
            </a:hlinkClick>
          </p:cNvPr>
          <p:cNvSpPr/>
          <p:nvPr/>
        </p:nvSpPr>
        <p:spPr>
          <a:xfrm>
            <a:off x="5866742" y="4887558"/>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Century Gothic"/>
                <a:ea typeface="+mn-ea"/>
                <a:cs typeface="+mn-cs"/>
              </a:rPr>
              <a:t>11</a:t>
            </a:r>
          </a:p>
        </p:txBody>
      </p:sp>
      <p:sp>
        <p:nvSpPr>
          <p:cNvPr id="26" name="Action Button: Custom 25">
            <a:hlinkClick r:id="" action="ppaction://noaction" highlightClick="1">
              <a:snd r:embed="rId15" name="argentino.wav"/>
            </a:hlinkClick>
          </p:cNvPr>
          <p:cNvSpPr/>
          <p:nvPr/>
        </p:nvSpPr>
        <p:spPr>
          <a:xfrm>
            <a:off x="5866741" y="5600478"/>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Century Gothic"/>
                <a:ea typeface="+mn-ea"/>
                <a:cs typeface="+mn-cs"/>
              </a:rPr>
              <a:t>12</a:t>
            </a:r>
          </a:p>
        </p:txBody>
      </p:sp>
      <p:sp>
        <p:nvSpPr>
          <p:cNvPr id="32" name="Title 1"/>
          <p:cNvSpPr txBox="1">
            <a:spLocks/>
          </p:cNvSpPr>
          <p:nvPr/>
        </p:nvSpPr>
        <p:spPr>
          <a:xfrm>
            <a:off x="1755402" y="656112"/>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Escucha y escribe </a:t>
            </a:r>
            <a:r>
              <a:rPr kumimoji="0" lang="en-GB" sz="36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ge</a:t>
            </a: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 o </a:t>
            </a:r>
            <a:r>
              <a:rPr kumimoji="0" lang="en-GB" sz="36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gi</a:t>
            </a: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a:t>
            </a:r>
          </a:p>
        </p:txBody>
      </p:sp>
      <p:sp>
        <p:nvSpPr>
          <p:cNvPr id="34" name="Rounded Rectangle 33"/>
          <p:cNvSpPr/>
          <p:nvPr/>
        </p:nvSpPr>
        <p:spPr>
          <a:xfrm>
            <a:off x="1827628" y="1615651"/>
            <a:ext cx="231775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ele</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r</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77" name="Rounded Rectangle 76"/>
          <p:cNvSpPr/>
          <p:nvPr/>
        </p:nvSpPr>
        <p:spPr>
          <a:xfrm>
            <a:off x="1819250" y="2400091"/>
            <a:ext cx="2320614"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sto</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78" name="Rounded Rectangle 77"/>
          <p:cNvSpPr/>
          <p:nvPr/>
        </p:nvSpPr>
        <p:spPr>
          <a:xfrm>
            <a:off x="1265380" y="3198997"/>
            <a:ext cx="343322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ima</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nar</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79" name="Rounded Rectangle 78"/>
          <p:cNvSpPr/>
          <p:nvPr/>
        </p:nvSpPr>
        <p:spPr>
          <a:xfrm>
            <a:off x="1474224" y="3997505"/>
            <a:ext cx="3015540"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cole</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o</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0" name="Rounded Rectangle 79"/>
          <p:cNvSpPr/>
          <p:nvPr/>
        </p:nvSpPr>
        <p:spPr>
          <a:xfrm>
            <a:off x="1408227" y="4783421"/>
            <a:ext cx="3142663"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ima</a:t>
            </a:r>
            <a:r>
              <a:rPr kumimoji="0" lang="en-GB" sz="4400" b="0" i="0" u="none" strike="noStrike" kern="1200" cap="none" spc="0" normalizeH="0" baseline="0" noProof="0" dirty="0">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n</a:t>
            </a:r>
          </a:p>
        </p:txBody>
      </p:sp>
      <p:sp>
        <p:nvSpPr>
          <p:cNvPr id="81" name="Rounded Rectangle 80"/>
          <p:cNvSpPr/>
          <p:nvPr/>
        </p:nvSpPr>
        <p:spPr>
          <a:xfrm>
            <a:off x="1744193" y="5600478"/>
            <a:ext cx="2448000" cy="7200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nte</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2" name="Rounded Rectangle 81"/>
          <p:cNvSpPr/>
          <p:nvPr/>
        </p:nvSpPr>
        <p:spPr>
          <a:xfrm>
            <a:off x="6461377" y="1602141"/>
            <a:ext cx="5466766"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neralmente</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3" name="Rounded Rectangle 82"/>
          <p:cNvSpPr/>
          <p:nvPr/>
        </p:nvSpPr>
        <p:spPr>
          <a:xfrm>
            <a:off x="7793282" y="2400091"/>
            <a:ext cx="298458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ori</a:t>
            </a:r>
            <a:r>
              <a:rPr kumimoji="0" lang="en-GB" sz="4400" b="0" i="0" u="none" strike="noStrike" kern="1200" cap="none" spc="0" normalizeH="0" baseline="0" noProof="0" dirty="0">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rPr>
              <a:t>nal</a:t>
            </a:r>
          </a:p>
        </p:txBody>
      </p:sp>
      <p:sp>
        <p:nvSpPr>
          <p:cNvPr id="84" name="Rounded Rectangle 83"/>
          <p:cNvSpPr/>
          <p:nvPr/>
        </p:nvSpPr>
        <p:spPr>
          <a:xfrm>
            <a:off x="7788450" y="3198997"/>
            <a:ext cx="2989413"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pá</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na</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5" name="Rounded Rectangle 84"/>
          <p:cNvSpPr/>
          <p:nvPr/>
        </p:nvSpPr>
        <p:spPr>
          <a:xfrm>
            <a:off x="7715807" y="3986321"/>
            <a:ext cx="3134697"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reco</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r</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6" name="Rounded Rectangle 85"/>
          <p:cNvSpPr/>
          <p:nvPr/>
        </p:nvSpPr>
        <p:spPr>
          <a:xfrm>
            <a:off x="7857565" y="4769301"/>
            <a:ext cx="285117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reli</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gi</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ón</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7" name="Rounded Rectangle 86"/>
          <p:cNvSpPr/>
          <p:nvPr/>
        </p:nvSpPr>
        <p:spPr>
          <a:xfrm>
            <a:off x="7291444" y="5544415"/>
            <a:ext cx="380663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ar</a:t>
            </a:r>
            <a:r>
              <a:rPr kumimoji="0" lang="en-GB" sz="4400" b="0" i="0" u="none" strike="noStrike" kern="1200" cap="none" spc="0" normalizeH="0" baseline="0" noProof="0" dirty="0" err="1">
                <a:ln>
                  <a:noFill/>
                </a:ln>
                <a:solidFill>
                  <a:srgbClr val="E25B00"/>
                </a:solidFill>
                <a:effectLst/>
                <a:uLnTx/>
                <a:uFillTx/>
                <a:latin typeface="Century Gothic"/>
                <a:ea typeface="+mn-ea"/>
                <a:cs typeface="+mn-cs"/>
              </a:rPr>
              <a:t>ge</a:t>
            </a:r>
            <a:r>
              <a:rPr kumimoji="0" lang="en-GB" sz="4400" b="0" i="0" u="none" strike="noStrike" kern="1200" cap="none" spc="0" normalizeH="0" baseline="0" noProof="0" dirty="0" err="1">
                <a:ln>
                  <a:noFill/>
                </a:ln>
                <a:solidFill>
                  <a:srgbClr val="5B9BD5">
                    <a:lumMod val="50000"/>
                  </a:srgbClr>
                </a:solidFill>
                <a:effectLst/>
                <a:uLnTx/>
                <a:uFillTx/>
                <a:latin typeface="Century Gothic"/>
                <a:ea typeface="+mn-ea"/>
                <a:cs typeface="+mn-cs"/>
              </a:rPr>
              <a:t>ntino</a:t>
            </a:r>
            <a:endParaRPr kumimoji="0" lang="en-GB" sz="4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762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003192" cy="1325563"/>
          </a:xfrm>
        </p:spPr>
        <p:txBody>
          <a:bodyPr>
            <a:normAutofit/>
          </a:bodyPr>
          <a:lstStyle/>
          <a:p>
            <a:r>
              <a:rPr lang="en-GB" sz="2800" b="1" dirty="0">
                <a:solidFill>
                  <a:schemeClr val="bg1"/>
                </a:solidFill>
              </a:rPr>
              <a:t>¿Qué significan las palabras?</a:t>
            </a:r>
          </a:p>
        </p:txBody>
      </p:sp>
      <p:sp>
        <p:nvSpPr>
          <p:cNvPr id="12" name="TextBox 11"/>
          <p:cNvSpPr txBox="1"/>
          <p:nvPr/>
        </p:nvSpPr>
        <p:spPr>
          <a:xfrm>
            <a:off x="177578" y="5319833"/>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ge</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nte</a:t>
            </a:r>
          </a:p>
        </p:txBody>
      </p:sp>
      <p:sp>
        <p:nvSpPr>
          <p:cNvPr id="13" name="TextBox 12"/>
          <p:cNvSpPr txBox="1"/>
          <p:nvPr/>
        </p:nvSpPr>
        <p:spPr>
          <a:xfrm>
            <a:off x="186258" y="3171421"/>
            <a:ext cx="1804964"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ima</a:t>
            </a:r>
            <a:r>
              <a:rPr kumimoji="0" lang="es-CO"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Calibri" panose="020F0502020204030204" pitchFamily="34" charset="0"/>
              </a:rPr>
              <a:t>gi</a:t>
            </a:r>
            <a:r>
              <a:rPr kumimoji="0" lang="es-CO"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nar</a:t>
            </a:r>
            <a:endPar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186258" y="3897300"/>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cole</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gi</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p>
        </p:txBody>
      </p:sp>
      <p:sp>
        <p:nvSpPr>
          <p:cNvPr id="15" name="TextBox 14"/>
          <p:cNvSpPr txBox="1"/>
          <p:nvPr/>
        </p:nvSpPr>
        <p:spPr>
          <a:xfrm>
            <a:off x="191035" y="4613040"/>
            <a:ext cx="162125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ima</a:t>
            </a:r>
            <a:r>
              <a:rPr kumimoji="0" lang="es-CO"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Calibri" panose="020F0502020204030204" pitchFamily="34" charset="0"/>
              </a:rPr>
              <a:t>ge</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p>
        </p:txBody>
      </p:sp>
      <p:sp>
        <p:nvSpPr>
          <p:cNvPr id="16" name="TextBox 15"/>
          <p:cNvSpPr txBox="1"/>
          <p:nvPr/>
        </p:nvSpPr>
        <p:spPr>
          <a:xfrm>
            <a:off x="198276" y="1737143"/>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ele</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gi</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p>
        </p:txBody>
      </p:sp>
      <p:sp>
        <p:nvSpPr>
          <p:cNvPr id="17" name="TextBox 16"/>
          <p:cNvSpPr txBox="1"/>
          <p:nvPr/>
        </p:nvSpPr>
        <p:spPr>
          <a:xfrm>
            <a:off x="186258" y="2457070"/>
            <a:ext cx="162125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ge</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sto</a:t>
            </a:r>
          </a:p>
        </p:txBody>
      </p:sp>
      <p:sp>
        <p:nvSpPr>
          <p:cNvPr id="18" name="TextBox 17"/>
          <p:cNvSpPr txBox="1"/>
          <p:nvPr/>
        </p:nvSpPr>
        <p:spPr>
          <a:xfrm>
            <a:off x="6098829" y="3907246"/>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reco</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ge</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p>
        </p:txBody>
      </p:sp>
      <p:sp>
        <p:nvSpPr>
          <p:cNvPr id="19" name="TextBox 18"/>
          <p:cNvSpPr txBox="1"/>
          <p:nvPr/>
        </p:nvSpPr>
        <p:spPr>
          <a:xfrm>
            <a:off x="6098829" y="1720285"/>
            <a:ext cx="2818229"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ge</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neralmente</a:t>
            </a:r>
          </a:p>
        </p:txBody>
      </p:sp>
      <p:sp>
        <p:nvSpPr>
          <p:cNvPr id="20" name="TextBox 19"/>
          <p:cNvSpPr txBox="1"/>
          <p:nvPr/>
        </p:nvSpPr>
        <p:spPr>
          <a:xfrm>
            <a:off x="6086138" y="2448731"/>
            <a:ext cx="180687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ori</a:t>
            </a:r>
            <a:r>
              <a:rPr kumimoji="0" lang="es-CO"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Calibri" panose="020F0502020204030204" pitchFamily="34" charset="0"/>
              </a:rPr>
              <a:t>gi</a:t>
            </a:r>
            <a:r>
              <a:rPr kumimoji="0" lang="es-CO"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nal</a:t>
            </a:r>
            <a:endPar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6086138" y="4613040"/>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reli</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gi</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ón</a:t>
            </a:r>
          </a:p>
        </p:txBody>
      </p:sp>
      <p:sp>
        <p:nvSpPr>
          <p:cNvPr id="23" name="TextBox 22"/>
          <p:cNvSpPr txBox="1"/>
          <p:nvPr/>
        </p:nvSpPr>
        <p:spPr>
          <a:xfrm>
            <a:off x="6098829" y="3171421"/>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pá</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gi</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a:t>
            </a:r>
          </a:p>
        </p:txBody>
      </p:sp>
      <p:sp>
        <p:nvSpPr>
          <p:cNvPr id="24" name="TextBox 23"/>
          <p:cNvSpPr txBox="1"/>
          <p:nvPr/>
        </p:nvSpPr>
        <p:spPr>
          <a:xfrm>
            <a:off x="6085478" y="5319833"/>
            <a:ext cx="1979891"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ar</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ge</a:t>
            </a:r>
            <a:r>
              <a:rPr kumimoji="0" lang="es-CO"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ntino</a:t>
            </a:r>
          </a:p>
        </p:txBody>
      </p:sp>
      <p:sp>
        <p:nvSpPr>
          <p:cNvPr id="6" name="TextBox 5"/>
          <p:cNvSpPr txBox="1"/>
          <p:nvPr/>
        </p:nvSpPr>
        <p:spPr>
          <a:xfrm>
            <a:off x="1952587" y="1775198"/>
            <a:ext cx="33679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to choose, choosing</a:t>
            </a:r>
          </a:p>
        </p:txBody>
      </p:sp>
      <p:sp>
        <p:nvSpPr>
          <p:cNvPr id="44" name="TextBox 43"/>
          <p:cNvSpPr txBox="1"/>
          <p:nvPr/>
        </p:nvSpPr>
        <p:spPr>
          <a:xfrm>
            <a:off x="1960279" y="2491620"/>
            <a:ext cx="24899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gesture</a:t>
            </a:r>
          </a:p>
        </p:txBody>
      </p:sp>
      <p:sp>
        <p:nvSpPr>
          <p:cNvPr id="45" name="TextBox 44"/>
          <p:cNvSpPr txBox="1"/>
          <p:nvPr/>
        </p:nvSpPr>
        <p:spPr>
          <a:xfrm>
            <a:off x="2050580" y="3211875"/>
            <a:ext cx="36559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to imagine, imagining </a:t>
            </a:r>
          </a:p>
        </p:txBody>
      </p:sp>
      <p:sp>
        <p:nvSpPr>
          <p:cNvPr id="46" name="TextBox 45"/>
          <p:cNvSpPr txBox="1"/>
          <p:nvPr/>
        </p:nvSpPr>
        <p:spPr>
          <a:xfrm>
            <a:off x="2444406" y="3946137"/>
            <a:ext cx="14047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school</a:t>
            </a:r>
          </a:p>
        </p:txBody>
      </p:sp>
      <p:sp>
        <p:nvSpPr>
          <p:cNvPr id="47" name="TextBox 46"/>
          <p:cNvSpPr txBox="1"/>
          <p:nvPr/>
        </p:nvSpPr>
        <p:spPr>
          <a:xfrm>
            <a:off x="2454681" y="4632326"/>
            <a:ext cx="12454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image</a:t>
            </a:r>
          </a:p>
        </p:txBody>
      </p:sp>
      <p:sp>
        <p:nvSpPr>
          <p:cNvPr id="50" name="TextBox 49"/>
          <p:cNvSpPr txBox="1"/>
          <p:nvPr/>
        </p:nvSpPr>
        <p:spPr>
          <a:xfrm>
            <a:off x="1818039" y="5347413"/>
            <a:ext cx="2525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people</a:t>
            </a:r>
          </a:p>
        </p:txBody>
      </p:sp>
      <p:sp>
        <p:nvSpPr>
          <p:cNvPr id="51" name="TextBox 50"/>
          <p:cNvSpPr txBox="1"/>
          <p:nvPr/>
        </p:nvSpPr>
        <p:spPr>
          <a:xfrm>
            <a:off x="9274291" y="1732195"/>
            <a:ext cx="18419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generally</a:t>
            </a:r>
          </a:p>
        </p:txBody>
      </p:sp>
      <p:sp>
        <p:nvSpPr>
          <p:cNvPr id="58" name="TextBox 57"/>
          <p:cNvSpPr txBox="1"/>
          <p:nvPr/>
        </p:nvSpPr>
        <p:spPr>
          <a:xfrm>
            <a:off x="8037936" y="2484998"/>
            <a:ext cx="24899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original</a:t>
            </a:r>
          </a:p>
        </p:txBody>
      </p:sp>
      <p:sp>
        <p:nvSpPr>
          <p:cNvPr id="59" name="TextBox 58"/>
          <p:cNvSpPr txBox="1"/>
          <p:nvPr/>
        </p:nvSpPr>
        <p:spPr>
          <a:xfrm>
            <a:off x="8557627" y="3179061"/>
            <a:ext cx="1174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page</a:t>
            </a:r>
          </a:p>
        </p:txBody>
      </p:sp>
      <p:sp>
        <p:nvSpPr>
          <p:cNvPr id="60" name="TextBox 59"/>
          <p:cNvSpPr txBox="1"/>
          <p:nvPr/>
        </p:nvSpPr>
        <p:spPr>
          <a:xfrm>
            <a:off x="7895696" y="3928077"/>
            <a:ext cx="40165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to pick up, picking up</a:t>
            </a:r>
          </a:p>
        </p:txBody>
      </p:sp>
      <p:sp>
        <p:nvSpPr>
          <p:cNvPr id="61" name="TextBox 60"/>
          <p:cNvSpPr txBox="1"/>
          <p:nvPr/>
        </p:nvSpPr>
        <p:spPr>
          <a:xfrm>
            <a:off x="8381585" y="4614639"/>
            <a:ext cx="21008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religion</a:t>
            </a:r>
          </a:p>
        </p:txBody>
      </p:sp>
      <p:sp>
        <p:nvSpPr>
          <p:cNvPr id="62" name="TextBox 61"/>
          <p:cNvSpPr txBox="1"/>
          <p:nvPr/>
        </p:nvSpPr>
        <p:spPr>
          <a:xfrm>
            <a:off x="8139385" y="5342101"/>
            <a:ext cx="2448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Argentinian</a:t>
            </a:r>
          </a:p>
        </p:txBody>
      </p:sp>
      <p:sp>
        <p:nvSpPr>
          <p:cNvPr id="7" name="Rounded Rectangle 6"/>
          <p:cNvSpPr/>
          <p:nvPr/>
        </p:nvSpPr>
        <p:spPr>
          <a:xfrm>
            <a:off x="1952587" y="1752450"/>
            <a:ext cx="3367947"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0" name="Rounded Rectangle 99"/>
          <p:cNvSpPr/>
          <p:nvPr/>
        </p:nvSpPr>
        <p:spPr>
          <a:xfrm>
            <a:off x="1952436" y="2463981"/>
            <a:ext cx="2275460"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1" name="Rounded Rectangle 100"/>
          <p:cNvSpPr/>
          <p:nvPr/>
        </p:nvSpPr>
        <p:spPr>
          <a:xfrm>
            <a:off x="2135745" y="3188230"/>
            <a:ext cx="342685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2" name="Rounded Rectangle 101"/>
          <p:cNvSpPr/>
          <p:nvPr/>
        </p:nvSpPr>
        <p:spPr>
          <a:xfrm>
            <a:off x="1960279" y="3895384"/>
            <a:ext cx="2306921"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3" name="Rounded Rectangle 102"/>
          <p:cNvSpPr/>
          <p:nvPr/>
        </p:nvSpPr>
        <p:spPr>
          <a:xfrm>
            <a:off x="1970358" y="4629199"/>
            <a:ext cx="2306920"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4" name="Rounded Rectangle 103"/>
          <p:cNvSpPr/>
          <p:nvPr/>
        </p:nvSpPr>
        <p:spPr>
          <a:xfrm>
            <a:off x="1931054" y="5319833"/>
            <a:ext cx="2296842"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5" name="Rounded Rectangle 104"/>
          <p:cNvSpPr/>
          <p:nvPr/>
        </p:nvSpPr>
        <p:spPr>
          <a:xfrm>
            <a:off x="9108123" y="1723852"/>
            <a:ext cx="2008081"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7" name="Rounded Rectangle 106"/>
          <p:cNvSpPr/>
          <p:nvPr/>
        </p:nvSpPr>
        <p:spPr>
          <a:xfrm>
            <a:off x="8065369" y="2439207"/>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8" name="Rounded Rectangle 107"/>
          <p:cNvSpPr/>
          <p:nvPr/>
        </p:nvSpPr>
        <p:spPr>
          <a:xfrm>
            <a:off x="8094663" y="3147762"/>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9" name="Rounded Rectangle 108"/>
          <p:cNvSpPr/>
          <p:nvPr/>
        </p:nvSpPr>
        <p:spPr>
          <a:xfrm>
            <a:off x="8094663" y="3900600"/>
            <a:ext cx="3609657"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10" name="Rounded Rectangle 109"/>
          <p:cNvSpPr/>
          <p:nvPr/>
        </p:nvSpPr>
        <p:spPr>
          <a:xfrm>
            <a:off x="8094663" y="4610492"/>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11" name="Rounded Rectangle 110"/>
          <p:cNvSpPr/>
          <p:nvPr/>
        </p:nvSpPr>
        <p:spPr>
          <a:xfrm>
            <a:off x="8202318" y="5319832"/>
            <a:ext cx="2422410"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Tree>
    <p:extLst>
      <p:ext uri="{BB962C8B-B14F-4D97-AF65-F5344CB8AC3E}">
        <p14:creationId xmlns:p14="http://schemas.microsoft.com/office/powerpoint/2010/main" val="84804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0"/>
                                        </p:tgtEl>
                                      </p:cBhvr>
                                    </p:animEffect>
                                    <p:set>
                                      <p:cBhvr>
                                        <p:cTn id="13"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4" restart="whenNotActive" fill="hold" evtFilter="cancelBubble" nodeType="interactiveSeq">
                <p:stCondLst>
                  <p:cond evt="onClick" delay="0">
                    <p:tgtEl>
                      <p:spTgt spid="10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1"/>
                                        </p:tgtEl>
                                      </p:cBhvr>
                                    </p:animEffect>
                                    <p:set>
                                      <p:cBhvr>
                                        <p:cTn id="19"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20" restart="whenNotActive" fill="hold" evtFilter="cancelBubble" nodeType="interactiveSeq">
                <p:stCondLst>
                  <p:cond evt="onClick" delay="0">
                    <p:tgtEl>
                      <p:spTgt spid="10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2"/>
                                        </p:tgtEl>
                                      </p:cBhvr>
                                    </p:animEffect>
                                    <p:set>
                                      <p:cBhvr>
                                        <p:cTn id="25"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26" restart="whenNotActive" fill="hold" evtFilter="cancelBubble" nodeType="interactiveSeq">
                <p:stCondLst>
                  <p:cond evt="onClick" delay="0">
                    <p:tgtEl>
                      <p:spTgt spid="10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3"/>
                                        </p:tgtEl>
                                      </p:cBhvr>
                                    </p:animEffect>
                                    <p:set>
                                      <p:cBhvr>
                                        <p:cTn id="31"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32" restart="whenNotActive" fill="hold" evtFilter="cancelBubble" nodeType="interactiveSeq">
                <p:stCondLst>
                  <p:cond evt="onClick" delay="0">
                    <p:tgtEl>
                      <p:spTgt spid="10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4"/>
                                        </p:tgtEl>
                                      </p:cBhvr>
                                    </p:animEffect>
                                    <p:set>
                                      <p:cBhvr>
                                        <p:cTn id="37"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38" restart="whenNotActive" fill="hold" evtFilter="cancelBubble" nodeType="interactiveSeq">
                <p:stCondLst>
                  <p:cond evt="onClick" delay="0">
                    <p:tgtEl>
                      <p:spTgt spid="10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05"/>
                                        </p:tgtEl>
                                      </p:cBhvr>
                                    </p:animEffect>
                                    <p:set>
                                      <p:cBhvr>
                                        <p:cTn id="43"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44" restart="whenNotActive" fill="hold" evtFilter="cancelBubble" nodeType="interactiveSeq">
                <p:stCondLst>
                  <p:cond evt="onClick" delay="0">
                    <p:tgtEl>
                      <p:spTgt spid="10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7"/>
                                        </p:tgtEl>
                                      </p:cBhvr>
                                    </p:animEffect>
                                    <p:set>
                                      <p:cBhvr>
                                        <p:cTn id="49"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50" restart="whenNotActive" fill="hold" evtFilter="cancelBubble" nodeType="interactiveSeq">
                <p:stCondLst>
                  <p:cond evt="onClick" delay="0">
                    <p:tgtEl>
                      <p:spTgt spid="10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08"/>
                                        </p:tgtEl>
                                      </p:cBhvr>
                                    </p:animEffect>
                                    <p:set>
                                      <p:cBhvr>
                                        <p:cTn id="55"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56" restart="whenNotActive" fill="hold" evtFilter="cancelBubble" nodeType="interactiveSeq">
                <p:stCondLst>
                  <p:cond evt="onClick" delay="0">
                    <p:tgtEl>
                      <p:spTgt spid="10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09"/>
                                        </p:tgtEl>
                                      </p:cBhvr>
                                    </p:animEffect>
                                    <p:set>
                                      <p:cBhvr>
                                        <p:cTn id="61"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62" restart="whenNotActive" fill="hold" evtFilter="cancelBubble" nodeType="interactiveSeq">
                <p:stCondLst>
                  <p:cond evt="onClick" delay="0">
                    <p:tgtEl>
                      <p:spTgt spid="11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10"/>
                                        </p:tgtEl>
                                      </p:cBhvr>
                                    </p:animEffect>
                                    <p:set>
                                      <p:cBhvr>
                                        <p:cTn id="6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68" restart="whenNotActive" fill="hold" evtFilter="cancelBubble" nodeType="interactiveSeq">
                <p:stCondLst>
                  <p:cond evt="onClick" delay="0">
                    <p:tgtEl>
                      <p:spTgt spid="11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11"/>
                                        </p:tgtEl>
                                      </p:cBhvr>
                                    </p:animEffect>
                                    <p:set>
                                      <p:cBhvr>
                                        <p:cTn id="73"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childTnLst>
        </p:cTn>
      </p:par>
    </p:tnLst>
    <p:bldLst>
      <p:bldP spid="7" grpId="0" animBg="1"/>
      <p:bldP spid="100" grpId="0" animBg="1"/>
      <p:bldP spid="101" grpId="0" animBg="1"/>
      <p:bldP spid="102" grpId="0" animBg="1"/>
      <p:bldP spid="103" grpId="0" animBg="1"/>
      <p:bldP spid="104" grpId="0" animBg="1"/>
      <p:bldP spid="105" grpId="0" animBg="1"/>
      <p:bldP spid="107" grpId="0" animBg="1"/>
      <p:bldP spid="108" grpId="0" animBg="1"/>
      <p:bldP spid="109" grpId="0" animBg="1"/>
      <p:bldP spid="110" grpId="0" animBg="1"/>
      <p:bldP spid="1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0" y="-17596"/>
            <a:ext cx="6484584" cy="1325563"/>
          </a:xfrm>
        </p:spPr>
        <p:txBody>
          <a:bodyPr>
            <a:normAutofit/>
          </a:bodyPr>
          <a:lstStyle/>
          <a:p>
            <a:r>
              <a:rPr lang="en-GB" sz="3150" b="1" dirty="0" err="1">
                <a:solidFill>
                  <a:schemeClr val="bg1"/>
                </a:solidFill>
              </a:rPr>
              <a:t>Una</a:t>
            </a:r>
            <a:r>
              <a:rPr lang="en-GB" sz="3150" b="1" dirty="0">
                <a:solidFill>
                  <a:schemeClr val="bg1"/>
                </a:solidFill>
              </a:rPr>
              <a:t> </a:t>
            </a:r>
            <a:r>
              <a:rPr lang="en-GB" sz="3150" b="1" dirty="0" err="1">
                <a:solidFill>
                  <a:schemeClr val="bg1"/>
                </a:solidFill>
              </a:rPr>
              <a:t>familia</a:t>
            </a:r>
            <a:r>
              <a:rPr lang="en-GB" sz="3150" b="1" dirty="0">
                <a:solidFill>
                  <a:schemeClr val="bg1"/>
                </a:solidFill>
              </a:rPr>
              <a:t> </a:t>
            </a:r>
            <a:r>
              <a:rPr lang="en-GB" sz="3150" b="1" dirty="0" err="1">
                <a:solidFill>
                  <a:schemeClr val="bg1"/>
                </a:solidFill>
              </a:rPr>
              <a:t>argentina</a:t>
            </a:r>
            <a:r>
              <a:rPr lang="en-GB" sz="3150" b="1" dirty="0">
                <a:solidFill>
                  <a:schemeClr val="bg1"/>
                </a:solidFill>
              </a:rPr>
              <a:t> </a:t>
            </a:r>
            <a:r>
              <a:rPr lang="en-GB" sz="3150" b="1" dirty="0" err="1">
                <a:solidFill>
                  <a:schemeClr val="bg1"/>
                </a:solidFill>
              </a:rPr>
              <a:t>famosa</a:t>
            </a:r>
            <a:endParaRPr lang="en-GB" sz="3150" b="1" dirty="0">
              <a:solidFill>
                <a:schemeClr val="bg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988"/>
          <a:stretch/>
        </p:blipFill>
        <p:spPr>
          <a:xfrm>
            <a:off x="573206" y="1325563"/>
            <a:ext cx="2076747" cy="3546687"/>
          </a:xfrm>
          <a:prstGeom prst="rect">
            <a:avLst/>
          </a:prstGeom>
        </p:spPr>
      </p:pic>
      <p:sp>
        <p:nvSpPr>
          <p:cNvPr id="6" name="TextBox 5"/>
          <p:cNvSpPr txBox="1"/>
          <p:nvPr/>
        </p:nvSpPr>
        <p:spPr>
          <a:xfrm>
            <a:off x="573205" y="4864993"/>
            <a:ext cx="2076747" cy="1323439"/>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Maradona</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con la Copa del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Mundo</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de 1986. </a:t>
            </a:r>
          </a:p>
        </p:txBody>
      </p:sp>
      <p:sp>
        <p:nvSpPr>
          <p:cNvPr id="7" name="TextBox 6"/>
          <p:cNvSpPr txBox="1"/>
          <p:nvPr/>
        </p:nvSpPr>
        <p:spPr>
          <a:xfrm>
            <a:off x="2649953" y="1325563"/>
            <a:ext cx="4597408" cy="353943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Diego Armando </a:t>
            </a: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Maradona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es un </a:t>
            </a: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exfutbolista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argentino.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Ahora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dirige* a </a:t>
            </a:r>
            <a:r>
              <a:rPr kumimoji="0" lang="en-GB" sz="3200" b="0" i="1" u="none" strike="noStrike" kern="1200" cap="none" spc="0" normalizeH="0" baseline="0" noProof="0" dirty="0" err="1">
                <a:ln>
                  <a:noFill/>
                </a:ln>
                <a:solidFill>
                  <a:srgbClr val="5B9BD5">
                    <a:lumMod val="50000"/>
                  </a:srgbClr>
                </a:solidFill>
                <a:effectLst/>
                <a:uLnTx/>
                <a:uFillTx/>
                <a:latin typeface="Century Gothic"/>
                <a:ea typeface="+mn-ea"/>
                <a:cs typeface="+mn-cs"/>
              </a:rPr>
              <a:t>Gimnasia</a:t>
            </a:r>
            <a:r>
              <a:rPr kumimoji="0" lang="en-GB" sz="3200" b="0" i="1" u="none" strike="noStrike" kern="1200" cap="none" spc="0" normalizeH="0" baseline="0" noProof="0" dirty="0">
                <a:ln>
                  <a:noFill/>
                </a:ln>
                <a:solidFill>
                  <a:srgbClr val="5B9BD5">
                    <a:lumMod val="50000"/>
                  </a:srgbClr>
                </a:solidFill>
                <a:effectLst/>
                <a:uLnTx/>
                <a:uFillTx/>
                <a:latin typeface="Century Gothic"/>
                <a:ea typeface="+mn-ea"/>
                <a:cs typeface="+mn-cs"/>
              </a:rPr>
              <a:t> de la Plata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un </a:t>
            </a: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equipo</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de la </a:t>
            </a: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Superliga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Argentina.</a:t>
            </a:r>
          </a:p>
        </p:txBody>
      </p:sp>
      <p:pic>
        <p:nvPicPr>
          <p:cNvPr id="8" name="Picture 7">
            <a:hlinkClick r:id="" action="ppaction://noaction">
              <a:snd r:embed="rId5" name="Giannina.wav"/>
            </a:hlinkClick>
          </p:cNvPr>
          <p:cNvPicPr>
            <a:picLocks noChangeAspect="1"/>
          </p:cNvPicPr>
          <p:nvPr/>
        </p:nvPicPr>
        <p:blipFill rotWithShape="1">
          <a:blip r:embed="rId6">
            <a:extLst>
              <a:ext uri="{28A0092B-C50C-407E-A947-70E740481C1C}">
                <a14:useLocalDpi xmlns:a14="http://schemas.microsoft.com/office/drawing/2010/main" val="0"/>
              </a:ext>
            </a:extLst>
          </a:blip>
          <a:srcRect r="14521"/>
          <a:stretch/>
        </p:blipFill>
        <p:spPr>
          <a:xfrm>
            <a:off x="7454836" y="1292469"/>
            <a:ext cx="2442549" cy="2554546"/>
          </a:xfrm>
          <a:prstGeom prst="rect">
            <a:avLst/>
          </a:prstGeom>
        </p:spPr>
      </p:pic>
      <p:sp>
        <p:nvSpPr>
          <p:cNvPr id="9" name="TextBox 8"/>
          <p:cNvSpPr txBox="1"/>
          <p:nvPr/>
        </p:nvSpPr>
        <p:spPr>
          <a:xfrm>
            <a:off x="9882573" y="1292470"/>
            <a:ext cx="2182048" cy="255454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Tiene una </a:t>
            </a: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hija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Giannina.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TextBox 10"/>
          <p:cNvSpPr txBox="1"/>
          <p:nvPr/>
        </p:nvSpPr>
        <p:spPr>
          <a:xfrm>
            <a:off x="7454835" y="3847015"/>
            <a:ext cx="2562621" cy="249299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Giannina tiene un </a:t>
            </a:r>
            <a:r>
              <a:rPr kumimoji="0" lang="en-GB" sz="2600" b="0" i="0" u="none" strike="noStrike" kern="1200" cap="none" spc="0" normalizeH="0" baseline="0" noProof="0" dirty="0" err="1">
                <a:ln>
                  <a:noFill/>
                </a:ln>
                <a:solidFill>
                  <a:srgbClr val="5B9BD5">
                    <a:lumMod val="50000"/>
                  </a:srgbClr>
                </a:solidFill>
                <a:effectLst/>
                <a:uLnTx/>
                <a:uFillTx/>
                <a:latin typeface="Century Gothic"/>
                <a:ea typeface="+mn-ea"/>
                <a:cs typeface="+mn-cs"/>
              </a:rPr>
              <a:t>hijo</a:t>
            </a: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 con Sergio </a:t>
            </a:r>
            <a:r>
              <a:rPr kumimoji="0" lang="en-GB" sz="2600" b="0" i="0" u="none" strike="noStrike" kern="1200" cap="none" spc="0" normalizeH="0" baseline="0" noProof="0" dirty="0" err="1">
                <a:ln>
                  <a:noFill/>
                </a:ln>
                <a:solidFill>
                  <a:srgbClr val="5B9BD5">
                    <a:lumMod val="50000"/>
                  </a:srgbClr>
                </a:solidFill>
                <a:effectLst/>
                <a:uLnTx/>
                <a:uFillTx/>
                <a:latin typeface="Century Gothic"/>
                <a:ea typeface="+mn-ea"/>
                <a:cs typeface="+mn-cs"/>
              </a:rPr>
              <a:t>Agüero</a:t>
            </a: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600" b="0" i="0" u="none" strike="noStrike" kern="1200" cap="none" spc="0" normalizeH="0" baseline="0" noProof="0" dirty="0" err="1">
                <a:ln>
                  <a:noFill/>
                </a:ln>
                <a:solidFill>
                  <a:srgbClr val="5B9BD5">
                    <a:lumMod val="50000"/>
                  </a:srgbClr>
                </a:solidFill>
                <a:effectLst/>
                <a:uLnTx/>
                <a:uFillTx/>
                <a:latin typeface="Century Gothic"/>
                <a:ea typeface="+mn-ea"/>
                <a:cs typeface="+mn-cs"/>
              </a:rPr>
              <a:t>otro</a:t>
            </a: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600" b="0" i="0" u="none" strike="noStrike" kern="1200" cap="none" spc="0" normalizeH="0" baseline="0" noProof="0" dirty="0" err="1">
                <a:ln>
                  <a:noFill/>
                </a:ln>
                <a:solidFill>
                  <a:srgbClr val="5B9BD5">
                    <a:lumMod val="50000"/>
                  </a:srgbClr>
                </a:solidFill>
                <a:effectLst/>
                <a:uLnTx/>
                <a:uFillTx/>
                <a:latin typeface="Century Gothic"/>
                <a:ea typeface="+mn-ea"/>
                <a:cs typeface="+mn-cs"/>
              </a:rPr>
              <a:t>futbolista</a:t>
            </a: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 ar</a:t>
            </a:r>
            <a:r>
              <a:rPr kumimoji="0" lang="en-GB" sz="2600" b="0" i="0" u="none" strike="noStrike" kern="1200" cap="none" spc="0" normalizeH="0" baseline="0" noProof="0" dirty="0">
                <a:ln>
                  <a:noFill/>
                </a:ln>
                <a:solidFill>
                  <a:srgbClr val="FF6600"/>
                </a:solidFill>
                <a:effectLst/>
                <a:uLnTx/>
                <a:uFillTx/>
                <a:latin typeface="Century Gothic"/>
                <a:ea typeface="+mn-ea"/>
                <a:cs typeface="+mn-cs"/>
              </a:rPr>
              <a:t>ge</a:t>
            </a: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ntino.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125" t="1952" b="21118"/>
          <a:stretch/>
        </p:blipFill>
        <p:spPr>
          <a:xfrm>
            <a:off x="9921921" y="3847015"/>
            <a:ext cx="2157511" cy="2520493"/>
          </a:xfrm>
          <a:prstGeom prst="rect">
            <a:avLst/>
          </a:prstGeom>
        </p:spPr>
      </p:pic>
      <p:sp>
        <p:nvSpPr>
          <p:cNvPr id="12" name="TextBox 11"/>
          <p:cNvSpPr txBox="1"/>
          <p:nvPr/>
        </p:nvSpPr>
        <p:spPr>
          <a:xfrm>
            <a:off x="5815923" y="5788322"/>
            <a:ext cx="1539924" cy="40011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manages</a:t>
            </a:r>
          </a:p>
        </p:txBody>
      </p:sp>
      <p:sp>
        <p:nvSpPr>
          <p:cNvPr id="13" name="Rectangle 12"/>
          <p:cNvSpPr/>
          <p:nvPr/>
        </p:nvSpPr>
        <p:spPr>
          <a:xfrm>
            <a:off x="6826177" y="-234519"/>
            <a:ext cx="1786066"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ge</a:t>
            </a:r>
            <a:endParaRPr kumimoji="0" lang="en-GB" sz="1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14" name="Rectangle 13"/>
          <p:cNvSpPr/>
          <p:nvPr/>
        </p:nvSpPr>
        <p:spPr>
          <a:xfrm>
            <a:off x="8812519" y="-244097"/>
            <a:ext cx="129234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gi</a:t>
            </a:r>
            <a:endParaRPr kumimoji="0" lang="en-GB" sz="1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15" name="Rounded Rectangle 14" descr="rectangle">
            <a:extLst>
              <a:ext uri="{C183D7F6-B498-43B3-948B-1728B52AA6E4}">
                <adec:decorative xmlns:adec="http://schemas.microsoft.com/office/drawing/2017/decorative" val="1"/>
              </a:ext>
            </a:extLst>
          </p:cNvPr>
          <p:cNvSpPr/>
          <p:nvPr/>
        </p:nvSpPr>
        <p:spPr>
          <a:xfrm>
            <a:off x="6887613" y="67003"/>
            <a:ext cx="1673718" cy="1197963"/>
          </a:xfrm>
          <a:prstGeom prst="roundRect">
            <a:avLst/>
          </a:prstGeom>
          <a:noFill/>
          <a:ln w="2222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7" name="Rounded Rectangle 16" descr="rectangle">
            <a:extLst>
              <a:ext uri="{C183D7F6-B498-43B3-948B-1728B52AA6E4}">
                <adec:decorative xmlns:adec="http://schemas.microsoft.com/office/drawing/2017/decorative" val="1"/>
              </a:ext>
            </a:extLst>
          </p:cNvPr>
          <p:cNvSpPr/>
          <p:nvPr/>
        </p:nvSpPr>
        <p:spPr>
          <a:xfrm>
            <a:off x="8673679" y="67003"/>
            <a:ext cx="1673718" cy="1197963"/>
          </a:xfrm>
          <a:prstGeom prst="roundRect">
            <a:avLst/>
          </a:prstGeom>
          <a:noFill/>
          <a:ln w="2222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6" name="Rounded Rectangular Callout 15"/>
          <p:cNvSpPr/>
          <p:nvPr/>
        </p:nvSpPr>
        <p:spPr>
          <a:xfrm>
            <a:off x="2689301" y="2906799"/>
            <a:ext cx="4256713" cy="1880432"/>
          </a:xfrm>
          <a:prstGeom prst="wedgeRoundRectCallout">
            <a:avLst>
              <a:gd name="adj1" fmla="val 62378"/>
              <a:gd name="adj2" fmla="val 16381"/>
              <a:gd name="adj3" fmla="val 16667"/>
            </a:avLst>
          </a:prstGeom>
          <a:solidFill>
            <a:schemeClr val="accent1">
              <a:lumMod val="50000"/>
            </a:schemeClr>
          </a:solidFill>
          <a:ln>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Names can be exceptions!</a:t>
            </a:r>
            <a:br>
              <a:rPr kumimoji="0" lang="en-GB" sz="2000" b="0" i="0" u="none" strike="noStrike" kern="1200" cap="none" spc="0" normalizeH="0" baseline="0" noProof="0" dirty="0">
                <a:ln>
                  <a:noFill/>
                </a:ln>
                <a:solidFill>
                  <a:prstClr val="white"/>
                </a:solidFill>
                <a:effectLst/>
                <a:uLnTx/>
                <a:uFillTx/>
                <a:latin typeface="Century Gothic"/>
                <a:ea typeface="+mn-ea"/>
                <a:cs typeface="+mn-cs"/>
              </a:rPr>
            </a:br>
            <a:r>
              <a:rPr kumimoji="0" lang="en-GB" sz="2000" b="0" i="0" u="none" strike="noStrike" kern="1200" cap="none" spc="0" normalizeH="0" baseline="0" noProof="0" dirty="0">
                <a:ln>
                  <a:noFill/>
                </a:ln>
                <a:solidFill>
                  <a:prstClr val="white"/>
                </a:solidFill>
                <a:effectLst/>
                <a:uLnTx/>
                <a:uFillTx/>
                <a:latin typeface="Century Gothic"/>
                <a:ea typeface="+mn-ea"/>
                <a:cs typeface="+mn-cs"/>
              </a:rPr>
              <a:t>The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gi</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in </a:t>
            </a:r>
            <a:r>
              <a:rPr kumimoji="0" lang="en-GB" sz="2000" b="1" i="1" u="none" strike="noStrike" kern="1200" cap="none" spc="0" normalizeH="0" baseline="0" noProof="0" dirty="0">
                <a:ln>
                  <a:noFill/>
                </a:ln>
                <a:solidFill>
                  <a:prstClr val="white"/>
                </a:solidFill>
                <a:effectLst/>
                <a:uLnTx/>
                <a:uFillTx/>
                <a:latin typeface="Century Gothic"/>
                <a:ea typeface="+mn-ea"/>
                <a:cs typeface="+mn-cs"/>
              </a:rPr>
              <a:t>Gi</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annina is pronounced a bit like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hee</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or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yee</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depending on the Spanish-speaking country.</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407291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0" y="-17596"/>
            <a:ext cx="6484584" cy="1325563"/>
          </a:xfrm>
        </p:spPr>
        <p:txBody>
          <a:bodyPr>
            <a:normAutofit/>
          </a:bodyPr>
          <a:lstStyle/>
          <a:p>
            <a:r>
              <a:rPr lang="en-GB" sz="3150" b="1" dirty="0" err="1">
                <a:solidFill>
                  <a:schemeClr val="bg1"/>
                </a:solidFill>
              </a:rPr>
              <a:t>Una</a:t>
            </a:r>
            <a:r>
              <a:rPr lang="en-GB" sz="3150" b="1" dirty="0">
                <a:solidFill>
                  <a:schemeClr val="bg1"/>
                </a:solidFill>
              </a:rPr>
              <a:t> </a:t>
            </a:r>
            <a:r>
              <a:rPr lang="en-GB" sz="3150" b="1" dirty="0" err="1">
                <a:solidFill>
                  <a:schemeClr val="bg1"/>
                </a:solidFill>
              </a:rPr>
              <a:t>familia</a:t>
            </a:r>
            <a:r>
              <a:rPr lang="en-GB" sz="3150" b="1" dirty="0">
                <a:solidFill>
                  <a:schemeClr val="bg1"/>
                </a:solidFill>
              </a:rPr>
              <a:t> </a:t>
            </a:r>
            <a:r>
              <a:rPr lang="en-GB" sz="3150" b="1" dirty="0" err="1">
                <a:solidFill>
                  <a:schemeClr val="bg1"/>
                </a:solidFill>
              </a:rPr>
              <a:t>argentina</a:t>
            </a:r>
            <a:r>
              <a:rPr lang="en-GB" sz="3150" b="1" dirty="0">
                <a:solidFill>
                  <a:schemeClr val="bg1"/>
                </a:solidFill>
              </a:rPr>
              <a:t> </a:t>
            </a:r>
            <a:r>
              <a:rPr lang="en-GB" sz="3150" b="1" dirty="0" err="1">
                <a:solidFill>
                  <a:schemeClr val="bg1"/>
                </a:solidFill>
              </a:rPr>
              <a:t>famosa</a:t>
            </a:r>
            <a:endParaRPr lang="en-GB" sz="3150" b="1" dirty="0">
              <a:solidFill>
                <a:schemeClr val="bg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988"/>
          <a:stretch/>
        </p:blipFill>
        <p:spPr>
          <a:xfrm>
            <a:off x="573206" y="1325563"/>
            <a:ext cx="2076747" cy="3546687"/>
          </a:xfrm>
          <a:prstGeom prst="rect">
            <a:avLst/>
          </a:prstGeom>
        </p:spPr>
      </p:pic>
      <p:sp>
        <p:nvSpPr>
          <p:cNvPr id="6" name="TextBox 5"/>
          <p:cNvSpPr txBox="1"/>
          <p:nvPr/>
        </p:nvSpPr>
        <p:spPr>
          <a:xfrm>
            <a:off x="573205" y="4864993"/>
            <a:ext cx="2076747" cy="1323439"/>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Maradona</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con la Copa del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Mundo</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de 1986. </a:t>
            </a:r>
          </a:p>
        </p:txBody>
      </p:sp>
      <p:sp>
        <p:nvSpPr>
          <p:cNvPr id="7" name="TextBox 6"/>
          <p:cNvSpPr txBox="1"/>
          <p:nvPr/>
        </p:nvSpPr>
        <p:spPr>
          <a:xfrm>
            <a:off x="2649953" y="1325563"/>
            <a:ext cx="4597408" cy="353943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Diego Armando </a:t>
            </a: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Maradona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es un </a:t>
            </a: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exfutbolista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ar</a:t>
            </a:r>
            <a:r>
              <a:rPr kumimoji="0" lang="en-GB" sz="3200" b="0" i="0" u="none" strike="noStrike" kern="1200" cap="none" spc="0" normalizeH="0" baseline="0" noProof="0" dirty="0">
                <a:ln>
                  <a:noFill/>
                </a:ln>
                <a:solidFill>
                  <a:srgbClr val="FF6600"/>
                </a:solidFill>
                <a:effectLst/>
                <a:uLnTx/>
                <a:uFillTx/>
                <a:latin typeface="Century Gothic"/>
                <a:ea typeface="+mn-ea"/>
                <a:cs typeface="+mn-cs"/>
              </a:rPr>
              <a:t>ge</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ntino.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Ahora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diri</a:t>
            </a:r>
            <a:r>
              <a:rPr kumimoji="0" lang="en-GB" sz="3200" b="0" i="0" u="none" strike="noStrike" kern="1200" cap="none" spc="0" normalizeH="0" baseline="0" noProof="0" dirty="0">
                <a:ln>
                  <a:noFill/>
                </a:ln>
                <a:solidFill>
                  <a:srgbClr val="FF6600"/>
                </a:solidFill>
                <a:effectLst/>
                <a:uLnTx/>
                <a:uFillTx/>
                <a:latin typeface="Century Gothic"/>
                <a:ea typeface="+mn-ea"/>
                <a:cs typeface="+mn-cs"/>
              </a:rPr>
              <a:t>ge</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a </a:t>
            </a:r>
            <a:r>
              <a:rPr kumimoji="0" lang="en-GB" sz="3200" b="0" i="1" u="none" strike="noStrike" kern="1200" cap="none" spc="0" normalizeH="0" baseline="0" noProof="0" dirty="0" err="1">
                <a:ln>
                  <a:noFill/>
                </a:ln>
                <a:solidFill>
                  <a:srgbClr val="FF6600"/>
                </a:solidFill>
                <a:effectLst/>
                <a:uLnTx/>
                <a:uFillTx/>
                <a:latin typeface="Century Gothic"/>
                <a:ea typeface="+mn-ea"/>
                <a:cs typeface="+mn-cs"/>
              </a:rPr>
              <a:t>Gi</a:t>
            </a:r>
            <a:r>
              <a:rPr kumimoji="0" lang="en-GB" sz="3200" b="0" i="1" u="none" strike="noStrike" kern="1200" cap="none" spc="0" normalizeH="0" baseline="0" noProof="0" dirty="0" err="1">
                <a:ln>
                  <a:noFill/>
                </a:ln>
                <a:solidFill>
                  <a:srgbClr val="5B9BD5">
                    <a:lumMod val="50000"/>
                  </a:srgbClr>
                </a:solidFill>
                <a:effectLst/>
                <a:uLnTx/>
                <a:uFillTx/>
                <a:latin typeface="Century Gothic"/>
                <a:ea typeface="+mn-ea"/>
                <a:cs typeface="+mn-cs"/>
              </a:rPr>
              <a:t>mnasia</a:t>
            </a:r>
            <a:r>
              <a:rPr kumimoji="0" lang="en-GB" sz="3200" b="0" i="1" u="none" strike="noStrike" kern="1200" cap="none" spc="0" normalizeH="0" baseline="0" noProof="0" dirty="0">
                <a:ln>
                  <a:noFill/>
                </a:ln>
                <a:solidFill>
                  <a:srgbClr val="5B9BD5">
                    <a:lumMod val="50000"/>
                  </a:srgbClr>
                </a:solidFill>
                <a:effectLst/>
                <a:uLnTx/>
                <a:uFillTx/>
                <a:latin typeface="Century Gothic"/>
                <a:ea typeface="+mn-ea"/>
                <a:cs typeface="+mn-cs"/>
              </a:rPr>
              <a:t> de la Plata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un </a:t>
            </a: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equipo</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de la </a:t>
            </a: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Superliga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Ar</a:t>
            </a:r>
            <a:r>
              <a:rPr kumimoji="0" lang="en-GB" sz="3200" b="0" i="0" u="none" strike="noStrike" kern="1200" cap="none" spc="0" normalizeH="0" baseline="0" noProof="0" dirty="0">
                <a:ln>
                  <a:noFill/>
                </a:ln>
                <a:solidFill>
                  <a:srgbClr val="FF6600"/>
                </a:solidFill>
                <a:effectLst/>
                <a:uLnTx/>
                <a:uFillTx/>
                <a:latin typeface="Century Gothic"/>
                <a:ea typeface="+mn-ea"/>
                <a:cs typeface="+mn-cs"/>
              </a:rPr>
              <a:t>ge</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ntina.</a:t>
            </a:r>
          </a:p>
        </p:txBody>
      </p:sp>
      <p:pic>
        <p:nvPicPr>
          <p:cNvPr id="8" name="Picture 7">
            <a:hlinkClick r:id="" action="ppaction://noaction">
              <a:snd r:embed="rId5" name="Giannina.wav"/>
            </a:hlinkClick>
          </p:cNvPr>
          <p:cNvPicPr>
            <a:picLocks noChangeAspect="1"/>
          </p:cNvPicPr>
          <p:nvPr/>
        </p:nvPicPr>
        <p:blipFill rotWithShape="1">
          <a:blip r:embed="rId6">
            <a:extLst>
              <a:ext uri="{28A0092B-C50C-407E-A947-70E740481C1C}">
                <a14:useLocalDpi xmlns:a14="http://schemas.microsoft.com/office/drawing/2010/main" val="0"/>
              </a:ext>
            </a:extLst>
          </a:blip>
          <a:srcRect r="14521"/>
          <a:stretch/>
        </p:blipFill>
        <p:spPr>
          <a:xfrm>
            <a:off x="7454836" y="1292469"/>
            <a:ext cx="2442549" cy="2554546"/>
          </a:xfrm>
          <a:prstGeom prst="rect">
            <a:avLst/>
          </a:prstGeom>
        </p:spPr>
      </p:pic>
      <p:sp>
        <p:nvSpPr>
          <p:cNvPr id="9" name="TextBox 8"/>
          <p:cNvSpPr txBox="1"/>
          <p:nvPr/>
        </p:nvSpPr>
        <p:spPr>
          <a:xfrm>
            <a:off x="9882573" y="1292470"/>
            <a:ext cx="2182048" cy="255454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Tiene una </a:t>
            </a:r>
            <a:r>
              <a:rPr kumimoji="0" lang="en-GB" sz="3200" b="0" i="0" u="none" strike="noStrike" kern="1200" cap="none" spc="0" normalizeH="0" baseline="0" noProof="0" dirty="0" err="1">
                <a:ln>
                  <a:noFill/>
                </a:ln>
                <a:solidFill>
                  <a:srgbClr val="5B9BD5">
                    <a:lumMod val="50000"/>
                  </a:srgbClr>
                </a:solidFill>
                <a:effectLst/>
                <a:uLnTx/>
                <a:uFillTx/>
                <a:latin typeface="Century Gothic"/>
                <a:ea typeface="+mn-ea"/>
                <a:cs typeface="+mn-cs"/>
              </a:rPr>
              <a:t>hija</a:t>
            </a:r>
            <a:r>
              <a:rPr kumimoji="0" lang="en-GB" sz="3200" b="0" i="0" u="none" strike="noStrike" kern="1200" cap="none" spc="0" normalizeH="0" baseline="0" noProof="0" dirty="0">
                <a:ln>
                  <a:noFill/>
                </a:ln>
                <a:solidFill>
                  <a:srgbClr val="5B9BD5">
                    <a:lumMod val="50000"/>
                  </a:srgbClr>
                </a:solidFill>
                <a:effectLst/>
                <a:uLnTx/>
                <a:uFillTx/>
                <a:latin typeface="Century Gothic"/>
                <a:ea typeface="+mn-ea"/>
                <a:cs typeface="+mn-cs"/>
              </a:rPr>
              <a:t>, Giannina.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TextBox 10"/>
          <p:cNvSpPr txBox="1"/>
          <p:nvPr/>
        </p:nvSpPr>
        <p:spPr>
          <a:xfrm>
            <a:off x="7454835" y="3847015"/>
            <a:ext cx="2562621" cy="249299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Giannina tiene un </a:t>
            </a:r>
            <a:r>
              <a:rPr kumimoji="0" lang="en-GB" sz="2600" b="0" i="0" u="none" strike="noStrike" kern="1200" cap="none" spc="0" normalizeH="0" baseline="0" noProof="0" dirty="0" err="1">
                <a:ln>
                  <a:noFill/>
                </a:ln>
                <a:solidFill>
                  <a:srgbClr val="5B9BD5">
                    <a:lumMod val="50000"/>
                  </a:srgbClr>
                </a:solidFill>
                <a:effectLst/>
                <a:uLnTx/>
                <a:uFillTx/>
                <a:latin typeface="Century Gothic"/>
                <a:ea typeface="+mn-ea"/>
                <a:cs typeface="+mn-cs"/>
              </a:rPr>
              <a:t>hijo</a:t>
            </a: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 con Ser</a:t>
            </a:r>
            <a:r>
              <a:rPr kumimoji="0" lang="en-GB" sz="2600" b="0" i="0" u="none" strike="noStrike" kern="1200" cap="none" spc="0" normalizeH="0" baseline="0" noProof="0" dirty="0">
                <a:ln>
                  <a:noFill/>
                </a:ln>
                <a:solidFill>
                  <a:srgbClr val="FF6600"/>
                </a:solidFill>
                <a:effectLst/>
                <a:uLnTx/>
                <a:uFillTx/>
                <a:latin typeface="Century Gothic"/>
                <a:ea typeface="+mn-ea"/>
                <a:cs typeface="+mn-cs"/>
              </a:rPr>
              <a:t>gi</a:t>
            </a: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o </a:t>
            </a:r>
            <a:r>
              <a:rPr kumimoji="0" lang="en-GB" sz="2600" b="0" i="0" u="none" strike="noStrike" kern="1200" cap="none" spc="0" normalizeH="0" baseline="0" noProof="0" dirty="0" err="1">
                <a:ln>
                  <a:noFill/>
                </a:ln>
                <a:solidFill>
                  <a:srgbClr val="5B9BD5">
                    <a:lumMod val="50000"/>
                  </a:srgbClr>
                </a:solidFill>
                <a:effectLst/>
                <a:uLnTx/>
                <a:uFillTx/>
                <a:latin typeface="Century Gothic"/>
                <a:ea typeface="+mn-ea"/>
                <a:cs typeface="+mn-cs"/>
              </a:rPr>
              <a:t>Agüero</a:t>
            </a: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600" b="0" i="0" u="none" strike="noStrike" kern="1200" cap="none" spc="0" normalizeH="0" baseline="0" noProof="0" dirty="0" err="1">
                <a:ln>
                  <a:noFill/>
                </a:ln>
                <a:solidFill>
                  <a:srgbClr val="5B9BD5">
                    <a:lumMod val="50000"/>
                  </a:srgbClr>
                </a:solidFill>
                <a:effectLst/>
                <a:uLnTx/>
                <a:uFillTx/>
                <a:latin typeface="Century Gothic"/>
                <a:ea typeface="+mn-ea"/>
                <a:cs typeface="+mn-cs"/>
              </a:rPr>
              <a:t>otro</a:t>
            </a: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600" b="0" i="0" u="none" strike="noStrike" kern="1200" cap="none" spc="0" normalizeH="0" baseline="0" noProof="0" dirty="0" err="1">
                <a:ln>
                  <a:noFill/>
                </a:ln>
                <a:solidFill>
                  <a:srgbClr val="5B9BD5">
                    <a:lumMod val="50000"/>
                  </a:srgbClr>
                </a:solidFill>
                <a:effectLst/>
                <a:uLnTx/>
                <a:uFillTx/>
                <a:latin typeface="Century Gothic"/>
                <a:ea typeface="+mn-ea"/>
                <a:cs typeface="+mn-cs"/>
              </a:rPr>
              <a:t>futbolista</a:t>
            </a: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 ar</a:t>
            </a:r>
            <a:r>
              <a:rPr kumimoji="0" lang="en-GB" sz="2600" b="0" i="0" u="none" strike="noStrike" kern="1200" cap="none" spc="0" normalizeH="0" baseline="0" noProof="0" dirty="0">
                <a:ln>
                  <a:noFill/>
                </a:ln>
                <a:solidFill>
                  <a:srgbClr val="FF6600"/>
                </a:solidFill>
                <a:effectLst/>
                <a:uLnTx/>
                <a:uFillTx/>
                <a:latin typeface="Century Gothic"/>
                <a:ea typeface="+mn-ea"/>
                <a:cs typeface="+mn-cs"/>
              </a:rPr>
              <a:t>ge</a:t>
            </a:r>
            <a:r>
              <a:rPr kumimoji="0" lang="en-GB" sz="2600" b="0" i="0" u="none" strike="noStrike" kern="1200" cap="none" spc="0" normalizeH="0" baseline="0" noProof="0" dirty="0">
                <a:ln>
                  <a:noFill/>
                </a:ln>
                <a:solidFill>
                  <a:srgbClr val="5B9BD5">
                    <a:lumMod val="50000"/>
                  </a:srgbClr>
                </a:solidFill>
                <a:effectLst/>
                <a:uLnTx/>
                <a:uFillTx/>
                <a:latin typeface="Century Gothic"/>
                <a:ea typeface="+mn-ea"/>
                <a:cs typeface="+mn-cs"/>
              </a:rPr>
              <a:t>ntino.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125" t="1952" b="21118"/>
          <a:stretch/>
        </p:blipFill>
        <p:spPr>
          <a:xfrm>
            <a:off x="9921921" y="3847015"/>
            <a:ext cx="2157511" cy="2520493"/>
          </a:xfrm>
          <a:prstGeom prst="rect">
            <a:avLst/>
          </a:prstGeom>
        </p:spPr>
      </p:pic>
      <p:sp>
        <p:nvSpPr>
          <p:cNvPr id="12" name="TextBox 11"/>
          <p:cNvSpPr txBox="1"/>
          <p:nvPr/>
        </p:nvSpPr>
        <p:spPr>
          <a:xfrm>
            <a:off x="5815924" y="5788322"/>
            <a:ext cx="1539924" cy="40011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manages</a:t>
            </a:r>
          </a:p>
        </p:txBody>
      </p:sp>
      <p:sp>
        <p:nvSpPr>
          <p:cNvPr id="13" name="Rectangle 12"/>
          <p:cNvSpPr/>
          <p:nvPr/>
        </p:nvSpPr>
        <p:spPr>
          <a:xfrm>
            <a:off x="6826177" y="-234519"/>
            <a:ext cx="1786066"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ge</a:t>
            </a:r>
            <a:endParaRPr kumimoji="0" lang="en-GB" sz="1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14" name="Rectangle 13"/>
          <p:cNvSpPr/>
          <p:nvPr/>
        </p:nvSpPr>
        <p:spPr>
          <a:xfrm>
            <a:off x="8812519" y="-244097"/>
            <a:ext cx="129234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gi</a:t>
            </a:r>
            <a:endParaRPr kumimoji="0" lang="en-GB" sz="18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15" name="Rounded Rectangle 14" descr="rectangle">
            <a:extLst>
              <a:ext uri="{C183D7F6-B498-43B3-948B-1728B52AA6E4}">
                <adec:decorative xmlns:adec="http://schemas.microsoft.com/office/drawing/2017/decorative" val="1"/>
              </a:ext>
            </a:extLst>
          </p:cNvPr>
          <p:cNvSpPr/>
          <p:nvPr/>
        </p:nvSpPr>
        <p:spPr>
          <a:xfrm>
            <a:off x="6887613" y="67003"/>
            <a:ext cx="1673718" cy="1197963"/>
          </a:xfrm>
          <a:prstGeom prst="roundRect">
            <a:avLst/>
          </a:prstGeom>
          <a:noFill/>
          <a:ln w="2222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7" name="Rounded Rectangle 16" descr="rectangle">
            <a:extLst>
              <a:ext uri="{C183D7F6-B498-43B3-948B-1728B52AA6E4}">
                <adec:decorative xmlns:adec="http://schemas.microsoft.com/office/drawing/2017/decorative" val="1"/>
              </a:ext>
            </a:extLst>
          </p:cNvPr>
          <p:cNvSpPr/>
          <p:nvPr/>
        </p:nvSpPr>
        <p:spPr>
          <a:xfrm>
            <a:off x="8673679" y="67003"/>
            <a:ext cx="1673718" cy="1197963"/>
          </a:xfrm>
          <a:prstGeom prst="roundRect">
            <a:avLst/>
          </a:prstGeom>
          <a:noFill/>
          <a:ln w="2222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8" name="Action Button: Custom 17">
            <a:hlinkClick r:id="" action="ppaction://noaction" highlightClick="1">
              <a:snd r:embed="rId8" name="Maradona.wav"/>
            </a:hlinkClick>
          </p:cNvPr>
          <p:cNvSpPr/>
          <p:nvPr/>
        </p:nvSpPr>
        <p:spPr>
          <a:xfrm>
            <a:off x="6757098" y="1426538"/>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19" name="Action Button: Custom 18">
            <a:hlinkClick r:id="" action="ppaction://noaction" highlightClick="1">
              <a:snd r:embed="rId9" name="Tiene una hija, Giannina.wav"/>
            </a:hlinkClick>
          </p:cNvPr>
          <p:cNvSpPr/>
          <p:nvPr/>
        </p:nvSpPr>
        <p:spPr>
          <a:xfrm>
            <a:off x="7513409" y="3420920"/>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20" name="Action Button: Custom 19">
            <a:hlinkClick r:id="" action="ppaction://noaction" highlightClick="1">
              <a:snd r:embed="rId10" name="Giannina tiene un hijo con Sergio.wav"/>
            </a:hlinkClick>
          </p:cNvPr>
          <p:cNvSpPr/>
          <p:nvPr/>
        </p:nvSpPr>
        <p:spPr>
          <a:xfrm>
            <a:off x="11613341" y="3886403"/>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3</a:t>
            </a:r>
          </a:p>
        </p:txBody>
      </p:sp>
      <p:grpSp>
        <p:nvGrpSpPr>
          <p:cNvPr id="23" name="Group 22"/>
          <p:cNvGrpSpPr/>
          <p:nvPr/>
        </p:nvGrpSpPr>
        <p:grpSpPr>
          <a:xfrm>
            <a:off x="5500790" y="2417434"/>
            <a:ext cx="540001" cy="418011"/>
            <a:chOff x="5503648" y="2420292"/>
            <a:chExt cx="540001" cy="418011"/>
          </a:xfrm>
        </p:grpSpPr>
        <p:sp>
          <p:nvSpPr>
            <p:cNvPr id="21" name="Rectangle 20"/>
            <p:cNvSpPr/>
            <p:nvPr/>
          </p:nvSpPr>
          <p:spPr>
            <a:xfrm>
              <a:off x="5503649" y="2420292"/>
              <a:ext cx="540000"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Rectangle 21"/>
            <p:cNvSpPr/>
            <p:nvPr/>
          </p:nvSpPr>
          <p:spPr>
            <a:xfrm>
              <a:off x="5503648" y="2783206"/>
              <a:ext cx="540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24" name="Group 23"/>
          <p:cNvGrpSpPr/>
          <p:nvPr/>
        </p:nvGrpSpPr>
        <p:grpSpPr>
          <a:xfrm>
            <a:off x="4743632" y="2911105"/>
            <a:ext cx="540001" cy="418011"/>
            <a:chOff x="5503648" y="2420292"/>
            <a:chExt cx="540001" cy="418011"/>
          </a:xfrm>
        </p:grpSpPr>
        <p:sp>
          <p:nvSpPr>
            <p:cNvPr id="25" name="Rectangle 24"/>
            <p:cNvSpPr/>
            <p:nvPr/>
          </p:nvSpPr>
          <p:spPr>
            <a:xfrm>
              <a:off x="5503649" y="2420292"/>
              <a:ext cx="540000"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Rectangle 25"/>
            <p:cNvSpPr/>
            <p:nvPr/>
          </p:nvSpPr>
          <p:spPr>
            <a:xfrm>
              <a:off x="5503648" y="2783206"/>
              <a:ext cx="540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27" name="Group 26"/>
          <p:cNvGrpSpPr/>
          <p:nvPr/>
        </p:nvGrpSpPr>
        <p:grpSpPr>
          <a:xfrm>
            <a:off x="2708526" y="3393492"/>
            <a:ext cx="473824" cy="418011"/>
            <a:chOff x="5503648" y="2420292"/>
            <a:chExt cx="540001" cy="418011"/>
          </a:xfrm>
        </p:grpSpPr>
        <p:sp>
          <p:nvSpPr>
            <p:cNvPr id="28" name="Rectangle 27"/>
            <p:cNvSpPr/>
            <p:nvPr/>
          </p:nvSpPr>
          <p:spPr>
            <a:xfrm>
              <a:off x="5503649" y="2420292"/>
              <a:ext cx="540000"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Rectangle 28"/>
            <p:cNvSpPr/>
            <p:nvPr/>
          </p:nvSpPr>
          <p:spPr>
            <a:xfrm>
              <a:off x="5503648" y="2783206"/>
              <a:ext cx="540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33" name="Group 32"/>
          <p:cNvGrpSpPr/>
          <p:nvPr/>
        </p:nvGrpSpPr>
        <p:grpSpPr>
          <a:xfrm>
            <a:off x="5105314" y="4369550"/>
            <a:ext cx="533485" cy="418011"/>
            <a:chOff x="5503648" y="2420292"/>
            <a:chExt cx="540001" cy="418011"/>
          </a:xfrm>
        </p:grpSpPr>
        <p:sp>
          <p:nvSpPr>
            <p:cNvPr id="34" name="Rectangle 33"/>
            <p:cNvSpPr/>
            <p:nvPr/>
          </p:nvSpPr>
          <p:spPr>
            <a:xfrm>
              <a:off x="5503649" y="2420292"/>
              <a:ext cx="540000"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Rectangle 34"/>
            <p:cNvSpPr/>
            <p:nvPr/>
          </p:nvSpPr>
          <p:spPr>
            <a:xfrm>
              <a:off x="5503648" y="2783206"/>
              <a:ext cx="540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36" name="Group 35"/>
          <p:cNvGrpSpPr/>
          <p:nvPr/>
        </p:nvGrpSpPr>
        <p:grpSpPr>
          <a:xfrm>
            <a:off x="8021331" y="4675498"/>
            <a:ext cx="299396" cy="418011"/>
            <a:chOff x="5503648" y="2420292"/>
            <a:chExt cx="540001" cy="418011"/>
          </a:xfrm>
        </p:grpSpPr>
        <p:sp>
          <p:nvSpPr>
            <p:cNvPr id="37" name="Rectangle 36"/>
            <p:cNvSpPr/>
            <p:nvPr/>
          </p:nvSpPr>
          <p:spPr>
            <a:xfrm>
              <a:off x="5503649" y="2420292"/>
              <a:ext cx="540000"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p:cNvSpPr/>
            <p:nvPr/>
          </p:nvSpPr>
          <p:spPr>
            <a:xfrm>
              <a:off x="5503648" y="2783206"/>
              <a:ext cx="540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39" name="Group 38"/>
          <p:cNvGrpSpPr/>
          <p:nvPr/>
        </p:nvGrpSpPr>
        <p:grpSpPr>
          <a:xfrm>
            <a:off x="7874757" y="5469256"/>
            <a:ext cx="445970" cy="418011"/>
            <a:chOff x="5503648" y="2420292"/>
            <a:chExt cx="540001" cy="418011"/>
          </a:xfrm>
        </p:grpSpPr>
        <p:sp>
          <p:nvSpPr>
            <p:cNvPr id="40" name="Rectangle 39"/>
            <p:cNvSpPr/>
            <p:nvPr/>
          </p:nvSpPr>
          <p:spPr>
            <a:xfrm>
              <a:off x="5503649" y="2420292"/>
              <a:ext cx="540000"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Rectangle 40"/>
            <p:cNvSpPr/>
            <p:nvPr/>
          </p:nvSpPr>
          <p:spPr>
            <a:xfrm>
              <a:off x="5503648" y="2783206"/>
              <a:ext cx="540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2" name="Rounded Rectangular Callout 41"/>
          <p:cNvSpPr/>
          <p:nvPr/>
        </p:nvSpPr>
        <p:spPr>
          <a:xfrm>
            <a:off x="2689301" y="2906799"/>
            <a:ext cx="4256713" cy="1880432"/>
          </a:xfrm>
          <a:prstGeom prst="wedgeRoundRectCallout">
            <a:avLst>
              <a:gd name="adj1" fmla="val 63470"/>
              <a:gd name="adj2" fmla="val 16381"/>
              <a:gd name="adj3" fmla="val 16667"/>
            </a:avLst>
          </a:prstGeom>
          <a:solidFill>
            <a:schemeClr val="accent1">
              <a:lumMod val="50000"/>
            </a:schemeClr>
          </a:solidFill>
          <a:ln>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Names can be exceptions!</a:t>
            </a:r>
            <a:br>
              <a:rPr kumimoji="0" lang="en-GB" sz="2000" b="0" i="0" u="none" strike="noStrike" kern="1200" cap="none" spc="0" normalizeH="0" baseline="0" noProof="0" dirty="0">
                <a:ln>
                  <a:noFill/>
                </a:ln>
                <a:solidFill>
                  <a:prstClr val="white"/>
                </a:solidFill>
                <a:effectLst/>
                <a:uLnTx/>
                <a:uFillTx/>
                <a:latin typeface="Century Gothic"/>
                <a:ea typeface="+mn-ea"/>
                <a:cs typeface="+mn-cs"/>
              </a:rPr>
            </a:br>
            <a:r>
              <a:rPr kumimoji="0" lang="en-GB" sz="2000" b="0" i="0" u="none" strike="noStrike" kern="1200" cap="none" spc="0" normalizeH="0" baseline="0" noProof="0" dirty="0">
                <a:ln>
                  <a:noFill/>
                </a:ln>
                <a:solidFill>
                  <a:prstClr val="white"/>
                </a:solidFill>
                <a:effectLst/>
                <a:uLnTx/>
                <a:uFillTx/>
                <a:latin typeface="Century Gothic"/>
                <a:ea typeface="+mn-ea"/>
                <a:cs typeface="+mn-cs"/>
              </a:rPr>
              <a:t>The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gi</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in </a:t>
            </a:r>
            <a:r>
              <a:rPr kumimoji="0" lang="en-GB" sz="2000" b="1" i="1" u="none" strike="noStrike" kern="1200" cap="none" spc="0" normalizeH="0" baseline="0" noProof="0" dirty="0">
                <a:ln>
                  <a:noFill/>
                </a:ln>
                <a:solidFill>
                  <a:prstClr val="white"/>
                </a:solidFill>
                <a:effectLst/>
                <a:uLnTx/>
                <a:uFillTx/>
                <a:latin typeface="Century Gothic"/>
                <a:ea typeface="+mn-ea"/>
                <a:cs typeface="+mn-cs"/>
              </a:rPr>
              <a:t>Gi</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annina is pronounced a bit like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hee</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or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yee</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depending on the Spanish-speaking country.</a:t>
            </a:r>
          </a:p>
        </p:txBody>
      </p:sp>
      <p:sp>
        <p:nvSpPr>
          <p:cNvPr id="43" name="Rounded Rectangular Callout 42"/>
          <p:cNvSpPr/>
          <p:nvPr/>
        </p:nvSpPr>
        <p:spPr>
          <a:xfrm>
            <a:off x="2677531" y="4905351"/>
            <a:ext cx="3107396" cy="1431160"/>
          </a:xfrm>
          <a:prstGeom prst="wedgeRoundRectCallout">
            <a:avLst>
              <a:gd name="adj1" fmla="val 49094"/>
              <a:gd name="adj2" fmla="val -194430"/>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‘Argentino’ is an adjective. The ending can change, depending on the gender and number of the noun. </a:t>
            </a:r>
          </a:p>
        </p:txBody>
      </p:sp>
      <p:sp>
        <p:nvSpPr>
          <p:cNvPr id="46"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559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8" grpId="0" animBg="1"/>
      <p:bldP spid="19" grpId="0" animBg="1"/>
      <p:bldP spid="20" grpId="0" animBg="1"/>
      <p:bldP spid="42" grpId="0" animBg="1"/>
      <p:bldP spid="4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pPr lvl="0">
              <a:spcBef>
                <a:spcPts val="1000"/>
              </a:spcBef>
              <a:defRPr/>
            </a:pPr>
            <a:r>
              <a:rPr lang="en-GB" sz="3600" dirty="0">
                <a:solidFill>
                  <a:prstClr val="white"/>
                </a:solidFill>
              </a:rPr>
              <a:t>SSC [</a:t>
            </a:r>
            <a:r>
              <a:rPr lang="en-GB" sz="3600" dirty="0" err="1">
                <a:solidFill>
                  <a:prstClr val="white"/>
                </a:solidFill>
              </a:rPr>
              <a:t>ge</a:t>
            </a:r>
            <a:r>
              <a:rPr lang="en-GB" sz="3600" dirty="0">
                <a:solidFill>
                  <a:prstClr val="white"/>
                </a:solidFill>
              </a:rPr>
              <a:t>], [</a:t>
            </a:r>
            <a:r>
              <a:rPr lang="en-GB" sz="3600" dirty="0" err="1">
                <a:solidFill>
                  <a:prstClr val="white"/>
                </a:solidFill>
              </a:rPr>
              <a:t>gi</a:t>
            </a:r>
            <a:r>
              <a:rPr lang="en-GB" sz="3600" dirty="0">
                <a:solidFill>
                  <a:prstClr val="white"/>
                </a:solidFill>
              </a:rPr>
              <a:t>] ('soft G')</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2960091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461518" y="258166"/>
            <a:ext cx="24666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272611"/>
            <a:ext cx="11690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las palabras.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Escuchas</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[ge] o [gi]?</a:t>
            </a:r>
          </a:p>
        </p:txBody>
      </p:sp>
      <p:sp>
        <p:nvSpPr>
          <p:cNvPr id="40" name="TextBox 5">
            <a:extLst>
              <a:ext uri="{FF2B5EF4-FFF2-40B4-BE49-F238E27FC236}">
                <a16:creationId xmlns:a16="http://schemas.microsoft.com/office/drawing/2014/main" id="{1523C903-BC5C-4B42-80A2-7CC1B5E5F2A9}"/>
              </a:ext>
            </a:extLst>
          </p:cNvPr>
          <p:cNvSpPr txBox="1"/>
          <p:nvPr/>
        </p:nvSpPr>
        <p:spPr>
          <a:xfrm>
            <a:off x="7098025" y="1284362"/>
            <a:ext cx="4298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Completa</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cada</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palabra.</a:t>
            </a:r>
          </a:p>
        </p:txBody>
      </p:sp>
      <p:sp>
        <p:nvSpPr>
          <p:cNvPr id="8" name="CuadroTexto 7">
            <a:extLst>
              <a:ext uri="{FF2B5EF4-FFF2-40B4-BE49-F238E27FC236}">
                <a16:creationId xmlns:a16="http://schemas.microsoft.com/office/drawing/2014/main" id="{29575E19-06E5-964E-8D85-A6D1087CB4DB}"/>
              </a:ext>
            </a:extLst>
          </p:cNvPr>
          <p:cNvSpPr txBox="1"/>
          <p:nvPr/>
        </p:nvSpPr>
        <p:spPr>
          <a:xfrm>
            <a:off x="1571705" y="2189548"/>
            <a:ext cx="16498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prote _ _ r</a:t>
            </a:r>
          </a:p>
        </p:txBody>
      </p:sp>
      <p:sp>
        <p:nvSpPr>
          <p:cNvPr id="35" name="CuadroTexto 34">
            <a:extLst>
              <a:ext uri="{FF2B5EF4-FFF2-40B4-BE49-F238E27FC236}">
                <a16:creationId xmlns:a16="http://schemas.microsoft.com/office/drawing/2014/main" id="{64A13A7D-C924-BD48-8259-D36E51AA7BAE}"/>
              </a:ext>
            </a:extLst>
          </p:cNvPr>
          <p:cNvSpPr txBox="1"/>
          <p:nvPr/>
        </p:nvSpPr>
        <p:spPr>
          <a:xfrm>
            <a:off x="1610430" y="3046588"/>
            <a:ext cx="16209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 _ _ istro</a:t>
            </a:r>
          </a:p>
        </p:txBody>
      </p:sp>
      <p:sp>
        <p:nvSpPr>
          <p:cNvPr id="36" name="CuadroTexto 35">
            <a:extLst>
              <a:ext uri="{FF2B5EF4-FFF2-40B4-BE49-F238E27FC236}">
                <a16:creationId xmlns:a16="http://schemas.microsoft.com/office/drawing/2014/main" id="{BE16EE2A-DFCB-944B-B456-5E37FE103C5A}"/>
              </a:ext>
            </a:extLst>
          </p:cNvPr>
          <p:cNvSpPr txBox="1"/>
          <p:nvPr/>
        </p:nvSpPr>
        <p:spPr>
          <a:xfrm>
            <a:off x="1646424" y="3934347"/>
            <a:ext cx="19896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estrate _ _ a</a:t>
            </a:r>
          </a:p>
        </p:txBody>
      </p:sp>
      <p:sp>
        <p:nvSpPr>
          <p:cNvPr id="38" name="CuadroTexto 37">
            <a:extLst>
              <a:ext uri="{FF2B5EF4-FFF2-40B4-BE49-F238E27FC236}">
                <a16:creationId xmlns:a16="http://schemas.microsoft.com/office/drawing/2014/main" id="{BE98E621-AD1B-7C43-A04B-4590C34FCC25}"/>
              </a:ext>
            </a:extLst>
          </p:cNvPr>
          <p:cNvSpPr txBox="1"/>
          <p:nvPr/>
        </p:nvSpPr>
        <p:spPr>
          <a:xfrm>
            <a:off x="1610430" y="5585227"/>
            <a:ext cx="10583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rar</a:t>
            </a:r>
          </a:p>
        </p:txBody>
      </p:sp>
      <p:sp>
        <p:nvSpPr>
          <p:cNvPr id="39" name="CuadroTexto 38">
            <a:extLst>
              <a:ext uri="{FF2B5EF4-FFF2-40B4-BE49-F238E27FC236}">
                <a16:creationId xmlns:a16="http://schemas.microsoft.com/office/drawing/2014/main" id="{5F47183B-6218-4647-B480-8AD05DA0770C}"/>
              </a:ext>
            </a:extLst>
          </p:cNvPr>
          <p:cNvSpPr txBox="1"/>
          <p:nvPr/>
        </p:nvSpPr>
        <p:spPr>
          <a:xfrm>
            <a:off x="1693305" y="4779094"/>
            <a:ext cx="13372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stión</a:t>
            </a:r>
          </a:p>
        </p:txBody>
      </p:sp>
      <p:sp>
        <p:nvSpPr>
          <p:cNvPr id="42" name="CuadroTexto 41">
            <a:extLst>
              <a:ext uri="{FF2B5EF4-FFF2-40B4-BE49-F238E27FC236}">
                <a16:creationId xmlns:a16="http://schemas.microsoft.com/office/drawing/2014/main" id="{6F77024D-E012-014B-B5DC-E502CA71F10C}"/>
              </a:ext>
            </a:extLst>
          </p:cNvPr>
          <p:cNvSpPr txBox="1"/>
          <p:nvPr/>
        </p:nvSpPr>
        <p:spPr>
          <a:xfrm>
            <a:off x="7201221" y="2167929"/>
            <a:ext cx="16658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diri _ _ nte</a:t>
            </a:r>
          </a:p>
        </p:txBody>
      </p:sp>
      <p:sp>
        <p:nvSpPr>
          <p:cNvPr id="43" name="CuadroTexto 42">
            <a:extLst>
              <a:ext uri="{FF2B5EF4-FFF2-40B4-BE49-F238E27FC236}">
                <a16:creationId xmlns:a16="http://schemas.microsoft.com/office/drawing/2014/main" id="{1CDC4C73-24AE-B741-99E1-C1B53D85B2E8}"/>
              </a:ext>
            </a:extLst>
          </p:cNvPr>
          <p:cNvSpPr txBox="1"/>
          <p:nvPr/>
        </p:nvSpPr>
        <p:spPr>
          <a:xfrm>
            <a:off x="7291381" y="3003643"/>
            <a:ext cx="14302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 _ nero</a:t>
            </a:r>
          </a:p>
        </p:txBody>
      </p:sp>
      <p:sp>
        <p:nvSpPr>
          <p:cNvPr id="44" name="CuadroTexto 43">
            <a:extLst>
              <a:ext uri="{FF2B5EF4-FFF2-40B4-BE49-F238E27FC236}">
                <a16:creationId xmlns:a16="http://schemas.microsoft.com/office/drawing/2014/main" id="{95A20D6D-EB94-3E4D-9F66-C2796D2CF25A}"/>
              </a:ext>
            </a:extLst>
          </p:cNvPr>
          <p:cNvSpPr txBox="1"/>
          <p:nvPr/>
        </p:nvSpPr>
        <p:spPr>
          <a:xfrm>
            <a:off x="7291381" y="3892123"/>
            <a:ext cx="12490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exi _ _ r</a:t>
            </a:r>
          </a:p>
        </p:txBody>
      </p:sp>
      <p:sp>
        <p:nvSpPr>
          <p:cNvPr id="45" name="CuadroTexto 44">
            <a:extLst>
              <a:ext uri="{FF2B5EF4-FFF2-40B4-BE49-F238E27FC236}">
                <a16:creationId xmlns:a16="http://schemas.microsoft.com/office/drawing/2014/main" id="{EF888BC2-8168-6E40-91C5-9ADD11EE0F60}"/>
              </a:ext>
            </a:extLst>
          </p:cNvPr>
          <p:cNvSpPr txBox="1"/>
          <p:nvPr/>
        </p:nvSpPr>
        <p:spPr>
          <a:xfrm>
            <a:off x="7285765" y="4774501"/>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ré _ _ men</a:t>
            </a:r>
          </a:p>
        </p:txBody>
      </p:sp>
      <p:sp>
        <p:nvSpPr>
          <p:cNvPr id="47" name="CuadroTexto 46">
            <a:extLst>
              <a:ext uri="{FF2B5EF4-FFF2-40B4-BE49-F238E27FC236}">
                <a16:creationId xmlns:a16="http://schemas.microsoft.com/office/drawing/2014/main" id="{F545326D-0C86-C34C-8634-B3AEB9D4E9F2}"/>
              </a:ext>
            </a:extLst>
          </p:cNvPr>
          <p:cNvSpPr txBox="1"/>
          <p:nvPr/>
        </p:nvSpPr>
        <p:spPr>
          <a:xfrm>
            <a:off x="7309974" y="5556895"/>
            <a:ext cx="13019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 _ _ rir</a:t>
            </a:r>
          </a:p>
        </p:txBody>
      </p:sp>
      <p:sp>
        <p:nvSpPr>
          <p:cNvPr id="12" name="CuadroTexto 11">
            <a:extLst>
              <a:ext uri="{FF2B5EF4-FFF2-40B4-BE49-F238E27FC236}">
                <a16:creationId xmlns:a16="http://schemas.microsoft.com/office/drawing/2014/main" id="{A32FB0A5-E690-AF4A-9818-6A2AA9E5B986}"/>
              </a:ext>
            </a:extLst>
          </p:cNvPr>
          <p:cNvSpPr txBox="1"/>
          <p:nvPr/>
        </p:nvSpPr>
        <p:spPr>
          <a:xfrm>
            <a:off x="2403936" y="2200781"/>
            <a:ext cx="671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F66400"/>
                </a:solidFill>
                <a:effectLst/>
                <a:uLnTx/>
                <a:uFillTx/>
                <a:latin typeface="Century Gothic" panose="020F0302020204030204"/>
                <a:ea typeface="+mn-ea"/>
                <a:cs typeface="+mn-cs"/>
              </a:rPr>
              <a:t>g e</a:t>
            </a:r>
          </a:p>
        </p:txBody>
      </p:sp>
      <p:sp>
        <p:nvSpPr>
          <p:cNvPr id="66" name="CuadroTexto 65">
            <a:extLst>
              <a:ext uri="{FF2B5EF4-FFF2-40B4-BE49-F238E27FC236}">
                <a16:creationId xmlns:a16="http://schemas.microsoft.com/office/drawing/2014/main" id="{FC34905F-FBBC-AB40-952B-3CCBBA9B0268}"/>
              </a:ext>
            </a:extLst>
          </p:cNvPr>
          <p:cNvSpPr txBox="1"/>
          <p:nvPr/>
        </p:nvSpPr>
        <p:spPr>
          <a:xfrm>
            <a:off x="1999799" y="3042038"/>
            <a:ext cx="5485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F66400"/>
                </a:solidFill>
                <a:effectLst/>
                <a:uLnTx/>
                <a:uFillTx/>
                <a:latin typeface="Century Gothic" panose="020F0302020204030204"/>
                <a:ea typeface="+mn-ea"/>
                <a:cs typeface="+mn-cs"/>
              </a:rPr>
              <a:t>g i</a:t>
            </a:r>
          </a:p>
        </p:txBody>
      </p:sp>
      <p:sp>
        <p:nvSpPr>
          <p:cNvPr id="67" name="CuadroTexto 66">
            <a:extLst>
              <a:ext uri="{FF2B5EF4-FFF2-40B4-BE49-F238E27FC236}">
                <a16:creationId xmlns:a16="http://schemas.microsoft.com/office/drawing/2014/main" id="{6FBFD1D9-2D09-FC45-A7CC-4C708C6C7214}"/>
              </a:ext>
            </a:extLst>
          </p:cNvPr>
          <p:cNvSpPr txBox="1"/>
          <p:nvPr/>
        </p:nvSpPr>
        <p:spPr>
          <a:xfrm>
            <a:off x="2751238" y="3905377"/>
            <a:ext cx="5485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F66400"/>
                </a:solidFill>
                <a:effectLst/>
                <a:uLnTx/>
                <a:uFillTx/>
                <a:latin typeface="Century Gothic" panose="020F0302020204030204"/>
                <a:ea typeface="+mn-ea"/>
                <a:cs typeface="+mn-cs"/>
              </a:rPr>
              <a:t>g i</a:t>
            </a:r>
          </a:p>
        </p:txBody>
      </p:sp>
      <p:sp>
        <p:nvSpPr>
          <p:cNvPr id="69" name="CuadroTexto 68">
            <a:extLst>
              <a:ext uri="{FF2B5EF4-FFF2-40B4-BE49-F238E27FC236}">
                <a16:creationId xmlns:a16="http://schemas.microsoft.com/office/drawing/2014/main" id="{9BA16124-2BFB-FC48-BCEF-F7A3909AE79C}"/>
              </a:ext>
            </a:extLst>
          </p:cNvPr>
          <p:cNvSpPr txBox="1"/>
          <p:nvPr/>
        </p:nvSpPr>
        <p:spPr>
          <a:xfrm>
            <a:off x="1614117" y="5586143"/>
            <a:ext cx="5485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F66400"/>
                </a:solidFill>
                <a:effectLst/>
                <a:uLnTx/>
                <a:uFillTx/>
                <a:latin typeface="Century Gothic" panose="020F0302020204030204"/>
                <a:ea typeface="+mn-ea"/>
                <a:cs typeface="+mn-cs"/>
              </a:rPr>
              <a:t>g i</a:t>
            </a:r>
          </a:p>
        </p:txBody>
      </p:sp>
      <p:sp>
        <p:nvSpPr>
          <p:cNvPr id="70" name="CuadroTexto 69">
            <a:extLst>
              <a:ext uri="{FF2B5EF4-FFF2-40B4-BE49-F238E27FC236}">
                <a16:creationId xmlns:a16="http://schemas.microsoft.com/office/drawing/2014/main" id="{8F3B8DF3-058A-0D4C-AD2B-810950E0267B}"/>
              </a:ext>
            </a:extLst>
          </p:cNvPr>
          <p:cNvSpPr txBox="1"/>
          <p:nvPr/>
        </p:nvSpPr>
        <p:spPr>
          <a:xfrm>
            <a:off x="1644673" y="4791339"/>
            <a:ext cx="671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F66400"/>
                </a:solidFill>
                <a:effectLst/>
                <a:uLnTx/>
                <a:uFillTx/>
                <a:latin typeface="Century Gothic" panose="020F0302020204030204"/>
                <a:ea typeface="+mn-ea"/>
                <a:cs typeface="+mn-cs"/>
              </a:rPr>
              <a:t>g e</a:t>
            </a:r>
          </a:p>
        </p:txBody>
      </p:sp>
      <p:sp>
        <p:nvSpPr>
          <p:cNvPr id="71" name="CuadroTexto 70">
            <a:extLst>
              <a:ext uri="{FF2B5EF4-FFF2-40B4-BE49-F238E27FC236}">
                <a16:creationId xmlns:a16="http://schemas.microsoft.com/office/drawing/2014/main" id="{06F1381F-0121-2C46-8263-5AC9A7362534}"/>
              </a:ext>
            </a:extLst>
          </p:cNvPr>
          <p:cNvSpPr txBox="1"/>
          <p:nvPr/>
        </p:nvSpPr>
        <p:spPr>
          <a:xfrm>
            <a:off x="7664478" y="2163884"/>
            <a:ext cx="671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F66400"/>
                </a:solidFill>
                <a:effectLst/>
                <a:uLnTx/>
                <a:uFillTx/>
                <a:latin typeface="Century Gothic" panose="020F0302020204030204"/>
                <a:ea typeface="+mn-ea"/>
                <a:cs typeface="+mn-cs"/>
              </a:rPr>
              <a:t>g e</a:t>
            </a:r>
          </a:p>
        </p:txBody>
      </p:sp>
      <p:sp>
        <p:nvSpPr>
          <p:cNvPr id="72" name="CuadroTexto 71">
            <a:extLst>
              <a:ext uri="{FF2B5EF4-FFF2-40B4-BE49-F238E27FC236}">
                <a16:creationId xmlns:a16="http://schemas.microsoft.com/office/drawing/2014/main" id="{21A7B98F-98EC-3F4E-B8B3-909C9047066F}"/>
              </a:ext>
            </a:extLst>
          </p:cNvPr>
          <p:cNvSpPr txBox="1"/>
          <p:nvPr/>
        </p:nvSpPr>
        <p:spPr>
          <a:xfrm>
            <a:off x="7328488" y="2999598"/>
            <a:ext cx="671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F66400"/>
                </a:solidFill>
                <a:effectLst/>
                <a:uLnTx/>
                <a:uFillTx/>
                <a:latin typeface="Century Gothic" panose="020F0302020204030204"/>
                <a:ea typeface="+mn-ea"/>
                <a:cs typeface="+mn-cs"/>
              </a:rPr>
              <a:t>g é</a:t>
            </a:r>
          </a:p>
        </p:txBody>
      </p:sp>
      <p:sp>
        <p:nvSpPr>
          <p:cNvPr id="73" name="CuadroTexto 72">
            <a:extLst>
              <a:ext uri="{FF2B5EF4-FFF2-40B4-BE49-F238E27FC236}">
                <a16:creationId xmlns:a16="http://schemas.microsoft.com/office/drawing/2014/main" id="{641F6D9F-71C9-1346-941F-9609E97F9B4E}"/>
              </a:ext>
            </a:extLst>
          </p:cNvPr>
          <p:cNvSpPr txBox="1"/>
          <p:nvPr/>
        </p:nvSpPr>
        <p:spPr>
          <a:xfrm>
            <a:off x="7773179" y="3876133"/>
            <a:ext cx="5485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F66400"/>
                </a:solidFill>
                <a:effectLst/>
                <a:uLnTx/>
                <a:uFillTx/>
                <a:latin typeface="Century Gothic" panose="020F0302020204030204"/>
                <a:ea typeface="+mn-ea"/>
                <a:cs typeface="+mn-cs"/>
              </a:rPr>
              <a:t>g i</a:t>
            </a:r>
          </a:p>
        </p:txBody>
      </p:sp>
      <p:sp>
        <p:nvSpPr>
          <p:cNvPr id="75" name="CuadroTexto 74">
            <a:extLst>
              <a:ext uri="{FF2B5EF4-FFF2-40B4-BE49-F238E27FC236}">
                <a16:creationId xmlns:a16="http://schemas.microsoft.com/office/drawing/2014/main" id="{888F4339-EA62-3E48-8C7A-38A9B0FC4527}"/>
              </a:ext>
            </a:extLst>
          </p:cNvPr>
          <p:cNvSpPr txBox="1"/>
          <p:nvPr/>
        </p:nvSpPr>
        <p:spPr>
          <a:xfrm>
            <a:off x="7641637" y="4748623"/>
            <a:ext cx="5485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F66400"/>
                </a:solidFill>
                <a:effectLst/>
                <a:uLnTx/>
                <a:uFillTx/>
                <a:latin typeface="Century Gothic" panose="020F0302020204030204"/>
                <a:ea typeface="+mn-ea"/>
                <a:cs typeface="+mn-cs"/>
              </a:rPr>
              <a:t>g i</a:t>
            </a:r>
          </a:p>
        </p:txBody>
      </p:sp>
      <p:sp>
        <p:nvSpPr>
          <p:cNvPr id="77" name="CuadroTexto 76">
            <a:extLst>
              <a:ext uri="{FF2B5EF4-FFF2-40B4-BE49-F238E27FC236}">
                <a16:creationId xmlns:a16="http://schemas.microsoft.com/office/drawing/2014/main" id="{23E87B39-151C-1E4E-B356-E886940D92A2}"/>
              </a:ext>
            </a:extLst>
          </p:cNvPr>
          <p:cNvSpPr txBox="1"/>
          <p:nvPr/>
        </p:nvSpPr>
        <p:spPr>
          <a:xfrm>
            <a:off x="7624963" y="5556895"/>
            <a:ext cx="671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F66400"/>
                </a:solidFill>
                <a:effectLst/>
                <a:uLnTx/>
                <a:uFillTx/>
                <a:latin typeface="Century Gothic" panose="020F0302020204030204"/>
                <a:ea typeface="+mn-ea"/>
                <a:cs typeface="+mn-cs"/>
              </a:rPr>
              <a:t>g e</a:t>
            </a:r>
          </a:p>
        </p:txBody>
      </p:sp>
      <p:sp>
        <p:nvSpPr>
          <p:cNvPr id="33" name="Action Button: Custom 20">
            <a:hlinkClick r:id="" action="ppaction://noaction" highlightClick="1">
              <a:snd r:embed="rId4" name="proteger.wav"/>
            </a:hlinkClick>
            <a:extLst>
              <a:ext uri="{FF2B5EF4-FFF2-40B4-BE49-F238E27FC236}">
                <a16:creationId xmlns:a16="http://schemas.microsoft.com/office/drawing/2014/main" id="{86574495-BCAC-4544-8A7C-EB0D5214938F}"/>
              </a:ext>
            </a:extLst>
          </p:cNvPr>
          <p:cNvSpPr/>
          <p:nvPr/>
        </p:nvSpPr>
        <p:spPr>
          <a:xfrm>
            <a:off x="705282" y="225892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20">
            <a:hlinkClick r:id="" action="ppaction://noaction" highlightClick="1">
              <a:snd r:embed="rId5" name="registro.wav"/>
            </a:hlinkClick>
            <a:extLst>
              <a:ext uri="{FF2B5EF4-FFF2-40B4-BE49-F238E27FC236}">
                <a16:creationId xmlns:a16="http://schemas.microsoft.com/office/drawing/2014/main" id="{6D141450-5FA9-462C-A347-3A0C187E9500}"/>
              </a:ext>
            </a:extLst>
          </p:cNvPr>
          <p:cNvSpPr/>
          <p:nvPr/>
        </p:nvSpPr>
        <p:spPr>
          <a:xfrm>
            <a:off x="696320" y="309014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1" name="Action Button: Custom 20">
            <a:hlinkClick r:id="" action="ppaction://noaction" highlightClick="1">
              <a:snd r:embed="rId6" name="estrategia.wav"/>
            </a:hlinkClick>
            <a:extLst>
              <a:ext uri="{FF2B5EF4-FFF2-40B4-BE49-F238E27FC236}">
                <a16:creationId xmlns:a16="http://schemas.microsoft.com/office/drawing/2014/main" id="{BCB73E81-60EF-4D7F-A031-AE22328D7DFD}"/>
              </a:ext>
            </a:extLst>
          </p:cNvPr>
          <p:cNvSpPr/>
          <p:nvPr/>
        </p:nvSpPr>
        <p:spPr>
          <a:xfrm>
            <a:off x="713053" y="395208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8" name="Action Button: Custom 20">
            <a:hlinkClick r:id="" action="ppaction://noaction" highlightClick="1">
              <a:snd r:embed="rId7" name="gestión.wav"/>
            </a:hlinkClick>
            <a:extLst>
              <a:ext uri="{FF2B5EF4-FFF2-40B4-BE49-F238E27FC236}">
                <a16:creationId xmlns:a16="http://schemas.microsoft.com/office/drawing/2014/main" id="{0114F388-9E50-4CB2-ADF8-0FEB6AD7F0A4}"/>
              </a:ext>
            </a:extLst>
          </p:cNvPr>
          <p:cNvSpPr/>
          <p:nvPr/>
        </p:nvSpPr>
        <p:spPr>
          <a:xfrm>
            <a:off x="705282" y="479785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9" name="Action Button: Custom 20">
            <a:hlinkClick r:id="" action="ppaction://noaction" highlightClick="1">
              <a:snd r:embed="rId8" name="girar.wav"/>
            </a:hlinkClick>
            <a:extLst>
              <a:ext uri="{FF2B5EF4-FFF2-40B4-BE49-F238E27FC236}">
                <a16:creationId xmlns:a16="http://schemas.microsoft.com/office/drawing/2014/main" id="{A0B68DEE-D3C8-4763-B17E-433FBBBB4945}"/>
              </a:ext>
            </a:extLst>
          </p:cNvPr>
          <p:cNvSpPr/>
          <p:nvPr/>
        </p:nvSpPr>
        <p:spPr>
          <a:xfrm>
            <a:off x="705282" y="560499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 name="TextBox 8">
            <a:extLst>
              <a:ext uri="{FF2B5EF4-FFF2-40B4-BE49-F238E27FC236}">
                <a16:creationId xmlns:a16="http://schemas.microsoft.com/office/drawing/2014/main" id="{0A9EBA2B-706F-4343-A622-F6092821E7CB}"/>
              </a:ext>
            </a:extLst>
          </p:cNvPr>
          <p:cNvSpPr txBox="1"/>
          <p:nvPr/>
        </p:nvSpPr>
        <p:spPr>
          <a:xfrm>
            <a:off x="3628282" y="2179287"/>
            <a:ext cx="2005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protect]</a:t>
            </a:r>
          </a:p>
        </p:txBody>
      </p:sp>
      <p:sp>
        <p:nvSpPr>
          <p:cNvPr id="50" name="TextBox 49">
            <a:extLst>
              <a:ext uri="{FF2B5EF4-FFF2-40B4-BE49-F238E27FC236}">
                <a16:creationId xmlns:a16="http://schemas.microsoft.com/office/drawing/2014/main" id="{173D3071-4DAF-4E14-8C0D-1D9EE24CA80E}"/>
              </a:ext>
            </a:extLst>
          </p:cNvPr>
          <p:cNvSpPr txBox="1"/>
          <p:nvPr/>
        </p:nvSpPr>
        <p:spPr>
          <a:xfrm>
            <a:off x="3620756" y="3066789"/>
            <a:ext cx="26876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[register, record]</a:t>
            </a:r>
          </a:p>
        </p:txBody>
      </p:sp>
      <p:sp>
        <p:nvSpPr>
          <p:cNvPr id="51" name="TextBox 50">
            <a:extLst>
              <a:ext uri="{FF2B5EF4-FFF2-40B4-BE49-F238E27FC236}">
                <a16:creationId xmlns:a16="http://schemas.microsoft.com/office/drawing/2014/main" id="{70FD88C5-A974-4A61-9B1A-56E2B45412DB}"/>
              </a:ext>
            </a:extLst>
          </p:cNvPr>
          <p:cNvSpPr txBox="1"/>
          <p:nvPr/>
        </p:nvSpPr>
        <p:spPr>
          <a:xfrm>
            <a:off x="3628282" y="3934347"/>
            <a:ext cx="2005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[strategy]</a:t>
            </a:r>
          </a:p>
        </p:txBody>
      </p:sp>
      <p:sp>
        <p:nvSpPr>
          <p:cNvPr id="52" name="TextBox 51">
            <a:extLst>
              <a:ext uri="{FF2B5EF4-FFF2-40B4-BE49-F238E27FC236}">
                <a16:creationId xmlns:a16="http://schemas.microsoft.com/office/drawing/2014/main" id="{065F5C9B-E7C0-4A8A-BCBB-A4D3725C7747}"/>
              </a:ext>
            </a:extLst>
          </p:cNvPr>
          <p:cNvSpPr txBox="1"/>
          <p:nvPr/>
        </p:nvSpPr>
        <p:spPr>
          <a:xfrm>
            <a:off x="3628282" y="4797855"/>
            <a:ext cx="24677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[management]</a:t>
            </a:r>
          </a:p>
        </p:txBody>
      </p:sp>
      <p:sp>
        <p:nvSpPr>
          <p:cNvPr id="53" name="TextBox 52">
            <a:extLst>
              <a:ext uri="{FF2B5EF4-FFF2-40B4-BE49-F238E27FC236}">
                <a16:creationId xmlns:a16="http://schemas.microsoft.com/office/drawing/2014/main" id="{8C58ECB1-8EC9-463D-9EE4-80CCEEC68E04}"/>
              </a:ext>
            </a:extLst>
          </p:cNvPr>
          <p:cNvSpPr txBox="1"/>
          <p:nvPr/>
        </p:nvSpPr>
        <p:spPr>
          <a:xfrm>
            <a:off x="3634340" y="5591743"/>
            <a:ext cx="2005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turn]</a:t>
            </a:r>
          </a:p>
        </p:txBody>
      </p:sp>
      <p:sp>
        <p:nvSpPr>
          <p:cNvPr id="54" name="TextBox 53">
            <a:extLst>
              <a:ext uri="{FF2B5EF4-FFF2-40B4-BE49-F238E27FC236}">
                <a16:creationId xmlns:a16="http://schemas.microsoft.com/office/drawing/2014/main" id="{2DDBF9CB-7ED9-42A8-A80D-342BC65EE634}"/>
              </a:ext>
            </a:extLst>
          </p:cNvPr>
          <p:cNvSpPr txBox="1"/>
          <p:nvPr/>
        </p:nvSpPr>
        <p:spPr>
          <a:xfrm>
            <a:off x="9228175" y="2142066"/>
            <a:ext cx="2005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[leader]</a:t>
            </a:r>
          </a:p>
        </p:txBody>
      </p:sp>
      <p:sp>
        <p:nvSpPr>
          <p:cNvPr id="55" name="Action Button: Custom 20">
            <a:hlinkClick r:id="" action="ppaction://noaction" highlightClick="1">
              <a:snd r:embed="rId9" name="dirigente.wav"/>
            </a:hlinkClick>
            <a:extLst>
              <a:ext uri="{FF2B5EF4-FFF2-40B4-BE49-F238E27FC236}">
                <a16:creationId xmlns:a16="http://schemas.microsoft.com/office/drawing/2014/main" id="{E98386C5-8515-46B7-8BC2-4352FB467FA0}"/>
              </a:ext>
            </a:extLst>
          </p:cNvPr>
          <p:cNvSpPr/>
          <p:nvPr/>
        </p:nvSpPr>
        <p:spPr>
          <a:xfrm>
            <a:off x="6382938" y="224567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6" name="Action Button: Custom 20">
            <a:hlinkClick r:id="" action="ppaction://noaction" highlightClick="1">
              <a:snd r:embed="rId10" name="género.wav"/>
            </a:hlinkClick>
            <a:extLst>
              <a:ext uri="{FF2B5EF4-FFF2-40B4-BE49-F238E27FC236}">
                <a16:creationId xmlns:a16="http://schemas.microsoft.com/office/drawing/2014/main" id="{05B8933E-8C12-4D16-ADAE-C95824105631}"/>
              </a:ext>
            </a:extLst>
          </p:cNvPr>
          <p:cNvSpPr/>
          <p:nvPr/>
        </p:nvSpPr>
        <p:spPr>
          <a:xfrm>
            <a:off x="6373976" y="307688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Action Button: Custom 20">
            <a:hlinkClick r:id="" action="ppaction://noaction" highlightClick="1">
              <a:snd r:embed="rId11" name="exigir.wav"/>
            </a:hlinkClick>
            <a:extLst>
              <a:ext uri="{FF2B5EF4-FFF2-40B4-BE49-F238E27FC236}">
                <a16:creationId xmlns:a16="http://schemas.microsoft.com/office/drawing/2014/main" id="{76FDDD55-FA29-4138-BC3C-DDD343EF8FD9}"/>
              </a:ext>
            </a:extLst>
          </p:cNvPr>
          <p:cNvSpPr/>
          <p:nvPr/>
        </p:nvSpPr>
        <p:spPr>
          <a:xfrm>
            <a:off x="6390709" y="393882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8" name="Action Button: Custom 20">
            <a:hlinkClick r:id="" action="ppaction://noaction" highlightClick="1">
              <a:snd r:embed="rId12" name="regimen.wav"/>
            </a:hlinkClick>
            <a:extLst>
              <a:ext uri="{FF2B5EF4-FFF2-40B4-BE49-F238E27FC236}">
                <a16:creationId xmlns:a16="http://schemas.microsoft.com/office/drawing/2014/main" id="{39E1C827-9E41-42E5-9067-6DECAF2394C0}"/>
              </a:ext>
            </a:extLst>
          </p:cNvPr>
          <p:cNvSpPr/>
          <p:nvPr/>
        </p:nvSpPr>
        <p:spPr>
          <a:xfrm>
            <a:off x="6382938" y="478460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9" name="Action Button: Custom 20">
            <a:hlinkClick r:id="" action="ppaction://noaction" highlightClick="1">
              <a:snd r:embed="rId13" name="sugerir.wav"/>
            </a:hlinkClick>
            <a:extLst>
              <a:ext uri="{FF2B5EF4-FFF2-40B4-BE49-F238E27FC236}">
                <a16:creationId xmlns:a16="http://schemas.microsoft.com/office/drawing/2014/main" id="{6C291A03-E135-4A7B-BB35-D904C9212997}"/>
              </a:ext>
            </a:extLst>
          </p:cNvPr>
          <p:cNvSpPr/>
          <p:nvPr/>
        </p:nvSpPr>
        <p:spPr>
          <a:xfrm>
            <a:off x="6382938" y="559174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0" name="TextBox 59">
            <a:extLst>
              <a:ext uri="{FF2B5EF4-FFF2-40B4-BE49-F238E27FC236}">
                <a16:creationId xmlns:a16="http://schemas.microsoft.com/office/drawing/2014/main" id="{595B820B-3B40-4CF1-901A-334A569EA638}"/>
              </a:ext>
            </a:extLst>
          </p:cNvPr>
          <p:cNvSpPr txBox="1"/>
          <p:nvPr/>
        </p:nvSpPr>
        <p:spPr>
          <a:xfrm>
            <a:off x="9219494" y="3024282"/>
            <a:ext cx="2297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[sort, gender]</a:t>
            </a:r>
          </a:p>
        </p:txBody>
      </p:sp>
      <p:sp>
        <p:nvSpPr>
          <p:cNvPr id="61" name="TextBox 60">
            <a:extLst>
              <a:ext uri="{FF2B5EF4-FFF2-40B4-BE49-F238E27FC236}">
                <a16:creationId xmlns:a16="http://schemas.microsoft.com/office/drawing/2014/main" id="{40B22BBC-6503-4E4C-A533-4EAD25F685A0}"/>
              </a:ext>
            </a:extLst>
          </p:cNvPr>
          <p:cNvSpPr txBox="1"/>
          <p:nvPr/>
        </p:nvSpPr>
        <p:spPr>
          <a:xfrm>
            <a:off x="9234717" y="3871679"/>
            <a:ext cx="2297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demand]</a:t>
            </a:r>
          </a:p>
        </p:txBody>
      </p:sp>
      <p:sp>
        <p:nvSpPr>
          <p:cNvPr id="62" name="TextBox 61">
            <a:extLst>
              <a:ext uri="{FF2B5EF4-FFF2-40B4-BE49-F238E27FC236}">
                <a16:creationId xmlns:a16="http://schemas.microsoft.com/office/drawing/2014/main" id="{4CC00C4A-5131-41B6-B34F-6D67EF4D1409}"/>
              </a:ext>
            </a:extLst>
          </p:cNvPr>
          <p:cNvSpPr txBox="1"/>
          <p:nvPr/>
        </p:nvSpPr>
        <p:spPr>
          <a:xfrm>
            <a:off x="9202284" y="4748220"/>
            <a:ext cx="2297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[regime, diet]</a:t>
            </a:r>
          </a:p>
        </p:txBody>
      </p:sp>
      <p:sp>
        <p:nvSpPr>
          <p:cNvPr id="63" name="TextBox 62">
            <a:extLst>
              <a:ext uri="{FF2B5EF4-FFF2-40B4-BE49-F238E27FC236}">
                <a16:creationId xmlns:a16="http://schemas.microsoft.com/office/drawing/2014/main" id="{8F36373D-9A35-4B34-9782-47697361018B}"/>
              </a:ext>
            </a:extLst>
          </p:cNvPr>
          <p:cNvSpPr txBox="1"/>
          <p:nvPr/>
        </p:nvSpPr>
        <p:spPr>
          <a:xfrm>
            <a:off x="9234717" y="5565104"/>
            <a:ext cx="2297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suggest]</a:t>
            </a:r>
          </a:p>
        </p:txBody>
      </p:sp>
    </p:spTree>
    <p:extLst>
      <p:ext uri="{BB962C8B-B14F-4D97-AF65-F5344CB8AC3E}">
        <p14:creationId xmlns:p14="http://schemas.microsoft.com/office/powerpoint/2010/main" val="389974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5" grpId="0"/>
      <p:bldP spid="36" grpId="0"/>
      <p:bldP spid="38" grpId="0"/>
      <p:bldP spid="39" grpId="0"/>
      <p:bldP spid="42" grpId="0"/>
      <p:bldP spid="43" grpId="0"/>
      <p:bldP spid="44" grpId="0"/>
      <p:bldP spid="45" grpId="0"/>
      <p:bldP spid="47" grpId="0"/>
      <p:bldP spid="12" grpId="0"/>
      <p:bldP spid="69" grpId="0"/>
      <p:bldP spid="70" grpId="0"/>
      <p:bldP spid="73" grpId="0"/>
      <p:bldP spid="75" grpId="0"/>
      <p:bldP spid="9" grpId="0"/>
      <p:bldP spid="50" grpId="0"/>
      <p:bldP spid="51" grpId="0"/>
      <p:bldP spid="52" grpId="0"/>
      <p:bldP spid="53" grpId="0"/>
      <p:bldP spid="54" grpId="0"/>
      <p:bldP spid="60" grpId="0"/>
      <p:bldP spid="61" grpId="0"/>
      <p:bldP spid="62" grpId="0"/>
      <p:bldP spid="6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45601" y="234378"/>
            <a:ext cx="23825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45601" y="252004"/>
            <a:ext cx="2502740" cy="400919"/>
          </a:xfrm>
        </p:spPr>
        <p:txBody>
          <a:bodyPr>
            <a:noAutofit/>
          </a:bodyPr>
          <a:lstStyle/>
          <a:p>
            <a:r>
              <a:rPr lang="x-none"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0" name="CuadroTexto 9">
            <a:extLst>
              <a:ext uri="{FF2B5EF4-FFF2-40B4-BE49-F238E27FC236}">
                <a16:creationId xmlns:a16="http://schemas.microsoft.com/office/drawing/2014/main" id="{B6ED907B-AA73-1741-8434-28AA350C32DC}"/>
              </a:ext>
            </a:extLst>
          </p:cNvPr>
          <p:cNvSpPr txBox="1"/>
          <p:nvPr/>
        </p:nvSpPr>
        <p:spPr>
          <a:xfrm>
            <a:off x="178253" y="1325563"/>
            <a:ext cx="37561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Trabajamos en parejas. </a:t>
            </a:r>
          </a:p>
        </p:txBody>
      </p:sp>
      <p:sp>
        <p:nvSpPr>
          <p:cNvPr id="11" name="CuadroTexto 10">
            <a:extLst>
              <a:ext uri="{FF2B5EF4-FFF2-40B4-BE49-F238E27FC236}">
                <a16:creationId xmlns:a16="http://schemas.microsoft.com/office/drawing/2014/main" id="{163885D3-3AA1-B143-92CE-1612E0906BDF}"/>
              </a:ext>
            </a:extLst>
          </p:cNvPr>
          <p:cNvSpPr txBox="1"/>
          <p:nvPr/>
        </p:nvSpPr>
        <p:spPr>
          <a:xfrm>
            <a:off x="178253" y="1822481"/>
            <a:ext cx="123033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estudiante A lee las palabras en cada serie. </a:t>
            </a:r>
            <a:r>
              <a:rPr kumimoji="0" lang="x-none"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try to read the words fast!</a:t>
            </a:r>
          </a:p>
        </p:txBody>
      </p:sp>
      <p:sp>
        <p:nvSpPr>
          <p:cNvPr id="18" name="CuadroTexto 17">
            <a:extLst>
              <a:ext uri="{FF2B5EF4-FFF2-40B4-BE49-F238E27FC236}">
                <a16:creationId xmlns:a16="http://schemas.microsoft.com/office/drawing/2014/main" id="{9F054AF3-8FB6-C74F-BE6D-9C853F3E96C4}"/>
              </a:ext>
            </a:extLst>
          </p:cNvPr>
          <p:cNvSpPr txBox="1"/>
          <p:nvPr/>
        </p:nvSpPr>
        <p:spPr>
          <a:xfrm>
            <a:off x="178253" y="2319399"/>
            <a:ext cx="69942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estudiante B escribe el orden que escucha.</a:t>
            </a:r>
          </a:p>
        </p:txBody>
      </p:sp>
      <p:sp>
        <p:nvSpPr>
          <p:cNvPr id="19" name="CuadroTexto 18">
            <a:extLst>
              <a:ext uri="{FF2B5EF4-FFF2-40B4-BE49-F238E27FC236}">
                <a16:creationId xmlns:a16="http://schemas.microsoft.com/office/drawing/2014/main" id="{FAB2FA41-D562-EA4C-BAE6-2144F18574EA}"/>
              </a:ext>
            </a:extLst>
          </p:cNvPr>
          <p:cNvSpPr txBox="1"/>
          <p:nvPr/>
        </p:nvSpPr>
        <p:spPr>
          <a:xfrm>
            <a:off x="178253" y="2877872"/>
            <a:ext cx="14590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Ejemplo:</a:t>
            </a:r>
          </a:p>
        </p:txBody>
      </p:sp>
      <p:graphicFrame>
        <p:nvGraphicFramePr>
          <p:cNvPr id="20" name="Tabla 19">
            <a:extLst>
              <a:ext uri="{FF2B5EF4-FFF2-40B4-BE49-F238E27FC236}">
                <a16:creationId xmlns:a16="http://schemas.microsoft.com/office/drawing/2014/main" id="{CA897C7F-4812-1344-931D-71E883803E30}"/>
              </a:ext>
            </a:extLst>
          </p:cNvPr>
          <p:cNvGraphicFramePr>
            <a:graphicFrameLocks noGrp="1"/>
          </p:cNvGraphicFramePr>
          <p:nvPr/>
        </p:nvGraphicFramePr>
        <p:xfrm>
          <a:off x="178253" y="4901864"/>
          <a:ext cx="5336989" cy="857923"/>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404405918"/>
                    </a:ext>
                  </a:extLst>
                </a:gridCol>
                <a:gridCol w="4596776">
                  <a:extLst>
                    <a:ext uri="{9D8B030D-6E8A-4147-A177-3AD203B41FA5}">
                      <a16:colId xmlns:a16="http://schemas.microsoft.com/office/drawing/2014/main" val="2793336757"/>
                    </a:ext>
                  </a:extLst>
                </a:gridCol>
              </a:tblGrid>
              <a:tr h="857923">
                <a:tc>
                  <a:txBody>
                    <a:bodyPr/>
                    <a:lstStyle/>
                    <a:p>
                      <a:pPr algn="ctr"/>
                      <a:r>
                        <a:rPr lang="x-none" sz="2200" b="1" dirty="0">
                          <a:solidFill>
                            <a:srgbClr val="203864"/>
                          </a:solidFill>
                        </a:rPr>
                        <a:t>1</a:t>
                      </a:r>
                    </a:p>
                  </a:txBody>
                  <a:tcPr anchor="ctr"/>
                </a:tc>
                <a:tc>
                  <a:txBody>
                    <a:bodyPr/>
                    <a:lstStyle/>
                    <a:p>
                      <a:pPr algn="ctr"/>
                      <a:r>
                        <a:rPr lang="x-none" sz="2000" b="0" dirty="0">
                          <a:solidFill>
                            <a:srgbClr val="203864"/>
                          </a:solidFill>
                        </a:rPr>
                        <a:t>genial - julio - argentino</a:t>
                      </a:r>
                    </a:p>
                  </a:txBody>
                  <a:tcPr anchor="ctr"/>
                </a:tc>
                <a:extLst>
                  <a:ext uri="{0D108BD9-81ED-4DB2-BD59-A6C34878D82A}">
                    <a16:rowId xmlns:a16="http://schemas.microsoft.com/office/drawing/2014/main" val="1397290984"/>
                  </a:ext>
                </a:extLst>
              </a:tr>
            </a:tbl>
          </a:graphicData>
        </a:graphic>
      </p:graphicFrame>
      <p:graphicFrame>
        <p:nvGraphicFramePr>
          <p:cNvPr id="22" name="Tabla 21">
            <a:extLst>
              <a:ext uri="{FF2B5EF4-FFF2-40B4-BE49-F238E27FC236}">
                <a16:creationId xmlns:a16="http://schemas.microsoft.com/office/drawing/2014/main" id="{A47A7CCD-7447-8E46-83E1-E95292843F76}"/>
              </a:ext>
            </a:extLst>
          </p:cNvPr>
          <p:cNvGraphicFramePr>
            <a:graphicFrameLocks noGrp="1"/>
          </p:cNvGraphicFramePr>
          <p:nvPr/>
        </p:nvGraphicFramePr>
        <p:xfrm>
          <a:off x="6093354" y="4901864"/>
          <a:ext cx="5930757" cy="857923"/>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2768103458"/>
                    </a:ext>
                  </a:extLst>
                </a:gridCol>
                <a:gridCol w="2879494">
                  <a:extLst>
                    <a:ext uri="{9D8B030D-6E8A-4147-A177-3AD203B41FA5}">
                      <a16:colId xmlns:a16="http://schemas.microsoft.com/office/drawing/2014/main" val="1365253605"/>
                    </a:ext>
                  </a:extLst>
                </a:gridCol>
                <a:gridCol w="2609334">
                  <a:extLst>
                    <a:ext uri="{9D8B030D-6E8A-4147-A177-3AD203B41FA5}">
                      <a16:colId xmlns:a16="http://schemas.microsoft.com/office/drawing/2014/main" val="1614410457"/>
                    </a:ext>
                  </a:extLst>
                </a:gridCol>
              </a:tblGrid>
              <a:tr h="857923">
                <a:tc>
                  <a:txBody>
                    <a:bodyPr/>
                    <a:lstStyle/>
                    <a:p>
                      <a:pPr algn="ctr"/>
                      <a:r>
                        <a:rPr lang="x-none" sz="2200" b="1" dirty="0">
                          <a:solidFill>
                            <a:srgbClr val="203864"/>
                          </a:solidFill>
                        </a:rPr>
                        <a:t>1</a:t>
                      </a:r>
                    </a:p>
                  </a:txBody>
                  <a:tcPr anchor="ctr"/>
                </a:tc>
                <a:tc>
                  <a:txBody>
                    <a:bodyPr/>
                    <a:lstStyle/>
                    <a:p>
                      <a:pPr algn="ctr"/>
                      <a:r>
                        <a:rPr lang="x-none" sz="2000" b="0" dirty="0">
                          <a:solidFill>
                            <a:srgbClr val="203864"/>
                          </a:solidFill>
                        </a:rPr>
                        <a:t>a) </a:t>
                      </a:r>
                      <a:r>
                        <a:rPr lang="en-GB" sz="2000" b="0" dirty="0">
                          <a:solidFill>
                            <a:srgbClr val="203864"/>
                          </a:solidFill>
                        </a:rPr>
                        <a:t>A</a:t>
                      </a:r>
                      <a:r>
                        <a:rPr lang="x-none" sz="2000" b="0" dirty="0">
                          <a:solidFill>
                            <a:srgbClr val="203864"/>
                          </a:solidFill>
                        </a:rPr>
                        <a:t>rgentinian  b) great  c) july</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3694919388"/>
                  </a:ext>
                </a:extLst>
              </a:tr>
            </a:tbl>
          </a:graphicData>
        </a:graphic>
      </p:graphicFrame>
      <p:sp>
        <p:nvSpPr>
          <p:cNvPr id="23" name="CuadroTexto 22">
            <a:extLst>
              <a:ext uri="{FF2B5EF4-FFF2-40B4-BE49-F238E27FC236}">
                <a16:creationId xmlns:a16="http://schemas.microsoft.com/office/drawing/2014/main" id="{DD4E7135-552E-0144-8211-38551CCD2415}"/>
              </a:ext>
            </a:extLst>
          </p:cNvPr>
          <p:cNvSpPr txBox="1"/>
          <p:nvPr/>
        </p:nvSpPr>
        <p:spPr>
          <a:xfrm>
            <a:off x="178253" y="3841407"/>
            <a:ext cx="30973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habla:</a:t>
            </a:r>
          </a:p>
        </p:txBody>
      </p:sp>
      <p:sp>
        <p:nvSpPr>
          <p:cNvPr id="24" name="Llamada rectangular redondeada 23">
            <a:extLst>
              <a:ext uri="{FF2B5EF4-FFF2-40B4-BE49-F238E27FC236}">
                <a16:creationId xmlns:a16="http://schemas.microsoft.com/office/drawing/2014/main" id="{BB6FB975-BD44-0544-987F-AE1A741E73DE}"/>
              </a:ext>
            </a:extLst>
          </p:cNvPr>
          <p:cNvSpPr/>
          <p:nvPr/>
        </p:nvSpPr>
        <p:spPr>
          <a:xfrm>
            <a:off x="3397809" y="3482801"/>
            <a:ext cx="2268264" cy="1119693"/>
          </a:xfrm>
          <a:prstGeom prst="wedgeRoundRectCallout">
            <a:avLst>
              <a:gd name="adj1" fmla="val -72066"/>
              <a:gd name="adj2" fmla="val 8794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genial,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julio</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argentino</a:t>
            </a:r>
            <a:endParaRPr kumimoji="0" lang="x-none"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5" name="CuadroTexto 24">
            <a:extLst>
              <a:ext uri="{FF2B5EF4-FFF2-40B4-BE49-F238E27FC236}">
                <a16:creationId xmlns:a16="http://schemas.microsoft.com/office/drawing/2014/main" id="{67EFA1A4-1502-994B-9CD5-8F008FD82B72}"/>
              </a:ext>
            </a:extLst>
          </p:cNvPr>
          <p:cNvSpPr txBox="1"/>
          <p:nvPr/>
        </p:nvSpPr>
        <p:spPr>
          <a:xfrm>
            <a:off x="6093354" y="3841407"/>
            <a:ext cx="45528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el orden:</a:t>
            </a:r>
          </a:p>
        </p:txBody>
      </p:sp>
      <p:pic>
        <p:nvPicPr>
          <p:cNvPr id="26" name="Imagen 25">
            <a:extLst>
              <a:ext uri="{FF2B5EF4-FFF2-40B4-BE49-F238E27FC236}">
                <a16:creationId xmlns:a16="http://schemas.microsoft.com/office/drawing/2014/main" id="{5795A982-1091-5645-A3F2-B046B2229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34800" y="4232463"/>
            <a:ext cx="1379029" cy="1098362"/>
          </a:xfrm>
          <a:prstGeom prst="rect">
            <a:avLst/>
          </a:prstGeom>
        </p:spPr>
      </p:pic>
      <p:sp>
        <p:nvSpPr>
          <p:cNvPr id="28" name="CuadroTexto 27">
            <a:extLst>
              <a:ext uri="{FF2B5EF4-FFF2-40B4-BE49-F238E27FC236}">
                <a16:creationId xmlns:a16="http://schemas.microsoft.com/office/drawing/2014/main" id="{51189692-AE5E-E54F-836D-EF654D62AE98}"/>
              </a:ext>
            </a:extLst>
          </p:cNvPr>
          <p:cNvSpPr txBox="1"/>
          <p:nvPr/>
        </p:nvSpPr>
        <p:spPr>
          <a:xfrm>
            <a:off x="10048128" y="5252559"/>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c a</a:t>
            </a:r>
          </a:p>
        </p:txBody>
      </p:sp>
    </p:spTree>
    <p:extLst>
      <p:ext uri="{BB962C8B-B14F-4D97-AF65-F5344CB8AC3E}">
        <p14:creationId xmlns:p14="http://schemas.microsoft.com/office/powerpoint/2010/main" val="95592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3" grpId="0"/>
      <p:bldP spid="24" grpId="0" animBg="1"/>
      <p:bldP spid="25" grpId="0"/>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79429" y="234378"/>
            <a:ext cx="23487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79429" y="234377"/>
            <a:ext cx="2444682" cy="400919"/>
          </a:xfrm>
        </p:spPr>
        <p:txBody>
          <a:bodyPr>
            <a:noAutofit/>
          </a:bodyPr>
          <a:lstStyle/>
          <a:p>
            <a:r>
              <a:rPr lang="x-none"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Fonética</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Vocabulario</a:t>
            </a: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nvGraphicFramePr>
        <p:xfrm>
          <a:off x="283880" y="1775012"/>
          <a:ext cx="5336989" cy="4289615"/>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857923">
                <a:tc>
                  <a:txBody>
                    <a:bodyPr/>
                    <a:lstStyle/>
                    <a:p>
                      <a:pPr algn="ctr"/>
                      <a:endParaRPr lang="x-none" sz="2200" b="1" dirty="0">
                        <a:solidFill>
                          <a:srgbClr val="203864"/>
                        </a:solidFill>
                      </a:endParaRPr>
                    </a:p>
                  </a:txBody>
                  <a:tcPr anchor="ctr"/>
                </a:tc>
                <a:tc>
                  <a:txBody>
                    <a:bodyPr/>
                    <a:lstStyle/>
                    <a:p>
                      <a:pPr algn="ctr"/>
                      <a:r>
                        <a:rPr lang="x-none" sz="2000" b="1" dirty="0">
                          <a:solidFill>
                            <a:srgbClr val="203864"/>
                          </a:solidFill>
                        </a:rPr>
                        <a:t>Lee las palabras en cada serie</a:t>
                      </a:r>
                    </a:p>
                  </a:txBody>
                  <a:tcPr anchor="ctr"/>
                </a:tc>
                <a:extLst>
                  <a:ext uri="{0D108BD9-81ED-4DB2-BD59-A6C34878D82A}">
                    <a16:rowId xmlns:a16="http://schemas.microsoft.com/office/drawing/2014/main" val="2698085184"/>
                  </a:ext>
                </a:extLst>
              </a:tr>
              <a:tr h="857923">
                <a:tc>
                  <a:txBody>
                    <a:bodyPr/>
                    <a:lstStyle/>
                    <a:p>
                      <a:pPr algn="ctr"/>
                      <a:r>
                        <a:rPr lang="x-none" sz="2200" b="1" dirty="0">
                          <a:solidFill>
                            <a:srgbClr val="203864"/>
                          </a:solidFill>
                        </a:rPr>
                        <a:t>1</a:t>
                      </a:r>
                    </a:p>
                  </a:txBody>
                  <a:tcPr anchor="ctr"/>
                </a:tc>
                <a:tc>
                  <a:txBody>
                    <a:bodyPr/>
                    <a:lstStyle/>
                    <a:p>
                      <a:pPr algn="ctr"/>
                      <a:r>
                        <a:rPr lang="x-none" sz="2000" b="0" dirty="0">
                          <a:solidFill>
                            <a:srgbClr val="203864"/>
                          </a:solidFill>
                        </a:rPr>
                        <a:t>gesto – trabajar - página</a:t>
                      </a:r>
                    </a:p>
                  </a:txBody>
                  <a:tcPr anchor="ctr"/>
                </a:tc>
                <a:extLst>
                  <a:ext uri="{0D108BD9-81ED-4DB2-BD59-A6C34878D82A}">
                    <a16:rowId xmlns:a16="http://schemas.microsoft.com/office/drawing/2014/main" val="4272284948"/>
                  </a:ext>
                </a:extLst>
              </a:tr>
              <a:tr h="857923">
                <a:tc>
                  <a:txBody>
                    <a:bodyPr/>
                    <a:lstStyle/>
                    <a:p>
                      <a:pPr algn="ctr"/>
                      <a:r>
                        <a:rPr lang="x-none" sz="2200" b="1" dirty="0">
                          <a:solidFill>
                            <a:srgbClr val="203864"/>
                          </a:solidFill>
                        </a:rPr>
                        <a:t>2</a:t>
                      </a:r>
                    </a:p>
                  </a:txBody>
                  <a:tcPr anchor="ctr"/>
                </a:tc>
                <a:tc>
                  <a:txBody>
                    <a:bodyPr/>
                    <a:lstStyle/>
                    <a:p>
                      <a:pPr algn="ctr"/>
                      <a:r>
                        <a:rPr lang="x-none" sz="2000" b="0" dirty="0">
                          <a:solidFill>
                            <a:srgbClr val="203864"/>
                          </a:solidFill>
                        </a:rPr>
                        <a:t>coger – pareja - Argentina</a:t>
                      </a:r>
                    </a:p>
                  </a:txBody>
                  <a:tcPr anchor="ctr"/>
                </a:tc>
                <a:extLst>
                  <a:ext uri="{0D108BD9-81ED-4DB2-BD59-A6C34878D82A}">
                    <a16:rowId xmlns:a16="http://schemas.microsoft.com/office/drawing/2014/main" val="1541401161"/>
                  </a:ext>
                </a:extLst>
              </a:tr>
              <a:tr h="857923">
                <a:tc>
                  <a:txBody>
                    <a:bodyPr/>
                    <a:lstStyle/>
                    <a:p>
                      <a:pPr algn="ctr"/>
                      <a:r>
                        <a:rPr lang="x-none" sz="2200" b="1" dirty="0">
                          <a:solidFill>
                            <a:srgbClr val="203864"/>
                          </a:solidFill>
                        </a:rPr>
                        <a:t>3</a:t>
                      </a:r>
                    </a:p>
                  </a:txBody>
                  <a:tcPr anchor="ctr"/>
                </a:tc>
                <a:tc>
                  <a:txBody>
                    <a:bodyPr/>
                    <a:lstStyle/>
                    <a:p>
                      <a:pPr algn="ctr"/>
                      <a:r>
                        <a:rPr lang="x-none" sz="2000" b="0" dirty="0">
                          <a:solidFill>
                            <a:srgbClr val="203864"/>
                          </a:solidFill>
                        </a:rPr>
                        <a:t>paisaje – juntos - viaje</a:t>
                      </a:r>
                    </a:p>
                  </a:txBody>
                  <a:tcPr anchor="ctr"/>
                </a:tc>
                <a:extLst>
                  <a:ext uri="{0D108BD9-81ED-4DB2-BD59-A6C34878D82A}">
                    <a16:rowId xmlns:a16="http://schemas.microsoft.com/office/drawing/2014/main" val="2062760149"/>
                  </a:ext>
                </a:extLst>
              </a:tr>
              <a:tr h="857923">
                <a:tc>
                  <a:txBody>
                    <a:bodyPr/>
                    <a:lstStyle/>
                    <a:p>
                      <a:pPr algn="ctr"/>
                      <a:r>
                        <a:rPr lang="x-none" sz="2200" b="1" dirty="0">
                          <a:solidFill>
                            <a:srgbClr val="203864"/>
                          </a:solidFill>
                        </a:rPr>
                        <a:t>4</a:t>
                      </a:r>
                    </a:p>
                  </a:txBody>
                  <a:tcPr anchor="ctr"/>
                </a:tc>
                <a:tc>
                  <a:txBody>
                    <a:bodyPr/>
                    <a:lstStyle/>
                    <a:p>
                      <a:pPr algn="ctr"/>
                      <a:r>
                        <a:rPr lang="x-none" sz="2000" b="0" dirty="0">
                          <a:solidFill>
                            <a:srgbClr val="203864"/>
                          </a:solidFill>
                        </a:rPr>
                        <a:t>el</a:t>
                      </a:r>
                      <a:r>
                        <a:rPr lang="en-GB" sz="2000" b="0" dirty="0" err="1">
                          <a:solidFill>
                            <a:srgbClr val="203864"/>
                          </a:solidFill>
                        </a:rPr>
                        <a:t>egir</a:t>
                      </a:r>
                      <a:r>
                        <a:rPr lang="x-none" sz="2000" b="0" dirty="0">
                          <a:solidFill>
                            <a:srgbClr val="203864"/>
                          </a:solidFill>
                        </a:rPr>
                        <a:t> – recoger - mejor</a:t>
                      </a:r>
                    </a:p>
                  </a:txBody>
                  <a:tcPr anchor="ctr"/>
                </a:tc>
                <a:extLst>
                  <a:ext uri="{0D108BD9-81ED-4DB2-BD59-A6C34878D82A}">
                    <a16:rowId xmlns:a16="http://schemas.microsoft.com/office/drawing/2014/main" val="2635453238"/>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nvGraphicFramePr>
        <p:xfrm>
          <a:off x="5997387" y="1775008"/>
          <a:ext cx="5930757" cy="4289615"/>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857923">
                <a:tc>
                  <a:txBody>
                    <a:bodyPr/>
                    <a:lstStyle/>
                    <a:p>
                      <a:pPr algn="ctr"/>
                      <a:endParaRPr lang="x-none" sz="22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r>
                        <a:rPr lang="x-none" sz="2000" b="1" dirty="0">
                          <a:solidFill>
                            <a:srgbClr val="203864"/>
                          </a:solidFill>
                        </a:rPr>
                        <a:t>¿Cuál es el orden que escuchas?</a:t>
                      </a:r>
                    </a:p>
                  </a:txBody>
                  <a:tcPr anchor="ctr"/>
                </a:tc>
                <a:extLst>
                  <a:ext uri="{0D108BD9-81ED-4DB2-BD59-A6C34878D82A}">
                    <a16:rowId xmlns:a16="http://schemas.microsoft.com/office/drawing/2014/main" val="2698085184"/>
                  </a:ext>
                </a:extLst>
              </a:tr>
              <a:tr h="857923">
                <a:tc>
                  <a:txBody>
                    <a:bodyPr/>
                    <a:lstStyle/>
                    <a:p>
                      <a:pPr algn="ctr"/>
                      <a:r>
                        <a:rPr lang="x-none" sz="2200" b="1" dirty="0">
                          <a:solidFill>
                            <a:srgbClr val="203864"/>
                          </a:solidFill>
                        </a:rPr>
                        <a:t>1</a:t>
                      </a:r>
                    </a:p>
                  </a:txBody>
                  <a:tcPr anchor="ctr"/>
                </a:tc>
                <a:tc>
                  <a:txBody>
                    <a:bodyPr/>
                    <a:lstStyle/>
                    <a:p>
                      <a:pPr algn="ctr"/>
                      <a:r>
                        <a:rPr lang="x-none" sz="2000" b="0" dirty="0">
                          <a:solidFill>
                            <a:srgbClr val="203864"/>
                          </a:solidFill>
                        </a:rPr>
                        <a:t>a) image  b) people  c) player</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272284948"/>
                  </a:ext>
                </a:extLst>
              </a:tr>
              <a:tr h="857923">
                <a:tc>
                  <a:txBody>
                    <a:bodyPr/>
                    <a:lstStyle/>
                    <a:p>
                      <a:pPr algn="ctr"/>
                      <a:r>
                        <a:rPr lang="x-none" sz="2200" b="1" dirty="0">
                          <a:solidFill>
                            <a:srgbClr val="203864"/>
                          </a:solidFill>
                        </a:rPr>
                        <a:t>2</a:t>
                      </a:r>
                    </a:p>
                  </a:txBody>
                  <a:tcPr anchor="ctr"/>
                </a:tc>
                <a:tc>
                  <a:txBody>
                    <a:bodyPr/>
                    <a:lstStyle/>
                    <a:p>
                      <a:pPr algn="ctr"/>
                      <a:r>
                        <a:rPr lang="x-none" sz="2000" b="0" dirty="0">
                          <a:solidFill>
                            <a:srgbClr val="203864"/>
                          </a:solidFill>
                        </a:rPr>
                        <a:t>a) </a:t>
                      </a:r>
                      <a:r>
                        <a:rPr lang="en-GB" sz="2000" b="0" dirty="0">
                          <a:solidFill>
                            <a:srgbClr val="203864"/>
                          </a:solidFill>
                        </a:rPr>
                        <a:t>mirror</a:t>
                      </a:r>
                      <a:r>
                        <a:rPr lang="x-none" sz="2000" b="0" dirty="0">
                          <a:solidFill>
                            <a:srgbClr val="203864"/>
                          </a:solidFill>
                        </a:rPr>
                        <a:t> b) religion </a:t>
                      </a:r>
                      <a:br>
                        <a:rPr lang="en-GB" sz="2000" b="0" dirty="0">
                          <a:solidFill>
                            <a:srgbClr val="203864"/>
                          </a:solidFill>
                        </a:rPr>
                      </a:br>
                      <a:r>
                        <a:rPr lang="x-none" sz="2000" b="0" dirty="0">
                          <a:solidFill>
                            <a:srgbClr val="203864"/>
                          </a:solidFill>
                        </a:rPr>
                        <a:t>c) red</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1541401161"/>
                  </a:ext>
                </a:extLst>
              </a:tr>
              <a:tr h="857923">
                <a:tc>
                  <a:txBody>
                    <a:bodyPr/>
                    <a:lstStyle/>
                    <a:p>
                      <a:pPr algn="ctr"/>
                      <a:r>
                        <a:rPr lang="x-none" sz="2200" b="1" dirty="0">
                          <a:solidFill>
                            <a:srgbClr val="203864"/>
                          </a:solidFill>
                        </a:rPr>
                        <a:t>3</a:t>
                      </a:r>
                    </a:p>
                  </a:txBody>
                  <a:tcPr anchor="ctr"/>
                </a:tc>
                <a:tc>
                  <a:txBody>
                    <a:bodyPr/>
                    <a:lstStyle/>
                    <a:p>
                      <a:pPr algn="ctr"/>
                      <a:r>
                        <a:rPr lang="x-none" sz="2000" b="0" dirty="0">
                          <a:solidFill>
                            <a:srgbClr val="203864"/>
                          </a:solidFill>
                        </a:rPr>
                        <a:t>a) july b) game  </a:t>
                      </a:r>
                      <a:br>
                        <a:rPr lang="en-GB" sz="2000" b="0" dirty="0">
                          <a:solidFill>
                            <a:srgbClr val="203864"/>
                          </a:solidFill>
                        </a:rPr>
                      </a:br>
                      <a:r>
                        <a:rPr lang="x-none" sz="2000" b="0" dirty="0">
                          <a:solidFill>
                            <a:srgbClr val="203864"/>
                          </a:solidFill>
                        </a:rPr>
                        <a:t>c) to leave</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2062760149"/>
                  </a:ext>
                </a:extLst>
              </a:tr>
              <a:tr h="857923">
                <a:tc>
                  <a:txBody>
                    <a:bodyPr/>
                    <a:lstStyle/>
                    <a:p>
                      <a:pPr algn="ctr"/>
                      <a:r>
                        <a:rPr lang="x-none" sz="2200" b="1" dirty="0">
                          <a:solidFill>
                            <a:srgbClr val="203864"/>
                          </a:solidFill>
                        </a:rPr>
                        <a:t>4</a:t>
                      </a:r>
                    </a:p>
                  </a:txBody>
                  <a:tcPr anchor="ctr"/>
                </a:tc>
                <a:tc>
                  <a:txBody>
                    <a:bodyPr/>
                    <a:lstStyle/>
                    <a:p>
                      <a:pPr algn="ctr"/>
                      <a:r>
                        <a:rPr lang="x-none" sz="2000" b="0" dirty="0">
                          <a:solidFill>
                            <a:srgbClr val="203864"/>
                          </a:solidFill>
                        </a:rPr>
                        <a:t>a) generally  </a:t>
                      </a:r>
                      <a:br>
                        <a:rPr lang="en-GB" sz="2000" b="0" dirty="0">
                          <a:solidFill>
                            <a:srgbClr val="203864"/>
                          </a:solidFill>
                        </a:rPr>
                      </a:br>
                      <a:r>
                        <a:rPr lang="x-none" sz="2000" b="0" dirty="0">
                          <a:solidFill>
                            <a:srgbClr val="203864"/>
                          </a:solidFill>
                        </a:rPr>
                        <a:t>b) </a:t>
                      </a:r>
                      <a:r>
                        <a:rPr lang="en-GB" sz="2000" b="0" dirty="0">
                          <a:solidFill>
                            <a:srgbClr val="203864"/>
                          </a:solidFill>
                        </a:rPr>
                        <a:t>I</a:t>
                      </a:r>
                      <a:r>
                        <a:rPr lang="x-none" sz="2000" b="0" dirty="0">
                          <a:solidFill>
                            <a:srgbClr val="203864"/>
                          </a:solidFill>
                        </a:rPr>
                        <a:t> choose  c) great</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2635453238"/>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17171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a:t>
            </a:r>
          </a:p>
        </p:txBody>
      </p:sp>
    </p:spTree>
    <p:extLst>
      <p:ext uri="{BB962C8B-B14F-4D97-AF65-F5344CB8AC3E}">
        <p14:creationId xmlns:p14="http://schemas.microsoft.com/office/powerpoint/2010/main" val="1964562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74605"/>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56257" y="1961013"/>
            <a:ext cx="46794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ge</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
        <p:nvSpPr>
          <p:cNvPr id="7" name="TextBox 6"/>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55118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69829" y="234378"/>
            <a:ext cx="23583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69829" y="234377"/>
            <a:ext cx="2520790" cy="400919"/>
          </a:xfrm>
        </p:spPr>
        <p:txBody>
          <a:bodyPr>
            <a:noAutofit/>
          </a:bodyPr>
          <a:lstStyle/>
          <a:p>
            <a:r>
              <a:rPr lang="x-none"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Fonética</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Vocabulario</a:t>
            </a: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nvGraphicFramePr>
        <p:xfrm>
          <a:off x="283880" y="1775012"/>
          <a:ext cx="5336989" cy="4289615"/>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857923">
                <a:tc>
                  <a:txBody>
                    <a:bodyPr/>
                    <a:lstStyle/>
                    <a:p>
                      <a:pPr algn="ctr"/>
                      <a:endParaRPr lang="x-none" sz="2200" b="1" dirty="0">
                        <a:solidFill>
                          <a:srgbClr val="203864"/>
                        </a:solidFill>
                      </a:endParaRPr>
                    </a:p>
                  </a:txBody>
                  <a:tcPr anchor="ctr"/>
                </a:tc>
                <a:tc>
                  <a:txBody>
                    <a:bodyPr/>
                    <a:lstStyle/>
                    <a:p>
                      <a:pPr algn="ctr"/>
                      <a:r>
                        <a:rPr lang="x-none" sz="2000" b="1" dirty="0">
                          <a:solidFill>
                            <a:srgbClr val="203864"/>
                          </a:solidFill>
                        </a:rPr>
                        <a:t>Lee las palabras en cada serie</a:t>
                      </a:r>
                    </a:p>
                  </a:txBody>
                  <a:tcPr anchor="ctr"/>
                </a:tc>
                <a:extLst>
                  <a:ext uri="{0D108BD9-81ED-4DB2-BD59-A6C34878D82A}">
                    <a16:rowId xmlns:a16="http://schemas.microsoft.com/office/drawing/2014/main" val="2698085184"/>
                  </a:ext>
                </a:extLst>
              </a:tr>
              <a:tr h="857923">
                <a:tc>
                  <a:txBody>
                    <a:bodyPr/>
                    <a:lstStyle/>
                    <a:p>
                      <a:pPr algn="ctr"/>
                      <a:r>
                        <a:rPr lang="x-none" sz="2200" b="1" dirty="0">
                          <a:solidFill>
                            <a:srgbClr val="203864"/>
                          </a:solidFill>
                        </a:rPr>
                        <a:t>1</a:t>
                      </a:r>
                    </a:p>
                  </a:txBody>
                  <a:tcPr anchor="ctr"/>
                </a:tc>
                <a:tc>
                  <a:txBody>
                    <a:bodyPr/>
                    <a:lstStyle/>
                    <a:p>
                      <a:pPr algn="ctr"/>
                      <a:r>
                        <a:rPr lang="x-none" sz="2000" b="0" dirty="0">
                          <a:solidFill>
                            <a:srgbClr val="203864"/>
                          </a:solidFill>
                        </a:rPr>
                        <a:t>jugador – imagen - gente</a:t>
                      </a:r>
                    </a:p>
                  </a:txBody>
                  <a:tcPr anchor="ctr"/>
                </a:tc>
                <a:extLst>
                  <a:ext uri="{0D108BD9-81ED-4DB2-BD59-A6C34878D82A}">
                    <a16:rowId xmlns:a16="http://schemas.microsoft.com/office/drawing/2014/main" val="4272284948"/>
                  </a:ext>
                </a:extLst>
              </a:tr>
              <a:tr h="857923">
                <a:tc>
                  <a:txBody>
                    <a:bodyPr/>
                    <a:lstStyle/>
                    <a:p>
                      <a:pPr algn="ctr"/>
                      <a:r>
                        <a:rPr lang="x-none" sz="2200" b="1" dirty="0">
                          <a:solidFill>
                            <a:srgbClr val="203864"/>
                          </a:solidFill>
                        </a:rPr>
                        <a:t>2</a:t>
                      </a:r>
                    </a:p>
                  </a:txBody>
                  <a:tcPr anchor="ctr"/>
                </a:tc>
                <a:tc>
                  <a:txBody>
                    <a:bodyPr/>
                    <a:lstStyle/>
                    <a:p>
                      <a:pPr algn="ctr"/>
                      <a:r>
                        <a:rPr lang="en-GB" sz="2000" b="0" dirty="0" err="1">
                          <a:solidFill>
                            <a:srgbClr val="203864"/>
                          </a:solidFill>
                        </a:rPr>
                        <a:t>espejo</a:t>
                      </a:r>
                      <a:r>
                        <a:rPr lang="x-none" sz="2000" b="0" dirty="0">
                          <a:solidFill>
                            <a:srgbClr val="203864"/>
                          </a:solidFill>
                        </a:rPr>
                        <a:t> – rojo - religión</a:t>
                      </a:r>
                    </a:p>
                  </a:txBody>
                  <a:tcPr anchor="ctr"/>
                </a:tc>
                <a:extLst>
                  <a:ext uri="{0D108BD9-81ED-4DB2-BD59-A6C34878D82A}">
                    <a16:rowId xmlns:a16="http://schemas.microsoft.com/office/drawing/2014/main" val="1541401161"/>
                  </a:ext>
                </a:extLst>
              </a:tr>
              <a:tr h="857923">
                <a:tc>
                  <a:txBody>
                    <a:bodyPr/>
                    <a:lstStyle/>
                    <a:p>
                      <a:pPr algn="ctr"/>
                      <a:r>
                        <a:rPr lang="x-none" sz="2200" b="1" dirty="0">
                          <a:solidFill>
                            <a:srgbClr val="203864"/>
                          </a:solidFill>
                        </a:rPr>
                        <a:t>3</a:t>
                      </a:r>
                    </a:p>
                  </a:txBody>
                  <a:tcPr anchor="ctr"/>
                </a:tc>
                <a:tc>
                  <a:txBody>
                    <a:bodyPr/>
                    <a:lstStyle/>
                    <a:p>
                      <a:pPr algn="ctr"/>
                      <a:r>
                        <a:rPr lang="x-none" sz="2000" b="0" dirty="0">
                          <a:solidFill>
                            <a:srgbClr val="203864"/>
                          </a:solidFill>
                        </a:rPr>
                        <a:t>dejar – juego - julio</a:t>
                      </a:r>
                    </a:p>
                  </a:txBody>
                  <a:tcPr anchor="ctr"/>
                </a:tc>
                <a:extLst>
                  <a:ext uri="{0D108BD9-81ED-4DB2-BD59-A6C34878D82A}">
                    <a16:rowId xmlns:a16="http://schemas.microsoft.com/office/drawing/2014/main" val="2062760149"/>
                  </a:ext>
                </a:extLst>
              </a:tr>
              <a:tr h="857923">
                <a:tc>
                  <a:txBody>
                    <a:bodyPr/>
                    <a:lstStyle/>
                    <a:p>
                      <a:pPr algn="ctr"/>
                      <a:r>
                        <a:rPr lang="x-none" sz="2200" b="1" dirty="0">
                          <a:solidFill>
                            <a:srgbClr val="203864"/>
                          </a:solidFill>
                        </a:rPr>
                        <a:t>4</a:t>
                      </a:r>
                    </a:p>
                  </a:txBody>
                  <a:tcPr anchor="ctr"/>
                </a:tc>
                <a:tc>
                  <a:txBody>
                    <a:bodyPr/>
                    <a:lstStyle/>
                    <a:p>
                      <a:pPr algn="ctr"/>
                      <a:r>
                        <a:rPr lang="x-none" sz="2000" b="0" dirty="0">
                          <a:solidFill>
                            <a:srgbClr val="203864"/>
                          </a:solidFill>
                        </a:rPr>
                        <a:t>elijo – genial - generalmente</a:t>
                      </a:r>
                    </a:p>
                  </a:txBody>
                  <a:tcPr anchor="ctr"/>
                </a:tc>
                <a:extLst>
                  <a:ext uri="{0D108BD9-81ED-4DB2-BD59-A6C34878D82A}">
                    <a16:rowId xmlns:a16="http://schemas.microsoft.com/office/drawing/2014/main" val="2635453238"/>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nvGraphicFramePr>
        <p:xfrm>
          <a:off x="5997387" y="1775008"/>
          <a:ext cx="5930757" cy="4289615"/>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857923">
                <a:tc>
                  <a:txBody>
                    <a:bodyPr/>
                    <a:lstStyle/>
                    <a:p>
                      <a:pPr algn="ctr"/>
                      <a:endParaRPr lang="x-none" sz="22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r>
                        <a:rPr lang="x-none" sz="2000" b="1" dirty="0">
                          <a:solidFill>
                            <a:srgbClr val="203864"/>
                          </a:solidFill>
                        </a:rPr>
                        <a:t>¿Cuál es el orden que escuchas?</a:t>
                      </a:r>
                    </a:p>
                  </a:txBody>
                  <a:tcPr anchor="ctr"/>
                </a:tc>
                <a:extLst>
                  <a:ext uri="{0D108BD9-81ED-4DB2-BD59-A6C34878D82A}">
                    <a16:rowId xmlns:a16="http://schemas.microsoft.com/office/drawing/2014/main" val="2698085184"/>
                  </a:ext>
                </a:extLst>
              </a:tr>
              <a:tr h="857923">
                <a:tc>
                  <a:txBody>
                    <a:bodyPr/>
                    <a:lstStyle/>
                    <a:p>
                      <a:pPr algn="ctr"/>
                      <a:r>
                        <a:rPr lang="x-none" sz="2200" b="1" dirty="0">
                          <a:solidFill>
                            <a:srgbClr val="203864"/>
                          </a:solidFill>
                        </a:rPr>
                        <a:t>1</a:t>
                      </a:r>
                    </a:p>
                  </a:txBody>
                  <a:tcPr anchor="ctr"/>
                </a:tc>
                <a:tc>
                  <a:txBody>
                    <a:bodyPr/>
                    <a:lstStyle/>
                    <a:p>
                      <a:pPr algn="ctr"/>
                      <a:r>
                        <a:rPr lang="x-none" sz="2000" b="0" dirty="0">
                          <a:solidFill>
                            <a:srgbClr val="203864"/>
                          </a:solidFill>
                        </a:rPr>
                        <a:t>a) to work  b) gesture  c) page</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272284948"/>
                  </a:ext>
                </a:extLst>
              </a:tr>
              <a:tr h="857923">
                <a:tc>
                  <a:txBody>
                    <a:bodyPr/>
                    <a:lstStyle/>
                    <a:p>
                      <a:pPr algn="ctr"/>
                      <a:r>
                        <a:rPr lang="x-none" sz="2200" b="1" dirty="0">
                          <a:solidFill>
                            <a:srgbClr val="203864"/>
                          </a:solidFill>
                        </a:rPr>
                        <a:t>2</a:t>
                      </a:r>
                    </a:p>
                  </a:txBody>
                  <a:tcPr anchor="ctr"/>
                </a:tc>
                <a:tc>
                  <a:txBody>
                    <a:bodyPr/>
                    <a:lstStyle/>
                    <a:p>
                      <a:pPr algn="ctr"/>
                      <a:r>
                        <a:rPr lang="x-none" sz="2000" b="0" dirty="0">
                          <a:solidFill>
                            <a:srgbClr val="203864"/>
                          </a:solidFill>
                        </a:rPr>
                        <a:t>a) to catch  b) Argentina  c) partner</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1541401161"/>
                  </a:ext>
                </a:extLst>
              </a:tr>
              <a:tr h="857923">
                <a:tc>
                  <a:txBody>
                    <a:bodyPr/>
                    <a:lstStyle/>
                    <a:p>
                      <a:pPr algn="ctr"/>
                      <a:r>
                        <a:rPr lang="x-none" sz="2200" b="1" dirty="0">
                          <a:solidFill>
                            <a:srgbClr val="203864"/>
                          </a:solidFill>
                        </a:rPr>
                        <a:t>3</a:t>
                      </a:r>
                    </a:p>
                  </a:txBody>
                  <a:tcPr anchor="ctr"/>
                </a:tc>
                <a:tc>
                  <a:txBody>
                    <a:bodyPr/>
                    <a:lstStyle/>
                    <a:p>
                      <a:pPr algn="ctr"/>
                      <a:r>
                        <a:rPr lang="x-none" sz="2000" b="0" dirty="0">
                          <a:solidFill>
                            <a:srgbClr val="203864"/>
                          </a:solidFill>
                        </a:rPr>
                        <a:t>a) trip b) together </a:t>
                      </a:r>
                      <a:br>
                        <a:rPr lang="en-GB" sz="2000" b="0" dirty="0">
                          <a:solidFill>
                            <a:srgbClr val="203864"/>
                          </a:solidFill>
                        </a:rPr>
                      </a:br>
                      <a:r>
                        <a:rPr lang="x-none" sz="2000" b="0" dirty="0">
                          <a:solidFill>
                            <a:srgbClr val="203864"/>
                          </a:solidFill>
                        </a:rPr>
                        <a:t> c) landscape</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2062760149"/>
                  </a:ext>
                </a:extLst>
              </a:tr>
              <a:tr h="857923">
                <a:tc>
                  <a:txBody>
                    <a:bodyPr/>
                    <a:lstStyle/>
                    <a:p>
                      <a:pPr algn="ctr"/>
                      <a:r>
                        <a:rPr lang="x-none" sz="2200" b="1" dirty="0">
                          <a:solidFill>
                            <a:srgbClr val="203864"/>
                          </a:solidFill>
                        </a:rPr>
                        <a:t>4</a:t>
                      </a:r>
                    </a:p>
                  </a:txBody>
                  <a:tcPr anchor="ctr"/>
                </a:tc>
                <a:tc>
                  <a:txBody>
                    <a:bodyPr/>
                    <a:lstStyle/>
                    <a:p>
                      <a:pPr algn="ctr"/>
                      <a:r>
                        <a:rPr lang="x-none" sz="2000" b="0" dirty="0">
                          <a:solidFill>
                            <a:srgbClr val="203864"/>
                          </a:solidFill>
                        </a:rPr>
                        <a:t>a) better  b) to choose c) to collect</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2635453238"/>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16770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B</a:t>
            </a:r>
          </a:p>
        </p:txBody>
      </p:sp>
    </p:spTree>
    <p:extLst>
      <p:ext uri="{BB962C8B-B14F-4D97-AF65-F5344CB8AC3E}">
        <p14:creationId xmlns:p14="http://schemas.microsoft.com/office/powerpoint/2010/main" val="2221737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98743" y="234378"/>
            <a:ext cx="23294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98743" y="234377"/>
            <a:ext cx="2409371" cy="400919"/>
          </a:xfrm>
        </p:spPr>
        <p:txBody>
          <a:bodyPr>
            <a:noAutofit/>
          </a:bodyPr>
          <a:lstStyle/>
          <a:p>
            <a:r>
              <a:rPr lang="x-none"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Fonética</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Vocabulario</a:t>
            </a: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nvGraphicFramePr>
        <p:xfrm>
          <a:off x="283880" y="1775012"/>
          <a:ext cx="5336989" cy="4289615"/>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857923">
                <a:tc>
                  <a:txBody>
                    <a:bodyPr/>
                    <a:lstStyle/>
                    <a:p>
                      <a:pPr algn="ctr"/>
                      <a:endParaRPr lang="x-none" sz="2200" b="1" dirty="0">
                        <a:solidFill>
                          <a:srgbClr val="203864"/>
                        </a:solidFill>
                      </a:endParaRPr>
                    </a:p>
                  </a:txBody>
                  <a:tcPr anchor="ctr"/>
                </a:tc>
                <a:tc>
                  <a:txBody>
                    <a:bodyPr/>
                    <a:lstStyle/>
                    <a:p>
                      <a:pPr algn="ctr"/>
                      <a:r>
                        <a:rPr lang="x-none" sz="2000" b="1" dirty="0">
                          <a:solidFill>
                            <a:srgbClr val="203864"/>
                          </a:solidFill>
                        </a:rPr>
                        <a:t>Lee las palabras en cada serie</a:t>
                      </a:r>
                    </a:p>
                  </a:txBody>
                  <a:tcPr anchor="ctr"/>
                </a:tc>
                <a:extLst>
                  <a:ext uri="{0D108BD9-81ED-4DB2-BD59-A6C34878D82A}">
                    <a16:rowId xmlns:a16="http://schemas.microsoft.com/office/drawing/2014/main" val="2698085184"/>
                  </a:ext>
                </a:extLst>
              </a:tr>
              <a:tr h="857923">
                <a:tc>
                  <a:txBody>
                    <a:bodyPr/>
                    <a:lstStyle/>
                    <a:p>
                      <a:pPr algn="ctr"/>
                      <a:r>
                        <a:rPr lang="x-none" sz="2200" b="1" dirty="0">
                          <a:solidFill>
                            <a:srgbClr val="203864"/>
                          </a:solidFill>
                        </a:rPr>
                        <a:t>1</a:t>
                      </a:r>
                    </a:p>
                  </a:txBody>
                  <a:tcPr anchor="ctr"/>
                </a:tc>
                <a:tc>
                  <a:txBody>
                    <a:bodyPr/>
                    <a:lstStyle/>
                    <a:p>
                      <a:pPr algn="ctr"/>
                      <a:r>
                        <a:rPr lang="x-none" sz="2000" b="0" dirty="0">
                          <a:solidFill>
                            <a:srgbClr val="203864"/>
                          </a:solidFill>
                        </a:rPr>
                        <a:t>gesto – trabajar - página</a:t>
                      </a:r>
                    </a:p>
                  </a:txBody>
                  <a:tcPr anchor="ctr"/>
                </a:tc>
                <a:extLst>
                  <a:ext uri="{0D108BD9-81ED-4DB2-BD59-A6C34878D82A}">
                    <a16:rowId xmlns:a16="http://schemas.microsoft.com/office/drawing/2014/main" val="4272284948"/>
                  </a:ext>
                </a:extLst>
              </a:tr>
              <a:tr h="857923">
                <a:tc>
                  <a:txBody>
                    <a:bodyPr/>
                    <a:lstStyle/>
                    <a:p>
                      <a:pPr algn="ctr"/>
                      <a:r>
                        <a:rPr lang="x-none" sz="2200" b="1" dirty="0">
                          <a:solidFill>
                            <a:srgbClr val="203864"/>
                          </a:solidFill>
                        </a:rPr>
                        <a:t>2</a:t>
                      </a:r>
                    </a:p>
                  </a:txBody>
                  <a:tcPr anchor="ctr"/>
                </a:tc>
                <a:tc>
                  <a:txBody>
                    <a:bodyPr/>
                    <a:lstStyle/>
                    <a:p>
                      <a:pPr algn="ctr"/>
                      <a:r>
                        <a:rPr lang="x-none" sz="2000" b="0" dirty="0">
                          <a:solidFill>
                            <a:srgbClr val="203864"/>
                          </a:solidFill>
                        </a:rPr>
                        <a:t>coger – pareja - Argentina</a:t>
                      </a:r>
                    </a:p>
                  </a:txBody>
                  <a:tcPr anchor="ctr"/>
                </a:tc>
                <a:extLst>
                  <a:ext uri="{0D108BD9-81ED-4DB2-BD59-A6C34878D82A}">
                    <a16:rowId xmlns:a16="http://schemas.microsoft.com/office/drawing/2014/main" val="1541401161"/>
                  </a:ext>
                </a:extLst>
              </a:tr>
              <a:tr h="857923">
                <a:tc>
                  <a:txBody>
                    <a:bodyPr/>
                    <a:lstStyle/>
                    <a:p>
                      <a:pPr algn="ctr"/>
                      <a:r>
                        <a:rPr lang="x-none" sz="2200" b="1" dirty="0">
                          <a:solidFill>
                            <a:srgbClr val="203864"/>
                          </a:solidFill>
                        </a:rPr>
                        <a:t>3</a:t>
                      </a:r>
                    </a:p>
                  </a:txBody>
                  <a:tcPr anchor="ctr"/>
                </a:tc>
                <a:tc>
                  <a:txBody>
                    <a:bodyPr/>
                    <a:lstStyle/>
                    <a:p>
                      <a:pPr algn="ctr"/>
                      <a:r>
                        <a:rPr lang="x-none" sz="2000" b="0" dirty="0">
                          <a:solidFill>
                            <a:srgbClr val="203864"/>
                          </a:solidFill>
                        </a:rPr>
                        <a:t>paisaje – juntos - viaje</a:t>
                      </a:r>
                    </a:p>
                  </a:txBody>
                  <a:tcPr anchor="ctr"/>
                </a:tc>
                <a:extLst>
                  <a:ext uri="{0D108BD9-81ED-4DB2-BD59-A6C34878D82A}">
                    <a16:rowId xmlns:a16="http://schemas.microsoft.com/office/drawing/2014/main" val="2062760149"/>
                  </a:ext>
                </a:extLst>
              </a:tr>
              <a:tr h="857923">
                <a:tc>
                  <a:txBody>
                    <a:bodyPr/>
                    <a:lstStyle/>
                    <a:p>
                      <a:pPr algn="ctr"/>
                      <a:r>
                        <a:rPr lang="x-none" sz="2200" b="1" dirty="0">
                          <a:solidFill>
                            <a:srgbClr val="203864"/>
                          </a:solidFill>
                        </a:rPr>
                        <a:t>4</a:t>
                      </a:r>
                    </a:p>
                  </a:txBody>
                  <a:tcPr anchor="ctr"/>
                </a:tc>
                <a:tc>
                  <a:txBody>
                    <a:bodyPr/>
                    <a:lstStyle/>
                    <a:p>
                      <a:pPr algn="ctr"/>
                      <a:r>
                        <a:rPr lang="x-none" sz="2000" b="0" dirty="0">
                          <a:solidFill>
                            <a:srgbClr val="203864"/>
                          </a:solidFill>
                        </a:rPr>
                        <a:t>el</a:t>
                      </a:r>
                      <a:r>
                        <a:rPr lang="en-GB" sz="2000" b="0" dirty="0">
                          <a:solidFill>
                            <a:srgbClr val="203864"/>
                          </a:solidFill>
                        </a:rPr>
                        <a:t>egir</a:t>
                      </a:r>
                      <a:r>
                        <a:rPr lang="x-none" sz="2000" b="0" dirty="0">
                          <a:solidFill>
                            <a:srgbClr val="203864"/>
                          </a:solidFill>
                        </a:rPr>
                        <a:t> – recoger - mejor</a:t>
                      </a:r>
                    </a:p>
                  </a:txBody>
                  <a:tcPr anchor="ctr"/>
                </a:tc>
                <a:extLst>
                  <a:ext uri="{0D108BD9-81ED-4DB2-BD59-A6C34878D82A}">
                    <a16:rowId xmlns:a16="http://schemas.microsoft.com/office/drawing/2014/main" val="2635453238"/>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nvGraphicFramePr>
        <p:xfrm>
          <a:off x="5997387" y="1775008"/>
          <a:ext cx="5930757" cy="4289615"/>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857923">
                <a:tc>
                  <a:txBody>
                    <a:bodyPr/>
                    <a:lstStyle/>
                    <a:p>
                      <a:pPr algn="ctr"/>
                      <a:endParaRPr lang="x-none" sz="22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r>
                        <a:rPr lang="x-none" sz="2000" b="1" dirty="0">
                          <a:solidFill>
                            <a:srgbClr val="203864"/>
                          </a:solidFill>
                        </a:rPr>
                        <a:t>¿Cuál es el orden que escuchas?</a:t>
                      </a:r>
                    </a:p>
                  </a:txBody>
                  <a:tcPr anchor="ctr"/>
                </a:tc>
                <a:extLst>
                  <a:ext uri="{0D108BD9-81ED-4DB2-BD59-A6C34878D82A}">
                    <a16:rowId xmlns:a16="http://schemas.microsoft.com/office/drawing/2014/main" val="2698085184"/>
                  </a:ext>
                </a:extLst>
              </a:tr>
              <a:tr h="857923">
                <a:tc>
                  <a:txBody>
                    <a:bodyPr/>
                    <a:lstStyle/>
                    <a:p>
                      <a:pPr algn="ctr"/>
                      <a:r>
                        <a:rPr lang="x-none" sz="2200" b="1" dirty="0">
                          <a:solidFill>
                            <a:srgbClr val="203864"/>
                          </a:solidFill>
                        </a:rPr>
                        <a:t>1</a:t>
                      </a:r>
                    </a:p>
                  </a:txBody>
                  <a:tcPr anchor="ctr"/>
                </a:tc>
                <a:tc>
                  <a:txBody>
                    <a:bodyPr/>
                    <a:lstStyle/>
                    <a:p>
                      <a:pPr algn="ctr"/>
                      <a:r>
                        <a:rPr lang="x-none" sz="2000" b="0" dirty="0">
                          <a:solidFill>
                            <a:srgbClr val="203864"/>
                          </a:solidFill>
                        </a:rPr>
                        <a:t>a) image  b) people  c) player</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272284948"/>
                  </a:ext>
                </a:extLst>
              </a:tr>
              <a:tr h="857923">
                <a:tc>
                  <a:txBody>
                    <a:bodyPr/>
                    <a:lstStyle/>
                    <a:p>
                      <a:pPr algn="ctr"/>
                      <a:r>
                        <a:rPr lang="x-none" sz="2200" b="1" dirty="0">
                          <a:solidFill>
                            <a:srgbClr val="203864"/>
                          </a:solidFill>
                        </a:rPr>
                        <a:t>2</a:t>
                      </a:r>
                    </a:p>
                  </a:txBody>
                  <a:tcPr anchor="ctr"/>
                </a:tc>
                <a:tc>
                  <a:txBody>
                    <a:bodyPr/>
                    <a:lstStyle/>
                    <a:p>
                      <a:pPr algn="ctr"/>
                      <a:r>
                        <a:rPr lang="x-none" sz="2000" b="0" dirty="0">
                          <a:solidFill>
                            <a:srgbClr val="203864"/>
                          </a:solidFill>
                        </a:rPr>
                        <a:t>a) </a:t>
                      </a:r>
                      <a:r>
                        <a:rPr lang="en-GB" sz="2000" b="0" dirty="0">
                          <a:solidFill>
                            <a:srgbClr val="203864"/>
                          </a:solidFill>
                        </a:rPr>
                        <a:t>mirror</a:t>
                      </a:r>
                      <a:r>
                        <a:rPr lang="x-none" sz="2000" b="0" dirty="0">
                          <a:solidFill>
                            <a:srgbClr val="203864"/>
                          </a:solidFill>
                        </a:rPr>
                        <a:t> b) religion </a:t>
                      </a:r>
                      <a:br>
                        <a:rPr lang="en-GB" sz="2000" b="0" dirty="0">
                          <a:solidFill>
                            <a:srgbClr val="203864"/>
                          </a:solidFill>
                        </a:rPr>
                      </a:br>
                      <a:r>
                        <a:rPr lang="x-none" sz="2000" b="0" dirty="0">
                          <a:solidFill>
                            <a:srgbClr val="203864"/>
                          </a:solidFill>
                        </a:rPr>
                        <a:t>c) red</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1541401161"/>
                  </a:ext>
                </a:extLst>
              </a:tr>
              <a:tr h="857923">
                <a:tc>
                  <a:txBody>
                    <a:bodyPr/>
                    <a:lstStyle/>
                    <a:p>
                      <a:pPr algn="ctr"/>
                      <a:r>
                        <a:rPr lang="x-none" sz="2200" b="1" dirty="0">
                          <a:solidFill>
                            <a:srgbClr val="203864"/>
                          </a:solidFill>
                        </a:rPr>
                        <a:t>3</a:t>
                      </a:r>
                    </a:p>
                  </a:txBody>
                  <a:tcPr anchor="ctr"/>
                </a:tc>
                <a:tc>
                  <a:txBody>
                    <a:bodyPr/>
                    <a:lstStyle/>
                    <a:p>
                      <a:pPr algn="ctr"/>
                      <a:r>
                        <a:rPr lang="x-none" sz="2000" b="0" dirty="0">
                          <a:solidFill>
                            <a:srgbClr val="203864"/>
                          </a:solidFill>
                        </a:rPr>
                        <a:t>a) july b) game  </a:t>
                      </a:r>
                      <a:br>
                        <a:rPr lang="en-GB" sz="2000" b="0" dirty="0">
                          <a:solidFill>
                            <a:srgbClr val="203864"/>
                          </a:solidFill>
                        </a:rPr>
                      </a:br>
                      <a:r>
                        <a:rPr lang="x-none" sz="2000" b="0" dirty="0">
                          <a:solidFill>
                            <a:srgbClr val="203864"/>
                          </a:solidFill>
                        </a:rPr>
                        <a:t>c) to leave</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2062760149"/>
                  </a:ext>
                </a:extLst>
              </a:tr>
              <a:tr h="857923">
                <a:tc>
                  <a:txBody>
                    <a:bodyPr/>
                    <a:lstStyle/>
                    <a:p>
                      <a:pPr algn="ctr"/>
                      <a:r>
                        <a:rPr lang="x-none" sz="2200" b="1" dirty="0">
                          <a:solidFill>
                            <a:srgbClr val="203864"/>
                          </a:solidFill>
                        </a:rPr>
                        <a:t>4</a:t>
                      </a:r>
                    </a:p>
                  </a:txBody>
                  <a:tcPr anchor="ctr"/>
                </a:tc>
                <a:tc>
                  <a:txBody>
                    <a:bodyPr/>
                    <a:lstStyle/>
                    <a:p>
                      <a:pPr algn="ctr"/>
                      <a:r>
                        <a:rPr lang="x-none" sz="2000" b="0" dirty="0">
                          <a:solidFill>
                            <a:srgbClr val="203864"/>
                          </a:solidFill>
                        </a:rPr>
                        <a:t>a) generally  </a:t>
                      </a:r>
                      <a:br>
                        <a:rPr lang="en-GB" sz="2000" b="0" dirty="0">
                          <a:solidFill>
                            <a:srgbClr val="203864"/>
                          </a:solidFill>
                        </a:rPr>
                      </a:br>
                      <a:r>
                        <a:rPr lang="x-none" sz="2000" b="0" dirty="0">
                          <a:solidFill>
                            <a:srgbClr val="203864"/>
                          </a:solidFill>
                        </a:rPr>
                        <a:t>b) I choose  c) great</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2635453238"/>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46561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Solución</a:t>
            </a:r>
            <a:endPar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4"/>
          <p:cNvSpPr/>
          <p:nvPr/>
        </p:nvSpPr>
        <p:spPr>
          <a:xfrm>
            <a:off x="10197351" y="2852448"/>
            <a:ext cx="84189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c a b</a:t>
            </a:r>
          </a:p>
        </p:txBody>
      </p:sp>
      <p:sp>
        <p:nvSpPr>
          <p:cNvPr id="7" name="Rectangle 6"/>
          <p:cNvSpPr/>
          <p:nvPr/>
        </p:nvSpPr>
        <p:spPr>
          <a:xfrm>
            <a:off x="10237335" y="3707429"/>
            <a:ext cx="84189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a c b</a:t>
            </a:r>
          </a:p>
        </p:txBody>
      </p:sp>
      <p:sp>
        <p:nvSpPr>
          <p:cNvPr id="8" name="Rectangle 7"/>
          <p:cNvSpPr/>
          <p:nvPr/>
        </p:nvSpPr>
        <p:spPr>
          <a:xfrm>
            <a:off x="10237335" y="4513075"/>
            <a:ext cx="84189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c b a</a:t>
            </a:r>
          </a:p>
        </p:txBody>
      </p:sp>
      <p:sp>
        <p:nvSpPr>
          <p:cNvPr id="9" name="Rectangle 8"/>
          <p:cNvSpPr/>
          <p:nvPr/>
        </p:nvSpPr>
        <p:spPr>
          <a:xfrm>
            <a:off x="10237335" y="5362630"/>
            <a:ext cx="84189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b c a</a:t>
            </a:r>
          </a:p>
        </p:txBody>
      </p:sp>
    </p:spTree>
    <p:extLst>
      <p:ext uri="{BB962C8B-B14F-4D97-AF65-F5344CB8AC3E}">
        <p14:creationId xmlns:p14="http://schemas.microsoft.com/office/powerpoint/2010/main" val="19947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27004" y="234378"/>
            <a:ext cx="240114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27004" y="234377"/>
            <a:ext cx="2401140" cy="400919"/>
          </a:xfrm>
        </p:spPr>
        <p:txBody>
          <a:bodyPr>
            <a:normAutofit/>
          </a:bodyPr>
          <a:lstStyle/>
          <a:p>
            <a:r>
              <a:rPr lang="x-none"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Fonética</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Vocabulario</a:t>
            </a: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nvGraphicFramePr>
        <p:xfrm>
          <a:off x="283880" y="1775012"/>
          <a:ext cx="5336989" cy="4289615"/>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857923">
                <a:tc>
                  <a:txBody>
                    <a:bodyPr/>
                    <a:lstStyle/>
                    <a:p>
                      <a:pPr algn="ctr"/>
                      <a:endParaRPr lang="x-none" sz="2200" b="1" dirty="0">
                        <a:solidFill>
                          <a:srgbClr val="203864"/>
                        </a:solidFill>
                      </a:endParaRPr>
                    </a:p>
                  </a:txBody>
                  <a:tcPr anchor="ctr"/>
                </a:tc>
                <a:tc>
                  <a:txBody>
                    <a:bodyPr/>
                    <a:lstStyle/>
                    <a:p>
                      <a:pPr algn="ctr"/>
                      <a:r>
                        <a:rPr lang="x-none" sz="2000" b="1" dirty="0">
                          <a:solidFill>
                            <a:srgbClr val="203864"/>
                          </a:solidFill>
                        </a:rPr>
                        <a:t>Lee las palabras en cada serie</a:t>
                      </a:r>
                    </a:p>
                  </a:txBody>
                  <a:tcPr anchor="ctr"/>
                </a:tc>
                <a:extLst>
                  <a:ext uri="{0D108BD9-81ED-4DB2-BD59-A6C34878D82A}">
                    <a16:rowId xmlns:a16="http://schemas.microsoft.com/office/drawing/2014/main" val="2698085184"/>
                  </a:ext>
                </a:extLst>
              </a:tr>
              <a:tr h="857923">
                <a:tc>
                  <a:txBody>
                    <a:bodyPr/>
                    <a:lstStyle/>
                    <a:p>
                      <a:pPr algn="ctr"/>
                      <a:r>
                        <a:rPr lang="x-none" sz="2200" b="1" dirty="0">
                          <a:solidFill>
                            <a:srgbClr val="203864"/>
                          </a:solidFill>
                        </a:rPr>
                        <a:t>1</a:t>
                      </a:r>
                    </a:p>
                  </a:txBody>
                  <a:tcPr anchor="ctr"/>
                </a:tc>
                <a:tc>
                  <a:txBody>
                    <a:bodyPr/>
                    <a:lstStyle/>
                    <a:p>
                      <a:pPr algn="ctr"/>
                      <a:r>
                        <a:rPr lang="x-none" sz="2000" b="0" dirty="0">
                          <a:solidFill>
                            <a:srgbClr val="203864"/>
                          </a:solidFill>
                        </a:rPr>
                        <a:t>jugador – imagen - gente</a:t>
                      </a:r>
                    </a:p>
                  </a:txBody>
                  <a:tcPr anchor="ctr"/>
                </a:tc>
                <a:extLst>
                  <a:ext uri="{0D108BD9-81ED-4DB2-BD59-A6C34878D82A}">
                    <a16:rowId xmlns:a16="http://schemas.microsoft.com/office/drawing/2014/main" val="4272284948"/>
                  </a:ext>
                </a:extLst>
              </a:tr>
              <a:tr h="857923">
                <a:tc>
                  <a:txBody>
                    <a:bodyPr/>
                    <a:lstStyle/>
                    <a:p>
                      <a:pPr algn="ctr"/>
                      <a:r>
                        <a:rPr lang="x-none" sz="2200" b="1" dirty="0">
                          <a:solidFill>
                            <a:srgbClr val="203864"/>
                          </a:solidFill>
                        </a:rPr>
                        <a:t>2</a:t>
                      </a:r>
                    </a:p>
                  </a:txBody>
                  <a:tcPr anchor="ctr"/>
                </a:tc>
                <a:tc>
                  <a:txBody>
                    <a:bodyPr/>
                    <a:lstStyle/>
                    <a:p>
                      <a:pPr algn="ctr"/>
                      <a:r>
                        <a:rPr lang="en-GB" sz="2000" b="0" dirty="0" err="1">
                          <a:solidFill>
                            <a:srgbClr val="203864"/>
                          </a:solidFill>
                        </a:rPr>
                        <a:t>espejo</a:t>
                      </a:r>
                      <a:r>
                        <a:rPr lang="x-none" sz="2000" b="0" dirty="0">
                          <a:solidFill>
                            <a:srgbClr val="203864"/>
                          </a:solidFill>
                        </a:rPr>
                        <a:t> – rojo - religión</a:t>
                      </a:r>
                    </a:p>
                  </a:txBody>
                  <a:tcPr anchor="ctr"/>
                </a:tc>
                <a:extLst>
                  <a:ext uri="{0D108BD9-81ED-4DB2-BD59-A6C34878D82A}">
                    <a16:rowId xmlns:a16="http://schemas.microsoft.com/office/drawing/2014/main" val="1541401161"/>
                  </a:ext>
                </a:extLst>
              </a:tr>
              <a:tr h="857923">
                <a:tc>
                  <a:txBody>
                    <a:bodyPr/>
                    <a:lstStyle/>
                    <a:p>
                      <a:pPr algn="ctr"/>
                      <a:r>
                        <a:rPr lang="x-none" sz="2200" b="1" dirty="0">
                          <a:solidFill>
                            <a:srgbClr val="203864"/>
                          </a:solidFill>
                        </a:rPr>
                        <a:t>3</a:t>
                      </a:r>
                    </a:p>
                  </a:txBody>
                  <a:tcPr anchor="ctr"/>
                </a:tc>
                <a:tc>
                  <a:txBody>
                    <a:bodyPr/>
                    <a:lstStyle/>
                    <a:p>
                      <a:pPr algn="ctr"/>
                      <a:r>
                        <a:rPr lang="x-none" sz="2000" b="0" dirty="0">
                          <a:solidFill>
                            <a:srgbClr val="203864"/>
                          </a:solidFill>
                        </a:rPr>
                        <a:t>dejar – juego - julio</a:t>
                      </a:r>
                    </a:p>
                  </a:txBody>
                  <a:tcPr anchor="ctr"/>
                </a:tc>
                <a:extLst>
                  <a:ext uri="{0D108BD9-81ED-4DB2-BD59-A6C34878D82A}">
                    <a16:rowId xmlns:a16="http://schemas.microsoft.com/office/drawing/2014/main" val="2062760149"/>
                  </a:ext>
                </a:extLst>
              </a:tr>
              <a:tr h="857923">
                <a:tc>
                  <a:txBody>
                    <a:bodyPr/>
                    <a:lstStyle/>
                    <a:p>
                      <a:pPr algn="ctr"/>
                      <a:r>
                        <a:rPr lang="x-none" sz="2200" b="1" dirty="0">
                          <a:solidFill>
                            <a:srgbClr val="203864"/>
                          </a:solidFill>
                        </a:rPr>
                        <a:t>4</a:t>
                      </a:r>
                    </a:p>
                  </a:txBody>
                  <a:tcPr anchor="ctr"/>
                </a:tc>
                <a:tc>
                  <a:txBody>
                    <a:bodyPr/>
                    <a:lstStyle/>
                    <a:p>
                      <a:pPr algn="ctr"/>
                      <a:r>
                        <a:rPr lang="x-none" sz="2000" b="0" dirty="0">
                          <a:solidFill>
                            <a:srgbClr val="203864"/>
                          </a:solidFill>
                        </a:rPr>
                        <a:t>elijo – genial - generalmente</a:t>
                      </a:r>
                    </a:p>
                  </a:txBody>
                  <a:tcPr anchor="ctr"/>
                </a:tc>
                <a:extLst>
                  <a:ext uri="{0D108BD9-81ED-4DB2-BD59-A6C34878D82A}">
                    <a16:rowId xmlns:a16="http://schemas.microsoft.com/office/drawing/2014/main" val="2635453238"/>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nvGraphicFramePr>
        <p:xfrm>
          <a:off x="5997387" y="1775008"/>
          <a:ext cx="5930757" cy="4289615"/>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857923">
                <a:tc>
                  <a:txBody>
                    <a:bodyPr/>
                    <a:lstStyle/>
                    <a:p>
                      <a:pPr algn="ctr"/>
                      <a:endParaRPr lang="x-none" sz="22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r>
                        <a:rPr lang="x-none" sz="2000" b="1" dirty="0">
                          <a:solidFill>
                            <a:srgbClr val="203864"/>
                          </a:solidFill>
                        </a:rPr>
                        <a:t>¿Cuál es el orden que escuchas?</a:t>
                      </a:r>
                    </a:p>
                  </a:txBody>
                  <a:tcPr anchor="ctr"/>
                </a:tc>
                <a:extLst>
                  <a:ext uri="{0D108BD9-81ED-4DB2-BD59-A6C34878D82A}">
                    <a16:rowId xmlns:a16="http://schemas.microsoft.com/office/drawing/2014/main" val="2698085184"/>
                  </a:ext>
                </a:extLst>
              </a:tr>
              <a:tr h="857923">
                <a:tc>
                  <a:txBody>
                    <a:bodyPr/>
                    <a:lstStyle/>
                    <a:p>
                      <a:pPr algn="ctr"/>
                      <a:r>
                        <a:rPr lang="x-none" sz="2200" b="1" dirty="0">
                          <a:solidFill>
                            <a:srgbClr val="203864"/>
                          </a:solidFill>
                        </a:rPr>
                        <a:t>1</a:t>
                      </a:r>
                    </a:p>
                  </a:txBody>
                  <a:tcPr anchor="ctr"/>
                </a:tc>
                <a:tc>
                  <a:txBody>
                    <a:bodyPr/>
                    <a:lstStyle/>
                    <a:p>
                      <a:pPr algn="ctr"/>
                      <a:r>
                        <a:rPr lang="x-none" sz="2000" b="0" dirty="0">
                          <a:solidFill>
                            <a:srgbClr val="203864"/>
                          </a:solidFill>
                        </a:rPr>
                        <a:t>a) to work  b) gesture  c) page</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4272284948"/>
                  </a:ext>
                </a:extLst>
              </a:tr>
              <a:tr h="857923">
                <a:tc>
                  <a:txBody>
                    <a:bodyPr/>
                    <a:lstStyle/>
                    <a:p>
                      <a:pPr algn="ctr"/>
                      <a:r>
                        <a:rPr lang="x-none" sz="2200" b="1" dirty="0">
                          <a:solidFill>
                            <a:srgbClr val="203864"/>
                          </a:solidFill>
                        </a:rPr>
                        <a:t>2</a:t>
                      </a:r>
                    </a:p>
                  </a:txBody>
                  <a:tcPr anchor="ctr"/>
                </a:tc>
                <a:tc>
                  <a:txBody>
                    <a:bodyPr/>
                    <a:lstStyle/>
                    <a:p>
                      <a:pPr algn="ctr"/>
                      <a:r>
                        <a:rPr lang="x-none" sz="2000" b="0" dirty="0">
                          <a:solidFill>
                            <a:srgbClr val="203864"/>
                          </a:solidFill>
                        </a:rPr>
                        <a:t>a) to catch  b) Argentina  c) partner</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1541401161"/>
                  </a:ext>
                </a:extLst>
              </a:tr>
              <a:tr h="857923">
                <a:tc>
                  <a:txBody>
                    <a:bodyPr/>
                    <a:lstStyle/>
                    <a:p>
                      <a:pPr algn="ctr"/>
                      <a:r>
                        <a:rPr lang="x-none" sz="2200" b="1" dirty="0">
                          <a:solidFill>
                            <a:srgbClr val="203864"/>
                          </a:solidFill>
                        </a:rPr>
                        <a:t>3</a:t>
                      </a:r>
                    </a:p>
                  </a:txBody>
                  <a:tcPr anchor="ctr"/>
                </a:tc>
                <a:tc>
                  <a:txBody>
                    <a:bodyPr/>
                    <a:lstStyle/>
                    <a:p>
                      <a:pPr algn="ctr"/>
                      <a:r>
                        <a:rPr lang="x-none" sz="2000" b="0" dirty="0">
                          <a:solidFill>
                            <a:srgbClr val="203864"/>
                          </a:solidFill>
                        </a:rPr>
                        <a:t>a) trip b) together  c) landscape</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2062760149"/>
                  </a:ext>
                </a:extLst>
              </a:tr>
              <a:tr h="857923">
                <a:tc>
                  <a:txBody>
                    <a:bodyPr/>
                    <a:lstStyle/>
                    <a:p>
                      <a:pPr algn="ctr"/>
                      <a:r>
                        <a:rPr lang="x-none" sz="2200" b="1" dirty="0">
                          <a:solidFill>
                            <a:srgbClr val="203864"/>
                          </a:solidFill>
                        </a:rPr>
                        <a:t>4</a:t>
                      </a:r>
                    </a:p>
                  </a:txBody>
                  <a:tcPr anchor="ctr"/>
                </a:tc>
                <a:tc>
                  <a:txBody>
                    <a:bodyPr/>
                    <a:lstStyle/>
                    <a:p>
                      <a:pPr algn="ctr"/>
                      <a:r>
                        <a:rPr lang="x-none" sz="2000" b="0" dirty="0">
                          <a:solidFill>
                            <a:srgbClr val="203864"/>
                          </a:solidFill>
                        </a:rPr>
                        <a:t>a) better  b) to choose c) to collect</a:t>
                      </a:r>
                    </a:p>
                  </a:txBody>
                  <a:tcPr anchor="ctr"/>
                </a:tc>
                <a:tc>
                  <a:txBody>
                    <a:bodyPr/>
                    <a:lstStyle/>
                    <a:p>
                      <a:pPr algn="ctr"/>
                      <a:endParaRPr lang="x-none" sz="2000" b="0" dirty="0">
                        <a:solidFill>
                          <a:srgbClr val="203864"/>
                        </a:solidFill>
                      </a:endParaRPr>
                    </a:p>
                  </a:txBody>
                  <a:tcPr anchor="ctr"/>
                </a:tc>
                <a:extLst>
                  <a:ext uri="{0D108BD9-81ED-4DB2-BD59-A6C34878D82A}">
                    <a16:rowId xmlns:a16="http://schemas.microsoft.com/office/drawing/2014/main" val="2635453238"/>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55019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B</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Solución</a:t>
            </a:r>
            <a:endPar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4"/>
          <p:cNvSpPr/>
          <p:nvPr/>
        </p:nvSpPr>
        <p:spPr>
          <a:xfrm>
            <a:off x="10219539" y="2866962"/>
            <a:ext cx="84189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b a c</a:t>
            </a:r>
          </a:p>
        </p:txBody>
      </p:sp>
      <p:sp>
        <p:nvSpPr>
          <p:cNvPr id="7" name="Rectangle 6"/>
          <p:cNvSpPr/>
          <p:nvPr/>
        </p:nvSpPr>
        <p:spPr>
          <a:xfrm>
            <a:off x="10219538" y="3678034"/>
            <a:ext cx="84189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a c b</a:t>
            </a:r>
          </a:p>
        </p:txBody>
      </p:sp>
      <p:sp>
        <p:nvSpPr>
          <p:cNvPr id="8" name="Rectangle 7"/>
          <p:cNvSpPr/>
          <p:nvPr/>
        </p:nvSpPr>
        <p:spPr>
          <a:xfrm>
            <a:off x="10219538" y="4566072"/>
            <a:ext cx="84189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c b a</a:t>
            </a:r>
          </a:p>
        </p:txBody>
      </p:sp>
      <p:sp>
        <p:nvSpPr>
          <p:cNvPr id="9" name="Rectangle 8"/>
          <p:cNvSpPr/>
          <p:nvPr/>
        </p:nvSpPr>
        <p:spPr>
          <a:xfrm>
            <a:off x="10219538" y="5377144"/>
            <a:ext cx="84189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b c a</a:t>
            </a:r>
          </a:p>
        </p:txBody>
      </p:sp>
    </p:spTree>
    <p:extLst>
      <p:ext uri="{BB962C8B-B14F-4D97-AF65-F5344CB8AC3E}">
        <p14:creationId xmlns:p14="http://schemas.microsoft.com/office/powerpoint/2010/main" val="162408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pPr lvl="0">
              <a:spcBef>
                <a:spcPts val="1000"/>
              </a:spcBef>
              <a:defRPr/>
            </a:pPr>
            <a:r>
              <a:rPr lang="en-GB" sz="3600" dirty="0">
                <a:solidFill>
                  <a:prstClr val="white"/>
                </a:solidFill>
              </a:rPr>
              <a:t>SSC [</a:t>
            </a:r>
            <a:r>
              <a:rPr lang="en-GB" sz="3600" dirty="0" err="1">
                <a:solidFill>
                  <a:prstClr val="white"/>
                </a:solidFill>
              </a:rPr>
              <a:t>ge</a:t>
            </a:r>
            <a:r>
              <a:rPr lang="en-GB" sz="3600" dirty="0">
                <a:solidFill>
                  <a:prstClr val="white"/>
                </a:solidFill>
              </a:rPr>
              <a:t>], [</a:t>
            </a:r>
            <a:r>
              <a:rPr lang="en-GB" sz="3600" dirty="0" err="1">
                <a:solidFill>
                  <a:prstClr val="white"/>
                </a:solidFill>
              </a:rPr>
              <a:t>gi</a:t>
            </a:r>
            <a:r>
              <a:rPr lang="en-GB" sz="3600" dirty="0">
                <a:solidFill>
                  <a:prstClr val="white"/>
                </a:solidFill>
              </a:rPr>
              <a:t>] ('soft G')</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2384653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566870"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CuadroTexto 5">
            <a:extLst>
              <a:ext uri="{FF2B5EF4-FFF2-40B4-BE49-F238E27FC236}">
                <a16:creationId xmlns:a16="http://schemas.microsoft.com/office/drawing/2014/main" id="{4805E3C7-9126-5644-8579-26D55B8DB492}"/>
              </a:ext>
            </a:extLst>
          </p:cNvPr>
          <p:cNvSpPr txBox="1"/>
          <p:nvPr/>
        </p:nvSpPr>
        <p:spPr>
          <a:xfrm>
            <a:off x="70338" y="1180045"/>
            <a:ext cx="11857804" cy="830997"/>
          </a:xfrm>
          <a:prstGeom prst="rect">
            <a:avLst/>
          </a:prstGeom>
          <a:noFill/>
        </p:spPr>
        <p:txBody>
          <a:bodyPr wrap="square" rtlCol="0">
            <a:spAutoFit/>
          </a:bodyPr>
          <a:lstStyle/>
          <a:p>
            <a:pPr algn="l"/>
            <a:r>
              <a:rPr lang="es-GB" sz="2400" dirty="0">
                <a:solidFill>
                  <a:schemeClr val="accent5">
                    <a:lumMod val="50000"/>
                  </a:schemeClr>
                </a:solidFill>
              </a:rPr>
              <a:t>Lee y escucha este mensaje de Daniel sobre las tradiciones durante la Navidad. Escribe las palabras que faltan: ¿escuchas </a:t>
            </a:r>
            <a:r>
              <a:rPr lang="es-GB" sz="2400" b="1" dirty="0">
                <a:solidFill>
                  <a:schemeClr val="accent5">
                    <a:lumMod val="50000"/>
                  </a:schemeClr>
                </a:solidFill>
              </a:rPr>
              <a:t>gue</a:t>
            </a:r>
            <a:r>
              <a:rPr lang="es-GB" sz="2400" dirty="0">
                <a:solidFill>
                  <a:schemeClr val="accent5">
                    <a:lumMod val="50000"/>
                  </a:schemeClr>
                </a:solidFill>
              </a:rPr>
              <a:t>, </a:t>
            </a:r>
            <a:r>
              <a:rPr lang="es-GB" sz="2400" b="1" dirty="0">
                <a:solidFill>
                  <a:schemeClr val="accent5">
                    <a:lumMod val="50000"/>
                  </a:schemeClr>
                </a:solidFill>
              </a:rPr>
              <a:t>ge</a:t>
            </a:r>
            <a:r>
              <a:rPr lang="es-GB" sz="2400" dirty="0">
                <a:solidFill>
                  <a:schemeClr val="accent5">
                    <a:lumMod val="50000"/>
                  </a:schemeClr>
                </a:solidFill>
              </a:rPr>
              <a:t>, </a:t>
            </a:r>
            <a:r>
              <a:rPr lang="es-GB" sz="2400" b="1" dirty="0">
                <a:solidFill>
                  <a:schemeClr val="accent5">
                    <a:lumMod val="50000"/>
                  </a:schemeClr>
                </a:solidFill>
              </a:rPr>
              <a:t>gui</a:t>
            </a:r>
            <a:r>
              <a:rPr lang="es-GB" sz="2400" dirty="0">
                <a:solidFill>
                  <a:schemeClr val="accent5">
                    <a:lumMod val="50000"/>
                  </a:schemeClr>
                </a:solidFill>
              </a:rPr>
              <a:t> o </a:t>
            </a:r>
            <a:r>
              <a:rPr lang="es-GB" sz="2400" b="1" dirty="0">
                <a:solidFill>
                  <a:schemeClr val="accent5">
                    <a:lumMod val="50000"/>
                  </a:schemeClr>
                </a:solidFill>
              </a:rPr>
              <a:t>gi</a:t>
            </a:r>
            <a:r>
              <a:rPr lang="es-GB" sz="2400" dirty="0">
                <a:solidFill>
                  <a:schemeClr val="accent5">
                    <a:lumMod val="50000"/>
                  </a:schemeClr>
                </a:solidFill>
              </a:rPr>
              <a:t>?</a:t>
            </a:r>
          </a:p>
        </p:txBody>
      </p:sp>
      <p:sp>
        <p:nvSpPr>
          <p:cNvPr id="16" name="Llamada rectangular redondeada 15">
            <a:extLst>
              <a:ext uri="{FF2B5EF4-FFF2-40B4-BE49-F238E27FC236}">
                <a16:creationId xmlns:a16="http://schemas.microsoft.com/office/drawing/2014/main" id="{EBEAA906-BA34-484D-AD89-CAC9E8B51A96}"/>
              </a:ext>
            </a:extLst>
          </p:cNvPr>
          <p:cNvSpPr/>
          <p:nvPr/>
        </p:nvSpPr>
        <p:spPr>
          <a:xfrm>
            <a:off x="129000" y="2273301"/>
            <a:ext cx="8876210" cy="3835400"/>
          </a:xfrm>
          <a:prstGeom prst="wedgeRoundRectCallout">
            <a:avLst>
              <a:gd name="adj1" fmla="val 57320"/>
              <a:gd name="adj2" fmla="val 3080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rgbClr val="203864"/>
                </a:solidFill>
              </a:rPr>
              <a:t>El último día de </a:t>
            </a:r>
            <a:r>
              <a:rPr lang="es-ES" sz="2200" b="1" dirty="0">
                <a:solidFill>
                  <a:srgbClr val="203864"/>
                </a:solidFill>
              </a:rPr>
              <a:t>1) </a:t>
            </a:r>
            <a:r>
              <a:rPr lang="es-ES" sz="2200" dirty="0">
                <a:solidFill>
                  <a:srgbClr val="203864"/>
                </a:solidFill>
              </a:rPr>
              <a:t>________ en diciembre </a:t>
            </a:r>
            <a:r>
              <a:rPr lang="es-ES" sz="2200" b="1" dirty="0">
                <a:solidFill>
                  <a:srgbClr val="203864"/>
                </a:solidFill>
              </a:rPr>
              <a:t>2)</a:t>
            </a:r>
            <a:r>
              <a:rPr lang="es-ES" sz="2200" dirty="0">
                <a:solidFill>
                  <a:srgbClr val="203864"/>
                </a:solidFill>
              </a:rPr>
              <a:t> ______________ hacemos una </a:t>
            </a:r>
            <a:r>
              <a:rPr lang="es-ES" sz="2200" b="1" dirty="0">
                <a:solidFill>
                  <a:srgbClr val="203864"/>
                </a:solidFill>
              </a:rPr>
              <a:t>3) </a:t>
            </a:r>
            <a:r>
              <a:rPr lang="es-ES" sz="2200" dirty="0">
                <a:solidFill>
                  <a:srgbClr val="203864"/>
                </a:solidFill>
              </a:rPr>
              <a:t>__________ en clase. Normalmente también </a:t>
            </a:r>
          </a:p>
          <a:p>
            <a:pPr algn="ctr"/>
            <a:r>
              <a:rPr lang="es-ES" sz="2200" b="1" dirty="0">
                <a:solidFill>
                  <a:srgbClr val="203864"/>
                </a:solidFill>
              </a:rPr>
              <a:t>4) </a:t>
            </a:r>
            <a:r>
              <a:rPr lang="es-ES" sz="2200" dirty="0">
                <a:solidFill>
                  <a:srgbClr val="203864"/>
                </a:solidFill>
              </a:rPr>
              <a:t>____________ </a:t>
            </a:r>
            <a:r>
              <a:rPr lang="es-ES" sz="2200" b="1" dirty="0">
                <a:solidFill>
                  <a:srgbClr val="203864"/>
                </a:solidFill>
              </a:rPr>
              <a:t>5) </a:t>
            </a:r>
            <a:r>
              <a:rPr lang="es-ES" sz="2200" dirty="0">
                <a:solidFill>
                  <a:srgbClr val="203864"/>
                </a:solidFill>
              </a:rPr>
              <a:t>_________ para repartir a los niños porque es bueno ser</a:t>
            </a:r>
            <a:r>
              <a:rPr lang="es-ES" sz="2200" b="1" dirty="0">
                <a:solidFill>
                  <a:srgbClr val="203864"/>
                </a:solidFill>
              </a:rPr>
              <a:t> 6)</a:t>
            </a:r>
            <a:r>
              <a:rPr lang="es-ES" sz="2200" dirty="0">
                <a:solidFill>
                  <a:srgbClr val="203864"/>
                </a:solidFill>
              </a:rPr>
              <a:t> ___________ y así es un día </a:t>
            </a:r>
            <a:r>
              <a:rPr lang="es-ES" sz="2200" b="1" dirty="0">
                <a:solidFill>
                  <a:srgbClr val="203864"/>
                </a:solidFill>
              </a:rPr>
              <a:t>7) </a:t>
            </a:r>
            <a:r>
              <a:rPr lang="es-ES" sz="2200" dirty="0">
                <a:solidFill>
                  <a:srgbClr val="203864"/>
                </a:solidFill>
              </a:rPr>
              <a:t>_________ para todos.</a:t>
            </a:r>
            <a:endParaRPr lang="es-GB" sz="2200" dirty="0">
              <a:solidFill>
                <a:srgbClr val="203864"/>
              </a:solidFill>
            </a:endParaRPr>
          </a:p>
          <a:p>
            <a:pPr algn="ctr"/>
            <a:r>
              <a:rPr lang="es-ES" sz="2200" dirty="0">
                <a:solidFill>
                  <a:srgbClr val="203864"/>
                </a:solidFill>
              </a:rPr>
              <a:t>Luego aprendemos cómo la </a:t>
            </a:r>
            <a:r>
              <a:rPr lang="es-ES" sz="2200" b="1" dirty="0">
                <a:solidFill>
                  <a:srgbClr val="203864"/>
                </a:solidFill>
              </a:rPr>
              <a:t>8) </a:t>
            </a:r>
            <a:r>
              <a:rPr lang="es-ES" sz="2200" dirty="0">
                <a:solidFill>
                  <a:srgbClr val="203864"/>
                </a:solidFill>
              </a:rPr>
              <a:t>_______ celebra la Navidad en otros países. Mi compañero </a:t>
            </a:r>
            <a:r>
              <a:rPr lang="es-ES" sz="2200" b="1" dirty="0">
                <a:solidFill>
                  <a:srgbClr val="203864"/>
                </a:solidFill>
              </a:rPr>
              <a:t>9) </a:t>
            </a:r>
            <a:r>
              <a:rPr lang="es-ES" sz="2200" dirty="0">
                <a:solidFill>
                  <a:srgbClr val="203864"/>
                </a:solidFill>
              </a:rPr>
              <a:t>________ es </a:t>
            </a:r>
            <a:r>
              <a:rPr lang="es-ES" sz="2200" b="1" dirty="0">
                <a:solidFill>
                  <a:srgbClr val="203864"/>
                </a:solidFill>
              </a:rPr>
              <a:t>10) </a:t>
            </a:r>
            <a:r>
              <a:rPr lang="es-ES" sz="2200" dirty="0">
                <a:solidFill>
                  <a:srgbClr val="203864"/>
                </a:solidFill>
              </a:rPr>
              <a:t>___________ y dice que allí </a:t>
            </a:r>
            <a:r>
              <a:rPr lang="es-ES" sz="2200" b="1" dirty="0">
                <a:solidFill>
                  <a:srgbClr val="203864"/>
                </a:solidFill>
              </a:rPr>
              <a:t>11) </a:t>
            </a:r>
            <a:r>
              <a:rPr lang="es-ES" sz="2200" dirty="0">
                <a:solidFill>
                  <a:srgbClr val="203864"/>
                </a:solidFill>
              </a:rPr>
              <a:t>_______ figuras con forma de personas y las tiran a unas </a:t>
            </a:r>
            <a:r>
              <a:rPr lang="es-ES" sz="2200" b="1" dirty="0">
                <a:solidFill>
                  <a:srgbClr val="203864"/>
                </a:solidFill>
              </a:rPr>
              <a:t>12)</a:t>
            </a:r>
            <a:r>
              <a:rPr lang="es-ES" sz="2200" dirty="0">
                <a:solidFill>
                  <a:srgbClr val="203864"/>
                </a:solidFill>
              </a:rPr>
              <a:t> __________. </a:t>
            </a:r>
            <a:endParaRPr lang="es-GB" sz="2200" dirty="0">
              <a:solidFill>
                <a:srgbClr val="203864"/>
              </a:solidFill>
            </a:endParaRPr>
          </a:p>
        </p:txBody>
      </p:sp>
      <p:sp>
        <p:nvSpPr>
          <p:cNvPr id="22" name="CuadroTexto 21">
            <a:extLst>
              <a:ext uri="{FF2B5EF4-FFF2-40B4-BE49-F238E27FC236}">
                <a16:creationId xmlns:a16="http://schemas.microsoft.com/office/drawing/2014/main" id="{25BCBF3B-A78A-8145-8E98-71D2E19BA4DF}"/>
              </a:ext>
            </a:extLst>
          </p:cNvPr>
          <p:cNvSpPr txBox="1"/>
          <p:nvPr/>
        </p:nvSpPr>
        <p:spPr>
          <a:xfrm>
            <a:off x="2706802" y="2974043"/>
            <a:ext cx="1522214" cy="430887"/>
          </a:xfrm>
          <a:prstGeom prst="rect">
            <a:avLst/>
          </a:prstGeom>
          <a:solidFill>
            <a:srgbClr val="FBF0D5"/>
          </a:solidFill>
        </p:spPr>
        <p:txBody>
          <a:bodyPr wrap="square" rtlCol="0">
            <a:spAutoFit/>
          </a:bodyPr>
          <a:lstStyle/>
          <a:p>
            <a:pPr algn="ctr"/>
            <a:r>
              <a:rPr lang="es-GB" sz="2200" b="1" dirty="0">
                <a:solidFill>
                  <a:schemeClr val="accent5">
                    <a:lumMod val="50000"/>
                  </a:schemeClr>
                </a:solidFill>
              </a:rPr>
              <a:t>gui</a:t>
            </a:r>
            <a:r>
              <a:rPr lang="es-GB" sz="2200" dirty="0">
                <a:solidFill>
                  <a:schemeClr val="accent5">
                    <a:lumMod val="50000"/>
                  </a:schemeClr>
                </a:solidFill>
              </a:rPr>
              <a:t>rnalda</a:t>
            </a:r>
          </a:p>
        </p:txBody>
      </p:sp>
      <p:sp>
        <p:nvSpPr>
          <p:cNvPr id="32" name="CuadroTexto 31">
            <a:extLst>
              <a:ext uri="{FF2B5EF4-FFF2-40B4-BE49-F238E27FC236}">
                <a16:creationId xmlns:a16="http://schemas.microsoft.com/office/drawing/2014/main" id="{13E851E8-8444-9B43-9DE7-065E6E71E9A2}"/>
              </a:ext>
            </a:extLst>
          </p:cNvPr>
          <p:cNvSpPr txBox="1"/>
          <p:nvPr/>
        </p:nvSpPr>
        <p:spPr>
          <a:xfrm>
            <a:off x="3040816" y="2640396"/>
            <a:ext cx="1249336"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cole</a:t>
            </a:r>
            <a:r>
              <a:rPr lang="es-GB" sz="2200" b="1" dirty="0">
                <a:solidFill>
                  <a:schemeClr val="accent5">
                    <a:lumMod val="50000"/>
                  </a:schemeClr>
                </a:solidFill>
              </a:rPr>
              <a:t>gi</a:t>
            </a:r>
            <a:r>
              <a:rPr lang="es-GB" sz="2200" dirty="0">
                <a:solidFill>
                  <a:schemeClr val="accent5">
                    <a:lumMod val="50000"/>
                  </a:schemeClr>
                </a:solidFill>
              </a:rPr>
              <a:t>o</a:t>
            </a:r>
          </a:p>
        </p:txBody>
      </p:sp>
      <p:sp>
        <p:nvSpPr>
          <p:cNvPr id="15" name="CuadroTexto 46">
            <a:extLst>
              <a:ext uri="{FF2B5EF4-FFF2-40B4-BE49-F238E27FC236}">
                <a16:creationId xmlns:a16="http://schemas.microsoft.com/office/drawing/2014/main" id="{43D66F08-1195-4EB6-99F2-64DA5C80559A}"/>
              </a:ext>
            </a:extLst>
          </p:cNvPr>
          <p:cNvSpPr txBox="1"/>
          <p:nvPr/>
        </p:nvSpPr>
        <p:spPr>
          <a:xfrm>
            <a:off x="6471686" y="2632916"/>
            <a:ext cx="2175953" cy="430887"/>
          </a:xfrm>
          <a:prstGeom prst="rect">
            <a:avLst/>
          </a:prstGeom>
          <a:solidFill>
            <a:srgbClr val="FBF0D5"/>
          </a:solidFill>
        </p:spPr>
        <p:txBody>
          <a:bodyPr wrap="square" rtlCol="0">
            <a:spAutoFit/>
          </a:bodyPr>
          <a:lstStyle/>
          <a:p>
            <a:pPr algn="ctr"/>
            <a:r>
              <a:rPr lang="en-GB" sz="2200" b="1" dirty="0" err="1">
                <a:solidFill>
                  <a:schemeClr val="accent5">
                    <a:lumMod val="50000"/>
                  </a:schemeClr>
                </a:solidFill>
              </a:rPr>
              <a:t>ge</a:t>
            </a:r>
            <a:r>
              <a:rPr lang="en-GB" sz="2200" dirty="0" err="1">
                <a:solidFill>
                  <a:schemeClr val="accent5">
                    <a:lumMod val="50000"/>
                  </a:schemeClr>
                </a:solidFill>
              </a:rPr>
              <a:t>neralmente</a:t>
            </a:r>
            <a:endParaRPr lang="es-GB" sz="2200" dirty="0">
              <a:solidFill>
                <a:schemeClr val="accent5">
                  <a:lumMod val="50000"/>
                </a:schemeClr>
              </a:solidFill>
            </a:endParaRPr>
          </a:p>
        </p:txBody>
      </p:sp>
      <p:sp>
        <p:nvSpPr>
          <p:cNvPr id="29" name="Rounded Rectangle 11">
            <a:extLst>
              <a:ext uri="{FF2B5EF4-FFF2-40B4-BE49-F238E27FC236}">
                <a16:creationId xmlns:a16="http://schemas.microsoft.com/office/drawing/2014/main" id="{72515040-BD22-4BE3-A633-5FA106CBF3C2}"/>
              </a:ext>
            </a:extLst>
          </p:cNvPr>
          <p:cNvSpPr/>
          <p:nvPr/>
        </p:nvSpPr>
        <p:spPr>
          <a:xfrm>
            <a:off x="9365674" y="258197"/>
            <a:ext cx="2562502" cy="54486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399" tIns="45719" rIns="91399" bIns="45719" rtlCol="0" anchor="ctr"/>
          <a:lstStyle/>
          <a:p>
            <a:pPr algn="ctr" defTabSz="913901">
              <a:defRPr/>
            </a:pPr>
            <a:r>
              <a:rPr lang="en-GB" sz="2400" b="1" dirty="0">
                <a:solidFill>
                  <a:prstClr val="white"/>
                </a:solidFill>
                <a:latin typeface="Century Gothic" panose="020B0502020202020204" pitchFamily="34" charset="0"/>
              </a:rPr>
              <a:t>leer / </a:t>
            </a:r>
            <a:r>
              <a:rPr lang="en-GB" sz="2400" b="1" dirty="0" err="1">
                <a:solidFill>
                  <a:prstClr val="white"/>
                </a:solidFill>
                <a:latin typeface="Century Gothic" panose="020B0502020202020204" pitchFamily="34" charset="0"/>
              </a:rPr>
              <a:t>escuchar</a:t>
            </a:r>
            <a:endParaRPr lang="en-GB" sz="2667" b="1" dirty="0">
              <a:solidFill>
                <a:prstClr val="white"/>
              </a:solidFill>
              <a:latin typeface="Century Gothic" panose="020B0502020202020204" pitchFamily="34" charset="0"/>
            </a:endParaRPr>
          </a:p>
        </p:txBody>
      </p:sp>
      <p:sp>
        <p:nvSpPr>
          <p:cNvPr id="39" name="CuadroTexto 38">
            <a:extLst>
              <a:ext uri="{FF2B5EF4-FFF2-40B4-BE49-F238E27FC236}">
                <a16:creationId xmlns:a16="http://schemas.microsoft.com/office/drawing/2014/main" id="{C07EAC31-85CA-3A45-89F9-B889DA118A0D}"/>
              </a:ext>
            </a:extLst>
          </p:cNvPr>
          <p:cNvSpPr txBox="1"/>
          <p:nvPr/>
        </p:nvSpPr>
        <p:spPr>
          <a:xfrm>
            <a:off x="4844971" y="5309263"/>
            <a:ext cx="1661885"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ho</a:t>
            </a:r>
            <a:r>
              <a:rPr lang="es-GB" sz="2200" b="1" dirty="0">
                <a:solidFill>
                  <a:schemeClr val="accent5">
                    <a:lumMod val="50000"/>
                  </a:schemeClr>
                </a:solidFill>
              </a:rPr>
              <a:t>gue</a:t>
            </a:r>
            <a:r>
              <a:rPr lang="es-GB" sz="2200" dirty="0">
                <a:solidFill>
                  <a:schemeClr val="accent5">
                    <a:lumMod val="50000"/>
                  </a:schemeClr>
                </a:solidFill>
              </a:rPr>
              <a:t>ras</a:t>
            </a:r>
            <a:r>
              <a:rPr lang="en-GB" sz="2200" dirty="0">
                <a:solidFill>
                  <a:schemeClr val="accent5">
                    <a:lumMod val="50000"/>
                  </a:schemeClr>
                </a:solidFill>
              </a:rPr>
              <a:t>.</a:t>
            </a:r>
            <a:endParaRPr lang="es-GB" sz="2200" dirty="0">
              <a:solidFill>
                <a:schemeClr val="accent5">
                  <a:lumMod val="50000"/>
                </a:schemeClr>
              </a:solidFill>
            </a:endParaRPr>
          </a:p>
        </p:txBody>
      </p:sp>
      <p:pic>
        <p:nvPicPr>
          <p:cNvPr id="4" name="Imagen 3" descr="Forma, Círculo&#10;&#10;Descripción generada automáticamente">
            <a:extLst>
              <a:ext uri="{FF2B5EF4-FFF2-40B4-BE49-F238E27FC236}">
                <a16:creationId xmlns:a16="http://schemas.microsoft.com/office/drawing/2014/main" id="{1DF38B66-A65A-0448-8A53-247419F59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4294" y="4423842"/>
            <a:ext cx="1872792" cy="1872792"/>
          </a:xfrm>
          <a:prstGeom prst="rect">
            <a:avLst/>
          </a:prstGeom>
        </p:spPr>
      </p:pic>
      <p:sp>
        <p:nvSpPr>
          <p:cNvPr id="35" name="CuadroTexto 34">
            <a:extLst>
              <a:ext uri="{FF2B5EF4-FFF2-40B4-BE49-F238E27FC236}">
                <a16:creationId xmlns:a16="http://schemas.microsoft.com/office/drawing/2014/main" id="{6B875223-8C26-EB4E-A073-DB941FA845A7}"/>
              </a:ext>
            </a:extLst>
          </p:cNvPr>
          <p:cNvSpPr txBox="1"/>
          <p:nvPr/>
        </p:nvSpPr>
        <p:spPr>
          <a:xfrm>
            <a:off x="7099841" y="4656014"/>
            <a:ext cx="1629380"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ar</a:t>
            </a:r>
            <a:r>
              <a:rPr lang="es-GB" sz="2200" b="1" dirty="0">
                <a:solidFill>
                  <a:schemeClr val="accent5">
                    <a:lumMod val="50000"/>
                  </a:schemeClr>
                </a:solidFill>
              </a:rPr>
              <a:t>ge</a:t>
            </a:r>
            <a:r>
              <a:rPr lang="es-GB" sz="2200" dirty="0">
                <a:solidFill>
                  <a:schemeClr val="accent5">
                    <a:lumMod val="50000"/>
                  </a:schemeClr>
                </a:solidFill>
              </a:rPr>
              <a:t>ntino</a:t>
            </a:r>
          </a:p>
        </p:txBody>
      </p:sp>
      <p:sp>
        <p:nvSpPr>
          <p:cNvPr id="40" name="CuadroTexto 39">
            <a:extLst>
              <a:ext uri="{FF2B5EF4-FFF2-40B4-BE49-F238E27FC236}">
                <a16:creationId xmlns:a16="http://schemas.microsoft.com/office/drawing/2014/main" id="{82B7D3CF-482D-024B-98D8-6E97012898AE}"/>
              </a:ext>
            </a:extLst>
          </p:cNvPr>
          <p:cNvSpPr txBox="1"/>
          <p:nvPr/>
        </p:nvSpPr>
        <p:spPr>
          <a:xfrm>
            <a:off x="853818" y="3338264"/>
            <a:ext cx="1740299"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reco</a:t>
            </a:r>
            <a:r>
              <a:rPr lang="es-GB" sz="2200" b="1" dirty="0">
                <a:solidFill>
                  <a:schemeClr val="accent5">
                    <a:lumMod val="50000"/>
                  </a:schemeClr>
                </a:solidFill>
              </a:rPr>
              <a:t>ge</a:t>
            </a:r>
            <a:r>
              <a:rPr lang="es-GB" sz="2200" dirty="0">
                <a:solidFill>
                  <a:schemeClr val="accent5">
                    <a:lumMod val="50000"/>
                  </a:schemeClr>
                </a:solidFill>
              </a:rPr>
              <a:t>mos</a:t>
            </a:r>
          </a:p>
        </p:txBody>
      </p:sp>
      <p:sp>
        <p:nvSpPr>
          <p:cNvPr id="37" name="CuadroTexto 36">
            <a:extLst>
              <a:ext uri="{FF2B5EF4-FFF2-40B4-BE49-F238E27FC236}">
                <a16:creationId xmlns:a16="http://schemas.microsoft.com/office/drawing/2014/main" id="{C090E1E0-A553-1243-8E81-A5D651025611}"/>
              </a:ext>
            </a:extLst>
          </p:cNvPr>
          <p:cNvSpPr txBox="1"/>
          <p:nvPr/>
        </p:nvSpPr>
        <p:spPr>
          <a:xfrm>
            <a:off x="2843416" y="4971387"/>
            <a:ext cx="1120113" cy="430887"/>
          </a:xfrm>
          <a:prstGeom prst="rect">
            <a:avLst/>
          </a:prstGeom>
          <a:solidFill>
            <a:schemeClr val="accent4">
              <a:lumMod val="20000"/>
              <a:lumOff val="80000"/>
            </a:schemeClr>
          </a:solidFill>
        </p:spPr>
        <p:txBody>
          <a:bodyPr wrap="square" rtlCol="0">
            <a:spAutoFit/>
          </a:bodyPr>
          <a:lstStyle/>
          <a:p>
            <a:pPr algn="ctr"/>
            <a:r>
              <a:rPr lang="es-GB" sz="2200" dirty="0">
                <a:solidFill>
                  <a:schemeClr val="accent5">
                    <a:lumMod val="50000"/>
                  </a:schemeClr>
                </a:solidFill>
                <a:highlight>
                  <a:srgbClr val="FBF0D5"/>
                </a:highlight>
              </a:rPr>
              <a:t>co</a:t>
            </a:r>
            <a:r>
              <a:rPr lang="es-GB" sz="2200" b="1" dirty="0">
                <a:solidFill>
                  <a:schemeClr val="accent5">
                    <a:lumMod val="50000"/>
                  </a:schemeClr>
                </a:solidFill>
                <a:highlight>
                  <a:srgbClr val="FBF0D5"/>
                </a:highlight>
              </a:rPr>
              <a:t>ge</a:t>
            </a:r>
            <a:r>
              <a:rPr lang="es-GB" sz="2200" dirty="0">
                <a:solidFill>
                  <a:schemeClr val="accent5">
                    <a:lumMod val="50000"/>
                  </a:schemeClr>
                </a:solidFill>
                <a:highlight>
                  <a:srgbClr val="FBF0D5"/>
                </a:highlight>
              </a:rPr>
              <a:t>n</a:t>
            </a:r>
          </a:p>
        </p:txBody>
      </p:sp>
      <p:sp>
        <p:nvSpPr>
          <p:cNvPr id="5" name="CuadroTexto 4">
            <a:extLst>
              <a:ext uri="{FF2B5EF4-FFF2-40B4-BE49-F238E27FC236}">
                <a16:creationId xmlns:a16="http://schemas.microsoft.com/office/drawing/2014/main" id="{59ED15B0-E8F0-B44D-876D-D90A9E34F0A0}"/>
              </a:ext>
            </a:extLst>
          </p:cNvPr>
          <p:cNvSpPr txBox="1"/>
          <p:nvPr/>
        </p:nvSpPr>
        <p:spPr>
          <a:xfrm>
            <a:off x="9005209" y="2367688"/>
            <a:ext cx="3308446" cy="1938992"/>
          </a:xfrm>
          <a:prstGeom prst="rect">
            <a:avLst/>
          </a:prstGeom>
          <a:noFill/>
        </p:spPr>
        <p:txBody>
          <a:bodyPr wrap="square" rtlCol="0">
            <a:spAutoFit/>
          </a:bodyPr>
          <a:lstStyle/>
          <a:p>
            <a:pPr algn="l"/>
            <a:r>
              <a:rPr lang="es-GB" sz="2000" dirty="0">
                <a:solidFill>
                  <a:schemeClr val="accent5">
                    <a:lumMod val="50000"/>
                  </a:schemeClr>
                </a:solidFill>
              </a:rPr>
              <a:t>*guirnalda = wreath</a:t>
            </a:r>
          </a:p>
          <a:p>
            <a:pPr algn="l"/>
            <a:r>
              <a:rPr lang="es-GB" sz="2000" dirty="0">
                <a:solidFill>
                  <a:schemeClr val="accent5">
                    <a:lumMod val="50000"/>
                  </a:schemeClr>
                </a:solidFill>
              </a:rPr>
              <a:t>*hoguera = bonfire</a:t>
            </a:r>
          </a:p>
          <a:p>
            <a:pPr algn="l"/>
            <a:r>
              <a:rPr lang="es-GB" sz="2000" dirty="0">
                <a:solidFill>
                  <a:schemeClr val="accent5">
                    <a:lumMod val="50000"/>
                  </a:schemeClr>
                </a:solidFill>
              </a:rPr>
              <a:t>*mágico = magic</a:t>
            </a:r>
          </a:p>
          <a:p>
            <a:pPr algn="l"/>
            <a:r>
              <a:rPr lang="es-GB" sz="2000" dirty="0">
                <a:solidFill>
                  <a:schemeClr val="accent5">
                    <a:lumMod val="50000"/>
                  </a:schemeClr>
                </a:solidFill>
              </a:rPr>
              <a:t>*argentino = Argentinian</a:t>
            </a:r>
          </a:p>
          <a:p>
            <a:pPr algn="l"/>
            <a:r>
              <a:rPr lang="es-GB" sz="2000" dirty="0">
                <a:solidFill>
                  <a:schemeClr val="accent5">
                    <a:lumMod val="50000"/>
                  </a:schemeClr>
                </a:solidFill>
              </a:rPr>
              <a:t>*juguete = toy</a:t>
            </a:r>
          </a:p>
          <a:p>
            <a:pPr algn="l"/>
            <a:r>
              <a:rPr lang="es-GB" sz="2000" dirty="0">
                <a:solidFill>
                  <a:schemeClr val="accent5">
                    <a:lumMod val="50000"/>
                  </a:schemeClr>
                </a:solidFill>
              </a:rPr>
              <a:t>*generoso = generous</a:t>
            </a:r>
          </a:p>
        </p:txBody>
      </p:sp>
      <p:sp>
        <p:nvSpPr>
          <p:cNvPr id="43" name="CuadroTexto 42">
            <a:extLst>
              <a:ext uri="{FF2B5EF4-FFF2-40B4-BE49-F238E27FC236}">
                <a16:creationId xmlns:a16="http://schemas.microsoft.com/office/drawing/2014/main" id="{626108A4-CB92-D149-997E-716C53F6AFD0}"/>
              </a:ext>
            </a:extLst>
          </p:cNvPr>
          <p:cNvSpPr txBox="1"/>
          <p:nvPr/>
        </p:nvSpPr>
        <p:spPr>
          <a:xfrm>
            <a:off x="6566870" y="3634214"/>
            <a:ext cx="1296492"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má</a:t>
            </a:r>
            <a:r>
              <a:rPr lang="es-GB" sz="2200" b="1" dirty="0">
                <a:solidFill>
                  <a:schemeClr val="accent5">
                    <a:lumMod val="50000"/>
                  </a:schemeClr>
                </a:solidFill>
              </a:rPr>
              <a:t>gi</a:t>
            </a:r>
            <a:r>
              <a:rPr lang="es-GB" sz="2200" dirty="0">
                <a:solidFill>
                  <a:schemeClr val="accent5">
                    <a:lumMod val="50000"/>
                  </a:schemeClr>
                </a:solidFill>
              </a:rPr>
              <a:t>co</a:t>
            </a:r>
          </a:p>
        </p:txBody>
      </p:sp>
      <p:sp>
        <p:nvSpPr>
          <p:cNvPr id="42" name="CuadroTexto 41">
            <a:extLst>
              <a:ext uri="{FF2B5EF4-FFF2-40B4-BE49-F238E27FC236}">
                <a16:creationId xmlns:a16="http://schemas.microsoft.com/office/drawing/2014/main" id="{8DED421D-76EC-764F-B8A8-B7F58FE17C52}"/>
              </a:ext>
            </a:extLst>
          </p:cNvPr>
          <p:cNvSpPr txBox="1"/>
          <p:nvPr/>
        </p:nvSpPr>
        <p:spPr>
          <a:xfrm>
            <a:off x="2671408" y="3687144"/>
            <a:ext cx="1593002" cy="430887"/>
          </a:xfrm>
          <a:prstGeom prst="rect">
            <a:avLst/>
          </a:prstGeom>
          <a:solidFill>
            <a:srgbClr val="FBF0D5"/>
          </a:solidFill>
        </p:spPr>
        <p:txBody>
          <a:bodyPr wrap="square" rtlCol="0">
            <a:spAutoFit/>
          </a:bodyPr>
          <a:lstStyle/>
          <a:p>
            <a:pPr algn="ctr"/>
            <a:r>
              <a:rPr lang="es-GB" sz="2200" b="1" dirty="0">
                <a:solidFill>
                  <a:schemeClr val="accent5">
                    <a:lumMod val="50000"/>
                  </a:schemeClr>
                </a:solidFill>
              </a:rPr>
              <a:t>ge</a:t>
            </a:r>
            <a:r>
              <a:rPr lang="es-GB" sz="2200" dirty="0">
                <a:solidFill>
                  <a:schemeClr val="accent5">
                    <a:lumMod val="50000"/>
                  </a:schemeClr>
                </a:solidFill>
              </a:rPr>
              <a:t>nerosos</a:t>
            </a:r>
            <a:endParaRPr lang="es-GB" sz="2200" b="1" dirty="0">
              <a:solidFill>
                <a:schemeClr val="accent5">
                  <a:lumMod val="50000"/>
                </a:schemeClr>
              </a:solidFill>
            </a:endParaRPr>
          </a:p>
        </p:txBody>
      </p:sp>
      <p:sp>
        <p:nvSpPr>
          <p:cNvPr id="34" name="CuadroTexto 33">
            <a:extLst>
              <a:ext uri="{FF2B5EF4-FFF2-40B4-BE49-F238E27FC236}">
                <a16:creationId xmlns:a16="http://schemas.microsoft.com/office/drawing/2014/main" id="{3F0E9E32-836B-894C-8FB5-75D3A2379A65}"/>
              </a:ext>
            </a:extLst>
          </p:cNvPr>
          <p:cNvSpPr txBox="1"/>
          <p:nvPr/>
        </p:nvSpPr>
        <p:spPr>
          <a:xfrm>
            <a:off x="4963904" y="4651685"/>
            <a:ext cx="1255300"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Mi</a:t>
            </a:r>
            <a:r>
              <a:rPr lang="es-GB" sz="2200" b="1" dirty="0">
                <a:solidFill>
                  <a:schemeClr val="accent5">
                    <a:lumMod val="50000"/>
                  </a:schemeClr>
                </a:solidFill>
              </a:rPr>
              <a:t>gue</a:t>
            </a:r>
            <a:r>
              <a:rPr lang="es-GB" sz="2200" dirty="0">
                <a:solidFill>
                  <a:schemeClr val="accent5">
                    <a:lumMod val="50000"/>
                  </a:schemeClr>
                </a:solidFill>
              </a:rPr>
              <a:t>l</a:t>
            </a:r>
          </a:p>
        </p:txBody>
      </p:sp>
      <p:sp>
        <p:nvSpPr>
          <p:cNvPr id="41" name="CuadroTexto 40">
            <a:extLst>
              <a:ext uri="{FF2B5EF4-FFF2-40B4-BE49-F238E27FC236}">
                <a16:creationId xmlns:a16="http://schemas.microsoft.com/office/drawing/2014/main" id="{A6558670-9E39-5D48-9082-C16759490747}"/>
              </a:ext>
            </a:extLst>
          </p:cNvPr>
          <p:cNvSpPr txBox="1"/>
          <p:nvPr/>
        </p:nvSpPr>
        <p:spPr>
          <a:xfrm>
            <a:off x="2940053" y="3333542"/>
            <a:ext cx="1401648"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ju</a:t>
            </a:r>
            <a:r>
              <a:rPr lang="es-GB" sz="2200" b="1" dirty="0">
                <a:solidFill>
                  <a:schemeClr val="accent5">
                    <a:lumMod val="50000"/>
                  </a:schemeClr>
                </a:solidFill>
              </a:rPr>
              <a:t>gue</a:t>
            </a:r>
            <a:r>
              <a:rPr lang="es-GB" sz="2200" dirty="0">
                <a:solidFill>
                  <a:schemeClr val="accent5">
                    <a:lumMod val="50000"/>
                  </a:schemeClr>
                </a:solidFill>
              </a:rPr>
              <a:t>tes</a:t>
            </a:r>
          </a:p>
        </p:txBody>
      </p:sp>
      <p:sp>
        <p:nvSpPr>
          <p:cNvPr id="33" name="CuadroTexto 32">
            <a:extLst>
              <a:ext uri="{FF2B5EF4-FFF2-40B4-BE49-F238E27FC236}">
                <a16:creationId xmlns:a16="http://schemas.microsoft.com/office/drawing/2014/main" id="{EC461B1B-8345-4946-982A-E68021CC0D8F}"/>
              </a:ext>
            </a:extLst>
          </p:cNvPr>
          <p:cNvSpPr txBox="1"/>
          <p:nvPr/>
        </p:nvSpPr>
        <p:spPr>
          <a:xfrm>
            <a:off x="4835952" y="4306680"/>
            <a:ext cx="1036948" cy="430887"/>
          </a:xfrm>
          <a:prstGeom prst="rect">
            <a:avLst/>
          </a:prstGeom>
          <a:solidFill>
            <a:srgbClr val="FBF0D5"/>
          </a:solidFill>
        </p:spPr>
        <p:txBody>
          <a:bodyPr wrap="square" rtlCol="0">
            <a:spAutoFit/>
          </a:bodyPr>
          <a:lstStyle/>
          <a:p>
            <a:pPr algn="ctr"/>
            <a:r>
              <a:rPr lang="es-GB" sz="2200" b="1" dirty="0">
                <a:solidFill>
                  <a:schemeClr val="accent5">
                    <a:lumMod val="50000"/>
                  </a:schemeClr>
                </a:solidFill>
              </a:rPr>
              <a:t>ge</a:t>
            </a:r>
            <a:r>
              <a:rPr lang="es-GB" sz="2200" dirty="0">
                <a:solidFill>
                  <a:schemeClr val="accent5">
                    <a:lumMod val="50000"/>
                  </a:schemeClr>
                </a:solidFill>
              </a:rPr>
              <a:t>nte</a:t>
            </a:r>
          </a:p>
        </p:txBody>
      </p:sp>
      <p:pic>
        <p:nvPicPr>
          <p:cNvPr id="7" name="Gue, ge, gui, gi Version 1.wav" descr="Gue, ge, gui, gi Version 1.wav">
            <a:hlinkClick r:id="" action="ppaction://media"/>
            <a:extLst>
              <a:ext uri="{FF2B5EF4-FFF2-40B4-BE49-F238E27FC236}">
                <a16:creationId xmlns:a16="http://schemas.microsoft.com/office/drawing/2014/main" id="{BE57358A-6B6B-EC46-B130-89F2C3C7D3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0690" y="1256823"/>
            <a:ext cx="812800" cy="812800"/>
          </a:xfrm>
          <a:prstGeom prst="rect">
            <a:avLst/>
          </a:prstGeom>
        </p:spPr>
      </p:pic>
    </p:spTree>
    <p:extLst>
      <p:ext uri="{BB962C8B-B14F-4D97-AF65-F5344CB8AC3E}">
        <p14:creationId xmlns:p14="http://schemas.microsoft.com/office/powerpoint/2010/main" val="4965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7"/>
                </p:tgtEl>
              </p:cMediaNode>
            </p:audio>
          </p:childTnLst>
        </p:cTn>
      </p:par>
    </p:tnLst>
    <p:bldLst>
      <p:bldP spid="22" grpId="0" animBg="1"/>
      <p:bldP spid="32" grpId="0" animBg="1"/>
      <p:bldP spid="15" grpId="0" animBg="1"/>
      <p:bldP spid="39" grpId="0" animBg="1"/>
      <p:bldP spid="35" grpId="0" animBg="1"/>
      <p:bldP spid="40" grpId="0" animBg="1"/>
      <p:bldP spid="37" grpId="0" animBg="1"/>
      <p:bldP spid="5" grpId="0"/>
      <p:bldP spid="43" grpId="0" animBg="1"/>
      <p:bldP spid="42" grpId="0" animBg="1"/>
      <p:bldP spid="34" grpId="0" animBg="1"/>
      <p:bldP spid="41" grpId="0" animBg="1"/>
      <p:bldP spid="3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92" y="3932054"/>
            <a:ext cx="9616350" cy="1761576"/>
          </a:xfrm>
        </p:spPr>
        <p:txBody>
          <a:bodyPr>
            <a:normAutofit fontScale="90000"/>
          </a:bodyPr>
          <a:lstStyle/>
          <a:p>
            <a:r>
              <a:rPr lang="en-GB" dirty="0"/>
              <a:t>Miguel, el *</a:t>
            </a:r>
            <a:r>
              <a:rPr lang="en-GB" dirty="0" err="1"/>
              <a:t>guerrero</a:t>
            </a:r>
            <a:r>
              <a:rPr lang="en-GB" dirty="0"/>
              <a:t> </a:t>
            </a:r>
            <a:r>
              <a:rPr lang="en-GB" dirty="0" err="1"/>
              <a:t>portugués</a:t>
            </a:r>
            <a:r>
              <a:rPr lang="en-GB" dirty="0"/>
              <a:t>, </a:t>
            </a:r>
            <a:r>
              <a:rPr lang="en-GB" dirty="0" err="1"/>
              <a:t>toca</a:t>
            </a:r>
            <a:r>
              <a:rPr lang="en-GB" dirty="0"/>
              <a:t> la </a:t>
            </a:r>
            <a:r>
              <a:rPr lang="en-GB" dirty="0" err="1"/>
              <a:t>guitarra</a:t>
            </a:r>
            <a:r>
              <a:rPr lang="en-GB" dirty="0"/>
              <a:t> y </a:t>
            </a:r>
            <a:r>
              <a:rPr lang="en-GB" dirty="0" err="1"/>
              <a:t>baila</a:t>
            </a:r>
            <a:r>
              <a:rPr lang="en-GB" dirty="0"/>
              <a:t> merengue.</a:t>
            </a:r>
            <a:br>
              <a:rPr lang="en-GB" dirty="0"/>
            </a:br>
            <a:br>
              <a:rPr lang="en-GB" dirty="0"/>
            </a:br>
            <a:r>
              <a:rPr lang="en-GB" dirty="0" err="1"/>
              <a:t>Ángel</a:t>
            </a:r>
            <a:r>
              <a:rPr lang="en-GB" dirty="0"/>
              <a:t> de Gerona </a:t>
            </a:r>
            <a:r>
              <a:rPr lang="en-GB" dirty="0" err="1"/>
              <a:t>usa</a:t>
            </a:r>
            <a:r>
              <a:rPr lang="en-GB" dirty="0"/>
              <a:t> *</a:t>
            </a:r>
            <a:r>
              <a:rPr lang="en-GB" dirty="0" err="1"/>
              <a:t>poderes</a:t>
            </a:r>
            <a:r>
              <a:rPr lang="en-GB" dirty="0"/>
              <a:t> </a:t>
            </a:r>
            <a:r>
              <a:rPr lang="en-GB" dirty="0" err="1"/>
              <a:t>mágicos</a:t>
            </a:r>
            <a:r>
              <a:rPr lang="en-GB" dirty="0"/>
              <a:t> </a:t>
            </a:r>
            <a:r>
              <a:rPr lang="en-GB" dirty="0" err="1"/>
              <a:t>en</a:t>
            </a:r>
            <a:r>
              <a:rPr lang="en-GB" dirty="0"/>
              <a:t> el colegio para pasar las </a:t>
            </a:r>
            <a:r>
              <a:rPr lang="en-GB" dirty="0" err="1"/>
              <a:t>páginas</a:t>
            </a:r>
            <a:r>
              <a:rPr lang="en-GB" dirty="0"/>
              <a:t>.</a:t>
            </a:r>
            <a:br>
              <a:rPr lang="en-GB" dirty="0"/>
            </a:br>
            <a:br>
              <a:rPr lang="en-GB" dirty="0"/>
            </a:br>
            <a:r>
              <a:rPr lang="en-GB" dirty="0" err="1"/>
              <a:t>Generalmente</a:t>
            </a:r>
            <a:r>
              <a:rPr lang="en-GB" dirty="0"/>
              <a:t>, la </a:t>
            </a:r>
            <a:r>
              <a:rPr lang="en-GB" dirty="0" err="1"/>
              <a:t>gente</a:t>
            </a:r>
            <a:r>
              <a:rPr lang="en-GB" dirty="0"/>
              <a:t> de Argentina es genial, </a:t>
            </a:r>
            <a:r>
              <a:rPr lang="en-GB" dirty="0" err="1"/>
              <a:t>inteligente</a:t>
            </a:r>
            <a:r>
              <a:rPr lang="en-GB" dirty="0"/>
              <a:t> y </a:t>
            </a:r>
            <a:r>
              <a:rPr lang="en-GB" dirty="0" err="1"/>
              <a:t>generosa</a:t>
            </a:r>
            <a:r>
              <a:rPr lang="en-GB" dirty="0"/>
              <a:t>.</a:t>
            </a:r>
            <a:br>
              <a:rPr lang="en-GB" dirty="0"/>
            </a:br>
            <a:br>
              <a:rPr lang="en-GB" dirty="0"/>
            </a:br>
            <a:br>
              <a:rPr lang="en-GB" dirty="0"/>
            </a:br>
            <a:br>
              <a:rPr lang="en-GB" dirty="0"/>
            </a:br>
            <a:endParaRPr lang="en-GB" dirty="0"/>
          </a:p>
        </p:txBody>
      </p:sp>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5" name="TextBox 4"/>
          <p:cNvSpPr txBox="1"/>
          <p:nvPr/>
        </p:nvSpPr>
        <p:spPr>
          <a:xfrm>
            <a:off x="435429" y="458625"/>
            <a:ext cx="4325257" cy="646331"/>
          </a:xfrm>
          <a:prstGeom prst="rect">
            <a:avLst/>
          </a:prstGeom>
          <a:noFill/>
        </p:spPr>
        <p:txBody>
          <a:bodyPr wrap="square" rtlCol="0">
            <a:spAutoFit/>
          </a:bodyPr>
          <a:lstStyle/>
          <a:p>
            <a:pPr algn="l"/>
            <a:r>
              <a:rPr lang="en-GB" sz="3600" b="1" dirty="0">
                <a:solidFill>
                  <a:schemeClr val="accent5">
                    <a:lumMod val="50000"/>
                  </a:schemeClr>
                </a:solidFill>
              </a:rPr>
              <a:t>Tongue twisters </a:t>
            </a:r>
          </a:p>
        </p:txBody>
      </p:sp>
      <p:sp>
        <p:nvSpPr>
          <p:cNvPr id="12" name="Action Button: Custom 20">
            <a:hlinkClick r:id="" action="ppaction://noaction" highlightClick="1">
              <a:snd r:embed="rId3" name="T 1 slow.wav"/>
            </a:hlinkClick>
            <a:extLst>
              <a:ext uri="{FF2B5EF4-FFF2-40B4-BE49-F238E27FC236}">
                <a16:creationId xmlns:a16="http://schemas.microsoft.com/office/drawing/2014/main" id="{EEC96304-0547-4EE1-8F3F-E74C85620AEC}"/>
              </a:ext>
            </a:extLst>
          </p:cNvPr>
          <p:cNvSpPr/>
          <p:nvPr/>
        </p:nvSpPr>
        <p:spPr>
          <a:xfrm>
            <a:off x="9624885" y="90848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4" name="Tongue twister 1 Medium.wav"/>
            </a:hlinkClick>
            <a:extLst>
              <a:ext uri="{FF2B5EF4-FFF2-40B4-BE49-F238E27FC236}">
                <a16:creationId xmlns:a16="http://schemas.microsoft.com/office/drawing/2014/main" id="{1CEFA9C5-4A63-4759-BFDA-BD38CDDE2DF9}"/>
              </a:ext>
            </a:extLst>
          </p:cNvPr>
          <p:cNvSpPr/>
          <p:nvPr/>
        </p:nvSpPr>
        <p:spPr>
          <a:xfrm>
            <a:off x="10550621" y="9084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5" name="Tongue twister 1 Fast.wav"/>
            </a:hlinkClick>
            <a:extLst>
              <a:ext uri="{FF2B5EF4-FFF2-40B4-BE49-F238E27FC236}">
                <a16:creationId xmlns:a16="http://schemas.microsoft.com/office/drawing/2014/main" id="{1CEFA9C5-4A63-4759-BFDA-BD38CDDE2DF9}"/>
              </a:ext>
            </a:extLst>
          </p:cNvPr>
          <p:cNvSpPr/>
          <p:nvPr/>
        </p:nvSpPr>
        <p:spPr>
          <a:xfrm>
            <a:off x="11479621" y="9084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20">
            <a:hlinkClick r:id="" action="ppaction://noaction" highlightClick="1">
              <a:snd r:embed="rId6" name="Tongue twister 2 Slow.wav"/>
            </a:hlinkClick>
            <a:extLst>
              <a:ext uri="{FF2B5EF4-FFF2-40B4-BE49-F238E27FC236}">
                <a16:creationId xmlns:a16="http://schemas.microsoft.com/office/drawing/2014/main" id="{6F6FDD3A-CBC4-6C4C-A294-B53CB560CFF9}"/>
              </a:ext>
            </a:extLst>
          </p:cNvPr>
          <p:cNvSpPr/>
          <p:nvPr/>
        </p:nvSpPr>
        <p:spPr>
          <a:xfrm>
            <a:off x="9619483" y="299676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20">
            <a:hlinkClick r:id="" action="ppaction://noaction" highlightClick="1">
              <a:snd r:embed="rId7" name="Tongue twister 2 Medium.wav"/>
            </a:hlinkClick>
            <a:extLst>
              <a:ext uri="{FF2B5EF4-FFF2-40B4-BE49-F238E27FC236}">
                <a16:creationId xmlns:a16="http://schemas.microsoft.com/office/drawing/2014/main" id="{99289CBF-7E3B-DE40-8660-C0869AA2993C}"/>
              </a:ext>
            </a:extLst>
          </p:cNvPr>
          <p:cNvSpPr/>
          <p:nvPr/>
        </p:nvSpPr>
        <p:spPr>
          <a:xfrm>
            <a:off x="10550621" y="299770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20">
            <a:hlinkClick r:id="" action="ppaction://noaction" highlightClick="1">
              <a:snd r:embed="rId8" name="Tongue twister 2 Fast.wav"/>
            </a:hlinkClick>
            <a:extLst>
              <a:ext uri="{FF2B5EF4-FFF2-40B4-BE49-F238E27FC236}">
                <a16:creationId xmlns:a16="http://schemas.microsoft.com/office/drawing/2014/main" id="{E07EC578-5238-B54F-A098-A8755B4C16F3}"/>
              </a:ext>
            </a:extLst>
          </p:cNvPr>
          <p:cNvSpPr/>
          <p:nvPr/>
        </p:nvSpPr>
        <p:spPr>
          <a:xfrm>
            <a:off x="11494891" y="299676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1028" name="Picture 4" descr="Flag, Country, Argentina, Nation">
            <a:extLst>
              <a:ext uri="{FF2B5EF4-FFF2-40B4-BE49-F238E27FC236}">
                <a16:creationId xmlns:a16="http://schemas.microsoft.com/office/drawing/2014/main" id="{8358A54E-7134-584D-9C34-9F0F2AF946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884623">
            <a:off x="10857251" y="5295435"/>
            <a:ext cx="1104986" cy="8427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gentina, Comic Characters">
            <a:extLst>
              <a:ext uri="{FF2B5EF4-FFF2-40B4-BE49-F238E27FC236}">
                <a16:creationId xmlns:a16="http://schemas.microsoft.com/office/drawing/2014/main" id="{EE5D5588-3434-FA45-A6D2-0C9FF8500131}"/>
              </a:ext>
            </a:extLst>
          </p:cNvPr>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840461" y="5088607"/>
            <a:ext cx="1384435" cy="12100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2396F4B-5199-794F-B025-B4A8E520B479}"/>
              </a:ext>
            </a:extLst>
          </p:cNvPr>
          <p:cNvGrpSpPr/>
          <p:nvPr/>
        </p:nvGrpSpPr>
        <p:grpSpPr>
          <a:xfrm>
            <a:off x="10110573" y="1426375"/>
            <a:ext cx="1120881" cy="1378076"/>
            <a:chOff x="7906675" y="1373266"/>
            <a:chExt cx="2031810" cy="2281954"/>
          </a:xfrm>
        </p:grpSpPr>
        <p:pic>
          <p:nvPicPr>
            <p:cNvPr id="1030" name="Picture 6" descr="Dwarf, Viking, Armor, Beard, Fantasy, Hammer, Rpg">
              <a:extLst>
                <a:ext uri="{FF2B5EF4-FFF2-40B4-BE49-F238E27FC236}">
                  <a16:creationId xmlns:a16="http://schemas.microsoft.com/office/drawing/2014/main" id="{D20C4EB3-0576-6B46-A2E8-927AD0FF48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82587" y="1373266"/>
              <a:ext cx="1521302" cy="22819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uitar, Instrument, String, Music">
              <a:extLst>
                <a:ext uri="{FF2B5EF4-FFF2-40B4-BE49-F238E27FC236}">
                  <a16:creationId xmlns:a16="http://schemas.microsoft.com/office/drawing/2014/main" id="{3C11A031-AA13-674F-A080-673F1FB004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484883">
              <a:off x="8292957" y="1766510"/>
              <a:ext cx="1259245" cy="2031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rtugal, Flag, Portuguese, Republic, National, Symbol">
              <a:extLst>
                <a:ext uri="{FF2B5EF4-FFF2-40B4-BE49-F238E27FC236}">
                  <a16:creationId xmlns:a16="http://schemas.microsoft.com/office/drawing/2014/main" id="{57252DA3-B087-AB42-8AB5-80724A6E4A3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07180" y="2253193"/>
              <a:ext cx="391575" cy="261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7" name="Action Button: Custom 20">
            <a:hlinkClick r:id="" action="ppaction://noaction" highlightClick="1">
              <a:snd r:embed="rId14" name="Tongue twister 3 Slow.wav"/>
            </a:hlinkClick>
            <a:extLst>
              <a:ext uri="{FF2B5EF4-FFF2-40B4-BE49-F238E27FC236}">
                <a16:creationId xmlns:a16="http://schemas.microsoft.com/office/drawing/2014/main" id="{E7465A8E-ABF0-714C-83F2-E20A1C234A1F}"/>
              </a:ext>
            </a:extLst>
          </p:cNvPr>
          <p:cNvSpPr/>
          <p:nvPr/>
        </p:nvSpPr>
        <p:spPr>
          <a:xfrm>
            <a:off x="9619483" y="469349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8" name="Action Button: Custom 20">
            <a:hlinkClick r:id="" action="ppaction://noaction" highlightClick="1">
              <a:snd r:embed="rId15" name="Tongue twister 3 Medium.wav"/>
            </a:hlinkClick>
            <a:extLst>
              <a:ext uri="{FF2B5EF4-FFF2-40B4-BE49-F238E27FC236}">
                <a16:creationId xmlns:a16="http://schemas.microsoft.com/office/drawing/2014/main" id="{18C8B896-B060-284B-94FC-E30B0077B196}"/>
              </a:ext>
            </a:extLst>
          </p:cNvPr>
          <p:cNvSpPr/>
          <p:nvPr/>
        </p:nvSpPr>
        <p:spPr>
          <a:xfrm>
            <a:off x="10550621" y="470436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9" name="Action Button: Custom 20">
            <a:hlinkClick r:id="" action="ppaction://noaction" highlightClick="1">
              <a:snd r:embed="rId16" name="Tongue twister 3 Fast.wav"/>
            </a:hlinkClick>
            <a:extLst>
              <a:ext uri="{FF2B5EF4-FFF2-40B4-BE49-F238E27FC236}">
                <a16:creationId xmlns:a16="http://schemas.microsoft.com/office/drawing/2014/main" id="{D262B88A-A3A1-FA47-8DA6-70A89EEB6670}"/>
              </a:ext>
            </a:extLst>
          </p:cNvPr>
          <p:cNvSpPr/>
          <p:nvPr/>
        </p:nvSpPr>
        <p:spPr>
          <a:xfrm>
            <a:off x="11494891" y="470267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7" name="Picture 4" descr="Book, Opened, Pages, Reading, Learn">
            <a:extLst>
              <a:ext uri="{FF2B5EF4-FFF2-40B4-BE49-F238E27FC236}">
                <a16:creationId xmlns:a16="http://schemas.microsoft.com/office/drawing/2014/main" id="{40525500-F586-1B4D-A302-F6839DBFF58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853117" y="3486183"/>
            <a:ext cx="1830173" cy="915087"/>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A94551CB-16A1-FB42-B243-EC55A898C04D}"/>
              </a:ext>
            </a:extLst>
          </p:cNvPr>
          <p:cNvSpPr txBox="1">
            <a:spLocks/>
          </p:cNvSpPr>
          <p:nvPr/>
        </p:nvSpPr>
        <p:spPr>
          <a:xfrm>
            <a:off x="6481288" y="186145"/>
            <a:ext cx="3138195" cy="595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a:t>*</a:t>
            </a:r>
            <a:r>
              <a:rPr lang="en-GB" sz="2400" dirty="0" err="1"/>
              <a:t>guerrero</a:t>
            </a:r>
            <a:r>
              <a:rPr lang="en-GB" sz="2400" dirty="0"/>
              <a:t> = warrior</a:t>
            </a:r>
          </a:p>
          <a:p>
            <a:r>
              <a:rPr lang="en-GB" sz="2400" dirty="0"/>
              <a:t>*</a:t>
            </a:r>
            <a:r>
              <a:rPr lang="en-GB" sz="2400" dirty="0" err="1"/>
              <a:t>poder</a:t>
            </a:r>
            <a:r>
              <a:rPr lang="en-GB" sz="2400" dirty="0"/>
              <a:t> = power</a:t>
            </a:r>
          </a:p>
        </p:txBody>
      </p:sp>
      <p:grpSp>
        <p:nvGrpSpPr>
          <p:cNvPr id="9" name="Grupo 8">
            <a:extLst>
              <a:ext uri="{FF2B5EF4-FFF2-40B4-BE49-F238E27FC236}">
                <a16:creationId xmlns:a16="http://schemas.microsoft.com/office/drawing/2014/main" id="{BAF5538C-FD60-F64A-BF29-3A5596D92D23}"/>
              </a:ext>
            </a:extLst>
          </p:cNvPr>
          <p:cNvGrpSpPr/>
          <p:nvPr/>
        </p:nvGrpSpPr>
        <p:grpSpPr>
          <a:xfrm>
            <a:off x="4056295" y="2575713"/>
            <a:ext cx="4097774" cy="3117917"/>
            <a:chOff x="3532366" y="1617320"/>
            <a:chExt cx="4097774" cy="3117917"/>
          </a:xfrm>
        </p:grpSpPr>
        <p:sp>
          <p:nvSpPr>
            <p:cNvPr id="8" name="Llamada rectangular redondeada 7">
              <a:extLst>
                <a:ext uri="{FF2B5EF4-FFF2-40B4-BE49-F238E27FC236}">
                  <a16:creationId xmlns:a16="http://schemas.microsoft.com/office/drawing/2014/main" id="{8E819C44-60CA-1049-B9D7-FB9DD6A6822C}"/>
                </a:ext>
              </a:extLst>
            </p:cNvPr>
            <p:cNvSpPr/>
            <p:nvPr/>
          </p:nvSpPr>
          <p:spPr>
            <a:xfrm>
              <a:off x="3532366" y="1617320"/>
              <a:ext cx="4097774" cy="3117917"/>
            </a:xfrm>
            <a:prstGeom prst="wedgeRoundRectCallout">
              <a:avLst>
                <a:gd name="adj1" fmla="val -209"/>
                <a:gd name="adj2" fmla="val -57475"/>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t>El merengue es un tipo de música para bailar de la República Dominicana.</a:t>
              </a:r>
            </a:p>
            <a:p>
              <a:pPr algn="ctr"/>
              <a:endParaRPr lang="es-GB" sz="2000" dirty="0"/>
            </a:p>
            <a:p>
              <a:pPr algn="ctr"/>
              <a:endParaRPr lang="es-GB" sz="2000" dirty="0"/>
            </a:p>
            <a:p>
              <a:pPr algn="ctr"/>
              <a:endParaRPr lang="es-GB" sz="2000" dirty="0"/>
            </a:p>
            <a:p>
              <a:pPr algn="ctr"/>
              <a:endParaRPr lang="es-GB" sz="2000" dirty="0"/>
            </a:p>
          </p:txBody>
        </p:sp>
        <p:pic>
          <p:nvPicPr>
            <p:cNvPr id="3074" name="Picture 2" descr="cha cha dancers silhouette - Clip Art Library">
              <a:extLst>
                <a:ext uri="{FF2B5EF4-FFF2-40B4-BE49-F238E27FC236}">
                  <a16:creationId xmlns:a16="http://schemas.microsoft.com/office/drawing/2014/main" id="{2490B93A-E86C-8145-92AB-9E6ED36FE33F}"/>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4588" y="3018254"/>
              <a:ext cx="1107832" cy="16565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ominican republic map with flag - Clip Art Library">
              <a:extLst>
                <a:ext uri="{FF2B5EF4-FFF2-40B4-BE49-F238E27FC236}">
                  <a16:creationId xmlns:a16="http://schemas.microsoft.com/office/drawing/2014/main" id="{B3181131-9454-5247-952B-AC064904A24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78831" y="3113270"/>
              <a:ext cx="2133889" cy="13824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282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pPr lvl="0">
              <a:spcBef>
                <a:spcPts val="1000"/>
              </a:spcBef>
              <a:defRPr/>
            </a:pPr>
            <a:r>
              <a:rPr lang="en-GB" sz="3600" dirty="0">
                <a:solidFill>
                  <a:prstClr val="white"/>
                </a:solidFill>
              </a:rPr>
              <a:t>SSC [</a:t>
            </a:r>
            <a:r>
              <a:rPr lang="en-GB" sz="3600" dirty="0" err="1">
                <a:solidFill>
                  <a:prstClr val="white"/>
                </a:solidFill>
              </a:rPr>
              <a:t>ge</a:t>
            </a:r>
            <a:r>
              <a:rPr lang="en-GB" sz="3600" dirty="0">
                <a:solidFill>
                  <a:prstClr val="white"/>
                </a:solidFill>
              </a:rPr>
              <a:t>], [</a:t>
            </a:r>
            <a:r>
              <a:rPr lang="en-GB" sz="3600" dirty="0" err="1">
                <a:solidFill>
                  <a:prstClr val="white"/>
                </a:solidFill>
              </a:rPr>
              <a:t>gi</a:t>
            </a:r>
            <a:r>
              <a:rPr lang="en-GB" sz="3600" dirty="0">
                <a:solidFill>
                  <a:prstClr val="white"/>
                </a:solidFill>
              </a:rPr>
              <a:t>] ('soft G')</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p:txBody>
      </p:sp>
    </p:spTree>
    <p:extLst>
      <p:ext uri="{BB962C8B-B14F-4D97-AF65-F5344CB8AC3E}">
        <p14:creationId xmlns:p14="http://schemas.microsoft.com/office/powerpoint/2010/main" val="559044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886360" y="234378"/>
            <a:ext cx="2041784" cy="44564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816353" y="252628"/>
            <a:ext cx="2111790" cy="445649"/>
          </a:xfrm>
        </p:spPr>
        <p:txBody>
          <a:bodyPr>
            <a:noAutofit/>
          </a:bodyPr>
          <a:lstStyle/>
          <a:p>
            <a:pPr algn="ctr"/>
            <a:r>
              <a:rPr lang="es-GB" sz="2000" b="1" dirty="0">
                <a:solidFill>
                  <a:schemeClr val="bg1"/>
                </a:solidFill>
              </a:rPr>
              <a:t>leer / hablar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0" name="CuadroTexto 9">
            <a:extLst>
              <a:ext uri="{FF2B5EF4-FFF2-40B4-BE49-F238E27FC236}">
                <a16:creationId xmlns:a16="http://schemas.microsoft.com/office/drawing/2014/main" id="{B6ED907B-AA73-1741-8434-28AA350C32DC}"/>
              </a:ext>
            </a:extLst>
          </p:cNvPr>
          <p:cNvSpPr txBox="1"/>
          <p:nvPr/>
        </p:nvSpPr>
        <p:spPr>
          <a:xfrm>
            <a:off x="178254" y="1356340"/>
            <a:ext cx="850264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6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‘ge’ and ‘je’ are pronounced the same.</a:t>
            </a:r>
          </a:p>
        </p:txBody>
      </p:sp>
      <p:sp>
        <p:nvSpPr>
          <p:cNvPr id="5" name="CuadroTexto 4">
            <a:extLst>
              <a:ext uri="{FF2B5EF4-FFF2-40B4-BE49-F238E27FC236}">
                <a16:creationId xmlns:a16="http://schemas.microsoft.com/office/drawing/2014/main" id="{D31145F4-6024-C64A-8852-9FE4D351CBDE}"/>
              </a:ext>
            </a:extLst>
          </p:cNvPr>
          <p:cNvSpPr txBox="1"/>
          <p:nvPr/>
        </p:nvSpPr>
        <p:spPr>
          <a:xfrm>
            <a:off x="178254" y="2059982"/>
            <a:ext cx="1021425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la primera parte del texto con tu pareja. ¡Debes pronunciar las palabras con ‘</a:t>
            </a:r>
            <a:r>
              <a:rPr kumimoji="0" lang="es-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s-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s-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correctamente!</a:t>
            </a:r>
          </a:p>
        </p:txBody>
      </p:sp>
      <p:sp>
        <p:nvSpPr>
          <p:cNvPr id="7" name="CuadroTexto 6">
            <a:extLst>
              <a:ext uri="{FF2B5EF4-FFF2-40B4-BE49-F238E27FC236}">
                <a16:creationId xmlns:a16="http://schemas.microsoft.com/office/drawing/2014/main" id="{E7138978-10BF-B64B-BD04-9F282C37EEE4}"/>
              </a:ext>
            </a:extLst>
          </p:cNvPr>
          <p:cNvSpPr txBox="1"/>
          <p:nvPr/>
        </p:nvSpPr>
        <p:spPr>
          <a:xfrm>
            <a:off x="249618" y="3078428"/>
            <a:ext cx="11692764" cy="28931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 hermano Jor</a:t>
            </a:r>
            <a:r>
              <a:rPr kumimoji="0" lang="es-E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sús y yo </a:t>
            </a:r>
            <a:r>
              <a:rPr kumimoji="0" lang="es-ES" sz="2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somos cubanos, </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pero vivimos en los Estados Unidos. Nuestra casa está en Miami, Florida, en una zona </a:t>
            </a:r>
            <a:r>
              <a:rPr kumimoji="0" lang="es-E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neralmente de población cubana. Hay mucha </a:t>
            </a:r>
            <a:r>
              <a:rPr kumimoji="0" lang="es-E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nte extran</a:t>
            </a:r>
            <a:r>
              <a:rPr kumimoji="0" lang="es-E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 aquí.  Asistimos a un colegio </a:t>
            </a:r>
            <a:r>
              <a:rPr kumimoji="0" lang="es-E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nial donde aprendemos muchas cosas y hacemos e</a:t>
            </a:r>
            <a:r>
              <a:rPr kumimoji="0" lang="es-E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rcicio. Por e</a:t>
            </a:r>
            <a:r>
              <a:rPr kumimoji="0" lang="es-E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mplo, leemos y escribimos textos sobre persona</a:t>
            </a:r>
            <a:r>
              <a:rPr kumimoji="0" lang="es-E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actuales y corremos en el parque. Cuando salimos de clase co</a:t>
            </a:r>
            <a:r>
              <a:rPr kumimoji="0" lang="es-E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mos el autobús y volvemos a casa”. </a:t>
            </a:r>
          </a:p>
        </p:txBody>
      </p:sp>
      <p:pic>
        <p:nvPicPr>
          <p:cNvPr id="8" name="Imagen 7">
            <a:extLst>
              <a:ext uri="{FF2B5EF4-FFF2-40B4-BE49-F238E27FC236}">
                <a16:creationId xmlns:a16="http://schemas.microsoft.com/office/drawing/2014/main" id="{B1572496-72F4-9748-9C09-F5E06A752FEA}"/>
              </a:ext>
            </a:extLst>
          </p:cNvPr>
          <p:cNvPicPr>
            <a:picLocks noChangeAspect="1"/>
          </p:cNvPicPr>
          <p:nvPr/>
        </p:nvPicPr>
        <p:blipFill>
          <a:blip r:embed="rId4"/>
          <a:stretch>
            <a:fillRect/>
          </a:stretch>
        </p:blipFill>
        <p:spPr>
          <a:xfrm>
            <a:off x="10792474" y="5502388"/>
            <a:ext cx="1207724" cy="566753"/>
          </a:xfrm>
          <a:prstGeom prst="rect">
            <a:avLst/>
          </a:prstGeom>
        </p:spPr>
      </p:pic>
      <p:pic>
        <p:nvPicPr>
          <p:cNvPr id="3" name="Imagen 2" descr="Interfaz de usuario gráfica&#10;&#10;Descripción generada automáticamente">
            <a:extLst>
              <a:ext uri="{FF2B5EF4-FFF2-40B4-BE49-F238E27FC236}">
                <a16:creationId xmlns:a16="http://schemas.microsoft.com/office/drawing/2014/main" id="{AD1DA7B5-217A-A846-80F3-ECB575D22983}"/>
              </a:ext>
            </a:extLst>
          </p:cNvPr>
          <p:cNvPicPr>
            <a:picLocks noChangeAspect="1"/>
          </p:cNvPicPr>
          <p:nvPr/>
        </p:nvPicPr>
        <p:blipFill>
          <a:blip r:embed="rId5"/>
          <a:stretch>
            <a:fillRect/>
          </a:stretch>
        </p:blipFill>
        <p:spPr>
          <a:xfrm>
            <a:off x="9106678" y="987302"/>
            <a:ext cx="2893520" cy="1627605"/>
          </a:xfrm>
          <a:prstGeom prst="rect">
            <a:avLst/>
          </a:prstGeom>
        </p:spPr>
      </p:pic>
      <p:sp>
        <p:nvSpPr>
          <p:cNvPr id="11" name="CuadroTexto 10">
            <a:extLst>
              <a:ext uri="{FF2B5EF4-FFF2-40B4-BE49-F238E27FC236}">
                <a16:creationId xmlns:a16="http://schemas.microsoft.com/office/drawing/2014/main" id="{2B458C5B-3922-0A4C-8B4C-510356AA0D9F}"/>
              </a:ext>
            </a:extLst>
          </p:cNvPr>
          <p:cNvSpPr txBox="1"/>
          <p:nvPr/>
        </p:nvSpPr>
        <p:spPr>
          <a:xfrm>
            <a:off x="5122565" y="5957395"/>
            <a:ext cx="60532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*personaje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character (e.g. in a film)</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celebrity</a:t>
            </a:r>
          </a:p>
        </p:txBody>
      </p:sp>
    </p:spTree>
    <p:extLst>
      <p:ext uri="{BB962C8B-B14F-4D97-AF65-F5344CB8AC3E}">
        <p14:creationId xmlns:p14="http://schemas.microsoft.com/office/powerpoint/2010/main" val="5864267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FCF8179-C7D1-8B4E-B6A5-32A21B1126FA}"/>
              </a:ext>
            </a:extLst>
          </p:cNvPr>
          <p:cNvPicPr>
            <a:picLocks noChangeAspect="1"/>
          </p:cNvPicPr>
          <p:nvPr/>
        </p:nvPicPr>
        <p:blipFill>
          <a:blip r:embed="rId3"/>
          <a:stretch>
            <a:fillRect/>
          </a:stretch>
        </p:blipFill>
        <p:spPr>
          <a:xfrm>
            <a:off x="8495534" y="5445988"/>
            <a:ext cx="1334899" cy="790882"/>
          </a:xfrm>
          <a:prstGeom prst="rect">
            <a:avLst/>
          </a:prstGeom>
        </p:spPr>
      </p:pic>
      <p:sp>
        <p:nvSpPr>
          <p:cNvPr id="2" name="Title 1"/>
          <p:cNvSpPr>
            <a:spLocks noGrp="1"/>
          </p:cNvSpPr>
          <p:nvPr>
            <p:ph type="ctrTitle"/>
          </p:nvPr>
        </p:nvSpPr>
        <p:spPr>
          <a:xfrm>
            <a:off x="87835" y="221838"/>
            <a:ext cx="8097520" cy="601567"/>
          </a:xfrm>
        </p:spPr>
        <p:txBody>
          <a:bodyPr>
            <a:noAutofit/>
          </a:bodyPr>
          <a:lstStyle/>
          <a:p>
            <a:pPr algn="l"/>
            <a:r>
              <a:rPr lang="en-GB" sz="2800" b="1" dirty="0" err="1"/>
              <a:t>Pronuncia</a:t>
            </a:r>
            <a:r>
              <a:rPr lang="en-GB" sz="2800" b="1" dirty="0"/>
              <a:t> </a:t>
            </a:r>
            <a:r>
              <a:rPr lang="en-GB" sz="2800" b="1" dirty="0" err="1"/>
              <a:t>cada</a:t>
            </a:r>
            <a:r>
              <a:rPr lang="en-GB" sz="2800" b="1" dirty="0"/>
              <a:t> palabra </a:t>
            </a:r>
            <a:r>
              <a:rPr lang="en-GB" sz="2800" b="1" dirty="0" err="1"/>
              <a:t>correctamente</a:t>
            </a:r>
            <a:r>
              <a:rPr lang="en-GB" sz="2800" b="1" dirty="0"/>
              <a:t>.</a:t>
            </a:r>
          </a:p>
        </p:txBody>
      </p:sp>
      <p:sp>
        <p:nvSpPr>
          <p:cNvPr id="44" name="Rounded Rectangle 43"/>
          <p:cNvSpPr/>
          <p:nvPr/>
        </p:nvSpPr>
        <p:spPr>
          <a:xfrm rot="21210987">
            <a:off x="745482" y="4830200"/>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salva</a:t>
            </a:r>
            <a:r>
              <a:rPr kumimoji="0" lang="en-GB"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je</a:t>
            </a:r>
            <a:endPar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47" name="Rounded Rectangle 46"/>
          <p:cNvSpPr/>
          <p:nvPr/>
        </p:nvSpPr>
        <p:spPr>
          <a:xfrm rot="526907">
            <a:off x="3673742" y="3731553"/>
            <a:ext cx="2578306"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neración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8" name="Rounded Rectangle 47"/>
          <p:cNvSpPr/>
          <p:nvPr/>
        </p:nvSpPr>
        <p:spPr>
          <a:xfrm rot="20874163">
            <a:off x="9659117" y="4981855"/>
            <a:ext cx="2040964"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neroso</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3" name="Rounded Rectangle 52"/>
          <p:cNvSpPr/>
          <p:nvPr/>
        </p:nvSpPr>
        <p:spPr>
          <a:xfrm rot="1011269">
            <a:off x="3266295" y="5209248"/>
            <a:ext cx="2314040"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inteli</a:t>
            </a:r>
            <a:r>
              <a:rPr kumimoji="0" lang="en-GB"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nte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4" name="Rounded Rectangle 53"/>
          <p:cNvSpPr/>
          <p:nvPr/>
        </p:nvSpPr>
        <p:spPr>
          <a:xfrm rot="266858">
            <a:off x="6485741" y="5390323"/>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jé</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rcito</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6" name="Rounded Rectangle 55"/>
          <p:cNvSpPr/>
          <p:nvPr/>
        </p:nvSpPr>
        <p:spPr>
          <a:xfrm rot="21250116">
            <a:off x="10057184" y="1934080"/>
            <a:ext cx="11258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je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a:t>
            </a:r>
          </a:p>
        </p:txBody>
      </p:sp>
      <p:sp>
        <p:nvSpPr>
          <p:cNvPr id="57" name="Rounded Rectangle 56"/>
          <p:cNvSpPr/>
          <p:nvPr/>
        </p:nvSpPr>
        <p:spPr>
          <a:xfrm rot="403865">
            <a:off x="1147611" y="3071685"/>
            <a:ext cx="1566968"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tar</a:t>
            </a:r>
            <a:r>
              <a:rPr kumimoji="0" lang="en-GB"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je</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8" name="Rounded Rectangle 57"/>
          <p:cNvSpPr/>
          <p:nvPr/>
        </p:nvSpPr>
        <p:spPr>
          <a:xfrm>
            <a:off x="514276" y="1460594"/>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sto</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9" name="Rounded Rectangle 38"/>
          <p:cNvSpPr/>
          <p:nvPr/>
        </p:nvSpPr>
        <p:spPr>
          <a:xfrm>
            <a:off x="10240635" y="221838"/>
            <a:ext cx="1516666" cy="400919"/>
          </a:xfrm>
          <a:prstGeom prst="roundRect">
            <a:avLst/>
          </a:prstGeom>
          <a:solidFill>
            <a:srgbClr val="E568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TextBox 59"/>
          <p:cNvSpPr txBox="1"/>
          <p:nvPr/>
        </p:nvSpPr>
        <p:spPr>
          <a:xfrm>
            <a:off x="10532547" y="237091"/>
            <a:ext cx="12010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61" name="Rounded Rectangle 60"/>
          <p:cNvSpPr/>
          <p:nvPr/>
        </p:nvSpPr>
        <p:spPr>
          <a:xfrm rot="399833">
            <a:off x="6299191" y="1179712"/>
            <a:ext cx="1410002"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gara</a:t>
            </a:r>
            <a:r>
              <a:rPr kumimoji="0" lang="en-GB"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je</a:t>
            </a:r>
            <a:endPar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9" name="Rounded Rectangle 38"/>
          <p:cNvSpPr/>
          <p:nvPr/>
        </p:nvSpPr>
        <p:spPr>
          <a:xfrm rot="21014393">
            <a:off x="7325982" y="4285866"/>
            <a:ext cx="1852864"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mensa</a:t>
            </a:r>
            <a:r>
              <a:rPr kumimoji="0" lang="en-GB"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je</a:t>
            </a:r>
            <a:endPar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40" name="Rounded Rectangle 39"/>
          <p:cNvSpPr/>
          <p:nvPr/>
        </p:nvSpPr>
        <p:spPr>
          <a:xfrm rot="21014393">
            <a:off x="3444022" y="2316930"/>
            <a:ext cx="2062263"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paisa</a:t>
            </a:r>
            <a:r>
              <a:rPr kumimoji="0" lang="en-GB"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je</a:t>
            </a:r>
            <a:endPar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7" name="Rounded Rectangle 43">
            <a:extLst>
              <a:ext uri="{FF2B5EF4-FFF2-40B4-BE49-F238E27FC236}">
                <a16:creationId xmlns:a16="http://schemas.microsoft.com/office/drawing/2014/main" id="{77C5AC0D-A939-7F4D-A47F-5FCBC6189DD1}"/>
              </a:ext>
            </a:extLst>
          </p:cNvPr>
          <p:cNvSpPr/>
          <p:nvPr/>
        </p:nvSpPr>
        <p:spPr>
          <a:xfrm rot="623682">
            <a:off x="7771317" y="2794916"/>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nte</a:t>
            </a:r>
            <a:endPar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A970878C-A119-F646-8071-1E0EE47DE3DA}"/>
              </a:ext>
            </a:extLst>
          </p:cNvPr>
          <p:cNvSpPr txBox="1"/>
          <p:nvPr/>
        </p:nvSpPr>
        <p:spPr>
          <a:xfrm rot="386882">
            <a:off x="6246202" y="1707515"/>
            <a:ext cx="13227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garage</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CuadroTexto 18">
            <a:extLst>
              <a:ext uri="{FF2B5EF4-FFF2-40B4-BE49-F238E27FC236}">
                <a16:creationId xmlns:a16="http://schemas.microsoft.com/office/drawing/2014/main" id="{221587F1-9F2C-3E49-AFCC-030E3DBB1C9C}"/>
              </a:ext>
            </a:extLst>
          </p:cNvPr>
          <p:cNvSpPr txBox="1"/>
          <p:nvPr/>
        </p:nvSpPr>
        <p:spPr>
          <a:xfrm rot="21181085">
            <a:off x="10216972" y="2497077"/>
            <a:ext cx="9252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boss</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CuadroTexto 19">
            <a:extLst>
              <a:ext uri="{FF2B5EF4-FFF2-40B4-BE49-F238E27FC236}">
                <a16:creationId xmlns:a16="http://schemas.microsoft.com/office/drawing/2014/main" id="{5BC58921-3DF3-204C-8E9C-EC480ABA9909}"/>
              </a:ext>
            </a:extLst>
          </p:cNvPr>
          <p:cNvSpPr txBox="1"/>
          <p:nvPr/>
        </p:nvSpPr>
        <p:spPr>
          <a:xfrm rot="20816830">
            <a:off x="10009750" y="5508544"/>
            <a:ext cx="15472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generous</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CuadroTexto 20">
            <a:extLst>
              <a:ext uri="{FF2B5EF4-FFF2-40B4-BE49-F238E27FC236}">
                <a16:creationId xmlns:a16="http://schemas.microsoft.com/office/drawing/2014/main" id="{EF053B74-1033-8F43-8FA4-D1D9E262C536}"/>
              </a:ext>
            </a:extLst>
          </p:cNvPr>
          <p:cNvSpPr txBox="1"/>
          <p:nvPr/>
        </p:nvSpPr>
        <p:spPr>
          <a:xfrm rot="21183416">
            <a:off x="1393751" y="5380813"/>
            <a:ext cx="8563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ild</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CuadroTexto 21">
            <a:extLst>
              <a:ext uri="{FF2B5EF4-FFF2-40B4-BE49-F238E27FC236}">
                <a16:creationId xmlns:a16="http://schemas.microsoft.com/office/drawing/2014/main" id="{46CE593F-E045-844C-8460-E4A0206E3E2F}"/>
              </a:ext>
            </a:extLst>
          </p:cNvPr>
          <p:cNvSpPr txBox="1"/>
          <p:nvPr/>
        </p:nvSpPr>
        <p:spPr>
          <a:xfrm rot="621217">
            <a:off x="8012070" y="3292940"/>
            <a:ext cx="11368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gent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CuadroTexto 22">
            <a:extLst>
              <a:ext uri="{FF2B5EF4-FFF2-40B4-BE49-F238E27FC236}">
                <a16:creationId xmlns:a16="http://schemas.microsoft.com/office/drawing/2014/main" id="{3D381351-536D-1A43-AD20-D1CED93B960B}"/>
              </a:ext>
            </a:extLst>
          </p:cNvPr>
          <p:cNvSpPr txBox="1"/>
          <p:nvPr/>
        </p:nvSpPr>
        <p:spPr>
          <a:xfrm rot="216473">
            <a:off x="6785064" y="5910905"/>
            <a:ext cx="10134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army</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 name="Imagen 3">
            <a:extLst>
              <a:ext uri="{FF2B5EF4-FFF2-40B4-BE49-F238E27FC236}">
                <a16:creationId xmlns:a16="http://schemas.microsoft.com/office/drawing/2014/main" id="{AEA2E90D-AF9D-4B4D-A8A9-985A7CE1B5ED}"/>
              </a:ext>
            </a:extLst>
          </p:cNvPr>
          <p:cNvPicPr>
            <a:picLocks noChangeAspect="1"/>
          </p:cNvPicPr>
          <p:nvPr/>
        </p:nvPicPr>
        <p:blipFill>
          <a:blip r:embed="rId4"/>
          <a:stretch>
            <a:fillRect/>
          </a:stretch>
        </p:blipFill>
        <p:spPr>
          <a:xfrm>
            <a:off x="7933262" y="713515"/>
            <a:ext cx="1136372" cy="1136372"/>
          </a:xfrm>
          <a:prstGeom prst="rect">
            <a:avLst/>
          </a:prstGeom>
        </p:spPr>
      </p:pic>
      <p:pic>
        <p:nvPicPr>
          <p:cNvPr id="7" name="Imagen 6">
            <a:extLst>
              <a:ext uri="{FF2B5EF4-FFF2-40B4-BE49-F238E27FC236}">
                <a16:creationId xmlns:a16="http://schemas.microsoft.com/office/drawing/2014/main" id="{D4B8BFF7-3270-C047-B3ED-770E4498D33A}"/>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238224">
            <a:off x="1294640" y="3534953"/>
            <a:ext cx="1049180" cy="1049180"/>
          </a:xfrm>
          <a:prstGeom prst="rect">
            <a:avLst/>
          </a:prstGeom>
        </p:spPr>
      </p:pic>
      <p:pic>
        <p:nvPicPr>
          <p:cNvPr id="8" name="Imagen 7">
            <a:extLst>
              <a:ext uri="{FF2B5EF4-FFF2-40B4-BE49-F238E27FC236}">
                <a16:creationId xmlns:a16="http://schemas.microsoft.com/office/drawing/2014/main" id="{8480F1D9-6045-2341-833A-E66744BF99C6}"/>
              </a:ext>
            </a:extLst>
          </p:cNvPr>
          <p:cNvPicPr>
            <a:picLocks noChangeAspect="1"/>
          </p:cNvPicPr>
          <p:nvPr/>
        </p:nvPicPr>
        <p:blipFill>
          <a:blip r:embed="rId6"/>
          <a:stretch>
            <a:fillRect/>
          </a:stretch>
        </p:blipFill>
        <p:spPr>
          <a:xfrm>
            <a:off x="5607885" y="2489167"/>
            <a:ext cx="1386638" cy="985243"/>
          </a:xfrm>
          <a:prstGeom prst="rect">
            <a:avLst/>
          </a:prstGeom>
        </p:spPr>
      </p:pic>
      <p:pic>
        <p:nvPicPr>
          <p:cNvPr id="9" name="Imagen 8">
            <a:extLst>
              <a:ext uri="{FF2B5EF4-FFF2-40B4-BE49-F238E27FC236}">
                <a16:creationId xmlns:a16="http://schemas.microsoft.com/office/drawing/2014/main" id="{D487F4A0-996C-B949-A1EB-810CA0BB92A2}"/>
              </a:ext>
            </a:extLst>
          </p:cNvPr>
          <p:cNvPicPr>
            <a:picLocks noChangeAspect="1"/>
          </p:cNvPicPr>
          <p:nvPr/>
        </p:nvPicPr>
        <p:blipFill>
          <a:blip r:embed="rId7"/>
          <a:stretch>
            <a:fillRect/>
          </a:stretch>
        </p:blipFill>
        <p:spPr>
          <a:xfrm>
            <a:off x="9786081" y="3212459"/>
            <a:ext cx="1106673" cy="1162259"/>
          </a:xfrm>
          <a:prstGeom prst="rect">
            <a:avLst/>
          </a:prstGeom>
        </p:spPr>
      </p:pic>
      <p:pic>
        <p:nvPicPr>
          <p:cNvPr id="1026" name="Picture 2" descr="Free Hand Gestures Pictures, Download Free Hand Gestures Pictures ...">
            <a:extLst>
              <a:ext uri="{FF2B5EF4-FFF2-40B4-BE49-F238E27FC236}">
                <a16:creationId xmlns:a16="http://schemas.microsoft.com/office/drawing/2014/main" id="{DD7C5D52-F180-204D-9F0E-F86DE23FA9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275" t="1" r="51719" b="66946"/>
          <a:stretch/>
        </p:blipFill>
        <p:spPr bwMode="auto">
          <a:xfrm>
            <a:off x="2643975" y="1142402"/>
            <a:ext cx="673142" cy="965588"/>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2">
            <a:extLst>
              <a:ext uri="{FF2B5EF4-FFF2-40B4-BE49-F238E27FC236}">
                <a16:creationId xmlns:a16="http://schemas.microsoft.com/office/drawing/2014/main" id="{3D381351-536D-1A43-AD20-D1CED93B960B}"/>
              </a:ext>
            </a:extLst>
          </p:cNvPr>
          <p:cNvSpPr txBox="1"/>
          <p:nvPr/>
        </p:nvSpPr>
        <p:spPr>
          <a:xfrm rot="1058768">
            <a:off x="3375781" y="5713296"/>
            <a:ext cx="15632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[intelligent]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6268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grpId="0" nodeType="clickEffect">
                                  <p:stCondLst>
                                    <p:cond delay="0"/>
                                  </p:stCondLst>
                                  <p:childTnLst>
                                    <p:animEffect transition="out" filter="fade">
                                      <p:cBhvr>
                                        <p:cTn id="6" dur="500" tmFilter="0, 0; .2, .5; .8, .5; 1, 0"/>
                                        <p:tgtEl>
                                          <p:spTgt spid="58"/>
                                        </p:tgtEl>
                                      </p:cBhvr>
                                    </p:animEffect>
                                    <p:animScale>
                                      <p:cBhvr>
                                        <p:cTn id="7" dur="250" autoRev="1" fill="hold"/>
                                        <p:tgtEl>
                                          <p:spTgt spid="5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5000" fill="hold" grpId="0" nodeType="clickEffect">
                                  <p:stCondLst>
                                    <p:cond delay="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5000" fill="hold" grpId="0" nodeType="clickEffect">
                                  <p:stCondLst>
                                    <p:cond delay="0"/>
                                  </p:stCondLst>
                                  <p:childTnLst>
                                    <p:animEffect transition="out" filter="fade">
                                      <p:cBhvr>
                                        <p:cTn id="16" dur="500" tmFilter="0, 0; .2, .5; .8, .5; 1, 0"/>
                                        <p:tgtEl>
                                          <p:spTgt spid="39"/>
                                        </p:tgtEl>
                                      </p:cBhvr>
                                    </p:animEffect>
                                    <p:animScale>
                                      <p:cBhvr>
                                        <p:cTn id="17" dur="250" autoRev="1" fill="hold"/>
                                        <p:tgtEl>
                                          <p:spTgt spid="39"/>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repeatCount="5000" fill="hold" grpId="0" nodeType="clickEffect">
                                  <p:stCondLst>
                                    <p:cond delay="0"/>
                                  </p:stCondLst>
                                  <p:childTnLst>
                                    <p:animEffect transition="out" filter="fade">
                                      <p:cBhvr>
                                        <p:cTn id="21" dur="500" tmFilter="0, 0; .2, .5; .8, .5; 1, 0"/>
                                        <p:tgtEl>
                                          <p:spTgt spid="44"/>
                                        </p:tgtEl>
                                      </p:cBhvr>
                                    </p:animEffect>
                                    <p:animScale>
                                      <p:cBhvr>
                                        <p:cTn id="22" dur="250" autoRev="1" fill="hold"/>
                                        <p:tgtEl>
                                          <p:spTgt spid="4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repeatCount="5000" fill="hold" grpId="0" nodeType="clickEffect">
                                  <p:stCondLst>
                                    <p:cond delay="0"/>
                                  </p:stCondLst>
                                  <p:childTnLst>
                                    <p:animEffect transition="out" filter="fade">
                                      <p:cBhvr>
                                        <p:cTn id="26" dur="500" tmFilter="0, 0; .2, .5; .8, .5; 1, 0"/>
                                        <p:tgtEl>
                                          <p:spTgt spid="48"/>
                                        </p:tgtEl>
                                      </p:cBhvr>
                                    </p:animEffect>
                                    <p:animScale>
                                      <p:cBhvr>
                                        <p:cTn id="27" dur="250" autoRev="1" fill="hold"/>
                                        <p:tgtEl>
                                          <p:spTgt spid="4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repeatCount="5000" fill="hold" grpId="0" nodeType="clickEffect">
                                  <p:stCondLst>
                                    <p:cond delay="0"/>
                                  </p:stCondLst>
                                  <p:childTnLst>
                                    <p:animEffect transition="out" filter="fade">
                                      <p:cBhvr>
                                        <p:cTn id="31" dur="500" tmFilter="0, 0; .2, .5; .8, .5; 1, 0"/>
                                        <p:tgtEl>
                                          <p:spTgt spid="56"/>
                                        </p:tgtEl>
                                      </p:cBhvr>
                                    </p:animEffect>
                                    <p:animScale>
                                      <p:cBhvr>
                                        <p:cTn id="32" dur="250" autoRev="1" fill="hold"/>
                                        <p:tgtEl>
                                          <p:spTgt spid="5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repeatCount="5000" fill="hold" grpId="0" nodeType="clickEffect">
                                  <p:stCondLst>
                                    <p:cond delay="0"/>
                                  </p:stCondLst>
                                  <p:childTnLst>
                                    <p:animEffect transition="out" filter="fade">
                                      <p:cBhvr>
                                        <p:cTn id="36" dur="500" tmFilter="0, 0; .2, .5; .8, .5; 1, 0"/>
                                        <p:tgtEl>
                                          <p:spTgt spid="57"/>
                                        </p:tgtEl>
                                      </p:cBhvr>
                                    </p:animEffect>
                                    <p:animScale>
                                      <p:cBhvr>
                                        <p:cTn id="37" dur="250" autoRev="1" fill="hold"/>
                                        <p:tgtEl>
                                          <p:spTgt spid="5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repeatCount="5000" fill="hold" grpId="0" nodeType="click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5000" fill="hold" grpId="0" nodeType="clickEffect">
                                  <p:stCondLst>
                                    <p:cond delay="0"/>
                                  </p:stCondLst>
                                  <p:childTnLst>
                                    <p:animEffect transition="out" filter="fade">
                                      <p:cBhvr>
                                        <p:cTn id="46" dur="500" tmFilter="0, 0; .2, .5; .8, .5; 1, 0"/>
                                        <p:tgtEl>
                                          <p:spTgt spid="17"/>
                                        </p:tgtEl>
                                      </p:cBhvr>
                                    </p:animEffect>
                                    <p:animScale>
                                      <p:cBhvr>
                                        <p:cTn id="47" dur="250" autoRev="1" fill="hold"/>
                                        <p:tgtEl>
                                          <p:spTgt spid="17"/>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6" presetClass="emph" presetSubtype="0" repeatCount="5000" fill="hold" grpId="0" nodeType="clickEffect">
                                  <p:stCondLst>
                                    <p:cond delay="0"/>
                                  </p:stCondLst>
                                  <p:childTnLst>
                                    <p:animEffect transition="out" filter="fade">
                                      <p:cBhvr>
                                        <p:cTn id="51" dur="500" tmFilter="0, 0; .2, .5; .8, .5; 1, 0"/>
                                        <p:tgtEl>
                                          <p:spTgt spid="61"/>
                                        </p:tgtEl>
                                      </p:cBhvr>
                                    </p:animEffect>
                                    <p:animScale>
                                      <p:cBhvr>
                                        <p:cTn id="52" dur="250" autoRev="1" fill="hold"/>
                                        <p:tgtEl>
                                          <p:spTgt spid="61"/>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repeatCount="5000" fill="hold" grpId="0" nodeType="clickEffect">
                                  <p:stCondLst>
                                    <p:cond delay="0"/>
                                  </p:stCondLst>
                                  <p:childTnLst>
                                    <p:animEffect transition="out" filter="fade">
                                      <p:cBhvr>
                                        <p:cTn id="56" dur="500" tmFilter="0, 0; .2, .5; .8, .5; 1, 0"/>
                                        <p:tgtEl>
                                          <p:spTgt spid="54"/>
                                        </p:tgtEl>
                                      </p:cBhvr>
                                    </p:animEffect>
                                    <p:animScale>
                                      <p:cBhvr>
                                        <p:cTn id="57" dur="250" autoRev="1" fill="hold"/>
                                        <p:tgtEl>
                                          <p:spTgt spid="54"/>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6" presetClass="emph" presetSubtype="0" repeatCount="5000" fill="hold" grpId="0" nodeType="click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48" grpId="0" animBg="1"/>
      <p:bldP spid="53" grpId="0" animBg="1"/>
      <p:bldP spid="54" grpId="0" animBg="1"/>
      <p:bldP spid="56" grpId="0" animBg="1"/>
      <p:bldP spid="57" grpId="0" animBg="1"/>
      <p:bldP spid="58" grpId="0" animBg="1"/>
      <p:bldP spid="61" grpId="0" animBg="1"/>
      <p:bldP spid="39" grpId="0" animBg="1"/>
      <p:bldP spid="40"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071" y="272924"/>
            <a:ext cx="9765581" cy="556310"/>
          </a:xfrm>
        </p:spPr>
        <p:txBody>
          <a:bodyPr>
            <a:noAutofit/>
          </a:bodyPr>
          <a:lstStyle/>
          <a:p>
            <a:r>
              <a:rPr lang="en-GB" sz="2200" b="1" dirty="0" err="1"/>
              <a:t>Ahora</a:t>
            </a:r>
            <a:r>
              <a:rPr lang="en-GB" sz="2200" b="1" dirty="0"/>
              <a:t> lee el </a:t>
            </a:r>
            <a:r>
              <a:rPr lang="en-GB" sz="2200" b="1" dirty="0" err="1"/>
              <a:t>texto</a:t>
            </a:r>
            <a:r>
              <a:rPr lang="en-GB" sz="2200" b="1" dirty="0"/>
              <a:t> con </a:t>
            </a:r>
            <a:r>
              <a:rPr lang="en-GB" sz="2200" b="1" dirty="0" err="1"/>
              <a:t>tu</a:t>
            </a:r>
            <a:r>
              <a:rPr lang="en-GB" sz="2200" b="1" dirty="0"/>
              <a:t> pareja para </a:t>
            </a:r>
            <a:r>
              <a:rPr lang="en-GB" sz="2200" b="1" dirty="0" err="1"/>
              <a:t>practicar</a:t>
            </a:r>
            <a:r>
              <a:rPr lang="en-GB" sz="2200" b="1" dirty="0"/>
              <a:t> la </a:t>
            </a:r>
            <a:r>
              <a:rPr lang="en-GB" sz="2200" b="1" dirty="0" err="1"/>
              <a:t>pronunciación</a:t>
            </a:r>
            <a:r>
              <a:rPr lang="en-GB" sz="2200" b="1" dirty="0"/>
              <a:t>. ¡</a:t>
            </a:r>
            <a:r>
              <a:rPr lang="en-GB" sz="2200" b="1" dirty="0" err="1"/>
              <a:t>Atención</a:t>
            </a:r>
            <a:r>
              <a:rPr lang="en-GB" sz="2200" b="1" dirty="0"/>
              <a:t> a las palabras con ‘</a:t>
            </a:r>
            <a:r>
              <a:rPr lang="en-GB" sz="2200" b="1" dirty="0" err="1"/>
              <a:t>ge</a:t>
            </a:r>
            <a:r>
              <a:rPr lang="en-GB" sz="2200" b="1" dirty="0"/>
              <a:t>’ y ‘je’!</a:t>
            </a:r>
          </a:p>
        </p:txBody>
      </p:sp>
      <p:sp>
        <p:nvSpPr>
          <p:cNvPr id="5" name="Rounded Rectangle 11">
            <a:extLst>
              <a:ext uri="{FF2B5EF4-FFF2-40B4-BE49-F238E27FC236}">
                <a16:creationId xmlns:a16="http://schemas.microsoft.com/office/drawing/2014/main" id="{E9EAED9A-6625-BB40-B42F-661592F9F055}"/>
              </a:ext>
            </a:extLst>
          </p:cNvPr>
          <p:cNvSpPr/>
          <p:nvPr/>
        </p:nvSpPr>
        <p:spPr>
          <a:xfrm>
            <a:off x="10071652" y="258166"/>
            <a:ext cx="18564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5">
            <a:extLst>
              <a:ext uri="{FF2B5EF4-FFF2-40B4-BE49-F238E27FC236}">
                <a16:creationId xmlns:a16="http://schemas.microsoft.com/office/drawing/2014/main" id="{3E16822F-8924-0C47-969B-A31D9798D21E}"/>
              </a:ext>
            </a:extLst>
          </p:cNvPr>
          <p:cNvSpPr txBox="1"/>
          <p:nvPr/>
        </p:nvSpPr>
        <p:spPr>
          <a:xfrm>
            <a:off x="306071" y="999383"/>
            <a:ext cx="10613720" cy="5170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a:ln>
                  <a:noFill/>
                </a:ln>
                <a:solidFill>
                  <a:srgbClr val="FF7C00"/>
                </a:solidFill>
                <a:effectLst/>
                <a:uLnTx/>
                <a:uFillTx/>
                <a:latin typeface="Century Gothic" panose="020F0302020204030204"/>
                <a:ea typeface="+mn-ea"/>
                <a:cs typeface="+mn-cs"/>
              </a:rPr>
              <a:t>a) </a:t>
            </a:r>
            <a:r>
              <a:rPr kumimoji="0" lang="es-E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Ambos </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nacimos en La Habana, crecimos en el mismo barrio y asistimos a la misma escuela. ¡Pasamos mucho tiempo juntos! Durante varios años disfrutamos una </a:t>
            </a:r>
            <a:r>
              <a:rPr kumimoji="0" lang="es-E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vida simple.</a:t>
            </a:r>
            <a:endParaRPr kumimoji="0" lang="es-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a:ln>
                  <a:noFill/>
                </a:ln>
                <a:solidFill>
                  <a:srgbClr val="FF7C00"/>
                </a:solidFill>
                <a:effectLst/>
                <a:uLnTx/>
                <a:uFillTx/>
                <a:latin typeface="Century Gothic" panose="020F0302020204030204"/>
                <a:ea typeface="+mn-ea"/>
                <a:cs typeface="+mn-cs"/>
              </a:rPr>
              <a:t>b) </a:t>
            </a:r>
            <a:r>
              <a:rPr kumimoji="0" lang="es-E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Sí, compartimos muchas experiencias y vivimos momentos muy felices. Un día empezamos una relación y poco después consideramos ser marido y mu</a:t>
            </a:r>
            <a:r>
              <a:rPr kumimoji="0" lang="es-E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je</a:t>
            </a:r>
            <a:r>
              <a:rPr kumimoji="0" lang="es-E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 Pensamos en crear una familia y comprar una casa en nuestro barrio. Entonces celebramos una boda* muy bonita, ¡invitamos a mucha </a:t>
            </a:r>
            <a:r>
              <a:rPr kumimoji="0" lang="es-E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a:t>
            </a:r>
            <a:r>
              <a:rPr kumimoji="0" lang="es-E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nte! </a:t>
            </a:r>
            <a:endParaRPr kumimoji="0" lang="es-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a:ln>
                  <a:noFill/>
                </a:ln>
                <a:solidFill>
                  <a:srgbClr val="FF7C00"/>
                </a:solidFill>
                <a:effectLst/>
                <a:uLnTx/>
                <a:uFillTx/>
                <a:latin typeface="Century Gothic" panose="020F0302020204030204"/>
                <a:ea typeface="+mn-ea"/>
                <a:cs typeface="+mn-cs"/>
              </a:rPr>
              <a:t>a) </a:t>
            </a:r>
            <a:r>
              <a:rPr kumimoji="0" lang="es-E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 </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año después decidimos tener un hijo, vuestro padre </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rardo y, más tarde, vuestra tía </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zabel. Pero entonces empezamos a ver muchos cambios políticos en el país y perdimos el derecho a dar nuestra opinión. </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a:ln>
                  <a:noFill/>
                </a:ln>
                <a:solidFill>
                  <a:srgbClr val="FF7C00"/>
                </a:solidFill>
                <a:effectLst/>
                <a:uLnTx/>
                <a:uFillTx/>
                <a:latin typeface="Century Gothic" panose="020F0302020204030204"/>
                <a:ea typeface="+mn-ea"/>
                <a:cs typeface="+mn-cs"/>
              </a:rPr>
              <a:t>b) </a:t>
            </a:r>
            <a:r>
              <a:rPr kumimoji="0" lang="es-E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Pues </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sí, no soportamos la situación. Estudiamos las opciones y elegimos huir del país. Organizamos un equipa</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 y escapamos ur</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ntemente. </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a:ln>
                  <a:noFill/>
                </a:ln>
                <a:solidFill>
                  <a:srgbClr val="FF7C00"/>
                </a:solidFill>
                <a:effectLst/>
                <a:uLnTx/>
                <a:uFillTx/>
                <a:latin typeface="Century Gothic" panose="020F0302020204030204"/>
                <a:ea typeface="+mn-ea"/>
                <a:cs typeface="+mn-cs"/>
              </a:rPr>
              <a:t>a) </a:t>
            </a:r>
            <a:r>
              <a:rPr kumimoji="0" lang="es-E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Durante </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via</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Estados Unidos reconocimos a unos amigos cubanos y los ayudamos a cruzar la frontera. Llegamos todos juntos con muchas dudas, pero también con esperanza. Finalmente, cumplimos nuestro sueño.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7">
            <a:extLst>
              <a:ext uri="{FF2B5EF4-FFF2-40B4-BE49-F238E27FC236}">
                <a16:creationId xmlns:a16="http://schemas.microsoft.com/office/drawing/2014/main" id="{4AE5E51E-AEDC-0C4A-9673-8B79A4FFC35D}"/>
              </a:ext>
            </a:extLst>
          </p:cNvPr>
          <p:cNvSpPr txBox="1"/>
          <p:nvPr/>
        </p:nvSpPr>
        <p:spPr>
          <a:xfrm>
            <a:off x="9591426" y="687971"/>
            <a:ext cx="27889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boda* = wedding</a:t>
            </a:r>
          </a:p>
        </p:txBody>
      </p:sp>
      <p:sp>
        <p:nvSpPr>
          <p:cNvPr id="9" name="CuadroTexto 8">
            <a:extLst>
              <a:ext uri="{FF2B5EF4-FFF2-40B4-BE49-F238E27FC236}">
                <a16:creationId xmlns:a16="http://schemas.microsoft.com/office/drawing/2014/main" id="{2504B83B-4C12-0D4D-B2AB-BD1D7D3FAC8B}"/>
              </a:ext>
            </a:extLst>
          </p:cNvPr>
          <p:cNvSpPr txBox="1"/>
          <p:nvPr/>
        </p:nvSpPr>
        <p:spPr>
          <a:xfrm>
            <a:off x="9388016" y="6014552"/>
            <a:ext cx="27751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equipaje* = luggage</a:t>
            </a:r>
          </a:p>
        </p:txBody>
      </p:sp>
      <p:pic>
        <p:nvPicPr>
          <p:cNvPr id="7" name="Imagen 6" descr="Una caricatura de una persona&#10;&#10;Descripción generada automáticamente con confianza media">
            <a:extLst>
              <a:ext uri="{FF2B5EF4-FFF2-40B4-BE49-F238E27FC236}">
                <a16:creationId xmlns:a16="http://schemas.microsoft.com/office/drawing/2014/main" id="{D0029B51-E33C-AA44-B0D1-E2264AA72E1B}"/>
              </a:ext>
            </a:extLst>
          </p:cNvPr>
          <p:cNvPicPr>
            <a:picLocks noChangeAspect="1"/>
          </p:cNvPicPr>
          <p:nvPr/>
        </p:nvPicPr>
        <p:blipFill rotWithShape="1">
          <a:blip r:embed="rId3"/>
          <a:srcRect l="24980" t="5341" r="51497"/>
          <a:stretch/>
        </p:blipFill>
        <p:spPr>
          <a:xfrm flipH="1">
            <a:off x="11011856" y="1606173"/>
            <a:ext cx="874072" cy="1978533"/>
          </a:xfrm>
          <a:prstGeom prst="rect">
            <a:avLst/>
          </a:prstGeom>
        </p:spPr>
      </p:pic>
      <p:pic>
        <p:nvPicPr>
          <p:cNvPr id="10" name="Imagen 9" descr="Una caricatura de una persona&#10;&#10;Descripción generada automáticamente con confianza media">
            <a:extLst>
              <a:ext uri="{FF2B5EF4-FFF2-40B4-BE49-F238E27FC236}">
                <a16:creationId xmlns:a16="http://schemas.microsoft.com/office/drawing/2014/main" id="{0728849E-9980-154E-BAD6-F97CF1A876D4}"/>
              </a:ext>
            </a:extLst>
          </p:cNvPr>
          <p:cNvPicPr>
            <a:picLocks noChangeAspect="1"/>
          </p:cNvPicPr>
          <p:nvPr/>
        </p:nvPicPr>
        <p:blipFill rotWithShape="1">
          <a:blip r:embed="rId3"/>
          <a:srcRect l="48968" t="5341" r="27739"/>
          <a:stretch/>
        </p:blipFill>
        <p:spPr>
          <a:xfrm>
            <a:off x="11138229" y="3800612"/>
            <a:ext cx="874070" cy="1998034"/>
          </a:xfrm>
          <a:prstGeom prst="rect">
            <a:avLst/>
          </a:prstGeom>
        </p:spPr>
      </p:pic>
    </p:spTree>
    <p:extLst>
      <p:ext uri="{BB962C8B-B14F-4D97-AF65-F5344CB8AC3E}">
        <p14:creationId xmlns:p14="http://schemas.microsoft.com/office/powerpoint/2010/main" val="1571352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72" y="333026"/>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6" name="Picture 6" descr="silhouettes of five peop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9433" y="2224030"/>
            <a:ext cx="2813133" cy="1317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pic>
        <p:nvPicPr>
          <p:cNvPr id="20486" name="Picture 6" descr="polaroid pictur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0302" y="1309484"/>
            <a:ext cx="1780934" cy="1452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pic>
        <p:nvPicPr>
          <p:cNvPr id="20484" name="Picture 4" descr="hand making 'ok' sig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2981" y="4404593"/>
            <a:ext cx="1163991" cy="16175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98771" y="4699842"/>
            <a:ext cx="63584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neralmente</a:t>
            </a:r>
          </a:p>
        </p:txBody>
      </p:sp>
      <p:sp>
        <p:nvSpPr>
          <p:cNvPr id="15" name="TextBox 14"/>
          <p:cNvSpPr txBox="1"/>
          <p:nvPr/>
        </p:nvSpPr>
        <p:spPr>
          <a:xfrm>
            <a:off x="4755388" y="5486479"/>
            <a:ext cx="26002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[generally]</a:t>
            </a:r>
          </a:p>
        </p:txBody>
      </p:sp>
      <p:sp>
        <p:nvSpPr>
          <p:cNvPr id="8" name="TextBox 7"/>
          <p:cNvSpPr txBox="1"/>
          <p:nvPr/>
        </p:nvSpPr>
        <p:spPr>
          <a:xfrm>
            <a:off x="8282661" y="202748"/>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pic>
        <p:nvPicPr>
          <p:cNvPr id="20488" name="Picture 8" descr="Man picking up a suitcas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6909" y="1452484"/>
            <a:ext cx="1938421" cy="16411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98131" y="3388930"/>
            <a:ext cx="5050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ntino</a:t>
            </a:r>
          </a:p>
        </p:txBody>
      </p:sp>
      <p:pic>
        <p:nvPicPr>
          <p:cNvPr id="20482" name="Picture 2" descr="Flag of Argenti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2220" y="4571853"/>
            <a:ext cx="1893134" cy="9465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284124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ge_imag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486"/>
                                        </p:tgtEl>
                                        <p:attrNameLst>
                                          <p:attrName>style.visibility</p:attrName>
                                        </p:attrNameLst>
                                      </p:cBhvr>
                                      <p:to>
                                        <p:strVal val="visible"/>
                                      </p:to>
                                    </p:set>
                                    <p:animEffect transition="in" filter="fade">
                                      <p:cBhvr>
                                        <p:cTn id="28" dur="500"/>
                                        <p:tgtEl>
                                          <p:spTgt spid="20486"/>
                                        </p:tgtEl>
                                      </p:cBhvr>
                                    </p:animEffect>
                                  </p:childTnLst>
                                  <p:subTnLst>
                                    <p:audio>
                                      <p:cMediaNode>
                                        <p:cTn display="0" masterRel="sameClick">
                                          <p:stCondLst>
                                            <p:cond evt="begin" delay="0">
                                              <p:tn val="26"/>
                                            </p:cond>
                                          </p:stCondLst>
                                          <p:endCondLst>
                                            <p:cond evt="onStopAudio" delay="0">
                                              <p:tgtEl>
                                                <p:sldTgt/>
                                              </p:tgtEl>
                                            </p:cond>
                                          </p:endCondLst>
                                        </p:cTn>
                                        <p:tgtEl>
                                          <p:sndTgt r:embed="rId5" name="ge_imag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ge_recog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488"/>
                                        </p:tgtEl>
                                        <p:attrNameLst>
                                          <p:attrName>style.visibility</p:attrName>
                                        </p:attrNameLst>
                                      </p:cBhvr>
                                      <p:to>
                                        <p:strVal val="visible"/>
                                      </p:to>
                                    </p:set>
                                    <p:animEffect transition="in" filter="fade">
                                      <p:cBhvr>
                                        <p:cTn id="38" dur="500"/>
                                        <p:tgtEl>
                                          <p:spTgt spid="20488"/>
                                        </p:tgtEl>
                                      </p:cBhvr>
                                    </p:animEffect>
                                  </p:childTnLst>
                                  <p:subTnLst>
                                    <p:audio>
                                      <p:cMediaNode>
                                        <p:cTn display="0" masterRel="sameClick">
                                          <p:stCondLst>
                                            <p:cond evt="begin" delay="0">
                                              <p:tn val="36"/>
                                            </p:cond>
                                          </p:stCondLst>
                                          <p:endCondLst>
                                            <p:cond evt="onStopAudio" delay="0">
                                              <p:tgtEl>
                                                <p:sldTgt/>
                                              </p:tgtEl>
                                            </p:cond>
                                          </p:endCondLst>
                                        </p:cTn>
                                        <p:tgtEl>
                                          <p:sndTgt r:embed="rId6" name="ge_recog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e_gest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484"/>
                                        </p:tgtEl>
                                        <p:attrNameLst>
                                          <p:attrName>style.visibility</p:attrName>
                                        </p:attrNameLst>
                                      </p:cBhvr>
                                      <p:to>
                                        <p:strVal val="visible"/>
                                      </p:to>
                                    </p:set>
                                    <p:animEffect transition="in" filter="fade">
                                      <p:cBhvr>
                                        <p:cTn id="48" dur="500"/>
                                        <p:tgtEl>
                                          <p:spTgt spid="20484"/>
                                        </p:tgtEl>
                                      </p:cBhvr>
                                    </p:animEffect>
                                  </p:childTnLst>
                                  <p:subTnLst>
                                    <p:audio>
                                      <p:cMediaNode>
                                        <p:cTn display="0" masterRel="sameClick">
                                          <p:stCondLst>
                                            <p:cond evt="begin" delay="0">
                                              <p:tn val="46"/>
                                            </p:cond>
                                          </p:stCondLst>
                                          <p:endCondLst>
                                            <p:cond evt="onStopAudio" delay="0">
                                              <p:tgtEl>
                                                <p:sldTgt/>
                                              </p:tgtEl>
                                            </p:cond>
                                          </p:endCondLst>
                                        </p:cTn>
                                        <p:tgtEl>
                                          <p:sndTgt r:embed="rId7" name="ge_gest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8" name="ge_generalme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ge_generalme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ge_argentin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482"/>
                                        </p:tgtEl>
                                        <p:attrNameLst>
                                          <p:attrName>style.visibility</p:attrName>
                                        </p:attrNameLst>
                                      </p:cBhvr>
                                      <p:to>
                                        <p:strVal val="visible"/>
                                      </p:to>
                                    </p:set>
                                    <p:animEffect transition="in" filter="fade">
                                      <p:cBhvr>
                                        <p:cTn id="68" dur="500"/>
                                        <p:tgtEl>
                                          <p:spTgt spid="20482"/>
                                        </p:tgtEl>
                                      </p:cBhvr>
                                    </p:animEffect>
                                  </p:childTnLst>
                                  <p:subTnLst>
                                    <p:audio>
                                      <p:cMediaNode>
                                        <p:cTn display="0" masterRel="sameClick">
                                          <p:stCondLst>
                                            <p:cond evt="begin" delay="0">
                                              <p:tn val="66"/>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15"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72" y="333026"/>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ntino</a:t>
            </a:r>
          </a:p>
        </p:txBody>
      </p:sp>
      <p:sp>
        <p:nvSpPr>
          <p:cNvPr id="17" name="TextBox 16"/>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361791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ge_imag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ge_recog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e_ges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8" name="ge_generalme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96827"/>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ar</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ntino</a:t>
            </a:r>
          </a:p>
        </p:txBody>
      </p:sp>
      <p:sp>
        <p:nvSpPr>
          <p:cNvPr id="17" name="TextBox 16"/>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237559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7556"/>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1508" name="Picture 4" descr="imagine bub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804" y="663725"/>
            <a:ext cx="3586391" cy="3849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04686" y="4241129"/>
            <a:ext cx="678262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gi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
        <p:nvSpPr>
          <p:cNvPr id="8" name="TextBox 7"/>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16042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500"/>
                                        <p:tgtEl>
                                          <p:spTgt spid="21508"/>
                                        </p:tgtEl>
                                      </p:cBhvr>
                                    </p:animEffect>
                                  </p:childTnLst>
                                  <p:subTnLst>
                                    <p:audio>
                                      <p:cMediaNode>
                                        <p:cTn display="0" masterRel="sameClick">
                                          <p:stCondLst>
                                            <p:cond evt="begin" delay="0">
                                              <p:tn val="15"/>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327</TotalTime>
  <Words>7387</Words>
  <Application>Microsoft Office PowerPoint</Application>
  <PresentationFormat>Widescreen</PresentationFormat>
  <Paragraphs>1104</Paragraphs>
  <Slides>59</Slides>
  <Notes>59</Notes>
  <HiddenSlides>0</HiddenSlides>
  <MMClips>2</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59</vt:i4>
      </vt:variant>
    </vt:vector>
  </HeadingPairs>
  <TitlesOfParts>
    <vt:vector size="68" baseType="lpstr">
      <vt:lpstr>Arial</vt:lpstr>
      <vt:lpstr>Calibri</vt:lpstr>
      <vt:lpstr>Century Gothic</vt:lpstr>
      <vt:lpstr>Tw Cen MT</vt:lpstr>
      <vt:lpstr>1_Office Theme</vt:lpstr>
      <vt:lpstr>3_Office Theme</vt:lpstr>
      <vt:lpstr>2_Office Theme</vt:lpstr>
      <vt:lpstr>4_Office Theme</vt:lpstr>
      <vt:lpstr>5_Office Theme</vt:lpstr>
      <vt:lpstr>Spanish phonics collection </vt:lpstr>
      <vt:lpstr>SSC [ge], [gi] ('soft G')</vt:lpstr>
      <vt:lpstr>ge </vt:lpstr>
      <vt:lpstr>ge </vt:lpstr>
      <vt:lpstr>ge </vt:lpstr>
      <vt:lpstr>ge</vt:lpstr>
      <vt:lpstr>ge</vt:lpstr>
      <vt:lpstr>ge</vt:lpstr>
      <vt:lpstr>gi </vt:lpstr>
      <vt:lpstr>gi </vt:lpstr>
      <vt:lpstr>gi </vt:lpstr>
      <vt:lpstr>gi</vt:lpstr>
      <vt:lpstr>gi</vt:lpstr>
      <vt:lpstr>gi</vt:lpstr>
      <vt:lpstr>Fonética</vt:lpstr>
      <vt:lpstr>escuchar / escribir</vt:lpstr>
      <vt:lpstr>Una conversación entre amigos</vt:lpstr>
      <vt:lpstr>escuchar</vt:lpstr>
      <vt:lpstr>SSC [ge], [gi] ('soft G')</vt:lpstr>
      <vt:lpstr>Fonética</vt:lpstr>
      <vt:lpstr>ge</vt:lpstr>
      <vt:lpstr>ge</vt:lpstr>
      <vt:lpstr>ge</vt:lpstr>
      <vt:lpstr>gi</vt:lpstr>
      <vt:lpstr>gi</vt:lpstr>
      <vt:lpstr>gi</vt:lpstr>
      <vt:lpstr>Fonética</vt:lpstr>
      <vt:lpstr>SSC [ge], [gi] ('soft G')</vt:lpstr>
      <vt:lpstr>ge </vt:lpstr>
      <vt:lpstr>ge </vt:lpstr>
      <vt:lpstr>ge </vt:lpstr>
      <vt:lpstr>ge </vt:lpstr>
      <vt:lpstr>ge </vt:lpstr>
      <vt:lpstr>ge </vt:lpstr>
      <vt:lpstr>gi </vt:lpstr>
      <vt:lpstr>gi </vt:lpstr>
      <vt:lpstr>gi </vt:lpstr>
      <vt:lpstr>gi </vt:lpstr>
      <vt:lpstr>gi</vt:lpstr>
      <vt:lpstr>gi</vt:lpstr>
      <vt:lpstr>¿ GE o GI ?</vt:lpstr>
      <vt:lpstr>¿ GE o GI ?</vt:lpstr>
      <vt:lpstr>¿Qué significan las palabras?</vt:lpstr>
      <vt:lpstr>Una familia argentina famosa</vt:lpstr>
      <vt:lpstr>Una familia argentina famosa</vt:lpstr>
      <vt:lpstr>SSC [ge], [gi] ('soft G')</vt:lpstr>
      <vt:lpstr>Fonética</vt:lpstr>
      <vt:lpstr>hablar / escuchar</vt:lpstr>
      <vt:lpstr>hablar / escuchar</vt:lpstr>
      <vt:lpstr>hablar / escuchar</vt:lpstr>
      <vt:lpstr>hablar / escuchar</vt:lpstr>
      <vt:lpstr>hablar / escuchar</vt:lpstr>
      <vt:lpstr>SSC [ge], [gi] ('soft G')</vt:lpstr>
      <vt:lpstr>Fonética</vt:lpstr>
      <vt:lpstr>Miguel, el *guerrero portugués, toca la guitarra y baila merengue.  Ángel de Gerona usa *poderes mágicos en el colegio para pasar las páginas.  Generalmente, la gente de Argentina es genial, inteligente y generosa.    </vt:lpstr>
      <vt:lpstr>SSC [ge], [gi] ('soft G')</vt:lpstr>
      <vt:lpstr>leer / hablar</vt:lpstr>
      <vt:lpstr>Pronuncia cada palabra correctamente.</vt:lpstr>
      <vt:lpstr>Ahora lee el texto con tu pareja para practicar la pronunciación. ¡Atención a las palabras con ‘ge’ y ‘je’!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Mollie Bentley-Smith</cp:lastModifiedBy>
  <cp:revision>36</cp:revision>
  <dcterms:created xsi:type="dcterms:W3CDTF">2020-06-12T19:18:08Z</dcterms:created>
  <dcterms:modified xsi:type="dcterms:W3CDTF">2022-08-08T15:49:29Z</dcterms:modified>
</cp:coreProperties>
</file>