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1"/>
  </p:notesMasterIdLst>
  <p:sldIdLst>
    <p:sldId id="257" r:id="rId4"/>
    <p:sldId id="321" r:id="rId5"/>
    <p:sldId id="262" r:id="rId6"/>
    <p:sldId id="324" r:id="rId7"/>
    <p:sldId id="325" r:id="rId8"/>
    <p:sldId id="354" r:id="rId9"/>
    <p:sldId id="322" r:id="rId10"/>
    <p:sldId id="358" r:id="rId11"/>
    <p:sldId id="359" r:id="rId12"/>
    <p:sldId id="360" r:id="rId13"/>
    <p:sldId id="365" r:id="rId14"/>
    <p:sldId id="403" r:id="rId15"/>
    <p:sldId id="367" r:id="rId16"/>
    <p:sldId id="388" r:id="rId17"/>
    <p:sldId id="323" r:id="rId18"/>
    <p:sldId id="305" r:id="rId19"/>
    <p:sldId id="304" r:id="rId20"/>
    <p:sldId id="311" r:id="rId21"/>
    <p:sldId id="404" r:id="rId22"/>
    <p:sldId id="829" r:id="rId23"/>
    <p:sldId id="814" r:id="rId24"/>
    <p:sldId id="811" r:id="rId25"/>
    <p:sldId id="816" r:id="rId26"/>
    <p:sldId id="813" r:id="rId27"/>
    <p:sldId id="817" r:id="rId28"/>
    <p:sldId id="812" r:id="rId29"/>
    <p:sldId id="81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6" autoAdjust="0"/>
    <p:restoredTop sz="75646" autoAdjust="0"/>
  </p:normalViewPr>
  <p:slideViewPr>
    <p:cSldViewPr snapToGrid="0">
      <p:cViewPr varScale="1">
        <p:scale>
          <a:sx n="72" d="100"/>
          <a:sy n="72" d="100"/>
        </p:scale>
        <p:origin x="760" y="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‘cui’</a:t>
            </a:r>
            <a:r>
              <a:rPr lang="en-GB" b="0" baseline="0" dirty="0"/>
              <a:t>.</a:t>
            </a:r>
            <a:br>
              <a:rPr lang="en-GB" baseline="0" dirty="0"/>
            </a:br>
            <a:r>
              <a:rPr lang="en-GB" baseline="0" dirty="0"/>
              <a:t>Then present and elicit the pronunciation of both </a:t>
            </a:r>
            <a:r>
              <a:rPr lang="en-GB" b="1" baseline="0" dirty="0"/>
              <a:t>cluster</a:t>
            </a:r>
            <a:r>
              <a:rPr lang="en-GB" baseline="0" dirty="0"/>
              <a:t> words.</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658139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SSCs [</a:t>
            </a:r>
            <a:r>
              <a:rPr lang="en-US" dirty="0" err="1"/>
              <a:t>ce</a:t>
            </a:r>
            <a:r>
              <a:rPr lang="en-US" dirty="0"/>
              <a:t>], [ci], [cue] and [cui]. </a:t>
            </a:r>
          </a:p>
          <a:p>
            <a:endParaRPr lang="en-US" dirty="0"/>
          </a:p>
          <a:p>
            <a:r>
              <a:rPr lang="en-US" b="1" dirty="0"/>
              <a:t>Procedure:</a:t>
            </a:r>
          </a:p>
          <a:p>
            <a:r>
              <a:rPr lang="en-US" b="0" dirty="0"/>
              <a:t>1. Students listen to each recording and write the word including the missing letters.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dirty="0"/>
          </a:p>
        </p:txBody>
      </p:sp>
    </p:spTree>
    <p:extLst>
      <p:ext uri="{BB962C8B-B14F-4D97-AF65-F5344CB8AC3E}">
        <p14:creationId xmlns:p14="http://schemas.microsoft.com/office/powerpoint/2010/main" val="430947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OPTIONAL</a:t>
            </a:r>
          </a:p>
          <a:p>
            <a:r>
              <a:rPr lang="en-US" sz="1200" b="1" kern="1200" dirty="0">
                <a:solidFill>
                  <a:schemeClr val="tx1"/>
                </a:solidFill>
                <a:effectLst/>
                <a:latin typeface="+mn-lt"/>
                <a:ea typeface="+mn-ea"/>
                <a:cs typeface="+mn-cs"/>
              </a:rPr>
              <a:t>Differentiation - </a:t>
            </a:r>
            <a:r>
              <a:rPr lang="en-GB" sz="1200" b="0" kern="1200" dirty="0">
                <a:solidFill>
                  <a:schemeClr val="tx1"/>
                </a:solidFill>
                <a:effectLst/>
                <a:latin typeface="+mn-lt"/>
                <a:ea typeface="+mn-ea"/>
                <a:cs typeface="+mn-cs"/>
              </a:rPr>
              <a:t>m</a:t>
            </a:r>
            <a:r>
              <a:rPr lang="en-GB" b="0" dirty="0"/>
              <a:t>ore challenging version of previous activity:</a:t>
            </a:r>
            <a:r>
              <a:rPr lang="en-GB" b="0" baseline="0" dirty="0"/>
              <a:t> </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SSCs [</a:t>
            </a:r>
            <a:r>
              <a:rPr lang="en-US" dirty="0" err="1"/>
              <a:t>ce</a:t>
            </a:r>
            <a:r>
              <a:rPr lang="en-US" dirty="0"/>
              <a:t>], [ci], [cue] and [cui]. </a:t>
            </a:r>
          </a:p>
          <a:p>
            <a:endParaRPr lang="en-US" dirty="0"/>
          </a:p>
          <a:p>
            <a:r>
              <a:rPr lang="en-US" b="1" dirty="0"/>
              <a:t>Procedure:</a:t>
            </a:r>
          </a:p>
          <a:p>
            <a:r>
              <a:rPr lang="en-US" b="0" dirty="0"/>
              <a:t>1. Students listen to each recording and write the </a:t>
            </a:r>
            <a:r>
              <a:rPr lang="es-ES" b="0" dirty="0" err="1"/>
              <a:t>whole</a:t>
            </a:r>
            <a:r>
              <a:rPr lang="es-ES" b="0" dirty="0"/>
              <a:t> </a:t>
            </a:r>
            <a:r>
              <a:rPr lang="es-ES" b="0" dirty="0" err="1"/>
              <a:t>word</a:t>
            </a:r>
            <a:r>
              <a:rPr lang="es-ES" b="0" dirty="0"/>
              <a:t>.</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637867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OPTIONAL</a:t>
            </a:r>
          </a:p>
          <a:p>
            <a:endParaRPr lang="en-GB" b="1" baseline="0" dirty="0"/>
          </a:p>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consolidate SSCs [</a:t>
            </a:r>
            <a:r>
              <a:rPr lang="en-US" dirty="0" err="1"/>
              <a:t>ce</a:t>
            </a:r>
            <a:r>
              <a:rPr lang="en-US" dirty="0"/>
              <a:t>], [ci], [cue] and [cui]. </a:t>
            </a:r>
          </a:p>
          <a:p>
            <a:endParaRPr lang="en-US" dirty="0"/>
          </a:p>
          <a:p>
            <a:r>
              <a:rPr lang="en-US" b="1" dirty="0"/>
              <a:t>Procedure:</a:t>
            </a:r>
          </a:p>
          <a:p>
            <a:r>
              <a:rPr lang="en-US" b="0" dirty="0"/>
              <a:t>1. Students </a:t>
            </a:r>
            <a:r>
              <a:rPr lang="es-ES" b="0" dirty="0" err="1"/>
              <a:t>write</a:t>
            </a:r>
            <a:r>
              <a:rPr lang="es-ES" b="0" dirty="0"/>
              <a:t> </a:t>
            </a:r>
            <a:r>
              <a:rPr lang="es-ES" b="0" dirty="0" err="1"/>
              <a:t>the</a:t>
            </a:r>
            <a:r>
              <a:rPr lang="es-ES" b="0" dirty="0"/>
              <a:t> </a:t>
            </a:r>
            <a:r>
              <a:rPr lang="es-ES" b="0" dirty="0" err="1"/>
              <a:t>words</a:t>
            </a:r>
            <a:r>
              <a:rPr lang="es-ES" b="0" dirty="0"/>
              <a:t> in </a:t>
            </a:r>
            <a:r>
              <a:rPr lang="es-ES" b="0" dirty="0" err="1"/>
              <a:t>their</a:t>
            </a:r>
            <a:r>
              <a:rPr lang="es-ES" b="0" dirty="0"/>
              <a:t> </a:t>
            </a:r>
            <a:r>
              <a:rPr lang="es-ES" b="0" dirty="0" err="1"/>
              <a:t>books</a:t>
            </a:r>
            <a:r>
              <a:rPr lang="es-ES" b="0" dirty="0"/>
              <a:t> and </a:t>
            </a:r>
            <a:r>
              <a:rPr lang="es-ES" b="0" dirty="0" err="1"/>
              <a:t>write</a:t>
            </a:r>
            <a:r>
              <a:rPr lang="es-ES" b="0" dirty="0"/>
              <a:t> </a:t>
            </a:r>
            <a:r>
              <a:rPr lang="en-GB" baseline="0" dirty="0"/>
              <a:t>the letter next to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Teacher e</a:t>
            </a:r>
            <a:r>
              <a:rPr lang="en-GB" baseline="0" dirty="0"/>
              <a:t>licits the letter in Spanish to practise letters of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Alternatively, the teacher can read out each word and students will say the corresponding letter in Spanish; or teacher says the letters fairly swiftly in jumbled order, and the students pronounce the Spanish word.</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b="0" dirty="0"/>
          </a:p>
          <a:p>
            <a:endParaRPr lang="en-GB" baseline="0" dirty="0"/>
          </a:p>
        </p:txBody>
      </p:sp>
      <p:sp>
        <p:nvSpPr>
          <p:cNvPr id="4" name="Slide Number Placeholder 3"/>
          <p:cNvSpPr>
            <a:spLocks noGrp="1"/>
          </p:cNvSpPr>
          <p:nvPr>
            <p:ph type="sldNum" sz="quarter" idx="10"/>
          </p:nvPr>
        </p:nvSpPr>
        <p:spPr/>
        <p:txBody>
          <a:bodyPr/>
          <a:lstStyle/>
          <a:p>
            <a:fld id="{AA119F9D-DE95-46FD-9DBD-380478876FF9}" type="slidenum">
              <a:rPr lang="en-GB" smtClean="0"/>
              <a:t>13</a:t>
            </a:fld>
            <a:endParaRPr lang="en-GB"/>
          </a:p>
        </p:txBody>
      </p:sp>
    </p:spTree>
    <p:extLst>
      <p:ext uri="{BB962C8B-B14F-4D97-AF65-F5344CB8AC3E}">
        <p14:creationId xmlns:p14="http://schemas.microsoft.com/office/powerpoint/2010/main" val="3913902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p>
          <a:p>
            <a:endParaRPr lang="en-GB" b="1" dirty="0"/>
          </a:p>
          <a:p>
            <a:r>
              <a:rPr lang="en-GB" b="1" dirty="0"/>
              <a:t>Aim: </a:t>
            </a:r>
            <a:r>
              <a:rPr lang="en-GB" b="0" dirty="0"/>
              <a:t>to continue focusing on SSCs </a:t>
            </a:r>
            <a:r>
              <a:rPr lang="en-GB" baseline="0" dirty="0"/>
              <a:t>[cue], [cua] and [cui], now juxtaposed with two related SSCs: [que] and [qui].</a:t>
            </a:r>
          </a:p>
          <a:p>
            <a:endParaRPr lang="en-GB" b="1" dirty="0"/>
          </a:p>
          <a:p>
            <a:r>
              <a:rPr lang="en-GB" b="1" dirty="0"/>
              <a:t>Procedure:</a:t>
            </a:r>
          </a:p>
          <a:p>
            <a:pPr marL="228600" indent="-228600">
              <a:buAutoNum type="arabicPeriod"/>
            </a:pPr>
            <a:r>
              <a:rPr lang="en-GB" dirty="0"/>
              <a:t>Students listen to each recording and complete the words with the correct missing SSC.</a:t>
            </a:r>
          </a:p>
          <a:p>
            <a:pPr marL="228600" indent="-228600">
              <a:buAutoNum type="arabicPeriod"/>
            </a:pPr>
            <a:r>
              <a:rPr lang="en-GB" dirty="0"/>
              <a:t>Teacher shows the answers one by one.</a:t>
            </a:r>
          </a:p>
          <a:p>
            <a:pPr marL="0" indent="0">
              <a:buNone/>
            </a:pPr>
            <a:endParaRPr lang="en-GB" dirty="0"/>
          </a:p>
          <a:p>
            <a:pPr marL="0" indent="0">
              <a:buNone/>
            </a:pPr>
            <a:r>
              <a:rPr lang="en-GB" b="1" dirty="0"/>
              <a:t>Transcription</a:t>
            </a:r>
            <a:r>
              <a:rPr lang="en-GB" dirty="0"/>
              <a:t>:</a:t>
            </a:r>
          </a:p>
          <a:p>
            <a:pPr marL="228600" indent="-228600">
              <a:buAutoNum type="arabicPeriod"/>
            </a:pPr>
            <a:r>
              <a:rPr lang="en-GB" dirty="0"/>
              <a:t>Si no </a:t>
            </a:r>
            <a:r>
              <a:rPr lang="en-GB" dirty="0" err="1"/>
              <a:t>cuidas</a:t>
            </a:r>
            <a:r>
              <a:rPr lang="en-GB" dirty="0"/>
              <a:t> el </a:t>
            </a:r>
            <a:r>
              <a:rPr lang="en-GB" dirty="0" err="1"/>
              <a:t>cuerpo</a:t>
            </a:r>
            <a:r>
              <a:rPr lang="en-GB" dirty="0"/>
              <a:t>, los </a:t>
            </a:r>
            <a:r>
              <a:rPr lang="en-GB" dirty="0" err="1"/>
              <a:t>efectos</a:t>
            </a:r>
            <a:r>
              <a:rPr lang="en-GB" dirty="0"/>
              <a:t> son </a:t>
            </a:r>
            <a:r>
              <a:rPr lang="en-GB" dirty="0" err="1"/>
              <a:t>malos</a:t>
            </a:r>
            <a:r>
              <a:rPr lang="en-GB" dirty="0"/>
              <a:t>.</a:t>
            </a:r>
          </a:p>
          <a:p>
            <a:pPr marL="228600" indent="-228600">
              <a:buAutoNum type="arabicPeriod"/>
            </a:pPr>
            <a:r>
              <a:rPr lang="en-GB" dirty="0" err="1"/>
              <a:t>En</a:t>
            </a:r>
            <a:r>
              <a:rPr lang="en-GB" dirty="0"/>
              <a:t> la imagen hay quince </a:t>
            </a:r>
            <a:r>
              <a:rPr lang="en-GB" dirty="0" err="1"/>
              <a:t>cuadros</a:t>
            </a:r>
            <a:r>
              <a:rPr lang="en-GB" dirty="0"/>
              <a:t> </a:t>
            </a:r>
            <a:r>
              <a:rPr lang="en-GB" dirty="0" err="1"/>
              <a:t>pequeños</a:t>
            </a:r>
            <a:r>
              <a:rPr lang="en-GB" dirty="0"/>
              <a:t>.</a:t>
            </a:r>
          </a:p>
          <a:p>
            <a:pPr marL="228600" indent="-228600">
              <a:buAutoNum type="arabicPeriod"/>
            </a:pPr>
            <a:r>
              <a:rPr lang="en-GB" dirty="0"/>
              <a:t>¿</a:t>
            </a:r>
            <a:r>
              <a:rPr lang="en-GB" dirty="0" err="1"/>
              <a:t>Quién</a:t>
            </a:r>
            <a:r>
              <a:rPr lang="en-GB" dirty="0"/>
              <a:t> sabe </a:t>
            </a:r>
            <a:r>
              <a:rPr lang="en-GB" dirty="0" err="1"/>
              <a:t>qué</a:t>
            </a:r>
            <a:r>
              <a:rPr lang="en-GB" dirty="0"/>
              <a:t> </a:t>
            </a:r>
            <a:r>
              <a:rPr lang="en-GB" dirty="0" err="1"/>
              <a:t>quiere</a:t>
            </a:r>
            <a:r>
              <a:rPr lang="en-GB" dirty="0"/>
              <a:t>?</a:t>
            </a:r>
          </a:p>
          <a:p>
            <a:pPr marL="228600" indent="-228600">
              <a:buAutoNum type="arabicPeriod"/>
            </a:pPr>
            <a:r>
              <a:rPr lang="en-GB" dirty="0"/>
              <a:t>¡</a:t>
            </a:r>
            <a:r>
              <a:rPr lang="en-GB" dirty="0" err="1"/>
              <a:t>Cuidado</a:t>
            </a:r>
            <a:r>
              <a:rPr lang="en-GB" dirty="0"/>
              <a:t> con el material de la </a:t>
            </a:r>
            <a:r>
              <a:rPr lang="en-GB" dirty="0" err="1"/>
              <a:t>escuela</a:t>
            </a:r>
            <a:r>
              <a:rPr lang="en-GB" dirty="0"/>
              <a:t>!</a:t>
            </a:r>
          </a:p>
          <a:p>
            <a:pPr marL="228600" indent="-228600">
              <a:buAutoNum type="arabicPeriod"/>
            </a:pPr>
            <a:r>
              <a:rPr lang="en-GB" dirty="0"/>
              <a:t>Hay </a:t>
            </a:r>
            <a:r>
              <a:rPr lang="en-GB" dirty="0" err="1"/>
              <a:t>cuatro</a:t>
            </a:r>
            <a:r>
              <a:rPr lang="en-GB" dirty="0"/>
              <a:t> personas </a:t>
            </a:r>
            <a:r>
              <a:rPr lang="en-GB" dirty="0" err="1"/>
              <a:t>en</a:t>
            </a:r>
            <a:r>
              <a:rPr lang="en-GB" dirty="0"/>
              <a:t> el </a:t>
            </a:r>
            <a:r>
              <a:rPr lang="en-GB" dirty="0" err="1"/>
              <a:t>parque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dirty="0"/>
          </a:p>
        </p:txBody>
      </p:sp>
    </p:spTree>
    <p:extLst>
      <p:ext uri="{BB962C8B-B14F-4D97-AF65-F5344CB8AC3E}">
        <p14:creationId xmlns:p14="http://schemas.microsoft.com/office/powerpoint/2010/main" val="498289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428159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recap weak</a:t>
            </a:r>
            <a:r>
              <a:rPr lang="en-US" b="0" baseline="0" dirty="0"/>
              <a:t> vowels and apply this understanding to a sound-spelling correspondence that was taught in Year 7: </a:t>
            </a:r>
            <a:r>
              <a:rPr lang="en-US" b="0" dirty="0"/>
              <a:t>[cu]</a:t>
            </a:r>
            <a:r>
              <a:rPr lang="en-US" b="0" baseline="0" dirty="0"/>
              <a:t> + vowel</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GB" dirty="0"/>
              <a:t>Bring up the explanation</a:t>
            </a:r>
            <a:r>
              <a:rPr lang="en-GB" baseline="0" dirty="0"/>
              <a:t> and elicit the missing word from students (weak vowels were taught in 8.1.1.3).</a:t>
            </a:r>
          </a:p>
          <a:p>
            <a:pPr marL="228600" indent="-228600">
              <a:buAutoNum type="arabicPeriod"/>
            </a:pPr>
            <a:r>
              <a:rPr lang="en-GB" b="0" baseline="0" dirty="0"/>
              <a:t>Bring up the example words. Some of these were already taught as phonics and/or vocabulary words in Year 7. Others (</a:t>
            </a:r>
            <a:r>
              <a:rPr lang="en-GB" b="0" baseline="0" dirty="0" err="1"/>
              <a:t>cuello</a:t>
            </a:r>
            <a:r>
              <a:rPr lang="en-GB" b="0" baseline="0" dirty="0"/>
              <a:t>, </a:t>
            </a:r>
            <a:r>
              <a:rPr lang="en-GB" b="0" baseline="0" dirty="0" err="1"/>
              <a:t>cuarenta</a:t>
            </a:r>
            <a:r>
              <a:rPr lang="en-GB" b="0" baseline="0" dirty="0"/>
              <a:t>, </a:t>
            </a:r>
            <a:r>
              <a:rPr lang="en-GB" b="0" baseline="0" dirty="0" err="1"/>
              <a:t>cincuenta</a:t>
            </a:r>
            <a:r>
              <a:rPr lang="en-GB" b="0" baseline="0" dirty="0"/>
              <a:t>, </a:t>
            </a:r>
            <a:r>
              <a:rPr lang="en-GB" b="0" baseline="0" dirty="0" err="1"/>
              <a:t>consecuencia</a:t>
            </a:r>
            <a:r>
              <a:rPr lang="en-GB" b="0" baseline="0" dirty="0"/>
              <a:t>) are new and included to broaden the range of practice words. All words are within the 2000 most frequent in Spanish. Pronunciation of the word each word modelled by a native speaker.</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6D40C-312F-4129-BC03-ABD3699AA1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105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consolidate</a:t>
            </a:r>
            <a:r>
              <a:rPr lang="en-US" b="0" baseline="0" dirty="0"/>
              <a:t> understanding of the SSC [cu+vowel]</a:t>
            </a:r>
            <a:endParaRPr lang="en-US" b="1" dirty="0"/>
          </a:p>
          <a:p>
            <a:endParaRPr lang="en-US" b="1" dirty="0"/>
          </a:p>
          <a:p>
            <a:r>
              <a:rPr lang="en-US" b="1" dirty="0"/>
              <a:t>Procedure:</a:t>
            </a:r>
          </a:p>
          <a:p>
            <a:pPr marL="228600" indent="-228600">
              <a:buAutoNum type="arabicPeriod"/>
            </a:pPr>
            <a:r>
              <a:rPr lang="en-US" b="0" dirty="0"/>
              <a:t>Students</a:t>
            </a:r>
            <a:r>
              <a:rPr lang="en-US" b="0" baseline="0" dirty="0"/>
              <a:t> listen to the word and write it in Spanish.</a:t>
            </a:r>
          </a:p>
          <a:p>
            <a:pPr marL="228600" indent="-228600">
              <a:buAutoNum type="arabicPeriod"/>
            </a:pPr>
            <a:r>
              <a:rPr lang="en-US" b="0" baseline="0" dirty="0"/>
              <a:t>At the end of the listening activity, give students a minute in pairs to translate the words to reinforce meanings in English.</a:t>
            </a:r>
            <a:endParaRPr lang="en-US" b="0" dirty="0"/>
          </a:p>
          <a:p>
            <a:endParaRPr lang="en-US" b="0" dirty="0"/>
          </a:p>
          <a:p>
            <a:r>
              <a:rPr lang="en-US" b="1" dirty="0"/>
              <a:t>Transcript:</a:t>
            </a:r>
          </a:p>
          <a:p>
            <a:pPr marL="228600" indent="-228600">
              <a:buAutoNum type="arabicPeriod"/>
            </a:pPr>
            <a:r>
              <a:rPr lang="en-US" b="0" dirty="0" err="1"/>
              <a:t>escuela</a:t>
            </a:r>
            <a:endParaRPr lang="en-US" b="0" dirty="0"/>
          </a:p>
          <a:p>
            <a:pPr marL="228600" indent="-228600">
              <a:buAutoNum type="arabicPeriod"/>
            </a:pPr>
            <a:r>
              <a:rPr lang="en-US" b="0" dirty="0" err="1"/>
              <a:t>cuidar</a:t>
            </a:r>
            <a:endParaRPr lang="en-US" b="0" dirty="0"/>
          </a:p>
          <a:p>
            <a:pPr marL="228600" indent="-228600">
              <a:buAutoNum type="arabicPeriod"/>
            </a:pPr>
            <a:r>
              <a:rPr lang="en-US" b="0" dirty="0" err="1"/>
              <a:t>cuarenta</a:t>
            </a:r>
            <a:endParaRPr lang="en-US" b="0" dirty="0"/>
          </a:p>
          <a:p>
            <a:pPr marL="228600" indent="-228600">
              <a:buAutoNum type="arabicPeriod"/>
            </a:pPr>
            <a:r>
              <a:rPr lang="en-US" b="0" dirty="0" err="1"/>
              <a:t>cuerpo</a:t>
            </a:r>
            <a:endParaRPr lang="en-US" b="0" dirty="0"/>
          </a:p>
          <a:p>
            <a:pPr marL="228600" indent="-228600">
              <a:buAutoNum type="arabicPeriod"/>
            </a:pPr>
            <a:r>
              <a:rPr lang="en-US" b="0" dirty="0" err="1"/>
              <a:t>cuello</a:t>
            </a:r>
            <a:endParaRPr lang="en-US" b="0" dirty="0"/>
          </a:p>
          <a:p>
            <a:pPr marL="228600" indent="-228600">
              <a:buAutoNum type="arabicPeriod"/>
            </a:pPr>
            <a:r>
              <a:rPr lang="en-US" b="0" dirty="0" err="1"/>
              <a:t>cuadro</a:t>
            </a:r>
            <a:endParaRPr lang="en-US" b="0" dirty="0"/>
          </a:p>
          <a:p>
            <a:pPr marL="228600" indent="-228600">
              <a:buAutoNum type="arabicPeriod"/>
            </a:pPr>
            <a:r>
              <a:rPr lang="en-US" b="0" dirty="0" err="1"/>
              <a:t>consecuencia</a:t>
            </a:r>
            <a:endParaRPr lang="en-US" b="0" dirty="0"/>
          </a:p>
          <a:p>
            <a:pPr marL="228600" indent="-228600">
              <a:buAutoNum type="arabicPeriod"/>
            </a:pPr>
            <a:r>
              <a:rPr lang="en-US" b="0" dirty="0" err="1"/>
              <a:t>cincuenta</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197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Tongue twisters</a:t>
            </a:r>
          </a:p>
          <a:p>
            <a:endParaRPr lang="en-GB" b="1" dirty="0"/>
          </a:p>
          <a:p>
            <a:r>
              <a:rPr lang="en-GB" b="1" dirty="0"/>
              <a:t>Timing: </a:t>
            </a:r>
            <a:r>
              <a:rPr lang="en-GB" dirty="0"/>
              <a:t>5 minutes</a:t>
            </a:r>
          </a:p>
          <a:p>
            <a:endParaRPr lang="en-GB" dirty="0"/>
          </a:p>
          <a:p>
            <a:r>
              <a:rPr lang="en-GB" b="1" dirty="0"/>
              <a:t>Aim: </a:t>
            </a:r>
            <a:r>
              <a:rPr lang="en-GB" dirty="0"/>
              <a:t>to revisit SSC [cu] + vowel (</a:t>
            </a:r>
            <a:r>
              <a:rPr lang="en-GB" dirty="0" err="1"/>
              <a:t>cua</a:t>
            </a:r>
            <a:r>
              <a:rPr lang="en-GB" dirty="0"/>
              <a:t>/cue/cui) </a:t>
            </a:r>
            <a:r>
              <a:rPr lang="en-GB" baseline="0" dirty="0"/>
              <a:t>and build students’ confidence in oral production. </a:t>
            </a:r>
            <a:endParaRPr lang="en-GB" dirty="0"/>
          </a:p>
          <a:p>
            <a:r>
              <a:rPr lang="en-GB" dirty="0"/>
              <a:t>Revisite</a:t>
            </a:r>
            <a:r>
              <a:rPr lang="en-GB" baseline="0" dirty="0"/>
              <a:t>d SSCs include [cu] + vowel, [que] and [qui].</a:t>
            </a:r>
          </a:p>
          <a:p>
            <a:endParaRPr lang="en-GB" dirty="0"/>
          </a:p>
          <a:p>
            <a:r>
              <a:rPr lang="en-GB" b="1" dirty="0"/>
              <a:t>Procedure:</a:t>
            </a:r>
            <a:r>
              <a:rPr lang="en-GB" b="1" baseline="0" dirty="0"/>
              <a:t> </a:t>
            </a:r>
          </a:p>
          <a:p>
            <a:pPr marL="228600" indent="-228600">
              <a:buAutoNum type="arabicPeriod"/>
            </a:pPr>
            <a:r>
              <a:rPr lang="en-GB" dirty="0"/>
              <a:t>Ask students to read these sentences aloud in pairs. Ask them to focus especially on pronouncing</a:t>
            </a:r>
            <a:r>
              <a:rPr lang="en-GB" baseline="0" dirty="0"/>
              <a:t> the bold words.</a:t>
            </a:r>
          </a:p>
          <a:p>
            <a:pPr marL="228600" indent="-228600">
              <a:buAutoNum type="arabicPeriod"/>
            </a:pPr>
            <a:r>
              <a:rPr lang="en-GB" baseline="0" dirty="0"/>
              <a:t>Elicit meanings of the sentences in English to check comprehension.</a:t>
            </a:r>
          </a:p>
          <a:p>
            <a:pPr marL="0" indent="0">
              <a:buNone/>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456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318487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2 minutes</a:t>
            </a:r>
          </a:p>
          <a:p>
            <a:endParaRPr lang="es-GB" dirty="0"/>
          </a:p>
          <a:p>
            <a:r>
              <a:rPr lang="es-GB" b="1" dirty="0"/>
              <a:t>Aim</a:t>
            </a:r>
            <a:r>
              <a:rPr lang="es-GB" dirty="0"/>
              <a:t>: to revisit the sounds ‘cua’, ‘cue’ and ‘cui’ in preparation for the next activity.</a:t>
            </a:r>
          </a:p>
          <a:p>
            <a:endParaRPr lang="es-GB" dirty="0"/>
          </a:p>
          <a:p>
            <a:r>
              <a:rPr lang="es-GB" b="1" dirty="0"/>
              <a:t>Procedure</a:t>
            </a:r>
            <a:r>
              <a:rPr lang="es-GB" dirty="0"/>
              <a:t>:</a:t>
            </a:r>
          </a:p>
          <a:p>
            <a:pPr marL="228600" indent="-228600">
              <a:buAutoNum type="arabicPeriod"/>
            </a:pPr>
            <a:r>
              <a:rPr lang="es-GB" dirty="0"/>
              <a:t>Play each recording to model the sounds. Students repeat after each sound is played.</a:t>
            </a:r>
          </a:p>
          <a:p>
            <a:pPr marL="228600" indent="-228600">
              <a:buAutoNum type="arabicPeriod"/>
            </a:pPr>
            <a:r>
              <a:rPr lang="es-GB" dirty="0"/>
              <a:t>Then, words containing these sounds will appear one by one with further clicks. Students say each word out loud chorally.</a:t>
            </a:r>
          </a:p>
          <a:p>
            <a:pPr marL="228600" indent="-228600">
              <a:buAutoNum type="arabicPeriod"/>
            </a:pPr>
            <a:endParaRPr lang="es-GB" dirty="0"/>
          </a:p>
          <a:p>
            <a:r>
              <a:rPr lang="es-GB" b="1" dirty="0"/>
              <a:t>Frequency of unkwnown words:</a:t>
            </a:r>
          </a:p>
          <a:p>
            <a:r>
              <a:rPr lang="es-GB" dirty="0"/>
              <a:t>adecuado [1223]; frecuente [1309]; circuito [3172]</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016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6 minutes (slides 3 – 8)</a:t>
            </a:r>
            <a:br>
              <a:rPr lang="en-GB" dirty="0"/>
            </a:br>
            <a:br>
              <a:rPr lang="en-GB" dirty="0"/>
            </a:br>
            <a:r>
              <a:rPr lang="en-GB" b="1" dirty="0"/>
              <a:t>Aim</a:t>
            </a:r>
            <a:r>
              <a:rPr lang="en-GB" dirty="0"/>
              <a:t>: </a:t>
            </a:r>
          </a:p>
          <a:p>
            <a:pPr marL="0" lvl="0" indent="0" algn="l" rtl="0">
              <a:spcBef>
                <a:spcPts val="0"/>
              </a:spcBef>
              <a:spcAft>
                <a:spcPts val="0"/>
              </a:spcAft>
              <a:buNone/>
            </a:pPr>
            <a:r>
              <a:rPr lang="en-GB" dirty="0" err="1"/>
              <a:t>i</a:t>
            </a:r>
            <a:r>
              <a:rPr lang="en-GB" dirty="0"/>
              <a:t>) to practise gain confidence and fluency</a:t>
            </a:r>
            <a:r>
              <a:rPr lang="en-GB" baseline="0" dirty="0"/>
              <a:t> in oral production of </a:t>
            </a:r>
            <a:r>
              <a:rPr lang="en-GB" dirty="0"/>
              <a:t>SSC</a:t>
            </a:r>
            <a:r>
              <a:rPr lang="en-GB" baseline="0" dirty="0"/>
              <a:t> [cu]+vowel (</a:t>
            </a:r>
            <a:r>
              <a:rPr lang="en-GB" baseline="0" dirty="0" err="1"/>
              <a:t>cua</a:t>
            </a:r>
            <a:r>
              <a:rPr lang="en-GB" baseline="0" dirty="0"/>
              <a:t>, cue, cui)</a:t>
            </a:r>
          </a:p>
          <a:p>
            <a:pPr marL="0" lvl="0" indent="0" algn="l" rtl="0">
              <a:spcBef>
                <a:spcPts val="0"/>
              </a:spcBef>
              <a:spcAft>
                <a:spcPts val="0"/>
              </a:spcAft>
              <a:buNone/>
            </a:pPr>
            <a:r>
              <a:rPr lang="en-GB" baseline="0" dirty="0"/>
              <a:t>ii) to practise producing and understanding a range of previously taught numbers (mostly 1-29)</a:t>
            </a:r>
          </a:p>
          <a:p>
            <a:pPr marL="0" lvl="0" indent="0" algn="l" rtl="0">
              <a:spcBef>
                <a:spcPts val="0"/>
              </a:spcBef>
              <a:spcAft>
                <a:spcPts val="0"/>
              </a:spcAft>
              <a:buNone/>
            </a:pPr>
            <a:endParaRPr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Arial"/>
              <a:buAutoNum type="arabicPeriod"/>
            </a:pPr>
            <a:r>
              <a:rPr lang="en-GB" dirty="0"/>
              <a:t>Click to reveal each part of the explanation slide with the students. Check understanding </a:t>
            </a:r>
            <a:r>
              <a:rPr lang="en-GB" baseline="0" dirty="0"/>
              <a:t>via oral translation of the example into English.</a:t>
            </a:r>
          </a:p>
          <a:p>
            <a:pPr marL="228600" lvl="0" indent="-228600" algn="l" rtl="0">
              <a:spcBef>
                <a:spcPts val="0"/>
              </a:spcBef>
              <a:spcAft>
                <a:spcPts val="0"/>
              </a:spcAft>
              <a:buClr>
                <a:schemeClr val="dk1"/>
              </a:buClr>
              <a:buSzPts val="1200"/>
              <a:buFont typeface="Arial"/>
              <a:buAutoNum type="arabicPeriod"/>
            </a:pPr>
            <a:r>
              <a:rPr lang="en-GB" baseline="0" dirty="0"/>
              <a:t>Student A turns away from the board and asks Student B questions based on his/her six cards (slide 3). All questions begin with ‘</a:t>
            </a:r>
            <a:r>
              <a:rPr lang="en-GB" sz="1200" b="0" dirty="0">
                <a:solidFill>
                  <a:srgbClr val="002060"/>
                </a:solidFill>
              </a:rPr>
              <a:t>¿</a:t>
            </a:r>
            <a:r>
              <a:rPr lang="en-GB" sz="1200" b="0" dirty="0" err="1">
                <a:solidFill>
                  <a:srgbClr val="002060"/>
                </a:solidFill>
              </a:rPr>
              <a:t>Cuánto</a:t>
            </a:r>
            <a:r>
              <a:rPr lang="en-GB" sz="1200" b="0" dirty="0">
                <a:solidFill>
                  <a:srgbClr val="002060"/>
                </a:solidFill>
              </a:rPr>
              <a:t> cuesta…?’. Glosses are provided for unknown</a:t>
            </a:r>
            <a:r>
              <a:rPr lang="en-GB" sz="1200" b="0" baseline="0" dirty="0">
                <a:solidFill>
                  <a:srgbClr val="002060"/>
                </a:solidFill>
              </a:rPr>
              <a:t> words.</a:t>
            </a:r>
          </a:p>
          <a:p>
            <a:pPr marL="228600" lvl="0" indent="-228600" algn="l" rtl="0">
              <a:spcBef>
                <a:spcPts val="0"/>
              </a:spcBef>
              <a:spcAft>
                <a:spcPts val="0"/>
              </a:spcAft>
              <a:buClr>
                <a:schemeClr val="dk1"/>
              </a:buClr>
              <a:buSzPts val="1200"/>
              <a:buFont typeface="Arial"/>
              <a:buAutoNum type="arabicPeriod"/>
            </a:pPr>
            <a:r>
              <a:rPr lang="en-GB" sz="1200" b="0" baseline="0" dirty="0">
                <a:solidFill>
                  <a:srgbClr val="002060"/>
                </a:solidFill>
              </a:rPr>
              <a:t>Teacher brings up slide 4. Person B listens, looks at the prices displayed on the board and then says the price for the relevant card in Spanish.</a:t>
            </a:r>
          </a:p>
          <a:p>
            <a:pPr marL="228600" lvl="0" indent="-228600" algn="l" rtl="0">
              <a:spcBef>
                <a:spcPts val="0"/>
              </a:spcBef>
              <a:spcAft>
                <a:spcPts val="0"/>
              </a:spcAft>
              <a:buClr>
                <a:schemeClr val="dk1"/>
              </a:buClr>
              <a:buSzPts val="1200"/>
              <a:buFont typeface="Arial"/>
              <a:buAutoNum type="arabicPeriod"/>
            </a:pPr>
            <a:r>
              <a:rPr lang="en-GB" sz="1200" b="0" baseline="0" dirty="0">
                <a:solidFill>
                  <a:srgbClr val="002060"/>
                </a:solidFill>
              </a:rPr>
              <a:t>Person A then writes the price down in the space provided on his/her prompt card.</a:t>
            </a:r>
          </a:p>
          <a:p>
            <a:pPr marL="228600" lvl="0" indent="-228600" algn="l" rtl="0">
              <a:spcBef>
                <a:spcPts val="0"/>
              </a:spcBef>
              <a:spcAft>
                <a:spcPts val="0"/>
              </a:spcAft>
              <a:buClr>
                <a:schemeClr val="dk1"/>
              </a:buClr>
              <a:buSzPts val="1200"/>
              <a:buFont typeface="Arial"/>
              <a:buAutoNum type="arabicPeriod"/>
            </a:pPr>
            <a:r>
              <a:rPr lang="en-GB" sz="1200" b="0" baseline="0" dirty="0">
                <a:solidFill>
                  <a:srgbClr val="002060"/>
                </a:solidFill>
              </a:rPr>
              <a:t>Students swap roles. The teacher displays slide 6 on the board.</a:t>
            </a:r>
          </a:p>
          <a:p>
            <a:pPr marL="228600" lvl="0" indent="-228600" algn="l" rtl="0">
              <a:spcBef>
                <a:spcPts val="0"/>
              </a:spcBef>
              <a:spcAft>
                <a:spcPts val="0"/>
              </a:spcAft>
              <a:buClr>
                <a:schemeClr val="dk1"/>
              </a:buClr>
              <a:buSzPts val="1200"/>
              <a:buFont typeface="Arial"/>
              <a:buAutoNum type="arabicPeriod"/>
            </a:pPr>
            <a:r>
              <a:rPr lang="en-GB" sz="1200" b="0" baseline="0" dirty="0">
                <a:solidFill>
                  <a:srgbClr val="002060"/>
                </a:solidFill>
              </a:rPr>
              <a:t>Use slide 7 to provide feedback.</a:t>
            </a:r>
            <a:endParaRPr lang="en-GB" b="0" baseline="0" dirty="0"/>
          </a:p>
          <a:p>
            <a:pPr marL="0" lvl="0" indent="0" algn="l" rtl="0">
              <a:spcBef>
                <a:spcPts val="0"/>
              </a:spcBef>
              <a:spcAft>
                <a:spcPts val="0"/>
              </a:spcAft>
              <a:buClr>
                <a:schemeClr val="dk1"/>
              </a:buClr>
              <a:buSzPts val="1200"/>
              <a:buFont typeface="Arial"/>
              <a:buNone/>
            </a:pPr>
            <a:endParaRPr lang="en-GB" dirty="0"/>
          </a:p>
          <a:p>
            <a:pPr marL="0" lvl="0" indent="0" algn="l" rtl="0">
              <a:spcBef>
                <a:spcPts val="0"/>
              </a:spcBef>
              <a:spcAft>
                <a:spcPts val="0"/>
              </a:spcAft>
              <a:buClr>
                <a:schemeClr val="dk1"/>
              </a:buClr>
              <a:buSzPts val="1200"/>
              <a:buFont typeface="Arial"/>
              <a:buNone/>
            </a:pPr>
            <a:r>
              <a:rPr lang="en-GB" b="1" dirty="0"/>
              <a:t>Frequency of unknown</a:t>
            </a:r>
            <a:r>
              <a:rPr lang="en-GB" b="1" baseline="0" dirty="0"/>
              <a:t> words:</a:t>
            </a:r>
          </a:p>
          <a:p>
            <a:pPr marL="0" lvl="0" indent="0" algn="l" rtl="0">
              <a:spcBef>
                <a:spcPts val="0"/>
              </a:spcBef>
              <a:spcAft>
                <a:spcPts val="0"/>
              </a:spcAft>
              <a:buClr>
                <a:schemeClr val="dk1"/>
              </a:buClr>
              <a:buSzPts val="1200"/>
              <a:buFont typeface="Arial"/>
              <a:buNone/>
            </a:pPr>
            <a:r>
              <a:rPr lang="en-GB" baseline="0" dirty="0" err="1"/>
              <a:t>cueva</a:t>
            </a:r>
            <a:r>
              <a:rPr lang="en-GB" baseline="0" dirty="0"/>
              <a:t> [4480]; </a:t>
            </a:r>
            <a:r>
              <a:rPr lang="en-GB" baseline="0" dirty="0" err="1"/>
              <a:t>objeto</a:t>
            </a:r>
            <a:r>
              <a:rPr lang="en-GB" baseline="0" dirty="0"/>
              <a:t> [567]</a:t>
            </a:r>
            <a:endParaRPr dirty="0"/>
          </a:p>
        </p:txBody>
      </p:sp>
      <p:sp>
        <p:nvSpPr>
          <p:cNvPr id="147" name="Google Shape;1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12758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b="1" dirty="0"/>
              <a:t>Person A </a:t>
            </a:r>
            <a:r>
              <a:rPr lang="en-GB" b="1"/>
              <a:t>prompt cards (to ask person B questions)</a:t>
            </a:r>
            <a:endParaRPr lang="en-GB" b="1" dirty="0"/>
          </a:p>
          <a:p>
            <a:pPr marL="0" lvl="0" indent="0" algn="l" rtl="0">
              <a:spcBef>
                <a:spcPts val="0"/>
              </a:spcBef>
              <a:spcAft>
                <a:spcPts val="0"/>
              </a:spcAft>
              <a:buClr>
                <a:schemeClr val="dk1"/>
              </a:buClr>
              <a:buSzPts val="1200"/>
              <a:buFont typeface="Arial"/>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b="1" baseline="0" dirty="0"/>
              <a:t>Frequency of unknown words and cognates:</a:t>
            </a:r>
            <a:endParaRPr lang="en-GB" b="1" dirty="0"/>
          </a:p>
          <a:p>
            <a:pPr marL="0" lvl="0" indent="0" algn="l" rtl="0">
              <a:spcBef>
                <a:spcPts val="0"/>
              </a:spcBef>
              <a:spcAft>
                <a:spcPts val="0"/>
              </a:spcAft>
              <a:buClr>
                <a:schemeClr val="dk1"/>
              </a:buClr>
              <a:buSzPts val="1200"/>
              <a:buFont typeface="Arial"/>
              <a:buNone/>
            </a:pPr>
            <a:r>
              <a:rPr lang="en-GB" b="0" dirty="0" err="1"/>
              <a:t>cuadro</a:t>
            </a:r>
            <a:r>
              <a:rPr lang="en-GB" b="0" dirty="0"/>
              <a:t> [1017]; kilo [2934]; </a:t>
            </a:r>
            <a:r>
              <a:rPr lang="en-GB" b="0" dirty="0" err="1"/>
              <a:t>maíz</a:t>
            </a:r>
            <a:r>
              <a:rPr lang="en-GB" b="0" dirty="0"/>
              <a:t> [2981]; </a:t>
            </a:r>
            <a:r>
              <a:rPr lang="en-GB" b="0" dirty="0" err="1"/>
              <a:t>cuento</a:t>
            </a:r>
            <a:r>
              <a:rPr lang="en-GB" b="0" dirty="0"/>
              <a:t> [853]</a:t>
            </a:r>
          </a:p>
        </p:txBody>
      </p:sp>
      <p:sp>
        <p:nvSpPr>
          <p:cNvPr id="147" name="Google Shape;1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89244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Person B prompt cards</a:t>
            </a:r>
            <a:r>
              <a:rPr lang="en-US" b="1" baseline="0"/>
              <a:t> (to give Person A the prices)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505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Person B </a:t>
            </a:r>
            <a:r>
              <a:rPr lang="en-GB" b="1"/>
              <a:t>prompt cards (to ask person A questions)</a:t>
            </a:r>
            <a:endParaRPr lang="en-GB" b="1" dirty="0"/>
          </a:p>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b="1" baseline="0" dirty="0"/>
              <a:t>Frequency of unknown words and cognates:</a:t>
            </a:r>
            <a:endParaRPr lang="en-GB" b="1" dirty="0"/>
          </a:p>
          <a:p>
            <a:pPr marL="0" marR="0" lvl="0" indent="0" algn="l" rtl="0">
              <a:lnSpc>
                <a:spcPct val="100000"/>
              </a:lnSpc>
              <a:spcBef>
                <a:spcPts val="0"/>
              </a:spcBef>
              <a:spcAft>
                <a:spcPts val="0"/>
              </a:spcAft>
              <a:buClr>
                <a:schemeClr val="dk1"/>
              </a:buClr>
              <a:buSzPts val="1200"/>
              <a:buFont typeface="Arial"/>
              <a:buNone/>
            </a:pPr>
            <a:r>
              <a:rPr lang="en-GB" b="0" i="0" dirty="0" err="1"/>
              <a:t>chaqueta</a:t>
            </a:r>
            <a:r>
              <a:rPr lang="en-GB" b="0" i="0" dirty="0"/>
              <a:t> [4565]; </a:t>
            </a:r>
            <a:r>
              <a:rPr lang="en-GB" b="0" i="0" dirty="0" err="1"/>
              <a:t>circuito</a:t>
            </a:r>
            <a:r>
              <a:rPr lang="en-GB" b="0" i="0" dirty="0"/>
              <a:t> [3172]; Pascua [&gt;5000]; Ecuador [&gt;5000]; crema [4138]; </a:t>
            </a:r>
            <a:r>
              <a:rPr lang="en-GB" b="0" i="0" dirty="0" err="1"/>
              <a:t>licuadora</a:t>
            </a:r>
            <a:r>
              <a:rPr lang="en-GB" b="0" i="0" dirty="0"/>
              <a:t> [&gt;5000]</a:t>
            </a:r>
          </a:p>
        </p:txBody>
      </p:sp>
      <p:sp>
        <p:nvSpPr>
          <p:cNvPr id="147" name="Google Shape;1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80549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Person A prompt cards (to give person B the</a:t>
            </a:r>
            <a:r>
              <a:rPr lang="en-GB" b="1" baseline="0"/>
              <a:t> prices</a:t>
            </a:r>
            <a:r>
              <a:rPr lang="en-GB" b="1"/>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6458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 slide</a:t>
            </a:r>
          </a:p>
          <a:p>
            <a:endParaRPr lang="en-GB" b="1"/>
          </a:p>
          <a:p>
            <a:r>
              <a:rPr lang="en-GB" b="1"/>
              <a:t>Note:</a:t>
            </a:r>
            <a:r>
              <a:rPr lang="en-GB" b="1" baseline="0"/>
              <a:t> </a:t>
            </a:r>
            <a:r>
              <a:rPr lang="en-GB" b="0" baseline="0"/>
              <a:t>students could also be challenged to spell the numbers correctly.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2747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practising the </a:t>
            </a:r>
            <a:r>
              <a:rPr lang="en-GB" baseline="0"/>
              <a:t>SSC [cu] + vowel </a:t>
            </a:r>
            <a:r>
              <a:rPr lang="en-GB" baseline="0" dirty="0"/>
              <a:t>in sentences</a:t>
            </a:r>
          </a:p>
          <a:p>
            <a:endParaRPr lang="en-GB" baseline="0" dirty="0"/>
          </a:p>
          <a:p>
            <a:r>
              <a:rPr lang="en-GB" b="1" dirty="0"/>
              <a:t>Procedure:</a:t>
            </a:r>
          </a:p>
          <a:p>
            <a:pPr marL="228600" indent="-228600">
              <a:buAutoNum type="arabicPeriod"/>
            </a:pPr>
            <a:r>
              <a:rPr lang="en-GB" dirty="0"/>
              <a:t>The teacher</a:t>
            </a:r>
            <a:r>
              <a:rPr lang="en-GB" baseline="0" dirty="0"/>
              <a:t> first asks students to read the short text and think about what it means.</a:t>
            </a:r>
          </a:p>
          <a:p>
            <a:pPr marL="228600" indent="-228600">
              <a:buAutoNum type="arabicPeriod"/>
            </a:pPr>
            <a:r>
              <a:rPr lang="en-GB" baseline="0" dirty="0"/>
              <a:t>The teacher reads the text aloud in fragments, eliciting the meanings from students. Note that all words have been previously taught as vocabulary items or used for phonics practice</a:t>
            </a:r>
            <a:r>
              <a:rPr lang="en-GB" baseline="0"/>
              <a:t>. </a:t>
            </a:r>
          </a:p>
          <a:p>
            <a:pPr marL="228600" indent="-228600">
              <a:buAutoNum type="arabicPeriod"/>
            </a:pPr>
            <a:r>
              <a:rPr lang="en-GB" baseline="0"/>
              <a:t>Students </a:t>
            </a:r>
            <a:r>
              <a:rPr lang="en-GB" baseline="0" dirty="0"/>
              <a:t>then practise saying the sentence in pairs, at increasing speed.</a:t>
            </a:r>
          </a:p>
          <a:p>
            <a:pPr marL="228600" indent="-228600">
              <a:buAutoNum type="arabicPeriod"/>
            </a:pPr>
            <a:r>
              <a:rPr lang="en-GB" baseline="0" dirty="0"/>
              <a:t>The teacher can challenge students to listen to a native speaker read the text at three different speeds (1=slow; 3=very fast). Each time, students can be challenged to say it at the same </a:t>
            </a:r>
            <a:r>
              <a:rPr lang="en-GB" baseline="0"/>
              <a:t>speed.</a:t>
            </a:r>
          </a:p>
          <a:p>
            <a:pPr marL="228600" indent="-228600">
              <a:buAutoNum type="arabicPeriod"/>
            </a:pPr>
            <a:endParaRPr lang="en-GB" baseline="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b="1" baseline="0"/>
              <a:t>Frequency of unknown words and cognates:</a:t>
            </a:r>
            <a:endParaRPr lang="en-GB" b="1"/>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b="0"/>
              <a:t>kilo [2934]; maíz [2981]; cuento [853]</a:t>
            </a:r>
            <a:r>
              <a:rPr lang="en-GB" b="1" baseline="0"/>
              <a:t>; </a:t>
            </a:r>
            <a:r>
              <a:rPr lang="en-GB" b="0" i="0"/>
              <a:t>Ecuador [&gt;5000]; licuadora [&gt;5000]</a:t>
            </a:r>
          </a:p>
          <a:p>
            <a:pPr marL="0" lvl="0" indent="0" algn="l" rtl="0">
              <a:spcBef>
                <a:spcPts val="0"/>
              </a:spcBef>
              <a:spcAft>
                <a:spcPts val="0"/>
              </a:spcAft>
              <a:buClr>
                <a:schemeClr val="dk1"/>
              </a:buClr>
              <a:buSzPts val="1200"/>
              <a:buFont typeface="Arial"/>
              <a:buNone/>
            </a:pP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21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SSCs [cue], [</a:t>
            </a:r>
            <a:r>
              <a:rPr lang="en-GB" b="0" baseline="0" dirty="0" err="1"/>
              <a:t>cua</a:t>
            </a:r>
            <a:r>
              <a:rPr lang="en-GB" b="0" baseline="0" dirty="0"/>
              <a:t>], [cui]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a:t>
            </a:r>
            <a:r>
              <a:rPr lang="en-GB" b="0" baseline="0" dirty="0"/>
              <a:t>of the individual SSCs and then the source words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Then present and elicit the pronunciation of the cluster word.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cuerpo</a:t>
            </a:r>
            <a:r>
              <a:rPr lang="en-GB" baseline="0" dirty="0"/>
              <a:t> [232], escuela [424]; </a:t>
            </a:r>
            <a:r>
              <a:rPr lang="en-GB" b="0" baseline="0" dirty="0" err="1"/>
              <a:t>cuatro</a:t>
            </a:r>
            <a:r>
              <a:rPr lang="en-GB" b="0" baseline="0" dirty="0"/>
              <a:t> [241], </a:t>
            </a:r>
            <a:r>
              <a:rPr lang="en-GB" b="0" baseline="0" dirty="0" err="1"/>
              <a:t>cuadro</a:t>
            </a:r>
            <a:r>
              <a:rPr lang="en-GB" b="0" baseline="0" dirty="0"/>
              <a:t> [1017]; </a:t>
            </a:r>
            <a:r>
              <a:rPr lang="en-GB" b="0" baseline="0" dirty="0" err="1"/>
              <a:t>cuidar</a:t>
            </a:r>
            <a:r>
              <a:rPr lang="en-GB" b="0" baseline="0" dirty="0"/>
              <a:t> [751], </a:t>
            </a:r>
            <a:r>
              <a:rPr lang="en-GB" b="0" baseline="0" dirty="0" err="1"/>
              <a:t>cuidado</a:t>
            </a:r>
            <a:r>
              <a:rPr lang="en-GB" b="0" baseline="0" dirty="0"/>
              <a:t> [1822]</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2477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Phonics practice activity</a:t>
            </a:r>
            <a:r>
              <a:rPr lang="en-US" b="1" baseline="0" dirty="0"/>
              <a:t> (transcription)</a:t>
            </a:r>
            <a:endParaRPr lang="en-US" b="1" dirty="0"/>
          </a:p>
          <a:p>
            <a:endParaRPr lang="en-US" b="1" dirty="0"/>
          </a:p>
          <a:p>
            <a:r>
              <a:rPr lang="en-US" b="1" dirty="0"/>
              <a:t>Timing: </a:t>
            </a:r>
            <a:r>
              <a:rPr lang="en-US" b="0" dirty="0"/>
              <a:t>4 minutes</a:t>
            </a:r>
          </a:p>
          <a:p>
            <a:endParaRPr lang="en-US" b="1" dirty="0"/>
          </a:p>
          <a:p>
            <a:r>
              <a:rPr lang="en-US" b="1" dirty="0"/>
              <a:t>Aim: </a:t>
            </a:r>
            <a:r>
              <a:rPr lang="en-US" b="0" dirty="0"/>
              <a:t>to practise mapping from sound to spelling</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Click on the orange number next to each picture to hear the corresponding</a:t>
            </a:r>
            <a:r>
              <a:rPr lang="en-GB" baseline="0" dirty="0"/>
              <a:t> word.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dirty="0"/>
              <a:t>Learners then write</a:t>
            </a:r>
            <a:r>
              <a:rPr lang="en-GB" baseline="0" dirty="0"/>
              <a:t> down the missing letters in the word</a:t>
            </a:r>
            <a:endParaRPr lang="en-US" b="0" dirty="0"/>
          </a:p>
          <a:p>
            <a:endParaRPr lang="en-US" b="0" dirty="0"/>
          </a:p>
          <a:p>
            <a:r>
              <a:rPr lang="en-US" b="1" dirty="0"/>
              <a:t>Transcript:</a:t>
            </a:r>
          </a:p>
          <a:p>
            <a:pPr marL="228600" indent="-228600">
              <a:buAutoNum type="arabicPeriod"/>
            </a:pPr>
            <a:r>
              <a:rPr lang="en-US" b="0" dirty="0"/>
              <a:t>escuela</a:t>
            </a:r>
          </a:p>
          <a:p>
            <a:pPr marL="228600" indent="-228600">
              <a:buAutoNum type="arabicPeriod"/>
            </a:pPr>
            <a:r>
              <a:rPr lang="en-US" b="0" dirty="0" err="1"/>
              <a:t>cuatro</a:t>
            </a:r>
            <a:endParaRPr lang="en-US" b="0" dirty="0"/>
          </a:p>
          <a:p>
            <a:pPr marL="228600" indent="-228600">
              <a:buAutoNum type="arabicPeriod"/>
            </a:pPr>
            <a:r>
              <a:rPr lang="en-US" b="0" dirty="0" err="1"/>
              <a:t>cuidar</a:t>
            </a:r>
            <a:endParaRPr lang="en-US" b="0" dirty="0"/>
          </a:p>
          <a:p>
            <a:pPr marL="228600" indent="-228600">
              <a:buAutoNum type="arabicPeriod"/>
            </a:pPr>
            <a:r>
              <a:rPr lang="en-US" b="0" dirty="0" err="1"/>
              <a:t>cuadro</a:t>
            </a:r>
            <a:endParaRPr lang="en-US" b="0" dirty="0"/>
          </a:p>
          <a:p>
            <a:pPr marL="228600" indent="-228600">
              <a:buAutoNum type="arabicPeriod"/>
            </a:pPr>
            <a:r>
              <a:rPr lang="en-US" b="0" dirty="0" err="1"/>
              <a:t>cuidado</a:t>
            </a:r>
            <a:endParaRPr lang="en-US" b="0" dirty="0"/>
          </a:p>
          <a:p>
            <a:pPr marL="228600" indent="-228600">
              <a:buAutoNum type="arabicPeriod"/>
            </a:pPr>
            <a:r>
              <a:rPr lang="en-US" b="0" dirty="0" err="1"/>
              <a:t>cuerpo</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cuerpo</a:t>
            </a:r>
            <a:r>
              <a:rPr lang="en-GB" baseline="0" dirty="0"/>
              <a:t> [232], </a:t>
            </a:r>
            <a:r>
              <a:rPr lang="en-GB" baseline="0" dirty="0" err="1"/>
              <a:t>escuela</a:t>
            </a:r>
            <a:r>
              <a:rPr lang="en-GB" baseline="0" dirty="0"/>
              <a:t> [424], </a:t>
            </a:r>
            <a:r>
              <a:rPr lang="en-GB" b="0" baseline="0" dirty="0" err="1"/>
              <a:t>cuatro</a:t>
            </a:r>
            <a:r>
              <a:rPr lang="en-GB" b="0" baseline="0" dirty="0"/>
              <a:t> [241], </a:t>
            </a:r>
            <a:r>
              <a:rPr lang="en-GB" b="0" baseline="0" dirty="0" err="1"/>
              <a:t>cuadro</a:t>
            </a:r>
            <a:r>
              <a:rPr lang="en-GB" b="0" baseline="0" dirty="0"/>
              <a:t> [1017], </a:t>
            </a:r>
            <a:r>
              <a:rPr lang="en-GB" b="0" baseline="0" dirty="0" err="1"/>
              <a:t>cuidar</a:t>
            </a:r>
            <a:r>
              <a:rPr lang="en-GB" b="0" baseline="0" dirty="0"/>
              <a:t> [751], </a:t>
            </a:r>
            <a:r>
              <a:rPr lang="en-GB" b="0" baseline="0" dirty="0" err="1"/>
              <a:t>cuidado</a:t>
            </a:r>
            <a:r>
              <a:rPr lang="en-GB" b="0" baseline="0" dirty="0"/>
              <a:t> [1822]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90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Variation: same task as on the previous</a:t>
            </a:r>
            <a:r>
              <a:rPr lang="en-GB" baseline="0" dirty="0"/>
              <a:t> slide, but students have to write the whole word.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58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Phonics</a:t>
            </a:r>
            <a:r>
              <a:rPr lang="en-GB" b="1" baseline="0" dirty="0"/>
              <a:t> s</a:t>
            </a:r>
            <a:r>
              <a:rPr lang="en-GB" b="1" dirty="0"/>
              <a:t>tarter task to recap this [cu]</a:t>
            </a:r>
            <a:r>
              <a:rPr lang="en-GB" b="1" baseline="0" dirty="0"/>
              <a:t> + vowel</a:t>
            </a:r>
            <a:endParaRPr lang="en-US" b="1" dirty="0"/>
          </a:p>
          <a:p>
            <a:endParaRPr lang="en-US" b="1" dirty="0"/>
          </a:p>
          <a:p>
            <a:r>
              <a:rPr lang="en-US" b="1" dirty="0"/>
              <a:t>Timing: </a:t>
            </a:r>
            <a:r>
              <a:rPr lang="en-US" b="0" dirty="0"/>
              <a:t>3 minutes</a:t>
            </a:r>
          </a:p>
          <a:p>
            <a:endParaRPr lang="en-US" b="1" dirty="0"/>
          </a:p>
          <a:p>
            <a:r>
              <a:rPr lang="en-US" b="1" dirty="0"/>
              <a:t>Aim: </a:t>
            </a:r>
            <a:r>
              <a:rPr lang="en-US" b="0" dirty="0"/>
              <a:t>to practise saying and spelling words with [cu] + vowel</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baseline="0" dirty="0"/>
              <a:t> Students will work in pairs to put the words back together. </a:t>
            </a:r>
            <a:endParaRPr lang="en-US" b="0" dirty="0"/>
          </a:p>
          <a:p>
            <a:r>
              <a:rPr lang="en-US" b="0" dirty="0"/>
              <a:t>2.</a:t>
            </a:r>
            <a:r>
              <a:rPr lang="en-GB" dirty="0"/>
              <a:t> Student A chooses an SSC and says it aloud to their partner CUE,</a:t>
            </a:r>
            <a:r>
              <a:rPr lang="en-GB" baseline="0" dirty="0"/>
              <a:t> CUA or CUI.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Student B has to listen and write that SSC, completing it with a fragment in the middle.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aseline="0" dirty="0"/>
              <a:t> They then swap roles.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a:t>
            </a:r>
            <a:r>
              <a:rPr lang="en-GB" baseline="0" dirty="0"/>
              <a:t> They translate the words that they wrote (together each pair will produce the six words in English)</a:t>
            </a:r>
            <a:endParaRPr lang="en-US" b="0" dirty="0"/>
          </a:p>
          <a:p>
            <a:endParaRPr lang="en-US" b="0" dirty="0"/>
          </a:p>
          <a:p>
            <a:r>
              <a:rPr lang="en-GB" b="1" baseline="0" dirty="0"/>
              <a:t>Note: </a:t>
            </a:r>
          </a:p>
          <a:p>
            <a:r>
              <a:rPr lang="en-GB" baseline="0" dirty="0"/>
              <a:t>1. to make ‘</a:t>
            </a:r>
            <a:r>
              <a:rPr lang="en-GB" baseline="0" dirty="0" err="1"/>
              <a:t>cuerpo</a:t>
            </a:r>
            <a:r>
              <a:rPr lang="en-GB" baseline="0" dirty="0"/>
              <a:t>’ two word fragments are needed.</a:t>
            </a:r>
          </a:p>
          <a:p>
            <a:r>
              <a:rPr lang="en-GB" baseline="0" dirty="0"/>
              <a:t>2. Exclamation marks were not included with ‘cui’ and ‘dado’ to avoid giving away the answer.</a:t>
            </a:r>
            <a:endParaRPr lang="en-US" b="1" dirty="0"/>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cuerpo</a:t>
            </a:r>
            <a:r>
              <a:rPr lang="en-GB" baseline="0" dirty="0"/>
              <a:t> [232], </a:t>
            </a:r>
            <a:r>
              <a:rPr lang="en-GB" baseline="0" dirty="0" err="1"/>
              <a:t>escuela</a:t>
            </a:r>
            <a:r>
              <a:rPr lang="en-GB" baseline="0" dirty="0"/>
              <a:t> [424], </a:t>
            </a:r>
            <a:r>
              <a:rPr lang="en-GB" b="0" baseline="0" dirty="0" err="1"/>
              <a:t>cuatro</a:t>
            </a:r>
            <a:r>
              <a:rPr lang="en-GB" b="0" baseline="0" dirty="0"/>
              <a:t> [241], </a:t>
            </a:r>
            <a:r>
              <a:rPr lang="en-GB" b="0" baseline="0" dirty="0" err="1"/>
              <a:t>cuadro</a:t>
            </a:r>
            <a:r>
              <a:rPr lang="en-GB" b="0" baseline="0" dirty="0"/>
              <a:t> [1017], </a:t>
            </a:r>
            <a:r>
              <a:rPr lang="en-GB" b="0" baseline="0" dirty="0" err="1"/>
              <a:t>cuidar</a:t>
            </a:r>
            <a:r>
              <a:rPr lang="en-GB" b="0" baseline="0" dirty="0"/>
              <a:t> [751], </a:t>
            </a:r>
            <a:r>
              <a:rPr lang="en-GB" b="0" baseline="0" dirty="0" err="1"/>
              <a:t>cuidado</a:t>
            </a:r>
            <a:r>
              <a:rPr lang="en-GB" b="0" baseline="0" dirty="0"/>
              <a:t> [1822]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31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280184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‘cue’</a:t>
            </a:r>
            <a:r>
              <a:rPr lang="en-GB" b="0" baseline="0" dirty="0"/>
              <a:t>.</a:t>
            </a:r>
            <a:br>
              <a:rPr lang="en-GB" baseline="0" dirty="0"/>
            </a:br>
            <a:r>
              <a:rPr lang="en-GB" baseline="0" dirty="0"/>
              <a:t>Then present and elicit the pronunciation of both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8</a:t>
            </a:fld>
            <a:endParaRPr lang="en-GB" dirty="0"/>
          </a:p>
        </p:txBody>
      </p:sp>
    </p:spTree>
    <p:extLst>
      <p:ext uri="{BB962C8B-B14F-4D97-AF65-F5344CB8AC3E}">
        <p14:creationId xmlns:p14="http://schemas.microsoft.com/office/powerpoint/2010/main" val="2739392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cua</a:t>
            </a:r>
            <a:r>
              <a:rPr lang="en-GB" b="1" baseline="0" dirty="0"/>
              <a:t>’</a:t>
            </a:r>
            <a:r>
              <a:rPr lang="en-GB" b="0" baseline="0" dirty="0"/>
              <a:t>.</a:t>
            </a:r>
            <a:br>
              <a:rPr lang="en-GB" baseline="0" dirty="0"/>
            </a:br>
            <a:r>
              <a:rPr lang="en-GB" baseline="0" dirty="0"/>
              <a:t>Then present and elicit the pronunciation of both </a:t>
            </a:r>
            <a:r>
              <a:rPr lang="en-GB" b="1" baseline="0" dirty="0"/>
              <a:t>cluster</a:t>
            </a:r>
            <a:r>
              <a:rPr lang="en-GB" baseline="0" dirty="0"/>
              <a:t> words.</a:t>
            </a: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9</a:t>
            </a:fld>
            <a:endParaRPr lang="en-GB" dirty="0"/>
          </a:p>
        </p:txBody>
      </p:sp>
    </p:spTree>
    <p:extLst>
      <p:ext uri="{BB962C8B-B14F-4D97-AF65-F5344CB8AC3E}">
        <p14:creationId xmlns:p14="http://schemas.microsoft.com/office/powerpoint/2010/main" val="1434466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05883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3765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33376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9423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5327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8950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06/07/2022</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756988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97461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544617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03706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676163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55639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8516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35743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2223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3392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89914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660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59037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06578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7238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44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27354814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76795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7.wav"/><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audio" Target="../media/audio9.wav"/><Relationship Id="rId4" Type="http://schemas.openxmlformats.org/officeDocument/2006/relationships/audio" Target="../media/audio8.wav"/></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8.wav"/><Relationship Id="rId7" Type="http://schemas.openxmlformats.org/officeDocument/2006/relationships/audio" Target="../media/audio11.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2.wav"/><Relationship Id="rId10" Type="http://schemas.openxmlformats.org/officeDocument/2006/relationships/audio" Target="../media/audio14.wav"/><Relationship Id="rId4" Type="http://schemas.openxmlformats.org/officeDocument/2006/relationships/audio" Target="../media/audio3.wav"/><Relationship Id="rId9" Type="http://schemas.openxmlformats.org/officeDocument/2006/relationships/audio" Target="../media/audio13.wav"/></Relationships>
</file>

<file path=ppt/slides/_rels/slide12.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8.wav"/><Relationship Id="rId7" Type="http://schemas.openxmlformats.org/officeDocument/2006/relationships/audio" Target="../media/audio11.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2.wav"/><Relationship Id="rId10" Type="http://schemas.openxmlformats.org/officeDocument/2006/relationships/audio" Target="../media/audio14.wav"/><Relationship Id="rId4" Type="http://schemas.openxmlformats.org/officeDocument/2006/relationships/audio" Target="../media/audio3.wav"/><Relationship Id="rId9" Type="http://schemas.openxmlformats.org/officeDocument/2006/relationships/audio" Target="../media/audio13.wav"/></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8.wav"/><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6.png"/><Relationship Id="rId17" Type="http://schemas.openxmlformats.org/officeDocument/2006/relationships/image" Target="../media/image19.png"/><Relationship Id="rId2" Type="http://schemas.openxmlformats.org/officeDocument/2006/relationships/notesSlide" Target="../notesSlides/notesSlide16.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image" Target="../media/image14.png"/><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6.png"/><Relationship Id="rId7" Type="http://schemas.openxmlformats.org/officeDocument/2006/relationships/audio" Target="../media/audio20.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8.wav"/><Relationship Id="rId4" Type="http://schemas.openxmlformats.org/officeDocument/2006/relationships/audio" Target="../media/audio23.wav"/><Relationship Id="rId9" Type="http://schemas.openxmlformats.org/officeDocument/2006/relationships/audio" Target="../media/audio22.wav"/></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audio" Target="../media/audio31.wav"/><Relationship Id="rId4" Type="http://schemas.openxmlformats.org/officeDocument/2006/relationships/audio" Target="../media/audio30.wav"/></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tiff"/></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6.png"/><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37.gif"/><Relationship Id="rId2" Type="http://schemas.openxmlformats.org/officeDocument/2006/relationships/notesSlide" Target="../notesSlides/notesSlide27.xml"/><Relationship Id="rId16"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image" Target="../media/image27.png"/><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38.gif"/></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2.png"/><Relationship Id="rId11" Type="http://schemas.openxmlformats.org/officeDocument/2006/relationships/audio" Target="../media/audio6.wav"/><Relationship Id="rId5" Type="http://schemas.openxmlformats.org/officeDocument/2006/relationships/image" Target="../media/image14.png"/><Relationship Id="rId10" Type="http://schemas.openxmlformats.org/officeDocument/2006/relationships/audio" Target="../media/audio8.wav"/><Relationship Id="rId4" Type="http://schemas.openxmlformats.org/officeDocument/2006/relationships/image" Target="../media/image13.png"/><Relationship Id="rId9" Type="http://schemas.openxmlformats.org/officeDocument/2006/relationships/audio" Target="../media/audio5.wav"/><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audio" Target="../media/audio9.wav"/><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audio" Target="../media/audio6.wav"/><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2.png"/><Relationship Id="rId11" Type="http://schemas.openxmlformats.org/officeDocument/2006/relationships/audio" Target="../media/audio8.wav"/><Relationship Id="rId5" Type="http://schemas.openxmlformats.org/officeDocument/2006/relationships/image" Target="../media/image14.png"/><Relationship Id="rId10" Type="http://schemas.openxmlformats.org/officeDocument/2006/relationships/audio" Target="../media/audio5.wav"/><Relationship Id="rId4" Type="http://schemas.openxmlformats.org/officeDocument/2006/relationships/image" Target="../media/image13.png"/><Relationship Id="rId9" Type="http://schemas.openxmlformats.org/officeDocument/2006/relationships/audio" Target="../media/audio3.wav"/><Relationship Id="rId1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10.wav"/><Relationship Id="rId4" Type="http://schemas.openxmlformats.org/officeDocument/2006/relationships/audio" Target="../media/audio2.wav"/><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4.wav"/><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audio" Target="../media/audio6.wav"/><Relationship Id="rId4"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7" name="Title 6">
            <a:extLst>
              <a:ext uri="{FF2B5EF4-FFF2-40B4-BE49-F238E27FC236}">
                <a16:creationId xmlns:a16="http://schemas.microsoft.com/office/drawing/2014/main" id="{126BF9E9-A648-CE40-8FD9-123C26B3A30B}"/>
              </a:ext>
            </a:extLst>
          </p:cNvPr>
          <p:cNvSpPr>
            <a:spLocks noGrp="1"/>
          </p:cNvSpPr>
          <p:nvPr>
            <p:ph type="ctrTitle"/>
          </p:nvPr>
        </p:nvSpPr>
        <p:spPr>
          <a:xfrm>
            <a:off x="56445" y="1696063"/>
            <a:ext cx="7182555" cy="2387600"/>
          </a:xfrm>
        </p:spPr>
        <p:txBody>
          <a:bodyPr/>
          <a:lstStyle/>
          <a:p>
            <a:r>
              <a:rPr lang="en-GB" sz="4000" b="1" dirty="0">
                <a:solidFill>
                  <a:prstClr val="white"/>
                </a:solidFill>
              </a:rPr>
              <a:t>Spanish phonics collection</a:t>
            </a:r>
            <a:br>
              <a:rPr lang="en-US" dirty="0"/>
            </a:br>
            <a:endParaRPr lang="en-US" dirty="0"/>
          </a:p>
        </p:txBody>
      </p:sp>
      <p:sp>
        <p:nvSpPr>
          <p:cNvPr id="18" name="Title 5">
            <a:extLst>
              <a:ext uri="{FF2B5EF4-FFF2-40B4-BE49-F238E27FC236}">
                <a16:creationId xmlns:a16="http://schemas.microsoft.com/office/drawing/2014/main" id="{9B4642EE-CEDF-B44F-9EEE-5863CE437680}"/>
              </a:ext>
            </a:extLst>
          </p:cNvPr>
          <p:cNvSpPr txBox="1">
            <a:spLocks/>
          </p:cNvSpPr>
          <p:nvPr/>
        </p:nvSpPr>
        <p:spPr>
          <a:xfrm>
            <a:off x="211666" y="2452612"/>
            <a:ext cx="7751234" cy="148542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US" dirty="0"/>
          </a:p>
        </p:txBody>
      </p:sp>
      <p:sp>
        <p:nvSpPr>
          <p:cNvPr id="19" name="Title 3">
            <a:extLst>
              <a:ext uri="{FF2B5EF4-FFF2-40B4-BE49-F238E27FC236}">
                <a16:creationId xmlns:a16="http://schemas.microsoft.com/office/drawing/2014/main" id="{C1460A89-9A9E-284E-A41C-B05B3774DCA2}"/>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06</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07 / 22</a:t>
            </a:r>
          </a:p>
        </p:txBody>
      </p:sp>
      <p:sp>
        <p:nvSpPr>
          <p:cNvPr id="20" name="Subtitle 6">
            <a:extLst>
              <a:ext uri="{FF2B5EF4-FFF2-40B4-BE49-F238E27FC236}">
                <a16:creationId xmlns:a16="http://schemas.microsoft.com/office/drawing/2014/main" id="{30FB9F4C-2B6A-7A4B-9A9F-33B62AD72108}"/>
              </a:ext>
            </a:extLst>
          </p:cNvPr>
          <p:cNvSpPr>
            <a:spLocks noGrp="1"/>
          </p:cNvSpPr>
          <p:nvPr>
            <p:ph type="subTitle" idx="1"/>
          </p:nvPr>
        </p:nvSpPr>
        <p:spPr>
          <a:xfrm>
            <a:off x="303197" y="3342209"/>
            <a:ext cx="7382608" cy="571756"/>
          </a:xfrm>
        </p:spPr>
        <p:txBody>
          <a:bodyPr/>
          <a:lstStyle/>
          <a:p>
            <a:pPr algn="l"/>
            <a:r>
              <a:rPr lang="en-GB" sz="3000" dirty="0">
                <a:solidFill>
                  <a:prstClr val="white"/>
                </a:solidFill>
              </a:rPr>
              <a:t>SSC [cu] + vowel</a:t>
            </a:r>
          </a:p>
          <a:p>
            <a:pPr algn="l"/>
            <a:endParaRPr lang="en-US" dirty="0"/>
          </a:p>
        </p:txBody>
      </p:sp>
      <p:sp>
        <p:nvSpPr>
          <p:cNvPr id="2" name="Rectangle 1">
            <a:extLst>
              <a:ext uri="{FF2B5EF4-FFF2-40B4-BE49-F238E27FC236}">
                <a16:creationId xmlns:a16="http://schemas.microsoft.com/office/drawing/2014/main" id="{443D44B7-1D7E-A046-8395-7841F1B7B08C}"/>
              </a:ext>
            </a:extLst>
          </p:cNvPr>
          <p:cNvSpPr/>
          <p:nvPr/>
        </p:nvSpPr>
        <p:spPr>
          <a:xfrm>
            <a:off x="162360" y="5470409"/>
            <a:ext cx="6096000" cy="618631"/>
          </a:xfrm>
          <a:prstGeom prst="rect">
            <a:avLst/>
          </a:prstGeom>
        </p:spPr>
        <p:txBody>
          <a:bodyPr>
            <a:spAutoFit/>
          </a:bodyPr>
          <a:lstStyle/>
          <a:p>
            <a:pPr lvl="0">
              <a:lnSpc>
                <a:spcPct val="90000"/>
              </a:lnSpc>
              <a:spcBef>
                <a:spcPct val="0"/>
              </a:spcBef>
              <a:defRPr/>
            </a:pPr>
            <a:r>
              <a:rPr lang="en-GB" dirty="0">
                <a:solidFill>
                  <a:prstClr val="white"/>
                </a:solidFill>
                <a:latin typeface="Century Gothic" panose="020B0502020202020204" pitchFamily="34" charset="0"/>
              </a:rPr>
              <a:t>Nick Avery / Rachel Hawkes</a:t>
            </a:r>
          </a:p>
          <a:p>
            <a:pPr>
              <a:defRPr/>
            </a:pPr>
            <a:r>
              <a:rPr lang="en-GB" dirty="0">
                <a:solidFill>
                  <a:prstClr val="white"/>
                </a:solidFill>
                <a:latin typeface="Century Gothic" panose="020B0502020202020204" pitchFamily="34" charset="0"/>
              </a:rPr>
              <a:t>Artwork: Mark Davies</a:t>
            </a:r>
            <a:endParaRPr lang="en-US" dirty="0"/>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CUI.wav"/>
            </a:hlinkClick>
          </p:cNvPr>
          <p:cNvSpPr txBox="1"/>
          <p:nvPr/>
        </p:nvSpPr>
        <p:spPr>
          <a:xfrm>
            <a:off x="37061" y="535226"/>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CUI</a:t>
            </a:r>
          </a:p>
        </p:txBody>
      </p:sp>
      <p:pic>
        <p:nvPicPr>
          <p:cNvPr id="6" name="Picture 5"/>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20818" y="81390"/>
            <a:ext cx="933024" cy="933024"/>
          </a:xfrm>
          <a:prstGeom prst="rect">
            <a:avLst/>
          </a:prstGeom>
        </p:spPr>
      </p:pic>
      <p:sp>
        <p:nvSpPr>
          <p:cNvPr id="7" name="TextBox 6"/>
          <p:cNvSpPr txBox="1"/>
          <p:nvPr/>
        </p:nvSpPr>
        <p:spPr>
          <a:xfrm>
            <a:off x="9700169" y="798283"/>
            <a:ext cx="2491831" cy="830997"/>
          </a:xfrm>
          <a:prstGeom prst="rect">
            <a:avLst/>
          </a:prstGeom>
          <a:noFill/>
        </p:spPr>
        <p:txBody>
          <a:bodyPr wrap="square" rtlCol="0">
            <a:spAutoFit/>
          </a:bodyPr>
          <a:lstStyle/>
          <a:p>
            <a:r>
              <a:rPr lang="en-GB" sz="2400" b="1" dirty="0">
                <a:solidFill>
                  <a:schemeClr val="accent5">
                    <a:lumMod val="75000"/>
                  </a:schemeClr>
                </a:solidFill>
                <a:latin typeface="Century Gothic" panose="020B0502020202020204" pitchFamily="34" charset="0"/>
              </a:rPr>
              <a:t>CU + vowel</a:t>
            </a:r>
          </a:p>
          <a:p>
            <a:r>
              <a:rPr lang="en-GB" sz="2400" b="1" dirty="0">
                <a:solidFill>
                  <a:schemeClr val="accent5">
                    <a:lumMod val="75000"/>
                  </a:schemeClr>
                </a:solidFill>
                <a:latin typeface="Century Gothic" panose="020B0502020202020204" pitchFamily="34" charset="0"/>
              </a:rPr>
              <a:t>(CUE/CUA/CUI)</a:t>
            </a:r>
          </a:p>
        </p:txBody>
      </p:sp>
      <p:sp>
        <p:nvSpPr>
          <p:cNvPr id="8" name="Rounded Rectangle 7"/>
          <p:cNvSpPr/>
          <p:nvPr/>
        </p:nvSpPr>
        <p:spPr>
          <a:xfrm>
            <a:off x="4262252" y="1147278"/>
            <a:ext cx="4465514" cy="367234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TextBox 8"/>
          <p:cNvSpPr txBox="1"/>
          <p:nvPr/>
        </p:nvSpPr>
        <p:spPr>
          <a:xfrm>
            <a:off x="4927064" y="3631081"/>
            <a:ext cx="3135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cui</a:t>
            </a:r>
            <a:r>
              <a:rPr lang="es-CO" sz="6000" dirty="0">
                <a:solidFill>
                  <a:srgbClr val="115076"/>
                </a:solidFill>
                <a:latin typeface="Century Gothic" panose="020B0502020202020204" pitchFamily="34" charset="0"/>
                <a:cs typeface="Calibri" panose="020F0502020204030204" pitchFamily="34" charset="0"/>
              </a:rPr>
              <a:t>dar</a:t>
            </a:r>
          </a:p>
        </p:txBody>
      </p:sp>
      <p:pic>
        <p:nvPicPr>
          <p:cNvPr id="10" name="Picture 2" descr="http://www.clker.com/cliparts/w/d/u/B/w/V/stamp1-md.png">
            <a:hlinkClick r:id="" action="ppaction://noaction">
              <a:snd r:embed="rId4" name="CUIDAR.wav"/>
            </a:hlinkClick>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45032">
            <a:off x="4363246" y="763023"/>
            <a:ext cx="4195537" cy="38013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21305855">
            <a:off x="5079754" y="2125080"/>
            <a:ext cx="3948571" cy="1077218"/>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cs typeface="Calibri" panose="020F0502020204030204" pitchFamily="34" charset="0"/>
              </a:rPr>
              <a:t>to look after; </a:t>
            </a:r>
          </a:p>
          <a:p>
            <a:r>
              <a:rPr lang="en-GB" sz="3200" dirty="0">
                <a:solidFill>
                  <a:schemeClr val="accent5">
                    <a:lumMod val="50000"/>
                  </a:schemeClr>
                </a:solidFill>
                <a:latin typeface="Century Gothic" panose="020B0502020202020204" pitchFamily="34" charset="0"/>
                <a:cs typeface="Calibri" panose="020F0502020204030204" pitchFamily="34" charset="0"/>
              </a:rPr>
              <a:t>take care of</a:t>
            </a:r>
          </a:p>
        </p:txBody>
      </p:sp>
      <p:sp>
        <p:nvSpPr>
          <p:cNvPr id="12" name="TextBox 11">
            <a:hlinkClick r:id="" action="ppaction://noaction">
              <a:snd r:embed="rId5" name="CUIDADO.wav"/>
            </a:hlinkClick>
          </p:cNvPr>
          <p:cNvSpPr txBox="1"/>
          <p:nvPr/>
        </p:nvSpPr>
        <p:spPr>
          <a:xfrm>
            <a:off x="37061" y="5212231"/>
            <a:ext cx="408378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¡cui</a:t>
            </a:r>
            <a:r>
              <a:rPr lang="es-CO" sz="6000" dirty="0">
                <a:solidFill>
                  <a:srgbClr val="115076"/>
                </a:solidFill>
                <a:latin typeface="Century Gothic" panose="020B0502020202020204" pitchFamily="34" charset="0"/>
                <a:cs typeface="Calibri" panose="020F0502020204030204" pitchFamily="34" charset="0"/>
              </a:rPr>
              <a:t>dado!</a:t>
            </a:r>
          </a:p>
        </p:txBody>
      </p:sp>
      <p:pic>
        <p:nvPicPr>
          <p:cNvPr id="1026" name="Picture 2" descr="http://www.clker.com/cliparts/H/J/f/T/j/B/danger-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3851" y="4349203"/>
            <a:ext cx="882649" cy="7756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061" y="22089"/>
            <a:ext cx="10515600" cy="513137"/>
          </a:xfrm>
        </p:spPr>
        <p:txBody>
          <a:bodyPr/>
          <a:lstStyle/>
          <a:p>
            <a:r>
              <a:rPr lang="en-GB" sz="2800" b="1" kern="1200" dirty="0">
                <a:solidFill>
                  <a:srgbClr val="2F5597"/>
                </a:solidFill>
                <a:effectLst/>
                <a:latin typeface="Century Gothic" panose="020B0502020202020204" pitchFamily="34" charset="0"/>
                <a:ea typeface="+mj-ea"/>
                <a:cs typeface="+mj-cs"/>
              </a:rPr>
              <a:t>¡A </a:t>
            </a:r>
            <a:r>
              <a:rPr lang="en-GB" sz="2800" b="1" kern="1200" dirty="0" err="1">
                <a:solidFill>
                  <a:srgbClr val="2F5597"/>
                </a:solidFill>
                <a:effectLst/>
                <a:latin typeface="Century Gothic" panose="020B0502020202020204" pitchFamily="34" charset="0"/>
                <a:ea typeface="+mj-ea"/>
                <a:cs typeface="+mj-cs"/>
              </a:rPr>
              <a:t>pronunciar</a:t>
            </a:r>
            <a:r>
              <a:rPr lang="en-GB" sz="2800" b="1" kern="1200" dirty="0">
                <a:solidFill>
                  <a:srgbClr val="2F5597"/>
                </a:solidFill>
                <a:effectLst/>
                <a:latin typeface="Century Gothic" panose="020B0502020202020204" pitchFamily="34" charset="0"/>
                <a:ea typeface="+mj-ea"/>
                <a:cs typeface="+mj-cs"/>
              </a:rPr>
              <a:t>!</a:t>
            </a:r>
            <a:endParaRPr lang="en-GB" dirty="0"/>
          </a:p>
        </p:txBody>
      </p:sp>
    </p:spTree>
    <p:extLst>
      <p:ext uri="{BB962C8B-B14F-4D97-AF65-F5344CB8AC3E}">
        <p14:creationId xmlns:p14="http://schemas.microsoft.com/office/powerpoint/2010/main" val="120556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UID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5" name="CUIDADO.wav"/>
                                        </p:tgtEl>
                                      </p:cMediaNode>
                                    </p:audio>
                                  </p:sub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520" y="115813"/>
            <a:ext cx="5581851" cy="1325563"/>
          </a:xfrm>
        </p:spPr>
        <p:txBody>
          <a:bodyPr/>
          <a:lstStyle/>
          <a:p>
            <a:r>
              <a:rPr lang="en-GB" b="1" dirty="0">
                <a:solidFill>
                  <a:srgbClr val="E25B00"/>
                </a:solidFill>
              </a:rPr>
              <a:t>¿CE, CI, CUE o CUI?</a:t>
            </a:r>
            <a:br>
              <a:rPr lang="en-GB" b="1" dirty="0">
                <a:solidFill>
                  <a:srgbClr val="E25B00"/>
                </a:solidFill>
              </a:rPr>
            </a:br>
            <a:endParaRPr lang="en-GB" dirty="0">
              <a:solidFill>
                <a:srgbClr val="E25B00"/>
              </a:solidFill>
            </a:endParaRPr>
          </a:p>
        </p:txBody>
      </p:sp>
      <p:sp>
        <p:nvSpPr>
          <p:cNvPr id="7" name="Title 1"/>
          <p:cNvSpPr txBox="1">
            <a:spLocks/>
          </p:cNvSpPr>
          <p:nvPr/>
        </p:nvSpPr>
        <p:spPr>
          <a:xfrm>
            <a:off x="1875646" y="357937"/>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50000"/>
              </a:lnSpc>
            </a:pPr>
            <a:r>
              <a:rPr lang="en-GB" sz="3600" dirty="0">
                <a:solidFill>
                  <a:srgbClr val="002060"/>
                </a:solidFill>
              </a:rPr>
              <a:t>Escucha y escribe las letras.</a:t>
            </a:r>
          </a:p>
        </p:txBody>
      </p:sp>
      <p:sp>
        <p:nvSpPr>
          <p:cNvPr id="8" name="TextBox 7"/>
          <p:cNvSpPr txBox="1"/>
          <p:nvPr/>
        </p:nvSpPr>
        <p:spPr>
          <a:xfrm>
            <a:off x="1328470" y="1758482"/>
            <a:ext cx="24433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de</a:t>
            </a:r>
            <a:r>
              <a:rPr kumimoji="0" lang="en-GB" sz="4400" b="1" i="0"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r</a:t>
            </a:r>
            <a:endParaRPr kumimoji="0" lang="en-GB" sz="44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0" name="TextBox 9"/>
          <p:cNvSpPr txBox="1"/>
          <p:nvPr/>
        </p:nvSpPr>
        <p:spPr>
          <a:xfrm>
            <a:off x="1333004" y="3533099"/>
            <a:ext cx="39667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ne</a:t>
            </a:r>
            <a:r>
              <a:rPr kumimoji="0" lang="en-GB" sz="4400" b="1" i="0"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ce</a:t>
            </a: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sario</a:t>
            </a:r>
            <a:endParaRPr kumimoji="0" lang="en-GB" sz="44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2" name="TextBox 11"/>
          <p:cNvSpPr txBox="1"/>
          <p:nvPr/>
        </p:nvSpPr>
        <p:spPr>
          <a:xfrm>
            <a:off x="1328468" y="2670018"/>
            <a:ext cx="3492810"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es</a:t>
            </a:r>
            <a:r>
              <a:rPr lang="en-GB" sz="4400" b="1" dirty="0" err="1">
                <a:solidFill>
                  <a:srgbClr val="E25B00"/>
                </a:solidFill>
                <a:latin typeface="Century Gothic" panose="020B0502020202020204" pitchFamily="34" charset="0"/>
              </a:rPr>
              <a:t>cue</a:t>
            </a:r>
            <a:r>
              <a:rPr lang="en-GB" sz="4400" dirty="0" err="1">
                <a:solidFill>
                  <a:schemeClr val="accent1">
                    <a:lumMod val="50000"/>
                  </a:schemeClr>
                </a:solidFill>
                <a:latin typeface="Century Gothic" panose="020B0502020202020204" pitchFamily="34" charset="0"/>
              </a:rPr>
              <a:t>la</a:t>
            </a:r>
            <a:endParaRPr lang="en-GB" sz="4400" dirty="0">
              <a:solidFill>
                <a:schemeClr val="accent1">
                  <a:lumMod val="50000"/>
                </a:schemeClr>
              </a:solidFill>
              <a:latin typeface="Century Gothic" panose="020B0502020202020204" pitchFamily="34" charset="0"/>
            </a:endParaRPr>
          </a:p>
        </p:txBody>
      </p:sp>
      <p:sp>
        <p:nvSpPr>
          <p:cNvPr id="14" name="TextBox 13"/>
          <p:cNvSpPr txBox="1"/>
          <p:nvPr/>
        </p:nvSpPr>
        <p:spPr>
          <a:xfrm>
            <a:off x="1328470" y="4420409"/>
            <a:ext cx="3492810" cy="769441"/>
          </a:xfrm>
          <a:prstGeom prst="rect">
            <a:avLst/>
          </a:prstGeom>
          <a:noFill/>
        </p:spPr>
        <p:txBody>
          <a:bodyPr wrap="square" rtlCol="0">
            <a:spAutoFit/>
          </a:bodyPr>
          <a:lstStyle/>
          <a:p>
            <a:r>
              <a:rPr lang="en-GB" sz="4400" b="1" dirty="0" err="1">
                <a:solidFill>
                  <a:srgbClr val="E25B00"/>
                </a:solidFill>
                <a:latin typeface="Century Gothic" panose="020B0502020202020204" pitchFamily="34" charset="0"/>
              </a:rPr>
              <a:t>cui</a:t>
            </a:r>
            <a:r>
              <a:rPr lang="en-GB" sz="4400" dirty="0" err="1">
                <a:solidFill>
                  <a:schemeClr val="accent1">
                    <a:lumMod val="50000"/>
                  </a:schemeClr>
                </a:solidFill>
                <a:latin typeface="Century Gothic" panose="020B0502020202020204" pitchFamily="34" charset="0"/>
              </a:rPr>
              <a:t>dar</a:t>
            </a:r>
            <a:endParaRPr lang="en-GB" sz="4400" dirty="0">
              <a:solidFill>
                <a:schemeClr val="accent1">
                  <a:lumMod val="50000"/>
                </a:schemeClr>
              </a:solidFill>
              <a:latin typeface="Century Gothic" panose="020B0502020202020204" pitchFamily="34" charset="0"/>
            </a:endParaRPr>
          </a:p>
        </p:txBody>
      </p:sp>
      <p:sp>
        <p:nvSpPr>
          <p:cNvPr id="18" name="Action Button: Custom 17">
            <a:hlinkClick r:id="" action="ppaction://noaction" highlightClick="1">
              <a:snd r:embed="rId3" name="CUIDAR.wav"/>
            </a:hlinkClick>
          </p:cNvPr>
          <p:cNvSpPr/>
          <p:nvPr/>
        </p:nvSpPr>
        <p:spPr>
          <a:xfrm>
            <a:off x="693952" y="4645001"/>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9" name="Action Button: Custom 18">
            <a:hlinkClick r:id="" action="ppaction://noaction" highlightClick="1">
              <a:snd r:embed="rId4" name="ESCUELA.wav"/>
            </a:hlinkClick>
          </p:cNvPr>
          <p:cNvSpPr/>
          <p:nvPr/>
        </p:nvSpPr>
        <p:spPr>
          <a:xfrm>
            <a:off x="693950" y="2894610"/>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3" name="TextBox 22"/>
          <p:cNvSpPr txBox="1"/>
          <p:nvPr/>
        </p:nvSpPr>
        <p:spPr>
          <a:xfrm>
            <a:off x="7946887" y="1758482"/>
            <a:ext cx="3492810" cy="769441"/>
          </a:xfrm>
          <a:prstGeom prst="rect">
            <a:avLst/>
          </a:prstGeom>
          <a:noFill/>
        </p:spPr>
        <p:txBody>
          <a:bodyPr wrap="square" rtlCol="0">
            <a:spAutoFit/>
          </a:bodyPr>
          <a:lstStyle/>
          <a:p>
            <a:r>
              <a:rPr lang="en-GB" sz="4400" b="1" dirty="0" err="1">
                <a:solidFill>
                  <a:srgbClr val="E25B00"/>
                </a:solidFill>
                <a:latin typeface="Century Gothic" panose="020B0502020202020204" pitchFamily="34" charset="0"/>
              </a:rPr>
              <a:t>cue</a:t>
            </a:r>
            <a:r>
              <a:rPr lang="en-GB" sz="4400" dirty="0" err="1">
                <a:solidFill>
                  <a:schemeClr val="accent1">
                    <a:lumMod val="50000"/>
                  </a:schemeClr>
                </a:solidFill>
                <a:latin typeface="Century Gothic" panose="020B0502020202020204" pitchFamily="34" charset="0"/>
              </a:rPr>
              <a:t>rpo</a:t>
            </a:r>
            <a:endParaRPr lang="en-GB" sz="4400" dirty="0">
              <a:solidFill>
                <a:schemeClr val="accent1">
                  <a:lumMod val="50000"/>
                </a:schemeClr>
              </a:solidFill>
              <a:latin typeface="Century Gothic" panose="020B0502020202020204" pitchFamily="34" charset="0"/>
            </a:endParaRPr>
          </a:p>
        </p:txBody>
      </p:sp>
      <p:sp>
        <p:nvSpPr>
          <p:cNvPr id="25" name="Action Button: Custom 24">
            <a:hlinkClick r:id="" action="ppaction://noaction" highlightClick="1">
              <a:snd r:embed="rId5" name="CUERPO.wav"/>
            </a:hlinkClick>
          </p:cNvPr>
          <p:cNvSpPr/>
          <p:nvPr/>
        </p:nvSpPr>
        <p:spPr>
          <a:xfrm>
            <a:off x="7343848" y="1983075"/>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n w="0"/>
                <a:solidFill>
                  <a:schemeClr val="bg1"/>
                </a:solidFill>
                <a:effectLst>
                  <a:outerShdw blurRad="38100" dist="25400" dir="5400000" algn="ctr" rotWithShape="0">
                    <a:srgbClr val="6E747A">
                      <a:alpha val="43000"/>
                    </a:srgbClr>
                  </a:outerShdw>
                </a:effectLst>
                <a:latin typeface="Century Gothic" panose="020B0502020202020204" pitchFamily="34" charset="0"/>
              </a:rPr>
              <a:t>5</a:t>
            </a:r>
          </a:p>
        </p:txBody>
      </p:sp>
      <p:sp>
        <p:nvSpPr>
          <p:cNvPr id="29" name="TextBox 28"/>
          <p:cNvSpPr txBox="1"/>
          <p:nvPr/>
        </p:nvSpPr>
        <p:spPr>
          <a:xfrm>
            <a:off x="7698851" y="3419136"/>
            <a:ext cx="3492810" cy="769441"/>
          </a:xfrm>
          <a:prstGeom prst="rect">
            <a:avLst/>
          </a:prstGeom>
          <a:noFill/>
        </p:spPr>
        <p:txBody>
          <a:bodyPr wrap="square" rtlCol="0">
            <a:spAutoFit/>
          </a:bodyPr>
          <a:lstStyle/>
          <a:p>
            <a:r>
              <a:rPr lang="en-GB" sz="4400" dirty="0">
                <a:solidFill>
                  <a:schemeClr val="accent1">
                    <a:lumMod val="50000"/>
                  </a:schemeClr>
                </a:solidFill>
                <a:latin typeface="Century Gothic" panose="020B0502020202020204" pitchFamily="34" charset="0"/>
              </a:rPr>
              <a:t>¡</a:t>
            </a:r>
            <a:r>
              <a:rPr lang="en-GB" sz="4400" b="1" dirty="0" err="1">
                <a:solidFill>
                  <a:srgbClr val="E25B00"/>
                </a:solidFill>
                <a:latin typeface="Century Gothic" panose="020B0502020202020204" pitchFamily="34" charset="0"/>
              </a:rPr>
              <a:t>cui</a:t>
            </a:r>
            <a:r>
              <a:rPr lang="en-GB" sz="4400" dirty="0" err="1">
                <a:solidFill>
                  <a:schemeClr val="accent1">
                    <a:lumMod val="50000"/>
                  </a:schemeClr>
                </a:solidFill>
                <a:latin typeface="Century Gothic" panose="020B0502020202020204" pitchFamily="34" charset="0"/>
              </a:rPr>
              <a:t>dado</a:t>
            </a:r>
            <a:r>
              <a:rPr lang="en-GB" sz="4400" dirty="0">
                <a:solidFill>
                  <a:schemeClr val="accent1">
                    <a:lumMod val="50000"/>
                  </a:schemeClr>
                </a:solidFill>
                <a:latin typeface="Century Gothic" panose="020B0502020202020204" pitchFamily="34" charset="0"/>
              </a:rPr>
              <a:t>!</a:t>
            </a:r>
          </a:p>
        </p:txBody>
      </p:sp>
      <p:sp>
        <p:nvSpPr>
          <p:cNvPr id="30" name="Action Button: Custom 29">
            <a:hlinkClick r:id="" action="ppaction://noaction" highlightClick="1">
              <a:snd r:embed="rId6" name="CUIDADO.wav"/>
            </a:hlinkClick>
          </p:cNvPr>
          <p:cNvSpPr/>
          <p:nvPr/>
        </p:nvSpPr>
        <p:spPr>
          <a:xfrm>
            <a:off x="7343847" y="3757693"/>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32" name="TextBox 31"/>
          <p:cNvSpPr txBox="1"/>
          <p:nvPr/>
        </p:nvSpPr>
        <p:spPr>
          <a:xfrm>
            <a:off x="7758672" y="4302541"/>
            <a:ext cx="24433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ce</a:t>
            </a: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ntro</a:t>
            </a:r>
            <a:endParaRPr kumimoji="0" lang="en-GB" sz="44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6" name="TextBox 35"/>
          <p:cNvSpPr txBox="1"/>
          <p:nvPr/>
        </p:nvSpPr>
        <p:spPr>
          <a:xfrm>
            <a:off x="7818779" y="2597506"/>
            <a:ext cx="3147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en</a:t>
            </a:r>
            <a:r>
              <a:rPr kumimoji="0" lang="en-GB" sz="4400" b="1" i="0"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as</a:t>
            </a:r>
            <a:endParaRPr kumimoji="0" lang="en-GB" sz="44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0" name="Action Button: Custom 39">
            <a:hlinkClick r:id="" action="ppaction://noaction" highlightClick="1">
              <a:snd r:embed="rId7" name="decir (seseo).wav"/>
            </a:hlinkClick>
          </p:cNvPr>
          <p:cNvSpPr/>
          <p:nvPr/>
        </p:nvSpPr>
        <p:spPr>
          <a:xfrm>
            <a:off x="693950" y="1987339"/>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1" name="Action Button: Custom 40">
            <a:hlinkClick r:id="" action="ppaction://noaction" highlightClick="1">
              <a:snd r:embed="rId8" name="necesario (seseo).wav"/>
            </a:hlinkClick>
          </p:cNvPr>
          <p:cNvSpPr/>
          <p:nvPr/>
        </p:nvSpPr>
        <p:spPr>
          <a:xfrm>
            <a:off x="693950" y="3797934"/>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4" name="Action Button: Custom 43">
            <a:hlinkClick r:id="" action="ppaction://noaction" highlightClick="1">
              <a:snd r:embed="rId9" name="centro (seseo).wav"/>
            </a:hlinkClick>
          </p:cNvPr>
          <p:cNvSpPr/>
          <p:nvPr/>
        </p:nvSpPr>
        <p:spPr>
          <a:xfrm>
            <a:off x="7342861" y="4554573"/>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47" name="Action Button: Custom 46">
            <a:hlinkClick r:id="" action="ppaction://noaction" highlightClick="1">
              <a:snd r:embed="rId10" name="ciencias (seseo).wav"/>
            </a:hlinkClick>
          </p:cNvPr>
          <p:cNvSpPr/>
          <p:nvPr/>
        </p:nvSpPr>
        <p:spPr>
          <a:xfrm>
            <a:off x="7342862" y="2895736"/>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grpSp>
        <p:nvGrpSpPr>
          <p:cNvPr id="6" name="Group 5"/>
          <p:cNvGrpSpPr/>
          <p:nvPr/>
        </p:nvGrpSpPr>
        <p:grpSpPr>
          <a:xfrm>
            <a:off x="2153824" y="1758482"/>
            <a:ext cx="522000" cy="718029"/>
            <a:chOff x="2153824" y="1758482"/>
            <a:chExt cx="522000" cy="718029"/>
          </a:xfrm>
        </p:grpSpPr>
        <p:sp>
          <p:nvSpPr>
            <p:cNvPr id="3" name="Rectangle 2"/>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1999072" y="2669396"/>
            <a:ext cx="1061562" cy="718029"/>
            <a:chOff x="2153824" y="1758482"/>
            <a:chExt cx="522000" cy="718029"/>
          </a:xfrm>
        </p:grpSpPr>
        <p:sp>
          <p:nvSpPr>
            <p:cNvPr id="48" name="Rectangle 47"/>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2153824" y="2405580"/>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p:cNvGrpSpPr/>
          <p:nvPr/>
        </p:nvGrpSpPr>
        <p:grpSpPr>
          <a:xfrm>
            <a:off x="2129920" y="3544106"/>
            <a:ext cx="708904" cy="718029"/>
            <a:chOff x="2153824" y="1758482"/>
            <a:chExt cx="522000" cy="718029"/>
          </a:xfrm>
        </p:grpSpPr>
        <p:sp>
          <p:nvSpPr>
            <p:cNvPr id="51" name="Rectangle 50"/>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p:cNvGrpSpPr/>
          <p:nvPr/>
        </p:nvGrpSpPr>
        <p:grpSpPr>
          <a:xfrm>
            <a:off x="1404330" y="4425666"/>
            <a:ext cx="848799" cy="718029"/>
            <a:chOff x="2153824" y="1758482"/>
            <a:chExt cx="522000" cy="718029"/>
          </a:xfrm>
        </p:grpSpPr>
        <p:sp>
          <p:nvSpPr>
            <p:cNvPr id="54" name="Rectangle 53"/>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p:cNvGrpSpPr/>
          <p:nvPr/>
        </p:nvGrpSpPr>
        <p:grpSpPr>
          <a:xfrm>
            <a:off x="8030075" y="1754577"/>
            <a:ext cx="1061562" cy="718029"/>
            <a:chOff x="2153824" y="1758482"/>
            <a:chExt cx="522000" cy="718029"/>
          </a:xfrm>
        </p:grpSpPr>
        <p:sp>
          <p:nvSpPr>
            <p:cNvPr id="57" name="Rectangle 56"/>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2153824" y="2405580"/>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p:cNvGrpSpPr/>
          <p:nvPr/>
        </p:nvGrpSpPr>
        <p:grpSpPr>
          <a:xfrm>
            <a:off x="7885233" y="2603048"/>
            <a:ext cx="522000" cy="718029"/>
            <a:chOff x="2153824" y="1758482"/>
            <a:chExt cx="522000" cy="718029"/>
          </a:xfrm>
        </p:grpSpPr>
        <p:sp>
          <p:nvSpPr>
            <p:cNvPr id="60" name="Rectangle 59"/>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p:cNvGrpSpPr/>
          <p:nvPr/>
        </p:nvGrpSpPr>
        <p:grpSpPr>
          <a:xfrm>
            <a:off x="9078250" y="2604675"/>
            <a:ext cx="522000" cy="718029"/>
            <a:chOff x="2153824" y="1758482"/>
            <a:chExt cx="522000" cy="718029"/>
          </a:xfrm>
        </p:grpSpPr>
        <p:sp>
          <p:nvSpPr>
            <p:cNvPr id="63" name="Rectangle 62"/>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 name="Group 64"/>
          <p:cNvGrpSpPr/>
          <p:nvPr/>
        </p:nvGrpSpPr>
        <p:grpSpPr>
          <a:xfrm>
            <a:off x="7960354" y="3425185"/>
            <a:ext cx="828970" cy="718029"/>
            <a:chOff x="2153824" y="1758482"/>
            <a:chExt cx="522000" cy="718029"/>
          </a:xfrm>
        </p:grpSpPr>
        <p:sp>
          <p:nvSpPr>
            <p:cNvPr id="66" name="Rectangle 65"/>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p:cNvGrpSpPr/>
          <p:nvPr/>
        </p:nvGrpSpPr>
        <p:grpSpPr>
          <a:xfrm>
            <a:off x="7855481" y="4312812"/>
            <a:ext cx="723253" cy="718029"/>
            <a:chOff x="2153824" y="1758482"/>
            <a:chExt cx="522000" cy="718029"/>
          </a:xfrm>
        </p:grpSpPr>
        <p:sp>
          <p:nvSpPr>
            <p:cNvPr id="69" name="Rectangle 68"/>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9"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4155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520" y="115813"/>
            <a:ext cx="5581851" cy="1325563"/>
          </a:xfrm>
        </p:spPr>
        <p:txBody>
          <a:bodyPr/>
          <a:lstStyle/>
          <a:p>
            <a:r>
              <a:rPr lang="en-GB" b="1" dirty="0">
                <a:solidFill>
                  <a:srgbClr val="E25B00"/>
                </a:solidFill>
              </a:rPr>
              <a:t>¿CE, CI, CUE o CUI?</a:t>
            </a:r>
            <a:br>
              <a:rPr lang="en-GB" b="1" dirty="0">
                <a:solidFill>
                  <a:srgbClr val="E25B00"/>
                </a:solidFill>
              </a:rPr>
            </a:br>
            <a:endParaRPr lang="en-GB" dirty="0">
              <a:solidFill>
                <a:srgbClr val="E25B00"/>
              </a:solidFill>
            </a:endParaRPr>
          </a:p>
        </p:txBody>
      </p:sp>
      <p:sp>
        <p:nvSpPr>
          <p:cNvPr id="7" name="Title 1"/>
          <p:cNvSpPr txBox="1">
            <a:spLocks/>
          </p:cNvSpPr>
          <p:nvPr/>
        </p:nvSpPr>
        <p:spPr>
          <a:xfrm>
            <a:off x="1875646" y="357937"/>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50000"/>
              </a:lnSpc>
            </a:pPr>
            <a:r>
              <a:rPr lang="en-GB" sz="3600" dirty="0">
                <a:solidFill>
                  <a:srgbClr val="002060"/>
                </a:solidFill>
              </a:rPr>
              <a:t>Escucha y escribe la palabra.</a:t>
            </a:r>
          </a:p>
        </p:txBody>
      </p:sp>
      <p:sp>
        <p:nvSpPr>
          <p:cNvPr id="8" name="TextBox 7"/>
          <p:cNvSpPr txBox="1"/>
          <p:nvPr/>
        </p:nvSpPr>
        <p:spPr>
          <a:xfrm>
            <a:off x="1328470" y="1758482"/>
            <a:ext cx="2443397" cy="769441"/>
          </a:xfrm>
          <a:prstGeom prst="rect">
            <a:avLst/>
          </a:prstGeom>
          <a:noFill/>
        </p:spPr>
        <p:txBody>
          <a:bodyPr wrap="square" rtlCol="0">
            <a:spAutoFit/>
          </a:bodyPr>
          <a:lstStyle/>
          <a:p>
            <a:pPr>
              <a:defRPr/>
            </a:pPr>
            <a:r>
              <a:rPr lang="en-GB" sz="4400" dirty="0" err="1">
                <a:solidFill>
                  <a:srgbClr val="5B9BD5">
                    <a:lumMod val="50000"/>
                  </a:srgbClr>
                </a:solidFill>
              </a:rPr>
              <a:t>de</a:t>
            </a:r>
            <a:r>
              <a:rPr lang="en-GB" sz="4400" b="1" dirty="0" err="1">
                <a:solidFill>
                  <a:srgbClr val="E25B00"/>
                </a:solidFill>
              </a:rPr>
              <a:t>ci</a:t>
            </a:r>
            <a:r>
              <a:rPr lang="en-GB" sz="4400" dirty="0" err="1">
                <a:solidFill>
                  <a:srgbClr val="5B9BD5">
                    <a:lumMod val="50000"/>
                  </a:srgbClr>
                </a:solidFill>
              </a:rPr>
              <a:t>r</a:t>
            </a:r>
            <a:endParaRPr lang="en-GB" sz="4400" dirty="0">
              <a:solidFill>
                <a:srgbClr val="5B9BD5">
                  <a:lumMod val="50000"/>
                </a:srgbClr>
              </a:solidFill>
            </a:endParaRPr>
          </a:p>
        </p:txBody>
      </p:sp>
      <p:sp>
        <p:nvSpPr>
          <p:cNvPr id="10" name="TextBox 9"/>
          <p:cNvSpPr txBox="1"/>
          <p:nvPr/>
        </p:nvSpPr>
        <p:spPr>
          <a:xfrm>
            <a:off x="1333004" y="3533099"/>
            <a:ext cx="3966713" cy="769441"/>
          </a:xfrm>
          <a:prstGeom prst="rect">
            <a:avLst/>
          </a:prstGeom>
          <a:noFill/>
        </p:spPr>
        <p:txBody>
          <a:bodyPr wrap="square" rtlCol="0">
            <a:spAutoFit/>
          </a:bodyPr>
          <a:lstStyle/>
          <a:p>
            <a:pPr>
              <a:defRPr/>
            </a:pPr>
            <a:r>
              <a:rPr lang="en-GB" sz="4400" dirty="0" err="1">
                <a:solidFill>
                  <a:srgbClr val="5B9BD5">
                    <a:lumMod val="50000"/>
                  </a:srgbClr>
                </a:solidFill>
              </a:rPr>
              <a:t>ne</a:t>
            </a:r>
            <a:r>
              <a:rPr lang="en-GB" sz="4400" b="1" dirty="0" err="1">
                <a:solidFill>
                  <a:srgbClr val="E25B00"/>
                </a:solidFill>
              </a:rPr>
              <a:t>ce</a:t>
            </a:r>
            <a:r>
              <a:rPr lang="en-GB" sz="4400" dirty="0" err="1">
                <a:solidFill>
                  <a:srgbClr val="5B9BD5">
                    <a:lumMod val="50000"/>
                  </a:srgbClr>
                </a:solidFill>
              </a:rPr>
              <a:t>sario</a:t>
            </a:r>
            <a:endParaRPr lang="en-GB" sz="4400" dirty="0">
              <a:solidFill>
                <a:srgbClr val="5B9BD5">
                  <a:lumMod val="50000"/>
                </a:srgbClr>
              </a:solidFill>
            </a:endParaRPr>
          </a:p>
        </p:txBody>
      </p:sp>
      <p:sp>
        <p:nvSpPr>
          <p:cNvPr id="12" name="TextBox 11"/>
          <p:cNvSpPr txBox="1"/>
          <p:nvPr/>
        </p:nvSpPr>
        <p:spPr>
          <a:xfrm>
            <a:off x="1328468" y="2670018"/>
            <a:ext cx="3492810" cy="769441"/>
          </a:xfrm>
          <a:prstGeom prst="rect">
            <a:avLst/>
          </a:prstGeom>
          <a:noFill/>
        </p:spPr>
        <p:txBody>
          <a:bodyPr wrap="square" rtlCol="0">
            <a:spAutoFit/>
          </a:bodyPr>
          <a:lstStyle/>
          <a:p>
            <a:r>
              <a:rPr lang="en-GB" sz="4400" dirty="0" err="1">
                <a:solidFill>
                  <a:srgbClr val="5B9BD5">
                    <a:lumMod val="50000"/>
                  </a:srgbClr>
                </a:solidFill>
              </a:rPr>
              <a:t>es</a:t>
            </a:r>
            <a:r>
              <a:rPr lang="en-GB" sz="4400" b="1" dirty="0" err="1">
                <a:solidFill>
                  <a:srgbClr val="E25B00"/>
                </a:solidFill>
              </a:rPr>
              <a:t>cue</a:t>
            </a:r>
            <a:r>
              <a:rPr lang="en-GB" sz="4400" dirty="0" err="1">
                <a:solidFill>
                  <a:srgbClr val="5B9BD5">
                    <a:lumMod val="50000"/>
                  </a:srgbClr>
                </a:solidFill>
              </a:rPr>
              <a:t>la</a:t>
            </a:r>
            <a:endParaRPr lang="en-GB" sz="4400" dirty="0">
              <a:solidFill>
                <a:srgbClr val="5B9BD5">
                  <a:lumMod val="50000"/>
                </a:srgbClr>
              </a:solidFill>
            </a:endParaRPr>
          </a:p>
        </p:txBody>
      </p:sp>
      <p:sp>
        <p:nvSpPr>
          <p:cNvPr id="14" name="TextBox 13"/>
          <p:cNvSpPr txBox="1"/>
          <p:nvPr/>
        </p:nvSpPr>
        <p:spPr>
          <a:xfrm>
            <a:off x="1328470" y="4420409"/>
            <a:ext cx="3492810" cy="769441"/>
          </a:xfrm>
          <a:prstGeom prst="rect">
            <a:avLst/>
          </a:prstGeom>
          <a:noFill/>
        </p:spPr>
        <p:txBody>
          <a:bodyPr wrap="square" rtlCol="0">
            <a:spAutoFit/>
          </a:bodyPr>
          <a:lstStyle/>
          <a:p>
            <a:r>
              <a:rPr lang="en-GB" sz="4400" b="1" dirty="0" err="1">
                <a:solidFill>
                  <a:srgbClr val="E25B00"/>
                </a:solidFill>
              </a:rPr>
              <a:t>cui</a:t>
            </a:r>
            <a:r>
              <a:rPr lang="en-GB" sz="4400" dirty="0" err="1">
                <a:solidFill>
                  <a:srgbClr val="5B9BD5">
                    <a:lumMod val="50000"/>
                  </a:srgbClr>
                </a:solidFill>
              </a:rPr>
              <a:t>dar</a:t>
            </a:r>
            <a:endParaRPr lang="en-GB" sz="4400" dirty="0">
              <a:solidFill>
                <a:srgbClr val="5B9BD5">
                  <a:lumMod val="50000"/>
                </a:srgbClr>
              </a:solidFill>
            </a:endParaRPr>
          </a:p>
        </p:txBody>
      </p:sp>
      <p:sp>
        <p:nvSpPr>
          <p:cNvPr id="18" name="Action Button: Custom 17">
            <a:hlinkClick r:id="" action="ppaction://noaction" highlightClick="1">
              <a:snd r:embed="rId3" name="CUIDAR.wav"/>
            </a:hlinkClick>
          </p:cNvPr>
          <p:cNvSpPr/>
          <p:nvPr/>
        </p:nvSpPr>
        <p:spPr>
          <a:xfrm>
            <a:off x="693952" y="4645001"/>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4</a:t>
            </a:r>
          </a:p>
        </p:txBody>
      </p:sp>
      <p:sp>
        <p:nvSpPr>
          <p:cNvPr id="19" name="Action Button: Custom 18">
            <a:hlinkClick r:id="" action="ppaction://noaction" highlightClick="1">
              <a:snd r:embed="rId4" name="ESCUELA.wav"/>
            </a:hlinkClick>
          </p:cNvPr>
          <p:cNvSpPr/>
          <p:nvPr/>
        </p:nvSpPr>
        <p:spPr>
          <a:xfrm>
            <a:off x="693950" y="2894610"/>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2</a:t>
            </a:r>
          </a:p>
        </p:txBody>
      </p:sp>
      <p:sp>
        <p:nvSpPr>
          <p:cNvPr id="23" name="TextBox 22"/>
          <p:cNvSpPr txBox="1"/>
          <p:nvPr/>
        </p:nvSpPr>
        <p:spPr>
          <a:xfrm>
            <a:off x="7946887" y="1758482"/>
            <a:ext cx="3492810" cy="769441"/>
          </a:xfrm>
          <a:prstGeom prst="rect">
            <a:avLst/>
          </a:prstGeom>
          <a:noFill/>
        </p:spPr>
        <p:txBody>
          <a:bodyPr wrap="square" rtlCol="0">
            <a:spAutoFit/>
          </a:bodyPr>
          <a:lstStyle/>
          <a:p>
            <a:r>
              <a:rPr lang="en-GB" sz="4400" b="1" dirty="0" err="1">
                <a:solidFill>
                  <a:srgbClr val="E25B00"/>
                </a:solidFill>
              </a:rPr>
              <a:t>cue</a:t>
            </a:r>
            <a:r>
              <a:rPr lang="en-GB" sz="4400" dirty="0" err="1">
                <a:solidFill>
                  <a:srgbClr val="5B9BD5">
                    <a:lumMod val="50000"/>
                  </a:srgbClr>
                </a:solidFill>
              </a:rPr>
              <a:t>rpo</a:t>
            </a:r>
            <a:endParaRPr lang="en-GB" sz="4400" dirty="0">
              <a:solidFill>
                <a:srgbClr val="5B9BD5">
                  <a:lumMod val="50000"/>
                </a:srgbClr>
              </a:solidFill>
            </a:endParaRPr>
          </a:p>
        </p:txBody>
      </p:sp>
      <p:sp>
        <p:nvSpPr>
          <p:cNvPr id="25" name="Action Button: Custom 24">
            <a:hlinkClick r:id="" action="ppaction://noaction" highlightClick="1">
              <a:snd r:embed="rId5" name="CUERPO.wav"/>
            </a:hlinkClick>
          </p:cNvPr>
          <p:cNvSpPr/>
          <p:nvPr/>
        </p:nvSpPr>
        <p:spPr>
          <a:xfrm>
            <a:off x="7343848" y="1983075"/>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n w="0"/>
                <a:solidFill>
                  <a:prstClr val="white"/>
                </a:solidFill>
                <a:effectLst>
                  <a:outerShdw blurRad="38100" dist="25400" dir="5400000" algn="ctr" rotWithShape="0">
                    <a:srgbClr val="6E747A">
                      <a:alpha val="43000"/>
                    </a:srgbClr>
                  </a:outerShdw>
                </a:effectLst>
              </a:rPr>
              <a:t>5</a:t>
            </a:r>
          </a:p>
        </p:txBody>
      </p:sp>
      <p:sp>
        <p:nvSpPr>
          <p:cNvPr id="29" name="TextBox 28"/>
          <p:cNvSpPr txBox="1"/>
          <p:nvPr/>
        </p:nvSpPr>
        <p:spPr>
          <a:xfrm>
            <a:off x="7698851" y="3419136"/>
            <a:ext cx="3492810" cy="769441"/>
          </a:xfrm>
          <a:prstGeom prst="rect">
            <a:avLst/>
          </a:prstGeom>
          <a:noFill/>
        </p:spPr>
        <p:txBody>
          <a:bodyPr wrap="square" rtlCol="0">
            <a:spAutoFit/>
          </a:bodyPr>
          <a:lstStyle/>
          <a:p>
            <a:r>
              <a:rPr lang="en-GB" sz="4400" dirty="0">
                <a:solidFill>
                  <a:srgbClr val="5B9BD5">
                    <a:lumMod val="50000"/>
                  </a:srgbClr>
                </a:solidFill>
              </a:rPr>
              <a:t>¡</a:t>
            </a:r>
            <a:r>
              <a:rPr lang="en-GB" sz="4400" b="1" dirty="0" err="1">
                <a:solidFill>
                  <a:srgbClr val="E25B00"/>
                </a:solidFill>
              </a:rPr>
              <a:t>cui</a:t>
            </a:r>
            <a:r>
              <a:rPr lang="en-GB" sz="4400" dirty="0" err="1">
                <a:solidFill>
                  <a:srgbClr val="5B9BD5">
                    <a:lumMod val="50000"/>
                  </a:srgbClr>
                </a:solidFill>
              </a:rPr>
              <a:t>dado</a:t>
            </a:r>
            <a:r>
              <a:rPr lang="en-GB" sz="4400" dirty="0">
                <a:solidFill>
                  <a:srgbClr val="5B9BD5">
                    <a:lumMod val="50000"/>
                  </a:srgbClr>
                </a:solidFill>
              </a:rPr>
              <a:t>!</a:t>
            </a:r>
          </a:p>
        </p:txBody>
      </p:sp>
      <p:sp>
        <p:nvSpPr>
          <p:cNvPr id="30" name="Action Button: Custom 29">
            <a:hlinkClick r:id="" action="ppaction://noaction" highlightClick="1">
              <a:snd r:embed="rId6" name="CUIDADO.wav"/>
            </a:hlinkClick>
          </p:cNvPr>
          <p:cNvSpPr/>
          <p:nvPr/>
        </p:nvSpPr>
        <p:spPr>
          <a:xfrm>
            <a:off x="7343847" y="3757693"/>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7</a:t>
            </a:r>
          </a:p>
        </p:txBody>
      </p:sp>
      <p:sp>
        <p:nvSpPr>
          <p:cNvPr id="32" name="TextBox 31"/>
          <p:cNvSpPr txBox="1"/>
          <p:nvPr/>
        </p:nvSpPr>
        <p:spPr>
          <a:xfrm>
            <a:off x="7758672" y="4302541"/>
            <a:ext cx="2443397" cy="769441"/>
          </a:xfrm>
          <a:prstGeom prst="rect">
            <a:avLst/>
          </a:prstGeom>
          <a:noFill/>
        </p:spPr>
        <p:txBody>
          <a:bodyPr wrap="square" rtlCol="0">
            <a:spAutoFit/>
          </a:bodyPr>
          <a:lstStyle/>
          <a:p>
            <a:pPr>
              <a:defRPr/>
            </a:pPr>
            <a:r>
              <a:rPr lang="en-GB" sz="4400" b="1" dirty="0" err="1">
                <a:solidFill>
                  <a:srgbClr val="E25B00"/>
                </a:solidFill>
              </a:rPr>
              <a:t>ce</a:t>
            </a:r>
            <a:r>
              <a:rPr lang="en-GB" sz="4400" dirty="0" err="1">
                <a:solidFill>
                  <a:srgbClr val="5B9BD5">
                    <a:lumMod val="50000"/>
                  </a:srgbClr>
                </a:solidFill>
              </a:rPr>
              <a:t>ntro</a:t>
            </a:r>
            <a:endParaRPr lang="en-GB" sz="4400" dirty="0">
              <a:solidFill>
                <a:srgbClr val="5B9BD5">
                  <a:lumMod val="50000"/>
                </a:srgbClr>
              </a:solidFill>
            </a:endParaRPr>
          </a:p>
        </p:txBody>
      </p:sp>
      <p:sp>
        <p:nvSpPr>
          <p:cNvPr id="36" name="TextBox 35"/>
          <p:cNvSpPr txBox="1"/>
          <p:nvPr/>
        </p:nvSpPr>
        <p:spPr>
          <a:xfrm>
            <a:off x="7818779" y="2597506"/>
            <a:ext cx="3147937" cy="769441"/>
          </a:xfrm>
          <a:prstGeom prst="rect">
            <a:avLst/>
          </a:prstGeom>
          <a:noFill/>
        </p:spPr>
        <p:txBody>
          <a:bodyPr wrap="square" rtlCol="0">
            <a:spAutoFit/>
          </a:bodyPr>
          <a:lstStyle/>
          <a:p>
            <a:pPr>
              <a:defRPr/>
            </a:pPr>
            <a:r>
              <a:rPr lang="en-GB" sz="4400" b="1" dirty="0" err="1">
                <a:solidFill>
                  <a:srgbClr val="E25B00"/>
                </a:solidFill>
              </a:rPr>
              <a:t>ci</a:t>
            </a:r>
            <a:r>
              <a:rPr lang="en-GB" sz="4400" dirty="0" err="1">
                <a:solidFill>
                  <a:srgbClr val="5B9BD5">
                    <a:lumMod val="50000"/>
                  </a:srgbClr>
                </a:solidFill>
              </a:rPr>
              <a:t>en</a:t>
            </a:r>
            <a:r>
              <a:rPr lang="en-GB" sz="4400" b="1" dirty="0" err="1">
                <a:solidFill>
                  <a:srgbClr val="E25B00"/>
                </a:solidFill>
              </a:rPr>
              <a:t>ci</a:t>
            </a:r>
            <a:r>
              <a:rPr lang="en-GB" sz="4400" dirty="0" err="1">
                <a:solidFill>
                  <a:srgbClr val="5B9BD5">
                    <a:lumMod val="50000"/>
                  </a:srgbClr>
                </a:solidFill>
              </a:rPr>
              <a:t>as</a:t>
            </a:r>
            <a:endParaRPr lang="en-GB" sz="4400" dirty="0">
              <a:solidFill>
                <a:srgbClr val="5B9BD5">
                  <a:lumMod val="50000"/>
                </a:srgbClr>
              </a:solidFill>
            </a:endParaRPr>
          </a:p>
        </p:txBody>
      </p:sp>
      <p:sp>
        <p:nvSpPr>
          <p:cNvPr id="40" name="Action Button: Custom 39">
            <a:hlinkClick r:id="" action="ppaction://noaction" highlightClick="1">
              <a:snd r:embed="rId7" name="decir (seseo).wav"/>
            </a:hlinkClick>
          </p:cNvPr>
          <p:cNvSpPr/>
          <p:nvPr/>
        </p:nvSpPr>
        <p:spPr>
          <a:xfrm>
            <a:off x="693950" y="1987339"/>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a:t>
            </a:r>
          </a:p>
        </p:txBody>
      </p:sp>
      <p:sp>
        <p:nvSpPr>
          <p:cNvPr id="41" name="Action Button: Custom 40">
            <a:hlinkClick r:id="" action="ppaction://noaction" highlightClick="1">
              <a:snd r:embed="rId8" name="necesario (seseo).wav"/>
            </a:hlinkClick>
          </p:cNvPr>
          <p:cNvSpPr/>
          <p:nvPr/>
        </p:nvSpPr>
        <p:spPr>
          <a:xfrm>
            <a:off x="693950" y="3797934"/>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3</a:t>
            </a:r>
          </a:p>
        </p:txBody>
      </p:sp>
      <p:sp>
        <p:nvSpPr>
          <p:cNvPr id="44" name="Action Button: Custom 43">
            <a:hlinkClick r:id="" action="ppaction://noaction" highlightClick="1">
              <a:snd r:embed="rId9" name="centro (seseo).wav"/>
            </a:hlinkClick>
          </p:cNvPr>
          <p:cNvSpPr/>
          <p:nvPr/>
        </p:nvSpPr>
        <p:spPr>
          <a:xfrm>
            <a:off x="7342861" y="4554573"/>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8</a:t>
            </a:r>
          </a:p>
        </p:txBody>
      </p:sp>
      <p:sp>
        <p:nvSpPr>
          <p:cNvPr id="47" name="Action Button: Custom 46">
            <a:hlinkClick r:id="" action="ppaction://noaction" highlightClick="1">
              <a:snd r:embed="rId10" name="ciencias (seseo).wav"/>
            </a:hlinkClick>
          </p:cNvPr>
          <p:cNvSpPr/>
          <p:nvPr/>
        </p:nvSpPr>
        <p:spPr>
          <a:xfrm>
            <a:off x="7342862" y="2895736"/>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6</a:t>
            </a:r>
          </a:p>
        </p:txBody>
      </p:sp>
      <p:sp>
        <p:nvSpPr>
          <p:cNvPr id="71"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834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23" grpId="0"/>
      <p:bldP spid="29" grpId="0"/>
      <p:bldP spid="32"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http://www.clker.com/cliparts/w/d/u/B/w/V/stamp1-md.png">
            <a:hlinkClick r:id="" action="ppaction://noaction">
              <a:snd r:embed="rId3" name="CUIDAR.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3083889" y="2386558"/>
            <a:ext cx="2854076" cy="2585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clker.com/cliparts/w/d/u/B/w/V/stamp1-md.png">
            <a:hlinkClick r:id="" action="ppaction://noaction">
              <a:snd r:embed="rId3" name="CUIDAR.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421744" y="4233900"/>
            <a:ext cx="2854076" cy="258591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6"/>
          <p:cNvSpPr>
            <a:spLocks noGrp="1"/>
          </p:cNvSpPr>
          <p:nvPr>
            <p:ph type="title"/>
          </p:nvPr>
        </p:nvSpPr>
        <p:spPr>
          <a:xfrm>
            <a:off x="0" y="0"/>
            <a:ext cx="11934568" cy="991401"/>
          </a:xfrm>
        </p:spPr>
        <p:txBody>
          <a:bodyPr>
            <a:noAutofit/>
          </a:bodyPr>
          <a:lstStyle/>
          <a:p>
            <a:r>
              <a:rPr lang="pt-BR" sz="2800" b="1" dirty="0">
                <a:solidFill>
                  <a:schemeClr val="accent1">
                    <a:lumMod val="50000"/>
                  </a:schemeClr>
                </a:solidFill>
                <a:latin typeface="Century Gothic" panose="020B0502020202020204" pitchFamily="34" charset="0"/>
                <a:ea typeface="Century Gothic"/>
                <a:cs typeface="Century Gothic"/>
                <a:sym typeface="Century Gothic"/>
              </a:rPr>
              <a:t>Identifica la imagen/la palabra y escribe la letra correcta.</a:t>
            </a:r>
            <a:br>
              <a:rPr lang="pt-BR" sz="2800" b="1" dirty="0">
                <a:solidFill>
                  <a:schemeClr val="accent1">
                    <a:lumMod val="50000"/>
                  </a:schemeClr>
                </a:solidFill>
              </a:rPr>
            </a:br>
            <a:endParaRPr lang="en-GB" sz="2800" dirty="0">
              <a:solidFill>
                <a:schemeClr val="accent1">
                  <a:lumMod val="50000"/>
                </a:schemeClr>
              </a:solidFill>
            </a:endParaRPr>
          </a:p>
        </p:txBody>
      </p:sp>
      <p:graphicFrame>
        <p:nvGraphicFramePr>
          <p:cNvPr id="5" name="Google Shape;92;p5" descr="Table for exercises"/>
          <p:cNvGraphicFramePr/>
          <p:nvPr/>
        </p:nvGraphicFramePr>
        <p:xfrm>
          <a:off x="96164" y="1046153"/>
          <a:ext cx="2590804" cy="4220504"/>
        </p:xfrm>
        <a:graphic>
          <a:graphicData uri="http://schemas.openxmlformats.org/drawingml/2006/table">
            <a:tbl>
              <a:tblPr firstRow="1" bandRow="1">
                <a:noFill/>
              </a:tblPr>
              <a:tblGrid>
                <a:gridCol w="1882953">
                  <a:extLst>
                    <a:ext uri="{9D8B030D-6E8A-4147-A177-3AD203B41FA5}">
                      <a16:colId xmlns:a16="http://schemas.microsoft.com/office/drawing/2014/main" val="20000"/>
                    </a:ext>
                  </a:extLst>
                </a:gridCol>
                <a:gridCol w="707851">
                  <a:extLst>
                    <a:ext uri="{9D8B030D-6E8A-4147-A177-3AD203B41FA5}">
                      <a16:colId xmlns:a16="http://schemas.microsoft.com/office/drawing/2014/main" val="2547862368"/>
                    </a:ext>
                  </a:extLst>
                </a:gridCol>
              </a:tblGrid>
              <a:tr h="527563">
                <a:tc>
                  <a:txBody>
                    <a:bodyPr/>
                    <a:lstStyle/>
                    <a:p>
                      <a:pPr marL="0" marR="0" lvl="0" indent="0" algn="l" rtl="0">
                        <a:spcBef>
                          <a:spcPts val="0"/>
                        </a:spcBef>
                        <a:spcAft>
                          <a:spcPts val="0"/>
                        </a:spcAft>
                        <a:buNone/>
                      </a:pPr>
                      <a:r>
                        <a:rPr lang="en-GB" sz="2400" b="1" dirty="0" err="1">
                          <a:solidFill>
                            <a:srgbClr val="E25B00"/>
                          </a:solidFill>
                        </a:rPr>
                        <a:t>cui</a:t>
                      </a:r>
                      <a:r>
                        <a:rPr lang="en-GB" sz="2400" b="1" dirty="0" err="1">
                          <a:solidFill>
                            <a:schemeClr val="accent1">
                              <a:lumMod val="50000"/>
                            </a:schemeClr>
                          </a:solidFill>
                        </a:rPr>
                        <a:t>dar</a:t>
                      </a:r>
                      <a:endParaRPr sz="24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D</a:t>
                      </a: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2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de</a:t>
                      </a: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r</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I</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2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as</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A</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27563">
                <a:tc>
                  <a:txBody>
                    <a:bodyPr/>
                    <a:lstStyle/>
                    <a:p>
                      <a:pPr marL="0" marR="0" lvl="0" indent="0" algn="l" rtl="0">
                        <a:spcBef>
                          <a:spcPts val="0"/>
                        </a:spcBef>
                        <a:spcAft>
                          <a:spcPts val="0"/>
                        </a:spcAft>
                        <a:buNone/>
                      </a:pPr>
                      <a:r>
                        <a:rPr lang="en-GB" sz="2400" b="1" dirty="0" err="1">
                          <a:solidFill>
                            <a:srgbClr val="E25B00"/>
                          </a:solidFill>
                          <a:latin typeface="Century Gothic" panose="020B0502020202020204" pitchFamily="34" charset="0"/>
                        </a:rPr>
                        <a:t>cue</a:t>
                      </a:r>
                      <a:r>
                        <a:rPr lang="en-GB" sz="2400" b="1" dirty="0" err="1">
                          <a:solidFill>
                            <a:schemeClr val="accent1">
                              <a:lumMod val="50000"/>
                            </a:schemeClr>
                          </a:solidFill>
                          <a:latin typeface="Century Gothic" panose="020B0502020202020204" pitchFamily="34" charset="0"/>
                        </a:rPr>
                        <a:t>rpo</a:t>
                      </a:r>
                      <a:endParaRPr sz="24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C</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2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chemeClr val="accent1">
                              <a:lumMod val="50000"/>
                            </a:schemeClr>
                          </a:solidFill>
                          <a:latin typeface="Century Gothic" panose="020B0502020202020204" pitchFamily="34" charset="0"/>
                        </a:rPr>
                        <a:t>es</a:t>
                      </a:r>
                      <a:r>
                        <a:rPr lang="en-GB" sz="2400" b="1" dirty="0" err="1">
                          <a:solidFill>
                            <a:srgbClr val="E25B00"/>
                          </a:solidFill>
                          <a:latin typeface="Century Gothic" panose="020B0502020202020204" pitchFamily="34" charset="0"/>
                        </a:rPr>
                        <a:t>cue</a:t>
                      </a:r>
                      <a:r>
                        <a:rPr lang="en-GB" sz="2400" b="1" dirty="0" err="1">
                          <a:solidFill>
                            <a:schemeClr val="accent1">
                              <a:lumMod val="50000"/>
                            </a:schemeClr>
                          </a:solidFill>
                          <a:latin typeface="Century Gothic" panose="020B0502020202020204" pitchFamily="34" charset="0"/>
                        </a:rPr>
                        <a:t>la</a:t>
                      </a:r>
                      <a:endParaRPr lang="en-GB" sz="2400" b="1"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F</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2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ntro</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E</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52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ne</a:t>
                      </a: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sario</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H</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52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a:t>
                      </a:r>
                      <a:r>
                        <a:rPr lang="en-GB" sz="2400" b="1" dirty="0" err="1">
                          <a:solidFill>
                            <a:srgbClr val="E25B00"/>
                          </a:solidFill>
                          <a:latin typeface="Century Gothic" panose="020B0502020202020204" pitchFamily="34" charset="0"/>
                        </a:rPr>
                        <a:t>cui</a:t>
                      </a:r>
                      <a:r>
                        <a:rPr lang="en-GB" sz="2400" b="1" dirty="0" err="1">
                          <a:solidFill>
                            <a:schemeClr val="accent1">
                              <a:lumMod val="50000"/>
                            </a:schemeClr>
                          </a:solidFill>
                          <a:latin typeface="Century Gothic" panose="020B0502020202020204" pitchFamily="34" charset="0"/>
                        </a:rPr>
                        <a:t>dado</a:t>
                      </a:r>
                      <a:r>
                        <a:rPr lang="en-GB" sz="2400" b="1" dirty="0">
                          <a:solidFill>
                            <a:schemeClr val="accent1">
                              <a:lumMod val="50000"/>
                            </a:schemeClr>
                          </a:solidFill>
                          <a:latin typeface="Century Gothic" panose="020B0502020202020204" pitchFamily="34" charset="0"/>
                        </a:rPr>
                        <a:t>!</a:t>
                      </a: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B</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4418" y="823763"/>
            <a:ext cx="2273612" cy="1515741"/>
          </a:xfrm>
          <a:prstGeom prst="rect">
            <a:avLst/>
          </a:prstGeom>
        </p:spPr>
      </p:pic>
      <p:sp>
        <p:nvSpPr>
          <p:cNvPr id="13" name="Rectangle 12">
            <a:extLst>
              <a:ext uri="{FF2B5EF4-FFF2-40B4-BE49-F238E27FC236}">
                <a16:creationId xmlns:a16="http://schemas.microsoft.com/office/drawing/2014/main" id="{E7BF30DB-723F-46CC-9D90-D9CA5E937CF7}"/>
              </a:ext>
            </a:extLst>
          </p:cNvPr>
          <p:cNvSpPr/>
          <p:nvPr/>
        </p:nvSpPr>
        <p:spPr>
          <a:xfrm>
            <a:off x="2952656" y="74504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A</a:t>
            </a:r>
          </a:p>
        </p:txBody>
      </p:sp>
      <p:sp>
        <p:nvSpPr>
          <p:cNvPr id="14" name="Rectangle 13">
            <a:extLst>
              <a:ext uri="{FF2B5EF4-FFF2-40B4-BE49-F238E27FC236}">
                <a16:creationId xmlns:a16="http://schemas.microsoft.com/office/drawing/2014/main" id="{94D59D04-A253-4D93-BE84-8D135B991011}"/>
              </a:ext>
            </a:extLst>
          </p:cNvPr>
          <p:cNvSpPr/>
          <p:nvPr/>
        </p:nvSpPr>
        <p:spPr>
          <a:xfrm>
            <a:off x="6577119" y="749281"/>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B</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3641" y="689497"/>
            <a:ext cx="1712553" cy="1509187"/>
          </a:xfrm>
          <a:prstGeom prst="rect">
            <a:avLst/>
          </a:prstGeom>
        </p:spPr>
      </p:pic>
      <p:sp>
        <p:nvSpPr>
          <p:cNvPr id="15" name="Rectangle 14">
            <a:extLst>
              <a:ext uri="{FF2B5EF4-FFF2-40B4-BE49-F238E27FC236}">
                <a16:creationId xmlns:a16="http://schemas.microsoft.com/office/drawing/2014/main" id="{EAB4FAF2-D0C9-49C8-93F3-D68961D105A2}"/>
              </a:ext>
            </a:extLst>
          </p:cNvPr>
          <p:cNvSpPr/>
          <p:nvPr/>
        </p:nvSpPr>
        <p:spPr>
          <a:xfrm>
            <a:off x="2981995" y="2555549"/>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D</a:t>
            </a:r>
          </a:p>
        </p:txBody>
      </p:sp>
      <p:sp>
        <p:nvSpPr>
          <p:cNvPr id="10" name="Rectangle 9">
            <a:extLst>
              <a:ext uri="{FF2B5EF4-FFF2-40B4-BE49-F238E27FC236}">
                <a16:creationId xmlns:a16="http://schemas.microsoft.com/office/drawing/2014/main" id="{1D2C2F84-D5AE-4C28-87B1-D5093123E6B5}"/>
              </a:ext>
            </a:extLst>
          </p:cNvPr>
          <p:cNvSpPr/>
          <p:nvPr/>
        </p:nvSpPr>
        <p:spPr>
          <a:xfrm>
            <a:off x="6577118" y="2555549"/>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E</a:t>
            </a:r>
          </a:p>
        </p:txBody>
      </p:sp>
      <p:sp>
        <p:nvSpPr>
          <p:cNvPr id="7" name="Rectangle 6"/>
          <p:cNvSpPr/>
          <p:nvPr/>
        </p:nvSpPr>
        <p:spPr>
          <a:xfrm>
            <a:off x="10220584" y="698477"/>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C</a:t>
            </a:r>
          </a:p>
        </p:txBody>
      </p:sp>
      <p:sp>
        <p:nvSpPr>
          <p:cNvPr id="16" name="Rectangle 15">
            <a:extLst>
              <a:ext uri="{FF2B5EF4-FFF2-40B4-BE49-F238E27FC236}">
                <a16:creationId xmlns:a16="http://schemas.microsoft.com/office/drawing/2014/main" id="{7A8EB5FB-DFE1-4E68-AB59-90A92D9CF082}"/>
              </a:ext>
            </a:extLst>
          </p:cNvPr>
          <p:cNvSpPr/>
          <p:nvPr/>
        </p:nvSpPr>
        <p:spPr>
          <a:xfrm>
            <a:off x="10220583" y="253054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F</a:t>
            </a:r>
          </a:p>
        </p:txBody>
      </p:sp>
      <p:sp>
        <p:nvSpPr>
          <p:cNvPr id="11" name="Rectangle 10">
            <a:extLst>
              <a:ext uri="{FF2B5EF4-FFF2-40B4-BE49-F238E27FC236}">
                <a16:creationId xmlns:a16="http://schemas.microsoft.com/office/drawing/2014/main" id="{58C6FFEB-5F14-4868-A81A-F5CC8B62245C}"/>
              </a:ext>
            </a:extLst>
          </p:cNvPr>
          <p:cNvSpPr/>
          <p:nvPr/>
        </p:nvSpPr>
        <p:spPr>
          <a:xfrm>
            <a:off x="4509479" y="4468004"/>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H</a:t>
            </a:r>
          </a:p>
        </p:txBody>
      </p:sp>
      <p:sp>
        <p:nvSpPr>
          <p:cNvPr id="8" name="Rectangle 7">
            <a:extLst>
              <a:ext uri="{FF2B5EF4-FFF2-40B4-BE49-F238E27FC236}">
                <a16:creationId xmlns:a16="http://schemas.microsoft.com/office/drawing/2014/main" id="{B056429B-A272-499C-BBD8-631566B232CD}"/>
              </a:ext>
            </a:extLst>
          </p:cNvPr>
          <p:cNvSpPr/>
          <p:nvPr/>
        </p:nvSpPr>
        <p:spPr>
          <a:xfrm>
            <a:off x="8335766" y="4468004"/>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I</a:t>
            </a:r>
          </a:p>
        </p:txBody>
      </p:sp>
      <p:sp>
        <p:nvSpPr>
          <p:cNvPr id="37" name="TextBox 36"/>
          <p:cNvSpPr txBox="1"/>
          <p:nvPr/>
        </p:nvSpPr>
        <p:spPr>
          <a:xfrm rot="21305855">
            <a:off x="3371658" y="3400720"/>
            <a:ext cx="230977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cs typeface="Calibri" panose="020F0502020204030204" pitchFamily="34" charset="0"/>
              </a:rPr>
              <a:t>to look after</a:t>
            </a:r>
          </a:p>
        </p:txBody>
      </p:sp>
      <p:pic>
        <p:nvPicPr>
          <p:cNvPr id="38" name="Picture 2" descr="http://www.clker.com/cliparts/w/d/u/B/w/V/stamp1-md.png">
            <a:hlinkClick r:id="" action="ppaction://noaction">
              <a:snd r:embed="rId3" name="CUIDAR.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8565625" y="4305939"/>
            <a:ext cx="2595028" cy="235120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rot="21305855">
            <a:off x="8918513" y="5127491"/>
            <a:ext cx="230977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cs typeface="Calibri" panose="020F0502020204030204" pitchFamily="34" charset="0"/>
              </a:rPr>
              <a:t>to say; tell</a:t>
            </a:r>
          </a:p>
        </p:txBody>
      </p:sp>
      <p:pic>
        <p:nvPicPr>
          <p:cNvPr id="40" name="Picture 4" descr="http://www.clker.com/cliparts/7/e/a/9/11949845501937991943silhouette_male_2.svg.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75169" y="569472"/>
            <a:ext cx="490313" cy="182295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www.clker.com/cliparts/H/e/L/H/P/2/school-building-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01190" y="2945144"/>
            <a:ext cx="2668050" cy="13651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lker.com/cliparts/w/d/u/B/w/V/stamp1-md.png">
            <a:hlinkClick r:id="" action="ppaction://noaction">
              <a:snd r:embed="rId3" name="CUIDAR.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6591396" y="2514880"/>
            <a:ext cx="2193903" cy="198776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rot="21305855">
            <a:off x="7055548" y="3159913"/>
            <a:ext cx="230977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cs typeface="Calibri" panose="020F0502020204030204" pitchFamily="34" charset="0"/>
              </a:rPr>
              <a:t>centre</a:t>
            </a:r>
          </a:p>
        </p:txBody>
      </p:sp>
      <p:sp>
        <p:nvSpPr>
          <p:cNvPr id="45" name="TextBox 44"/>
          <p:cNvSpPr txBox="1"/>
          <p:nvPr/>
        </p:nvSpPr>
        <p:spPr>
          <a:xfrm rot="21305855">
            <a:off x="4911315" y="5199002"/>
            <a:ext cx="230977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cs typeface="Calibri" panose="020F0502020204030204" pitchFamily="34" charset="0"/>
              </a:rPr>
              <a:t>necessary</a:t>
            </a:r>
          </a:p>
        </p:txBody>
      </p:sp>
      <p:sp>
        <p:nvSpPr>
          <p:cNvPr id="2" name="Rectangle 1"/>
          <p:cNvSpPr/>
          <p:nvPr/>
        </p:nvSpPr>
        <p:spPr>
          <a:xfrm>
            <a:off x="2050473" y="1080798"/>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2050473" y="1617491"/>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2050473" y="2161317"/>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2050473" y="2658546"/>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2036204" y="3195720"/>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050473" y="3740758"/>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2035743" y="4269039"/>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2035743" y="4794258"/>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094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6" grpId="0" animBg="1"/>
      <p:bldP spid="47" grpId="0" animBg="1"/>
      <p:bldP spid="48" grpId="0" animBg="1"/>
      <p:bldP spid="49" grpId="0" animBg="1"/>
      <p:bldP spid="50" grpId="0" animBg="1"/>
      <p:bldP spid="51"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777" y="216427"/>
            <a:ext cx="7597424" cy="437461"/>
          </a:xfrm>
        </p:spPr>
        <p:txBody>
          <a:bodyPr>
            <a:noAutofit/>
          </a:bodyPr>
          <a:lstStyle/>
          <a:p>
            <a:r>
              <a:rPr lang="en-GB" sz="2400" b="1" i="1" dirty="0">
                <a:solidFill>
                  <a:schemeClr val="accent1">
                    <a:lumMod val="50000"/>
                  </a:schemeClr>
                </a:solidFill>
              </a:rPr>
              <a:t>Escucha y </a:t>
            </a:r>
            <a:r>
              <a:rPr lang="en-GB" sz="2400" b="1" i="1" dirty="0" err="1">
                <a:solidFill>
                  <a:schemeClr val="accent1">
                    <a:lumMod val="50000"/>
                  </a:schemeClr>
                </a:solidFill>
              </a:rPr>
              <a:t>completa</a:t>
            </a:r>
            <a:r>
              <a:rPr lang="en-GB" sz="2400" b="1" i="1" dirty="0">
                <a:solidFill>
                  <a:schemeClr val="accent1">
                    <a:lumMod val="50000"/>
                  </a:schemeClr>
                </a:solidFill>
              </a:rPr>
              <a:t> las palabras con ‘cua’, ‘cue’, ‘que’, ‘cui’ o ‘qui’.</a:t>
            </a:r>
          </a:p>
        </p:txBody>
      </p:sp>
      <p:sp>
        <p:nvSpPr>
          <p:cNvPr id="4" name="TextBox 3"/>
          <p:cNvSpPr txBox="1"/>
          <p:nvPr/>
        </p:nvSpPr>
        <p:spPr>
          <a:xfrm>
            <a:off x="756355" y="1365956"/>
            <a:ext cx="7407567" cy="461665"/>
          </a:xfrm>
          <a:prstGeom prst="rect">
            <a:avLst/>
          </a:prstGeom>
          <a:noFill/>
        </p:spPr>
        <p:txBody>
          <a:bodyPr wrap="square" rtlCol="0">
            <a:spAutoFit/>
          </a:bodyPr>
          <a:lstStyle/>
          <a:p>
            <a:r>
              <a:rPr lang="en-GB" sz="2400" b="1" dirty="0">
                <a:solidFill>
                  <a:schemeClr val="accent1">
                    <a:lumMod val="50000"/>
                  </a:schemeClr>
                </a:solidFill>
              </a:rPr>
              <a:t>1. Si no </a:t>
            </a:r>
            <a:r>
              <a:rPr lang="en-GB" sz="2400" b="1" dirty="0" err="1">
                <a:solidFill>
                  <a:srgbClr val="E25B00"/>
                </a:solidFill>
              </a:rPr>
              <a:t>cui</a:t>
            </a:r>
            <a:r>
              <a:rPr lang="en-GB" sz="2400" b="1" dirty="0" err="1">
                <a:solidFill>
                  <a:schemeClr val="accent1">
                    <a:lumMod val="50000"/>
                  </a:schemeClr>
                </a:solidFill>
              </a:rPr>
              <a:t>das</a:t>
            </a:r>
            <a:r>
              <a:rPr lang="en-GB" sz="2400" b="1" dirty="0">
                <a:solidFill>
                  <a:schemeClr val="accent1">
                    <a:lumMod val="50000"/>
                  </a:schemeClr>
                </a:solidFill>
              </a:rPr>
              <a:t> el </a:t>
            </a:r>
            <a:r>
              <a:rPr lang="en-GB" sz="2400" b="1" dirty="0" err="1">
                <a:solidFill>
                  <a:srgbClr val="E25B00"/>
                </a:solidFill>
              </a:rPr>
              <a:t>cue</a:t>
            </a:r>
            <a:r>
              <a:rPr lang="en-GB" sz="2400" b="1" dirty="0" err="1">
                <a:solidFill>
                  <a:schemeClr val="accent1">
                    <a:lumMod val="50000"/>
                  </a:schemeClr>
                </a:solidFill>
              </a:rPr>
              <a:t>rpo</a:t>
            </a:r>
            <a:r>
              <a:rPr lang="en-GB" sz="2400" b="1" dirty="0">
                <a:solidFill>
                  <a:schemeClr val="accent1">
                    <a:lumMod val="50000"/>
                  </a:schemeClr>
                </a:solidFill>
              </a:rPr>
              <a:t>, los efectos son </a:t>
            </a:r>
            <a:r>
              <a:rPr lang="en-GB" sz="2400" b="1" dirty="0" err="1">
                <a:solidFill>
                  <a:schemeClr val="accent1">
                    <a:lumMod val="50000"/>
                  </a:schemeClr>
                </a:solidFill>
              </a:rPr>
              <a:t>malos</a:t>
            </a:r>
            <a:r>
              <a:rPr lang="en-GB" sz="2400" b="1" dirty="0">
                <a:solidFill>
                  <a:schemeClr val="accent1">
                    <a:lumMod val="50000"/>
                  </a:schemeClr>
                </a:solidFill>
              </a:rPr>
              <a:t>.</a:t>
            </a:r>
          </a:p>
        </p:txBody>
      </p:sp>
      <p:sp>
        <p:nvSpPr>
          <p:cNvPr id="5" name="TextBox 4"/>
          <p:cNvSpPr txBox="1"/>
          <p:nvPr/>
        </p:nvSpPr>
        <p:spPr>
          <a:xfrm>
            <a:off x="756354" y="2360946"/>
            <a:ext cx="7384549" cy="461665"/>
          </a:xfrm>
          <a:prstGeom prst="rect">
            <a:avLst/>
          </a:prstGeom>
          <a:noFill/>
        </p:spPr>
        <p:txBody>
          <a:bodyPr wrap="square" rtlCol="0">
            <a:spAutoFit/>
          </a:bodyPr>
          <a:lstStyle/>
          <a:p>
            <a:r>
              <a:rPr lang="en-GB" sz="2400" b="1" dirty="0">
                <a:solidFill>
                  <a:schemeClr val="accent1">
                    <a:lumMod val="50000"/>
                  </a:schemeClr>
                </a:solidFill>
              </a:rPr>
              <a:t>2. En la imagen hay </a:t>
            </a:r>
            <a:r>
              <a:rPr lang="en-GB" sz="2400" b="1" dirty="0">
                <a:solidFill>
                  <a:srgbClr val="E25B00"/>
                </a:solidFill>
              </a:rPr>
              <a:t>qui</a:t>
            </a:r>
            <a:r>
              <a:rPr lang="en-GB" sz="2400" b="1" dirty="0">
                <a:solidFill>
                  <a:schemeClr val="accent1">
                    <a:lumMod val="50000"/>
                  </a:schemeClr>
                </a:solidFill>
              </a:rPr>
              <a:t>nce </a:t>
            </a:r>
            <a:r>
              <a:rPr lang="en-GB" sz="2400" b="1" dirty="0" err="1">
                <a:solidFill>
                  <a:srgbClr val="E25B00"/>
                </a:solidFill>
              </a:rPr>
              <a:t>cua</a:t>
            </a:r>
            <a:r>
              <a:rPr lang="en-GB" sz="2400" b="1" dirty="0" err="1">
                <a:solidFill>
                  <a:schemeClr val="accent1">
                    <a:lumMod val="50000"/>
                  </a:schemeClr>
                </a:solidFill>
              </a:rPr>
              <a:t>dros</a:t>
            </a:r>
            <a:r>
              <a:rPr lang="en-GB" sz="2400" b="1" dirty="0">
                <a:solidFill>
                  <a:schemeClr val="accent1">
                    <a:lumMod val="50000"/>
                  </a:schemeClr>
                </a:solidFill>
              </a:rPr>
              <a:t> </a:t>
            </a:r>
            <a:r>
              <a:rPr lang="en-GB" sz="2400" b="1" dirty="0" err="1">
                <a:solidFill>
                  <a:schemeClr val="accent1">
                    <a:lumMod val="50000"/>
                  </a:schemeClr>
                </a:solidFill>
              </a:rPr>
              <a:t>pe</a:t>
            </a:r>
            <a:r>
              <a:rPr lang="en-GB" sz="2400" b="1" dirty="0" err="1">
                <a:solidFill>
                  <a:srgbClr val="E25B00"/>
                </a:solidFill>
              </a:rPr>
              <a:t>que</a:t>
            </a:r>
            <a:r>
              <a:rPr lang="en-GB" sz="2400" b="1" dirty="0" err="1">
                <a:solidFill>
                  <a:schemeClr val="accent1">
                    <a:lumMod val="50000"/>
                  </a:schemeClr>
                </a:solidFill>
              </a:rPr>
              <a:t>ños</a:t>
            </a:r>
            <a:r>
              <a:rPr lang="en-GB" sz="2400" b="1" dirty="0">
                <a:solidFill>
                  <a:schemeClr val="accent1">
                    <a:lumMod val="50000"/>
                  </a:schemeClr>
                </a:solidFill>
              </a:rPr>
              <a:t>. </a:t>
            </a:r>
          </a:p>
        </p:txBody>
      </p:sp>
      <p:sp>
        <p:nvSpPr>
          <p:cNvPr id="6" name="TextBox 5"/>
          <p:cNvSpPr txBox="1"/>
          <p:nvPr/>
        </p:nvSpPr>
        <p:spPr>
          <a:xfrm>
            <a:off x="733778" y="4273123"/>
            <a:ext cx="7016852" cy="461665"/>
          </a:xfrm>
          <a:prstGeom prst="rect">
            <a:avLst/>
          </a:prstGeom>
          <a:noFill/>
        </p:spPr>
        <p:txBody>
          <a:bodyPr wrap="square" rtlCol="0">
            <a:spAutoFit/>
          </a:bodyPr>
          <a:lstStyle/>
          <a:p>
            <a:r>
              <a:rPr lang="en-GB" sz="2400" b="1" dirty="0">
                <a:solidFill>
                  <a:schemeClr val="accent1">
                    <a:lumMod val="50000"/>
                  </a:schemeClr>
                </a:solidFill>
              </a:rPr>
              <a:t>4. ¡</a:t>
            </a:r>
            <a:r>
              <a:rPr lang="en-GB" sz="2400" b="1" dirty="0" err="1">
                <a:solidFill>
                  <a:srgbClr val="E25B00"/>
                </a:solidFill>
              </a:rPr>
              <a:t>Cui</a:t>
            </a:r>
            <a:r>
              <a:rPr lang="en-GB" sz="2400" b="1" dirty="0" err="1">
                <a:solidFill>
                  <a:schemeClr val="accent1">
                    <a:lumMod val="50000"/>
                  </a:schemeClr>
                </a:solidFill>
              </a:rPr>
              <a:t>dado</a:t>
            </a:r>
            <a:r>
              <a:rPr lang="en-GB" sz="2400" b="1" dirty="0">
                <a:solidFill>
                  <a:schemeClr val="accent1">
                    <a:lumMod val="50000"/>
                  </a:schemeClr>
                </a:solidFill>
              </a:rPr>
              <a:t> con el material de la </a:t>
            </a:r>
            <a:r>
              <a:rPr lang="en-GB" sz="2400" b="1" dirty="0" err="1">
                <a:solidFill>
                  <a:schemeClr val="accent1">
                    <a:lumMod val="50000"/>
                  </a:schemeClr>
                </a:solidFill>
              </a:rPr>
              <a:t>es</a:t>
            </a:r>
            <a:r>
              <a:rPr lang="en-GB" sz="2400" b="1" dirty="0" err="1">
                <a:solidFill>
                  <a:srgbClr val="E25B00"/>
                </a:solidFill>
              </a:rPr>
              <a:t>cue</a:t>
            </a:r>
            <a:r>
              <a:rPr lang="en-GB" sz="2400" b="1" dirty="0" err="1">
                <a:solidFill>
                  <a:schemeClr val="accent1">
                    <a:lumMod val="50000"/>
                  </a:schemeClr>
                </a:solidFill>
              </a:rPr>
              <a:t>la</a:t>
            </a:r>
            <a:r>
              <a:rPr lang="en-GB" sz="2400" b="1" dirty="0">
                <a:solidFill>
                  <a:schemeClr val="accent1">
                    <a:lumMod val="50000"/>
                  </a:schemeClr>
                </a:solidFill>
              </a:rPr>
              <a:t>! </a:t>
            </a:r>
          </a:p>
        </p:txBody>
      </p:sp>
      <p:sp>
        <p:nvSpPr>
          <p:cNvPr id="7" name="TextBox 6"/>
          <p:cNvSpPr txBox="1"/>
          <p:nvPr/>
        </p:nvSpPr>
        <p:spPr>
          <a:xfrm>
            <a:off x="959556" y="1930401"/>
            <a:ext cx="6936669" cy="400110"/>
          </a:xfrm>
          <a:prstGeom prst="rect">
            <a:avLst/>
          </a:prstGeom>
          <a:noFill/>
        </p:spPr>
        <p:txBody>
          <a:bodyPr wrap="square" rtlCol="0">
            <a:spAutoFit/>
          </a:bodyPr>
          <a:lstStyle/>
          <a:p>
            <a:r>
              <a:rPr lang="en-GB" sz="2000" i="1" dirty="0">
                <a:solidFill>
                  <a:schemeClr val="accent1">
                    <a:lumMod val="50000"/>
                  </a:schemeClr>
                </a:solidFill>
              </a:rPr>
              <a:t>If you don’t look after the body, the effects are bad.</a:t>
            </a:r>
          </a:p>
        </p:txBody>
      </p:sp>
      <p:sp>
        <p:nvSpPr>
          <p:cNvPr id="8" name="TextBox 7"/>
          <p:cNvSpPr txBox="1"/>
          <p:nvPr/>
        </p:nvSpPr>
        <p:spPr>
          <a:xfrm>
            <a:off x="982133" y="2862475"/>
            <a:ext cx="5628220" cy="400110"/>
          </a:xfrm>
          <a:prstGeom prst="rect">
            <a:avLst/>
          </a:prstGeom>
          <a:noFill/>
        </p:spPr>
        <p:txBody>
          <a:bodyPr wrap="square" rtlCol="0">
            <a:spAutoFit/>
          </a:bodyPr>
          <a:lstStyle/>
          <a:p>
            <a:r>
              <a:rPr lang="en-GB" sz="2000" i="1" dirty="0">
                <a:solidFill>
                  <a:schemeClr val="accent1">
                    <a:lumMod val="50000"/>
                  </a:schemeClr>
                </a:solidFill>
              </a:rPr>
              <a:t>In the image there are fifteen small squares. </a:t>
            </a:r>
          </a:p>
        </p:txBody>
      </p:sp>
      <p:sp>
        <p:nvSpPr>
          <p:cNvPr id="9" name="TextBox 8"/>
          <p:cNvSpPr txBox="1"/>
          <p:nvPr/>
        </p:nvSpPr>
        <p:spPr>
          <a:xfrm>
            <a:off x="959558" y="4734788"/>
            <a:ext cx="5847642" cy="400110"/>
          </a:xfrm>
          <a:prstGeom prst="rect">
            <a:avLst/>
          </a:prstGeom>
          <a:noFill/>
        </p:spPr>
        <p:txBody>
          <a:bodyPr wrap="square" rtlCol="0">
            <a:spAutoFit/>
          </a:bodyPr>
          <a:lstStyle/>
          <a:p>
            <a:r>
              <a:rPr lang="en-GB" sz="2000" i="1" dirty="0">
                <a:solidFill>
                  <a:schemeClr val="accent1">
                    <a:lumMod val="50000"/>
                  </a:schemeClr>
                </a:solidFill>
              </a:rPr>
              <a:t>Careful with the school material!</a:t>
            </a:r>
          </a:p>
        </p:txBody>
      </p:sp>
      <p:sp>
        <p:nvSpPr>
          <p:cNvPr id="12" name="TextBox 11"/>
          <p:cNvSpPr txBox="1"/>
          <p:nvPr/>
        </p:nvSpPr>
        <p:spPr>
          <a:xfrm>
            <a:off x="733778" y="3278133"/>
            <a:ext cx="4491365" cy="461665"/>
          </a:xfrm>
          <a:prstGeom prst="rect">
            <a:avLst/>
          </a:prstGeom>
          <a:noFill/>
        </p:spPr>
        <p:txBody>
          <a:bodyPr wrap="square" rtlCol="0">
            <a:spAutoFit/>
          </a:bodyPr>
          <a:lstStyle/>
          <a:p>
            <a:r>
              <a:rPr lang="en-GB" sz="2400" b="1" dirty="0">
                <a:solidFill>
                  <a:schemeClr val="accent1">
                    <a:lumMod val="50000"/>
                  </a:schemeClr>
                </a:solidFill>
              </a:rPr>
              <a:t>3. ¿</a:t>
            </a:r>
            <a:r>
              <a:rPr lang="en-GB" sz="2400" b="1" dirty="0" err="1">
                <a:solidFill>
                  <a:srgbClr val="E25B00"/>
                </a:solidFill>
              </a:rPr>
              <a:t>Qui</a:t>
            </a:r>
            <a:r>
              <a:rPr lang="en-GB" sz="2400" b="1" dirty="0" err="1">
                <a:solidFill>
                  <a:schemeClr val="accent1">
                    <a:lumMod val="50000"/>
                  </a:schemeClr>
                </a:solidFill>
              </a:rPr>
              <a:t>én</a:t>
            </a:r>
            <a:r>
              <a:rPr lang="en-GB" sz="2400" b="1" dirty="0">
                <a:solidFill>
                  <a:schemeClr val="accent1">
                    <a:lumMod val="50000"/>
                  </a:schemeClr>
                </a:solidFill>
              </a:rPr>
              <a:t> </a:t>
            </a:r>
            <a:r>
              <a:rPr lang="en-GB" sz="2400" b="1" dirty="0" err="1">
                <a:solidFill>
                  <a:schemeClr val="accent1">
                    <a:lumMod val="50000"/>
                  </a:schemeClr>
                </a:solidFill>
              </a:rPr>
              <a:t>sabe</a:t>
            </a:r>
            <a:r>
              <a:rPr lang="en-GB" sz="2400" b="1" dirty="0">
                <a:solidFill>
                  <a:schemeClr val="accent1">
                    <a:lumMod val="50000"/>
                  </a:schemeClr>
                </a:solidFill>
              </a:rPr>
              <a:t> </a:t>
            </a:r>
            <a:r>
              <a:rPr lang="en-GB" sz="2400" b="1" dirty="0" err="1">
                <a:solidFill>
                  <a:schemeClr val="accent1">
                    <a:lumMod val="50000"/>
                  </a:schemeClr>
                </a:solidFill>
              </a:rPr>
              <a:t>qué</a:t>
            </a:r>
            <a:r>
              <a:rPr lang="en-GB" sz="2400" b="1" dirty="0">
                <a:solidFill>
                  <a:schemeClr val="accent1">
                    <a:lumMod val="50000"/>
                  </a:schemeClr>
                </a:solidFill>
              </a:rPr>
              <a:t> </a:t>
            </a:r>
            <a:r>
              <a:rPr lang="en-GB" sz="2400" b="1" dirty="0" err="1">
                <a:solidFill>
                  <a:srgbClr val="E25B00"/>
                </a:solidFill>
              </a:rPr>
              <a:t>qui</a:t>
            </a:r>
            <a:r>
              <a:rPr lang="en-GB" sz="2400" b="1" dirty="0" err="1">
                <a:solidFill>
                  <a:schemeClr val="accent1">
                    <a:lumMod val="50000"/>
                  </a:schemeClr>
                </a:solidFill>
              </a:rPr>
              <a:t>ere</a:t>
            </a:r>
            <a:r>
              <a:rPr lang="en-GB" sz="2400" b="1" dirty="0">
                <a:solidFill>
                  <a:schemeClr val="accent1">
                    <a:lumMod val="50000"/>
                  </a:schemeClr>
                </a:solidFill>
              </a:rPr>
              <a:t>?</a:t>
            </a:r>
          </a:p>
        </p:txBody>
      </p:sp>
      <p:sp>
        <p:nvSpPr>
          <p:cNvPr id="13" name="TextBox 12"/>
          <p:cNvSpPr txBox="1"/>
          <p:nvPr/>
        </p:nvSpPr>
        <p:spPr>
          <a:xfrm>
            <a:off x="959556" y="3767836"/>
            <a:ext cx="3946171" cy="400110"/>
          </a:xfrm>
          <a:prstGeom prst="rect">
            <a:avLst/>
          </a:prstGeom>
          <a:noFill/>
        </p:spPr>
        <p:txBody>
          <a:bodyPr wrap="square" rtlCol="0">
            <a:spAutoFit/>
          </a:bodyPr>
          <a:lstStyle/>
          <a:p>
            <a:r>
              <a:rPr lang="en-GB" sz="2000" i="1" dirty="0">
                <a:solidFill>
                  <a:schemeClr val="accent1">
                    <a:lumMod val="50000"/>
                  </a:schemeClr>
                </a:solidFill>
              </a:rPr>
              <a:t>Who knows what s/he wants?</a:t>
            </a:r>
          </a:p>
        </p:txBody>
      </p:sp>
      <p:sp>
        <p:nvSpPr>
          <p:cNvPr id="14" name="TextBox 13"/>
          <p:cNvSpPr txBox="1"/>
          <p:nvPr/>
        </p:nvSpPr>
        <p:spPr>
          <a:xfrm>
            <a:off x="733777" y="5163934"/>
            <a:ext cx="6173940" cy="461665"/>
          </a:xfrm>
          <a:prstGeom prst="rect">
            <a:avLst/>
          </a:prstGeom>
          <a:noFill/>
        </p:spPr>
        <p:txBody>
          <a:bodyPr wrap="square" rtlCol="0">
            <a:spAutoFit/>
          </a:bodyPr>
          <a:lstStyle/>
          <a:p>
            <a:r>
              <a:rPr lang="en-GB" sz="2400" b="1" dirty="0">
                <a:solidFill>
                  <a:schemeClr val="accent1">
                    <a:lumMod val="50000"/>
                  </a:schemeClr>
                </a:solidFill>
              </a:rPr>
              <a:t>5. Hay </a:t>
            </a:r>
            <a:r>
              <a:rPr lang="en-GB" sz="2400" b="1" dirty="0" err="1">
                <a:solidFill>
                  <a:srgbClr val="E25B00"/>
                </a:solidFill>
              </a:rPr>
              <a:t>cua</a:t>
            </a:r>
            <a:r>
              <a:rPr lang="en-GB" sz="2400" b="1" dirty="0" err="1">
                <a:solidFill>
                  <a:schemeClr val="accent1">
                    <a:lumMod val="50000"/>
                  </a:schemeClr>
                </a:solidFill>
              </a:rPr>
              <a:t>tro</a:t>
            </a:r>
            <a:r>
              <a:rPr lang="en-GB" sz="2400" b="1" dirty="0">
                <a:solidFill>
                  <a:schemeClr val="accent1">
                    <a:lumMod val="50000"/>
                  </a:schemeClr>
                </a:solidFill>
              </a:rPr>
              <a:t> personas en el </a:t>
            </a:r>
            <a:r>
              <a:rPr lang="en-GB" sz="2400" b="1" dirty="0" err="1">
                <a:solidFill>
                  <a:schemeClr val="accent1">
                    <a:lumMod val="50000"/>
                  </a:schemeClr>
                </a:solidFill>
              </a:rPr>
              <a:t>par</a:t>
            </a:r>
            <a:r>
              <a:rPr lang="en-GB" sz="2400" b="1" dirty="0" err="1">
                <a:solidFill>
                  <a:srgbClr val="E25B00"/>
                </a:solidFill>
              </a:rPr>
              <a:t>que</a:t>
            </a:r>
            <a:r>
              <a:rPr lang="en-GB" sz="2400" b="1" dirty="0">
                <a:solidFill>
                  <a:schemeClr val="accent1">
                    <a:lumMod val="50000"/>
                  </a:schemeClr>
                </a:solidFill>
              </a:rPr>
              <a:t>.</a:t>
            </a:r>
          </a:p>
        </p:txBody>
      </p:sp>
      <p:sp>
        <p:nvSpPr>
          <p:cNvPr id="15" name="TextBox 14"/>
          <p:cNvSpPr txBox="1"/>
          <p:nvPr/>
        </p:nvSpPr>
        <p:spPr>
          <a:xfrm>
            <a:off x="959557" y="5625599"/>
            <a:ext cx="4393493" cy="400110"/>
          </a:xfrm>
          <a:prstGeom prst="rect">
            <a:avLst/>
          </a:prstGeom>
          <a:noFill/>
        </p:spPr>
        <p:txBody>
          <a:bodyPr wrap="square" rtlCol="0">
            <a:spAutoFit/>
          </a:bodyPr>
          <a:lstStyle/>
          <a:p>
            <a:r>
              <a:rPr lang="en-GB" sz="2000" i="1" dirty="0">
                <a:solidFill>
                  <a:schemeClr val="accent1">
                    <a:lumMod val="50000"/>
                  </a:schemeClr>
                </a:solidFill>
              </a:rPr>
              <a:t>There are four people in the park.</a:t>
            </a:r>
          </a:p>
        </p:txBody>
      </p:sp>
      <p:sp>
        <p:nvSpPr>
          <p:cNvPr id="30" name="Title 1"/>
          <p:cNvSpPr txBox="1">
            <a:spLocks/>
          </p:cNvSpPr>
          <p:nvPr/>
        </p:nvSpPr>
        <p:spPr>
          <a:xfrm>
            <a:off x="756354" y="892230"/>
            <a:ext cx="5223532" cy="4374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i="1" dirty="0">
                <a:solidFill>
                  <a:schemeClr val="accent1">
                    <a:lumMod val="50000"/>
                  </a:schemeClr>
                </a:solidFill>
              </a:rPr>
              <a:t>Luego escribe la </a:t>
            </a:r>
            <a:r>
              <a:rPr lang="en-GB" sz="2400" b="1" i="1" dirty="0" err="1">
                <a:solidFill>
                  <a:schemeClr val="accent1">
                    <a:lumMod val="50000"/>
                  </a:schemeClr>
                </a:solidFill>
              </a:rPr>
              <a:t>frase</a:t>
            </a:r>
            <a:r>
              <a:rPr lang="en-GB" sz="2400" b="1" i="1" dirty="0">
                <a:solidFill>
                  <a:schemeClr val="accent1">
                    <a:lumMod val="50000"/>
                  </a:schemeClr>
                </a:solidFill>
              </a:rPr>
              <a:t> en inglés.</a:t>
            </a:r>
          </a:p>
        </p:txBody>
      </p:sp>
      <p:sp>
        <p:nvSpPr>
          <p:cNvPr id="31" name="Action Button: Custom 30">
            <a:hlinkClick r:id="" action="ppaction://noaction" highlightClick="1">
              <a:snd r:embed="rId3" name="Si no cuidas el cuerpo los efectos son malos.wav"/>
            </a:hlinkClick>
          </p:cNvPr>
          <p:cNvSpPr/>
          <p:nvPr/>
        </p:nvSpPr>
        <p:spPr>
          <a:xfrm>
            <a:off x="733776" y="1446993"/>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2" name="Action Button: Custom 31">
            <a:hlinkClick r:id="" action="ppaction://noaction" highlightClick="1">
              <a:snd r:embed="rId4" name="En la imagen hay quince cuadros pequeños.wav"/>
            </a:hlinkClick>
          </p:cNvPr>
          <p:cNvSpPr/>
          <p:nvPr/>
        </p:nvSpPr>
        <p:spPr>
          <a:xfrm>
            <a:off x="754994" y="2437046"/>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3" name="Action Button: Custom 32">
            <a:hlinkClick r:id="" action="ppaction://noaction" highlightClick="1">
              <a:snd r:embed="rId5" name="¿Quién sabe qué quiere_.wav"/>
            </a:hlinkClick>
          </p:cNvPr>
          <p:cNvSpPr/>
          <p:nvPr/>
        </p:nvSpPr>
        <p:spPr>
          <a:xfrm>
            <a:off x="750878" y="3369240"/>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4" name="Action Button: Custom 33">
            <a:hlinkClick r:id="" action="ppaction://noaction" highlightClick="1">
              <a:snd r:embed="rId6" name="¡Cuidado con el material de la escuela!.wav"/>
            </a:hlinkClick>
          </p:cNvPr>
          <p:cNvSpPr/>
          <p:nvPr/>
        </p:nvSpPr>
        <p:spPr>
          <a:xfrm>
            <a:off x="761589" y="4360089"/>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5" name="Action Button: Custom 34">
            <a:hlinkClick r:id="" action="ppaction://noaction" highlightClick="1">
              <a:snd r:embed="rId7" name="Hay cuatro personas en el parque.wav"/>
            </a:hlinkClick>
          </p:cNvPr>
          <p:cNvSpPr/>
          <p:nvPr/>
        </p:nvSpPr>
        <p:spPr>
          <a:xfrm>
            <a:off x="761589" y="5240701"/>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grpSp>
        <p:nvGrpSpPr>
          <p:cNvPr id="11" name="Group 10"/>
          <p:cNvGrpSpPr/>
          <p:nvPr/>
        </p:nvGrpSpPr>
        <p:grpSpPr>
          <a:xfrm>
            <a:off x="1974532" y="1446761"/>
            <a:ext cx="452435" cy="352742"/>
            <a:chOff x="1974532" y="1446761"/>
            <a:chExt cx="452435" cy="352742"/>
          </a:xfrm>
        </p:grpSpPr>
        <p:sp>
          <p:nvSpPr>
            <p:cNvPr id="3" name="Rectangle 2"/>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3399431" y="1451785"/>
            <a:ext cx="574692" cy="352742"/>
            <a:chOff x="1974532" y="1446761"/>
            <a:chExt cx="452435" cy="352742"/>
          </a:xfrm>
        </p:grpSpPr>
        <p:sp>
          <p:nvSpPr>
            <p:cNvPr id="37" name="Rectangle 36"/>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a:off x="3848100" y="2440032"/>
            <a:ext cx="462022" cy="352742"/>
            <a:chOff x="1974532" y="1446761"/>
            <a:chExt cx="452435" cy="352742"/>
          </a:xfrm>
        </p:grpSpPr>
        <p:sp>
          <p:nvSpPr>
            <p:cNvPr id="40" name="Rectangle 39"/>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p:cNvGrpSpPr/>
          <p:nvPr/>
        </p:nvGrpSpPr>
        <p:grpSpPr>
          <a:xfrm>
            <a:off x="4955883" y="2440658"/>
            <a:ext cx="579890" cy="352742"/>
            <a:chOff x="1974532" y="1446761"/>
            <a:chExt cx="452435" cy="352742"/>
          </a:xfrm>
        </p:grpSpPr>
        <p:sp>
          <p:nvSpPr>
            <p:cNvPr id="43" name="Rectangle 42"/>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p:cNvGrpSpPr/>
          <p:nvPr/>
        </p:nvGrpSpPr>
        <p:grpSpPr>
          <a:xfrm>
            <a:off x="6642789" y="2440032"/>
            <a:ext cx="580043" cy="352742"/>
            <a:chOff x="1974532" y="1446761"/>
            <a:chExt cx="452435" cy="352742"/>
          </a:xfrm>
        </p:grpSpPr>
        <p:sp>
          <p:nvSpPr>
            <p:cNvPr id="46" name="Rectangle 45"/>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1339363" y="3354229"/>
            <a:ext cx="512297" cy="352742"/>
            <a:chOff x="1974532" y="1446761"/>
            <a:chExt cx="452435" cy="352742"/>
          </a:xfrm>
        </p:grpSpPr>
        <p:sp>
          <p:nvSpPr>
            <p:cNvPr id="49" name="Rectangle 48"/>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p:cNvGrpSpPr/>
          <p:nvPr/>
        </p:nvGrpSpPr>
        <p:grpSpPr>
          <a:xfrm>
            <a:off x="3732287" y="3354229"/>
            <a:ext cx="512297" cy="352742"/>
            <a:chOff x="1974532" y="1446761"/>
            <a:chExt cx="452435" cy="352742"/>
          </a:xfrm>
        </p:grpSpPr>
        <p:sp>
          <p:nvSpPr>
            <p:cNvPr id="52" name="Rectangle 51"/>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1261110" y="4353728"/>
            <a:ext cx="488851" cy="352742"/>
            <a:chOff x="1974532" y="1446761"/>
            <a:chExt cx="452435" cy="352742"/>
          </a:xfrm>
        </p:grpSpPr>
        <p:sp>
          <p:nvSpPr>
            <p:cNvPr id="55" name="Rectangle 54"/>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p:cNvGrpSpPr/>
          <p:nvPr/>
        </p:nvGrpSpPr>
        <p:grpSpPr>
          <a:xfrm>
            <a:off x="6112028" y="4353010"/>
            <a:ext cx="573595" cy="352742"/>
            <a:chOff x="1974532" y="1446761"/>
            <a:chExt cx="452435" cy="352742"/>
          </a:xfrm>
        </p:grpSpPr>
        <p:sp>
          <p:nvSpPr>
            <p:cNvPr id="58" name="Rectangle 57"/>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p:cNvGrpSpPr/>
          <p:nvPr/>
        </p:nvGrpSpPr>
        <p:grpSpPr>
          <a:xfrm>
            <a:off x="1840230" y="5243150"/>
            <a:ext cx="576000" cy="352742"/>
            <a:chOff x="1974532" y="1446761"/>
            <a:chExt cx="452435" cy="352742"/>
          </a:xfrm>
        </p:grpSpPr>
        <p:sp>
          <p:nvSpPr>
            <p:cNvPr id="61" name="Rectangle 60"/>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p:cNvGrpSpPr/>
          <p:nvPr/>
        </p:nvGrpSpPr>
        <p:grpSpPr>
          <a:xfrm>
            <a:off x="5622379" y="5243507"/>
            <a:ext cx="576000" cy="352742"/>
            <a:chOff x="1974532" y="1446761"/>
            <a:chExt cx="452435" cy="352742"/>
          </a:xfrm>
        </p:grpSpPr>
        <p:sp>
          <p:nvSpPr>
            <p:cNvPr id="65" name="Rectangle 64"/>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7"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6748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 [cu] + vowel</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544835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CU + vowel </a:t>
            </a:r>
            <a:r>
              <a:rPr lang="en-GB" sz="3200" dirty="0">
                <a:solidFill>
                  <a:schemeClr val="bg1"/>
                </a:solidFill>
              </a:rPr>
              <a:t>[revisited]</a:t>
            </a:r>
          </a:p>
        </p:txBody>
      </p:sp>
      <p:sp>
        <p:nvSpPr>
          <p:cNvPr id="6" name="Rectangle 5"/>
          <p:cNvSpPr/>
          <p:nvPr/>
        </p:nvSpPr>
        <p:spPr>
          <a:xfrm>
            <a:off x="589613" y="1265751"/>
            <a:ext cx="1015083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 vowel [u]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merges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with another vowel to make a single syllable. This is called a ________ vowel. </a:t>
            </a:r>
          </a:p>
        </p:txBody>
      </p:sp>
      <p:sp>
        <p:nvSpPr>
          <p:cNvPr id="7" name="TextBox 6"/>
          <p:cNvSpPr txBox="1"/>
          <p:nvPr/>
        </p:nvSpPr>
        <p:spPr>
          <a:xfrm>
            <a:off x="5072905" y="1598741"/>
            <a:ext cx="1379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panose="020F0302020204030204"/>
                <a:ea typeface="+mn-ea"/>
                <a:cs typeface="+mn-cs"/>
              </a:rPr>
              <a:t>weak</a:t>
            </a:r>
          </a:p>
        </p:txBody>
      </p:sp>
      <p:sp>
        <p:nvSpPr>
          <p:cNvPr id="8" name="Rectangle 7"/>
          <p:cNvSpPr/>
          <p:nvPr/>
        </p:nvSpPr>
        <p:spPr>
          <a:xfrm>
            <a:off x="589613" y="2291696"/>
            <a:ext cx="833990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Words with ‘cu’ + vowel follow this pattern.</a:t>
            </a:r>
          </a:p>
        </p:txBody>
      </p:sp>
      <p:sp>
        <p:nvSpPr>
          <p:cNvPr id="10" name="TextBox 9"/>
          <p:cNvSpPr txBox="1"/>
          <p:nvPr/>
        </p:nvSpPr>
        <p:spPr>
          <a:xfrm>
            <a:off x="209032" y="2994893"/>
            <a:ext cx="1752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rpo</a:t>
            </a:r>
          </a:p>
        </p:txBody>
      </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65400">
            <a:off x="1745686" y="3764279"/>
            <a:ext cx="1736972" cy="1573766"/>
          </a:xfrm>
          <a:prstGeom prst="rect">
            <a:avLst/>
          </a:prstGeom>
        </p:spPr>
      </p:pic>
      <p:sp>
        <p:nvSpPr>
          <p:cNvPr id="12" name="TextBox 11"/>
          <p:cNvSpPr txBox="1"/>
          <p:nvPr/>
        </p:nvSpPr>
        <p:spPr>
          <a:xfrm rot="21338076">
            <a:off x="2024903" y="4135175"/>
            <a:ext cx="16487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look after</a:t>
            </a:r>
          </a:p>
        </p:txBody>
      </p:sp>
      <p:sp>
        <p:nvSpPr>
          <p:cNvPr id="13" name="TextBox 12"/>
          <p:cNvSpPr txBox="1"/>
          <p:nvPr/>
        </p:nvSpPr>
        <p:spPr>
          <a:xfrm>
            <a:off x="220068" y="4266523"/>
            <a:ext cx="1752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cui</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dar</a:t>
            </a:r>
          </a:p>
        </p:txBody>
      </p:sp>
      <p:pic>
        <p:nvPicPr>
          <p:cNvPr id="14" name="Picture 6" descr="an empty picturefram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98010" y="5228355"/>
            <a:ext cx="1255978" cy="9922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66167" y="5391120"/>
            <a:ext cx="1752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dro</a:t>
            </a:r>
          </a:p>
        </p:txBody>
      </p:sp>
      <p:pic>
        <p:nvPicPr>
          <p:cNvPr id="16" name="Picture 8" descr="a school buildi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65607" y="2830584"/>
            <a:ext cx="1824444" cy="9335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020917" y="2990224"/>
            <a:ext cx="1752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es</a:t>
            </a: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cue</a:t>
            </a:r>
            <a:r>
              <a:rPr kumimoji="0" lang="es-CO"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la</a:t>
            </a:r>
          </a:p>
        </p:txBody>
      </p:sp>
      <p:sp>
        <p:nvSpPr>
          <p:cNvPr id="18" name="TextBox 17"/>
          <p:cNvSpPr txBox="1"/>
          <p:nvPr/>
        </p:nvSpPr>
        <p:spPr>
          <a:xfrm>
            <a:off x="4020917" y="4221561"/>
            <a:ext cx="28342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tro</a:t>
            </a:r>
          </a:p>
        </p:txBody>
      </p:sp>
      <p:pic>
        <p:nvPicPr>
          <p:cNvPr id="19" name="Picture 2" descr="the number fou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78118" y="3938116"/>
            <a:ext cx="1101919" cy="110191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0450524" y="2230995"/>
            <a:ext cx="958269" cy="1598612"/>
            <a:chOff x="2639319" y="3939510"/>
            <a:chExt cx="1550294" cy="2377118"/>
          </a:xfrm>
        </p:grpSpPr>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39319" y="3939510"/>
              <a:ext cx="1550294" cy="2377118"/>
            </a:xfrm>
            <a:prstGeom prst="rect">
              <a:avLst/>
            </a:prstGeom>
          </p:spPr>
        </p:pic>
        <p:cxnSp>
          <p:nvCxnSpPr>
            <p:cNvPr id="22" name="Straight Arrow Connector 21"/>
            <p:cNvCxnSpPr>
              <a:stCxn id="21" idx="3"/>
            </p:cNvCxnSpPr>
            <p:nvPr/>
          </p:nvCxnSpPr>
          <p:spPr>
            <a:xfrm flipH="1" flipV="1">
              <a:off x="3130113" y="4812650"/>
              <a:ext cx="1059500" cy="3154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8133403" y="2990224"/>
            <a:ext cx="14575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cue</a:t>
            </a:r>
            <a:r>
              <a:rPr kumimoji="0" lang="es-CO"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llo</a:t>
            </a:r>
            <a:endPar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4" name="Rectangle 23"/>
          <p:cNvSpPr/>
          <p:nvPr/>
        </p:nvSpPr>
        <p:spPr>
          <a:xfrm>
            <a:off x="6053333" y="5310418"/>
            <a:ext cx="1126704" cy="1015663"/>
          </a:xfrm>
          <a:prstGeom prst="rect">
            <a:avLst/>
          </a:prstGeom>
          <a:solidFill>
            <a:schemeClr val="accent6">
              <a:lumMod val="40000"/>
              <a:lumOff val="60000"/>
            </a:schemeClr>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4472C4">
                    <a:lumMod val="75000"/>
                  </a:srgbClr>
                </a:solidFill>
                <a:effectLst/>
                <a:uLnTx/>
                <a:uFillTx/>
                <a:latin typeface="Century Gothic" panose="020F0302020204030204"/>
                <a:ea typeface="+mn-ea"/>
                <a:cs typeface="+mn-cs"/>
              </a:rPr>
              <a:t>40</a:t>
            </a:r>
          </a:p>
        </p:txBody>
      </p:sp>
      <p:sp>
        <p:nvSpPr>
          <p:cNvPr id="25" name="Rectangle 24"/>
          <p:cNvSpPr/>
          <p:nvPr/>
        </p:nvSpPr>
        <p:spPr>
          <a:xfrm>
            <a:off x="10740452" y="4048707"/>
            <a:ext cx="1047082" cy="1015663"/>
          </a:xfrm>
          <a:prstGeom prst="rect">
            <a:avLst/>
          </a:prstGeom>
          <a:solidFill>
            <a:schemeClr val="accent2">
              <a:lumMod val="40000"/>
              <a:lumOff val="6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72C4">
                    <a:lumMod val="75000"/>
                  </a:srgbClr>
                </a:solidFill>
                <a:effectLst/>
                <a:uLnTx/>
                <a:uFillTx/>
                <a:latin typeface="Century Gothic" panose="020F0302020204030204"/>
                <a:ea typeface="+mn-ea"/>
                <a:cs typeface="+mn-cs"/>
              </a:rPr>
              <a:t>50</a:t>
            </a:r>
          </a:p>
        </p:txBody>
      </p:sp>
      <p:sp>
        <p:nvSpPr>
          <p:cNvPr id="28" name="TextBox 27"/>
          <p:cNvSpPr txBox="1"/>
          <p:nvPr/>
        </p:nvSpPr>
        <p:spPr>
          <a:xfrm rot="21027280">
            <a:off x="9953458" y="5719456"/>
            <a:ext cx="23674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[consequence]</a:t>
            </a:r>
          </a:p>
        </p:txBody>
      </p:sp>
      <p:sp>
        <p:nvSpPr>
          <p:cNvPr id="29" name="TextBox 28"/>
          <p:cNvSpPr txBox="1"/>
          <p:nvPr/>
        </p:nvSpPr>
        <p:spPr>
          <a:xfrm>
            <a:off x="8115972" y="5376647"/>
            <a:ext cx="40760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conse</a:t>
            </a:r>
            <a:r>
              <a:rPr kumimoji="0" lang="es-CO" sz="2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ncia</a:t>
            </a:r>
            <a:endPar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8138561" y="4221561"/>
            <a:ext cx="28260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cin</a:t>
            </a: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a:t>
            </a:r>
          </a:p>
        </p:txBody>
      </p:sp>
      <p:sp>
        <p:nvSpPr>
          <p:cNvPr id="31" name="TextBox 30"/>
          <p:cNvSpPr txBox="1"/>
          <p:nvPr/>
        </p:nvSpPr>
        <p:spPr>
          <a:xfrm>
            <a:off x="3980174" y="5386451"/>
            <a:ext cx="1892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a</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renta</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659979" y="258166"/>
            <a:ext cx="12681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light&#10;&#10;Description automatically generated">
            <a:extLst>
              <a:ext uri="{FF2B5EF4-FFF2-40B4-BE49-F238E27FC236}">
                <a16:creationId xmlns:a16="http://schemas.microsoft.com/office/drawing/2014/main" id="{02D1C738-1C8A-42EB-A01A-760B797ADA2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51311" y="2587948"/>
            <a:ext cx="840075" cy="1477055"/>
          </a:xfrm>
          <a:prstGeom prst="rect">
            <a:avLst/>
          </a:prstGeom>
        </p:spPr>
      </p:pic>
    </p:spTree>
    <p:extLst>
      <p:ext uri="{BB962C8B-B14F-4D97-AF65-F5344CB8AC3E}">
        <p14:creationId xmlns:p14="http://schemas.microsoft.com/office/powerpoint/2010/main" val="15498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uerpo.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4" name="cuidar.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5" name="cuadro.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subTnLst>
                                    <p:audio>
                                      <p:cMediaNode>
                                        <p:cTn display="0" masterRel="sameClick">
                                          <p:stCondLst>
                                            <p:cond evt="begin" delay="0">
                                              <p:tn val="50"/>
                                            </p:cond>
                                          </p:stCondLst>
                                          <p:endCondLst>
                                            <p:cond evt="onStopAudio" delay="0">
                                              <p:tgtEl>
                                                <p:sldTgt/>
                                              </p:tgtEl>
                                            </p:cond>
                                          </p:endCondLst>
                                        </p:cTn>
                                        <p:tgtEl>
                                          <p:sndTgt r:embed="rId6" name="escuela.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subTnLst>
                                    <p:audio>
                                      <p:cMediaNode>
                                        <p:cTn display="0" masterRel="sameClick">
                                          <p:stCondLst>
                                            <p:cond evt="begin" delay="0">
                                              <p:tn val="60"/>
                                            </p:cond>
                                          </p:stCondLst>
                                          <p:endCondLst>
                                            <p:cond evt="onStopAudio" delay="0">
                                              <p:tgtEl>
                                                <p:sldTgt/>
                                              </p:tgtEl>
                                            </p:cond>
                                          </p:endCondLst>
                                        </p:cTn>
                                        <p:tgtEl>
                                          <p:sndTgt r:embed="rId7" name="cuatro.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8" name="cuarenta.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subTnLst>
                                    <p:audio>
                                      <p:cMediaNode>
                                        <p:cTn display="0" masterRel="sameClick">
                                          <p:stCondLst>
                                            <p:cond evt="begin" delay="0">
                                              <p:tn val="80"/>
                                            </p:cond>
                                          </p:stCondLst>
                                          <p:endCondLst>
                                            <p:cond evt="onStopAudio" delay="0">
                                              <p:tgtEl>
                                                <p:sldTgt/>
                                              </p:tgtEl>
                                            </p:cond>
                                          </p:endCondLst>
                                        </p:cTn>
                                        <p:tgtEl>
                                          <p:sndTgt r:embed="rId9" name="cuello.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subTnLst>
                                    <p:audio>
                                      <p:cMediaNode>
                                        <p:cTn display="0" masterRel="sameClick">
                                          <p:stCondLst>
                                            <p:cond evt="begin" delay="0">
                                              <p:tn val="90"/>
                                            </p:cond>
                                          </p:stCondLst>
                                          <p:endCondLst>
                                            <p:cond evt="onStopAudio" delay="0">
                                              <p:tgtEl>
                                                <p:sldTgt/>
                                              </p:tgtEl>
                                            </p:cond>
                                          </p:endCondLst>
                                        </p:cTn>
                                        <p:tgtEl>
                                          <p:sndTgt r:embed="rId10" name="cincuenta.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subTnLst>
                                    <p:audio>
                                      <p:cMediaNode>
                                        <p:cTn display="0" masterRel="sameClick">
                                          <p:stCondLst>
                                            <p:cond evt="begin" delay="0">
                                              <p:tn val="100"/>
                                            </p:cond>
                                          </p:stCondLst>
                                          <p:endCondLst>
                                            <p:cond evt="onStopAudio" delay="0">
                                              <p:tgtEl>
                                                <p:sldTgt/>
                                              </p:tgtEl>
                                            </p:cond>
                                          </p:endCondLst>
                                        </p:cTn>
                                        <p:tgtEl>
                                          <p:sndTgt r:embed="rId11" name="consecuencia.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8">
                                            <p:txEl>
                                              <p:pRg st="0" end="0"/>
                                            </p:txEl>
                                          </p:spTgt>
                                        </p:tgtEl>
                                        <p:attrNameLst>
                                          <p:attrName>style.visibility</p:attrName>
                                        </p:attrNameLst>
                                      </p:cBhvr>
                                      <p:to>
                                        <p:strVal val="visible"/>
                                      </p:to>
                                    </p:set>
                                    <p:animEffect transition="in" filter="fade">
                                      <p:cBhvr>
                                        <p:cTn id="10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2" grpId="0"/>
      <p:bldP spid="13" grpId="0"/>
      <p:bldP spid="15" grpId="0"/>
      <p:bldP spid="17" grpId="0"/>
      <p:bldP spid="18" grpId="0"/>
      <p:bldP spid="23" grpId="0"/>
      <p:bldP spid="24" grpId="0" animBg="1"/>
      <p:bldP spid="25" grpId="0" animBg="1"/>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DFC03091-1E11-A740-8DB3-C79088BC8D68}"/>
              </a:ext>
            </a:extLst>
          </p:cNvPr>
          <p:cNvGraphicFramePr>
            <a:graphicFrameLocks noGrp="1"/>
          </p:cNvGraphicFramePr>
          <p:nvPr/>
        </p:nvGraphicFramePr>
        <p:xfrm>
          <a:off x="6858000" y="2317656"/>
          <a:ext cx="4459706" cy="3477630"/>
        </p:xfrm>
        <a:graphic>
          <a:graphicData uri="http://schemas.openxmlformats.org/drawingml/2006/table">
            <a:tbl>
              <a:tblPr firstRow="1" bandRow="1">
                <a:tableStyleId>{21E4AEA4-8DFA-4A89-87EB-49C32662AFE0}</a:tableStyleId>
              </a:tblPr>
              <a:tblGrid>
                <a:gridCol w="696885">
                  <a:extLst>
                    <a:ext uri="{9D8B030D-6E8A-4147-A177-3AD203B41FA5}">
                      <a16:colId xmlns:a16="http://schemas.microsoft.com/office/drawing/2014/main" val="2607353726"/>
                    </a:ext>
                  </a:extLst>
                </a:gridCol>
                <a:gridCol w="3762821">
                  <a:extLst>
                    <a:ext uri="{9D8B030D-6E8A-4147-A177-3AD203B41FA5}">
                      <a16:colId xmlns:a16="http://schemas.microsoft.com/office/drawing/2014/main" val="4128092149"/>
                    </a:ext>
                  </a:extLst>
                </a:gridCol>
              </a:tblGrid>
              <a:tr h="695526">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mn-lt"/>
                          <a:ea typeface="+mn-ea"/>
                          <a:cs typeface="+mn-cs"/>
                        </a:rPr>
                        <a:t>Palabra en </a:t>
                      </a:r>
                      <a:r>
                        <a:rPr kumimoji="0" lang="en-GB" sz="2200" b="1" i="0" u="none" strike="noStrike" kern="1200" cap="none" spc="0" normalizeH="0" baseline="0" noProof="0" dirty="0" err="1">
                          <a:ln>
                            <a:noFill/>
                          </a:ln>
                          <a:solidFill>
                            <a:prstClr val="white"/>
                          </a:solidFill>
                          <a:effectLst/>
                          <a:uLnTx/>
                          <a:uFillTx/>
                          <a:latin typeface="+mn-lt"/>
                          <a:ea typeface="+mn-ea"/>
                          <a:cs typeface="+mn-cs"/>
                        </a:rPr>
                        <a:t>español</a:t>
                      </a:r>
                      <a:endParaRPr lang="en-GB" sz="2200" b="0" dirty="0"/>
                    </a:p>
                  </a:txBody>
                  <a:tcPr anchor="ctr"/>
                </a:tc>
                <a:extLst>
                  <a:ext uri="{0D108BD9-81ED-4DB2-BD59-A6C34878D82A}">
                    <a16:rowId xmlns:a16="http://schemas.microsoft.com/office/drawing/2014/main" val="1153431983"/>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CU + vowel </a:t>
            </a:r>
            <a:r>
              <a:rPr lang="en-GB" sz="3200" dirty="0">
                <a:solidFill>
                  <a:schemeClr val="bg1"/>
                </a:solidFill>
              </a:rPr>
              <a:t>[revisited]</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123449" y="1395853"/>
            <a:ext cx="82541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la palabra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7" name="Table 6">
            <a:extLst>
              <a:ext uri="{FF2B5EF4-FFF2-40B4-BE49-F238E27FC236}">
                <a16:creationId xmlns:a16="http://schemas.microsoft.com/office/drawing/2014/main" id="{DFC03091-1E11-A740-8DB3-C79088BC8D68}"/>
              </a:ext>
            </a:extLst>
          </p:cNvPr>
          <p:cNvGraphicFramePr>
            <a:graphicFrameLocks noGrp="1"/>
          </p:cNvGraphicFramePr>
          <p:nvPr/>
        </p:nvGraphicFramePr>
        <p:xfrm>
          <a:off x="1263316" y="2285760"/>
          <a:ext cx="4463716" cy="3477630"/>
        </p:xfrm>
        <a:graphic>
          <a:graphicData uri="http://schemas.openxmlformats.org/drawingml/2006/table">
            <a:tbl>
              <a:tblPr firstRow="1" bandRow="1">
                <a:tableStyleId>{21E4AEA4-8DFA-4A89-87EB-49C32662AFE0}</a:tableStyleId>
              </a:tblPr>
              <a:tblGrid>
                <a:gridCol w="697512">
                  <a:extLst>
                    <a:ext uri="{9D8B030D-6E8A-4147-A177-3AD203B41FA5}">
                      <a16:colId xmlns:a16="http://schemas.microsoft.com/office/drawing/2014/main" val="2607353726"/>
                    </a:ext>
                  </a:extLst>
                </a:gridCol>
                <a:gridCol w="3766204">
                  <a:extLst>
                    <a:ext uri="{9D8B030D-6E8A-4147-A177-3AD203B41FA5}">
                      <a16:colId xmlns:a16="http://schemas.microsoft.com/office/drawing/2014/main" val="4128092149"/>
                    </a:ext>
                  </a:extLst>
                </a:gridCol>
              </a:tblGrid>
              <a:tr h="695526">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mn-lt"/>
                          <a:ea typeface="+mn-ea"/>
                          <a:cs typeface="+mn-cs"/>
                        </a:rPr>
                        <a:t>Palabra en </a:t>
                      </a:r>
                      <a:r>
                        <a:rPr kumimoji="0" lang="en-GB" sz="2200" b="1" i="0" u="none" strike="noStrike" kern="1200" cap="none" spc="0" normalizeH="0" baseline="0" noProof="0" dirty="0" err="1">
                          <a:ln>
                            <a:noFill/>
                          </a:ln>
                          <a:solidFill>
                            <a:prstClr val="white"/>
                          </a:solidFill>
                          <a:effectLst/>
                          <a:uLnTx/>
                          <a:uFillTx/>
                          <a:latin typeface="+mn-lt"/>
                          <a:ea typeface="+mn-ea"/>
                          <a:cs typeface="+mn-cs"/>
                        </a:rPr>
                        <a:t>español</a:t>
                      </a:r>
                      <a:endParaRPr lang="en-GB" sz="2200" b="0" dirty="0"/>
                    </a:p>
                  </a:txBody>
                  <a:tcPr anchor="ctr"/>
                </a:tc>
                <a:extLst>
                  <a:ext uri="{0D108BD9-81ED-4DB2-BD59-A6C34878D82A}">
                    <a16:rowId xmlns:a16="http://schemas.microsoft.com/office/drawing/2014/main" val="1153431983"/>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8" name="Action Button: Custom 16">
            <a:hlinkClick r:id="" action="ppaction://noaction" highlightClick="1">
              <a:snd r:embed="rId4" name="escuela.wav"/>
            </a:hlinkClick>
            <a:extLst>
              <a:ext uri="{FF2B5EF4-FFF2-40B4-BE49-F238E27FC236}">
                <a16:creationId xmlns:a16="http://schemas.microsoft.com/office/drawing/2014/main" id="{30030AF8-564D-734B-84B9-DB4C7A3A6A53}"/>
              </a:ext>
            </a:extLst>
          </p:cNvPr>
          <p:cNvSpPr/>
          <p:nvPr/>
        </p:nvSpPr>
        <p:spPr>
          <a:xfrm>
            <a:off x="1461168" y="313346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cuidar.wav"/>
            </a:hlinkClick>
            <a:extLst>
              <a:ext uri="{FF2B5EF4-FFF2-40B4-BE49-F238E27FC236}">
                <a16:creationId xmlns:a16="http://schemas.microsoft.com/office/drawing/2014/main" id="{07BF8C7A-85C3-B348-9105-B6C7D7A99279}"/>
              </a:ext>
            </a:extLst>
          </p:cNvPr>
          <p:cNvSpPr/>
          <p:nvPr/>
        </p:nvSpPr>
        <p:spPr>
          <a:xfrm>
            <a:off x="1461168" y="380940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cuarenta.wav"/>
            </a:hlinkClick>
            <a:extLst>
              <a:ext uri="{FF2B5EF4-FFF2-40B4-BE49-F238E27FC236}">
                <a16:creationId xmlns:a16="http://schemas.microsoft.com/office/drawing/2014/main" id="{38F5D3D6-70F2-C44A-BDEE-C35951A667F4}"/>
              </a:ext>
            </a:extLst>
          </p:cNvPr>
          <p:cNvSpPr/>
          <p:nvPr/>
        </p:nvSpPr>
        <p:spPr>
          <a:xfrm>
            <a:off x="1461168" y="450064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0">
            <a:hlinkClick r:id="" action="ppaction://noaction" highlightClick="1">
              <a:snd r:embed="rId7" name="cuerpo.wav"/>
            </a:hlinkClick>
            <a:extLst>
              <a:ext uri="{FF2B5EF4-FFF2-40B4-BE49-F238E27FC236}">
                <a16:creationId xmlns:a16="http://schemas.microsoft.com/office/drawing/2014/main" id="{BC2CF6E3-124B-1B4F-85AF-96617E2B02E1}"/>
              </a:ext>
            </a:extLst>
          </p:cNvPr>
          <p:cNvSpPr/>
          <p:nvPr/>
        </p:nvSpPr>
        <p:spPr>
          <a:xfrm>
            <a:off x="1461168" y="522673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cuello.wav"/>
            </a:hlinkClick>
            <a:extLst>
              <a:ext uri="{FF2B5EF4-FFF2-40B4-BE49-F238E27FC236}">
                <a16:creationId xmlns:a16="http://schemas.microsoft.com/office/drawing/2014/main" id="{996C48E9-B2F8-454E-8D47-6F1722784A4F}"/>
              </a:ext>
            </a:extLst>
          </p:cNvPr>
          <p:cNvSpPr/>
          <p:nvPr/>
        </p:nvSpPr>
        <p:spPr>
          <a:xfrm>
            <a:off x="6999908" y="318498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cuadro.wav"/>
            </a:hlinkClick>
            <a:extLst>
              <a:ext uri="{FF2B5EF4-FFF2-40B4-BE49-F238E27FC236}">
                <a16:creationId xmlns:a16="http://schemas.microsoft.com/office/drawing/2014/main" id="{35CEC8AB-5083-7C4E-A3E2-4429467836F2}"/>
              </a:ext>
            </a:extLst>
          </p:cNvPr>
          <p:cNvSpPr/>
          <p:nvPr/>
        </p:nvSpPr>
        <p:spPr>
          <a:xfrm>
            <a:off x="6999908" y="385755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consecuencia.wav"/>
            </a:hlinkClick>
            <a:extLst>
              <a:ext uri="{FF2B5EF4-FFF2-40B4-BE49-F238E27FC236}">
                <a16:creationId xmlns:a16="http://schemas.microsoft.com/office/drawing/2014/main" id="{19044796-2828-DD42-8E8E-0D07DF45431F}"/>
              </a:ext>
            </a:extLst>
          </p:cNvPr>
          <p:cNvSpPr/>
          <p:nvPr/>
        </p:nvSpPr>
        <p:spPr>
          <a:xfrm>
            <a:off x="6986961" y="453012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cincuenta.wav"/>
            </a:hlinkClick>
            <a:extLst>
              <a:ext uri="{FF2B5EF4-FFF2-40B4-BE49-F238E27FC236}">
                <a16:creationId xmlns:a16="http://schemas.microsoft.com/office/drawing/2014/main" id="{841E82C6-7EB5-B842-B9D3-938275E186BD}"/>
              </a:ext>
            </a:extLst>
          </p:cNvPr>
          <p:cNvSpPr/>
          <p:nvPr/>
        </p:nvSpPr>
        <p:spPr>
          <a:xfrm>
            <a:off x="6986961" y="520269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7" name="TextBox 16"/>
          <p:cNvSpPr txBox="1"/>
          <p:nvPr/>
        </p:nvSpPr>
        <p:spPr>
          <a:xfrm>
            <a:off x="2167298" y="5066778"/>
            <a:ext cx="3135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rpo</a:t>
            </a:r>
          </a:p>
        </p:txBody>
      </p:sp>
      <p:sp>
        <p:nvSpPr>
          <p:cNvPr id="18" name="TextBox 17"/>
          <p:cNvSpPr txBox="1"/>
          <p:nvPr/>
        </p:nvSpPr>
        <p:spPr>
          <a:xfrm>
            <a:off x="2599182" y="2911702"/>
            <a:ext cx="33026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a:t>
            </a: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ela</a:t>
            </a:r>
          </a:p>
        </p:txBody>
      </p:sp>
      <p:sp>
        <p:nvSpPr>
          <p:cNvPr id="19" name="TextBox 18"/>
          <p:cNvSpPr txBox="1"/>
          <p:nvPr/>
        </p:nvSpPr>
        <p:spPr>
          <a:xfrm>
            <a:off x="2720380" y="3661986"/>
            <a:ext cx="2834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i</a:t>
            </a:r>
            <a:r>
              <a:rPr kumimoji="0" lang="es-CO"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dar</a:t>
            </a:r>
            <a:endPar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7452314" y="3715483"/>
            <a:ext cx="38174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a</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dro</a:t>
            </a:r>
          </a:p>
        </p:txBody>
      </p:sp>
      <p:sp>
        <p:nvSpPr>
          <p:cNvPr id="21" name="TextBox 20"/>
          <p:cNvSpPr txBox="1"/>
          <p:nvPr/>
        </p:nvSpPr>
        <p:spPr>
          <a:xfrm>
            <a:off x="7543333" y="4347427"/>
            <a:ext cx="40760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conse</a:t>
            </a:r>
            <a:r>
              <a:rPr kumimoji="0" lang="es-CO" sz="4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ncia</a:t>
            </a:r>
            <a:endPar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526876" y="3029044"/>
            <a:ext cx="19809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llo</a:t>
            </a:r>
          </a:p>
        </p:txBody>
      </p:sp>
      <p:sp>
        <p:nvSpPr>
          <p:cNvPr id="23" name="TextBox 22"/>
          <p:cNvSpPr txBox="1"/>
          <p:nvPr/>
        </p:nvSpPr>
        <p:spPr>
          <a:xfrm>
            <a:off x="7946873" y="5040665"/>
            <a:ext cx="28260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cin</a:t>
            </a: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a:t>
            </a:r>
          </a:p>
        </p:txBody>
      </p:sp>
      <p:sp>
        <p:nvSpPr>
          <p:cNvPr id="24" name="TextBox 23"/>
          <p:cNvSpPr txBox="1"/>
          <p:nvPr/>
        </p:nvSpPr>
        <p:spPr>
          <a:xfrm>
            <a:off x="2491644" y="4367362"/>
            <a:ext cx="2834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a</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renta</a:t>
            </a:r>
          </a:p>
        </p:txBody>
      </p:sp>
    </p:spTree>
    <p:extLst>
      <p:ext uri="{BB962C8B-B14F-4D97-AF65-F5344CB8AC3E}">
        <p14:creationId xmlns:p14="http://schemas.microsoft.com/office/powerpoint/2010/main" val="218826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A1B905D-816F-440D-8F5B-5321D9330DCF}"/>
              </a:ext>
            </a:extLst>
          </p:cNvPr>
          <p:cNvSpPr txBox="1"/>
          <p:nvPr/>
        </p:nvSpPr>
        <p:spPr>
          <a:xfrm>
            <a:off x="203200" y="4574631"/>
            <a:ext cx="118870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4.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Qui</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én cree que las conse</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cue</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ncias de no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cui</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dar el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cue</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rpo son buenas?</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7A1B905D-816F-440D-8F5B-5321D9330DCF}"/>
              </a:ext>
            </a:extLst>
          </p:cNvPr>
          <p:cNvSpPr txBox="1"/>
          <p:nvPr/>
        </p:nvSpPr>
        <p:spPr>
          <a:xfrm>
            <a:off x="152300" y="2391162"/>
            <a:ext cx="121556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Cuá</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ntos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cua</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dros hay en la es</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cue</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la?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Qui</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nce, c</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ua</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renta o cin</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cue</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nta?  </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7A1B905D-816F-440D-8F5B-5321D9330DCF}"/>
              </a:ext>
            </a:extLst>
          </p:cNvPr>
          <p:cNvSpPr txBox="1"/>
          <p:nvPr/>
        </p:nvSpPr>
        <p:spPr>
          <a:xfrm>
            <a:off x="203200" y="3103803"/>
            <a:ext cx="118870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2.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Cua</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tro e</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qui</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pos tran</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qui</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los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que</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dan en el par</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que </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cerca de la es</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cue</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la.</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7A1B905D-816F-440D-8F5B-5321D9330DCF}"/>
              </a:ext>
            </a:extLst>
          </p:cNvPr>
          <p:cNvSpPr txBox="1"/>
          <p:nvPr/>
        </p:nvSpPr>
        <p:spPr>
          <a:xfrm>
            <a:off x="203200" y="3844657"/>
            <a:ext cx="118870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3. ¿Por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qué</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qui</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eres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cui</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dar el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cue</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llo? Yo no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cui</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do mi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cue</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rpo. </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 name="TextBox 5"/>
          <p:cNvSpPr txBox="1"/>
          <p:nvPr/>
        </p:nvSpPr>
        <p:spPr>
          <a:xfrm>
            <a:off x="152300" y="1088016"/>
            <a:ext cx="11988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pronunciación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[que] y [cue]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parece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similar,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pero</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realidad</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así</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pronunciación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y [cui]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también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diferente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Puedes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pronunciar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7A1B905D-816F-440D-8F5B-5321D9330DCF}"/>
              </a:ext>
            </a:extLst>
          </p:cNvPr>
          <p:cNvSpPr txBox="1"/>
          <p:nvPr/>
        </p:nvSpPr>
        <p:spPr>
          <a:xfrm>
            <a:off x="203200" y="5670397"/>
            <a:ext cx="121556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5. ¿Usas la palabra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cui</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dado’ con mucha fre</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cue</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ncia?  </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92666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 [cu] + vowel</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3754833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 [cu] + vowel</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0706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FC9635-3779-9844-824C-9825FD9E03EB}"/>
              </a:ext>
            </a:extLst>
          </p:cNvPr>
          <p:cNvSpPr>
            <a:spLocks noGrp="1"/>
          </p:cNvSpPr>
          <p:nvPr>
            <p:ph type="title"/>
          </p:nvPr>
        </p:nvSpPr>
        <p:spPr>
          <a:xfrm>
            <a:off x="669225" y="371787"/>
            <a:ext cx="4319768" cy="895695"/>
          </a:xfrm>
        </p:spPr>
        <p:txBody>
          <a:bodyPr/>
          <a:lstStyle/>
          <a:p>
            <a:r>
              <a:rPr lang="es-GB" b="1" dirty="0"/>
              <a:t>Cua, cue, cui</a:t>
            </a:r>
          </a:p>
        </p:txBody>
      </p:sp>
      <p:sp>
        <p:nvSpPr>
          <p:cNvPr id="4" name="Google Shape;151;p2">
            <a:extLst>
              <a:ext uri="{FF2B5EF4-FFF2-40B4-BE49-F238E27FC236}">
                <a16:creationId xmlns:a16="http://schemas.microsoft.com/office/drawing/2014/main" id="{842B5ACC-0F27-5149-B4AC-4C82C63C7131}"/>
              </a:ext>
            </a:extLst>
          </p:cNvPr>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Arial"/>
                <a:cs typeface="Arial"/>
                <a:sym typeface="Arial"/>
              </a:rPr>
              <a:t>hablar</a:t>
            </a:r>
            <a:r>
              <a:rPr kumimoji="0" lang="en-GB" sz="2000" b="1" i="0" u="none" strike="noStrike" kern="1200" cap="none" spc="0" normalizeH="0" baseline="0" noProof="0" dirty="0">
                <a:ln>
                  <a:noFill/>
                </a:ln>
                <a:solidFill>
                  <a:srgbClr val="FFFFFF"/>
                </a:solidFill>
                <a:effectLst/>
                <a:uLnTx/>
                <a:uFillTx/>
                <a:latin typeface="Century Gothic"/>
                <a:ea typeface="Arial"/>
                <a:cs typeface="Arial"/>
                <a:sym typeface="Arial"/>
              </a:rPr>
              <a:t> / </a:t>
            </a:r>
            <a:r>
              <a:rPr kumimoji="0" lang="en-GB" sz="2000" b="1" i="0" u="none" strike="noStrike" kern="1200" cap="none" spc="0" normalizeH="0" baseline="0" noProof="0" dirty="0" err="1">
                <a:ln>
                  <a:noFill/>
                </a:ln>
                <a:solidFill>
                  <a:srgbClr val="FFFFFF"/>
                </a:solidFill>
                <a:effectLst/>
                <a:uLnTx/>
                <a:uFillTx/>
                <a:latin typeface="Century Gothic"/>
                <a:ea typeface="Arial"/>
                <a:cs typeface="Arial"/>
                <a:sym typeface="Arial"/>
              </a:rPr>
              <a:t>escuchar</a:t>
            </a:r>
            <a:endParaRPr kumimoji="0" sz="2000" b="1" i="0" u="none" strike="noStrike" kern="1200" cap="none" spc="0" normalizeH="0" baseline="0" noProof="0" dirty="0">
              <a:ln>
                <a:noFill/>
              </a:ln>
              <a:solidFill>
                <a:srgbClr val="FFFFFF"/>
              </a:solidFill>
              <a:effectLst/>
              <a:uLnTx/>
              <a:uFillTx/>
              <a:latin typeface="Century Gothic"/>
              <a:ea typeface="Arial"/>
              <a:cs typeface="Arial"/>
              <a:sym typeface="Arial"/>
            </a:endParaRPr>
          </a:p>
        </p:txBody>
      </p:sp>
      <p:sp>
        <p:nvSpPr>
          <p:cNvPr id="5" name="CuadroTexto 4">
            <a:extLst>
              <a:ext uri="{FF2B5EF4-FFF2-40B4-BE49-F238E27FC236}">
                <a16:creationId xmlns:a16="http://schemas.microsoft.com/office/drawing/2014/main" id="{B915C61C-FE62-5142-9EE1-9A636D8E8384}"/>
              </a:ext>
            </a:extLst>
          </p:cNvPr>
          <p:cNvSpPr txBox="1"/>
          <p:nvPr/>
        </p:nvSpPr>
        <p:spPr>
          <a:xfrm>
            <a:off x="580595" y="1359971"/>
            <a:ext cx="48349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Escucha la pronunciación:</a:t>
            </a:r>
          </a:p>
        </p:txBody>
      </p:sp>
      <p:sp>
        <p:nvSpPr>
          <p:cNvPr id="6" name="CuadroTexto 5">
            <a:extLst>
              <a:ext uri="{FF2B5EF4-FFF2-40B4-BE49-F238E27FC236}">
                <a16:creationId xmlns:a16="http://schemas.microsoft.com/office/drawing/2014/main" id="{6F1D9BDF-700F-694F-AEC9-187E9EF9907B}"/>
              </a:ext>
            </a:extLst>
          </p:cNvPr>
          <p:cNvSpPr txBox="1"/>
          <p:nvPr/>
        </p:nvSpPr>
        <p:spPr>
          <a:xfrm>
            <a:off x="1569194" y="2117727"/>
            <a:ext cx="8803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cua</a:t>
            </a:r>
          </a:p>
        </p:txBody>
      </p:sp>
      <p:sp>
        <p:nvSpPr>
          <p:cNvPr id="7" name="Action Button: Custom 16">
            <a:hlinkClick r:id="" action="ppaction://noaction" highlightClick="1">
              <a:snd r:embed="rId3" name="cua.wav"/>
            </a:hlinkClick>
            <a:extLst>
              <a:ext uri="{FF2B5EF4-FFF2-40B4-BE49-F238E27FC236}">
                <a16:creationId xmlns:a16="http://schemas.microsoft.com/office/drawing/2014/main" id="{A40B783D-C1D7-1C44-930F-F9488D817B5A}"/>
              </a:ext>
            </a:extLst>
          </p:cNvPr>
          <p:cNvSpPr/>
          <p:nvPr/>
        </p:nvSpPr>
        <p:spPr>
          <a:xfrm>
            <a:off x="669225" y="2078915"/>
            <a:ext cx="582267" cy="585722"/>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8" name="Action Button: Custom 16">
            <a:hlinkClick r:id="" action="ppaction://noaction" highlightClick="1">
              <a:snd r:embed="rId4" name="cue.wav"/>
            </a:hlinkClick>
            <a:extLst>
              <a:ext uri="{FF2B5EF4-FFF2-40B4-BE49-F238E27FC236}">
                <a16:creationId xmlns:a16="http://schemas.microsoft.com/office/drawing/2014/main" id="{1B23008D-62BC-6241-80B0-3B999439AB4B}"/>
              </a:ext>
            </a:extLst>
          </p:cNvPr>
          <p:cNvSpPr/>
          <p:nvPr/>
        </p:nvSpPr>
        <p:spPr>
          <a:xfrm>
            <a:off x="5044975" y="2078336"/>
            <a:ext cx="582267" cy="585722"/>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9" name="Action Button: Custom 16">
            <a:hlinkClick r:id="" action="ppaction://noaction" highlightClick="1">
              <a:snd r:embed="rId5" name="cui.wav"/>
            </a:hlinkClick>
            <a:extLst>
              <a:ext uri="{FF2B5EF4-FFF2-40B4-BE49-F238E27FC236}">
                <a16:creationId xmlns:a16="http://schemas.microsoft.com/office/drawing/2014/main" id="{1E519D08-604D-2F4D-A2D8-CD1BD3E4F47D}"/>
              </a:ext>
            </a:extLst>
          </p:cNvPr>
          <p:cNvSpPr/>
          <p:nvPr/>
        </p:nvSpPr>
        <p:spPr>
          <a:xfrm>
            <a:off x="9420725" y="2078336"/>
            <a:ext cx="582267" cy="585722"/>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0" name="CuadroTexto 9">
            <a:extLst>
              <a:ext uri="{FF2B5EF4-FFF2-40B4-BE49-F238E27FC236}">
                <a16:creationId xmlns:a16="http://schemas.microsoft.com/office/drawing/2014/main" id="{0C5578A8-9655-EA44-A608-FFD4DC749221}"/>
              </a:ext>
            </a:extLst>
          </p:cNvPr>
          <p:cNvSpPr txBox="1"/>
          <p:nvPr/>
        </p:nvSpPr>
        <p:spPr>
          <a:xfrm>
            <a:off x="5951161" y="2094791"/>
            <a:ext cx="121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cue</a:t>
            </a:r>
          </a:p>
        </p:txBody>
      </p:sp>
      <p:sp>
        <p:nvSpPr>
          <p:cNvPr id="11" name="CuadroTexto 10">
            <a:extLst>
              <a:ext uri="{FF2B5EF4-FFF2-40B4-BE49-F238E27FC236}">
                <a16:creationId xmlns:a16="http://schemas.microsoft.com/office/drawing/2014/main" id="{D820949E-8287-5142-B41F-5C144F2BBDD8}"/>
              </a:ext>
            </a:extLst>
          </p:cNvPr>
          <p:cNvSpPr txBox="1"/>
          <p:nvPr/>
        </p:nvSpPr>
        <p:spPr>
          <a:xfrm>
            <a:off x="10316264" y="2109587"/>
            <a:ext cx="7152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cui</a:t>
            </a:r>
          </a:p>
        </p:txBody>
      </p:sp>
      <p:sp>
        <p:nvSpPr>
          <p:cNvPr id="12" name="CuadroTexto 11">
            <a:extLst>
              <a:ext uri="{FF2B5EF4-FFF2-40B4-BE49-F238E27FC236}">
                <a16:creationId xmlns:a16="http://schemas.microsoft.com/office/drawing/2014/main" id="{B31F028B-91BB-534D-AE82-B04D4A18FA97}"/>
              </a:ext>
            </a:extLst>
          </p:cNvPr>
          <p:cNvSpPr txBox="1"/>
          <p:nvPr/>
        </p:nvSpPr>
        <p:spPr>
          <a:xfrm>
            <a:off x="580595" y="2995852"/>
            <a:ext cx="63658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¿Cómo pronuncias estas palabras?</a:t>
            </a:r>
          </a:p>
        </p:txBody>
      </p:sp>
      <p:sp>
        <p:nvSpPr>
          <p:cNvPr id="18" name="CuadroTexto 17">
            <a:extLst>
              <a:ext uri="{FF2B5EF4-FFF2-40B4-BE49-F238E27FC236}">
                <a16:creationId xmlns:a16="http://schemas.microsoft.com/office/drawing/2014/main" id="{72329978-FFAC-DA47-985E-85F6CB2A2271}"/>
              </a:ext>
            </a:extLst>
          </p:cNvPr>
          <p:cNvSpPr txBox="1"/>
          <p:nvPr/>
        </p:nvSpPr>
        <p:spPr>
          <a:xfrm>
            <a:off x="592924" y="3996438"/>
            <a:ext cx="204094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1" i="0" u="none" strike="noStrike" kern="1200" cap="none" spc="0" normalizeH="0" baseline="0" noProof="0" dirty="0">
                <a:ln>
                  <a:noFill/>
                </a:ln>
                <a:solidFill>
                  <a:srgbClr val="E56800"/>
                </a:solidFill>
                <a:effectLst/>
                <a:uLnTx/>
                <a:uFillTx/>
                <a:latin typeface="Century Gothic"/>
                <a:ea typeface="+mn-ea"/>
                <a:cs typeface="+mn-cs"/>
              </a:rPr>
              <a:t>cua</a:t>
            </a:r>
            <a:r>
              <a:rPr kumimoji="0" lang="es-GB" sz="3200" b="1" i="0" u="none" strike="noStrike" kern="1200" cap="none" spc="0" normalizeH="0" baseline="0" noProof="0" dirty="0">
                <a:ln>
                  <a:noFill/>
                </a:ln>
                <a:solidFill>
                  <a:srgbClr val="4472C4">
                    <a:lumMod val="50000"/>
                  </a:srgbClr>
                </a:solidFill>
                <a:effectLst/>
                <a:uLnTx/>
                <a:uFillTx/>
                <a:latin typeface="Century Gothic"/>
                <a:ea typeface="+mn-ea"/>
                <a:cs typeface="+mn-cs"/>
              </a:rPr>
              <a:t>renta</a:t>
            </a:r>
          </a:p>
        </p:txBody>
      </p:sp>
      <p:sp>
        <p:nvSpPr>
          <p:cNvPr id="20" name="CuadroTexto 19">
            <a:extLst>
              <a:ext uri="{FF2B5EF4-FFF2-40B4-BE49-F238E27FC236}">
                <a16:creationId xmlns:a16="http://schemas.microsoft.com/office/drawing/2014/main" id="{16922702-7084-3547-B4BC-28CE4D8D32D7}"/>
              </a:ext>
            </a:extLst>
          </p:cNvPr>
          <p:cNvSpPr txBox="1"/>
          <p:nvPr/>
        </p:nvSpPr>
        <p:spPr>
          <a:xfrm>
            <a:off x="4840266" y="3704050"/>
            <a:ext cx="17459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1" i="0" u="none" strike="noStrike" kern="1200" cap="none" spc="0" normalizeH="0" baseline="0" noProof="0" dirty="0">
                <a:ln>
                  <a:noFill/>
                </a:ln>
                <a:solidFill>
                  <a:srgbClr val="ED7D31"/>
                </a:solidFill>
                <a:effectLst/>
                <a:uLnTx/>
                <a:uFillTx/>
                <a:latin typeface="Century Gothic"/>
                <a:ea typeface="+mn-ea"/>
                <a:cs typeface="+mn-cs"/>
              </a:rPr>
              <a:t>cuá</a:t>
            </a:r>
            <a:r>
              <a:rPr kumimoji="0" lang="es-GB" sz="3200" b="1" i="0" u="none" strike="noStrike" kern="1200" cap="none" spc="0" normalizeH="0" baseline="0" noProof="0" dirty="0">
                <a:ln>
                  <a:noFill/>
                </a:ln>
                <a:solidFill>
                  <a:srgbClr val="4472C4">
                    <a:lumMod val="50000"/>
                  </a:srgbClr>
                </a:solidFill>
                <a:effectLst/>
                <a:uLnTx/>
                <a:uFillTx/>
                <a:latin typeface="Century Gothic"/>
                <a:ea typeface="+mn-ea"/>
                <a:cs typeface="+mn-cs"/>
              </a:rPr>
              <a:t>ndo</a:t>
            </a:r>
          </a:p>
        </p:txBody>
      </p:sp>
      <p:sp>
        <p:nvSpPr>
          <p:cNvPr id="24" name="CuadroTexto 23">
            <a:extLst>
              <a:ext uri="{FF2B5EF4-FFF2-40B4-BE49-F238E27FC236}">
                <a16:creationId xmlns:a16="http://schemas.microsoft.com/office/drawing/2014/main" id="{96DA20FA-E330-0343-A121-9F176540231A}"/>
              </a:ext>
            </a:extLst>
          </p:cNvPr>
          <p:cNvSpPr txBox="1"/>
          <p:nvPr/>
        </p:nvSpPr>
        <p:spPr>
          <a:xfrm>
            <a:off x="6586257" y="4666666"/>
            <a:ext cx="23038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1" i="0" u="none" strike="noStrike" kern="1200" cap="none" spc="0" normalizeH="0" baseline="0" noProof="0" dirty="0">
                <a:ln>
                  <a:noFill/>
                </a:ln>
                <a:solidFill>
                  <a:srgbClr val="4472C4">
                    <a:lumMod val="50000"/>
                  </a:srgbClr>
                </a:solidFill>
                <a:effectLst/>
                <a:uLnTx/>
                <a:uFillTx/>
                <a:latin typeface="Century Gothic"/>
                <a:ea typeface="+mn-ea"/>
                <a:cs typeface="+mn-cs"/>
              </a:rPr>
              <a:t>ade</a:t>
            </a:r>
            <a:r>
              <a:rPr kumimoji="0" lang="es-GB" sz="3200" b="1" i="0" u="none" strike="noStrike" kern="1200" cap="none" spc="0" normalizeH="0" baseline="0" noProof="0" dirty="0">
                <a:ln>
                  <a:noFill/>
                </a:ln>
                <a:solidFill>
                  <a:srgbClr val="ED7D31"/>
                </a:solidFill>
                <a:effectLst/>
                <a:uLnTx/>
                <a:uFillTx/>
                <a:latin typeface="Century Gothic"/>
                <a:ea typeface="+mn-ea"/>
                <a:cs typeface="+mn-cs"/>
              </a:rPr>
              <a:t>cu</a:t>
            </a:r>
            <a:r>
              <a:rPr kumimoji="0" lang="es-GB" sz="3200" b="1" i="0" u="none" strike="noStrike" kern="1200" cap="none" spc="0" normalizeH="0" baseline="0" noProof="0" dirty="0">
                <a:ln>
                  <a:noFill/>
                </a:ln>
                <a:solidFill>
                  <a:srgbClr val="E56800"/>
                </a:solidFill>
                <a:effectLst/>
                <a:uLnTx/>
                <a:uFillTx/>
                <a:latin typeface="Century Gothic"/>
                <a:ea typeface="+mn-ea"/>
                <a:cs typeface="+mn-cs"/>
              </a:rPr>
              <a:t>a</a:t>
            </a:r>
            <a:r>
              <a:rPr kumimoji="0" lang="es-GB" sz="3200" b="1" i="0" u="none" strike="noStrike" kern="1200" cap="none" spc="0" normalizeH="0" baseline="0" noProof="0" dirty="0">
                <a:ln>
                  <a:noFill/>
                </a:ln>
                <a:solidFill>
                  <a:srgbClr val="4472C4">
                    <a:lumMod val="50000"/>
                  </a:srgbClr>
                </a:solidFill>
                <a:effectLst/>
                <a:uLnTx/>
                <a:uFillTx/>
                <a:latin typeface="Century Gothic"/>
                <a:ea typeface="+mn-ea"/>
                <a:cs typeface="+mn-cs"/>
              </a:rPr>
              <a:t>do</a:t>
            </a:r>
          </a:p>
        </p:txBody>
      </p:sp>
      <p:sp>
        <p:nvSpPr>
          <p:cNvPr id="25" name="CuadroTexto 24">
            <a:extLst>
              <a:ext uri="{FF2B5EF4-FFF2-40B4-BE49-F238E27FC236}">
                <a16:creationId xmlns:a16="http://schemas.microsoft.com/office/drawing/2014/main" id="{17F38FB2-0B8D-1442-9595-95CE831FB682}"/>
              </a:ext>
            </a:extLst>
          </p:cNvPr>
          <p:cNvSpPr txBox="1"/>
          <p:nvPr/>
        </p:nvSpPr>
        <p:spPr>
          <a:xfrm>
            <a:off x="1059071" y="5323483"/>
            <a:ext cx="162256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1" i="0" u="none" strike="noStrike" kern="1200" cap="none" spc="0" normalizeH="0" baseline="0" noProof="0" dirty="0">
                <a:ln>
                  <a:noFill/>
                </a:ln>
                <a:solidFill>
                  <a:srgbClr val="ED7D31"/>
                </a:solidFill>
                <a:effectLst/>
                <a:uLnTx/>
                <a:uFillTx/>
                <a:latin typeface="Century Gothic"/>
                <a:ea typeface="+mn-ea"/>
                <a:cs typeface="+mn-cs"/>
              </a:rPr>
              <a:t>cue</a:t>
            </a:r>
            <a:r>
              <a:rPr kumimoji="0" lang="es-GB" sz="3200" b="1" i="0" u="none" strike="noStrike" kern="1200" cap="none" spc="0" normalizeH="0" baseline="0" noProof="0" dirty="0">
                <a:ln>
                  <a:noFill/>
                </a:ln>
                <a:solidFill>
                  <a:srgbClr val="4472C4">
                    <a:lumMod val="50000"/>
                  </a:srgbClr>
                </a:solidFill>
                <a:effectLst/>
                <a:uLnTx/>
                <a:uFillTx/>
                <a:latin typeface="Century Gothic"/>
                <a:ea typeface="+mn-ea"/>
                <a:cs typeface="+mn-cs"/>
              </a:rPr>
              <a:t>rpo</a:t>
            </a:r>
          </a:p>
        </p:txBody>
      </p:sp>
      <p:sp>
        <p:nvSpPr>
          <p:cNvPr id="26" name="CuadroTexto 25">
            <a:extLst>
              <a:ext uri="{FF2B5EF4-FFF2-40B4-BE49-F238E27FC236}">
                <a16:creationId xmlns:a16="http://schemas.microsoft.com/office/drawing/2014/main" id="{B6B107B6-F341-3F44-B24F-D69C270DFE3B}"/>
              </a:ext>
            </a:extLst>
          </p:cNvPr>
          <p:cNvSpPr txBox="1"/>
          <p:nvPr/>
        </p:nvSpPr>
        <p:spPr>
          <a:xfrm>
            <a:off x="6334207" y="5598428"/>
            <a:ext cx="18036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1" i="0" u="none" strike="noStrike" kern="1200" cap="none" spc="0" normalizeH="0" baseline="0" noProof="0" dirty="0">
                <a:ln>
                  <a:noFill/>
                </a:ln>
                <a:solidFill>
                  <a:srgbClr val="4472C4">
                    <a:lumMod val="50000"/>
                  </a:srgbClr>
                </a:solidFill>
                <a:effectLst/>
                <a:uLnTx/>
                <a:uFillTx/>
                <a:latin typeface="Century Gothic"/>
                <a:ea typeface="+mn-ea"/>
                <a:cs typeface="+mn-cs"/>
              </a:rPr>
              <a:t>a</a:t>
            </a:r>
            <a:r>
              <a:rPr kumimoji="0" lang="es-GB" sz="3200" b="1" i="0" u="none" strike="noStrike" kern="1200" cap="none" spc="0" normalizeH="0" baseline="0" noProof="0" dirty="0">
                <a:ln>
                  <a:noFill/>
                </a:ln>
                <a:solidFill>
                  <a:srgbClr val="ED7D31"/>
                </a:solidFill>
                <a:effectLst/>
                <a:uLnTx/>
                <a:uFillTx/>
                <a:latin typeface="Century Gothic"/>
                <a:ea typeface="+mn-ea"/>
                <a:cs typeface="+mn-cs"/>
              </a:rPr>
              <a:t>cue</a:t>
            </a:r>
            <a:r>
              <a:rPr kumimoji="0" lang="es-GB" sz="3200" b="1" i="0" u="none" strike="noStrike" kern="1200" cap="none" spc="0" normalizeH="0" baseline="0" noProof="0" dirty="0">
                <a:ln>
                  <a:noFill/>
                </a:ln>
                <a:solidFill>
                  <a:srgbClr val="4472C4">
                    <a:lumMod val="50000"/>
                  </a:srgbClr>
                </a:solidFill>
                <a:effectLst/>
                <a:uLnTx/>
                <a:uFillTx/>
                <a:latin typeface="Century Gothic"/>
                <a:ea typeface="+mn-ea"/>
                <a:cs typeface="+mn-cs"/>
              </a:rPr>
              <a:t>sta</a:t>
            </a:r>
          </a:p>
        </p:txBody>
      </p:sp>
      <p:sp>
        <p:nvSpPr>
          <p:cNvPr id="27" name="CuadroTexto 26">
            <a:extLst>
              <a:ext uri="{FF2B5EF4-FFF2-40B4-BE49-F238E27FC236}">
                <a16:creationId xmlns:a16="http://schemas.microsoft.com/office/drawing/2014/main" id="{E8FFA2EC-D414-8C42-A8D0-21DC11359D29}"/>
              </a:ext>
            </a:extLst>
          </p:cNvPr>
          <p:cNvSpPr txBox="1"/>
          <p:nvPr/>
        </p:nvSpPr>
        <p:spPr>
          <a:xfrm>
            <a:off x="9429162" y="3855769"/>
            <a:ext cx="23455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1" i="0" u="none" strike="noStrike" kern="1200" cap="none" spc="0" normalizeH="0" baseline="0" noProof="0" dirty="0">
                <a:ln>
                  <a:noFill/>
                </a:ln>
                <a:solidFill>
                  <a:srgbClr val="4472C4">
                    <a:lumMod val="50000"/>
                  </a:srgbClr>
                </a:solidFill>
                <a:effectLst/>
                <a:uLnTx/>
                <a:uFillTx/>
                <a:latin typeface="Century Gothic"/>
                <a:ea typeface="+mn-ea"/>
                <a:cs typeface="+mn-cs"/>
              </a:rPr>
              <a:t>fre</a:t>
            </a:r>
            <a:r>
              <a:rPr kumimoji="0" lang="es-GB" sz="3200" b="1" i="0" u="none" strike="noStrike" kern="1200" cap="none" spc="0" normalizeH="0" baseline="0" noProof="0" dirty="0">
                <a:ln>
                  <a:noFill/>
                </a:ln>
                <a:solidFill>
                  <a:srgbClr val="ED7D31"/>
                </a:solidFill>
                <a:effectLst/>
                <a:uLnTx/>
                <a:uFillTx/>
                <a:latin typeface="Century Gothic"/>
                <a:ea typeface="+mn-ea"/>
                <a:cs typeface="+mn-cs"/>
              </a:rPr>
              <a:t>cue</a:t>
            </a:r>
            <a:r>
              <a:rPr kumimoji="0" lang="es-GB" sz="3200" b="1" i="0" u="none" strike="noStrike" kern="1200" cap="none" spc="0" normalizeH="0" baseline="0" noProof="0" dirty="0">
                <a:ln>
                  <a:noFill/>
                </a:ln>
                <a:solidFill>
                  <a:srgbClr val="4472C4">
                    <a:lumMod val="50000"/>
                  </a:srgbClr>
                </a:solidFill>
                <a:effectLst/>
                <a:uLnTx/>
                <a:uFillTx/>
                <a:latin typeface="Century Gothic"/>
                <a:ea typeface="+mn-ea"/>
                <a:cs typeface="+mn-cs"/>
              </a:rPr>
              <a:t>ncia</a:t>
            </a:r>
          </a:p>
        </p:txBody>
      </p:sp>
      <p:sp>
        <p:nvSpPr>
          <p:cNvPr id="28" name="CuadroTexto 27">
            <a:extLst>
              <a:ext uri="{FF2B5EF4-FFF2-40B4-BE49-F238E27FC236}">
                <a16:creationId xmlns:a16="http://schemas.microsoft.com/office/drawing/2014/main" id="{E8AA3406-2743-A948-B279-0A164E31AD6C}"/>
              </a:ext>
            </a:extLst>
          </p:cNvPr>
          <p:cNvSpPr txBox="1"/>
          <p:nvPr/>
        </p:nvSpPr>
        <p:spPr>
          <a:xfrm>
            <a:off x="10063951" y="5445014"/>
            <a:ext cx="146546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1" i="0" u="none" strike="noStrike" kern="1200" cap="none" spc="0" normalizeH="0" baseline="0" noProof="0" dirty="0">
                <a:ln>
                  <a:noFill/>
                </a:ln>
                <a:solidFill>
                  <a:srgbClr val="ED7D31"/>
                </a:solidFill>
                <a:effectLst/>
                <a:uLnTx/>
                <a:uFillTx/>
                <a:latin typeface="Century Gothic"/>
                <a:ea typeface="+mn-ea"/>
                <a:cs typeface="+mn-cs"/>
              </a:rPr>
              <a:t>cui</a:t>
            </a:r>
            <a:r>
              <a:rPr kumimoji="0" lang="es-GB" sz="3200" b="1" i="0" u="none" strike="noStrike" kern="1200" cap="none" spc="0" normalizeH="0" baseline="0" noProof="0" dirty="0">
                <a:ln>
                  <a:noFill/>
                </a:ln>
                <a:solidFill>
                  <a:srgbClr val="4472C4">
                    <a:lumMod val="50000"/>
                  </a:srgbClr>
                </a:solidFill>
                <a:effectLst/>
                <a:uLnTx/>
                <a:uFillTx/>
                <a:latin typeface="Century Gothic"/>
                <a:ea typeface="+mn-ea"/>
                <a:cs typeface="+mn-cs"/>
              </a:rPr>
              <a:t>dar</a:t>
            </a:r>
          </a:p>
        </p:txBody>
      </p:sp>
      <p:sp>
        <p:nvSpPr>
          <p:cNvPr id="29" name="CuadroTexto 28">
            <a:extLst>
              <a:ext uri="{FF2B5EF4-FFF2-40B4-BE49-F238E27FC236}">
                <a16:creationId xmlns:a16="http://schemas.microsoft.com/office/drawing/2014/main" id="{B55312AE-CAF9-0E46-B71B-5C51E5F7710F}"/>
              </a:ext>
            </a:extLst>
          </p:cNvPr>
          <p:cNvSpPr txBox="1"/>
          <p:nvPr/>
        </p:nvSpPr>
        <p:spPr>
          <a:xfrm>
            <a:off x="3744923" y="4805616"/>
            <a:ext cx="16706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1" i="0" u="none" strike="noStrike" kern="1200" cap="none" spc="0" normalizeH="0" baseline="0" noProof="0" dirty="0">
                <a:ln>
                  <a:noFill/>
                </a:ln>
                <a:solidFill>
                  <a:srgbClr val="4472C4">
                    <a:lumMod val="50000"/>
                  </a:srgbClr>
                </a:solidFill>
                <a:effectLst/>
                <a:uLnTx/>
                <a:uFillTx/>
                <a:latin typeface="Century Gothic"/>
                <a:ea typeface="+mn-ea"/>
                <a:cs typeface="+mn-cs"/>
              </a:rPr>
              <a:t>cir</a:t>
            </a:r>
            <a:r>
              <a:rPr kumimoji="0" lang="es-GB" sz="3200" b="1" i="0" u="none" strike="noStrike" kern="1200" cap="none" spc="0" normalizeH="0" baseline="0" noProof="0" dirty="0">
                <a:ln>
                  <a:noFill/>
                </a:ln>
                <a:solidFill>
                  <a:srgbClr val="ED7D31"/>
                </a:solidFill>
                <a:effectLst/>
                <a:uLnTx/>
                <a:uFillTx/>
                <a:latin typeface="Century Gothic"/>
                <a:ea typeface="+mn-ea"/>
                <a:cs typeface="+mn-cs"/>
              </a:rPr>
              <a:t>cui</a:t>
            </a:r>
            <a:r>
              <a:rPr kumimoji="0" lang="es-GB" sz="3200" b="1" i="0" u="none" strike="noStrike" kern="1200" cap="none" spc="0" normalizeH="0" baseline="0" noProof="0" dirty="0">
                <a:ln>
                  <a:noFill/>
                </a:ln>
                <a:solidFill>
                  <a:srgbClr val="4472C4">
                    <a:lumMod val="50000"/>
                  </a:srgbClr>
                </a:solidFill>
                <a:effectLst/>
                <a:uLnTx/>
                <a:uFillTx/>
                <a:latin typeface="Century Gothic"/>
                <a:ea typeface="+mn-ea"/>
                <a:cs typeface="+mn-cs"/>
              </a:rPr>
              <a:t>to</a:t>
            </a:r>
          </a:p>
        </p:txBody>
      </p:sp>
      <p:pic>
        <p:nvPicPr>
          <p:cNvPr id="1026" name="Picture 2" descr="listening clipart - Clip Art Library">
            <a:extLst>
              <a:ext uri="{FF2B5EF4-FFF2-40B4-BE49-F238E27FC236}">
                <a16:creationId xmlns:a16="http://schemas.microsoft.com/office/drawing/2014/main" id="{B2BC0EE9-DAD3-7E48-AE23-CF7D7DB222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0331" y="310779"/>
            <a:ext cx="1406171" cy="140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16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p:bldP spid="11" grpId="0"/>
      <p:bldP spid="12" grpId="0"/>
      <p:bldP spid="18" grpId="0"/>
      <p:bldP spid="20" grpId="0"/>
      <p:bldP spid="24" grpId="0"/>
      <p:bldP spid="25" grpId="0"/>
      <p:bldP spid="26" grpId="0"/>
      <p:bldP spid="27" grpId="0"/>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49" name="Rectangle 48"/>
          <p:cNvSpPr/>
          <p:nvPr/>
        </p:nvSpPr>
        <p:spPr>
          <a:xfrm>
            <a:off x="1765667" y="3931213"/>
            <a:ext cx="5909187" cy="14312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4" name="Rectangle 3"/>
          <p:cNvSpPr/>
          <p:nvPr/>
        </p:nvSpPr>
        <p:spPr>
          <a:xfrm>
            <a:off x="1789471" y="1740439"/>
            <a:ext cx="5909187" cy="14312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49" name="Google Shape;149;p2" descr="background rectangle"/>
          <p:cNvPicPr preferRelativeResize="0"/>
          <p:nvPr/>
        </p:nvPicPr>
        <p:blipFill rotWithShape="1">
          <a:blip r:embed="rId3">
            <a:alphaModFix/>
          </a:blip>
          <a:srcRect/>
          <a:stretch/>
        </p:blipFill>
        <p:spPr>
          <a:xfrm>
            <a:off x="0" y="296863"/>
            <a:ext cx="5765800" cy="867128"/>
          </a:xfrm>
          <a:prstGeom prst="rect">
            <a:avLst/>
          </a:prstGeom>
          <a:noFill/>
          <a:ln>
            <a:noFill/>
          </a:ln>
        </p:spPr>
      </p:pic>
      <p:sp>
        <p:nvSpPr>
          <p:cNvPr id="150" name="Google Shape;150;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r>
              <a:rPr lang="en-GB" sz="3600" b="1">
                <a:solidFill>
                  <a:schemeClr val="bg1"/>
                </a:solidFill>
              </a:rPr>
              <a:t>¿Cuánto cuesta…?</a:t>
            </a:r>
          </a:p>
        </p:txBody>
      </p:sp>
      <p:sp>
        <p:nvSpPr>
          <p:cNvPr id="151" name="Google Shape;151;p2"/>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 / escuchar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sp>
        <p:nvSpPr>
          <p:cNvPr id="2" name="TextBox 1"/>
          <p:cNvSpPr txBox="1"/>
          <p:nvPr/>
        </p:nvSpPr>
        <p:spPr>
          <a:xfrm>
            <a:off x="173502" y="1197617"/>
            <a:ext cx="102781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Persona A: </a:t>
            </a:r>
            <a:r>
              <a:rPr kumimoji="0" lang="en-GB" sz="2200" b="0" i="0" u="none" strike="noStrike" kern="1200" cap="none" spc="0" normalizeH="0" baseline="0" noProof="0">
                <a:ln>
                  <a:noFill/>
                </a:ln>
                <a:solidFill>
                  <a:srgbClr val="4472C4">
                    <a:lumMod val="50000"/>
                  </a:srgbClr>
                </a:solidFill>
                <a:effectLst/>
                <a:uLnTx/>
                <a:uFillTx/>
                <a:latin typeface="Century Gothic"/>
                <a:ea typeface="+mn-ea"/>
                <a:cs typeface="+mn-cs"/>
              </a:rPr>
              <a:t>Pregunta a tu compañera/a cuánto cuesta el objeto.</a:t>
            </a:r>
          </a:p>
        </p:txBody>
      </p:sp>
      <p:sp>
        <p:nvSpPr>
          <p:cNvPr id="25" name="TextBox 24"/>
          <p:cNvSpPr txBox="1"/>
          <p:nvPr/>
        </p:nvSpPr>
        <p:spPr>
          <a:xfrm>
            <a:off x="173502" y="5911188"/>
            <a:ext cx="102781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a:ea typeface="+mn-ea"/>
                <a:cs typeface="+mn-cs"/>
              </a:rPr>
              <a:t>Después Persona B pregunta y Persona A contesta.</a:t>
            </a:r>
          </a:p>
        </p:txBody>
      </p:sp>
      <p:sp>
        <p:nvSpPr>
          <p:cNvPr id="26" name="TextBox 25"/>
          <p:cNvSpPr txBox="1"/>
          <p:nvPr/>
        </p:nvSpPr>
        <p:spPr>
          <a:xfrm>
            <a:off x="173502" y="3322062"/>
            <a:ext cx="102781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Persona B: </a:t>
            </a:r>
            <a:r>
              <a:rPr kumimoji="0" lang="en-GB" sz="2200" b="0" i="0" u="none" strike="noStrike" kern="1200" cap="none" spc="0" normalizeH="0" baseline="0" noProof="0">
                <a:ln>
                  <a:noFill/>
                </a:ln>
                <a:solidFill>
                  <a:srgbClr val="4472C4">
                    <a:lumMod val="50000"/>
                  </a:srgbClr>
                </a:solidFill>
                <a:effectLst/>
                <a:uLnTx/>
                <a:uFillTx/>
                <a:latin typeface="Century Gothic"/>
                <a:ea typeface="+mn-ea"/>
                <a:cs typeface="+mn-cs"/>
              </a:rPr>
              <a:t>Debes decir el precio en español.</a:t>
            </a:r>
          </a:p>
        </p:txBody>
      </p:sp>
      <p:sp>
        <p:nvSpPr>
          <p:cNvPr id="29" name="TextBox 28"/>
          <p:cNvSpPr txBox="1"/>
          <p:nvPr/>
        </p:nvSpPr>
        <p:spPr>
          <a:xfrm>
            <a:off x="5466735" y="1725915"/>
            <a:ext cx="22460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una entrada a la </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cue</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va</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0" name="TextBox 29"/>
          <p:cNvSpPr txBox="1"/>
          <p:nvPr/>
        </p:nvSpPr>
        <p:spPr>
          <a:xfrm>
            <a:off x="1916306" y="2755354"/>
            <a:ext cx="36489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[entry to the cave]</a:t>
            </a:r>
          </a:p>
        </p:txBody>
      </p:sp>
      <p:sp>
        <p:nvSpPr>
          <p:cNvPr id="32" name="TextBox 31"/>
          <p:cNvSpPr txBox="1"/>
          <p:nvPr/>
        </p:nvSpPr>
        <p:spPr>
          <a:xfrm>
            <a:off x="173502" y="1674234"/>
            <a:ext cx="16159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a:ea typeface="+mn-ea"/>
                <a:cs typeface="+mn-cs"/>
              </a:rPr>
              <a:t>Ejemplo:</a:t>
            </a:r>
          </a:p>
        </p:txBody>
      </p:sp>
      <p:sp>
        <p:nvSpPr>
          <p:cNvPr id="5" name="Rounded Rectangular Callout 4"/>
          <p:cNvSpPr/>
          <p:nvPr/>
        </p:nvSpPr>
        <p:spPr>
          <a:xfrm>
            <a:off x="8801794" y="1868768"/>
            <a:ext cx="2782529" cy="1396181"/>
          </a:xfrm>
          <a:prstGeom prst="wedgeRoundRectCallout">
            <a:avLst>
              <a:gd name="adj1" fmla="val -41328"/>
              <a:gd name="adj2" fmla="val 68133"/>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Cuá</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nto</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cue</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sta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una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entrada a la </a:t>
            </a: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cue</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va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5" name="Rounded Rectangular Callout 34"/>
          <p:cNvSpPr/>
          <p:nvPr/>
        </p:nvSpPr>
        <p:spPr>
          <a:xfrm>
            <a:off x="8801794" y="3854560"/>
            <a:ext cx="2782529" cy="1396181"/>
          </a:xfrm>
          <a:prstGeom prst="wedgeRoundRectCallout">
            <a:avLst>
              <a:gd name="adj1" fmla="val -69933"/>
              <a:gd name="adj2" fmla="val 27065"/>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a:ea typeface="+mn-ea"/>
                <a:cs typeface="+mn-cs"/>
              </a:rPr>
              <a:t>Doce euros.</a:t>
            </a:r>
          </a:p>
        </p:txBody>
      </p:sp>
      <p:sp>
        <p:nvSpPr>
          <p:cNvPr id="37" name="TextBox 36"/>
          <p:cNvSpPr txBox="1"/>
          <p:nvPr/>
        </p:nvSpPr>
        <p:spPr>
          <a:xfrm>
            <a:off x="5878709" y="4442987"/>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12 euros</a:t>
            </a:r>
          </a:p>
        </p:txBody>
      </p:sp>
      <p:sp>
        <p:nvSpPr>
          <p:cNvPr id="38" name="TextBox 37"/>
          <p:cNvSpPr txBox="1"/>
          <p:nvPr/>
        </p:nvSpPr>
        <p:spPr>
          <a:xfrm>
            <a:off x="1916306" y="4950951"/>
            <a:ext cx="3663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[entry to the cave]</a:t>
            </a:r>
          </a:p>
        </p:txBody>
      </p:sp>
      <p:sp>
        <p:nvSpPr>
          <p:cNvPr id="40" name="TextBox 39"/>
          <p:cNvSpPr txBox="1"/>
          <p:nvPr/>
        </p:nvSpPr>
        <p:spPr>
          <a:xfrm>
            <a:off x="173502" y="3813403"/>
            <a:ext cx="16159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Ejemplo</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51" name="TextBox 50"/>
          <p:cNvSpPr txBox="1"/>
          <p:nvPr/>
        </p:nvSpPr>
        <p:spPr>
          <a:xfrm>
            <a:off x="173502" y="5480301"/>
            <a:ext cx="102781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Persona A escribe el precio.</a:t>
            </a:r>
          </a:p>
        </p:txBody>
      </p:sp>
      <p:sp>
        <p:nvSpPr>
          <p:cNvPr id="52" name="TextBox 51"/>
          <p:cNvSpPr txBox="1"/>
          <p:nvPr/>
        </p:nvSpPr>
        <p:spPr>
          <a:xfrm>
            <a:off x="5403853" y="2691642"/>
            <a:ext cx="2476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 name="TextBox 5"/>
          <p:cNvSpPr txBox="1"/>
          <p:nvPr/>
        </p:nvSpPr>
        <p:spPr>
          <a:xfrm>
            <a:off x="6747115" y="2654910"/>
            <a:ext cx="7867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€12</a:t>
            </a:r>
          </a:p>
        </p:txBody>
      </p:sp>
      <p:pic>
        <p:nvPicPr>
          <p:cNvPr id="24" name="Imagen 14">
            <a:extLst>
              <a:ext uri="{FF2B5EF4-FFF2-40B4-BE49-F238E27FC236}">
                <a16:creationId xmlns:a16="http://schemas.microsoft.com/office/drawing/2014/main" id="{84CA6ABB-72B4-A742-9D98-B71E84C83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1828" y="1889677"/>
            <a:ext cx="1233251" cy="982254"/>
          </a:xfrm>
          <a:prstGeom prst="rect">
            <a:avLst/>
          </a:prstGeom>
        </p:spPr>
      </p:pic>
      <p:pic>
        <p:nvPicPr>
          <p:cNvPr id="1028" name="Picture 4" descr="cave clipart - Clip Art Library">
            <a:extLst>
              <a:ext uri="{FF2B5EF4-FFF2-40B4-BE49-F238E27FC236}">
                <a16:creationId xmlns:a16="http://schemas.microsoft.com/office/drawing/2014/main" id="{F80D6132-00F7-AE42-9F0B-41D9C3B1DBC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6987" y="1798714"/>
            <a:ext cx="1615969" cy="9921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ave clipart - Clip Art Library">
            <a:extLst>
              <a:ext uri="{FF2B5EF4-FFF2-40B4-BE49-F238E27FC236}">
                <a16:creationId xmlns:a16="http://schemas.microsoft.com/office/drawing/2014/main" id="{82D775EA-1A32-9B4A-9D25-0330E4D569A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7073" y="4032412"/>
            <a:ext cx="1615969" cy="99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05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5" grpId="0"/>
      <p:bldP spid="26" grpId="0"/>
      <p:bldP spid="5" grpId="0" animBg="1"/>
      <p:bldP spid="35" grpId="0" animBg="1"/>
      <p:bldP spid="37" grpId="0"/>
      <p:bldP spid="38" grpId="0"/>
      <p:bldP spid="40" grpId="0"/>
      <p:bldP spid="51"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 descr="background rectangle"/>
          <p:cNvPicPr preferRelativeResize="0"/>
          <p:nvPr/>
        </p:nvPicPr>
        <p:blipFill rotWithShape="1">
          <a:blip r:embed="rId3">
            <a:alphaModFix/>
          </a:blip>
          <a:srcRect/>
          <a:stretch/>
        </p:blipFill>
        <p:spPr>
          <a:xfrm>
            <a:off x="0" y="296863"/>
            <a:ext cx="5765800" cy="867128"/>
          </a:xfrm>
          <a:prstGeom prst="rect">
            <a:avLst/>
          </a:prstGeom>
          <a:noFill/>
          <a:ln>
            <a:noFill/>
          </a:ln>
        </p:spPr>
      </p:pic>
      <p:sp>
        <p:nvSpPr>
          <p:cNvPr id="150" name="Google Shape;150;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r>
              <a:rPr lang="en-GB" sz="3600" b="1">
                <a:solidFill>
                  <a:schemeClr val="bg1"/>
                </a:solidFill>
              </a:rPr>
              <a:t>¿Cuánto cuesta…?</a:t>
            </a:r>
          </a:p>
        </p:txBody>
      </p:sp>
      <p:sp>
        <p:nvSpPr>
          <p:cNvPr id="2" name="TextBox 1"/>
          <p:cNvSpPr txBox="1"/>
          <p:nvPr/>
        </p:nvSpPr>
        <p:spPr>
          <a:xfrm>
            <a:off x="10385230" y="623118"/>
            <a:ext cx="18894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Persona A </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8" name="Google Shape;151;p2"/>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 / escuchar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grpSp>
        <p:nvGrpSpPr>
          <p:cNvPr id="5" name="Group 4">
            <a:extLst>
              <a:ext uri="{FF2B5EF4-FFF2-40B4-BE49-F238E27FC236}">
                <a16:creationId xmlns:a16="http://schemas.microsoft.com/office/drawing/2014/main" id="{804D17AD-557E-B14E-ADE7-B6D1D88DD5FF}"/>
              </a:ext>
            </a:extLst>
          </p:cNvPr>
          <p:cNvGrpSpPr/>
          <p:nvPr/>
        </p:nvGrpSpPr>
        <p:grpSpPr>
          <a:xfrm>
            <a:off x="310118" y="1183174"/>
            <a:ext cx="11821469" cy="5155573"/>
            <a:chOff x="310118" y="1183174"/>
            <a:chExt cx="11821469" cy="5155573"/>
          </a:xfrm>
        </p:grpSpPr>
        <p:sp>
          <p:nvSpPr>
            <p:cNvPr id="25" name="Rectangle 24"/>
            <p:cNvSpPr/>
            <p:nvPr/>
          </p:nvSpPr>
          <p:spPr>
            <a:xfrm>
              <a:off x="312066" y="1189542"/>
              <a:ext cx="5566621" cy="15078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TextBox 25"/>
            <p:cNvSpPr txBox="1"/>
            <p:nvPr/>
          </p:nvSpPr>
          <p:spPr>
            <a:xfrm>
              <a:off x="3372062" y="2163092"/>
              <a:ext cx="2586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46754208-2349-634F-B8B8-C77F151641DF}"/>
                </a:ext>
              </a:extLst>
            </p:cNvPr>
            <p:cNvSpPr/>
            <p:nvPr/>
          </p:nvSpPr>
          <p:spPr>
            <a:xfrm>
              <a:off x="312066" y="2892224"/>
              <a:ext cx="5566621" cy="16064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590138E4-BD61-7B44-A0FE-7767087B4453}"/>
                </a:ext>
              </a:extLst>
            </p:cNvPr>
            <p:cNvSpPr txBox="1"/>
            <p:nvPr/>
          </p:nvSpPr>
          <p:spPr>
            <a:xfrm>
              <a:off x="3372062" y="3964340"/>
              <a:ext cx="2586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BF031C79-3BE5-A34F-91D2-CD595B1C0D12}"/>
                </a:ext>
              </a:extLst>
            </p:cNvPr>
            <p:cNvSpPr/>
            <p:nvPr/>
          </p:nvSpPr>
          <p:spPr>
            <a:xfrm>
              <a:off x="312066" y="4693472"/>
              <a:ext cx="5566621" cy="16064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57C3F6FC-C0A9-D448-B59E-94E28B1D424F}"/>
                </a:ext>
              </a:extLst>
            </p:cNvPr>
            <p:cNvSpPr txBox="1"/>
            <p:nvPr/>
          </p:nvSpPr>
          <p:spPr>
            <a:xfrm>
              <a:off x="3372062" y="5765588"/>
              <a:ext cx="2586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0C8548A9-388C-6041-9B82-9922308AB2F0}"/>
                </a:ext>
              </a:extLst>
            </p:cNvPr>
            <p:cNvSpPr/>
            <p:nvPr/>
          </p:nvSpPr>
          <p:spPr>
            <a:xfrm>
              <a:off x="6325045" y="1183174"/>
              <a:ext cx="5566621" cy="15078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D5C1530F-B4C7-424B-B0BB-8CC668BC079D}"/>
                </a:ext>
              </a:extLst>
            </p:cNvPr>
            <p:cNvSpPr txBox="1"/>
            <p:nvPr/>
          </p:nvSpPr>
          <p:spPr>
            <a:xfrm>
              <a:off x="9385041" y="2156724"/>
              <a:ext cx="2586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46901A7E-90A4-4C4D-83B3-3CDDAFFF4AFE}"/>
                </a:ext>
              </a:extLst>
            </p:cNvPr>
            <p:cNvSpPr/>
            <p:nvPr/>
          </p:nvSpPr>
          <p:spPr>
            <a:xfrm>
              <a:off x="6325045" y="2885856"/>
              <a:ext cx="5566621" cy="16064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4B0C6472-1FCF-6B43-AC0E-64AC9D9A4E92}"/>
                </a:ext>
              </a:extLst>
            </p:cNvPr>
            <p:cNvSpPr txBox="1"/>
            <p:nvPr/>
          </p:nvSpPr>
          <p:spPr>
            <a:xfrm>
              <a:off x="9385041" y="3957972"/>
              <a:ext cx="2586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C095FAC4-03AC-114F-9EC8-347B0C1F74BB}"/>
                </a:ext>
              </a:extLst>
            </p:cNvPr>
            <p:cNvSpPr/>
            <p:nvPr/>
          </p:nvSpPr>
          <p:spPr>
            <a:xfrm>
              <a:off x="6325045" y="4687104"/>
              <a:ext cx="5566621" cy="16064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288F6A2E-11F2-9D4A-A9E4-6FF5DB556FAE}"/>
                </a:ext>
              </a:extLst>
            </p:cNvPr>
            <p:cNvSpPr txBox="1"/>
            <p:nvPr/>
          </p:nvSpPr>
          <p:spPr>
            <a:xfrm>
              <a:off x="9385041" y="5759220"/>
              <a:ext cx="2586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7170" name="Picture 2" descr="Rope clipart "/>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453" y="1322276"/>
              <a:ext cx="967383" cy="8236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78294" y="1494272"/>
              <a:ext cx="20462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una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cue</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rda</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1" name="TextBox 40"/>
            <p:cNvSpPr txBox="1"/>
            <p:nvPr/>
          </p:nvSpPr>
          <p:spPr>
            <a:xfrm>
              <a:off x="594952" y="2145899"/>
              <a:ext cx="1683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[rope]</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7172" name="Picture 4" descr="green book clipart&#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0830" y="1303216"/>
              <a:ext cx="1281730" cy="94207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8852542" y="1520767"/>
              <a:ext cx="30391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un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libro</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cue</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ntos</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3" name="TextBox 42"/>
            <p:cNvSpPr txBox="1"/>
            <p:nvPr/>
          </p:nvSpPr>
          <p:spPr>
            <a:xfrm>
              <a:off x="6341670" y="2269805"/>
              <a:ext cx="30421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[story book]</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TextBox 43"/>
            <p:cNvSpPr txBox="1"/>
            <p:nvPr/>
          </p:nvSpPr>
          <p:spPr>
            <a:xfrm>
              <a:off x="9420725" y="3367138"/>
              <a:ext cx="27108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un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re</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cue</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rdo</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5" name="TextBox 44"/>
            <p:cNvSpPr txBox="1"/>
            <p:nvPr/>
          </p:nvSpPr>
          <p:spPr>
            <a:xfrm>
              <a:off x="6512744" y="3976401"/>
              <a:ext cx="1683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[souvenir]</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TextBox 45"/>
            <p:cNvSpPr txBox="1"/>
            <p:nvPr/>
          </p:nvSpPr>
          <p:spPr>
            <a:xfrm>
              <a:off x="3420988" y="5154352"/>
              <a:ext cx="27108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un </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dro</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7" name="TextBox 46"/>
            <p:cNvSpPr txBox="1"/>
            <p:nvPr/>
          </p:nvSpPr>
          <p:spPr>
            <a:xfrm>
              <a:off x="310839" y="5831852"/>
              <a:ext cx="3012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[painting, picture]</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8" name="TextBox 47"/>
            <p:cNvSpPr txBox="1"/>
            <p:nvPr/>
          </p:nvSpPr>
          <p:spPr>
            <a:xfrm>
              <a:off x="3391554" y="3119119"/>
              <a:ext cx="21184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un viaje de </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tro días</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0" name="TextBox 49"/>
            <p:cNvSpPr txBox="1"/>
            <p:nvPr/>
          </p:nvSpPr>
          <p:spPr>
            <a:xfrm>
              <a:off x="310839" y="3976517"/>
              <a:ext cx="2981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[4-day journey]</a:t>
              </a:r>
            </a:p>
          </p:txBody>
        </p:sp>
        <p:pic>
          <p:nvPicPr>
            <p:cNvPr id="7174" name="Picture 6" descr="Concert Ticket Clipar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135" b="24524"/>
            <a:stretch/>
          </p:blipFill>
          <p:spPr bwMode="auto">
            <a:xfrm rot="20397249">
              <a:off x="551886" y="3271830"/>
              <a:ext cx="804778" cy="42123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Concert Ticket Clipar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135" b="24524"/>
            <a:stretch/>
          </p:blipFill>
          <p:spPr bwMode="auto">
            <a:xfrm rot="20397249">
              <a:off x="1428467" y="3370236"/>
              <a:ext cx="804778" cy="421233"/>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Burgundy Key Ring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7682" y="3031333"/>
              <a:ext cx="1530205" cy="946176"/>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9515852" y="4945442"/>
              <a:ext cx="23171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un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rto</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kilo de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maíz</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7182" name="Picture 14" descr="Flour Clipart  | Free downloa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6426" y="4715608"/>
              <a:ext cx="771457" cy="877487"/>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6341670" y="5507750"/>
              <a:ext cx="24876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[a quarter of a kilo of corn]</a:t>
              </a:r>
            </a:p>
          </p:txBody>
        </p:sp>
        <p:pic>
          <p:nvPicPr>
            <p:cNvPr id="39" name="Picture 10" descr="watercolour paint splash transparent background&#10;">
              <a:extLst>
                <a:ext uri="{FF2B5EF4-FFF2-40B4-BE49-F238E27FC236}">
                  <a16:creationId xmlns:a16="http://schemas.microsoft.com/office/drawing/2014/main" id="{36FBE82A-4BDF-1D49-9D61-AB699A61F8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377" y="4790644"/>
              <a:ext cx="1702288" cy="12466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0118" y="1189542"/>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1</a:t>
              </a:r>
            </a:p>
          </p:txBody>
        </p:sp>
        <p:sp>
          <p:nvSpPr>
            <p:cNvPr id="40" name="Rectangle 39"/>
            <p:cNvSpPr/>
            <p:nvPr/>
          </p:nvSpPr>
          <p:spPr>
            <a:xfrm>
              <a:off x="310118" y="2892224"/>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2</a:t>
              </a:r>
            </a:p>
          </p:txBody>
        </p:sp>
        <p:sp>
          <p:nvSpPr>
            <p:cNvPr id="49" name="Rectangle 48"/>
            <p:cNvSpPr/>
            <p:nvPr/>
          </p:nvSpPr>
          <p:spPr>
            <a:xfrm>
              <a:off x="310118" y="4693472"/>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3</a:t>
              </a:r>
            </a:p>
          </p:txBody>
        </p:sp>
        <p:sp>
          <p:nvSpPr>
            <p:cNvPr id="51" name="Rectangle 50"/>
            <p:cNvSpPr/>
            <p:nvPr/>
          </p:nvSpPr>
          <p:spPr>
            <a:xfrm>
              <a:off x="6323712" y="1183174"/>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4</a:t>
              </a:r>
            </a:p>
          </p:txBody>
        </p:sp>
        <p:sp>
          <p:nvSpPr>
            <p:cNvPr id="52" name="Rectangle 51"/>
            <p:cNvSpPr/>
            <p:nvPr/>
          </p:nvSpPr>
          <p:spPr>
            <a:xfrm>
              <a:off x="6323712" y="2885856"/>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5</a:t>
              </a:r>
            </a:p>
          </p:txBody>
        </p:sp>
        <p:sp>
          <p:nvSpPr>
            <p:cNvPr id="53" name="Rectangle 52"/>
            <p:cNvSpPr/>
            <p:nvPr/>
          </p:nvSpPr>
          <p:spPr>
            <a:xfrm>
              <a:off x="6323712" y="4687104"/>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6</a:t>
              </a:r>
            </a:p>
          </p:txBody>
        </p:sp>
      </p:grpSp>
    </p:spTree>
    <p:extLst>
      <p:ext uri="{BB962C8B-B14F-4D97-AF65-F5344CB8AC3E}">
        <p14:creationId xmlns:p14="http://schemas.microsoft.com/office/powerpoint/2010/main" val="2027493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6266" y="6856686"/>
            <a:ext cx="435246" cy="139748"/>
          </a:xfrm>
        </p:spPr>
        <p:txBody>
          <a:bodyPr>
            <a:normAutofit fontScale="90000"/>
          </a:bodyPr>
          <a:lstStyle/>
          <a:p>
            <a:r>
              <a:rPr lang="en-GB" sz="500">
                <a:solidFill>
                  <a:schemeClr val="bg1"/>
                </a:solidFill>
              </a:rPr>
              <a:t>Person B</a:t>
            </a:r>
          </a:p>
        </p:txBody>
      </p:sp>
      <p:sp>
        <p:nvSpPr>
          <p:cNvPr id="40" name="Google Shape;151;p2"/>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 / escuchar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sp>
        <p:nvSpPr>
          <p:cNvPr id="41" name="TextBox 40"/>
          <p:cNvSpPr txBox="1"/>
          <p:nvPr/>
        </p:nvSpPr>
        <p:spPr>
          <a:xfrm>
            <a:off x="10499510" y="658939"/>
            <a:ext cx="18894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Persona B</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5" name="Google Shape;149;p2" descr="background rectangle"/>
          <p:cNvPicPr preferRelativeResize="0"/>
          <p:nvPr/>
        </p:nvPicPr>
        <p:blipFill rotWithShape="1">
          <a:blip r:embed="rId3">
            <a:alphaModFix/>
          </a:blip>
          <a:srcRect/>
          <a:stretch/>
        </p:blipFill>
        <p:spPr>
          <a:xfrm>
            <a:off x="0" y="296863"/>
            <a:ext cx="5765800" cy="867128"/>
          </a:xfrm>
          <a:prstGeom prst="rect">
            <a:avLst/>
          </a:prstGeom>
          <a:noFill/>
          <a:ln>
            <a:noFill/>
          </a:ln>
        </p:spPr>
      </p:pic>
      <p:sp>
        <p:nvSpPr>
          <p:cNvPr id="46" name="Google Shape;150;p2"/>
          <p:cNvSpPr txBox="1">
            <a:spLocks/>
          </p:cNvSpPr>
          <p:nvPr/>
        </p:nvSpPr>
        <p:spPr>
          <a:xfrm>
            <a:off x="82286" y="0"/>
            <a:ext cx="6484584"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¿Cuánto cuesta…?</a:t>
            </a:r>
          </a:p>
        </p:txBody>
      </p:sp>
      <p:grpSp>
        <p:nvGrpSpPr>
          <p:cNvPr id="3" name="Group 2">
            <a:extLst>
              <a:ext uri="{FF2B5EF4-FFF2-40B4-BE49-F238E27FC236}">
                <a16:creationId xmlns:a16="http://schemas.microsoft.com/office/drawing/2014/main" id="{4274203C-0BEB-4D49-8569-27CDF06AB15D}"/>
              </a:ext>
            </a:extLst>
          </p:cNvPr>
          <p:cNvGrpSpPr/>
          <p:nvPr/>
        </p:nvGrpSpPr>
        <p:grpSpPr>
          <a:xfrm>
            <a:off x="978853" y="1295133"/>
            <a:ext cx="10767413" cy="5024566"/>
            <a:chOff x="978853" y="1295133"/>
            <a:chExt cx="10767413" cy="5024566"/>
          </a:xfrm>
        </p:grpSpPr>
        <p:sp>
          <p:nvSpPr>
            <p:cNvPr id="4" name="Rectangle 3"/>
            <p:cNvSpPr/>
            <p:nvPr/>
          </p:nvSpPr>
          <p:spPr>
            <a:xfrm>
              <a:off x="1017209" y="4716087"/>
              <a:ext cx="4876125" cy="152999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TextBox 4"/>
            <p:cNvSpPr txBox="1"/>
            <p:nvPr/>
          </p:nvSpPr>
          <p:spPr>
            <a:xfrm>
              <a:off x="4210293" y="5366139"/>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24 euros</a:t>
              </a:r>
            </a:p>
          </p:txBody>
        </p:sp>
        <p:sp>
          <p:nvSpPr>
            <p:cNvPr id="12" name="Rectangle 11"/>
            <p:cNvSpPr/>
            <p:nvPr/>
          </p:nvSpPr>
          <p:spPr>
            <a:xfrm>
              <a:off x="6307094" y="4716087"/>
              <a:ext cx="4876125" cy="152999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TextBox 12"/>
            <p:cNvSpPr txBox="1"/>
            <p:nvPr/>
          </p:nvSpPr>
          <p:spPr>
            <a:xfrm>
              <a:off x="9500178" y="5366139"/>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2 </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euros</a:t>
              </a:r>
            </a:p>
          </p:txBody>
        </p:sp>
        <p:sp>
          <p:nvSpPr>
            <p:cNvPr id="24" name="Rectangle 23"/>
            <p:cNvSpPr/>
            <p:nvPr/>
          </p:nvSpPr>
          <p:spPr>
            <a:xfrm>
              <a:off x="998031" y="3016557"/>
              <a:ext cx="4876125" cy="14312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5" name="TextBox 24"/>
            <p:cNvSpPr txBox="1"/>
            <p:nvPr/>
          </p:nvSpPr>
          <p:spPr>
            <a:xfrm>
              <a:off x="4191115" y="3567896"/>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93 </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euros</a:t>
              </a:r>
            </a:p>
          </p:txBody>
        </p:sp>
        <p:sp>
          <p:nvSpPr>
            <p:cNvPr id="28" name="Rectangle 27"/>
            <p:cNvSpPr/>
            <p:nvPr/>
          </p:nvSpPr>
          <p:spPr>
            <a:xfrm>
              <a:off x="6287916" y="3016557"/>
              <a:ext cx="4876125" cy="14312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TextBox 28"/>
            <p:cNvSpPr txBox="1"/>
            <p:nvPr/>
          </p:nvSpPr>
          <p:spPr>
            <a:xfrm>
              <a:off x="9481000" y="3567896"/>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4 euros</a:t>
              </a:r>
            </a:p>
          </p:txBody>
        </p:sp>
        <p:sp>
          <p:nvSpPr>
            <p:cNvPr id="32" name="Rectangle 31"/>
            <p:cNvSpPr/>
            <p:nvPr/>
          </p:nvSpPr>
          <p:spPr>
            <a:xfrm>
              <a:off x="978853" y="1295133"/>
              <a:ext cx="4876125" cy="14312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TextBox 32"/>
            <p:cNvSpPr txBox="1"/>
            <p:nvPr/>
          </p:nvSpPr>
          <p:spPr>
            <a:xfrm>
              <a:off x="4171937" y="1846472"/>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9 euros</a:t>
              </a:r>
            </a:p>
          </p:txBody>
        </p:sp>
        <p:sp>
          <p:nvSpPr>
            <p:cNvPr id="36" name="Rectangle 35"/>
            <p:cNvSpPr/>
            <p:nvPr/>
          </p:nvSpPr>
          <p:spPr>
            <a:xfrm>
              <a:off x="6268738" y="1295133"/>
              <a:ext cx="4876125" cy="14312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TextBox 36"/>
            <p:cNvSpPr txBox="1"/>
            <p:nvPr/>
          </p:nvSpPr>
          <p:spPr>
            <a:xfrm>
              <a:off x="9461822" y="1846472"/>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7 euros</a:t>
              </a:r>
            </a:p>
          </p:txBody>
        </p:sp>
        <p:pic>
          <p:nvPicPr>
            <p:cNvPr id="43" name="Picture 2" descr="Rope clipart ">
              <a:extLst>
                <a:ext uri="{FF2B5EF4-FFF2-40B4-BE49-F238E27FC236}">
                  <a16:creationId xmlns:a16="http://schemas.microsoft.com/office/drawing/2014/main" id="{3ACAC67B-9A49-B044-9C88-61762A535A9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9938" y="1369298"/>
              <a:ext cx="967383" cy="82362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5138ACE6-313E-124B-A8BF-185138A333C3}"/>
                </a:ext>
              </a:extLst>
            </p:cNvPr>
            <p:cNvSpPr txBox="1"/>
            <p:nvPr/>
          </p:nvSpPr>
          <p:spPr>
            <a:xfrm>
              <a:off x="1095437" y="2192921"/>
              <a:ext cx="1683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[rope]</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7" name="Picture 4" descr="green book clipart&#10;">
              <a:extLst>
                <a:ext uri="{FF2B5EF4-FFF2-40B4-BE49-F238E27FC236}">
                  <a16:creationId xmlns:a16="http://schemas.microsoft.com/office/drawing/2014/main" id="{E18F6423-86A9-C842-9B97-0B28121931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2875" y="1369298"/>
              <a:ext cx="1281730" cy="94207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EB38188-F248-3C45-BA18-D48B4DD4CEA8}"/>
                </a:ext>
              </a:extLst>
            </p:cNvPr>
            <p:cNvSpPr txBox="1"/>
            <p:nvPr/>
          </p:nvSpPr>
          <p:spPr>
            <a:xfrm>
              <a:off x="6566870" y="2280728"/>
              <a:ext cx="30421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[story book]</a:t>
              </a:r>
            </a:p>
          </p:txBody>
        </p:sp>
        <p:sp>
          <p:nvSpPr>
            <p:cNvPr id="49" name="TextBox 48">
              <a:extLst>
                <a:ext uri="{FF2B5EF4-FFF2-40B4-BE49-F238E27FC236}">
                  <a16:creationId xmlns:a16="http://schemas.microsoft.com/office/drawing/2014/main" id="{A4B5E0C1-5E92-A540-AF63-A6541A50E9DE}"/>
                </a:ext>
              </a:extLst>
            </p:cNvPr>
            <p:cNvSpPr txBox="1"/>
            <p:nvPr/>
          </p:nvSpPr>
          <p:spPr>
            <a:xfrm>
              <a:off x="6664789" y="3998783"/>
              <a:ext cx="1683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[souvenir]</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E8FC081A-9865-974A-8EA2-4D81F4BE9C62}"/>
                </a:ext>
              </a:extLst>
            </p:cNvPr>
            <p:cNvSpPr txBox="1"/>
            <p:nvPr/>
          </p:nvSpPr>
          <p:spPr>
            <a:xfrm>
              <a:off x="978853" y="5784413"/>
              <a:ext cx="3012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[painting, picture]</a:t>
              </a:r>
            </a:p>
          </p:txBody>
        </p:sp>
        <p:sp>
          <p:nvSpPr>
            <p:cNvPr id="51" name="TextBox 50">
              <a:extLst>
                <a:ext uri="{FF2B5EF4-FFF2-40B4-BE49-F238E27FC236}">
                  <a16:creationId xmlns:a16="http://schemas.microsoft.com/office/drawing/2014/main" id="{AC207AE0-80E2-5546-8667-CE319390C593}"/>
                </a:ext>
              </a:extLst>
            </p:cNvPr>
            <p:cNvSpPr txBox="1"/>
            <p:nvPr/>
          </p:nvSpPr>
          <p:spPr>
            <a:xfrm>
              <a:off x="1036023" y="3963660"/>
              <a:ext cx="2981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[4-day journey]</a:t>
              </a:r>
            </a:p>
          </p:txBody>
        </p:sp>
        <p:pic>
          <p:nvPicPr>
            <p:cNvPr id="52" name="Picture 6" descr="Concert Ticket Clipart">
              <a:extLst>
                <a:ext uri="{FF2B5EF4-FFF2-40B4-BE49-F238E27FC236}">
                  <a16:creationId xmlns:a16="http://schemas.microsoft.com/office/drawing/2014/main" id="{8343EA69-C7B8-6747-992B-7C0A56BD3F3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135" b="24524"/>
            <a:stretch/>
          </p:blipFill>
          <p:spPr bwMode="auto">
            <a:xfrm rot="20397249">
              <a:off x="1318557" y="3318852"/>
              <a:ext cx="804778" cy="42123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Concert Ticket Clipart">
              <a:extLst>
                <a:ext uri="{FF2B5EF4-FFF2-40B4-BE49-F238E27FC236}">
                  <a16:creationId xmlns:a16="http://schemas.microsoft.com/office/drawing/2014/main" id="{4213055D-52DC-4B46-B922-9055F066A35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135" b="24524"/>
            <a:stretch/>
          </p:blipFill>
          <p:spPr bwMode="auto">
            <a:xfrm rot="20397249">
              <a:off x="2195138" y="3417258"/>
              <a:ext cx="804778" cy="42123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watercolour paint splash transparent background&#10;">
              <a:extLst>
                <a:ext uri="{FF2B5EF4-FFF2-40B4-BE49-F238E27FC236}">
                  <a16:creationId xmlns:a16="http://schemas.microsoft.com/office/drawing/2014/main" id="{36FBE82A-4BDF-1D49-9D61-AB699A61F8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5602" y="4716087"/>
              <a:ext cx="1702288" cy="12466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2" descr="Burgundy Key Ring Clip Art">
              <a:extLst>
                <a:ext uri="{FF2B5EF4-FFF2-40B4-BE49-F238E27FC236}">
                  <a16:creationId xmlns:a16="http://schemas.microsoft.com/office/drawing/2014/main" id="{4708EF29-3078-1844-B410-4FA96FAF8D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4047" y="3083985"/>
              <a:ext cx="1530205" cy="94617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4" descr="Flour Clipart  | Free download">
              <a:extLst>
                <a:ext uri="{FF2B5EF4-FFF2-40B4-BE49-F238E27FC236}">
                  <a16:creationId xmlns:a16="http://schemas.microsoft.com/office/drawing/2014/main" id="{18A414A0-F72A-B149-AEEA-FA4895E073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68471" y="4838687"/>
              <a:ext cx="599727" cy="682154"/>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CFA572DA-DE0F-0A49-9BED-BE74B6803FC3}"/>
                </a:ext>
              </a:extLst>
            </p:cNvPr>
            <p:cNvSpPr txBox="1"/>
            <p:nvPr/>
          </p:nvSpPr>
          <p:spPr>
            <a:xfrm>
              <a:off x="6300006" y="5488702"/>
              <a:ext cx="24876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[a quarter of a kilo of corn]</a:t>
              </a:r>
            </a:p>
          </p:txBody>
        </p:sp>
        <p:sp>
          <p:nvSpPr>
            <p:cNvPr id="34" name="Rectangle 33"/>
            <p:cNvSpPr/>
            <p:nvPr/>
          </p:nvSpPr>
          <p:spPr>
            <a:xfrm>
              <a:off x="978853" y="1295133"/>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1</a:t>
              </a:r>
            </a:p>
          </p:txBody>
        </p:sp>
        <p:sp>
          <p:nvSpPr>
            <p:cNvPr id="35" name="Rectangle 34"/>
            <p:cNvSpPr/>
            <p:nvPr/>
          </p:nvSpPr>
          <p:spPr>
            <a:xfrm>
              <a:off x="998031" y="3018145"/>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2</a:t>
              </a:r>
            </a:p>
          </p:txBody>
        </p:sp>
        <p:sp>
          <p:nvSpPr>
            <p:cNvPr id="38" name="Rectangle 37"/>
            <p:cNvSpPr/>
            <p:nvPr/>
          </p:nvSpPr>
          <p:spPr>
            <a:xfrm>
              <a:off x="1017209" y="4716087"/>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3</a:t>
              </a:r>
            </a:p>
          </p:txBody>
        </p:sp>
        <p:sp>
          <p:nvSpPr>
            <p:cNvPr id="39" name="Rectangle 38"/>
            <p:cNvSpPr/>
            <p:nvPr/>
          </p:nvSpPr>
          <p:spPr>
            <a:xfrm>
              <a:off x="6268738" y="1295133"/>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4</a:t>
              </a:r>
            </a:p>
          </p:txBody>
        </p:sp>
        <p:sp>
          <p:nvSpPr>
            <p:cNvPr id="42" name="Rectangle 41"/>
            <p:cNvSpPr/>
            <p:nvPr/>
          </p:nvSpPr>
          <p:spPr>
            <a:xfrm>
              <a:off x="6287916" y="3018145"/>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5</a:t>
              </a:r>
            </a:p>
          </p:txBody>
        </p:sp>
        <p:sp>
          <p:nvSpPr>
            <p:cNvPr id="58" name="Rectangle 57"/>
            <p:cNvSpPr/>
            <p:nvPr/>
          </p:nvSpPr>
          <p:spPr>
            <a:xfrm>
              <a:off x="6307094" y="4716087"/>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6</a:t>
              </a:r>
            </a:p>
          </p:txBody>
        </p:sp>
      </p:grpSp>
    </p:spTree>
    <p:extLst>
      <p:ext uri="{BB962C8B-B14F-4D97-AF65-F5344CB8AC3E}">
        <p14:creationId xmlns:p14="http://schemas.microsoft.com/office/powerpoint/2010/main" val="3512249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 descr="background rectangle"/>
          <p:cNvPicPr preferRelativeResize="0"/>
          <p:nvPr/>
        </p:nvPicPr>
        <p:blipFill rotWithShape="1">
          <a:blip r:embed="rId3">
            <a:alphaModFix/>
          </a:blip>
          <a:srcRect/>
          <a:stretch/>
        </p:blipFill>
        <p:spPr>
          <a:xfrm>
            <a:off x="0" y="296863"/>
            <a:ext cx="5765800" cy="867128"/>
          </a:xfrm>
          <a:prstGeom prst="rect">
            <a:avLst/>
          </a:prstGeom>
          <a:noFill/>
          <a:ln>
            <a:noFill/>
          </a:ln>
        </p:spPr>
      </p:pic>
      <p:sp>
        <p:nvSpPr>
          <p:cNvPr id="150" name="Google Shape;150;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r>
              <a:rPr lang="en-GB" sz="3600" b="1">
                <a:solidFill>
                  <a:schemeClr val="bg1"/>
                </a:solidFill>
              </a:rPr>
              <a:t>¿Cuánto cuesta…?</a:t>
            </a:r>
          </a:p>
        </p:txBody>
      </p:sp>
      <p:sp>
        <p:nvSpPr>
          <p:cNvPr id="24" name="TextBox 23"/>
          <p:cNvSpPr txBox="1"/>
          <p:nvPr/>
        </p:nvSpPr>
        <p:spPr>
          <a:xfrm>
            <a:off x="10385230" y="623118"/>
            <a:ext cx="18894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Persona B</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6" name="Google Shape;151;p2"/>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 / escuchar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grpSp>
        <p:nvGrpSpPr>
          <p:cNvPr id="2" name="Group 1">
            <a:extLst>
              <a:ext uri="{FF2B5EF4-FFF2-40B4-BE49-F238E27FC236}">
                <a16:creationId xmlns:a16="http://schemas.microsoft.com/office/drawing/2014/main" id="{CD0ADCF0-3642-9A4C-801C-6CDBCEEDD297}"/>
              </a:ext>
            </a:extLst>
          </p:cNvPr>
          <p:cNvGrpSpPr/>
          <p:nvPr/>
        </p:nvGrpSpPr>
        <p:grpSpPr>
          <a:xfrm>
            <a:off x="312065" y="1173721"/>
            <a:ext cx="11659816" cy="5144595"/>
            <a:chOff x="312065" y="1173721"/>
            <a:chExt cx="11659816" cy="5144595"/>
          </a:xfrm>
        </p:grpSpPr>
        <p:sp>
          <p:nvSpPr>
            <p:cNvPr id="27" name="Rectangle 26">
              <a:extLst>
                <a:ext uri="{FF2B5EF4-FFF2-40B4-BE49-F238E27FC236}">
                  <a16:creationId xmlns:a16="http://schemas.microsoft.com/office/drawing/2014/main" id="{D6C410BC-741E-3D45-AAD9-7C8BCC39359D}"/>
                </a:ext>
              </a:extLst>
            </p:cNvPr>
            <p:cNvSpPr/>
            <p:nvPr/>
          </p:nvSpPr>
          <p:spPr>
            <a:xfrm>
              <a:off x="312066" y="1211827"/>
              <a:ext cx="5566621" cy="148556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E766A1D3-BDE7-B64F-A2A3-0D7ECABA0D3C}"/>
                </a:ext>
              </a:extLst>
            </p:cNvPr>
            <p:cNvSpPr txBox="1"/>
            <p:nvPr/>
          </p:nvSpPr>
          <p:spPr>
            <a:xfrm>
              <a:off x="3372062" y="2163092"/>
              <a:ext cx="2586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FF5FAE94-49E7-154A-87B0-10F756080DBD}"/>
                </a:ext>
              </a:extLst>
            </p:cNvPr>
            <p:cNvSpPr/>
            <p:nvPr/>
          </p:nvSpPr>
          <p:spPr>
            <a:xfrm>
              <a:off x="312066" y="2822436"/>
              <a:ext cx="5566621" cy="167620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F0A1C29D-602F-C948-AF18-B2F910F043F5}"/>
                </a:ext>
              </a:extLst>
            </p:cNvPr>
            <p:cNvSpPr txBox="1"/>
            <p:nvPr/>
          </p:nvSpPr>
          <p:spPr>
            <a:xfrm>
              <a:off x="3372062" y="4018689"/>
              <a:ext cx="2586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5E556DDE-C297-4A4E-8054-BDAC19C91B37}"/>
                </a:ext>
              </a:extLst>
            </p:cNvPr>
            <p:cNvSpPr/>
            <p:nvPr/>
          </p:nvSpPr>
          <p:spPr>
            <a:xfrm>
              <a:off x="312066" y="4649830"/>
              <a:ext cx="5566621" cy="16500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C8BBE8C2-C929-0C4E-9653-C786FBB6C36F}"/>
                </a:ext>
              </a:extLst>
            </p:cNvPr>
            <p:cNvSpPr txBox="1"/>
            <p:nvPr/>
          </p:nvSpPr>
          <p:spPr>
            <a:xfrm>
              <a:off x="3372062" y="5765588"/>
              <a:ext cx="2586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FFDA6F26-1B4C-0941-AF8B-0F8392593D51}"/>
                </a:ext>
              </a:extLst>
            </p:cNvPr>
            <p:cNvSpPr/>
            <p:nvPr/>
          </p:nvSpPr>
          <p:spPr>
            <a:xfrm>
              <a:off x="6096001" y="1211565"/>
              <a:ext cx="5875880" cy="14794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B36C6E43-D33A-C145-B82E-56584A4C55F6}"/>
                </a:ext>
              </a:extLst>
            </p:cNvPr>
            <p:cNvSpPr txBox="1"/>
            <p:nvPr/>
          </p:nvSpPr>
          <p:spPr>
            <a:xfrm>
              <a:off x="9221668" y="2102710"/>
              <a:ext cx="2586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D01102AD-40C2-D849-A3F2-E63F715140F6}"/>
                </a:ext>
              </a:extLst>
            </p:cNvPr>
            <p:cNvSpPr/>
            <p:nvPr/>
          </p:nvSpPr>
          <p:spPr>
            <a:xfrm>
              <a:off x="6096001" y="2848581"/>
              <a:ext cx="5875880" cy="164368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03BE8185-437C-A749-A33C-03B0480B253E}"/>
                </a:ext>
              </a:extLst>
            </p:cNvPr>
            <p:cNvSpPr txBox="1"/>
            <p:nvPr/>
          </p:nvSpPr>
          <p:spPr>
            <a:xfrm>
              <a:off x="9267320" y="3957972"/>
              <a:ext cx="2586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34FDC8A6-8255-0040-A946-2D47622E5A37}"/>
                </a:ext>
              </a:extLst>
            </p:cNvPr>
            <p:cNvSpPr/>
            <p:nvPr/>
          </p:nvSpPr>
          <p:spPr>
            <a:xfrm>
              <a:off x="6096001" y="4649829"/>
              <a:ext cx="5875880" cy="164368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6EF5E4BD-66EF-AB41-AF72-89A7765F6C13}"/>
                </a:ext>
              </a:extLst>
            </p:cNvPr>
            <p:cNvSpPr txBox="1"/>
            <p:nvPr/>
          </p:nvSpPr>
          <p:spPr>
            <a:xfrm>
              <a:off x="9176017" y="5759220"/>
              <a:ext cx="2586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precio: ______</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 name="TextBox 2"/>
            <p:cNvSpPr txBox="1"/>
            <p:nvPr/>
          </p:nvSpPr>
          <p:spPr>
            <a:xfrm>
              <a:off x="3356236" y="1173721"/>
              <a:ext cx="24095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una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chaqueta</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cue</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ro</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1" name="TextBox 40"/>
            <p:cNvSpPr txBox="1"/>
            <p:nvPr/>
          </p:nvSpPr>
          <p:spPr>
            <a:xfrm>
              <a:off x="374785" y="2262503"/>
              <a:ext cx="2508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[leather jacket]</a:t>
              </a:r>
            </a:p>
          </p:txBody>
        </p:sp>
        <p:sp>
          <p:nvSpPr>
            <p:cNvPr id="42" name="TextBox 41"/>
            <p:cNvSpPr txBox="1"/>
            <p:nvPr/>
          </p:nvSpPr>
          <p:spPr>
            <a:xfrm>
              <a:off x="9221668" y="1236957"/>
              <a:ext cx="2678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un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viaje</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a E</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dor</a:t>
              </a:r>
            </a:p>
          </p:txBody>
        </p:sp>
        <p:sp>
          <p:nvSpPr>
            <p:cNvPr id="43" name="TextBox 42"/>
            <p:cNvSpPr txBox="1"/>
            <p:nvPr/>
          </p:nvSpPr>
          <p:spPr>
            <a:xfrm>
              <a:off x="6133843" y="2256357"/>
              <a:ext cx="30421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[a trip to Ecuador]</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TextBox 43"/>
            <p:cNvSpPr txBox="1"/>
            <p:nvPr/>
          </p:nvSpPr>
          <p:spPr>
            <a:xfrm>
              <a:off x="9261018" y="2955329"/>
              <a:ext cx="27108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una crema para el </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cue</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rpo</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5" name="TextBox 44"/>
            <p:cNvSpPr txBox="1"/>
            <p:nvPr/>
          </p:nvSpPr>
          <p:spPr>
            <a:xfrm>
              <a:off x="6113166" y="3927618"/>
              <a:ext cx="2513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[body cream]</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TextBox 45"/>
            <p:cNvSpPr txBox="1"/>
            <p:nvPr/>
          </p:nvSpPr>
          <p:spPr>
            <a:xfrm>
              <a:off x="3422981" y="4689662"/>
              <a:ext cx="27108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un huevo de Pas</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7" name="TextBox 46"/>
            <p:cNvSpPr txBox="1"/>
            <p:nvPr/>
          </p:nvSpPr>
          <p:spPr>
            <a:xfrm>
              <a:off x="463429" y="5777882"/>
              <a:ext cx="3012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[Easter egg]</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8" name="TextBox 47"/>
            <p:cNvSpPr txBox="1"/>
            <p:nvPr/>
          </p:nvSpPr>
          <p:spPr>
            <a:xfrm>
              <a:off x="3352952" y="2795657"/>
              <a:ext cx="24128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una entrada a un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cir</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cui</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to</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Fórmula</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-1</a:t>
              </a:r>
            </a:p>
          </p:txBody>
        </p:sp>
        <p:sp>
          <p:nvSpPr>
            <p:cNvPr id="50" name="TextBox 49"/>
            <p:cNvSpPr txBox="1"/>
            <p:nvPr/>
          </p:nvSpPr>
          <p:spPr>
            <a:xfrm>
              <a:off x="343569" y="3697809"/>
              <a:ext cx="29810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[admission to a formula 1 circuit]</a:t>
              </a:r>
            </a:p>
          </p:txBody>
        </p:sp>
        <p:sp>
          <p:nvSpPr>
            <p:cNvPr id="58" name="TextBox 57"/>
            <p:cNvSpPr txBox="1"/>
            <p:nvPr/>
          </p:nvSpPr>
          <p:spPr>
            <a:xfrm>
              <a:off x="9101067" y="5013754"/>
              <a:ext cx="23171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una li</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dora</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9" name="TextBox 58"/>
            <p:cNvSpPr txBox="1"/>
            <p:nvPr/>
          </p:nvSpPr>
          <p:spPr>
            <a:xfrm>
              <a:off x="6073968" y="5487319"/>
              <a:ext cx="27409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[a blender,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food processer]</a:t>
              </a:r>
            </a:p>
          </p:txBody>
        </p:sp>
        <p:pic>
          <p:nvPicPr>
            <p:cNvPr id="1026" name="Picture 2" descr="leather jacket&#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911" y="1179954"/>
              <a:ext cx="1035639" cy="11881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cLaren F1 Download PNG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399" y="3064797"/>
              <a:ext cx="1516748" cy="72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colate easter eggs png&#10;"/>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6654" t="5111" r="9764" b="22650"/>
            <a:stretch/>
          </p:blipFill>
          <p:spPr bwMode="auto">
            <a:xfrm>
              <a:off x="831746" y="4755860"/>
              <a:ext cx="1260993" cy="1028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a:srcRect l="7156" t="14032" r="34556" b="37774"/>
            <a:stretch/>
          </p:blipFill>
          <p:spPr>
            <a:xfrm>
              <a:off x="6649156" y="1276418"/>
              <a:ext cx="1415607" cy="1046719"/>
            </a:xfrm>
            <a:prstGeom prst="rect">
              <a:avLst/>
            </a:prstGeom>
          </p:spPr>
        </p:pic>
        <p:pic>
          <p:nvPicPr>
            <p:cNvPr id="1032" name="Picture 8" descr="png clipart smoothie and blender transparent&#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19594" y="4654026"/>
              <a:ext cx="627820" cy="12487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oisturizer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4669" y="2898780"/>
              <a:ext cx="914702" cy="102904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312066" y="1209337"/>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7</a:t>
              </a:r>
            </a:p>
          </p:txBody>
        </p:sp>
        <p:sp>
          <p:nvSpPr>
            <p:cNvPr id="40" name="Rectangle 39"/>
            <p:cNvSpPr/>
            <p:nvPr/>
          </p:nvSpPr>
          <p:spPr>
            <a:xfrm>
              <a:off x="312065" y="2822436"/>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8</a:t>
              </a:r>
            </a:p>
          </p:txBody>
        </p:sp>
        <p:sp>
          <p:nvSpPr>
            <p:cNvPr id="49" name="Rectangle 48"/>
            <p:cNvSpPr/>
            <p:nvPr/>
          </p:nvSpPr>
          <p:spPr>
            <a:xfrm>
              <a:off x="312066" y="4649830"/>
              <a:ext cx="315611"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9</a:t>
              </a:r>
            </a:p>
          </p:txBody>
        </p:sp>
        <p:sp>
          <p:nvSpPr>
            <p:cNvPr id="51" name="Rectangle 50"/>
            <p:cNvSpPr/>
            <p:nvPr/>
          </p:nvSpPr>
          <p:spPr>
            <a:xfrm>
              <a:off x="6095904" y="1211858"/>
              <a:ext cx="462627"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10</a:t>
              </a:r>
            </a:p>
          </p:txBody>
        </p:sp>
        <p:sp>
          <p:nvSpPr>
            <p:cNvPr id="54" name="Rectangle 53"/>
            <p:cNvSpPr/>
            <p:nvPr/>
          </p:nvSpPr>
          <p:spPr>
            <a:xfrm>
              <a:off x="6095902" y="2850030"/>
              <a:ext cx="462627"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11</a:t>
              </a:r>
            </a:p>
          </p:txBody>
        </p:sp>
        <p:sp>
          <p:nvSpPr>
            <p:cNvPr id="55" name="Rectangle 54"/>
            <p:cNvSpPr/>
            <p:nvPr/>
          </p:nvSpPr>
          <p:spPr>
            <a:xfrm>
              <a:off x="6095903" y="4649829"/>
              <a:ext cx="462627" cy="304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a:ea typeface="+mn-ea"/>
                  <a:cs typeface="+mn-cs"/>
                </a:rPr>
                <a:t>12</a:t>
              </a:r>
            </a:p>
          </p:txBody>
        </p:sp>
      </p:grpSp>
    </p:spTree>
    <p:extLst>
      <p:ext uri="{BB962C8B-B14F-4D97-AF65-F5344CB8AC3E}">
        <p14:creationId xmlns:p14="http://schemas.microsoft.com/office/powerpoint/2010/main" val="2230808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6982" y="6845300"/>
            <a:ext cx="655018" cy="191256"/>
          </a:xfrm>
        </p:spPr>
        <p:txBody>
          <a:bodyPr>
            <a:normAutofit/>
          </a:bodyPr>
          <a:lstStyle/>
          <a:p>
            <a:r>
              <a:rPr lang="en-GB" sz="500">
                <a:solidFill>
                  <a:schemeClr val="bg1"/>
                </a:solidFill>
              </a:rPr>
              <a:t>Persona A</a:t>
            </a:r>
          </a:p>
        </p:txBody>
      </p:sp>
      <p:sp>
        <p:nvSpPr>
          <p:cNvPr id="40" name="Google Shape;151;p2"/>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 / escuchar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sp>
        <p:nvSpPr>
          <p:cNvPr id="41" name="TextBox 40"/>
          <p:cNvSpPr txBox="1"/>
          <p:nvPr/>
        </p:nvSpPr>
        <p:spPr>
          <a:xfrm>
            <a:off x="10451123" y="627124"/>
            <a:ext cx="18894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Persona A</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3" name="Google Shape;149;p2" descr="background rectangle"/>
          <p:cNvPicPr preferRelativeResize="0"/>
          <p:nvPr/>
        </p:nvPicPr>
        <p:blipFill rotWithShape="1">
          <a:blip r:embed="rId3">
            <a:alphaModFix/>
          </a:blip>
          <a:srcRect/>
          <a:stretch/>
        </p:blipFill>
        <p:spPr>
          <a:xfrm>
            <a:off x="0" y="296863"/>
            <a:ext cx="5765800" cy="867128"/>
          </a:xfrm>
          <a:prstGeom prst="rect">
            <a:avLst/>
          </a:prstGeom>
          <a:noFill/>
          <a:ln>
            <a:noFill/>
          </a:ln>
        </p:spPr>
      </p:pic>
      <p:sp>
        <p:nvSpPr>
          <p:cNvPr id="44" name="Google Shape;150;p2"/>
          <p:cNvSpPr txBox="1">
            <a:spLocks/>
          </p:cNvSpPr>
          <p:nvPr/>
        </p:nvSpPr>
        <p:spPr>
          <a:xfrm>
            <a:off x="82286" y="0"/>
            <a:ext cx="6484584"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¿Cuánto cuesta…?</a:t>
            </a:r>
          </a:p>
        </p:txBody>
      </p:sp>
      <p:grpSp>
        <p:nvGrpSpPr>
          <p:cNvPr id="3" name="Group 2">
            <a:extLst>
              <a:ext uri="{FF2B5EF4-FFF2-40B4-BE49-F238E27FC236}">
                <a16:creationId xmlns:a16="http://schemas.microsoft.com/office/drawing/2014/main" id="{4105CDBC-10D1-8E49-8CFB-C7D8D7CD2B5E}"/>
              </a:ext>
            </a:extLst>
          </p:cNvPr>
          <p:cNvGrpSpPr/>
          <p:nvPr/>
        </p:nvGrpSpPr>
        <p:grpSpPr>
          <a:xfrm>
            <a:off x="748189" y="1163991"/>
            <a:ext cx="10998077" cy="5138362"/>
            <a:chOff x="748189" y="1163991"/>
            <a:chExt cx="10998077" cy="5138362"/>
          </a:xfrm>
        </p:grpSpPr>
        <p:sp>
          <p:nvSpPr>
            <p:cNvPr id="4" name="Rectangle 3"/>
            <p:cNvSpPr/>
            <p:nvPr/>
          </p:nvSpPr>
          <p:spPr>
            <a:xfrm>
              <a:off x="817761" y="4683658"/>
              <a:ext cx="5075573" cy="15624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TextBox 4"/>
            <p:cNvSpPr txBox="1"/>
            <p:nvPr/>
          </p:nvSpPr>
          <p:spPr>
            <a:xfrm>
              <a:off x="4210293" y="5366139"/>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9 euros</a:t>
              </a:r>
            </a:p>
          </p:txBody>
        </p:sp>
        <p:sp>
          <p:nvSpPr>
            <p:cNvPr id="12" name="Rectangle 11"/>
            <p:cNvSpPr/>
            <p:nvPr/>
          </p:nvSpPr>
          <p:spPr>
            <a:xfrm>
              <a:off x="6107646" y="4683658"/>
              <a:ext cx="5075573" cy="15624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TextBox 12"/>
            <p:cNvSpPr txBox="1"/>
            <p:nvPr/>
          </p:nvSpPr>
          <p:spPr>
            <a:xfrm>
              <a:off x="9500178" y="5366139"/>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15 euros</a:t>
              </a:r>
            </a:p>
          </p:txBody>
        </p:sp>
        <p:sp>
          <p:nvSpPr>
            <p:cNvPr id="24" name="Rectangle 23"/>
            <p:cNvSpPr/>
            <p:nvPr/>
          </p:nvSpPr>
          <p:spPr>
            <a:xfrm>
              <a:off x="798583" y="2885415"/>
              <a:ext cx="5075573" cy="15624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5" name="TextBox 24"/>
            <p:cNvSpPr txBox="1"/>
            <p:nvPr/>
          </p:nvSpPr>
          <p:spPr>
            <a:xfrm>
              <a:off x="4191115" y="3567896"/>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28 euros</a:t>
              </a:r>
            </a:p>
          </p:txBody>
        </p:sp>
        <p:sp>
          <p:nvSpPr>
            <p:cNvPr id="28" name="Rectangle 27"/>
            <p:cNvSpPr/>
            <p:nvPr/>
          </p:nvSpPr>
          <p:spPr>
            <a:xfrm>
              <a:off x="6088468" y="2885415"/>
              <a:ext cx="5075573" cy="15624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TextBox 28"/>
            <p:cNvSpPr txBox="1"/>
            <p:nvPr/>
          </p:nvSpPr>
          <p:spPr>
            <a:xfrm>
              <a:off x="9481000" y="3567896"/>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5 euros</a:t>
              </a:r>
            </a:p>
          </p:txBody>
        </p:sp>
        <p:sp>
          <p:nvSpPr>
            <p:cNvPr id="32" name="Rectangle 31"/>
            <p:cNvSpPr/>
            <p:nvPr/>
          </p:nvSpPr>
          <p:spPr>
            <a:xfrm>
              <a:off x="779405" y="1163991"/>
              <a:ext cx="5075573" cy="15624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TextBox 32"/>
            <p:cNvSpPr txBox="1"/>
            <p:nvPr/>
          </p:nvSpPr>
          <p:spPr>
            <a:xfrm>
              <a:off x="4171937" y="1846472"/>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29 euros</a:t>
              </a:r>
            </a:p>
          </p:txBody>
        </p:sp>
        <p:sp>
          <p:nvSpPr>
            <p:cNvPr id="36" name="Rectangle 35"/>
            <p:cNvSpPr/>
            <p:nvPr/>
          </p:nvSpPr>
          <p:spPr>
            <a:xfrm>
              <a:off x="6069290" y="1163991"/>
              <a:ext cx="5075573" cy="15624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TextBox 36"/>
            <p:cNvSpPr txBox="1"/>
            <p:nvPr/>
          </p:nvSpPr>
          <p:spPr>
            <a:xfrm>
              <a:off x="9461822" y="1846472"/>
              <a:ext cx="224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195 </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euros</a:t>
              </a:r>
            </a:p>
          </p:txBody>
        </p:sp>
        <p:sp>
          <p:nvSpPr>
            <p:cNvPr id="45" name="TextBox 44">
              <a:extLst>
                <a:ext uri="{FF2B5EF4-FFF2-40B4-BE49-F238E27FC236}">
                  <a16:creationId xmlns:a16="http://schemas.microsoft.com/office/drawing/2014/main" id="{A039A6CD-E3C8-DA4D-9F71-18AD233D0CD8}"/>
                </a:ext>
              </a:extLst>
            </p:cNvPr>
            <p:cNvSpPr txBox="1"/>
            <p:nvPr/>
          </p:nvSpPr>
          <p:spPr>
            <a:xfrm>
              <a:off x="779405" y="2246540"/>
              <a:ext cx="2508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[leather jacket]</a:t>
              </a:r>
            </a:p>
          </p:txBody>
        </p:sp>
        <p:sp>
          <p:nvSpPr>
            <p:cNvPr id="46" name="TextBox 45">
              <a:extLst>
                <a:ext uri="{FF2B5EF4-FFF2-40B4-BE49-F238E27FC236}">
                  <a16:creationId xmlns:a16="http://schemas.microsoft.com/office/drawing/2014/main" id="{2DC0AC46-D53D-A64F-9122-25DB11033103}"/>
                </a:ext>
              </a:extLst>
            </p:cNvPr>
            <p:cNvSpPr txBox="1"/>
            <p:nvPr/>
          </p:nvSpPr>
          <p:spPr>
            <a:xfrm>
              <a:off x="6064712" y="2290653"/>
              <a:ext cx="30421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[a trip to Ecuador]</a:t>
              </a:r>
            </a:p>
          </p:txBody>
        </p:sp>
        <p:sp>
          <p:nvSpPr>
            <p:cNvPr id="47" name="TextBox 46">
              <a:extLst>
                <a:ext uri="{FF2B5EF4-FFF2-40B4-BE49-F238E27FC236}">
                  <a16:creationId xmlns:a16="http://schemas.microsoft.com/office/drawing/2014/main" id="{DF65154C-7190-E742-8630-C5B8989EBCC0}"/>
                </a:ext>
              </a:extLst>
            </p:cNvPr>
            <p:cNvSpPr txBox="1"/>
            <p:nvPr/>
          </p:nvSpPr>
          <p:spPr>
            <a:xfrm>
              <a:off x="6107646" y="3986772"/>
              <a:ext cx="2513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[body cream]</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8" name="TextBox 47">
              <a:extLst>
                <a:ext uri="{FF2B5EF4-FFF2-40B4-BE49-F238E27FC236}">
                  <a16:creationId xmlns:a16="http://schemas.microsoft.com/office/drawing/2014/main" id="{C037A1AB-6845-8B4D-8B82-E8246F3D1E21}"/>
                </a:ext>
              </a:extLst>
            </p:cNvPr>
            <p:cNvSpPr txBox="1"/>
            <p:nvPr/>
          </p:nvSpPr>
          <p:spPr>
            <a:xfrm>
              <a:off x="868049" y="5761919"/>
              <a:ext cx="3012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[Easter egg]</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DF4974D5-61F8-2E40-B332-264D46F4DDDF}"/>
                </a:ext>
              </a:extLst>
            </p:cNvPr>
            <p:cNvSpPr txBox="1"/>
            <p:nvPr/>
          </p:nvSpPr>
          <p:spPr>
            <a:xfrm>
              <a:off x="748189" y="3643713"/>
              <a:ext cx="29810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[admission to a formula 1 circuit]</a:t>
              </a:r>
            </a:p>
          </p:txBody>
        </p:sp>
        <p:sp>
          <p:nvSpPr>
            <p:cNvPr id="50" name="TextBox 49">
              <a:extLst>
                <a:ext uri="{FF2B5EF4-FFF2-40B4-BE49-F238E27FC236}">
                  <a16:creationId xmlns:a16="http://schemas.microsoft.com/office/drawing/2014/main" id="{47C5F081-2F3A-D84F-A4F8-AE3E5A912559}"/>
                </a:ext>
              </a:extLst>
            </p:cNvPr>
            <p:cNvSpPr txBox="1"/>
            <p:nvPr/>
          </p:nvSpPr>
          <p:spPr>
            <a:xfrm>
              <a:off x="6146347" y="5471356"/>
              <a:ext cx="27409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[a blender,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food processer]</a:t>
              </a:r>
            </a:p>
          </p:txBody>
        </p:sp>
        <p:pic>
          <p:nvPicPr>
            <p:cNvPr id="51" name="Picture 2" descr="leather jacket&#10;">
              <a:extLst>
                <a:ext uri="{FF2B5EF4-FFF2-40B4-BE49-F238E27FC236}">
                  <a16:creationId xmlns:a16="http://schemas.microsoft.com/office/drawing/2014/main" id="{A130892C-C348-EE45-AEF4-86B5F0BAFE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6531" y="1163991"/>
              <a:ext cx="1035639" cy="11881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McLaren F1 Download PNG ">
              <a:extLst>
                <a:ext uri="{FF2B5EF4-FFF2-40B4-BE49-F238E27FC236}">
                  <a16:creationId xmlns:a16="http://schemas.microsoft.com/office/drawing/2014/main" id="{7E6C33B7-638B-924C-AE93-9096C441C4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7851" y="2960210"/>
              <a:ext cx="1516748" cy="72163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chocolate easter eggs png&#10;">
              <a:extLst>
                <a:ext uri="{FF2B5EF4-FFF2-40B4-BE49-F238E27FC236}">
                  <a16:creationId xmlns:a16="http://schemas.microsoft.com/office/drawing/2014/main" id="{BF63A15C-6A39-2F41-8991-EB361F24C947}"/>
                </a:ext>
              </a:extLst>
            </p:cNvPr>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6654" t="5111" r="9764" b="22650"/>
            <a:stretch/>
          </p:blipFill>
          <p:spPr bwMode="auto">
            <a:xfrm>
              <a:off x="1200299" y="4849561"/>
              <a:ext cx="1127526" cy="91942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125A541-D920-774F-A9FC-4289CB0CB629}"/>
                </a:ext>
              </a:extLst>
            </p:cNvPr>
            <p:cNvPicPr>
              <a:picLocks noChangeAspect="1"/>
            </p:cNvPicPr>
            <p:nvPr/>
          </p:nvPicPr>
          <p:blipFill rotWithShape="1">
            <a:blip r:embed="rId7"/>
            <a:srcRect l="7156" t="14032" r="34556" b="37774"/>
            <a:stretch/>
          </p:blipFill>
          <p:spPr>
            <a:xfrm>
              <a:off x="6771531" y="1261751"/>
              <a:ext cx="1415607" cy="1032784"/>
            </a:xfrm>
            <a:prstGeom prst="rect">
              <a:avLst/>
            </a:prstGeom>
          </p:spPr>
        </p:pic>
        <p:pic>
          <p:nvPicPr>
            <p:cNvPr id="55" name="Picture 8" descr="png clipart smoothie and blender transparent&#10;">
              <a:extLst>
                <a:ext uri="{FF2B5EF4-FFF2-40B4-BE49-F238E27FC236}">
                  <a16:creationId xmlns:a16="http://schemas.microsoft.com/office/drawing/2014/main" id="{D2DF4687-6B5F-0649-A8C8-6A573C636D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9652" y="4761478"/>
              <a:ext cx="520614" cy="103554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Moisturizer Clipart">
              <a:extLst>
                <a:ext uri="{FF2B5EF4-FFF2-40B4-BE49-F238E27FC236}">
                  <a16:creationId xmlns:a16="http://schemas.microsoft.com/office/drawing/2014/main" id="{4811BA01-DE9C-FD42-BE53-0B8F170153F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4064" y="2957934"/>
              <a:ext cx="914702" cy="102904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782173" y="1163991"/>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7</a:t>
              </a:r>
            </a:p>
          </p:txBody>
        </p:sp>
        <p:sp>
          <p:nvSpPr>
            <p:cNvPr id="34" name="Rectangle 33"/>
            <p:cNvSpPr/>
            <p:nvPr/>
          </p:nvSpPr>
          <p:spPr>
            <a:xfrm>
              <a:off x="801351" y="2887003"/>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8</a:t>
              </a:r>
            </a:p>
          </p:txBody>
        </p:sp>
        <p:sp>
          <p:nvSpPr>
            <p:cNvPr id="35" name="Rectangle 34"/>
            <p:cNvSpPr/>
            <p:nvPr/>
          </p:nvSpPr>
          <p:spPr>
            <a:xfrm>
              <a:off x="813413" y="4683658"/>
              <a:ext cx="31561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9</a:t>
              </a:r>
            </a:p>
          </p:txBody>
        </p:sp>
        <p:sp>
          <p:nvSpPr>
            <p:cNvPr id="38" name="Rectangle 37"/>
            <p:cNvSpPr/>
            <p:nvPr/>
          </p:nvSpPr>
          <p:spPr>
            <a:xfrm>
              <a:off x="6072058" y="1163991"/>
              <a:ext cx="559561"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10</a:t>
              </a:r>
            </a:p>
          </p:txBody>
        </p:sp>
        <p:sp>
          <p:nvSpPr>
            <p:cNvPr id="39" name="Rectangle 38"/>
            <p:cNvSpPr/>
            <p:nvPr/>
          </p:nvSpPr>
          <p:spPr>
            <a:xfrm>
              <a:off x="6091235" y="2887003"/>
              <a:ext cx="540383"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11</a:t>
              </a:r>
            </a:p>
          </p:txBody>
        </p:sp>
        <p:sp>
          <p:nvSpPr>
            <p:cNvPr id="42" name="Rectangle 41"/>
            <p:cNvSpPr/>
            <p:nvPr/>
          </p:nvSpPr>
          <p:spPr>
            <a:xfrm>
              <a:off x="6112142" y="4683056"/>
              <a:ext cx="519477" cy="3047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12</a:t>
              </a:r>
            </a:p>
          </p:txBody>
        </p:sp>
      </p:grpSp>
    </p:spTree>
    <p:extLst>
      <p:ext uri="{BB962C8B-B14F-4D97-AF65-F5344CB8AC3E}">
        <p14:creationId xmlns:p14="http://schemas.microsoft.com/office/powerpoint/2010/main" val="3785156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49;p2" descr="background rectangle"/>
          <p:cNvPicPr preferRelativeResize="0"/>
          <p:nvPr/>
        </p:nvPicPr>
        <p:blipFill rotWithShape="1">
          <a:blip r:embed="rId3">
            <a:alphaModFix/>
          </a:blip>
          <a:srcRect/>
          <a:stretch/>
        </p:blipFill>
        <p:spPr>
          <a:xfrm>
            <a:off x="0" y="296863"/>
            <a:ext cx="3670300" cy="867128"/>
          </a:xfrm>
          <a:prstGeom prst="rect">
            <a:avLst/>
          </a:prstGeom>
          <a:noFill/>
          <a:ln>
            <a:noFill/>
          </a:ln>
        </p:spPr>
      </p:pic>
      <p:sp>
        <p:nvSpPr>
          <p:cNvPr id="2" name="Title 1"/>
          <p:cNvSpPr>
            <a:spLocks noGrp="1"/>
          </p:cNvSpPr>
          <p:nvPr>
            <p:ph type="title"/>
          </p:nvPr>
        </p:nvSpPr>
        <p:spPr>
          <a:xfrm>
            <a:off x="0" y="-12795"/>
            <a:ext cx="3175819" cy="1325563"/>
          </a:xfrm>
        </p:spPr>
        <p:txBody>
          <a:bodyPr>
            <a:normAutofit/>
          </a:bodyPr>
          <a:lstStyle/>
          <a:p>
            <a:r>
              <a:rPr lang="en-GB" sz="3600" b="1">
                <a:solidFill>
                  <a:schemeClr val="bg1"/>
                </a:solidFill>
              </a:rPr>
              <a:t>Solución</a:t>
            </a:r>
          </a:p>
        </p:txBody>
      </p:sp>
      <p:sp>
        <p:nvSpPr>
          <p:cNvPr id="7" name="TextBox 6"/>
          <p:cNvSpPr txBox="1"/>
          <p:nvPr/>
        </p:nvSpPr>
        <p:spPr>
          <a:xfrm>
            <a:off x="689689" y="1195078"/>
            <a:ext cx="18222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Persona A</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 name="TextBox 7"/>
          <p:cNvSpPr txBox="1"/>
          <p:nvPr/>
        </p:nvSpPr>
        <p:spPr>
          <a:xfrm>
            <a:off x="6068141" y="1160771"/>
            <a:ext cx="18222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Persona B</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1EBE73F3-E464-E04C-B78D-FD74AAF1337F}"/>
              </a:ext>
            </a:extLst>
          </p:cNvPr>
          <p:cNvSpPr txBox="1"/>
          <p:nvPr/>
        </p:nvSpPr>
        <p:spPr>
          <a:xfrm>
            <a:off x="4339493" y="3364954"/>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24 euros</a:t>
            </a:r>
          </a:p>
        </p:txBody>
      </p:sp>
      <p:sp>
        <p:nvSpPr>
          <p:cNvPr id="25" name="TextBox 24">
            <a:extLst>
              <a:ext uri="{FF2B5EF4-FFF2-40B4-BE49-F238E27FC236}">
                <a16:creationId xmlns:a16="http://schemas.microsoft.com/office/drawing/2014/main" id="{CC3D03F3-F499-954C-9DCC-81717A4695AD}"/>
              </a:ext>
            </a:extLst>
          </p:cNvPr>
          <p:cNvSpPr txBox="1"/>
          <p:nvPr/>
        </p:nvSpPr>
        <p:spPr>
          <a:xfrm>
            <a:off x="4339493" y="5500639"/>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a:ea typeface="+mn-ea"/>
                <a:cs typeface="+mn-cs"/>
              </a:rPr>
              <a:t>2 </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euros</a:t>
            </a:r>
          </a:p>
        </p:txBody>
      </p:sp>
      <p:sp>
        <p:nvSpPr>
          <p:cNvPr id="26" name="TextBox 25">
            <a:extLst>
              <a:ext uri="{FF2B5EF4-FFF2-40B4-BE49-F238E27FC236}">
                <a16:creationId xmlns:a16="http://schemas.microsoft.com/office/drawing/2014/main" id="{D95F868F-A52F-7747-9A4A-A218700EE440}"/>
              </a:ext>
            </a:extLst>
          </p:cNvPr>
          <p:cNvSpPr txBox="1"/>
          <p:nvPr/>
        </p:nvSpPr>
        <p:spPr>
          <a:xfrm>
            <a:off x="4339493" y="2620101"/>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a:ea typeface="+mn-ea"/>
                <a:cs typeface="+mn-cs"/>
              </a:rPr>
              <a:t>93 </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euros</a:t>
            </a:r>
          </a:p>
        </p:txBody>
      </p:sp>
      <p:sp>
        <p:nvSpPr>
          <p:cNvPr id="27" name="TextBox 26">
            <a:extLst>
              <a:ext uri="{FF2B5EF4-FFF2-40B4-BE49-F238E27FC236}">
                <a16:creationId xmlns:a16="http://schemas.microsoft.com/office/drawing/2014/main" id="{D9ECD347-95FC-344F-8329-4887B3267550}"/>
              </a:ext>
            </a:extLst>
          </p:cNvPr>
          <p:cNvSpPr txBox="1"/>
          <p:nvPr/>
        </p:nvSpPr>
        <p:spPr>
          <a:xfrm>
            <a:off x="4339493" y="4804556"/>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4 euros</a:t>
            </a:r>
          </a:p>
        </p:txBody>
      </p:sp>
      <p:sp>
        <p:nvSpPr>
          <p:cNvPr id="28" name="TextBox 27">
            <a:extLst>
              <a:ext uri="{FF2B5EF4-FFF2-40B4-BE49-F238E27FC236}">
                <a16:creationId xmlns:a16="http://schemas.microsoft.com/office/drawing/2014/main" id="{F961BE65-4FCE-F748-B525-8D490906E2A4}"/>
              </a:ext>
            </a:extLst>
          </p:cNvPr>
          <p:cNvSpPr txBox="1"/>
          <p:nvPr/>
        </p:nvSpPr>
        <p:spPr>
          <a:xfrm>
            <a:off x="4339493" y="1899254"/>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9 euros</a:t>
            </a:r>
          </a:p>
        </p:txBody>
      </p:sp>
      <p:sp>
        <p:nvSpPr>
          <p:cNvPr id="29" name="TextBox 28">
            <a:extLst>
              <a:ext uri="{FF2B5EF4-FFF2-40B4-BE49-F238E27FC236}">
                <a16:creationId xmlns:a16="http://schemas.microsoft.com/office/drawing/2014/main" id="{ED22F937-54BA-8948-962D-5658382C1E03}"/>
              </a:ext>
            </a:extLst>
          </p:cNvPr>
          <p:cNvSpPr txBox="1"/>
          <p:nvPr/>
        </p:nvSpPr>
        <p:spPr>
          <a:xfrm>
            <a:off x="4339493" y="4075453"/>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7 euros</a:t>
            </a:r>
          </a:p>
        </p:txBody>
      </p:sp>
      <p:sp>
        <p:nvSpPr>
          <p:cNvPr id="30" name="TextBox 29">
            <a:extLst>
              <a:ext uri="{FF2B5EF4-FFF2-40B4-BE49-F238E27FC236}">
                <a16:creationId xmlns:a16="http://schemas.microsoft.com/office/drawing/2014/main" id="{103B7916-BF30-1B4F-836F-D2A684D36048}"/>
              </a:ext>
            </a:extLst>
          </p:cNvPr>
          <p:cNvSpPr txBox="1"/>
          <p:nvPr/>
        </p:nvSpPr>
        <p:spPr>
          <a:xfrm>
            <a:off x="10724374" y="3339582"/>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9 euros</a:t>
            </a:r>
          </a:p>
        </p:txBody>
      </p:sp>
      <p:sp>
        <p:nvSpPr>
          <p:cNvPr id="31" name="TextBox 30">
            <a:extLst>
              <a:ext uri="{FF2B5EF4-FFF2-40B4-BE49-F238E27FC236}">
                <a16:creationId xmlns:a16="http://schemas.microsoft.com/office/drawing/2014/main" id="{B0F9C685-0403-C149-8C8E-9021E23E0AB8}"/>
              </a:ext>
            </a:extLst>
          </p:cNvPr>
          <p:cNvSpPr txBox="1"/>
          <p:nvPr/>
        </p:nvSpPr>
        <p:spPr>
          <a:xfrm>
            <a:off x="10709384" y="5528976"/>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15 euros</a:t>
            </a:r>
          </a:p>
        </p:txBody>
      </p:sp>
      <p:sp>
        <p:nvSpPr>
          <p:cNvPr id="32" name="TextBox 31">
            <a:extLst>
              <a:ext uri="{FF2B5EF4-FFF2-40B4-BE49-F238E27FC236}">
                <a16:creationId xmlns:a16="http://schemas.microsoft.com/office/drawing/2014/main" id="{F37A74C1-FA9B-BA42-8734-0BA7060C342A}"/>
              </a:ext>
            </a:extLst>
          </p:cNvPr>
          <p:cNvSpPr txBox="1"/>
          <p:nvPr/>
        </p:nvSpPr>
        <p:spPr>
          <a:xfrm>
            <a:off x="10724374" y="2622146"/>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28 euros</a:t>
            </a:r>
          </a:p>
        </p:txBody>
      </p:sp>
      <p:sp>
        <p:nvSpPr>
          <p:cNvPr id="33" name="TextBox 32">
            <a:extLst>
              <a:ext uri="{FF2B5EF4-FFF2-40B4-BE49-F238E27FC236}">
                <a16:creationId xmlns:a16="http://schemas.microsoft.com/office/drawing/2014/main" id="{EDDD93B4-3C55-8241-97C3-7BC9927A2E4D}"/>
              </a:ext>
            </a:extLst>
          </p:cNvPr>
          <p:cNvSpPr txBox="1"/>
          <p:nvPr/>
        </p:nvSpPr>
        <p:spPr>
          <a:xfrm>
            <a:off x="10742094" y="4751060"/>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5 euros</a:t>
            </a:r>
          </a:p>
        </p:txBody>
      </p:sp>
      <p:sp>
        <p:nvSpPr>
          <p:cNvPr id="34" name="TextBox 33">
            <a:extLst>
              <a:ext uri="{FF2B5EF4-FFF2-40B4-BE49-F238E27FC236}">
                <a16:creationId xmlns:a16="http://schemas.microsoft.com/office/drawing/2014/main" id="{31C5F116-C38F-1746-AAF0-6B66D3A58447}"/>
              </a:ext>
            </a:extLst>
          </p:cNvPr>
          <p:cNvSpPr txBox="1"/>
          <p:nvPr/>
        </p:nvSpPr>
        <p:spPr>
          <a:xfrm>
            <a:off x="10724375" y="1834312"/>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29 euros</a:t>
            </a:r>
          </a:p>
        </p:txBody>
      </p:sp>
      <p:sp>
        <p:nvSpPr>
          <p:cNvPr id="35" name="TextBox 34">
            <a:extLst>
              <a:ext uri="{FF2B5EF4-FFF2-40B4-BE49-F238E27FC236}">
                <a16:creationId xmlns:a16="http://schemas.microsoft.com/office/drawing/2014/main" id="{B155E7CC-3748-5D48-BC4A-90217E687FA5}"/>
              </a:ext>
            </a:extLst>
          </p:cNvPr>
          <p:cNvSpPr txBox="1"/>
          <p:nvPr/>
        </p:nvSpPr>
        <p:spPr>
          <a:xfrm>
            <a:off x="10724374" y="4041491"/>
            <a:ext cx="22460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a:ea typeface="+mn-ea"/>
                <a:cs typeface="+mn-cs"/>
              </a:rPr>
              <a:t>195 </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euros</a:t>
            </a:r>
          </a:p>
        </p:txBody>
      </p:sp>
      <p:sp>
        <p:nvSpPr>
          <p:cNvPr id="36" name="TextBox 35">
            <a:extLst>
              <a:ext uri="{FF2B5EF4-FFF2-40B4-BE49-F238E27FC236}">
                <a16:creationId xmlns:a16="http://schemas.microsoft.com/office/drawing/2014/main" id="{F3A65CE9-1427-6545-881C-C77389BE3762}"/>
              </a:ext>
            </a:extLst>
          </p:cNvPr>
          <p:cNvSpPr txBox="1"/>
          <p:nvPr/>
        </p:nvSpPr>
        <p:spPr>
          <a:xfrm>
            <a:off x="6820388" y="1819065"/>
            <a:ext cx="38671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chaqueta</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cue</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ro</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FB969836-0876-064A-AC6F-D944E15A8FF2}"/>
              </a:ext>
            </a:extLst>
          </p:cNvPr>
          <p:cNvSpPr txBox="1"/>
          <p:nvPr/>
        </p:nvSpPr>
        <p:spPr>
          <a:xfrm>
            <a:off x="6780371" y="4041491"/>
            <a:ext cx="2809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viaje</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 E</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cua</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dor</a:t>
            </a:r>
          </a:p>
        </p:txBody>
      </p:sp>
      <p:sp>
        <p:nvSpPr>
          <p:cNvPr id="38" name="TextBox 37">
            <a:extLst>
              <a:ext uri="{FF2B5EF4-FFF2-40B4-BE49-F238E27FC236}">
                <a16:creationId xmlns:a16="http://schemas.microsoft.com/office/drawing/2014/main" id="{2D8441A4-DF0E-D642-8397-149982BD1610}"/>
              </a:ext>
            </a:extLst>
          </p:cNvPr>
          <p:cNvSpPr txBox="1"/>
          <p:nvPr/>
        </p:nvSpPr>
        <p:spPr>
          <a:xfrm>
            <a:off x="6780371" y="4559758"/>
            <a:ext cx="36956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una crema para el </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cue</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rpo</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6E78870E-4744-4F46-A6A5-8CD88E4121C8}"/>
              </a:ext>
            </a:extLst>
          </p:cNvPr>
          <p:cNvSpPr txBox="1"/>
          <p:nvPr/>
        </p:nvSpPr>
        <p:spPr>
          <a:xfrm>
            <a:off x="6811405" y="3339582"/>
            <a:ext cx="44919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 huevo de Pas</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cua</a:t>
            </a:r>
          </a:p>
        </p:txBody>
      </p:sp>
      <p:sp>
        <p:nvSpPr>
          <p:cNvPr id="40" name="TextBox 39">
            <a:extLst>
              <a:ext uri="{FF2B5EF4-FFF2-40B4-BE49-F238E27FC236}">
                <a16:creationId xmlns:a16="http://schemas.microsoft.com/office/drawing/2014/main" id="{9DD67427-4F8A-F041-9939-FD08F0489260}"/>
              </a:ext>
            </a:extLst>
          </p:cNvPr>
          <p:cNvSpPr txBox="1"/>
          <p:nvPr/>
        </p:nvSpPr>
        <p:spPr>
          <a:xfrm>
            <a:off x="6811405" y="2391342"/>
            <a:ext cx="39129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una entrada a un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cir</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cui</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to</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a:ln>
                  <a:noFill/>
                </a:ln>
                <a:solidFill>
                  <a:srgbClr val="4472C4">
                    <a:lumMod val="50000"/>
                  </a:srgbClr>
                </a:solidFill>
                <a:effectLst/>
                <a:uLnTx/>
                <a:uFillTx/>
                <a:latin typeface="Century Gothic"/>
                <a:ea typeface="+mn-ea"/>
                <a:cs typeface="+mn-cs"/>
              </a:rPr>
              <a:t>de Fórmula-1</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F53E07C4-340D-3B43-9E3D-857153C2E1FB}"/>
              </a:ext>
            </a:extLst>
          </p:cNvPr>
          <p:cNvSpPr txBox="1"/>
          <p:nvPr/>
        </p:nvSpPr>
        <p:spPr>
          <a:xfrm>
            <a:off x="6789646" y="5504505"/>
            <a:ext cx="31589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li</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cua</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dora</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2" name="TextBox 41">
            <a:extLst>
              <a:ext uri="{FF2B5EF4-FFF2-40B4-BE49-F238E27FC236}">
                <a16:creationId xmlns:a16="http://schemas.microsoft.com/office/drawing/2014/main" id="{1F67BD1D-14AB-7F4F-918B-6CCE562F954A}"/>
              </a:ext>
            </a:extLst>
          </p:cNvPr>
          <p:cNvSpPr txBox="1"/>
          <p:nvPr/>
        </p:nvSpPr>
        <p:spPr>
          <a:xfrm>
            <a:off x="812007" y="1884830"/>
            <a:ext cx="20462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una </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cue</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rda</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9CC75E3C-D8B1-704A-8FE8-007F0109B30D}"/>
              </a:ext>
            </a:extLst>
          </p:cNvPr>
          <p:cNvSpPr txBox="1"/>
          <p:nvPr/>
        </p:nvSpPr>
        <p:spPr>
          <a:xfrm>
            <a:off x="809717" y="4068520"/>
            <a:ext cx="32949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libro</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cue</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ntos</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F51FAC35-4281-F34C-A99F-3C8C7BE79DB0}"/>
              </a:ext>
            </a:extLst>
          </p:cNvPr>
          <p:cNvSpPr txBox="1"/>
          <p:nvPr/>
        </p:nvSpPr>
        <p:spPr>
          <a:xfrm>
            <a:off x="809717" y="4813657"/>
            <a:ext cx="2710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re</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cue</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rdo</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0A775487-096C-9440-8ECC-7A4BEFF9495B}"/>
              </a:ext>
            </a:extLst>
          </p:cNvPr>
          <p:cNvSpPr txBox="1"/>
          <p:nvPr/>
        </p:nvSpPr>
        <p:spPr>
          <a:xfrm>
            <a:off x="888638" y="3332284"/>
            <a:ext cx="2710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 </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cua</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dro</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TextBox 45">
            <a:extLst>
              <a:ext uri="{FF2B5EF4-FFF2-40B4-BE49-F238E27FC236}">
                <a16:creationId xmlns:a16="http://schemas.microsoft.com/office/drawing/2014/main" id="{C117B80E-ED10-A94C-BB78-ED40F641305E}"/>
              </a:ext>
            </a:extLst>
          </p:cNvPr>
          <p:cNvSpPr txBox="1"/>
          <p:nvPr/>
        </p:nvSpPr>
        <p:spPr>
          <a:xfrm>
            <a:off x="812007" y="2429123"/>
            <a:ext cx="321945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viaje</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cua</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tro</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días</a:t>
            </a:r>
          </a:p>
        </p:txBody>
      </p:sp>
      <p:sp>
        <p:nvSpPr>
          <p:cNvPr id="47" name="TextBox 46">
            <a:extLst>
              <a:ext uri="{FF2B5EF4-FFF2-40B4-BE49-F238E27FC236}">
                <a16:creationId xmlns:a16="http://schemas.microsoft.com/office/drawing/2014/main" id="{F07FDC13-A84A-0647-BB19-1240446786A4}"/>
              </a:ext>
            </a:extLst>
          </p:cNvPr>
          <p:cNvSpPr txBox="1"/>
          <p:nvPr/>
        </p:nvSpPr>
        <p:spPr>
          <a:xfrm>
            <a:off x="809717" y="5501391"/>
            <a:ext cx="36956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un </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cua</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rto</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kilo de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maíz</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8" name="Google Shape;151;p2"/>
          <p:cNvSpPr/>
          <p:nvPr/>
        </p:nvSpPr>
        <p:spPr>
          <a:xfrm>
            <a:off x="9420725" y="258166"/>
            <a:ext cx="250741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a:ea typeface="Arial"/>
                <a:cs typeface="Arial"/>
                <a:sym typeface="Arial"/>
              </a:rPr>
              <a:t>hablar / escuchar</a:t>
            </a:r>
            <a:endParaRPr kumimoji="0" sz="2000" b="1" i="0" u="none" strike="noStrike" kern="1200" cap="none" spc="0" normalizeH="0" baseline="0" noProof="0">
              <a:ln>
                <a:noFill/>
              </a:ln>
              <a:solidFill>
                <a:srgbClr val="FFFFFF"/>
              </a:solidFill>
              <a:effectLst/>
              <a:uLnTx/>
              <a:uFillTx/>
              <a:latin typeface="Century Gothic"/>
              <a:ea typeface="Arial"/>
              <a:cs typeface="Arial"/>
              <a:sym typeface="Arial"/>
            </a:endParaRPr>
          </a:p>
        </p:txBody>
      </p:sp>
      <p:sp>
        <p:nvSpPr>
          <p:cNvPr id="49" name="Rectangle 48"/>
          <p:cNvSpPr/>
          <p:nvPr/>
        </p:nvSpPr>
        <p:spPr>
          <a:xfrm>
            <a:off x="267562" y="1950903"/>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a:ea typeface="+mn-ea"/>
                <a:cs typeface="+mn-cs"/>
              </a:rPr>
              <a:t>1</a:t>
            </a:r>
          </a:p>
        </p:txBody>
      </p:sp>
      <p:sp>
        <p:nvSpPr>
          <p:cNvPr id="50" name="Rectangle 49"/>
          <p:cNvSpPr/>
          <p:nvPr/>
        </p:nvSpPr>
        <p:spPr>
          <a:xfrm>
            <a:off x="273006" y="264977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a:ea typeface="+mn-ea"/>
                <a:cs typeface="+mn-cs"/>
              </a:rPr>
              <a:t>2</a:t>
            </a:r>
          </a:p>
        </p:txBody>
      </p:sp>
      <p:sp>
        <p:nvSpPr>
          <p:cNvPr id="51" name="Rectangle 50"/>
          <p:cNvSpPr/>
          <p:nvPr/>
        </p:nvSpPr>
        <p:spPr>
          <a:xfrm>
            <a:off x="267562" y="3361408"/>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a:ea typeface="+mn-ea"/>
                <a:cs typeface="+mn-cs"/>
              </a:rPr>
              <a:t>3</a:t>
            </a:r>
          </a:p>
        </p:txBody>
      </p:sp>
      <p:sp>
        <p:nvSpPr>
          <p:cNvPr id="52" name="Rectangle 51"/>
          <p:cNvSpPr/>
          <p:nvPr/>
        </p:nvSpPr>
        <p:spPr>
          <a:xfrm>
            <a:off x="273006" y="4116380"/>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a:ea typeface="+mn-ea"/>
                <a:cs typeface="+mn-cs"/>
              </a:rPr>
              <a:t>4</a:t>
            </a:r>
          </a:p>
        </p:txBody>
      </p:sp>
      <p:sp>
        <p:nvSpPr>
          <p:cNvPr id="53" name="Rectangle 52"/>
          <p:cNvSpPr/>
          <p:nvPr/>
        </p:nvSpPr>
        <p:spPr>
          <a:xfrm>
            <a:off x="273006" y="4828081"/>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a:ea typeface="+mn-ea"/>
                <a:cs typeface="+mn-cs"/>
              </a:rPr>
              <a:t>5</a:t>
            </a:r>
          </a:p>
        </p:txBody>
      </p:sp>
      <p:sp>
        <p:nvSpPr>
          <p:cNvPr id="54" name="Rectangle 53"/>
          <p:cNvSpPr/>
          <p:nvPr/>
        </p:nvSpPr>
        <p:spPr>
          <a:xfrm>
            <a:off x="273006" y="5554348"/>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a:ea typeface="+mn-ea"/>
                <a:cs typeface="+mn-cs"/>
              </a:rPr>
              <a:t>6</a:t>
            </a:r>
          </a:p>
        </p:txBody>
      </p:sp>
      <p:sp>
        <p:nvSpPr>
          <p:cNvPr id="61" name="Rectangle 60"/>
          <p:cNvSpPr/>
          <p:nvPr/>
        </p:nvSpPr>
        <p:spPr>
          <a:xfrm>
            <a:off x="6158925" y="1936479"/>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a:ea typeface="+mn-ea"/>
                <a:cs typeface="+mn-cs"/>
              </a:rPr>
              <a:t>7</a:t>
            </a:r>
          </a:p>
        </p:txBody>
      </p:sp>
      <p:sp>
        <p:nvSpPr>
          <p:cNvPr id="62" name="Rectangle 61"/>
          <p:cNvSpPr/>
          <p:nvPr/>
        </p:nvSpPr>
        <p:spPr>
          <a:xfrm>
            <a:off x="6164369" y="2635350"/>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a:ea typeface="+mn-ea"/>
                <a:cs typeface="+mn-cs"/>
              </a:rPr>
              <a:t>8</a:t>
            </a:r>
          </a:p>
        </p:txBody>
      </p:sp>
      <p:sp>
        <p:nvSpPr>
          <p:cNvPr id="63" name="Rectangle 62"/>
          <p:cNvSpPr/>
          <p:nvPr/>
        </p:nvSpPr>
        <p:spPr>
          <a:xfrm>
            <a:off x="6158925" y="3346984"/>
            <a:ext cx="406400"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a:ea typeface="+mn-ea"/>
                <a:cs typeface="+mn-cs"/>
              </a:rPr>
              <a:t>9</a:t>
            </a:r>
          </a:p>
        </p:txBody>
      </p:sp>
      <p:sp>
        <p:nvSpPr>
          <p:cNvPr id="64" name="Rectangle 63"/>
          <p:cNvSpPr/>
          <p:nvPr/>
        </p:nvSpPr>
        <p:spPr>
          <a:xfrm>
            <a:off x="6164369" y="4101956"/>
            <a:ext cx="421212"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a:ea typeface="+mn-ea"/>
                <a:cs typeface="+mn-cs"/>
              </a:rPr>
              <a:t>10</a:t>
            </a:r>
          </a:p>
        </p:txBody>
      </p:sp>
      <p:sp>
        <p:nvSpPr>
          <p:cNvPr id="65" name="Rectangle 64"/>
          <p:cNvSpPr/>
          <p:nvPr/>
        </p:nvSpPr>
        <p:spPr>
          <a:xfrm>
            <a:off x="6164369" y="4813657"/>
            <a:ext cx="421212"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a:ea typeface="+mn-ea"/>
                <a:cs typeface="+mn-cs"/>
              </a:rPr>
              <a:t>11</a:t>
            </a:r>
          </a:p>
        </p:txBody>
      </p:sp>
      <p:sp>
        <p:nvSpPr>
          <p:cNvPr id="66" name="Rectangle 65"/>
          <p:cNvSpPr/>
          <p:nvPr/>
        </p:nvSpPr>
        <p:spPr>
          <a:xfrm>
            <a:off x="6164369" y="5539924"/>
            <a:ext cx="421212" cy="4100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a:ea typeface="+mn-ea"/>
                <a:cs typeface="+mn-cs"/>
              </a:rPr>
              <a:t>12</a:t>
            </a:r>
          </a:p>
        </p:txBody>
      </p:sp>
    </p:spTree>
    <p:extLst>
      <p:ext uri="{BB962C8B-B14F-4D97-AF65-F5344CB8AC3E}">
        <p14:creationId xmlns:p14="http://schemas.microsoft.com/office/powerpoint/2010/main" val="63782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900522" y="258166"/>
            <a:ext cx="20276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20">
            <a:hlinkClick r:id="" action="ppaction://noaction" highlightClick="1">
              <a:snd r:embed="rId3" name="Tongue twister 3 slow.wav"/>
            </a:hlinkClick>
            <a:extLst>
              <a:ext uri="{FF2B5EF4-FFF2-40B4-BE49-F238E27FC236}">
                <a16:creationId xmlns:a16="http://schemas.microsoft.com/office/drawing/2014/main" id="{EEC96304-0547-4EE1-8F3F-E74C85620AEC}"/>
              </a:ext>
            </a:extLst>
          </p:cNvPr>
          <p:cNvSpPr/>
          <p:nvPr/>
        </p:nvSpPr>
        <p:spPr>
          <a:xfrm>
            <a:off x="357052" y="567550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4" name="Tongue twister 3 medium.wav"/>
            </a:hlinkClick>
            <a:extLst>
              <a:ext uri="{FF2B5EF4-FFF2-40B4-BE49-F238E27FC236}">
                <a16:creationId xmlns:a16="http://schemas.microsoft.com/office/drawing/2014/main" id="{1CEFA9C5-4A63-4759-BFDA-BD38CDDE2DF9}"/>
              </a:ext>
            </a:extLst>
          </p:cNvPr>
          <p:cNvSpPr/>
          <p:nvPr/>
        </p:nvSpPr>
        <p:spPr>
          <a:xfrm>
            <a:off x="1282788" y="5675501"/>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5" name="Tongue twister 3 fast.wav"/>
            </a:hlinkClick>
            <a:extLst>
              <a:ext uri="{FF2B5EF4-FFF2-40B4-BE49-F238E27FC236}">
                <a16:creationId xmlns:a16="http://schemas.microsoft.com/office/drawing/2014/main" id="{1CEFA9C5-4A63-4759-BFDA-BD38CDDE2DF9}"/>
              </a:ext>
            </a:extLst>
          </p:cNvPr>
          <p:cNvSpPr/>
          <p:nvPr/>
        </p:nvSpPr>
        <p:spPr>
          <a:xfrm>
            <a:off x="2211788" y="5675501"/>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 name="Title 2"/>
          <p:cNvSpPr>
            <a:spLocks noGrp="1"/>
          </p:cNvSpPr>
          <p:nvPr>
            <p:ph type="title"/>
          </p:nvPr>
        </p:nvSpPr>
        <p:spPr>
          <a:xfrm>
            <a:off x="11103428" y="6858000"/>
            <a:ext cx="1088572" cy="328101"/>
          </a:xfrm>
        </p:spPr>
        <p:txBody>
          <a:bodyPr>
            <a:normAutofit/>
          </a:bodyPr>
          <a:lstStyle/>
          <a:p>
            <a:r>
              <a:rPr lang="en-GB" sz="500">
                <a:solidFill>
                  <a:schemeClr val="bg1"/>
                </a:solidFill>
              </a:rPr>
              <a:t>hablar</a:t>
            </a:r>
          </a:p>
        </p:txBody>
      </p:sp>
      <p:sp>
        <p:nvSpPr>
          <p:cNvPr id="15" name="TextBox 14"/>
          <p:cNvSpPr txBox="1"/>
          <p:nvPr/>
        </p:nvSpPr>
        <p:spPr>
          <a:xfrm>
            <a:off x="252274" y="1252540"/>
            <a:ext cx="112158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Cuá</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ntos re</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cue</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rdos</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compró Conchi en E</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dor? </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Cin</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cue</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nta!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154304" y="2654618"/>
            <a:ext cx="116758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Cuá</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ntos re</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cue</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rdos</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compró Conchi en E</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dor? </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Cin</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cue</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nta! También compró </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tro li</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doras y </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renta </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cue</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rdas.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252275" y="4338521"/>
            <a:ext cx="1121582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Cuá</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ntos re</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cue</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rdos</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compró Conchi en E</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dor? </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Cin</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cue</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nta! También compró </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tro li</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doras, </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renta </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cue</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rdas, </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tro libros de </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cue</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ntos y un </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cua</a:t>
            </a:r>
            <a:r>
              <a:rPr kumimoji="0" lang="en-GB" sz="2400" b="0" i="0" u="none" strike="noStrike" kern="1200" cap="none" spc="0" normalizeH="0" baseline="0" noProof="0">
                <a:ln>
                  <a:noFill/>
                </a:ln>
                <a:solidFill>
                  <a:srgbClr val="4472C4">
                    <a:lumMod val="50000"/>
                  </a:srgbClr>
                </a:solidFill>
                <a:effectLst/>
                <a:uLnTx/>
                <a:uFillTx/>
                <a:latin typeface="Century Gothic"/>
                <a:ea typeface="+mn-ea"/>
                <a:cs typeface="+mn-cs"/>
              </a:rPr>
              <a:t>rto kilo de maíz.</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9" name="Action Button: Custom 20">
            <a:hlinkClick r:id="" action="ppaction://noaction" highlightClick="1">
              <a:snd r:embed="rId6" name="Tongue twister 1 slow.wav"/>
            </a:hlinkClick>
            <a:extLst>
              <a:ext uri="{FF2B5EF4-FFF2-40B4-BE49-F238E27FC236}">
                <a16:creationId xmlns:a16="http://schemas.microsoft.com/office/drawing/2014/main" id="{EEC96304-0547-4EE1-8F3F-E74C85620AEC}"/>
              </a:ext>
            </a:extLst>
          </p:cNvPr>
          <p:cNvSpPr/>
          <p:nvPr/>
        </p:nvSpPr>
        <p:spPr>
          <a:xfrm>
            <a:off x="357052" y="1801073"/>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0" name="Action Button: Custom 20">
            <a:hlinkClick r:id="" action="ppaction://noaction" highlightClick="1">
              <a:snd r:embed="rId7" name="Tongue twister 1 medium.wav"/>
            </a:hlinkClick>
            <a:extLst>
              <a:ext uri="{FF2B5EF4-FFF2-40B4-BE49-F238E27FC236}">
                <a16:creationId xmlns:a16="http://schemas.microsoft.com/office/drawing/2014/main" id="{1CEFA9C5-4A63-4759-BFDA-BD38CDDE2DF9}"/>
              </a:ext>
            </a:extLst>
          </p:cNvPr>
          <p:cNvSpPr/>
          <p:nvPr/>
        </p:nvSpPr>
        <p:spPr>
          <a:xfrm>
            <a:off x="1282788" y="180107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1" name="Action Button: Custom 20">
            <a:hlinkClick r:id="" action="ppaction://noaction" highlightClick="1">
              <a:snd r:embed="rId8" name="Tongue twister 1 fast.wav"/>
            </a:hlinkClick>
            <a:extLst>
              <a:ext uri="{FF2B5EF4-FFF2-40B4-BE49-F238E27FC236}">
                <a16:creationId xmlns:a16="http://schemas.microsoft.com/office/drawing/2014/main" id="{1CEFA9C5-4A63-4759-BFDA-BD38CDDE2DF9}"/>
              </a:ext>
            </a:extLst>
          </p:cNvPr>
          <p:cNvSpPr/>
          <p:nvPr/>
        </p:nvSpPr>
        <p:spPr>
          <a:xfrm>
            <a:off x="2211788" y="180107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2" name="Action Button: Custom 20">
            <a:hlinkClick r:id="" action="ppaction://noaction" highlightClick="1">
              <a:snd r:embed="rId9" name="Tongue twister 2 slow.wav"/>
            </a:hlinkClick>
            <a:extLst>
              <a:ext uri="{FF2B5EF4-FFF2-40B4-BE49-F238E27FC236}">
                <a16:creationId xmlns:a16="http://schemas.microsoft.com/office/drawing/2014/main" id="{EEC96304-0547-4EE1-8F3F-E74C85620AEC}"/>
              </a:ext>
            </a:extLst>
          </p:cNvPr>
          <p:cNvSpPr/>
          <p:nvPr/>
        </p:nvSpPr>
        <p:spPr>
          <a:xfrm>
            <a:off x="357052" y="3542923"/>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3" name="Action Button: Custom 20">
            <a:hlinkClick r:id="" action="ppaction://noaction" highlightClick="1">
              <a:snd r:embed="rId10" name="Tongue twister 2 medium.wav"/>
            </a:hlinkClick>
            <a:extLst>
              <a:ext uri="{FF2B5EF4-FFF2-40B4-BE49-F238E27FC236}">
                <a16:creationId xmlns:a16="http://schemas.microsoft.com/office/drawing/2014/main" id="{1CEFA9C5-4A63-4759-BFDA-BD38CDDE2DF9}"/>
              </a:ext>
            </a:extLst>
          </p:cNvPr>
          <p:cNvSpPr/>
          <p:nvPr/>
        </p:nvSpPr>
        <p:spPr>
          <a:xfrm>
            <a:off x="1282788" y="354292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4" name="Action Button: Custom 20">
            <a:hlinkClick r:id="" action="ppaction://noaction" highlightClick="1">
              <a:snd r:embed="rId11" name="Tongue twister 2 fast.wav"/>
            </a:hlinkClick>
            <a:extLst>
              <a:ext uri="{FF2B5EF4-FFF2-40B4-BE49-F238E27FC236}">
                <a16:creationId xmlns:a16="http://schemas.microsoft.com/office/drawing/2014/main" id="{1CEFA9C5-4A63-4759-BFDA-BD38CDDE2DF9}"/>
              </a:ext>
            </a:extLst>
          </p:cNvPr>
          <p:cNvSpPr/>
          <p:nvPr/>
        </p:nvSpPr>
        <p:spPr>
          <a:xfrm>
            <a:off x="2211788" y="354292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16" name="Picture 15" descr="Icon&#10;&#10;Description automatically generated">
            <a:extLst>
              <a:ext uri="{FF2B5EF4-FFF2-40B4-BE49-F238E27FC236}">
                <a16:creationId xmlns:a16="http://schemas.microsoft.com/office/drawing/2014/main" id="{7CC62444-9947-4489-9985-DD8B65BE33C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98759" y="792244"/>
            <a:ext cx="1029385" cy="962388"/>
          </a:xfrm>
          <a:prstGeom prst="rect">
            <a:avLst/>
          </a:prstGeom>
        </p:spPr>
      </p:pic>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296863"/>
            <a:ext cx="3294185" cy="867128"/>
          </a:xfrm>
          <a:prstGeom prst="rect">
            <a:avLst/>
          </a:prstGeom>
        </p:spPr>
      </p:pic>
      <p:sp>
        <p:nvSpPr>
          <p:cNvPr id="26" name="TextBox 25"/>
          <p:cNvSpPr txBox="1"/>
          <p:nvPr/>
        </p:nvSpPr>
        <p:spPr>
          <a:xfrm>
            <a:off x="113973" y="397475"/>
            <a:ext cx="30662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i</a:t>
            </a: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A hablar!</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ounded Rectangle 11">
            <a:extLst>
              <a:ext uri="{FF2B5EF4-FFF2-40B4-BE49-F238E27FC236}">
                <a16:creationId xmlns:a16="http://schemas.microsoft.com/office/drawing/2014/main" id="{514EA661-AA05-C442-9B73-B4EBB8F1AF77}"/>
              </a:ext>
            </a:extLst>
          </p:cNvPr>
          <p:cNvSpPr/>
          <p:nvPr/>
        </p:nvSpPr>
        <p:spPr>
          <a:xfrm>
            <a:off x="8839200" y="3657096"/>
            <a:ext cx="3088944"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licuadora = blender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11">
            <a:extLst>
              <a:ext uri="{FF2B5EF4-FFF2-40B4-BE49-F238E27FC236}">
                <a16:creationId xmlns:a16="http://schemas.microsoft.com/office/drawing/2014/main" id="{514EA661-AA05-C442-9B73-B4EBB8F1AF77}"/>
              </a:ext>
            </a:extLst>
          </p:cNvPr>
          <p:cNvSpPr/>
          <p:nvPr/>
        </p:nvSpPr>
        <p:spPr>
          <a:xfrm>
            <a:off x="6270172" y="3657095"/>
            <a:ext cx="2438399"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cuerda = rope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ounded Rectangle 11">
            <a:extLst>
              <a:ext uri="{FF2B5EF4-FFF2-40B4-BE49-F238E27FC236}">
                <a16:creationId xmlns:a16="http://schemas.microsoft.com/office/drawing/2014/main" id="{514EA661-AA05-C442-9B73-B4EBB8F1AF77}"/>
              </a:ext>
            </a:extLst>
          </p:cNvPr>
          <p:cNvSpPr/>
          <p:nvPr/>
        </p:nvSpPr>
        <p:spPr>
          <a:xfrm>
            <a:off x="6202055" y="5875070"/>
            <a:ext cx="3000715"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 cuento = story, tale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ounded Rectangle 11">
            <a:extLst>
              <a:ext uri="{FF2B5EF4-FFF2-40B4-BE49-F238E27FC236}">
                <a16:creationId xmlns:a16="http://schemas.microsoft.com/office/drawing/2014/main" id="{514EA661-AA05-C442-9B73-B4EBB8F1AF77}"/>
              </a:ext>
            </a:extLst>
          </p:cNvPr>
          <p:cNvSpPr/>
          <p:nvPr/>
        </p:nvSpPr>
        <p:spPr>
          <a:xfrm>
            <a:off x="9326256" y="5854863"/>
            <a:ext cx="2759526"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 cuarto = quarter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ounded Rectangle 11">
            <a:extLst>
              <a:ext uri="{FF2B5EF4-FFF2-40B4-BE49-F238E27FC236}">
                <a16:creationId xmlns:a16="http://schemas.microsoft.com/office/drawing/2014/main" id="{514EA661-AA05-C442-9B73-B4EBB8F1AF77}"/>
              </a:ext>
            </a:extLst>
          </p:cNvPr>
          <p:cNvSpPr/>
          <p:nvPr/>
        </p:nvSpPr>
        <p:spPr>
          <a:xfrm>
            <a:off x="3997527" y="5875069"/>
            <a:ext cx="2081043" cy="3812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 maíz = corn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124" name="Picture 4" descr="Blender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04530" y="174903"/>
            <a:ext cx="530661" cy="9115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Flour Clipart  | Free download">
            <a:extLst>
              <a:ext uri="{FF2B5EF4-FFF2-40B4-BE49-F238E27FC236}">
                <a16:creationId xmlns:a16="http://schemas.microsoft.com/office/drawing/2014/main" id="{18A414A0-F72A-B149-AEEA-FA4895E073E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076290" y="2122525"/>
            <a:ext cx="753882" cy="85749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ope clipart ">
            <a:extLst>
              <a:ext uri="{FF2B5EF4-FFF2-40B4-BE49-F238E27FC236}">
                <a16:creationId xmlns:a16="http://schemas.microsoft.com/office/drawing/2014/main" id="{3ACAC67B-9A49-B044-9C88-61762A535A92}"/>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02413" y="128397"/>
            <a:ext cx="1136787" cy="96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236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2" descr="http://www.clker.com/cliparts/w/d/u/B/w/V/stamp1-md.png">
            <a:hlinkClick r:id="" action="ppaction://noaction">
              <a:snd r:embed="rId10" name="CUIDAR.wav"/>
            </a:hlinkClick>
            <a:extLst>
              <a:ext uri="{FF2B5EF4-FFF2-40B4-BE49-F238E27FC236}">
                <a16:creationId xmlns:a16="http://schemas.microsoft.com/office/drawing/2014/main" id="{25D3D1F8-C387-4CFA-929C-911F546CAB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45032">
            <a:off x="5915501" y="3456129"/>
            <a:ext cx="2511254" cy="2275301"/>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6">
            <a:extLst>
              <a:ext uri="{FF2B5EF4-FFF2-40B4-BE49-F238E27FC236}">
                <a16:creationId xmlns:a16="http://schemas.microsoft.com/office/drawing/2014/main" id="{929E0301-D461-4A1D-AF83-465CF0946C71}"/>
              </a:ext>
            </a:extLst>
          </p:cNvPr>
          <p:cNvSpPr/>
          <p:nvPr/>
        </p:nvSpPr>
        <p:spPr>
          <a:xfrm>
            <a:off x="3756155" y="213295"/>
            <a:ext cx="3247836" cy="149145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TextBox 19">
            <a:hlinkClick r:id="" action="ppaction://noaction">
              <a:snd r:embed="rId4" name="CUERPO.wav"/>
            </a:hlinkClick>
            <a:extLst>
              <a:ext uri="{FF2B5EF4-FFF2-40B4-BE49-F238E27FC236}">
                <a16:creationId xmlns:a16="http://schemas.microsoft.com/office/drawing/2014/main" id="{1623022F-1D6E-4A72-B08F-A5EB91E2CE9F}"/>
              </a:ext>
            </a:extLst>
          </p:cNvPr>
          <p:cNvSpPr txBox="1"/>
          <p:nvPr/>
        </p:nvSpPr>
        <p:spPr>
          <a:xfrm>
            <a:off x="3517326" y="412496"/>
            <a:ext cx="36981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cue</a:t>
            </a:r>
            <a:r>
              <a:rPr kumimoji="0" lang="en-GB" sz="60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rpo</a:t>
            </a:r>
          </a:p>
        </p:txBody>
      </p:sp>
      <p:sp>
        <p:nvSpPr>
          <p:cNvPr id="21" name="TextBox 20">
            <a:hlinkClick r:id="" action="ppaction://noaction">
              <a:snd r:embed="rId3" name="CUE.wav"/>
            </a:hlinkClick>
            <a:extLst>
              <a:ext uri="{FF2B5EF4-FFF2-40B4-BE49-F238E27FC236}">
                <a16:creationId xmlns:a16="http://schemas.microsoft.com/office/drawing/2014/main" id="{68E6E741-B09F-406C-8A36-AEC757F4F05C}"/>
              </a:ext>
            </a:extLst>
          </p:cNvPr>
          <p:cNvSpPr txBox="1"/>
          <p:nvPr/>
        </p:nvSpPr>
        <p:spPr>
          <a:xfrm>
            <a:off x="21118" y="213295"/>
            <a:ext cx="2906129"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CUE</a:t>
            </a:r>
          </a:p>
        </p:txBody>
      </p:sp>
      <p:sp>
        <p:nvSpPr>
          <p:cNvPr id="23" name="TextBox 22">
            <a:hlinkClick r:id="" action="ppaction://noaction">
              <a:snd r:embed="rId5" name="ESCUELA.wav"/>
            </a:hlinkClick>
            <a:extLst>
              <a:ext uri="{FF2B5EF4-FFF2-40B4-BE49-F238E27FC236}">
                <a16:creationId xmlns:a16="http://schemas.microsoft.com/office/drawing/2014/main" id="{D25DAA36-0693-40EB-B810-B87081492722}"/>
              </a:ext>
            </a:extLst>
          </p:cNvPr>
          <p:cNvSpPr txBox="1"/>
          <p:nvPr/>
        </p:nvSpPr>
        <p:spPr>
          <a:xfrm>
            <a:off x="8330161" y="-3723"/>
            <a:ext cx="346949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es</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cue</a:t>
            </a:r>
            <a:r>
              <a:rPr kumimoji="0" lang="en-GB" sz="60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la</a:t>
            </a:r>
          </a:p>
        </p:txBody>
      </p:sp>
      <p:pic>
        <p:nvPicPr>
          <p:cNvPr id="24" name="Picture 8" descr="http://www.clker.com/cliparts/H/e/L/H/P/2/school-building-hi.png">
            <a:extLst>
              <a:ext uri="{FF2B5EF4-FFF2-40B4-BE49-F238E27FC236}">
                <a16:creationId xmlns:a16="http://schemas.microsoft.com/office/drawing/2014/main" id="{7153BF68-C7BC-438F-9D98-20EC4DDB6CD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45297" y="1027856"/>
            <a:ext cx="1795570" cy="9187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sp>
        <p:nvSpPr>
          <p:cNvPr id="9" name="TextBox 8">
            <a:hlinkClick r:id="" action="ppaction://noaction">
              <a:snd r:embed="rId6" name="CUA.wav"/>
            </a:hlinkClick>
            <a:extLst>
              <a:ext uri="{FF2B5EF4-FFF2-40B4-BE49-F238E27FC236}">
                <a16:creationId xmlns:a16="http://schemas.microsoft.com/office/drawing/2014/main" id="{6090FF1B-577A-44C2-86DF-9E62F4CB6EEE}"/>
              </a:ext>
            </a:extLst>
          </p:cNvPr>
          <p:cNvSpPr txBox="1"/>
          <p:nvPr/>
        </p:nvSpPr>
        <p:spPr>
          <a:xfrm>
            <a:off x="113724" y="2503648"/>
            <a:ext cx="2906129"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CUA</a:t>
            </a:r>
          </a:p>
        </p:txBody>
      </p:sp>
      <p:sp>
        <p:nvSpPr>
          <p:cNvPr id="11" name="TextBox 10">
            <a:hlinkClick r:id="" action="ppaction://noaction">
              <a:snd r:embed="rId7" name="CUATRO.wav"/>
            </a:hlinkClick>
            <a:extLst>
              <a:ext uri="{FF2B5EF4-FFF2-40B4-BE49-F238E27FC236}">
                <a16:creationId xmlns:a16="http://schemas.microsoft.com/office/drawing/2014/main" id="{54C7FDBC-7050-48E7-A823-50A691A0E352}"/>
              </a:ext>
            </a:extLst>
          </p:cNvPr>
          <p:cNvSpPr txBox="1"/>
          <p:nvPr/>
        </p:nvSpPr>
        <p:spPr>
          <a:xfrm>
            <a:off x="3874230" y="2750194"/>
            <a:ext cx="30847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tro</a:t>
            </a:r>
          </a:p>
        </p:txBody>
      </p:sp>
      <p:sp>
        <p:nvSpPr>
          <p:cNvPr id="12" name="Rounded Rectangle 11">
            <a:extLst>
              <a:ext uri="{FF2B5EF4-FFF2-40B4-BE49-F238E27FC236}">
                <a16:creationId xmlns:a16="http://schemas.microsoft.com/office/drawing/2014/main" id="{919C5051-CF0B-42B3-BDA7-C91C2B9BBA6E}"/>
              </a:ext>
            </a:extLst>
          </p:cNvPr>
          <p:cNvSpPr/>
          <p:nvPr/>
        </p:nvSpPr>
        <p:spPr>
          <a:xfrm>
            <a:off x="3740115" y="2683196"/>
            <a:ext cx="3263876" cy="127212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6" descr="http://www.clker.com/cliparts/e/f/c/6/1194984474799472689picture_frame_jakob_chao_.svg.hi.png">
            <a:extLst>
              <a:ext uri="{FF2B5EF4-FFF2-40B4-BE49-F238E27FC236}">
                <a16:creationId xmlns:a16="http://schemas.microsoft.com/office/drawing/2014/main" id="{A5B9C30E-10A2-4B87-AAD5-5C02DA8F31D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45575" y="3134172"/>
            <a:ext cx="1462691" cy="115552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 action="ppaction://noaction">
              <a:snd r:embed="rId8" name="CUADRO.wav"/>
            </a:hlinkClick>
            <a:extLst>
              <a:ext uri="{FF2B5EF4-FFF2-40B4-BE49-F238E27FC236}">
                <a16:creationId xmlns:a16="http://schemas.microsoft.com/office/drawing/2014/main" id="{0F400FBB-0283-4807-B399-E521D19EB891}"/>
              </a:ext>
            </a:extLst>
          </p:cNvPr>
          <p:cNvSpPr txBox="1"/>
          <p:nvPr/>
        </p:nvSpPr>
        <p:spPr>
          <a:xfrm>
            <a:off x="8465104" y="2274145"/>
            <a:ext cx="38174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6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dro</a:t>
            </a:r>
          </a:p>
        </p:txBody>
      </p:sp>
      <p:sp>
        <p:nvSpPr>
          <p:cNvPr id="15" name="TextBox 14">
            <a:hlinkClick r:id="" action="ppaction://noaction">
              <a:snd r:embed="rId9" name="CUI.wav"/>
            </a:hlinkClick>
            <a:extLst>
              <a:ext uri="{FF2B5EF4-FFF2-40B4-BE49-F238E27FC236}">
                <a16:creationId xmlns:a16="http://schemas.microsoft.com/office/drawing/2014/main" id="{1A901A11-99DC-4F63-B0D3-BEE05EDA689C}"/>
              </a:ext>
            </a:extLst>
          </p:cNvPr>
          <p:cNvSpPr txBox="1"/>
          <p:nvPr/>
        </p:nvSpPr>
        <p:spPr>
          <a:xfrm>
            <a:off x="-116236" y="4772241"/>
            <a:ext cx="2906129"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p>
        </p:txBody>
      </p:sp>
      <p:sp>
        <p:nvSpPr>
          <p:cNvPr id="16" name="Rounded Rectangle 7">
            <a:extLst>
              <a:ext uri="{FF2B5EF4-FFF2-40B4-BE49-F238E27FC236}">
                <a16:creationId xmlns:a16="http://schemas.microsoft.com/office/drawing/2014/main" id="{013BF777-16E3-4059-A4E2-30FD8112B5F4}"/>
              </a:ext>
            </a:extLst>
          </p:cNvPr>
          <p:cNvSpPr/>
          <p:nvPr/>
        </p:nvSpPr>
        <p:spPr>
          <a:xfrm>
            <a:off x="3828964" y="5025451"/>
            <a:ext cx="3063081" cy="11285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8" name="TextBox 17">
            <a:extLst>
              <a:ext uri="{FF2B5EF4-FFF2-40B4-BE49-F238E27FC236}">
                <a16:creationId xmlns:a16="http://schemas.microsoft.com/office/drawing/2014/main" id="{BCF63A4E-BC57-4E2D-A823-A314C5867DB5}"/>
              </a:ext>
            </a:extLst>
          </p:cNvPr>
          <p:cNvSpPr txBox="1"/>
          <p:nvPr/>
        </p:nvSpPr>
        <p:spPr>
          <a:xfrm rot="21305855">
            <a:off x="6138423" y="4035924"/>
            <a:ext cx="39485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to look after;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take care of</a:t>
            </a:r>
          </a:p>
        </p:txBody>
      </p:sp>
      <p:sp>
        <p:nvSpPr>
          <p:cNvPr id="25" name="TextBox 24">
            <a:hlinkClick r:id="" action="ppaction://noaction">
              <a:snd r:embed="rId11" name="CUIDADO.wav"/>
            </a:hlinkClick>
            <a:extLst>
              <a:ext uri="{FF2B5EF4-FFF2-40B4-BE49-F238E27FC236}">
                <a16:creationId xmlns:a16="http://schemas.microsoft.com/office/drawing/2014/main" id="{B4116C95-FBBD-4EBF-B166-25A1760E1C5C}"/>
              </a:ext>
            </a:extLst>
          </p:cNvPr>
          <p:cNvSpPr txBox="1"/>
          <p:nvPr/>
        </p:nvSpPr>
        <p:spPr>
          <a:xfrm>
            <a:off x="8198723" y="4526290"/>
            <a:ext cx="40837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dado!</a:t>
            </a:r>
          </a:p>
        </p:txBody>
      </p:sp>
      <p:pic>
        <p:nvPicPr>
          <p:cNvPr id="26" name="Picture 2" descr="http://www.clker.com/cliparts/H/J/f/T/j/B/danger-md.png">
            <a:extLst>
              <a:ext uri="{FF2B5EF4-FFF2-40B4-BE49-F238E27FC236}">
                <a16:creationId xmlns:a16="http://schemas.microsoft.com/office/drawing/2014/main" id="{7328EF1E-3356-4B5A-B46F-63B07A77721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20439" y="5412682"/>
            <a:ext cx="882649" cy="77566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4B1B224-802D-4CF8-AC32-A171E7F8311F}"/>
              </a:ext>
            </a:extLst>
          </p:cNvPr>
          <p:cNvSpPr txBox="1"/>
          <p:nvPr/>
        </p:nvSpPr>
        <p:spPr>
          <a:xfrm>
            <a:off x="3756155" y="5025451"/>
            <a:ext cx="32478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dar</a:t>
            </a:r>
          </a:p>
        </p:txBody>
      </p:sp>
      <p:pic>
        <p:nvPicPr>
          <p:cNvPr id="28" name="Picture 27" descr="A picture containing light&#10;&#10;Description automatically generated">
            <a:extLst>
              <a:ext uri="{FF2B5EF4-FFF2-40B4-BE49-F238E27FC236}">
                <a16:creationId xmlns:a16="http://schemas.microsoft.com/office/drawing/2014/main" id="{02D1C738-1C8A-42EB-A01A-760B797ADA2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87917" y="-104580"/>
            <a:ext cx="1268416" cy="2230182"/>
          </a:xfrm>
          <a:prstGeom prst="rect">
            <a:avLst/>
          </a:prstGeom>
        </p:spPr>
      </p:pic>
      <p:sp>
        <p:nvSpPr>
          <p:cNvPr id="29" name="TextBox 28">
            <a:extLst>
              <a:ext uri="{FF2B5EF4-FFF2-40B4-BE49-F238E27FC236}">
                <a16:creationId xmlns:a16="http://schemas.microsoft.com/office/drawing/2014/main" id="{BCF63A4E-BC57-4E2D-A823-A314C5867DB5}"/>
              </a:ext>
            </a:extLst>
          </p:cNvPr>
          <p:cNvSpPr txBox="1"/>
          <p:nvPr/>
        </p:nvSpPr>
        <p:spPr>
          <a:xfrm rot="21305855">
            <a:off x="10086390" y="5508356"/>
            <a:ext cx="1683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[careful!]</a:t>
            </a:r>
          </a:p>
        </p:txBody>
      </p:sp>
      <p:pic>
        <p:nvPicPr>
          <p:cNvPr id="10" name="Picture 2" descr="http://www.clker.com/cliparts/Z/V/F/n/z/Q/blue-number-four-md.png">
            <a:extLst>
              <a:ext uri="{FF2B5EF4-FFF2-40B4-BE49-F238E27FC236}">
                <a16:creationId xmlns:a16="http://schemas.microsoft.com/office/drawing/2014/main" id="{64B1E6AB-305F-440F-BB95-4F6C2ABEF8C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74548" y="2565394"/>
            <a:ext cx="1081785" cy="10817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CF63A4E-BC57-4E2D-A823-A314C5867DB5}"/>
              </a:ext>
            </a:extLst>
          </p:cNvPr>
          <p:cNvSpPr txBox="1"/>
          <p:nvPr/>
        </p:nvSpPr>
        <p:spPr>
          <a:xfrm rot="21305855">
            <a:off x="7259468" y="1153141"/>
            <a:ext cx="1683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[body]</a:t>
            </a:r>
          </a:p>
        </p:txBody>
      </p:sp>
    </p:spTree>
    <p:extLst>
      <p:ext uri="{BB962C8B-B14F-4D97-AF65-F5344CB8AC3E}">
        <p14:creationId xmlns:p14="http://schemas.microsoft.com/office/powerpoint/2010/main" val="30479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CUERP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4" name="CUERP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4" name="CUERPO.wav"/>
                                        </p:tgtEl>
                                      </p:cMediaNode>
                                    </p:audio>
                                  </p:sub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5" name="ESCUEL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5" name="ESCUELA.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subTnLst>
                                    <p:audio>
                                      <p:cMediaNode>
                                        <p:cTn display="0" masterRel="sameClick">
                                          <p:stCondLst>
                                            <p:cond evt="begin" delay="0">
                                              <p:tn val="35"/>
                                            </p:cond>
                                          </p:stCondLst>
                                          <p:endCondLst>
                                            <p:cond evt="onStopAudio" delay="0">
                                              <p:tgtEl>
                                                <p:sldTgt/>
                                              </p:tgtEl>
                                            </p:cond>
                                          </p:endCondLst>
                                        </p:cTn>
                                        <p:tgtEl>
                                          <p:sndTgt r:embed="rId6" name="CUA.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7" name="CUATRO.wav"/>
                                        </p:tgtEl>
                                      </p:cMediaNode>
                                    </p:audio>
                                  </p:sub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subTnLst>
                                    <p:audio>
                                      <p:cMediaNode>
                                        <p:cTn display="0" masterRel="sameClick">
                                          <p:stCondLst>
                                            <p:cond evt="begin" delay="0">
                                              <p:tn val="43"/>
                                            </p:cond>
                                          </p:stCondLst>
                                          <p:endCondLst>
                                            <p:cond evt="onStopAudio" delay="0">
                                              <p:tgtEl>
                                                <p:sldTgt/>
                                              </p:tgtEl>
                                            </p:cond>
                                          </p:endCondLst>
                                        </p:cTn>
                                        <p:tgtEl>
                                          <p:sndTgt r:embed="rId7" name="CUATRO.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subTnLst>
                                    <p:audio>
                                      <p:cMediaNode>
                                        <p:cTn display="0" masterRel="sameClick">
                                          <p:stCondLst>
                                            <p:cond evt="begin" delay="0">
                                              <p:tn val="48"/>
                                            </p:cond>
                                          </p:stCondLst>
                                          <p:endCondLst>
                                            <p:cond evt="onStopAudio" delay="0">
                                              <p:tgtEl>
                                                <p:sldTgt/>
                                              </p:tgtEl>
                                            </p:cond>
                                          </p:endCondLst>
                                        </p:cTn>
                                        <p:tgtEl>
                                          <p:sndTgt r:embed="rId7" name="CUATRO.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subTnLst>
                                    <p:audio>
                                      <p:cMediaNode>
                                        <p:cTn display="0" masterRel="sameClick">
                                          <p:stCondLst>
                                            <p:cond evt="begin" delay="0">
                                              <p:tn val="53"/>
                                            </p:cond>
                                          </p:stCondLst>
                                          <p:endCondLst>
                                            <p:cond evt="onStopAudio" delay="0">
                                              <p:tgtEl>
                                                <p:sldTgt/>
                                              </p:tgtEl>
                                            </p:cond>
                                          </p:endCondLst>
                                        </p:cTn>
                                        <p:tgtEl>
                                          <p:sndTgt r:embed="rId8" name="CUADRO.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subTnLst>
                                    <p:audio>
                                      <p:cMediaNode>
                                        <p:cTn display="0" masterRel="sameClick">
                                          <p:stCondLst>
                                            <p:cond evt="begin" delay="0">
                                              <p:tn val="58"/>
                                            </p:cond>
                                          </p:stCondLst>
                                          <p:endCondLst>
                                            <p:cond evt="onStopAudio" delay="0">
                                              <p:tgtEl>
                                                <p:sldTgt/>
                                              </p:tgtEl>
                                            </p:cond>
                                          </p:endCondLst>
                                        </p:cTn>
                                        <p:tgtEl>
                                          <p:sndTgt r:embed="rId8" name="CUADRO.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subTnLst>
                                    <p:audio>
                                      <p:cMediaNode>
                                        <p:cTn display="0" masterRel="sameClick">
                                          <p:stCondLst>
                                            <p:cond evt="begin" delay="0">
                                              <p:tn val="63"/>
                                            </p:cond>
                                          </p:stCondLst>
                                          <p:endCondLst>
                                            <p:cond evt="onStopAudio" delay="0">
                                              <p:tgtEl>
                                                <p:sldTgt/>
                                              </p:tgtEl>
                                            </p:cond>
                                          </p:endCondLst>
                                        </p:cTn>
                                        <p:tgtEl>
                                          <p:sndTgt r:embed="rId9" name="CUI.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subTnLst>
                                    <p:audio>
                                      <p:cMediaNode>
                                        <p:cTn display="0" masterRel="sameClick">
                                          <p:stCondLst>
                                            <p:cond evt="begin" delay="0">
                                              <p:tn val="68"/>
                                            </p:cond>
                                          </p:stCondLst>
                                          <p:endCondLst>
                                            <p:cond evt="onStopAudio" delay="0">
                                              <p:tgtEl>
                                                <p:sldTgt/>
                                              </p:tgtEl>
                                            </p:cond>
                                          </p:endCondLst>
                                        </p:cTn>
                                        <p:tgtEl>
                                          <p:sndTgt r:embed="rId10" name="CUIDAR.wav"/>
                                        </p:tgtEl>
                                      </p:cMediaNode>
                                    </p:audio>
                                  </p:subTnLst>
                                </p:cTn>
                              </p:par>
                              <p:par>
                                <p:cTn id="71" presetID="10"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10" name="CUIDAR.wav"/>
                                        </p:tgtEl>
                                      </p:cMediaNode>
                                    </p:audio>
                                  </p:subTnLst>
                                </p:cTn>
                              </p:par>
                              <p:par>
                                <p:cTn id="79" presetID="10" presetClass="entr" presetSubtype="0"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subTnLst>
                                    <p:audio>
                                      <p:cMediaNode>
                                        <p:cTn display="0" masterRel="sameClick">
                                          <p:stCondLst>
                                            <p:cond evt="begin" delay="0">
                                              <p:tn val="84"/>
                                            </p:cond>
                                          </p:stCondLst>
                                          <p:endCondLst>
                                            <p:cond evt="onStopAudio" delay="0">
                                              <p:tgtEl>
                                                <p:sldTgt/>
                                              </p:tgtEl>
                                            </p:cond>
                                          </p:endCondLst>
                                        </p:cTn>
                                        <p:tgtEl>
                                          <p:sndTgt r:embed="rId11" name="CUIDADO.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subTnLst>
                                    <p:audio>
                                      <p:cMediaNode>
                                        <p:cTn display="0" masterRel="sameClick">
                                          <p:stCondLst>
                                            <p:cond evt="begin" delay="0">
                                              <p:tn val="89"/>
                                            </p:cond>
                                          </p:stCondLst>
                                          <p:endCondLst>
                                            <p:cond evt="onStopAudio" delay="0">
                                              <p:tgtEl>
                                                <p:sldTgt/>
                                              </p:tgtEl>
                                            </p:cond>
                                          </p:endCondLst>
                                        </p:cTn>
                                        <p:tgtEl>
                                          <p:sndTgt r:embed="rId11" name="CUIDADO.wav"/>
                                        </p:tgtEl>
                                      </p:cMediaNode>
                                    </p:audio>
                                  </p:subTnLst>
                                </p:cTn>
                              </p:par>
                              <p:par>
                                <p:cTn id="92" presetID="10" presetClass="entr" presetSubtype="0" fill="hold"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9" grpId="0"/>
      <p:bldP spid="11" grpId="0"/>
      <p:bldP spid="12" grpId="0" animBg="1"/>
      <p:bldP spid="14" grpId="0"/>
      <p:bldP spid="15" grpId="0"/>
      <p:bldP spid="16" grpId="0" animBg="1"/>
      <p:bldP spid="18" grpId="0"/>
      <p:bldP spid="25" grpId="0"/>
      <p:bldP spid="27"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4301028" cy="1325563"/>
          </a:xfrm>
        </p:spPr>
        <p:txBody>
          <a:bodyPr>
            <a:normAutofit/>
          </a:bodyPr>
          <a:lstStyle/>
          <a:p>
            <a:pPr lvl="0" algn="ctr">
              <a:lnSpc>
                <a:spcPct val="100000"/>
              </a:lnSpc>
              <a:spcBef>
                <a:spcPts val="0"/>
              </a:spcBef>
              <a:defRPr/>
            </a:pPr>
            <a:r>
              <a:rPr lang="en-GB" sz="3600" b="1" kern="0" dirty="0">
                <a:solidFill>
                  <a:schemeClr val="bg1"/>
                </a:solidFill>
                <a:cs typeface="Calibri" panose="020F0502020204030204" pitchFamily="34" charset="0"/>
              </a:rPr>
              <a:t>¿CUE, CUA o CUI?</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Picture 4" descr="http://www.clker.com/cliparts/7/e/a/9/11949845501937991943silhouette_male_2.svg.hi.png">
            <a:extLst>
              <a:ext uri="{FF2B5EF4-FFF2-40B4-BE49-F238E27FC236}">
                <a16:creationId xmlns:a16="http://schemas.microsoft.com/office/drawing/2014/main" id="{AAF0042B-4E67-4DEB-B026-6374DD861B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1463" y="3950144"/>
            <a:ext cx="631787" cy="23489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www.clker.com/cliparts/H/e/L/H/P/2/school-building-hi.png">
            <a:extLst>
              <a:ext uri="{FF2B5EF4-FFF2-40B4-BE49-F238E27FC236}">
                <a16:creationId xmlns:a16="http://schemas.microsoft.com/office/drawing/2014/main" id="{651CC07F-1E4B-45F6-AABA-433F4A2D9B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200" y="1325563"/>
            <a:ext cx="2928898" cy="14986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Z/V/F/n/z/Q/blue-number-four-md.png">
            <a:extLst>
              <a:ext uri="{FF2B5EF4-FFF2-40B4-BE49-F238E27FC236}">
                <a16:creationId xmlns:a16="http://schemas.microsoft.com/office/drawing/2014/main" id="{562B7327-7ECF-4CB2-B9CF-8C3576104E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03369">
            <a:off x="791150" y="3664217"/>
            <a:ext cx="1693536" cy="16935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6" descr="http://www.clker.com/cliparts/e/f/c/6/1194984474799472689picture_frame_jakob_chao_.svg.hi.png">
            <a:extLst>
              <a:ext uri="{FF2B5EF4-FFF2-40B4-BE49-F238E27FC236}">
                <a16:creationId xmlns:a16="http://schemas.microsoft.com/office/drawing/2014/main" id="{77C87DC5-0629-4CB0-9FA0-1C3C99F049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0885" y="3951163"/>
            <a:ext cx="2183751" cy="172516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B54180DB-FCBB-4F32-8BB7-02247B526A64}"/>
              </a:ext>
            </a:extLst>
          </p:cNvPr>
          <p:cNvSpPr txBox="1"/>
          <p:nvPr/>
        </p:nvSpPr>
        <p:spPr>
          <a:xfrm rot="21103582">
            <a:off x="4883486" y="2051625"/>
            <a:ext cx="286429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[to look after; take care of]</a:t>
            </a:r>
          </a:p>
        </p:txBody>
      </p:sp>
      <p:sp>
        <p:nvSpPr>
          <p:cNvPr id="37" name="TextBox 36">
            <a:extLst>
              <a:ext uri="{FF2B5EF4-FFF2-40B4-BE49-F238E27FC236}">
                <a16:creationId xmlns:a16="http://schemas.microsoft.com/office/drawing/2014/main" id="{0DBDFA40-CD9E-4EEB-9D50-1EE3C6CB1352}"/>
              </a:ext>
            </a:extLst>
          </p:cNvPr>
          <p:cNvSpPr txBox="1"/>
          <p:nvPr/>
        </p:nvSpPr>
        <p:spPr>
          <a:xfrm>
            <a:off x="338647" y="2707690"/>
            <a:ext cx="34928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es</a:t>
            </a:r>
            <a:r>
              <a:rPr kumimoji="0" lang="en-GB" sz="5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____la</a:t>
            </a:r>
          </a:p>
        </p:txBody>
      </p:sp>
      <p:sp>
        <p:nvSpPr>
          <p:cNvPr id="38" name="TextBox 37">
            <a:extLst>
              <a:ext uri="{FF2B5EF4-FFF2-40B4-BE49-F238E27FC236}">
                <a16:creationId xmlns:a16="http://schemas.microsoft.com/office/drawing/2014/main" id="{83C7C042-304D-4271-A7AB-2BADCAB95825}"/>
              </a:ext>
            </a:extLst>
          </p:cNvPr>
          <p:cNvSpPr txBox="1"/>
          <p:nvPr/>
        </p:nvSpPr>
        <p:spPr>
          <a:xfrm>
            <a:off x="1099194" y="2709673"/>
            <a:ext cx="19188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latin typeface="Century Gothic" panose="020F0302020204030204"/>
                <a:ea typeface="+mn-ea"/>
                <a:cs typeface="+mn-cs"/>
              </a:rPr>
              <a:t>cue</a:t>
            </a:r>
            <a:endParaRPr kumimoji="0" lang="en-GB" sz="44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D8E5A41E-3234-4AC0-8BCA-DAF5EFD1E64A}"/>
              </a:ext>
            </a:extLst>
          </p:cNvPr>
          <p:cNvSpPr txBox="1"/>
          <p:nvPr/>
        </p:nvSpPr>
        <p:spPr>
          <a:xfrm>
            <a:off x="562337" y="5474818"/>
            <a:ext cx="34928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____tro</a:t>
            </a:r>
          </a:p>
        </p:txBody>
      </p:sp>
      <p:sp>
        <p:nvSpPr>
          <p:cNvPr id="40" name="TextBox 39">
            <a:extLst>
              <a:ext uri="{FF2B5EF4-FFF2-40B4-BE49-F238E27FC236}">
                <a16:creationId xmlns:a16="http://schemas.microsoft.com/office/drawing/2014/main" id="{2F603EC5-F369-41C9-A995-E8A05D8FE1E8}"/>
              </a:ext>
            </a:extLst>
          </p:cNvPr>
          <p:cNvSpPr txBox="1"/>
          <p:nvPr/>
        </p:nvSpPr>
        <p:spPr>
          <a:xfrm>
            <a:off x="617660" y="5474818"/>
            <a:ext cx="19188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latin typeface="Century Gothic" panose="020F0302020204030204"/>
                <a:ea typeface="+mn-ea"/>
                <a:cs typeface="+mn-cs"/>
              </a:rPr>
              <a:t>cua</a:t>
            </a:r>
            <a:endParaRPr kumimoji="0" lang="en-GB" sz="44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C469215-E5C7-4A56-A695-61EFE21FB5E0}"/>
              </a:ext>
            </a:extLst>
          </p:cNvPr>
          <p:cNvSpPr txBox="1"/>
          <p:nvPr/>
        </p:nvSpPr>
        <p:spPr>
          <a:xfrm>
            <a:off x="4793611" y="3078078"/>
            <a:ext cx="34928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___dar</a:t>
            </a:r>
          </a:p>
        </p:txBody>
      </p:sp>
      <p:sp>
        <p:nvSpPr>
          <p:cNvPr id="42" name="TextBox 41">
            <a:extLst>
              <a:ext uri="{FF2B5EF4-FFF2-40B4-BE49-F238E27FC236}">
                <a16:creationId xmlns:a16="http://schemas.microsoft.com/office/drawing/2014/main" id="{24F9AAE6-D0E9-44BB-8EE7-3F8EDC224564}"/>
              </a:ext>
            </a:extLst>
          </p:cNvPr>
          <p:cNvSpPr txBox="1"/>
          <p:nvPr/>
        </p:nvSpPr>
        <p:spPr>
          <a:xfrm>
            <a:off x="4793611" y="3076160"/>
            <a:ext cx="19188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latin typeface="Century Gothic" panose="020F0302020204030204"/>
                <a:ea typeface="+mn-ea"/>
                <a:cs typeface="+mn-cs"/>
              </a:rPr>
              <a:t>cui</a:t>
            </a:r>
            <a:endParaRPr kumimoji="0" lang="en-GB" sz="44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27BB4437-74BA-46C8-A23F-FA2319050E54}"/>
              </a:ext>
            </a:extLst>
          </p:cNvPr>
          <p:cNvSpPr txBox="1"/>
          <p:nvPr/>
        </p:nvSpPr>
        <p:spPr>
          <a:xfrm>
            <a:off x="9579511" y="5467152"/>
            <a:ext cx="34928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___rpo</a:t>
            </a:r>
          </a:p>
        </p:txBody>
      </p:sp>
      <p:sp>
        <p:nvSpPr>
          <p:cNvPr id="44" name="TextBox 43">
            <a:extLst>
              <a:ext uri="{FF2B5EF4-FFF2-40B4-BE49-F238E27FC236}">
                <a16:creationId xmlns:a16="http://schemas.microsoft.com/office/drawing/2014/main" id="{E91FE448-F9E6-458D-9682-0F6DF8DBC42E}"/>
              </a:ext>
            </a:extLst>
          </p:cNvPr>
          <p:cNvSpPr txBox="1"/>
          <p:nvPr/>
        </p:nvSpPr>
        <p:spPr>
          <a:xfrm>
            <a:off x="9323250" y="5467152"/>
            <a:ext cx="19188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latin typeface="Century Gothic" panose="020F0302020204030204"/>
                <a:ea typeface="+mn-ea"/>
                <a:cs typeface="+mn-cs"/>
              </a:rPr>
              <a:t>cue</a:t>
            </a:r>
            <a:endParaRPr kumimoji="0" lang="en-GB" sz="44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E29B124B-EE42-48E1-8934-5AD8797D20C5}"/>
              </a:ext>
            </a:extLst>
          </p:cNvPr>
          <p:cNvSpPr txBox="1"/>
          <p:nvPr/>
        </p:nvSpPr>
        <p:spPr>
          <a:xfrm>
            <a:off x="5009769" y="5496673"/>
            <a:ext cx="34928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___dro</a:t>
            </a:r>
          </a:p>
        </p:txBody>
      </p:sp>
      <p:sp>
        <p:nvSpPr>
          <p:cNvPr id="46" name="TextBox 45">
            <a:extLst>
              <a:ext uri="{FF2B5EF4-FFF2-40B4-BE49-F238E27FC236}">
                <a16:creationId xmlns:a16="http://schemas.microsoft.com/office/drawing/2014/main" id="{E6025469-FB74-4286-8E2F-3C72DB1505EB}"/>
              </a:ext>
            </a:extLst>
          </p:cNvPr>
          <p:cNvSpPr txBox="1"/>
          <p:nvPr/>
        </p:nvSpPr>
        <p:spPr>
          <a:xfrm>
            <a:off x="4750858" y="5496673"/>
            <a:ext cx="19188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latin typeface="Century Gothic" panose="020F0302020204030204"/>
                <a:ea typeface="+mn-ea"/>
                <a:cs typeface="+mn-cs"/>
              </a:rPr>
              <a:t>cua</a:t>
            </a:r>
            <a:endParaRPr kumimoji="0" lang="en-GB" sz="44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48" name="Action Button: Custom 22">
            <a:hlinkClick r:id="" action="ppaction://noaction" highlightClick="1">
              <a:snd r:embed="rId8" name="ESCUELA.wav"/>
            </a:hlinkClick>
            <a:extLst>
              <a:ext uri="{FF2B5EF4-FFF2-40B4-BE49-F238E27FC236}">
                <a16:creationId xmlns:a16="http://schemas.microsoft.com/office/drawing/2014/main" id="{1742AB76-8BAC-437E-B8EF-51C39031D6D4}"/>
              </a:ext>
            </a:extLst>
          </p:cNvPr>
          <p:cNvSpPr/>
          <p:nvPr/>
        </p:nvSpPr>
        <p:spPr>
          <a:xfrm>
            <a:off x="42684" y="207705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9" name="Action Button: Custom 23">
            <a:hlinkClick r:id="" action="ppaction://noaction" highlightClick="1">
              <a:snd r:embed="rId9" name="CUATRO.wav"/>
            </a:hlinkClick>
            <a:extLst>
              <a:ext uri="{FF2B5EF4-FFF2-40B4-BE49-F238E27FC236}">
                <a16:creationId xmlns:a16="http://schemas.microsoft.com/office/drawing/2014/main" id="{3B1A6B0A-6300-4961-80E0-8F3A5BB2741D}"/>
              </a:ext>
            </a:extLst>
          </p:cNvPr>
          <p:cNvSpPr/>
          <p:nvPr/>
        </p:nvSpPr>
        <p:spPr>
          <a:xfrm>
            <a:off x="190197" y="435538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50" name="Action Button: Custom 24">
            <a:hlinkClick r:id="" action="ppaction://noaction" highlightClick="1">
              <a:snd r:embed="rId10" name="CUIDAR.wav"/>
            </a:hlinkClick>
            <a:extLst>
              <a:ext uri="{FF2B5EF4-FFF2-40B4-BE49-F238E27FC236}">
                <a16:creationId xmlns:a16="http://schemas.microsoft.com/office/drawing/2014/main" id="{9544BC92-AB76-43C8-AE59-AB8324263B47}"/>
              </a:ext>
            </a:extLst>
          </p:cNvPr>
          <p:cNvSpPr/>
          <p:nvPr/>
        </p:nvSpPr>
        <p:spPr>
          <a:xfrm>
            <a:off x="4152912" y="208142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1" name="Action Button: Custom 25">
            <a:hlinkClick r:id="" action="ppaction://noaction" highlightClick="1">
              <a:snd r:embed="rId11" name="CUADRO.wav"/>
            </a:hlinkClick>
            <a:extLst>
              <a:ext uri="{FF2B5EF4-FFF2-40B4-BE49-F238E27FC236}">
                <a16:creationId xmlns:a16="http://schemas.microsoft.com/office/drawing/2014/main" id="{4630F409-F30F-4A84-BAE6-E4364BAE3DD2}"/>
              </a:ext>
            </a:extLst>
          </p:cNvPr>
          <p:cNvSpPr/>
          <p:nvPr/>
        </p:nvSpPr>
        <p:spPr>
          <a:xfrm>
            <a:off x="4253367" y="435998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2" name="Action Button: Custom 26">
            <a:hlinkClick r:id="" action="ppaction://noaction" highlightClick="1">
              <a:snd r:embed="rId12" name="CUIDADO.wav"/>
            </a:hlinkClick>
            <a:extLst>
              <a:ext uri="{FF2B5EF4-FFF2-40B4-BE49-F238E27FC236}">
                <a16:creationId xmlns:a16="http://schemas.microsoft.com/office/drawing/2014/main" id="{194D23E5-8791-4794-9322-3CCE8234772B}"/>
              </a:ext>
            </a:extLst>
          </p:cNvPr>
          <p:cNvSpPr/>
          <p:nvPr/>
        </p:nvSpPr>
        <p:spPr>
          <a:xfrm>
            <a:off x="8210807" y="245840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3" name="TextBox 52">
            <a:extLst>
              <a:ext uri="{FF2B5EF4-FFF2-40B4-BE49-F238E27FC236}">
                <a16:creationId xmlns:a16="http://schemas.microsoft.com/office/drawing/2014/main" id="{A45FF925-9E86-4242-909A-756B9944A8E0}"/>
              </a:ext>
            </a:extLst>
          </p:cNvPr>
          <p:cNvSpPr txBox="1"/>
          <p:nvPr/>
        </p:nvSpPr>
        <p:spPr>
          <a:xfrm>
            <a:off x="8757091" y="1917081"/>
            <a:ext cx="34928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___dado!</a:t>
            </a:r>
          </a:p>
        </p:txBody>
      </p:sp>
      <p:sp>
        <p:nvSpPr>
          <p:cNvPr id="54" name="TextBox 53">
            <a:extLst>
              <a:ext uri="{FF2B5EF4-FFF2-40B4-BE49-F238E27FC236}">
                <a16:creationId xmlns:a16="http://schemas.microsoft.com/office/drawing/2014/main" id="{194EEEDD-D80A-413F-A566-5DA765FB50AF}"/>
              </a:ext>
            </a:extLst>
          </p:cNvPr>
          <p:cNvSpPr txBox="1"/>
          <p:nvPr/>
        </p:nvSpPr>
        <p:spPr>
          <a:xfrm>
            <a:off x="8530461" y="1909464"/>
            <a:ext cx="19188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latin typeface="Century Gothic" panose="020F0302020204030204"/>
                <a:ea typeface="+mn-ea"/>
                <a:cs typeface="+mn-cs"/>
              </a:rPr>
              <a:t>¡cui</a:t>
            </a:r>
            <a:endParaRPr kumimoji="0" lang="en-GB" sz="44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pic>
        <p:nvPicPr>
          <p:cNvPr id="55" name="Picture 2" descr="http://www.clker.com/cliparts/H/J/f/T/j/B/danger-md.png">
            <a:extLst>
              <a:ext uri="{FF2B5EF4-FFF2-40B4-BE49-F238E27FC236}">
                <a16:creationId xmlns:a16="http://schemas.microsoft.com/office/drawing/2014/main" id="{A464532D-1DBC-41AE-ABF9-0BDA0A8F91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39393" y="2855557"/>
            <a:ext cx="1207532" cy="1061166"/>
          </a:xfrm>
          <a:prstGeom prst="rect">
            <a:avLst/>
          </a:prstGeom>
          <a:noFill/>
          <a:extLst>
            <a:ext uri="{909E8E84-426E-40DD-AFC4-6F175D3DCCD1}">
              <a14:hiddenFill xmlns:a14="http://schemas.microsoft.com/office/drawing/2010/main">
                <a:solidFill>
                  <a:srgbClr val="FFFFFF"/>
                </a:solidFill>
              </a14:hiddenFill>
            </a:ext>
          </a:extLst>
        </p:spPr>
      </p:pic>
      <p:sp>
        <p:nvSpPr>
          <p:cNvPr id="56" name="Action Button: Custom 32">
            <a:hlinkClick r:id="" action="ppaction://noaction" highlightClick="1">
              <a:snd r:embed="rId14" name="CUERPO.wav"/>
            </a:hlinkClick>
            <a:extLst>
              <a:ext uri="{FF2B5EF4-FFF2-40B4-BE49-F238E27FC236}">
                <a16:creationId xmlns:a16="http://schemas.microsoft.com/office/drawing/2014/main" id="{2D97E36E-D936-4EB4-BFC9-E4AD89AA3A42}"/>
              </a:ext>
            </a:extLst>
          </p:cNvPr>
          <p:cNvSpPr/>
          <p:nvPr/>
        </p:nvSpPr>
        <p:spPr>
          <a:xfrm>
            <a:off x="8250342" y="423907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latin typeface="Tw Cen MT" panose="020B0602020104020603"/>
                <a:ea typeface="+mn-ea"/>
                <a:cs typeface="+mn-cs"/>
              </a:rPr>
              <a:t>6</a:t>
            </a:r>
          </a:p>
        </p:txBody>
      </p:sp>
    </p:spTree>
    <p:extLst>
      <p:ext uri="{BB962C8B-B14F-4D97-AF65-F5344CB8AC3E}">
        <p14:creationId xmlns:p14="http://schemas.microsoft.com/office/powerpoint/2010/main" val="361467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2" grpId="0"/>
      <p:bldP spid="44" grpId="0"/>
      <p:bldP spid="46"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kern="0" dirty="0">
                <a:solidFill>
                  <a:schemeClr val="bg1"/>
                </a:solidFill>
                <a:cs typeface="Calibri" panose="020F0502020204030204" pitchFamily="34" charset="0"/>
              </a:rPr>
              <a:t>¿CUE, CUA o CUI?</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4" descr="http://www.clker.com/cliparts/7/e/a/9/11949845501937991943silhouette_male_2.svg.hi.png">
            <a:extLst>
              <a:ext uri="{FF2B5EF4-FFF2-40B4-BE49-F238E27FC236}">
                <a16:creationId xmlns:a16="http://schemas.microsoft.com/office/drawing/2014/main" id="{C1C1D7A3-7608-4C15-A827-0FA899DC12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1944" y="3993788"/>
            <a:ext cx="631787" cy="2348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clker.com/cliparts/H/e/L/H/P/2/school-building-hi.png">
            <a:extLst>
              <a:ext uri="{FF2B5EF4-FFF2-40B4-BE49-F238E27FC236}">
                <a16:creationId xmlns:a16="http://schemas.microsoft.com/office/drawing/2014/main" id="{9C93C744-CEA3-4D45-819C-65E5569A14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039" y="1288204"/>
            <a:ext cx="2928898" cy="1498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ker.com/cliparts/Z/V/F/n/z/Q/blue-number-four-md.png">
            <a:extLst>
              <a:ext uri="{FF2B5EF4-FFF2-40B4-BE49-F238E27FC236}">
                <a16:creationId xmlns:a16="http://schemas.microsoft.com/office/drawing/2014/main" id="{86F6E236-2C8D-4FBF-8692-4AA1A8C448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03369">
            <a:off x="754889" y="3809158"/>
            <a:ext cx="1693536" cy="16935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6" descr="http://www.clker.com/cliparts/e/f/c/6/1194984474799472689picture_frame_jakob_chao_.svg.hi.png">
            <a:extLst>
              <a:ext uri="{FF2B5EF4-FFF2-40B4-BE49-F238E27FC236}">
                <a16:creationId xmlns:a16="http://schemas.microsoft.com/office/drawing/2014/main" id="{3A2C7D34-4938-4057-BA35-D07E3A383C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2327" y="4045808"/>
            <a:ext cx="2183751" cy="17251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8A77E29-06CC-487F-ABA2-396768B3F128}"/>
              </a:ext>
            </a:extLst>
          </p:cNvPr>
          <p:cNvSpPr txBox="1"/>
          <p:nvPr/>
        </p:nvSpPr>
        <p:spPr>
          <a:xfrm rot="21103582">
            <a:off x="4913395" y="2083041"/>
            <a:ext cx="286429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[to look after; take care of]</a:t>
            </a:r>
          </a:p>
        </p:txBody>
      </p:sp>
      <p:sp>
        <p:nvSpPr>
          <p:cNvPr id="12" name="TextBox 11">
            <a:extLst>
              <a:ext uri="{FF2B5EF4-FFF2-40B4-BE49-F238E27FC236}">
                <a16:creationId xmlns:a16="http://schemas.microsoft.com/office/drawing/2014/main" id="{B1AC1C3B-B3C0-4AB2-87AE-DDA0FE6271A1}"/>
              </a:ext>
            </a:extLst>
          </p:cNvPr>
          <p:cNvSpPr txBox="1"/>
          <p:nvPr/>
        </p:nvSpPr>
        <p:spPr>
          <a:xfrm>
            <a:off x="663039" y="2724463"/>
            <a:ext cx="28916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es</a:t>
            </a:r>
            <a:r>
              <a:rPr kumimoji="0" lang="en-GB" sz="5400" b="1" i="0" u="none" strike="noStrike" kern="0" cap="none" spc="0" normalizeH="0" baseline="0" noProof="0" dirty="0" err="1">
                <a:ln>
                  <a:noFill/>
                </a:ln>
                <a:solidFill>
                  <a:srgbClr val="ED7D31"/>
                </a:solidFill>
                <a:effectLst/>
                <a:uLnTx/>
                <a:uFillTx/>
                <a:latin typeface="Century Gothic" panose="020F0302020204030204"/>
                <a:ea typeface="+mn-ea"/>
                <a:cs typeface="+mn-cs"/>
              </a:rPr>
              <a:t>cue</a:t>
            </a:r>
            <a:r>
              <a:rPr kumimoji="0" lang="en-GB" sz="5400" b="1"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la</a:t>
            </a:r>
            <a:endParaRPr kumimoji="0" lang="en-GB" sz="4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C1F02036-DBF8-421C-89D1-6749D076480E}"/>
              </a:ext>
            </a:extLst>
          </p:cNvPr>
          <p:cNvSpPr txBox="1"/>
          <p:nvPr/>
        </p:nvSpPr>
        <p:spPr>
          <a:xfrm>
            <a:off x="581398" y="5619759"/>
            <a:ext cx="244292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latin typeface="Century Gothic" panose="020F0302020204030204"/>
                <a:ea typeface="+mn-ea"/>
                <a:cs typeface="+mn-cs"/>
              </a:rPr>
              <a:t>cua</a:t>
            </a:r>
            <a:r>
              <a:rPr kumimoji="0" lang="en-GB" sz="5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tro</a:t>
            </a:r>
            <a:endParaRPr kumimoji="0" lang="en-GB" sz="4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C6B362A9-141A-4F58-B133-B12BFEC239A7}"/>
              </a:ext>
            </a:extLst>
          </p:cNvPr>
          <p:cNvSpPr txBox="1"/>
          <p:nvPr/>
        </p:nvSpPr>
        <p:spPr>
          <a:xfrm>
            <a:off x="4794962" y="3220191"/>
            <a:ext cx="359430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latin typeface="Century Gothic" panose="020F0302020204030204"/>
                <a:ea typeface="+mn-ea"/>
                <a:cs typeface="+mn-cs"/>
              </a:rPr>
              <a:t>cui</a:t>
            </a:r>
            <a:r>
              <a:rPr kumimoji="0" lang="en-GB" sz="5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dar</a:t>
            </a:r>
            <a:endParaRPr kumimoji="0" lang="en-GB" sz="4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C800071F-500D-4FC4-8266-0857593E4965}"/>
              </a:ext>
            </a:extLst>
          </p:cNvPr>
          <p:cNvSpPr txBox="1"/>
          <p:nvPr/>
        </p:nvSpPr>
        <p:spPr>
          <a:xfrm>
            <a:off x="9483731" y="5510796"/>
            <a:ext cx="28724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latin typeface="Century Gothic" panose="020F0302020204030204"/>
                <a:ea typeface="+mn-ea"/>
                <a:cs typeface="+mn-cs"/>
              </a:rPr>
              <a:t>cue</a:t>
            </a:r>
            <a:r>
              <a:rPr kumimoji="0" lang="en-GB" sz="5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rpo</a:t>
            </a:r>
            <a:endParaRPr kumimoji="0" lang="en-GB" sz="4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B82E98C-3EC0-4AD1-997D-7C61CCC86FCB}"/>
              </a:ext>
            </a:extLst>
          </p:cNvPr>
          <p:cNvSpPr txBox="1"/>
          <p:nvPr/>
        </p:nvSpPr>
        <p:spPr>
          <a:xfrm>
            <a:off x="4792300" y="5591318"/>
            <a:ext cx="29234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latin typeface="Century Gothic" panose="020F0302020204030204"/>
                <a:ea typeface="+mn-ea"/>
                <a:cs typeface="+mn-cs"/>
              </a:rPr>
              <a:t>cua</a:t>
            </a:r>
            <a:r>
              <a:rPr kumimoji="0" lang="en-GB" sz="5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dro</a:t>
            </a:r>
            <a:endParaRPr kumimoji="0" lang="en-GB" sz="4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64706BD5-C7EA-4CA8-8D9C-E5C2F749BD7D}"/>
              </a:ext>
            </a:extLst>
          </p:cNvPr>
          <p:cNvSpPr txBox="1"/>
          <p:nvPr/>
        </p:nvSpPr>
        <p:spPr>
          <a:xfrm>
            <a:off x="8615275" y="1933897"/>
            <a:ext cx="341620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latin typeface="Century Gothic" panose="020F0302020204030204"/>
                <a:ea typeface="+mn-ea"/>
                <a:cs typeface="+mn-cs"/>
              </a:rPr>
              <a:t>¡cui</a:t>
            </a:r>
            <a:r>
              <a:rPr kumimoji="0" lang="en-GB" sz="5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dado!</a:t>
            </a:r>
            <a:endParaRPr kumimoji="0" lang="en-GB" sz="4400" b="1"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endParaRPr>
          </a:p>
        </p:txBody>
      </p:sp>
      <p:pic>
        <p:nvPicPr>
          <p:cNvPr id="19" name="Picture 2" descr="http://www.clker.com/cliparts/H/J/f/T/j/B/danger-md.png">
            <a:extLst>
              <a:ext uri="{FF2B5EF4-FFF2-40B4-BE49-F238E27FC236}">
                <a16:creationId xmlns:a16="http://schemas.microsoft.com/office/drawing/2014/main" id="{F9DA88E0-D4C0-4D42-BABE-B1190C1DE8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68037" y="2813791"/>
            <a:ext cx="1207532" cy="1061166"/>
          </a:xfrm>
          <a:prstGeom prst="rect">
            <a:avLst/>
          </a:prstGeom>
          <a:noFill/>
          <a:extLst>
            <a:ext uri="{909E8E84-426E-40DD-AFC4-6F175D3DCCD1}">
              <a14:hiddenFill xmlns:a14="http://schemas.microsoft.com/office/drawing/2010/main">
                <a:solidFill>
                  <a:srgbClr val="FFFFFF"/>
                </a:solidFill>
              </a14:hiddenFill>
            </a:ext>
          </a:extLst>
        </p:spPr>
      </p:pic>
      <p:sp>
        <p:nvSpPr>
          <p:cNvPr id="20" name="Action Button: Custom 21">
            <a:hlinkClick r:id="" action="ppaction://noaction" highlightClick="1">
              <a:snd r:embed="rId9" name="ESCUELA.wav"/>
            </a:hlinkClick>
            <a:extLst>
              <a:ext uri="{FF2B5EF4-FFF2-40B4-BE49-F238E27FC236}">
                <a16:creationId xmlns:a16="http://schemas.microsoft.com/office/drawing/2014/main" id="{2E2AD6C2-F639-42FA-ADBE-805E6236C8EC}"/>
              </a:ext>
            </a:extLst>
          </p:cNvPr>
          <p:cNvSpPr/>
          <p:nvPr/>
        </p:nvSpPr>
        <p:spPr>
          <a:xfrm>
            <a:off x="160523" y="203969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21" name="Action Button: Custom 27">
            <a:hlinkClick r:id="" action="ppaction://noaction" highlightClick="1">
              <a:snd r:embed="rId10" name="CUATRO.wav"/>
            </a:hlinkClick>
            <a:extLst>
              <a:ext uri="{FF2B5EF4-FFF2-40B4-BE49-F238E27FC236}">
                <a16:creationId xmlns:a16="http://schemas.microsoft.com/office/drawing/2014/main" id="{A6B0A9BE-455B-4152-A489-27F9EC0B7A6A}"/>
              </a:ext>
            </a:extLst>
          </p:cNvPr>
          <p:cNvSpPr/>
          <p:nvPr/>
        </p:nvSpPr>
        <p:spPr>
          <a:xfrm>
            <a:off x="153936" y="450033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22" name="Action Button: Custom 28">
            <a:hlinkClick r:id="" action="ppaction://noaction" highlightClick="1">
              <a:snd r:embed="rId11" name="CUIDAR.wav"/>
            </a:hlinkClick>
            <a:extLst>
              <a:ext uri="{FF2B5EF4-FFF2-40B4-BE49-F238E27FC236}">
                <a16:creationId xmlns:a16="http://schemas.microsoft.com/office/drawing/2014/main" id="{CF683195-BF1F-4DBB-A51F-2D8C8A83306A}"/>
              </a:ext>
            </a:extLst>
          </p:cNvPr>
          <p:cNvSpPr/>
          <p:nvPr/>
        </p:nvSpPr>
        <p:spPr>
          <a:xfrm>
            <a:off x="4226436" y="219045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23" name="Action Button: Custom 29">
            <a:hlinkClick r:id="" action="ppaction://noaction" highlightClick="1">
              <a:snd r:embed="rId12" name="CUADRO.wav"/>
            </a:hlinkClick>
            <a:extLst>
              <a:ext uri="{FF2B5EF4-FFF2-40B4-BE49-F238E27FC236}">
                <a16:creationId xmlns:a16="http://schemas.microsoft.com/office/drawing/2014/main" id="{698B4E5F-42DB-4F03-A6F6-14971BDA5ADA}"/>
              </a:ext>
            </a:extLst>
          </p:cNvPr>
          <p:cNvSpPr/>
          <p:nvPr/>
        </p:nvSpPr>
        <p:spPr>
          <a:xfrm>
            <a:off x="4294809" y="445462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24" name="Action Button: Custom 33">
            <a:hlinkClick r:id="" action="ppaction://noaction" highlightClick="1">
              <a:snd r:embed="rId13" name="CUIDADO.wav"/>
            </a:hlinkClick>
            <a:extLst>
              <a:ext uri="{FF2B5EF4-FFF2-40B4-BE49-F238E27FC236}">
                <a16:creationId xmlns:a16="http://schemas.microsoft.com/office/drawing/2014/main" id="{0D783570-2F72-4865-9284-EF9960E7F5ED}"/>
              </a:ext>
            </a:extLst>
          </p:cNvPr>
          <p:cNvSpPr/>
          <p:nvPr/>
        </p:nvSpPr>
        <p:spPr>
          <a:xfrm>
            <a:off x="8260272" y="22879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25" name="Action Button: Custom 34">
            <a:hlinkClick r:id="" action="ppaction://noaction" highlightClick="1">
              <a:snd r:embed="rId14" name="CUERPO.wav"/>
            </a:hlinkClick>
            <a:extLst>
              <a:ext uri="{FF2B5EF4-FFF2-40B4-BE49-F238E27FC236}">
                <a16:creationId xmlns:a16="http://schemas.microsoft.com/office/drawing/2014/main" id="{378970AF-17B0-4E73-93B7-AA7149872598}"/>
              </a:ext>
            </a:extLst>
          </p:cNvPr>
          <p:cNvSpPr/>
          <p:nvPr/>
        </p:nvSpPr>
        <p:spPr>
          <a:xfrm>
            <a:off x="8410823" y="428271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latin typeface="Tw Cen MT" panose="020B0602020104020603"/>
                <a:ea typeface="+mn-ea"/>
                <a:cs typeface="+mn-cs"/>
              </a:rPr>
              <a:t>6</a:t>
            </a:r>
          </a:p>
        </p:txBody>
      </p:sp>
    </p:spTree>
    <p:extLst>
      <p:ext uri="{BB962C8B-B14F-4D97-AF65-F5344CB8AC3E}">
        <p14:creationId xmlns:p14="http://schemas.microsoft.com/office/powerpoint/2010/main" val="135912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5A95AB-9C85-4B67-948B-14917F1B38C9}"/>
              </a:ext>
            </a:extLst>
          </p:cNvPr>
          <p:cNvSpPr txBox="1"/>
          <p:nvPr/>
        </p:nvSpPr>
        <p:spPr>
          <a:xfrm>
            <a:off x="4191073" y="3927173"/>
            <a:ext cx="1064129" cy="707886"/>
          </a:xfrm>
          <a:prstGeom prst="rect">
            <a:avLst/>
          </a:prstGeom>
          <a:solidFill>
            <a:srgbClr val="ED7D31">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dro</a:t>
            </a:r>
          </a:p>
        </p:txBody>
      </p:sp>
      <p:sp>
        <p:nvSpPr>
          <p:cNvPr id="8" name="TextBox 7">
            <a:extLst>
              <a:ext uri="{FF2B5EF4-FFF2-40B4-BE49-F238E27FC236}">
                <a16:creationId xmlns:a16="http://schemas.microsoft.com/office/drawing/2014/main" id="{82F613AF-D65D-4092-AAA3-86A1486CBE36}"/>
              </a:ext>
            </a:extLst>
          </p:cNvPr>
          <p:cNvSpPr txBox="1"/>
          <p:nvPr/>
        </p:nvSpPr>
        <p:spPr>
          <a:xfrm>
            <a:off x="4191073" y="3004355"/>
            <a:ext cx="1025432" cy="707886"/>
          </a:xfrm>
          <a:prstGeom prst="rect">
            <a:avLst/>
          </a:prstGeom>
          <a:solidFill>
            <a:srgbClr val="ED7D31">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tro</a:t>
            </a:r>
          </a:p>
        </p:txBody>
      </p:sp>
      <p:sp>
        <p:nvSpPr>
          <p:cNvPr id="9" name="TextBox 8">
            <a:extLst>
              <a:ext uri="{FF2B5EF4-FFF2-40B4-BE49-F238E27FC236}">
                <a16:creationId xmlns:a16="http://schemas.microsoft.com/office/drawing/2014/main" id="{9F39B6AD-E613-4CF2-8F82-6E81F366C93B}"/>
              </a:ext>
            </a:extLst>
          </p:cNvPr>
          <p:cNvSpPr txBox="1"/>
          <p:nvPr/>
        </p:nvSpPr>
        <p:spPr>
          <a:xfrm>
            <a:off x="6863348" y="3007956"/>
            <a:ext cx="1020754" cy="707886"/>
          </a:xfrm>
          <a:prstGeom prst="rect">
            <a:avLst/>
          </a:prstGeom>
          <a:solidFill>
            <a:srgbClr val="ED7D31">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rpo</a:t>
            </a:r>
          </a:p>
        </p:txBody>
      </p:sp>
      <p:sp>
        <p:nvSpPr>
          <p:cNvPr id="10" name="TextBox 9">
            <a:extLst>
              <a:ext uri="{FF2B5EF4-FFF2-40B4-BE49-F238E27FC236}">
                <a16:creationId xmlns:a16="http://schemas.microsoft.com/office/drawing/2014/main" id="{C9B1BEB0-B4A6-4B6E-A9DA-8191908012E9}"/>
              </a:ext>
            </a:extLst>
          </p:cNvPr>
          <p:cNvSpPr txBox="1"/>
          <p:nvPr/>
        </p:nvSpPr>
        <p:spPr>
          <a:xfrm>
            <a:off x="5546559" y="3007956"/>
            <a:ext cx="1086388" cy="707886"/>
          </a:xfrm>
          <a:prstGeom prst="rect">
            <a:avLst/>
          </a:prstGeom>
          <a:solidFill>
            <a:srgbClr val="ED7D31">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dar</a:t>
            </a:r>
          </a:p>
        </p:txBody>
      </p:sp>
      <p:sp>
        <p:nvSpPr>
          <p:cNvPr id="11" name="TextBox 10">
            <a:extLst>
              <a:ext uri="{FF2B5EF4-FFF2-40B4-BE49-F238E27FC236}">
                <a16:creationId xmlns:a16="http://schemas.microsoft.com/office/drawing/2014/main" id="{061DA759-7928-44B5-B2DB-3C51CE05AB32}"/>
              </a:ext>
            </a:extLst>
          </p:cNvPr>
          <p:cNvSpPr txBox="1"/>
          <p:nvPr/>
        </p:nvSpPr>
        <p:spPr>
          <a:xfrm>
            <a:off x="5546560" y="3927173"/>
            <a:ext cx="2552412" cy="707886"/>
          </a:xfrm>
          <a:prstGeom prst="rect">
            <a:avLst/>
          </a:prstGeom>
          <a:solidFill>
            <a:srgbClr val="ED7D31">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es ____ la</a:t>
            </a:r>
          </a:p>
        </p:txBody>
      </p:sp>
      <p:sp>
        <p:nvSpPr>
          <p:cNvPr id="12" name="TextBox 11">
            <a:extLst>
              <a:ext uri="{FF2B5EF4-FFF2-40B4-BE49-F238E27FC236}">
                <a16:creationId xmlns:a16="http://schemas.microsoft.com/office/drawing/2014/main" id="{69EE0B5E-A1B2-43FB-A5BC-49268A49D118}"/>
              </a:ext>
            </a:extLst>
          </p:cNvPr>
          <p:cNvSpPr txBox="1"/>
          <p:nvPr/>
        </p:nvSpPr>
        <p:spPr>
          <a:xfrm>
            <a:off x="769898" y="4455497"/>
            <a:ext cx="1165093" cy="707886"/>
          </a:xfrm>
          <a:prstGeom prst="rect">
            <a:avLst/>
          </a:prstGeom>
          <a:solidFill>
            <a:srgbClr val="FFC00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cue</a:t>
            </a:r>
          </a:p>
        </p:txBody>
      </p:sp>
      <p:sp>
        <p:nvSpPr>
          <p:cNvPr id="13" name="TextBox 12">
            <a:extLst>
              <a:ext uri="{FF2B5EF4-FFF2-40B4-BE49-F238E27FC236}">
                <a16:creationId xmlns:a16="http://schemas.microsoft.com/office/drawing/2014/main" id="{B511C0AD-75E2-4C37-8F33-1DB51FC20C7A}"/>
              </a:ext>
            </a:extLst>
          </p:cNvPr>
          <p:cNvSpPr txBox="1"/>
          <p:nvPr/>
        </p:nvSpPr>
        <p:spPr>
          <a:xfrm>
            <a:off x="9467913" y="4706325"/>
            <a:ext cx="1172237" cy="707886"/>
          </a:xfrm>
          <a:prstGeom prst="rect">
            <a:avLst/>
          </a:prstGeom>
          <a:solidFill>
            <a:srgbClr val="5B9BD5">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cua</a:t>
            </a:r>
          </a:p>
        </p:txBody>
      </p:sp>
      <p:sp>
        <p:nvSpPr>
          <p:cNvPr id="14" name="TextBox 13">
            <a:extLst>
              <a:ext uri="{FF2B5EF4-FFF2-40B4-BE49-F238E27FC236}">
                <a16:creationId xmlns:a16="http://schemas.microsoft.com/office/drawing/2014/main" id="{AB6B3559-2CFA-4858-BBE1-2D46E477ACE9}"/>
              </a:ext>
            </a:extLst>
          </p:cNvPr>
          <p:cNvSpPr txBox="1"/>
          <p:nvPr/>
        </p:nvSpPr>
        <p:spPr>
          <a:xfrm>
            <a:off x="7969091" y="705760"/>
            <a:ext cx="977634" cy="707886"/>
          </a:xfrm>
          <a:prstGeom prst="rect">
            <a:avLst/>
          </a:prstGeom>
          <a:solidFill>
            <a:srgbClr val="70AD47">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cui</a:t>
            </a:r>
          </a:p>
        </p:txBody>
      </p:sp>
      <p:sp>
        <p:nvSpPr>
          <p:cNvPr id="15" name="TextBox 14">
            <a:extLst>
              <a:ext uri="{FF2B5EF4-FFF2-40B4-BE49-F238E27FC236}">
                <a16:creationId xmlns:a16="http://schemas.microsoft.com/office/drawing/2014/main" id="{47F6CE20-BD1E-400B-8238-895706C9092D}"/>
              </a:ext>
            </a:extLst>
          </p:cNvPr>
          <p:cNvSpPr txBox="1"/>
          <p:nvPr/>
        </p:nvSpPr>
        <p:spPr>
          <a:xfrm>
            <a:off x="82286" y="1210851"/>
            <a:ext cx="379240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Make a 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Translate it!</a:t>
            </a:r>
          </a:p>
        </p:txBody>
      </p:sp>
      <p:sp>
        <p:nvSpPr>
          <p:cNvPr id="16" name="TextBox 15">
            <a:extLst>
              <a:ext uri="{FF2B5EF4-FFF2-40B4-BE49-F238E27FC236}">
                <a16:creationId xmlns:a16="http://schemas.microsoft.com/office/drawing/2014/main" id="{4A1BAC56-0E90-4B34-BAF1-8679986C3046}"/>
              </a:ext>
            </a:extLst>
          </p:cNvPr>
          <p:cNvSpPr txBox="1"/>
          <p:nvPr/>
        </p:nvSpPr>
        <p:spPr>
          <a:xfrm>
            <a:off x="9467913" y="5555487"/>
            <a:ext cx="1191041" cy="707886"/>
          </a:xfrm>
          <a:prstGeom prst="rect">
            <a:avLst/>
          </a:prstGeom>
          <a:solidFill>
            <a:srgbClr val="5B9BD5">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cua</a:t>
            </a:r>
          </a:p>
        </p:txBody>
      </p:sp>
      <p:sp>
        <p:nvSpPr>
          <p:cNvPr id="17" name="TextBox 16">
            <a:extLst>
              <a:ext uri="{FF2B5EF4-FFF2-40B4-BE49-F238E27FC236}">
                <a16:creationId xmlns:a16="http://schemas.microsoft.com/office/drawing/2014/main" id="{0821A6A0-58B5-4810-848B-126DB1198ABD}"/>
              </a:ext>
            </a:extLst>
          </p:cNvPr>
          <p:cNvSpPr txBox="1"/>
          <p:nvPr/>
        </p:nvSpPr>
        <p:spPr>
          <a:xfrm>
            <a:off x="772145" y="5289866"/>
            <a:ext cx="1200536" cy="707886"/>
          </a:xfrm>
          <a:prstGeom prst="rect">
            <a:avLst/>
          </a:prstGeom>
          <a:solidFill>
            <a:srgbClr val="FFC00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cue</a:t>
            </a:r>
          </a:p>
        </p:txBody>
      </p:sp>
      <p:sp>
        <p:nvSpPr>
          <p:cNvPr id="18" name="TextBox 17">
            <a:extLst>
              <a:ext uri="{FF2B5EF4-FFF2-40B4-BE49-F238E27FC236}">
                <a16:creationId xmlns:a16="http://schemas.microsoft.com/office/drawing/2014/main" id="{4D58E393-0927-4DBE-AA8E-E9D005A8C5EA}"/>
              </a:ext>
            </a:extLst>
          </p:cNvPr>
          <p:cNvSpPr txBox="1"/>
          <p:nvPr/>
        </p:nvSpPr>
        <p:spPr>
          <a:xfrm>
            <a:off x="5286856" y="4809440"/>
            <a:ext cx="1610585" cy="707886"/>
          </a:xfrm>
          <a:prstGeom prst="rect">
            <a:avLst/>
          </a:prstGeom>
          <a:solidFill>
            <a:srgbClr val="ED7D31">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dado</a:t>
            </a:r>
          </a:p>
        </p:txBody>
      </p:sp>
      <p:sp>
        <p:nvSpPr>
          <p:cNvPr id="19" name="TextBox 18">
            <a:extLst>
              <a:ext uri="{FF2B5EF4-FFF2-40B4-BE49-F238E27FC236}">
                <a16:creationId xmlns:a16="http://schemas.microsoft.com/office/drawing/2014/main" id="{8FA4822A-56DF-4F68-920E-81D1D71AC443}"/>
              </a:ext>
            </a:extLst>
          </p:cNvPr>
          <p:cNvSpPr txBox="1"/>
          <p:nvPr/>
        </p:nvSpPr>
        <p:spPr>
          <a:xfrm>
            <a:off x="7969092" y="1628578"/>
            <a:ext cx="977634" cy="707886"/>
          </a:xfrm>
          <a:prstGeom prst="rect">
            <a:avLst/>
          </a:prstGeom>
          <a:solidFill>
            <a:srgbClr val="70AD47">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cui</a:t>
            </a:r>
          </a:p>
        </p:txBody>
      </p:sp>
      <p:sp>
        <p:nvSpPr>
          <p:cNvPr id="20" name="Smiley Face 19">
            <a:extLst>
              <a:ext uri="{FF2B5EF4-FFF2-40B4-BE49-F238E27FC236}">
                <a16:creationId xmlns:a16="http://schemas.microsoft.com/office/drawing/2014/main" id="{7202BF9D-11C0-4874-87EF-32CC95A2494C}"/>
              </a:ext>
            </a:extLst>
          </p:cNvPr>
          <p:cNvSpPr/>
          <p:nvPr/>
        </p:nvSpPr>
        <p:spPr>
          <a:xfrm>
            <a:off x="388355" y="2736520"/>
            <a:ext cx="1890445" cy="1592494"/>
          </a:xfrm>
          <a:prstGeom prst="smileyFac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C0B02DCA-1809-486D-8A4D-793CC338FEDD}"/>
              </a:ext>
            </a:extLst>
          </p:cNvPr>
          <p:cNvSpPr/>
          <p:nvPr/>
        </p:nvSpPr>
        <p:spPr>
          <a:xfrm>
            <a:off x="5918125" y="703697"/>
            <a:ext cx="1890445" cy="1592494"/>
          </a:xfrm>
          <a:prstGeom prst="smileyFace">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2" name="Oval Callout 2">
            <a:extLst>
              <a:ext uri="{FF2B5EF4-FFF2-40B4-BE49-F238E27FC236}">
                <a16:creationId xmlns:a16="http://schemas.microsoft.com/office/drawing/2014/main" id="{4E5D8E58-650F-431D-90AD-CBDC66F12B83}"/>
              </a:ext>
            </a:extLst>
          </p:cNvPr>
          <p:cNvSpPr/>
          <p:nvPr/>
        </p:nvSpPr>
        <p:spPr>
          <a:xfrm>
            <a:off x="3374191" y="1910141"/>
            <a:ext cx="1646233" cy="852645"/>
          </a:xfrm>
          <a:prstGeom prst="wedgeEllipseCallout">
            <a:avLst>
              <a:gd name="adj1" fmla="val 119348"/>
              <a:gd name="adj2" fmla="val -53116"/>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¡Hola! Soy CUI.</a:t>
            </a:r>
          </a:p>
        </p:txBody>
      </p:sp>
      <p:sp>
        <p:nvSpPr>
          <p:cNvPr id="23" name="Oval Callout 21">
            <a:extLst>
              <a:ext uri="{FF2B5EF4-FFF2-40B4-BE49-F238E27FC236}">
                <a16:creationId xmlns:a16="http://schemas.microsoft.com/office/drawing/2014/main" id="{03E9200E-EEDE-4802-BECF-8C7E5EEBA6B0}"/>
              </a:ext>
            </a:extLst>
          </p:cNvPr>
          <p:cNvSpPr/>
          <p:nvPr/>
        </p:nvSpPr>
        <p:spPr>
          <a:xfrm>
            <a:off x="2085654" y="2680122"/>
            <a:ext cx="1775365" cy="852645"/>
          </a:xfrm>
          <a:prstGeom prst="wedgeEllipseCallout">
            <a:avLst>
              <a:gd name="adj1" fmla="val -76857"/>
              <a:gd name="adj2" fmla="val 87866"/>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Soy CUE. </a:t>
            </a:r>
          </a:p>
        </p:txBody>
      </p:sp>
      <p:sp>
        <p:nvSpPr>
          <p:cNvPr id="24" name="Smiley Face 23">
            <a:extLst>
              <a:ext uri="{FF2B5EF4-FFF2-40B4-BE49-F238E27FC236}">
                <a16:creationId xmlns:a16="http://schemas.microsoft.com/office/drawing/2014/main" id="{A2E9927A-9FE8-438F-B071-CF7DA1203C56}"/>
              </a:ext>
            </a:extLst>
          </p:cNvPr>
          <p:cNvSpPr/>
          <p:nvPr/>
        </p:nvSpPr>
        <p:spPr>
          <a:xfrm>
            <a:off x="8534905" y="2744850"/>
            <a:ext cx="1890445" cy="1592494"/>
          </a:xfrm>
          <a:prstGeom prst="smileyFace">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5" name="Oval Callout 25">
            <a:extLst>
              <a:ext uri="{FF2B5EF4-FFF2-40B4-BE49-F238E27FC236}">
                <a16:creationId xmlns:a16="http://schemas.microsoft.com/office/drawing/2014/main" id="{C5DD5D13-0A5A-4E9E-81DE-494553598688}"/>
              </a:ext>
            </a:extLst>
          </p:cNvPr>
          <p:cNvSpPr/>
          <p:nvPr/>
        </p:nvSpPr>
        <p:spPr>
          <a:xfrm>
            <a:off x="10425350" y="2688452"/>
            <a:ext cx="1766650" cy="852645"/>
          </a:xfrm>
          <a:prstGeom prst="wedgeEllipseCallout">
            <a:avLst>
              <a:gd name="adj1" fmla="val -76857"/>
              <a:gd name="adj2" fmla="val 87866"/>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Soy CUA. </a:t>
            </a:r>
          </a:p>
        </p:txBody>
      </p:sp>
    </p:spTree>
    <p:extLst>
      <p:ext uri="{BB962C8B-B14F-4D97-AF65-F5344CB8AC3E}">
        <p14:creationId xmlns:p14="http://schemas.microsoft.com/office/powerpoint/2010/main" val="304150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3.33333E-6 L 0.52825 0.24769 " pathEditMode="relative" rAng="0" ptsTypes="AA">
                                      <p:cBhvr>
                                        <p:cTn id="6" dur="2000" fill="hold"/>
                                        <p:tgtEl>
                                          <p:spTgt spid="8"/>
                                        </p:tgtEl>
                                        <p:attrNameLst>
                                          <p:attrName>ppt_x</p:attrName>
                                          <p:attrName>ppt_y</p:attrName>
                                        </p:attrNameLst>
                                      </p:cBhvr>
                                      <p:rCtr x="26406" y="123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8.33333E-7 2.22222E-6 L 0.27708 -0.33496 " pathEditMode="relative" rAng="0" ptsTypes="AA">
                                      <p:cBhvr>
                                        <p:cTn id="10" dur="2000" fill="hold"/>
                                        <p:tgtEl>
                                          <p:spTgt spid="10"/>
                                        </p:tgtEl>
                                        <p:attrNameLst>
                                          <p:attrName>ppt_x</p:attrName>
                                          <p:attrName>ppt_y</p:attrName>
                                        </p:attrNameLst>
                                      </p:cBhvr>
                                      <p:rCtr x="13854" y="-1675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2.22222E-6 L -0.40339 0.21041 " pathEditMode="relative" rAng="0" ptsTypes="AA">
                                      <p:cBhvr>
                                        <p:cTn id="14" dur="2000" fill="hold"/>
                                        <p:tgtEl>
                                          <p:spTgt spid="9"/>
                                        </p:tgtEl>
                                        <p:attrNameLst>
                                          <p:attrName>ppt_x</p:attrName>
                                          <p:attrName>ppt_y</p:attrName>
                                        </p:attrNameLst>
                                      </p:cBhvr>
                                      <p:rCtr x="-20169" y="1050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7 4.44444E-6 L 0.52826 0.23657 " pathEditMode="relative" rAng="0" ptsTypes="AA">
                                      <p:cBhvr>
                                        <p:cTn id="18" dur="2000" fill="hold"/>
                                        <p:tgtEl>
                                          <p:spTgt spid="7"/>
                                        </p:tgtEl>
                                        <p:attrNameLst>
                                          <p:attrName>ppt_x</p:attrName>
                                          <p:attrName>ppt_y</p:attrName>
                                        </p:attrNameLst>
                                      </p:cBhvr>
                                      <p:rCtr x="26406" y="1182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58333E-6 4.44444E-6 L -0.44271 0.19907 " pathEditMode="relative" rAng="0" ptsTypes="AA">
                                      <p:cBhvr>
                                        <p:cTn id="22" dur="2000" fill="hold"/>
                                        <p:tgtEl>
                                          <p:spTgt spid="11"/>
                                        </p:tgtEl>
                                        <p:attrNameLst>
                                          <p:attrName>ppt_x</p:attrName>
                                          <p:attrName>ppt_y</p:attrName>
                                        </p:attrNameLst>
                                      </p:cBhvr>
                                      <p:rCtr x="-22135" y="995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6.25E-7 2.22222E-6 L 0.29687 -0.46273 " pathEditMode="relative" rAng="0" ptsTypes="AA">
                                      <p:cBhvr>
                                        <p:cTn id="26" dur="2000" fill="hold"/>
                                        <p:tgtEl>
                                          <p:spTgt spid="18"/>
                                        </p:tgtEl>
                                        <p:attrNameLst>
                                          <p:attrName>ppt_x</p:attrName>
                                          <p:attrName>ppt_y</p:attrName>
                                        </p:attrNameLst>
                                      </p:cBhvr>
                                      <p:rCtr x="14844" y="-2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 [cu] + vowel</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[1]</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94925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20818" y="81390"/>
            <a:ext cx="933024" cy="933024"/>
          </a:xfrm>
          <a:prstGeom prst="rect">
            <a:avLst/>
          </a:prstGeom>
        </p:spPr>
      </p:pic>
      <p:sp>
        <p:nvSpPr>
          <p:cNvPr id="6" name="TextBox 5"/>
          <p:cNvSpPr txBox="1"/>
          <p:nvPr/>
        </p:nvSpPr>
        <p:spPr>
          <a:xfrm>
            <a:off x="9700169" y="879560"/>
            <a:ext cx="2491831" cy="830997"/>
          </a:xfrm>
          <a:prstGeom prst="rect">
            <a:avLst/>
          </a:prstGeom>
          <a:noFill/>
        </p:spPr>
        <p:txBody>
          <a:bodyPr wrap="square" rtlCol="0">
            <a:spAutoFit/>
          </a:bodyPr>
          <a:lstStyle/>
          <a:p>
            <a:r>
              <a:rPr lang="en-GB" sz="2400" b="1" dirty="0">
                <a:solidFill>
                  <a:schemeClr val="accent5">
                    <a:lumMod val="75000"/>
                  </a:schemeClr>
                </a:solidFill>
                <a:latin typeface="Century Gothic" panose="020B0502020202020204" pitchFamily="34" charset="0"/>
              </a:rPr>
              <a:t>CU + vowel</a:t>
            </a:r>
          </a:p>
          <a:p>
            <a:r>
              <a:rPr lang="en-GB" sz="2400" b="1" dirty="0">
                <a:solidFill>
                  <a:schemeClr val="accent5">
                    <a:lumMod val="75000"/>
                  </a:schemeClr>
                </a:solidFill>
                <a:latin typeface="Century Gothic" panose="020B0502020202020204" pitchFamily="34" charset="0"/>
              </a:rPr>
              <a:t>(CUE/CUA/CUI)</a:t>
            </a:r>
          </a:p>
        </p:txBody>
      </p:sp>
      <p:sp>
        <p:nvSpPr>
          <p:cNvPr id="7" name="Rounded Rectangle 6"/>
          <p:cNvSpPr/>
          <p:nvPr/>
        </p:nvSpPr>
        <p:spPr>
          <a:xfrm>
            <a:off x="4079323" y="1149673"/>
            <a:ext cx="4245839" cy="398538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hlinkClick r:id="" action="ppaction://noaction">
              <a:snd r:embed="rId4" name="CUERPO.wav"/>
            </a:hlinkClick>
          </p:cNvPr>
          <p:cNvSpPr txBox="1"/>
          <p:nvPr/>
        </p:nvSpPr>
        <p:spPr>
          <a:xfrm>
            <a:off x="3948694" y="2772228"/>
            <a:ext cx="3698115"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chemeClr val="accent5">
                    <a:lumMod val="75000"/>
                  </a:schemeClr>
                </a:solidFill>
                <a:latin typeface="Century Gothic" panose="020B0502020202020204" pitchFamily="34" charset="0"/>
                <a:cs typeface="Calibri" panose="020F0502020204030204" pitchFamily="34" charset="0"/>
              </a:rPr>
              <a:t>rpo</a:t>
            </a:r>
          </a:p>
        </p:txBody>
      </p:sp>
      <p:sp>
        <p:nvSpPr>
          <p:cNvPr id="10" name="TextBox 9">
            <a:hlinkClick r:id="" action="ppaction://noaction">
              <a:snd r:embed="rId3" name="CUE.wav"/>
            </a:hlinkClick>
          </p:cNvPr>
          <p:cNvSpPr txBox="1"/>
          <p:nvPr/>
        </p:nvSpPr>
        <p:spPr>
          <a:xfrm>
            <a:off x="37061" y="535226"/>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CUE</a:t>
            </a:r>
          </a:p>
        </p:txBody>
      </p:sp>
      <p:pic>
        <p:nvPicPr>
          <p:cNvPr id="11" name="Picture 4" descr="http://www.clker.com/cliparts/7/e/a/9/11949845501937991943silhouette_male_2.svg.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0575" y="1295059"/>
            <a:ext cx="993725" cy="36946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hlinkClick r:id="" action="ppaction://noaction">
              <a:snd r:embed="rId6" name="ESCUELA.wav"/>
            </a:hlinkClick>
          </p:cNvPr>
          <p:cNvSpPr txBox="1"/>
          <p:nvPr/>
        </p:nvSpPr>
        <p:spPr>
          <a:xfrm>
            <a:off x="188109" y="3280059"/>
            <a:ext cx="3469491" cy="1015663"/>
          </a:xfrm>
          <a:prstGeom prst="rect">
            <a:avLst/>
          </a:prstGeom>
          <a:noFill/>
        </p:spPr>
        <p:txBody>
          <a:bodyPr wrap="square" rtlCol="0">
            <a:spAutoFit/>
          </a:bodyPr>
          <a:lstStyle/>
          <a:p>
            <a:pPr algn="ctr"/>
            <a:r>
              <a:rPr lang="en-GB" sz="6000" dirty="0">
                <a:solidFill>
                  <a:schemeClr val="accent5">
                    <a:lumMod val="75000"/>
                  </a:schemeClr>
                </a:solidFill>
                <a:latin typeface="Century Gothic" panose="020B0502020202020204" pitchFamily="34" charset="0"/>
                <a:cs typeface="Calibri" panose="020F0502020204030204" pitchFamily="34" charset="0"/>
              </a:rPr>
              <a:t>es</a:t>
            </a: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chemeClr val="accent5">
                    <a:lumMod val="75000"/>
                  </a:schemeClr>
                </a:solidFill>
                <a:latin typeface="Century Gothic" panose="020B0502020202020204" pitchFamily="34" charset="0"/>
                <a:cs typeface="Calibri" panose="020F0502020204030204" pitchFamily="34" charset="0"/>
              </a:rPr>
              <a:t>la</a:t>
            </a:r>
          </a:p>
        </p:txBody>
      </p:sp>
      <p:pic>
        <p:nvPicPr>
          <p:cNvPr id="17" name="Picture 8" descr="http://www.clker.com/cliparts/H/e/L/H/P/2/school-building-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4351" y="4385752"/>
            <a:ext cx="2928898" cy="14986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061" y="63030"/>
            <a:ext cx="2706139" cy="382166"/>
          </a:xfrm>
        </p:spPr>
        <p:txBody>
          <a:bodyPr>
            <a:noAutofit/>
          </a:bodyPr>
          <a:lstStyle/>
          <a:p>
            <a:pPr rtl="0" eaLnBrk="1" latinLnBrk="0" hangingPunct="1"/>
            <a:r>
              <a:rPr lang="en-GB" sz="2800" b="1" kern="1200" dirty="0">
                <a:solidFill>
                  <a:srgbClr val="2F5597"/>
                </a:solidFill>
                <a:effectLst/>
                <a:ea typeface="+mn-ea"/>
                <a:cs typeface="+mn-cs"/>
              </a:rPr>
              <a:t>¡A </a:t>
            </a:r>
            <a:r>
              <a:rPr lang="en-GB" sz="2800" b="1" kern="1200" dirty="0" err="1">
                <a:solidFill>
                  <a:srgbClr val="2F5597"/>
                </a:solidFill>
                <a:effectLst/>
                <a:ea typeface="+mn-ea"/>
                <a:cs typeface="+mn-cs"/>
              </a:rPr>
              <a:t>pronunciar</a:t>
            </a:r>
            <a:r>
              <a:rPr lang="en-GB" sz="2800" b="1" kern="1200" dirty="0">
                <a:solidFill>
                  <a:srgbClr val="2F5597"/>
                </a:solidFill>
                <a:effectLst/>
                <a:ea typeface="+mn-ea"/>
                <a:cs typeface="+mn-cs"/>
              </a:rPr>
              <a:t>!</a:t>
            </a:r>
            <a:endParaRPr lang="en-GB" sz="2800" dirty="0"/>
          </a:p>
        </p:txBody>
      </p:sp>
    </p:spTree>
    <p:extLst>
      <p:ext uri="{BB962C8B-B14F-4D97-AF65-F5344CB8AC3E}">
        <p14:creationId xmlns:p14="http://schemas.microsoft.com/office/powerpoint/2010/main" val="40199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4" name="CUERPO.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5" name="escuela.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6" name="ESCUEL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CUA.wav"/>
            </a:hlinkClick>
          </p:cNvPr>
          <p:cNvSpPr txBox="1"/>
          <p:nvPr/>
        </p:nvSpPr>
        <p:spPr>
          <a:xfrm>
            <a:off x="37061" y="535226"/>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CUA</a:t>
            </a:r>
          </a:p>
        </p:txBody>
      </p:sp>
      <p:pic>
        <p:nvPicPr>
          <p:cNvPr id="6" name="Picture 5"/>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20818" y="81390"/>
            <a:ext cx="933024" cy="933024"/>
          </a:xfrm>
          <a:prstGeom prst="rect">
            <a:avLst/>
          </a:prstGeom>
        </p:spPr>
      </p:pic>
      <p:sp>
        <p:nvSpPr>
          <p:cNvPr id="7" name="TextBox 6"/>
          <p:cNvSpPr txBox="1"/>
          <p:nvPr/>
        </p:nvSpPr>
        <p:spPr>
          <a:xfrm>
            <a:off x="9700169" y="800168"/>
            <a:ext cx="2491831" cy="830997"/>
          </a:xfrm>
          <a:prstGeom prst="rect">
            <a:avLst/>
          </a:prstGeom>
          <a:noFill/>
        </p:spPr>
        <p:txBody>
          <a:bodyPr wrap="square" rtlCol="0">
            <a:spAutoFit/>
          </a:bodyPr>
          <a:lstStyle/>
          <a:p>
            <a:r>
              <a:rPr lang="en-GB" sz="2400" b="1" dirty="0">
                <a:solidFill>
                  <a:schemeClr val="accent5">
                    <a:lumMod val="75000"/>
                  </a:schemeClr>
                </a:solidFill>
                <a:latin typeface="Century Gothic" panose="020B0502020202020204" pitchFamily="34" charset="0"/>
              </a:rPr>
              <a:t>CU + vowel</a:t>
            </a:r>
          </a:p>
          <a:p>
            <a:r>
              <a:rPr lang="en-GB" sz="2400" b="1" dirty="0">
                <a:solidFill>
                  <a:schemeClr val="accent5">
                    <a:lumMod val="75000"/>
                  </a:schemeClr>
                </a:solidFill>
                <a:latin typeface="Century Gothic" panose="020B0502020202020204" pitchFamily="34" charset="0"/>
              </a:rPr>
              <a:t>(CUE/CUA/CUI)</a:t>
            </a:r>
          </a:p>
        </p:txBody>
      </p:sp>
      <p:pic>
        <p:nvPicPr>
          <p:cNvPr id="8" name="Picture 2" descr="http://www.clker.com/cliparts/Z/V/F/n/z/Q/blue-number-four-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9298" y="2918791"/>
            <a:ext cx="1508210" cy="15082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hlinkClick r:id="" action="ppaction://noaction">
              <a:snd r:embed="rId4" name="CUATRO.wav"/>
            </a:hlinkClick>
          </p:cNvPr>
          <p:cNvSpPr txBox="1"/>
          <p:nvPr/>
        </p:nvSpPr>
        <p:spPr>
          <a:xfrm>
            <a:off x="4196688" y="1658610"/>
            <a:ext cx="3084789"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chemeClr val="accent2"/>
                </a:solidFill>
                <a:latin typeface="Century Gothic" panose="020B0502020202020204" pitchFamily="34" charset="0"/>
                <a:cs typeface="Calibri" panose="020F0502020204030204" pitchFamily="34" charset="0"/>
              </a:rPr>
              <a:t>a</a:t>
            </a:r>
            <a:r>
              <a:rPr lang="es-CO" sz="6000" dirty="0">
                <a:solidFill>
                  <a:srgbClr val="115076"/>
                </a:solidFill>
                <a:latin typeface="Century Gothic" panose="020B0502020202020204" pitchFamily="34" charset="0"/>
                <a:cs typeface="Calibri" panose="020F0502020204030204" pitchFamily="34" charset="0"/>
              </a:rPr>
              <a:t>tro</a:t>
            </a:r>
          </a:p>
        </p:txBody>
      </p:sp>
      <p:pic>
        <p:nvPicPr>
          <p:cNvPr id="10" name="Picture 6" descr="http://www.clker.com/cliparts/e/f/c/6/1194984474799472689picture_frame_jakob_chao_.svg.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82139" y="3855648"/>
            <a:ext cx="2805191" cy="22161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5" name="CUADRO.wav"/>
            </a:hlinkClick>
          </p:cNvPr>
          <p:cNvSpPr txBox="1"/>
          <p:nvPr/>
        </p:nvSpPr>
        <p:spPr>
          <a:xfrm>
            <a:off x="8163617" y="2928127"/>
            <a:ext cx="381740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chemeClr val="accent2"/>
                </a:solidFill>
                <a:latin typeface="Century Gothic" panose="020B0502020202020204" pitchFamily="34" charset="0"/>
                <a:cs typeface="Calibri" panose="020F0502020204030204" pitchFamily="34" charset="0"/>
              </a:rPr>
              <a:t>a</a:t>
            </a:r>
            <a:r>
              <a:rPr lang="es-CO" sz="6000" dirty="0">
                <a:solidFill>
                  <a:srgbClr val="115076"/>
                </a:solidFill>
                <a:latin typeface="Century Gothic" panose="020B0502020202020204" pitchFamily="34" charset="0"/>
                <a:cs typeface="Calibri" panose="020F0502020204030204" pitchFamily="34" charset="0"/>
              </a:rPr>
              <a:t>dro</a:t>
            </a:r>
          </a:p>
        </p:txBody>
      </p:sp>
      <p:sp>
        <p:nvSpPr>
          <p:cNvPr id="12" name="Rounded Rectangle 11"/>
          <p:cNvSpPr/>
          <p:nvPr/>
        </p:nvSpPr>
        <p:spPr>
          <a:xfrm>
            <a:off x="3430484" y="1139573"/>
            <a:ext cx="4245839" cy="398538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0859"/>
            <a:ext cx="2696705" cy="576509"/>
          </a:xfrm>
        </p:spPr>
        <p:txBody>
          <a:bodyPr/>
          <a:lstStyle/>
          <a:p>
            <a:pPr rtl="0" eaLnBrk="1" latinLnBrk="0" hangingPunct="1"/>
            <a:r>
              <a:rPr lang="en-GB" sz="2800" b="1" kern="1200" dirty="0">
                <a:solidFill>
                  <a:srgbClr val="2F5597"/>
                </a:solidFill>
                <a:effectLst/>
                <a:latin typeface="Century Gothic" panose="020B0502020202020204" pitchFamily="34" charset="0"/>
                <a:ea typeface="+mn-ea"/>
                <a:cs typeface="+mn-cs"/>
              </a:rPr>
              <a:t>¡A </a:t>
            </a:r>
            <a:r>
              <a:rPr lang="en-GB" sz="2800" b="1" kern="1200" dirty="0" err="1">
                <a:solidFill>
                  <a:srgbClr val="2F5597"/>
                </a:solidFill>
                <a:effectLst/>
                <a:latin typeface="Century Gothic" panose="020B0502020202020204" pitchFamily="34" charset="0"/>
                <a:ea typeface="+mn-ea"/>
                <a:cs typeface="+mn-cs"/>
              </a:rPr>
              <a:t>pronunciar</a:t>
            </a:r>
            <a:r>
              <a:rPr lang="en-GB" sz="2800" b="1" kern="1200" dirty="0">
                <a:solidFill>
                  <a:srgbClr val="2F5597"/>
                </a:solidFill>
                <a:effectLst/>
                <a:latin typeface="Century Gothic" panose="020B0502020202020204" pitchFamily="34" charset="0"/>
                <a:ea typeface="+mn-ea"/>
                <a:cs typeface="+mn-cs"/>
              </a:rPr>
              <a:t>!</a:t>
            </a:r>
            <a:endParaRPr lang="en-GB" dirty="0"/>
          </a:p>
        </p:txBody>
      </p:sp>
    </p:spTree>
    <p:extLst>
      <p:ext uri="{BB962C8B-B14F-4D97-AF65-F5344CB8AC3E}">
        <p14:creationId xmlns:p14="http://schemas.microsoft.com/office/powerpoint/2010/main" val="216323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U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UAT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CUATRO.wav"/>
                                        </p:tgtEl>
                                      </p:cMediaNode>
                                    </p:audio>
                                  </p:sub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4" name="CUATR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5" name="CUADRO.wav"/>
                                        </p:tgtEl>
                                      </p:cMediaNode>
                                    </p:audio>
                                  </p:sub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subTnLst>
                                    <p:audio>
                                      <p:cMediaNode>
                                        <p:cTn display="0" masterRel="sameClick">
                                          <p:stCondLst>
                                            <p:cond evt="begin" delay="0">
                                              <p:tn val="24"/>
                                            </p:cond>
                                          </p:stCondLst>
                                          <p:endCondLst>
                                            <p:cond evt="onStopAudio" delay="0">
                                              <p:tgtEl>
                                                <p:sldTgt/>
                                              </p:tgtEl>
                                            </p:cond>
                                          </p:endCondLst>
                                        </p:cTn>
                                        <p:tgtEl>
                                          <p:sndTgt r:embed="rId5" name="CUAD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259</TotalTime>
  <Words>3283</Words>
  <Application>Microsoft Office PowerPoint</Application>
  <PresentationFormat>Widescreen</PresentationFormat>
  <Paragraphs>647</Paragraphs>
  <Slides>27</Slides>
  <Notes>27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Arial</vt:lpstr>
      <vt:lpstr>Calibri</vt:lpstr>
      <vt:lpstr>Century Gothic</vt:lpstr>
      <vt:lpstr>Tw Cen MT</vt:lpstr>
      <vt:lpstr>1_Office Theme</vt:lpstr>
      <vt:lpstr>Office Theme</vt:lpstr>
      <vt:lpstr>2_Office Theme</vt:lpstr>
      <vt:lpstr>Spanish phonics collection </vt:lpstr>
      <vt:lpstr>SSC [cu] + vowel</vt:lpstr>
      <vt:lpstr>cue</vt:lpstr>
      <vt:lpstr>¿CUE, CUA o CUI?</vt:lpstr>
      <vt:lpstr>¿CUE, CUA o CUI?</vt:lpstr>
      <vt:lpstr>Fonética</vt:lpstr>
      <vt:lpstr>SSC [cu] + vowel</vt:lpstr>
      <vt:lpstr>¡A pronunciar!</vt:lpstr>
      <vt:lpstr>¡A pronunciar!</vt:lpstr>
      <vt:lpstr>¡A pronunciar!</vt:lpstr>
      <vt:lpstr>¿CE, CI, CUE o CUI? </vt:lpstr>
      <vt:lpstr>¿CE, CI, CUE o CUI? </vt:lpstr>
      <vt:lpstr>Identifica la imagen/la palabra y escribe la letra correcta. </vt:lpstr>
      <vt:lpstr>Escucha y completa las palabras con ‘cua’, ‘cue’, ‘que’, ‘cui’ o ‘qui’.</vt:lpstr>
      <vt:lpstr>SSC [cu] + vowel</vt:lpstr>
      <vt:lpstr>CU + vowel [revisited]</vt:lpstr>
      <vt:lpstr>CU + vowel [revisited]</vt:lpstr>
      <vt:lpstr>Fonética</vt:lpstr>
      <vt:lpstr>SSC [cu] + vowel</vt:lpstr>
      <vt:lpstr>Cua, cue, cui</vt:lpstr>
      <vt:lpstr>¿Cuánto cuesta…?</vt:lpstr>
      <vt:lpstr>¿Cuánto cuesta…?</vt:lpstr>
      <vt:lpstr>Person B</vt:lpstr>
      <vt:lpstr>¿Cuánto cuesta…?</vt:lpstr>
      <vt:lpstr>Persona A</vt:lpstr>
      <vt:lpstr>Solución</vt:lpstr>
      <vt:lpstr>hablar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Mollie Bentley-Smith</cp:lastModifiedBy>
  <cp:revision>32</cp:revision>
  <dcterms:created xsi:type="dcterms:W3CDTF">2020-06-12T19:18:08Z</dcterms:created>
  <dcterms:modified xsi:type="dcterms:W3CDTF">2022-07-06T16:43:20Z</dcterms:modified>
</cp:coreProperties>
</file>