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Lst>
  <p:notesMasterIdLst>
    <p:notesMasterId r:id="rId15"/>
  </p:notesMasterIdLst>
  <p:sldIdLst>
    <p:sldId id="256" r:id="rId5"/>
    <p:sldId id="257" r:id="rId6"/>
    <p:sldId id="288" r:id="rId7"/>
    <p:sldId id="370" r:id="rId8"/>
    <p:sldId id="371" r:id="rId9"/>
    <p:sldId id="322" r:id="rId10"/>
    <p:sldId id="262" r:id="rId11"/>
    <p:sldId id="372" r:id="rId12"/>
    <p:sldId id="259" r:id="rId13"/>
    <p:sldId id="296"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Tw Cen MT" panose="020B06020201040206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lmQXgoEQSq8MYYiG3E28slAf/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82DFA9-07D9-4B1E-8AB3-D494250C6D08}">
  <a:tblStyle styleId="{C482DFA9-07D9-4B1E-8AB3-D494250C6D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89" autoAdjust="0"/>
  </p:normalViewPr>
  <p:slideViewPr>
    <p:cSldViewPr snapToGrid="0">
      <p:cViewPr varScale="1">
        <p:scale>
          <a:sx n="85" d="100"/>
          <a:sy n="85" d="100"/>
        </p:scale>
        <p:origin x="4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Artwork by Mark Davies. All additional pictures selected are available under a Creative Commons license, no attribution required.</a:t>
            </a:r>
            <a:endParaRPr/>
          </a:p>
          <a:p>
            <a:pPr marL="0" lvl="0" indent="0" algn="l" rtl="0">
              <a:spcBef>
                <a:spcPts val="0"/>
              </a:spcBef>
              <a:spcAft>
                <a:spcPts val="0"/>
              </a:spcAft>
              <a:buNone/>
            </a:pPr>
            <a:endParaRPr/>
          </a:p>
        </p:txBody>
      </p:sp>
      <p:sp>
        <p:nvSpPr>
          <p:cNvPr id="52" name="Google Shape;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i="0" dirty="0">
                <a:solidFill>
                  <a:schemeClr val="dk1"/>
                </a:solidFill>
                <a:latin typeface="Calibri"/>
                <a:ea typeface="Calibri"/>
                <a:cs typeface="Calibri"/>
                <a:sym typeface="Calibri"/>
              </a:rPr>
              <a:t>Timing: </a:t>
            </a:r>
            <a:r>
              <a:rPr lang="en-US" sz="1200" b="0" i="0" dirty="0">
                <a:solidFill>
                  <a:schemeClr val="dk1"/>
                </a:solidFill>
                <a:latin typeface="Calibri"/>
                <a:ea typeface="Calibri"/>
                <a:cs typeface="Calibri"/>
                <a:sym typeface="Calibri"/>
              </a:rPr>
              <a:t> 5 minutes</a:t>
            </a:r>
            <a:endParaRPr lang="en-US"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Aim: </a:t>
            </a:r>
            <a:r>
              <a:rPr lang="en-US" sz="1200" b="0" i="0" dirty="0">
                <a:solidFill>
                  <a:schemeClr val="dk1"/>
                </a:solidFill>
                <a:latin typeface="Calibri"/>
                <a:ea typeface="Calibri"/>
                <a:cs typeface="Calibri"/>
                <a:sym typeface="Calibri"/>
              </a:rPr>
              <a:t>listening activity pairing the [a] and [o] SSCs, </a:t>
            </a:r>
            <a:r>
              <a:rPr lang="en-US" sz="1200" b="0" i="0" dirty="0" err="1">
                <a:solidFill>
                  <a:schemeClr val="dk1"/>
                </a:solidFill>
                <a:latin typeface="Calibri"/>
                <a:ea typeface="Calibri"/>
                <a:cs typeface="Calibri"/>
                <a:sym typeface="Calibri"/>
              </a:rPr>
              <a:t>practising</a:t>
            </a:r>
            <a:r>
              <a:rPr lang="en-US" sz="1200" b="0" i="0" dirty="0">
                <a:solidFill>
                  <a:schemeClr val="dk1"/>
                </a:solidFill>
                <a:latin typeface="Calibri"/>
                <a:ea typeface="Calibri"/>
                <a:cs typeface="Calibri"/>
                <a:sym typeface="Calibri"/>
              </a:rPr>
              <a:t> sound recognition, then vocabulary recognition</a:t>
            </a:r>
            <a:endParaRPr lang="en-US"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Procedure:</a:t>
            </a:r>
            <a:endParaRPr lang="en-US" dirty="0"/>
          </a:p>
          <a:p>
            <a:pPr marL="228600" lvl="0" indent="-228600" algn="l" rtl="0">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Students copy the grid into their exercise books. They will need to complete the word with either ‘a’ or ‘o’, and then write the translation.</a:t>
            </a:r>
            <a:endParaRPr lang="en-US" dirty="0"/>
          </a:p>
          <a:p>
            <a:pPr marL="228600" lvl="0" indent="-228600" algn="l" rtl="0">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The teacher clicks the number button to play the word.</a:t>
            </a:r>
            <a:endParaRPr lang="en-US" dirty="0"/>
          </a:p>
          <a:p>
            <a:pPr marL="228600" lvl="0" indent="-228600" algn="l" rtl="0">
              <a:spcBef>
                <a:spcPts val="0"/>
              </a:spcBef>
              <a:spcAft>
                <a:spcPts val="0"/>
              </a:spcAft>
              <a:buClr>
                <a:schemeClr val="dk1"/>
              </a:buClr>
              <a:buSzPts val="1200"/>
              <a:buFont typeface="Calibri"/>
              <a:buAutoNum type="arabicPeriod"/>
            </a:pPr>
            <a:r>
              <a:rPr lang="en-US" sz="1200" b="0" i="0" dirty="0">
                <a:solidFill>
                  <a:schemeClr val="dk1"/>
                </a:solidFill>
                <a:latin typeface="Calibri"/>
                <a:ea typeface="Calibri"/>
                <a:cs typeface="Calibri"/>
                <a:sym typeface="Calibri"/>
              </a:rPr>
              <a:t>Answers are revealed individually for each question by clicking to enable teachers to elicit answers for the missing letter and the translation.</a:t>
            </a:r>
            <a:endParaRPr lang="en-US" dirty="0"/>
          </a:p>
          <a:p>
            <a:pPr marL="0" lvl="0" indent="0" algn="l" rtl="0">
              <a:spcBef>
                <a:spcPts val="0"/>
              </a:spcBef>
              <a:spcAft>
                <a:spcPts val="0"/>
              </a:spcAft>
              <a:buNone/>
            </a:pPr>
            <a:endParaRPr lang="en-US" sz="1200" b="1"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Transcript</a:t>
            </a:r>
            <a:endParaRPr lang="en-US" dirty="0"/>
          </a:p>
          <a:p>
            <a:pPr marL="228600" lvl="0" indent="-228600" algn="l" rtl="0">
              <a:spcBef>
                <a:spcPts val="0"/>
              </a:spcBef>
              <a:spcAft>
                <a:spcPts val="0"/>
              </a:spcAft>
              <a:buClr>
                <a:schemeClr val="dk1"/>
              </a:buClr>
              <a:buSzPts val="1200"/>
              <a:buFont typeface="Calibri"/>
              <a:buAutoNum type="arabicParenR"/>
            </a:pPr>
            <a:r>
              <a:rPr lang="en-US" sz="1200" b="0" i="0" dirty="0" err="1">
                <a:solidFill>
                  <a:schemeClr val="dk1"/>
                </a:solidFill>
                <a:latin typeface="Calibri"/>
                <a:ea typeface="Calibri"/>
                <a:cs typeface="Calibri"/>
                <a:sym typeface="Calibri"/>
              </a:rPr>
              <a:t>flor</a:t>
            </a:r>
            <a:endParaRPr lang="en-US" dirty="0"/>
          </a:p>
          <a:p>
            <a:pPr marL="228600" lvl="0" indent="-228600" algn="l" rtl="0">
              <a:spcBef>
                <a:spcPts val="0"/>
              </a:spcBef>
              <a:spcAft>
                <a:spcPts val="0"/>
              </a:spcAft>
              <a:buClr>
                <a:schemeClr val="dk1"/>
              </a:buClr>
              <a:buSzPts val="1200"/>
              <a:buFont typeface="Calibri"/>
              <a:buAutoNum type="arabicParenR"/>
            </a:pPr>
            <a:r>
              <a:rPr lang="en-US" sz="1200" b="0" i="0" dirty="0">
                <a:solidFill>
                  <a:schemeClr val="dk1"/>
                </a:solidFill>
                <a:latin typeface="Calibri"/>
                <a:ea typeface="Calibri"/>
                <a:cs typeface="Calibri"/>
                <a:sym typeface="Calibri"/>
              </a:rPr>
              <a:t>saber</a:t>
            </a:r>
          </a:p>
          <a:p>
            <a:pPr marL="228600" lvl="0" indent="-228600" algn="l" rtl="0">
              <a:spcBef>
                <a:spcPts val="0"/>
              </a:spcBef>
              <a:spcAft>
                <a:spcPts val="0"/>
              </a:spcAft>
              <a:buClr>
                <a:schemeClr val="dk1"/>
              </a:buClr>
              <a:buSzPts val="1200"/>
              <a:buFont typeface="Calibri"/>
              <a:buAutoNum type="arabicParenR"/>
            </a:pPr>
            <a:r>
              <a:rPr lang="en-US" sz="1200" b="0" i="0" dirty="0" err="1">
                <a:solidFill>
                  <a:schemeClr val="dk1"/>
                </a:solidFill>
                <a:latin typeface="Calibri"/>
                <a:ea typeface="Calibri"/>
                <a:cs typeface="Calibri"/>
                <a:sym typeface="Calibri"/>
              </a:rPr>
              <a:t>torre</a:t>
            </a:r>
            <a:endParaRPr lang="en-US" sz="1200" b="0" i="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n-US" sz="1200" b="0" i="0" dirty="0" err="1">
                <a:solidFill>
                  <a:schemeClr val="dk1"/>
                </a:solidFill>
                <a:latin typeface="Calibri"/>
                <a:ea typeface="Calibri"/>
                <a:cs typeface="Calibri"/>
                <a:sym typeface="Calibri"/>
              </a:rPr>
              <a:t>balcón</a:t>
            </a:r>
            <a:endParaRPr lang="en-US" sz="1200" b="0" i="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n-US" sz="1200" b="0" i="0" dirty="0">
                <a:solidFill>
                  <a:schemeClr val="dk1"/>
                </a:solidFill>
                <a:latin typeface="Calibri"/>
                <a:ea typeface="Calibri"/>
                <a:cs typeface="Calibri"/>
                <a:sym typeface="Calibri"/>
              </a:rPr>
              <a:t>pasar</a:t>
            </a:r>
          </a:p>
          <a:p>
            <a:pPr marL="228600" lvl="0" indent="-228600" algn="l" rtl="0">
              <a:spcBef>
                <a:spcPts val="0"/>
              </a:spcBef>
              <a:spcAft>
                <a:spcPts val="0"/>
              </a:spcAft>
              <a:buClr>
                <a:schemeClr val="dk1"/>
              </a:buClr>
              <a:buSzPts val="1200"/>
              <a:buFont typeface="Calibri"/>
              <a:buAutoNum type="arabicParenR"/>
            </a:pPr>
            <a:r>
              <a:rPr lang="en-US" sz="1200" b="0" i="0" dirty="0" err="1">
                <a:solidFill>
                  <a:schemeClr val="dk1"/>
                </a:solidFill>
                <a:latin typeface="Calibri"/>
                <a:ea typeface="Calibri"/>
                <a:cs typeface="Calibri"/>
                <a:sym typeface="Calibri"/>
              </a:rPr>
              <a:t>dama</a:t>
            </a:r>
            <a:endParaRPr lang="en-US" sz="1200" b="0" i="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n-US" sz="1200" b="0" i="0" dirty="0" err="1">
                <a:solidFill>
                  <a:schemeClr val="dk1"/>
                </a:solidFill>
                <a:latin typeface="Calibri"/>
                <a:ea typeface="Calibri"/>
                <a:cs typeface="Calibri"/>
                <a:sym typeface="Calibri"/>
              </a:rPr>
              <a:t>blanco</a:t>
            </a:r>
            <a:endParaRPr lang="en-US" sz="1200" b="0" i="0" dirty="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n-US" sz="1200" b="0" i="0" dirty="0">
                <a:solidFill>
                  <a:schemeClr val="dk1"/>
                </a:solidFill>
                <a:latin typeface="Calibri"/>
                <a:ea typeface="Calibri"/>
                <a:cs typeface="Calibri"/>
                <a:sym typeface="Calibri"/>
              </a:rPr>
              <a:t>plaza</a:t>
            </a:r>
            <a:endParaRPr lang="en-US" dirty="0"/>
          </a:p>
          <a:p>
            <a:pPr marL="228600" lvl="0" indent="-228600" algn="l" rtl="0">
              <a:spcBef>
                <a:spcPts val="0"/>
              </a:spcBef>
              <a:spcAft>
                <a:spcPts val="0"/>
              </a:spcAft>
              <a:buClr>
                <a:schemeClr val="dk1"/>
              </a:buClr>
              <a:buSzPts val="1200"/>
              <a:buFont typeface="Calibri"/>
              <a:buAutoNum type="arabicParenR"/>
            </a:pPr>
            <a:r>
              <a:rPr lang="en-US" sz="1200" b="0" i="0" dirty="0">
                <a:solidFill>
                  <a:schemeClr val="dk1"/>
                </a:solidFill>
                <a:latin typeface="Calibri"/>
                <a:ea typeface="Calibri"/>
                <a:cs typeface="Calibri"/>
                <a:sym typeface="Calibri"/>
              </a:rPr>
              <a:t>caballero</a:t>
            </a:r>
            <a:endParaRPr lang="en-US" dirty="0"/>
          </a:p>
          <a:p>
            <a:pPr marL="228600" lvl="0" indent="-228600" algn="l" rtl="0">
              <a:spcBef>
                <a:spcPts val="0"/>
              </a:spcBef>
              <a:spcAft>
                <a:spcPts val="0"/>
              </a:spcAft>
              <a:buClr>
                <a:schemeClr val="dk1"/>
              </a:buClr>
              <a:buSzPts val="1200"/>
              <a:buFont typeface="Calibri"/>
              <a:buAutoNum type="arabicParenR"/>
            </a:pPr>
            <a:r>
              <a:rPr lang="en-US" sz="1200" b="0" i="0" dirty="0" err="1">
                <a:solidFill>
                  <a:schemeClr val="dk1"/>
                </a:solidFill>
                <a:latin typeface="Calibri"/>
                <a:ea typeface="Calibri"/>
                <a:cs typeface="Calibri"/>
                <a:sym typeface="Calibri"/>
              </a:rPr>
              <a:t>llevar</a:t>
            </a:r>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80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Timing: </a:t>
            </a:r>
            <a:r>
              <a:rPr lang="en-US" b="0" dirty="0"/>
              <a:t>2 minutes for slides 3-5</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Aim: </a:t>
            </a:r>
            <a:r>
              <a:rPr lang="en-US" b="0" dirty="0"/>
              <a:t>To introduce SSC </a:t>
            </a:r>
            <a:r>
              <a:rPr lang="en-US" b="1" dirty="0"/>
              <a:t>[a]</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Procedure:</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Introduce and elicit the pronunciation of the </a:t>
            </a:r>
            <a:r>
              <a:rPr lang="en-US" b="1" dirty="0"/>
              <a:t>individual SSC [a] </a:t>
            </a:r>
            <a:r>
              <a:rPr lang="en-US" dirty="0"/>
              <a:t>and then the </a:t>
            </a:r>
            <a:r>
              <a:rPr lang="en-US" b="1" dirty="0"/>
              <a:t>source</a:t>
            </a:r>
            <a:r>
              <a:rPr lang="en-US" dirty="0"/>
              <a:t> word again ‘</a:t>
            </a:r>
            <a:r>
              <a:rPr lang="en-US" b="1" dirty="0"/>
              <a:t>alto</a:t>
            </a:r>
            <a:r>
              <a:rPr lang="en-US" dirty="0"/>
              <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Then present and elicit the pronunciation of the five </a:t>
            </a:r>
            <a:r>
              <a:rPr lang="en-US" b="1" dirty="0"/>
              <a:t>cluster</a:t>
            </a:r>
            <a:r>
              <a:rPr lang="en-US" dirty="0"/>
              <a:t> words.</a:t>
            </a:r>
            <a:br>
              <a:rPr lang="en-US" dirty="0"/>
            </a:b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cluster words have been chosen for their high-frequency, from a range of word classes, with the SSC (where possible) positioned within a variety of syllables within the words (e.g. initial, 2</a:t>
            </a:r>
            <a:r>
              <a:rPr lang="en-US" baseline="30000" dirty="0"/>
              <a:t>nd</a:t>
            </a:r>
            <a:r>
              <a:rPr lang="en-US"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US" dirty="0"/>
            </a:b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t>Word frequency (1 is the most frequent word in Spanish): </a:t>
            </a:r>
            <a:br>
              <a:rPr lang="en-US" dirty="0"/>
            </a:br>
            <a:r>
              <a:rPr lang="en-US" b="1" dirty="0"/>
              <a:t>alto </a:t>
            </a:r>
            <a:r>
              <a:rPr lang="en-US" dirty="0"/>
              <a:t>[231]; </a:t>
            </a:r>
            <a:r>
              <a:rPr lang="en-US" b="1" dirty="0"/>
              <a:t>nada </a:t>
            </a:r>
            <a:r>
              <a:rPr lang="en-US" dirty="0"/>
              <a:t>[87]; </a:t>
            </a:r>
            <a:r>
              <a:rPr lang="en-US" b="1" dirty="0"/>
              <a:t>casa </a:t>
            </a:r>
            <a:r>
              <a:rPr lang="en-US" b="0" dirty="0"/>
              <a:t>[106]</a:t>
            </a:r>
            <a:r>
              <a:rPr lang="en-US" dirty="0"/>
              <a:t> </a:t>
            </a:r>
            <a:r>
              <a:rPr lang="en-US" b="1" dirty="0" err="1"/>
              <a:t>cama</a:t>
            </a:r>
            <a:r>
              <a:rPr lang="en-US" b="1" dirty="0"/>
              <a:t> </a:t>
            </a:r>
            <a:r>
              <a:rPr lang="en-US" dirty="0"/>
              <a:t>[609]; </a:t>
            </a:r>
            <a:r>
              <a:rPr lang="en-US" b="1" dirty="0" err="1"/>
              <a:t>amar</a:t>
            </a:r>
            <a:r>
              <a:rPr lang="en-US" b="1" dirty="0"/>
              <a:t> </a:t>
            </a:r>
            <a:r>
              <a:rPr lang="en-US" dirty="0"/>
              <a:t>[700]; </a:t>
            </a:r>
            <a:r>
              <a:rPr lang="en-US" b="1" dirty="0" err="1"/>
              <a:t>agosto</a:t>
            </a:r>
            <a:r>
              <a:rPr lang="en-US" b="1" dirty="0"/>
              <a:t> </a:t>
            </a:r>
            <a:r>
              <a:rPr lang="en-US" dirty="0"/>
              <a:t>[931]</a:t>
            </a:r>
            <a:br>
              <a:rPr lang="en-US" dirty="0"/>
            </a:br>
            <a:r>
              <a:rPr lang="en-US" dirty="0"/>
              <a:t>Source: Davies, M. &amp; Davies, K. (2018</a:t>
            </a:r>
            <a:r>
              <a:rPr lang="en-US" i="1" dirty="0"/>
              <a:t>). A frequency dictionary of Spanish: Core vocabulary for learners </a:t>
            </a:r>
            <a:r>
              <a:rPr lang="en-US" dirty="0"/>
              <a:t>(2nd ed.). Routledge: London</a:t>
            </a: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89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86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6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a:r>
              <a:rPr lang="en-US" b="1" dirty="0"/>
              <a:t>Phonics</a:t>
            </a:r>
            <a:r>
              <a:rPr lang="en-US" b="1" baseline="0" dirty="0"/>
              <a:t> practice activity: alphabetical read aloud</a:t>
            </a:r>
          </a:p>
          <a:p>
            <a:pPr marL="0" indent="0" algn="l"/>
            <a:endParaRPr lang="en-US" b="1" dirty="0"/>
          </a:p>
          <a:p>
            <a:pPr marL="0" indent="0" algn="l"/>
            <a:r>
              <a:rPr lang="en-US" b="1" dirty="0"/>
              <a:t>Timing: </a:t>
            </a:r>
            <a:r>
              <a:rPr lang="en-US" b="0" dirty="0"/>
              <a:t>1 min</a:t>
            </a:r>
          </a:p>
          <a:p>
            <a:pPr marL="0" indent="0" algn="l"/>
            <a:endParaRPr lang="en-US" b="1" dirty="0"/>
          </a:p>
          <a:p>
            <a:pPr marL="0" indent="0" algn="l"/>
            <a:r>
              <a:rPr lang="en-US" b="1" dirty="0"/>
              <a:t>Aim: </a:t>
            </a:r>
            <a:r>
              <a:rPr lang="en-US" b="0" dirty="0"/>
              <a:t>To elicit the production of the SSC </a:t>
            </a:r>
            <a:r>
              <a:rPr lang="en-US" b="1" dirty="0"/>
              <a:t>[a]</a:t>
            </a:r>
            <a:r>
              <a:rPr lang="en-US" b="0" dirty="0"/>
              <a:t>.</a:t>
            </a:r>
            <a:endParaRPr lang="en-US" b="1" dirty="0"/>
          </a:p>
          <a:p>
            <a:pPr marL="0" indent="0" algn="l"/>
            <a:endParaRPr lang="en-US" b="1" dirty="0"/>
          </a:p>
          <a:p>
            <a:pPr marL="0" indent="0" algn="l"/>
            <a:r>
              <a:rPr lang="en-US" b="1"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1. Click on ‘</a:t>
            </a:r>
            <a:r>
              <a:rPr lang="en-GB" sz="1200" b="0" kern="1200" baseline="0" dirty="0" err="1">
                <a:solidFill>
                  <a:schemeClr val="tx1"/>
                </a:solidFill>
                <a:effectLst/>
                <a:latin typeface="+mn-lt"/>
                <a:ea typeface="+mn-ea"/>
                <a:cs typeface="+mn-cs"/>
              </a:rPr>
              <a:t>inicio</a:t>
            </a:r>
            <a:r>
              <a:rPr lang="en-GB" sz="1200" b="0" kern="1200" baseline="0" dirty="0">
                <a:solidFill>
                  <a:schemeClr val="tx1"/>
                </a:solidFill>
                <a:effectLst/>
                <a:latin typeface="+mn-lt"/>
                <a:ea typeface="+mn-ea"/>
                <a:cs typeface="+mn-cs"/>
              </a:rPr>
              <a:t>’ to start the timer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2. Individually (but all at once) pupils read out the words but in </a:t>
            </a:r>
            <a:r>
              <a:rPr lang="en-GB" sz="1200" b="1" kern="1200" baseline="0" dirty="0">
                <a:solidFill>
                  <a:schemeClr val="tx1"/>
                </a:solidFill>
                <a:effectLst/>
                <a:latin typeface="+mn-lt"/>
                <a:ea typeface="+mn-ea"/>
                <a:cs typeface="+mn-cs"/>
              </a:rPr>
              <a:t>alphabetical order</a:t>
            </a:r>
            <a:r>
              <a:rPr lang="en-GB" sz="1200" b="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a:t>
            </a:r>
            <a:r>
              <a:rPr lang="en-GB" sz="1200" b="0" kern="1200" baseline="0" dirty="0">
                <a:solidFill>
                  <a:schemeClr val="tx1"/>
                </a:solidFill>
                <a:effectLst/>
                <a:latin typeface="+mn-lt"/>
                <a:ea typeface="+mn-ea"/>
                <a:cs typeface="+mn-cs"/>
              </a:rPr>
              <a:t>Students keep going for one minute.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a:t>
            </a:r>
            <a:r>
              <a:rPr lang="en-GB" sz="1200" kern="1200" dirty="0">
                <a:solidFill>
                  <a:schemeClr val="tx1"/>
                </a:solidFill>
                <a:effectLst/>
                <a:latin typeface="+mn-lt"/>
                <a:ea typeface="+mn-ea"/>
                <a:cs typeface="+mn-cs"/>
              </a:rPr>
              <a:t>Teacher can circulate to listen into their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Note: </a:t>
            </a:r>
            <a:r>
              <a:rPr lang="en-GB" sz="1200" b="0" kern="1200" dirty="0">
                <a:solidFill>
                  <a:schemeClr val="tx1"/>
                </a:solidFill>
                <a:effectLst/>
                <a:latin typeface="+mn-lt"/>
                <a:ea typeface="+mn-ea"/>
                <a:cs typeface="+mn-cs"/>
              </a:rPr>
              <a:t>the new vocabulary item </a:t>
            </a:r>
            <a:r>
              <a:rPr lang="en-GB" sz="1200" b="0" kern="1200" baseline="0" dirty="0">
                <a:solidFill>
                  <a:schemeClr val="tx1"/>
                </a:solidFill>
                <a:effectLst/>
                <a:latin typeface="+mn-lt"/>
                <a:ea typeface="+mn-ea"/>
                <a:cs typeface="+mn-cs"/>
              </a:rPr>
              <a:t>‘estar’ [21] is also included.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br>
              <a:rPr lang="en-GB" baseline="0" dirty="0"/>
            </a:br>
            <a:r>
              <a:rPr lang="en-GB" b="1" baseline="0" dirty="0"/>
              <a:t>alto </a:t>
            </a:r>
            <a:r>
              <a:rPr lang="en-GB" baseline="0" dirty="0"/>
              <a:t>[231]; </a:t>
            </a:r>
            <a:r>
              <a:rPr lang="en-GB" b="1" baseline="0" dirty="0"/>
              <a:t>nada </a:t>
            </a:r>
            <a:r>
              <a:rPr lang="en-GB" baseline="0" dirty="0"/>
              <a:t>[87]; </a:t>
            </a:r>
            <a:r>
              <a:rPr lang="en-GB" b="1" baseline="0" dirty="0"/>
              <a:t>casa </a:t>
            </a:r>
            <a:r>
              <a:rPr lang="en-GB" b="0" baseline="0" dirty="0"/>
              <a:t>[106]</a:t>
            </a:r>
            <a:r>
              <a:rPr lang="en-GB" baseline="0" dirty="0"/>
              <a:t> </a:t>
            </a:r>
            <a:r>
              <a:rPr lang="en-GB" b="1" baseline="0" dirty="0" err="1"/>
              <a:t>cama</a:t>
            </a:r>
            <a:r>
              <a:rPr lang="en-GB" b="1" baseline="0" dirty="0"/>
              <a:t> </a:t>
            </a:r>
            <a:r>
              <a:rPr lang="en-GB" baseline="0" dirty="0"/>
              <a:t>[609]; </a:t>
            </a:r>
            <a:r>
              <a:rPr lang="en-GB" b="1" baseline="0" dirty="0" err="1"/>
              <a:t>amar</a:t>
            </a:r>
            <a:r>
              <a:rPr lang="en-GB" b="1" baseline="0" dirty="0"/>
              <a:t> </a:t>
            </a:r>
            <a:r>
              <a:rPr lang="en-GB" baseline="0" dirty="0"/>
              <a:t>[700]; </a:t>
            </a:r>
            <a:r>
              <a:rPr lang="en-GB" b="1" baseline="0" dirty="0"/>
              <a:t>agosto </a:t>
            </a:r>
            <a:r>
              <a:rPr lang="en-GB" baseline="0" dirty="0"/>
              <a:t>[931]</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endParaRPr lang="en-GB"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36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Timing: </a:t>
            </a:r>
            <a:r>
              <a:rPr lang="en-US" b="0" dirty="0"/>
              <a:t>1 minute (for slides 8 and 9)</a:t>
            </a:r>
            <a:endParaRPr lang="en-US" dirty="0"/>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1" dirty="0"/>
              <a:t>Aim: </a:t>
            </a:r>
            <a:r>
              <a:rPr lang="en-US" dirty="0"/>
              <a:t>A refresh of the SSCs [a] and [o] ahead of the phonics consolidation activity</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t>Procedure:</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dirty="0"/>
              <a:t>The teacher clicks to play the SSC [a], first individually, then in a word, then with an accompanying picture.</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dirty="0"/>
              <a:t>The process is repeated on the next slide with the SSC [o]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14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A refresh of the SSC ‘o’ ahead of the phonics consolidation 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560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12"/>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 name="Google Shape;1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16567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155575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9" name="Google Shape;19;p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Tree>
    <p:extLst>
      <p:ext uri="{BB962C8B-B14F-4D97-AF65-F5344CB8AC3E}">
        <p14:creationId xmlns:p14="http://schemas.microsoft.com/office/powerpoint/2010/main" val="399663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2" name="Google Shape;22;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22025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7" name="Google Shape;27;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8" name="Google Shape;28;p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9" name="Google Shape;29;p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0688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186059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8"/>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34" name="Google Shape;34;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533763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7" name="Google Shape;37;p9"/>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r>
              <a:rPr lang="en-US"/>
              <a:t>Click icon to add picture</a:t>
            </a:r>
            <a:endParaRPr/>
          </a:p>
        </p:txBody>
      </p:sp>
      <p:sp>
        <p:nvSpPr>
          <p:cNvPr id="38" name="Google Shape;38;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343350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1" name="Google Shape;41;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77706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4" name="Google Shape;44;p11"/>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237023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6931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6747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6900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426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56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447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1091227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332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4073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82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678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935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7837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352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72801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2693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2566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04244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05/07/2022</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6051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05/07/2022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43359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05/07/2022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24303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05/07/2022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541203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05/07/2022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9557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5.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73266686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8422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Century Gothic" panose="020B0502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5" name="TextBox 4"/>
          <p:cNvSpPr txBox="1"/>
          <p:nvPr userDrawn="1"/>
        </p:nvSpPr>
        <p:spPr>
          <a:xfrm>
            <a:off x="76201" y="6515085"/>
            <a:ext cx="4622801" cy="276999"/>
          </a:xfrm>
          <a:prstGeom prst="rect">
            <a:avLst/>
          </a:prstGeom>
          <a:noFill/>
        </p:spPr>
        <p:txBody>
          <a:bodyPr wrap="square" rtlCol="0">
            <a:spAutoFit/>
          </a:bodyPr>
          <a:lstStyle/>
          <a:p>
            <a:r>
              <a:rPr lang="en-GB" sz="1200" b="0" dirty="0">
                <a:solidFill>
                  <a:srgbClr val="002060"/>
                </a:solidFill>
                <a:latin typeface="+mj-lt"/>
              </a:rPr>
              <a:t>Nick Avery</a:t>
            </a:r>
          </a:p>
        </p:txBody>
      </p:sp>
    </p:spTree>
    <p:extLst>
      <p:ext uri="{BB962C8B-B14F-4D97-AF65-F5344CB8AC3E}">
        <p14:creationId xmlns:p14="http://schemas.microsoft.com/office/powerpoint/2010/main" val="3444397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10.wav"/><Relationship Id="rId7" Type="http://schemas.openxmlformats.org/officeDocument/2006/relationships/audio" Target="../media/audio14.wav"/><Relationship Id="rId12" Type="http://schemas.openxmlformats.org/officeDocument/2006/relationships/audio" Target="../media/audio19.wav"/><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audio" Target="../media/audio13.wav"/><Relationship Id="rId11" Type="http://schemas.openxmlformats.org/officeDocument/2006/relationships/audio" Target="../media/audio18.wav"/><Relationship Id="rId5" Type="http://schemas.openxmlformats.org/officeDocument/2006/relationships/audio" Target="../media/audio12.wav"/><Relationship Id="rId10" Type="http://schemas.openxmlformats.org/officeDocument/2006/relationships/audio" Target="../media/audio17.wav"/><Relationship Id="rId4" Type="http://schemas.openxmlformats.org/officeDocument/2006/relationships/audio" Target="../media/audio11.wav"/><Relationship Id="rId9" Type="http://schemas.openxmlformats.org/officeDocument/2006/relationships/audio" Target="../media/audio16.wav"/></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audio" Target="../media/audio4.wav"/><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18.png"/><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3"/>
        <p:cNvGrpSpPr/>
        <p:nvPr/>
      </p:nvGrpSpPr>
      <p:grpSpPr>
        <a:xfrm>
          <a:off x="0" y="0"/>
          <a:ext cx="0" cy="0"/>
          <a:chOff x="0" y="0"/>
          <a:chExt cx="0" cy="0"/>
        </a:xfrm>
      </p:grpSpPr>
      <p:grpSp>
        <p:nvGrpSpPr>
          <p:cNvPr id="54" name="Google Shape;54;p1" descr="background rectangle"/>
          <p:cNvGrpSpPr/>
          <p:nvPr/>
        </p:nvGrpSpPr>
        <p:grpSpPr>
          <a:xfrm>
            <a:off x="-56445" y="0"/>
            <a:ext cx="12192000" cy="6858000"/>
            <a:chOff x="-56445" y="0"/>
            <a:chExt cx="12192000" cy="6858000"/>
          </a:xfrm>
        </p:grpSpPr>
        <p:grpSp>
          <p:nvGrpSpPr>
            <p:cNvPr id="55" name="Google Shape;55;p1"/>
            <p:cNvGrpSpPr/>
            <p:nvPr/>
          </p:nvGrpSpPr>
          <p:grpSpPr>
            <a:xfrm>
              <a:off x="-56445" y="0"/>
              <a:ext cx="12192000" cy="6858000"/>
              <a:chOff x="0" y="0"/>
              <a:chExt cx="12192000" cy="6858000"/>
            </a:xfrm>
          </p:grpSpPr>
          <p:sp>
            <p:nvSpPr>
              <p:cNvPr id="56" name="Google Shape;56;p1"/>
              <p:cNvSpPr/>
              <p:nvPr/>
            </p:nvSpPr>
            <p:spPr>
              <a:xfrm rot="5400000">
                <a:off x="4992512" y="-341488"/>
                <a:ext cx="6857998" cy="7540978"/>
              </a:xfrm>
              <a:prstGeom prst="triangle">
                <a:avLst>
                  <a:gd name="adj" fmla="val 0"/>
                </a:avLst>
              </a:prstGeom>
              <a:solidFill>
                <a:srgbClr val="FDEF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sp>
            <p:nvSpPr>
              <p:cNvPr id="57" name="Google Shape;57;p1"/>
              <p:cNvSpPr/>
              <p:nvPr/>
            </p:nvSpPr>
            <p:spPr>
              <a:xfrm>
                <a:off x="0" y="0"/>
                <a:ext cx="4651022" cy="6858000"/>
              </a:xfrm>
              <a:prstGeom prst="rect">
                <a:avLst/>
              </a:prstGeom>
              <a:solidFill>
                <a:srgbClr val="FDEF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grpSp>
        <p:sp>
          <p:nvSpPr>
            <p:cNvPr id="58" name="Google Shape;58;p1"/>
            <p:cNvSpPr/>
            <p:nvPr/>
          </p:nvSpPr>
          <p:spPr>
            <a:xfrm rot="5400000">
              <a:off x="4636029" y="-341488"/>
              <a:ext cx="6857998" cy="7540978"/>
            </a:xfrm>
            <a:prstGeom prst="triangle">
              <a:avLst>
                <a:gd name="adj" fmla="val 0"/>
              </a:avLst>
            </a:prstGeom>
            <a:solidFill>
              <a:srgbClr val="E56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grpSp>
      <p:sp>
        <p:nvSpPr>
          <p:cNvPr id="59" name="Google Shape;59;p1" descr="background rectangle"/>
          <p:cNvSpPr/>
          <p:nvPr/>
        </p:nvSpPr>
        <p:spPr>
          <a:xfrm>
            <a:off x="-56445" y="0"/>
            <a:ext cx="4350984" cy="6858000"/>
          </a:xfrm>
          <a:prstGeom prst="rect">
            <a:avLst/>
          </a:prstGeom>
          <a:solidFill>
            <a:srgbClr val="E56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entury Gothic"/>
              <a:ea typeface="Century Gothic"/>
              <a:cs typeface="Century Gothic"/>
              <a:sym typeface="Century Gothic"/>
            </a:endParaRPr>
          </a:p>
        </p:txBody>
      </p:sp>
      <p:pic>
        <p:nvPicPr>
          <p:cNvPr id="60" name="Google Shape;60;p1"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61" name="Google Shape;61;p1"/>
          <p:cNvSpPr txBox="1">
            <a:spLocks noGrp="1"/>
          </p:cNvSpPr>
          <p:nvPr>
            <p:ph type="ctrTitle"/>
          </p:nvPr>
        </p:nvSpPr>
        <p:spPr>
          <a:xfrm>
            <a:off x="56445" y="1696063"/>
            <a:ext cx="7182555"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000"/>
              <a:buFont typeface="Century Gothic"/>
              <a:buNone/>
            </a:pPr>
            <a:r>
              <a:rPr lang="en-GB" sz="4000" b="1">
                <a:solidFill>
                  <a:srgbClr val="FFFFFF"/>
                </a:solidFill>
              </a:rPr>
              <a:t>Spanish phonics collection</a:t>
            </a:r>
            <a:br>
              <a:rPr lang="en-GB"/>
            </a:br>
            <a:endParaRPr/>
          </a:p>
        </p:txBody>
      </p:sp>
      <p:sp>
        <p:nvSpPr>
          <p:cNvPr id="62" name="Google Shape;62;p1"/>
          <p:cNvSpPr txBox="1"/>
          <p:nvPr/>
        </p:nvSpPr>
        <p:spPr>
          <a:xfrm>
            <a:off x="211666" y="2452612"/>
            <a:ext cx="7751234" cy="1485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F3864"/>
              </a:buClr>
              <a:buSzPts val="6000"/>
              <a:buFont typeface="Century Gothic"/>
              <a:buNone/>
            </a:pPr>
            <a:endParaRPr sz="6000" b="0" i="0" u="none" strike="noStrike" cap="none">
              <a:solidFill>
                <a:srgbClr val="1F3864"/>
              </a:solidFill>
              <a:latin typeface="Century Gothic"/>
              <a:ea typeface="Century Gothic"/>
              <a:cs typeface="Century Gothic"/>
              <a:sym typeface="Century Gothic"/>
            </a:endParaRPr>
          </a:p>
        </p:txBody>
      </p:sp>
      <p:sp>
        <p:nvSpPr>
          <p:cNvPr id="63" name="Google Shape;63;p1"/>
          <p:cNvSpPr txBox="1"/>
          <p:nvPr/>
        </p:nvSpPr>
        <p:spPr>
          <a:xfrm>
            <a:off x="161930" y="5779725"/>
            <a:ext cx="4873709" cy="10782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br>
              <a:rPr lang="en-GB" sz="1400" b="0" i="0" u="none" strike="noStrike" cap="none" dirty="0">
                <a:solidFill>
                  <a:srgbClr val="FFFFFF"/>
                </a:solidFill>
                <a:latin typeface="Century Gothic"/>
                <a:ea typeface="Century Gothic"/>
                <a:cs typeface="Century Gothic"/>
                <a:sym typeface="Century Gothic"/>
              </a:rPr>
            </a:br>
            <a:endParaRPr sz="1400" b="0" i="0" u="none" strike="noStrike" cap="none" dirty="0">
              <a:solidFill>
                <a:srgbClr val="FFFFFF"/>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FFFFFF"/>
              </a:buClr>
              <a:buSzPts val="1400"/>
              <a:buFont typeface="Century Gothic"/>
              <a:buNone/>
            </a:pPr>
            <a:r>
              <a:rPr lang="en-GB" sz="1400" b="0" i="0" u="none" strike="noStrike" cap="none" dirty="0">
                <a:solidFill>
                  <a:srgbClr val="FFFFFF"/>
                </a:solidFill>
                <a:latin typeface="Century Gothic"/>
                <a:ea typeface="Century Gothic"/>
                <a:cs typeface="Century Gothic"/>
                <a:sym typeface="Century Gothic"/>
              </a:rPr>
              <a:t>Date updated: 2</a:t>
            </a:r>
            <a:r>
              <a:rPr lang="en-GB" dirty="0">
                <a:solidFill>
                  <a:srgbClr val="FFFFFF"/>
                </a:solidFill>
                <a:latin typeface="Century Gothic"/>
                <a:ea typeface="Century Gothic"/>
                <a:cs typeface="Century Gothic"/>
                <a:sym typeface="Century Gothic"/>
              </a:rPr>
              <a:t>9</a:t>
            </a:r>
            <a:r>
              <a:rPr lang="en-GB" sz="1400" b="0" i="0" u="none" strike="noStrike" cap="none" dirty="0">
                <a:solidFill>
                  <a:srgbClr val="FFFFFF"/>
                </a:solidFill>
                <a:latin typeface="Century Gothic"/>
                <a:ea typeface="Century Gothic"/>
                <a:cs typeface="Century Gothic"/>
                <a:sym typeface="Century Gothic"/>
              </a:rPr>
              <a:t> / 06 / 22</a:t>
            </a:r>
            <a:endParaRPr dirty="0"/>
          </a:p>
        </p:txBody>
      </p:sp>
      <p:sp>
        <p:nvSpPr>
          <p:cNvPr id="64" name="Google Shape;64;p1"/>
          <p:cNvSpPr txBox="1">
            <a:spLocks noGrp="1"/>
          </p:cNvSpPr>
          <p:nvPr>
            <p:ph type="subTitle" idx="1"/>
          </p:nvPr>
        </p:nvSpPr>
        <p:spPr>
          <a:xfrm>
            <a:off x="303197" y="3342209"/>
            <a:ext cx="7382608" cy="5717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000"/>
              <a:buNone/>
            </a:pPr>
            <a:r>
              <a:rPr lang="en-GB" sz="3000">
                <a:solidFill>
                  <a:srgbClr val="FFFFFF"/>
                </a:solidFill>
              </a:rPr>
              <a:t>SSC [a]</a:t>
            </a:r>
            <a:endParaRPr/>
          </a:p>
          <a:p>
            <a:pPr marL="0" lvl="0" indent="0" algn="l" rtl="0">
              <a:lnSpc>
                <a:spcPct val="90000"/>
              </a:lnSpc>
              <a:spcBef>
                <a:spcPts val="1000"/>
              </a:spcBef>
              <a:spcAft>
                <a:spcPts val="0"/>
              </a:spcAft>
              <a:buClr>
                <a:srgbClr val="1F3864"/>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92;p5" descr="Table for exercises"/>
          <p:cNvGraphicFramePr/>
          <p:nvPr/>
        </p:nvGraphicFramePr>
        <p:xfrm>
          <a:off x="88721" y="1192699"/>
          <a:ext cx="5486399" cy="3728013"/>
        </p:xfrm>
        <a:graphic>
          <a:graphicData uri="http://schemas.openxmlformats.org/drawingml/2006/table">
            <a:tbl>
              <a:tblPr firstRow="1" bandRow="1">
                <a:noFill/>
              </a:tblPr>
              <a:tblGrid>
                <a:gridCol w="639321">
                  <a:extLst>
                    <a:ext uri="{9D8B030D-6E8A-4147-A177-3AD203B41FA5}">
                      <a16:colId xmlns:a16="http://schemas.microsoft.com/office/drawing/2014/main" val="20000"/>
                    </a:ext>
                  </a:extLst>
                </a:gridCol>
                <a:gridCol w="2213943">
                  <a:extLst>
                    <a:ext uri="{9D8B030D-6E8A-4147-A177-3AD203B41FA5}">
                      <a16:colId xmlns:a16="http://schemas.microsoft.com/office/drawing/2014/main" val="20001"/>
                    </a:ext>
                  </a:extLst>
                </a:gridCol>
                <a:gridCol w="2633135">
                  <a:extLst>
                    <a:ext uri="{9D8B030D-6E8A-4147-A177-3AD203B41FA5}">
                      <a16:colId xmlns:a16="http://schemas.microsoft.com/office/drawing/2014/main" val="1742323271"/>
                    </a:ext>
                  </a:extLst>
                </a:gridCol>
              </a:tblGrid>
              <a:tr h="527563">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2000" b="1"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r>
                        <a:rPr lang="en-GB" sz="2000" b="1" dirty="0">
                          <a:solidFill>
                            <a:schemeClr val="accent1">
                              <a:lumMod val="50000"/>
                            </a:schemeClr>
                          </a:solidFill>
                          <a:latin typeface="Century Gothic" panose="020B0502020202020204" pitchFamily="34" charset="0"/>
                        </a:rPr>
                        <a:t>Palabra</a:t>
                      </a: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2000" b="1" dirty="0" err="1">
                          <a:solidFill>
                            <a:schemeClr val="accent1">
                              <a:lumMod val="50000"/>
                            </a:schemeClr>
                          </a:solidFill>
                        </a:rPr>
                        <a:t>Traducción</a:t>
                      </a:r>
                      <a:endParaRPr sz="2000" b="1" dirty="0">
                        <a:solidFill>
                          <a:schemeClr val="accent1">
                            <a:lumMod val="50000"/>
                          </a:schemeClr>
                        </a:solidFill>
                      </a:endParaRPr>
                    </a:p>
                  </a:txBody>
                  <a:tcPr marL="91450" marR="91450" marT="45725" marB="45725" anchor="ctr">
                    <a:lnL w="12700" cap="flat" cmpd="sng" algn="ctr">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0"/>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a:solidFill>
                            <a:schemeClr val="accent1">
                              <a:lumMod val="50000"/>
                            </a:schemeClr>
                          </a:solidFill>
                          <a:latin typeface="Century Gothic" panose="020B0502020202020204" pitchFamily="34" charset="0"/>
                        </a:rPr>
                        <a:t>fl</a:t>
                      </a:r>
                      <a:r>
                        <a:rPr lang="en-GB" sz="3600" b="1" dirty="0">
                          <a:solidFill>
                            <a:srgbClr val="E25B00"/>
                          </a:solidFill>
                          <a:latin typeface="Century Gothic" panose="020B0502020202020204" pitchFamily="34" charset="0"/>
                        </a:rPr>
                        <a:t>o</a:t>
                      </a:r>
                      <a:r>
                        <a:rPr lang="en-GB" sz="3600" dirty="0">
                          <a:solidFill>
                            <a:schemeClr val="accent1">
                              <a:lumMod val="50000"/>
                            </a:schemeClr>
                          </a:solidFill>
                          <a:latin typeface="Century Gothic" panose="020B0502020202020204" pitchFamily="34" charset="0"/>
                        </a:rPr>
                        <a:t>r</a:t>
                      </a:r>
                      <a:endParaRPr sz="3600" dirty="0">
                        <a:solidFill>
                          <a:schemeClr val="accent1">
                            <a:lumMod val="50000"/>
                          </a:schemeClr>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pPr algn="l"/>
                      <a:r>
                        <a:rPr lang="en-GB" sz="3600" b="1" dirty="0">
                          <a:solidFill>
                            <a:srgbClr val="E25B00"/>
                          </a:solidFill>
                          <a:latin typeface="Century Gothic" panose="020B0502020202020204" pitchFamily="34" charset="0"/>
                        </a:rPr>
                        <a:t>flower</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1"/>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err="1">
                          <a:solidFill>
                            <a:schemeClr val="accent1">
                              <a:lumMod val="50000"/>
                            </a:schemeClr>
                          </a:solidFill>
                          <a:latin typeface="Century Gothic" panose="020B0502020202020204" pitchFamily="34" charset="0"/>
                        </a:rPr>
                        <a:t>s</a:t>
                      </a:r>
                      <a:r>
                        <a:rPr lang="en-GB" sz="3600" b="1" dirty="0" err="1">
                          <a:solidFill>
                            <a:srgbClr val="E25B00"/>
                          </a:solidFill>
                          <a:latin typeface="Century Gothic" panose="020B0502020202020204" pitchFamily="34" charset="0"/>
                        </a:rPr>
                        <a:t>a</a:t>
                      </a:r>
                      <a:r>
                        <a:rPr lang="en-GB" sz="3600" dirty="0" err="1">
                          <a:solidFill>
                            <a:schemeClr val="accent1">
                              <a:lumMod val="50000"/>
                            </a:schemeClr>
                          </a:solidFill>
                          <a:latin typeface="Century Gothic" panose="020B0502020202020204" pitchFamily="34" charset="0"/>
                        </a:rPr>
                        <a:t>ber</a:t>
                      </a:r>
                      <a:endParaRPr sz="3600" dirty="0">
                        <a:solidFill>
                          <a:schemeClr val="accent1">
                            <a:lumMod val="50000"/>
                          </a:schemeClr>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pPr algn="l"/>
                      <a:r>
                        <a:rPr lang="en-GB" sz="3600" b="1" dirty="0">
                          <a:solidFill>
                            <a:srgbClr val="E25B00"/>
                          </a:solidFill>
                          <a:latin typeface="Century Gothic" panose="020B0502020202020204" pitchFamily="34" charset="0"/>
                        </a:rPr>
                        <a:t>to know</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2"/>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err="1">
                          <a:solidFill>
                            <a:schemeClr val="accent1">
                              <a:lumMod val="50000"/>
                            </a:schemeClr>
                          </a:solidFill>
                          <a:latin typeface="Century Gothic" panose="020B0502020202020204" pitchFamily="34" charset="0"/>
                        </a:rPr>
                        <a:t>t</a:t>
                      </a:r>
                      <a:r>
                        <a:rPr lang="en-GB" sz="3600" b="1" dirty="0" err="1">
                          <a:solidFill>
                            <a:srgbClr val="E25B00"/>
                          </a:solidFill>
                          <a:latin typeface="Century Gothic" panose="020B0502020202020204" pitchFamily="34" charset="0"/>
                        </a:rPr>
                        <a:t>o</a:t>
                      </a:r>
                      <a:r>
                        <a:rPr lang="en-GB" sz="3600" dirty="0" err="1">
                          <a:solidFill>
                            <a:schemeClr val="accent1">
                              <a:lumMod val="50000"/>
                            </a:schemeClr>
                          </a:solidFill>
                          <a:latin typeface="Century Gothic" panose="020B0502020202020204" pitchFamily="34" charset="0"/>
                        </a:rPr>
                        <a:t>rre</a:t>
                      </a:r>
                      <a:endParaRPr sz="3600" dirty="0">
                        <a:solidFill>
                          <a:schemeClr val="accent1">
                            <a:lumMod val="50000"/>
                          </a:schemeClr>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pPr algn="l"/>
                      <a:r>
                        <a:rPr lang="en-GB" sz="3600" b="1" dirty="0">
                          <a:solidFill>
                            <a:srgbClr val="E25B00"/>
                          </a:solidFill>
                          <a:latin typeface="Century Gothic" panose="020B0502020202020204" pitchFamily="34" charset="0"/>
                        </a:rPr>
                        <a:t>tower</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3"/>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err="1">
                          <a:solidFill>
                            <a:schemeClr val="accent1">
                              <a:lumMod val="50000"/>
                            </a:schemeClr>
                          </a:solidFill>
                          <a:latin typeface="Century Gothic" panose="020B0502020202020204" pitchFamily="34" charset="0"/>
                        </a:rPr>
                        <a:t>b</a:t>
                      </a:r>
                      <a:r>
                        <a:rPr lang="en-GB" sz="3600" b="1" dirty="0" err="1">
                          <a:solidFill>
                            <a:srgbClr val="E25B00"/>
                          </a:solidFill>
                          <a:latin typeface="Century Gothic" panose="020B0502020202020204" pitchFamily="34" charset="0"/>
                        </a:rPr>
                        <a:t>a</a:t>
                      </a:r>
                      <a:r>
                        <a:rPr lang="en-GB" sz="3600" dirty="0" err="1">
                          <a:solidFill>
                            <a:schemeClr val="accent1">
                              <a:lumMod val="50000"/>
                            </a:schemeClr>
                          </a:solidFill>
                          <a:latin typeface="Century Gothic" panose="020B0502020202020204" pitchFamily="34" charset="0"/>
                        </a:rPr>
                        <a:t>lcón</a:t>
                      </a:r>
                      <a:endParaRPr sz="3600" dirty="0">
                        <a:solidFill>
                          <a:schemeClr val="accent1">
                            <a:lumMod val="50000"/>
                          </a:schemeClr>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pPr algn="l"/>
                      <a:r>
                        <a:rPr lang="en-GB" sz="3600" b="1" dirty="0">
                          <a:solidFill>
                            <a:srgbClr val="E25B00"/>
                          </a:solidFill>
                          <a:latin typeface="Century Gothic" panose="020B0502020202020204" pitchFamily="34" charset="0"/>
                        </a:rPr>
                        <a:t>balcony</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4"/>
                  </a:ext>
                </a:extLst>
              </a:tr>
              <a:tr h="527564">
                <a:tc>
                  <a:txBody>
                    <a:body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pPr marL="0" marR="0" lvl="0" indent="0" algn="l" rtl="0">
                        <a:spcBef>
                          <a:spcPts val="0"/>
                        </a:spcBef>
                        <a:spcAft>
                          <a:spcPts val="0"/>
                        </a:spcAft>
                        <a:buNone/>
                      </a:pPr>
                      <a:r>
                        <a:rPr lang="en-GB" sz="3600" dirty="0" err="1">
                          <a:solidFill>
                            <a:schemeClr val="accent1">
                              <a:lumMod val="50000"/>
                            </a:schemeClr>
                          </a:solidFill>
                          <a:latin typeface="Century Gothic" panose="020B0502020202020204" pitchFamily="34" charset="0"/>
                        </a:rPr>
                        <a:t>p</a:t>
                      </a:r>
                      <a:r>
                        <a:rPr lang="en-GB" sz="3600" b="1" dirty="0" err="1">
                          <a:solidFill>
                            <a:srgbClr val="E25B00"/>
                          </a:solidFill>
                          <a:latin typeface="Century Gothic" panose="020B0502020202020204" pitchFamily="34" charset="0"/>
                        </a:rPr>
                        <a:t>a</a:t>
                      </a:r>
                      <a:r>
                        <a:rPr lang="en-GB" sz="3600" b="0" dirty="0" err="1">
                          <a:solidFill>
                            <a:schemeClr val="accent1">
                              <a:lumMod val="50000"/>
                            </a:schemeClr>
                          </a:solidFill>
                          <a:latin typeface="Century Gothic" panose="020B0502020202020204" pitchFamily="34" charset="0"/>
                        </a:rPr>
                        <a:t>s</a:t>
                      </a:r>
                      <a:r>
                        <a:rPr lang="en-GB" sz="3600" b="1" dirty="0" err="1">
                          <a:solidFill>
                            <a:srgbClr val="E25B00"/>
                          </a:solidFill>
                          <a:latin typeface="Century Gothic" panose="020B0502020202020204" pitchFamily="34" charset="0"/>
                        </a:rPr>
                        <a:t>a</a:t>
                      </a:r>
                      <a:r>
                        <a:rPr lang="en-GB" sz="3600" dirty="0" err="1">
                          <a:solidFill>
                            <a:schemeClr val="accent1">
                              <a:lumMod val="50000"/>
                            </a:schemeClr>
                          </a:solidFill>
                          <a:latin typeface="Century Gothic" panose="020B0502020202020204" pitchFamily="34" charset="0"/>
                        </a:rPr>
                        <a:t>r</a:t>
                      </a:r>
                      <a:endParaRPr sz="3600" dirty="0">
                        <a:solidFill>
                          <a:schemeClr val="accent1">
                            <a:lumMod val="50000"/>
                          </a:schemeClr>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pPr algn="l"/>
                      <a:r>
                        <a:rPr lang="en-GB" sz="3600" b="1" dirty="0">
                          <a:solidFill>
                            <a:srgbClr val="E25B00"/>
                          </a:solidFill>
                          <a:latin typeface="Century Gothic" panose="020B0502020202020204" pitchFamily="34" charset="0"/>
                        </a:rPr>
                        <a:t>to pass</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444206344"/>
                  </a:ext>
                </a:extLst>
              </a:tr>
            </a:tbl>
          </a:graphicData>
        </a:graphic>
      </p:graphicFrame>
      <p:sp>
        <p:nvSpPr>
          <p:cNvPr id="6" name="Google Shape;95;p5">
            <a:hlinkClick r:id="" action="ppaction://noaction">
              <a:snd r:embed="rId3" name="Phon Words - 1. Flor.wav"/>
            </a:hlinkClick>
          </p:cNvPr>
          <p:cNvSpPr/>
          <p:nvPr/>
        </p:nvSpPr>
        <p:spPr>
          <a:xfrm>
            <a:off x="130472" y="1798415"/>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1</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graphicFrame>
        <p:nvGraphicFramePr>
          <p:cNvPr id="7" name="Google Shape;92;p5" descr="Table for exercises"/>
          <p:cNvGraphicFramePr/>
          <p:nvPr/>
        </p:nvGraphicFramePr>
        <p:xfrm>
          <a:off x="5642271" y="1203675"/>
          <a:ext cx="6479644" cy="3728013"/>
        </p:xfrm>
        <a:graphic>
          <a:graphicData uri="http://schemas.openxmlformats.org/drawingml/2006/table">
            <a:tbl>
              <a:tblPr firstRow="1" bandRow="1">
                <a:noFill/>
              </a:tblPr>
              <a:tblGrid>
                <a:gridCol w="738857">
                  <a:extLst>
                    <a:ext uri="{9D8B030D-6E8A-4147-A177-3AD203B41FA5}">
                      <a16:colId xmlns:a16="http://schemas.microsoft.com/office/drawing/2014/main" val="20000"/>
                    </a:ext>
                  </a:extLst>
                </a:gridCol>
                <a:gridCol w="2872015">
                  <a:extLst>
                    <a:ext uri="{9D8B030D-6E8A-4147-A177-3AD203B41FA5}">
                      <a16:colId xmlns:a16="http://schemas.microsoft.com/office/drawing/2014/main" val="20001"/>
                    </a:ext>
                  </a:extLst>
                </a:gridCol>
                <a:gridCol w="2868772">
                  <a:extLst>
                    <a:ext uri="{9D8B030D-6E8A-4147-A177-3AD203B41FA5}">
                      <a16:colId xmlns:a16="http://schemas.microsoft.com/office/drawing/2014/main" val="1742323271"/>
                    </a:ext>
                  </a:extLst>
                </a:gridCol>
              </a:tblGrid>
              <a:tr h="527563">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2000" b="1"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r>
                        <a:rPr lang="en-GB" sz="2000" b="1" dirty="0">
                          <a:solidFill>
                            <a:schemeClr val="accent1">
                              <a:lumMod val="50000"/>
                            </a:schemeClr>
                          </a:solidFill>
                          <a:latin typeface="Century Gothic" panose="020B0502020202020204" pitchFamily="34" charset="0"/>
                        </a:rPr>
                        <a:t>Palabra</a:t>
                      </a: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2000" b="1" dirty="0" err="1">
                          <a:solidFill>
                            <a:schemeClr val="accent1">
                              <a:lumMod val="50000"/>
                            </a:schemeClr>
                          </a:solidFill>
                        </a:rPr>
                        <a:t>Traducción</a:t>
                      </a:r>
                      <a:endParaRPr sz="2000" b="1" dirty="0">
                        <a:solidFill>
                          <a:schemeClr val="accent1">
                            <a:lumMod val="50000"/>
                          </a:schemeClr>
                        </a:solidFill>
                      </a:endParaRPr>
                    </a:p>
                  </a:txBody>
                  <a:tcPr marL="91450" marR="91450" marT="45725" marB="45725" anchor="ctr">
                    <a:lnL w="12700" cap="flat" cmpd="sng" algn="ctr">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0"/>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err="1">
                          <a:solidFill>
                            <a:schemeClr val="accent1">
                              <a:lumMod val="50000"/>
                            </a:schemeClr>
                          </a:solidFill>
                          <a:latin typeface="Century Gothic" panose="020B0502020202020204" pitchFamily="34" charset="0"/>
                        </a:rPr>
                        <a:t>d</a:t>
                      </a:r>
                      <a:r>
                        <a:rPr lang="en-GB" sz="3600" b="1" dirty="0" err="1">
                          <a:solidFill>
                            <a:srgbClr val="E25B00"/>
                          </a:solidFill>
                          <a:latin typeface="Century Gothic" panose="020B0502020202020204" pitchFamily="34" charset="0"/>
                        </a:rPr>
                        <a:t>a</a:t>
                      </a:r>
                      <a:r>
                        <a:rPr lang="en-GB" sz="3600" dirty="0" err="1">
                          <a:solidFill>
                            <a:schemeClr val="accent1">
                              <a:lumMod val="50000"/>
                            </a:schemeClr>
                          </a:solidFill>
                          <a:latin typeface="Century Gothic" panose="020B0502020202020204" pitchFamily="34" charset="0"/>
                        </a:rPr>
                        <a:t>m</a:t>
                      </a:r>
                      <a:r>
                        <a:rPr lang="en-GB" sz="3600" b="1" dirty="0" err="1">
                          <a:solidFill>
                            <a:srgbClr val="E25B00"/>
                          </a:solidFill>
                          <a:latin typeface="Century Gothic" panose="020B0502020202020204" pitchFamily="34" charset="0"/>
                        </a:rPr>
                        <a:t>a</a:t>
                      </a:r>
                      <a:endParaRPr sz="3600" b="1" dirty="0">
                        <a:solidFill>
                          <a:srgbClr val="E25B0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r>
                        <a:rPr lang="en-GB" sz="3600" b="1" dirty="0">
                          <a:solidFill>
                            <a:srgbClr val="E25B00"/>
                          </a:solidFill>
                          <a:latin typeface="Century Gothic" panose="020B0502020202020204" pitchFamily="34" charset="0"/>
                        </a:rPr>
                        <a:t>lady</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1"/>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err="1">
                          <a:solidFill>
                            <a:schemeClr val="accent1">
                              <a:lumMod val="50000"/>
                            </a:schemeClr>
                          </a:solidFill>
                          <a:latin typeface="Century Gothic" panose="020B0502020202020204" pitchFamily="34" charset="0"/>
                        </a:rPr>
                        <a:t>bl</a:t>
                      </a:r>
                      <a:r>
                        <a:rPr lang="en-GB" sz="3600" b="1" dirty="0" err="1">
                          <a:solidFill>
                            <a:srgbClr val="E25B00"/>
                          </a:solidFill>
                          <a:latin typeface="Century Gothic" panose="020B0502020202020204" pitchFamily="34" charset="0"/>
                        </a:rPr>
                        <a:t>a</a:t>
                      </a:r>
                      <a:r>
                        <a:rPr lang="en-GB" sz="3600" dirty="0" err="1">
                          <a:solidFill>
                            <a:schemeClr val="accent1">
                              <a:lumMod val="50000"/>
                            </a:schemeClr>
                          </a:solidFill>
                          <a:latin typeface="Century Gothic" panose="020B0502020202020204" pitchFamily="34" charset="0"/>
                        </a:rPr>
                        <a:t>nc</a:t>
                      </a:r>
                      <a:r>
                        <a:rPr lang="en-GB" sz="3600" b="1" dirty="0" err="1">
                          <a:solidFill>
                            <a:srgbClr val="E25B00"/>
                          </a:solidFill>
                          <a:latin typeface="Century Gothic" panose="020B0502020202020204" pitchFamily="34" charset="0"/>
                        </a:rPr>
                        <a:t>o</a:t>
                      </a:r>
                      <a:endParaRPr sz="3600" b="1" dirty="0">
                        <a:solidFill>
                          <a:srgbClr val="E25B00"/>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r>
                        <a:rPr lang="en-GB" sz="3600" b="1" dirty="0">
                          <a:solidFill>
                            <a:srgbClr val="E25B00"/>
                          </a:solidFill>
                          <a:latin typeface="Century Gothic" panose="020B0502020202020204" pitchFamily="34" charset="0"/>
                        </a:rPr>
                        <a:t>white</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2"/>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a:solidFill>
                            <a:schemeClr val="accent1">
                              <a:lumMod val="50000"/>
                            </a:schemeClr>
                          </a:solidFill>
                          <a:latin typeface="Century Gothic" panose="020B0502020202020204" pitchFamily="34" charset="0"/>
                        </a:rPr>
                        <a:t>pl</a:t>
                      </a:r>
                      <a:r>
                        <a:rPr lang="en-GB" sz="3600" b="1" dirty="0">
                          <a:solidFill>
                            <a:srgbClr val="E25B00"/>
                          </a:solidFill>
                          <a:latin typeface="Century Gothic" panose="020B0502020202020204" pitchFamily="34" charset="0"/>
                        </a:rPr>
                        <a:t>a</a:t>
                      </a:r>
                      <a:r>
                        <a:rPr lang="en-GB" sz="3600" dirty="0">
                          <a:solidFill>
                            <a:schemeClr val="accent1">
                              <a:lumMod val="50000"/>
                            </a:schemeClr>
                          </a:solidFill>
                          <a:latin typeface="Century Gothic" panose="020B0502020202020204" pitchFamily="34" charset="0"/>
                        </a:rPr>
                        <a:t>z</a:t>
                      </a:r>
                      <a:r>
                        <a:rPr lang="en-GB" sz="3600" b="1" dirty="0">
                          <a:solidFill>
                            <a:srgbClr val="E25B00"/>
                          </a:solidFill>
                          <a:latin typeface="Century Gothic" panose="020B0502020202020204" pitchFamily="34" charset="0"/>
                        </a:rPr>
                        <a:t>a</a:t>
                      </a:r>
                      <a:endParaRPr sz="3600" b="1" dirty="0">
                        <a:solidFill>
                          <a:srgbClr val="E25B00"/>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r>
                        <a:rPr lang="en-GB" sz="3600" b="1" dirty="0">
                          <a:solidFill>
                            <a:srgbClr val="E25B00"/>
                          </a:solidFill>
                          <a:latin typeface="Century Gothic" panose="020B0502020202020204" pitchFamily="34" charset="0"/>
                        </a:rPr>
                        <a:t>square</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3"/>
                  </a:ext>
                </a:extLst>
              </a:tr>
              <a:tr h="52756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rtl="0">
                        <a:spcBef>
                          <a:spcPts val="0"/>
                        </a:spcBef>
                        <a:spcAft>
                          <a:spcPts val="0"/>
                        </a:spcAft>
                        <a:buNone/>
                      </a:pPr>
                      <a:r>
                        <a:rPr lang="en-GB" sz="3600" dirty="0">
                          <a:solidFill>
                            <a:schemeClr val="accent1">
                              <a:lumMod val="50000"/>
                            </a:schemeClr>
                          </a:solidFill>
                          <a:latin typeface="Century Gothic" panose="020B0502020202020204" pitchFamily="34" charset="0"/>
                        </a:rPr>
                        <a:t>c</a:t>
                      </a:r>
                      <a:r>
                        <a:rPr lang="en-GB" sz="3600" b="1" dirty="0">
                          <a:solidFill>
                            <a:srgbClr val="E25B00"/>
                          </a:solidFill>
                          <a:latin typeface="Century Gothic" panose="020B0502020202020204" pitchFamily="34" charset="0"/>
                        </a:rPr>
                        <a:t>a</a:t>
                      </a:r>
                      <a:r>
                        <a:rPr lang="en-GB" sz="3600" dirty="0">
                          <a:solidFill>
                            <a:schemeClr val="accent1">
                              <a:lumMod val="50000"/>
                            </a:schemeClr>
                          </a:solidFill>
                          <a:latin typeface="Century Gothic" panose="020B0502020202020204" pitchFamily="34" charset="0"/>
                        </a:rPr>
                        <a:t>b</a:t>
                      </a:r>
                      <a:r>
                        <a:rPr lang="en-GB" sz="3600" b="1" dirty="0">
                          <a:solidFill>
                            <a:srgbClr val="E25B00"/>
                          </a:solidFill>
                          <a:latin typeface="Century Gothic" panose="020B0502020202020204" pitchFamily="34" charset="0"/>
                        </a:rPr>
                        <a:t>a</a:t>
                      </a:r>
                      <a:r>
                        <a:rPr lang="en-GB" sz="3600" dirty="0">
                          <a:solidFill>
                            <a:schemeClr val="accent1">
                              <a:lumMod val="50000"/>
                            </a:schemeClr>
                          </a:solidFill>
                          <a:latin typeface="Century Gothic" panose="020B0502020202020204" pitchFamily="34" charset="0"/>
                        </a:rPr>
                        <a:t>ller</a:t>
                      </a:r>
                      <a:r>
                        <a:rPr lang="en-GB" sz="3600" b="1" dirty="0">
                          <a:solidFill>
                            <a:srgbClr val="E25B00"/>
                          </a:solidFill>
                          <a:latin typeface="Century Gothic" panose="020B0502020202020204" pitchFamily="34" charset="0"/>
                        </a:rPr>
                        <a:t>o</a:t>
                      </a:r>
                      <a:endParaRPr sz="3600" b="1" dirty="0">
                        <a:solidFill>
                          <a:srgbClr val="E25B00"/>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r>
                        <a:rPr lang="en-GB" sz="2400" b="1" dirty="0">
                          <a:solidFill>
                            <a:srgbClr val="E25B00"/>
                          </a:solidFill>
                          <a:latin typeface="Century Gothic" panose="020B0502020202020204" pitchFamily="34" charset="0"/>
                        </a:rPr>
                        <a:t>gentleman/knight</a:t>
                      </a:r>
                      <a:endParaRPr lang="en-GB" sz="2000" b="1" dirty="0">
                        <a:solidFill>
                          <a:srgbClr val="E25B00"/>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10004"/>
                  </a:ext>
                </a:extLst>
              </a:tr>
              <a:tr h="527564">
                <a:tc>
                  <a:txBody>
                    <a:bodyPr/>
                    <a:lstStyle/>
                    <a:p>
                      <a:pPr marL="0" marR="0" lvl="0" indent="0" algn="l" rtl="0">
                        <a:spcBef>
                          <a:spcPts val="0"/>
                        </a:spcBef>
                        <a:spcAft>
                          <a:spcPts val="0"/>
                        </a:spcAft>
                        <a:buNone/>
                      </a:pPr>
                      <a:endParaRPr sz="3600" dirty="0">
                        <a:solidFill>
                          <a:schemeClr val="accent1">
                            <a:lumMod val="50000"/>
                          </a:schemeClr>
                        </a:solidFill>
                      </a:endParaRPr>
                    </a:p>
                  </a:txBody>
                  <a:tcPr marL="91450" marR="91450" marT="45725" marB="45725" anchor="ctr">
                    <a:lnL w="12700" cap="flat" cmpd="sng">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pPr marL="0" marR="0" lvl="0" indent="0" algn="l" rtl="0">
                        <a:spcBef>
                          <a:spcPts val="0"/>
                        </a:spcBef>
                        <a:spcAft>
                          <a:spcPts val="0"/>
                        </a:spcAft>
                        <a:buNone/>
                      </a:pPr>
                      <a:r>
                        <a:rPr lang="en-GB" sz="3600" dirty="0" err="1">
                          <a:solidFill>
                            <a:schemeClr val="accent1">
                              <a:lumMod val="50000"/>
                            </a:schemeClr>
                          </a:solidFill>
                          <a:latin typeface="Century Gothic" panose="020B0502020202020204" pitchFamily="34" charset="0"/>
                        </a:rPr>
                        <a:t>llev</a:t>
                      </a:r>
                      <a:r>
                        <a:rPr lang="en-GB" sz="3600" b="1" dirty="0" err="1">
                          <a:solidFill>
                            <a:srgbClr val="E25B00"/>
                          </a:solidFill>
                          <a:latin typeface="Century Gothic" panose="020B0502020202020204" pitchFamily="34" charset="0"/>
                        </a:rPr>
                        <a:t>a</a:t>
                      </a:r>
                      <a:r>
                        <a:rPr lang="en-GB" sz="3600" dirty="0" err="1">
                          <a:solidFill>
                            <a:schemeClr val="accent1">
                              <a:lumMod val="50000"/>
                            </a:schemeClr>
                          </a:solidFill>
                          <a:latin typeface="Century Gothic" panose="020B0502020202020204" pitchFamily="34" charset="0"/>
                        </a:rPr>
                        <a:t>r</a:t>
                      </a:r>
                      <a:endParaRPr sz="3600" dirty="0">
                        <a:solidFill>
                          <a:schemeClr val="accent1">
                            <a:lumMod val="50000"/>
                          </a:schemeClr>
                        </a:solidFill>
                        <a:latin typeface="Century Gothic" panose="020B0502020202020204" pitchFamily="34" charset="0"/>
                      </a:endParaRP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tc>
                  <a:txBody>
                    <a:bodyPr/>
                    <a:lstStyle/>
                    <a:p>
                      <a:r>
                        <a:rPr lang="en-GB" sz="2800" b="1" dirty="0">
                          <a:solidFill>
                            <a:srgbClr val="E25B00"/>
                          </a:solidFill>
                          <a:latin typeface="Century Gothic" panose="020B0502020202020204" pitchFamily="34" charset="0"/>
                        </a:rPr>
                        <a:t>to carry/wear</a:t>
                      </a:r>
                    </a:p>
                  </a:txBody>
                  <a:tcPr marL="91450" marR="91450" marT="45725" marB="45725" anchor="ctr">
                    <a:lnL w="12700" cap="flat" cmpd="sng" algn="ctr">
                      <a:solidFill>
                        <a:srgbClr val="115076"/>
                      </a:solidFill>
                      <a:prstDash val="solid"/>
                      <a:round/>
                      <a:headEnd type="none" w="sm" len="sm"/>
                      <a:tailEnd type="none" w="sm" len="sm"/>
                    </a:lnL>
                    <a:lnR w="12700" cap="flat" cmpd="sng" algn="ctr">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334802166"/>
                  </a:ext>
                </a:extLst>
              </a:tr>
            </a:tbl>
          </a:graphicData>
        </a:graphic>
      </p:graphicFrame>
      <p:sp>
        <p:nvSpPr>
          <p:cNvPr id="8" name="Google Shape;95;p5">
            <a:hlinkClick r:id="" action="ppaction://noaction">
              <a:snd r:embed="rId4" name="Phon Words - 2. Saber.wav"/>
            </a:hlinkClick>
          </p:cNvPr>
          <p:cNvSpPr/>
          <p:nvPr/>
        </p:nvSpPr>
        <p:spPr>
          <a:xfrm>
            <a:off x="130472" y="2412014"/>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2</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9" name="Google Shape;95;p5">
            <a:hlinkClick r:id="" action="ppaction://noaction">
              <a:snd r:embed="rId5" name="Phon Words - 3. Torre.wav"/>
            </a:hlinkClick>
          </p:cNvPr>
          <p:cNvSpPr/>
          <p:nvPr/>
        </p:nvSpPr>
        <p:spPr>
          <a:xfrm>
            <a:off x="130472" y="3062625"/>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3</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0" name="Google Shape;95;p5">
            <a:hlinkClick r:id="" action="ppaction://noaction">
              <a:snd r:embed="rId6" name="Phon Words - 4. Balcón.wav"/>
            </a:hlinkClick>
          </p:cNvPr>
          <p:cNvSpPr/>
          <p:nvPr/>
        </p:nvSpPr>
        <p:spPr>
          <a:xfrm>
            <a:off x="121304" y="3720459"/>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4</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 name="Google Shape;95;p5">
            <a:hlinkClick r:id="" action="ppaction://noaction">
              <a:snd r:embed="rId7" name="Phon Words - 6. Pasar.wav"/>
            </a:hlinkClick>
          </p:cNvPr>
          <p:cNvSpPr/>
          <p:nvPr/>
        </p:nvSpPr>
        <p:spPr>
          <a:xfrm>
            <a:off x="121304" y="4350642"/>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5</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2" name="Google Shape;95;p5">
            <a:hlinkClick r:id="" action="ppaction://noaction">
              <a:snd r:embed="rId8" name="Phon Words - 5. Dama.wav"/>
            </a:hlinkClick>
          </p:cNvPr>
          <p:cNvSpPr/>
          <p:nvPr/>
        </p:nvSpPr>
        <p:spPr>
          <a:xfrm>
            <a:off x="5781972" y="1811115"/>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6</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3" name="Google Shape;95;p5">
            <a:hlinkClick r:id="" action="ppaction://noaction">
              <a:snd r:embed="rId9" name="Phon Words - 7. Blanco.wav"/>
            </a:hlinkClick>
          </p:cNvPr>
          <p:cNvSpPr/>
          <p:nvPr/>
        </p:nvSpPr>
        <p:spPr>
          <a:xfrm>
            <a:off x="5781972" y="2424516"/>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7</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4" name="Google Shape;95;p5">
            <a:hlinkClick r:id="" action="ppaction://noaction">
              <a:snd r:embed="rId10" name="Phon Words - 8. Plaza.wav"/>
            </a:hlinkClick>
          </p:cNvPr>
          <p:cNvSpPr/>
          <p:nvPr/>
        </p:nvSpPr>
        <p:spPr>
          <a:xfrm>
            <a:off x="5781972" y="3078817"/>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8</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 name="Google Shape;95;p5">
            <a:hlinkClick r:id="" action="ppaction://noaction">
              <a:snd r:embed="rId11" name="Phon Words - 9. Caballero.wav"/>
            </a:hlinkClick>
          </p:cNvPr>
          <p:cNvSpPr/>
          <p:nvPr/>
        </p:nvSpPr>
        <p:spPr>
          <a:xfrm>
            <a:off x="5777817" y="3733118"/>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n-ea"/>
                <a:cs typeface="+mn-cs"/>
                <a:sym typeface="Century Gothic"/>
              </a:rPr>
              <a:t>9</a:t>
            </a:r>
            <a:endParaRPr kumimoji="0" sz="2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42" name="Google Shape;95;p5">
            <a:hlinkClick r:id="" action="ppaction://noaction">
              <a:snd r:embed="rId12" name="Phon Words - 10. Llevar.wav"/>
            </a:hlinkClick>
          </p:cNvPr>
          <p:cNvSpPr/>
          <p:nvPr/>
        </p:nvSpPr>
        <p:spPr>
          <a:xfrm>
            <a:off x="5799736" y="4382003"/>
            <a:ext cx="475200" cy="4752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lumMod val="50000"/>
            </a:schemeClr>
          </a:solidFill>
          <a:ln w="12700" cap="flat" cmpd="sng">
            <a:solidFill>
              <a:srgbClr val="E25B00"/>
            </a:solidFill>
            <a:prstDash val="solid"/>
            <a:miter lim="800000"/>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a:ea typeface="+mn-ea"/>
                <a:cs typeface="+mn-cs"/>
                <a:sym typeface="Century Gothic"/>
              </a:rPr>
              <a:t>10</a:t>
            </a:r>
            <a:endParaRPr kumimoji="0" sz="20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2" name="Title 1">
            <a:extLst>
              <a:ext uri="{FF2B5EF4-FFF2-40B4-BE49-F238E27FC236}">
                <a16:creationId xmlns:a16="http://schemas.microsoft.com/office/drawing/2014/main" id="{EA23C586-23CB-BC49-899D-C1461F5D6948}"/>
              </a:ext>
            </a:extLst>
          </p:cNvPr>
          <p:cNvSpPr>
            <a:spLocks noGrp="1"/>
          </p:cNvSpPr>
          <p:nvPr>
            <p:ph type="title"/>
          </p:nvPr>
        </p:nvSpPr>
        <p:spPr>
          <a:xfrm>
            <a:off x="721848" y="457669"/>
            <a:ext cx="10515600" cy="696622"/>
          </a:xfrm>
        </p:spPr>
        <p:txBody>
          <a:bodyPr>
            <a:normAutofit/>
          </a:bodyPr>
          <a:lstStyle/>
          <a:p>
            <a:r>
              <a:rPr lang="en-US" sz="2200" b="1" dirty="0" err="1">
                <a:solidFill>
                  <a:schemeClr val="accent1">
                    <a:lumMod val="50000"/>
                  </a:schemeClr>
                </a:solidFill>
                <a:latin typeface="Century Gothic" panose="020B0502020202020204" pitchFamily="34" charset="0"/>
              </a:rPr>
              <a:t>Escucha</a:t>
            </a:r>
            <a:r>
              <a:rPr lang="en-US" sz="2200" b="1" dirty="0">
                <a:solidFill>
                  <a:schemeClr val="accent1">
                    <a:lumMod val="50000"/>
                  </a:schemeClr>
                </a:solidFill>
                <a:latin typeface="Century Gothic" panose="020B0502020202020204" pitchFamily="34" charset="0"/>
              </a:rPr>
              <a:t>.  Escribe la </a:t>
            </a:r>
            <a:r>
              <a:rPr lang="en-US" sz="2200" b="1" dirty="0" err="1">
                <a:solidFill>
                  <a:schemeClr val="accent1">
                    <a:lumMod val="50000"/>
                  </a:schemeClr>
                </a:solidFill>
                <a:latin typeface="Century Gothic" panose="020B0502020202020204" pitchFamily="34" charset="0"/>
              </a:rPr>
              <a:t>letra</a:t>
            </a:r>
            <a:r>
              <a:rPr lang="en-US" sz="2200" b="1" dirty="0">
                <a:solidFill>
                  <a:schemeClr val="accent1">
                    <a:lumMod val="50000"/>
                  </a:schemeClr>
                </a:solidFill>
                <a:latin typeface="Century Gothic" panose="020B0502020202020204" pitchFamily="34" charset="0"/>
              </a:rPr>
              <a:t> </a:t>
            </a:r>
            <a:r>
              <a:rPr lang="en-US" sz="2200" b="1" dirty="0" err="1">
                <a:solidFill>
                  <a:schemeClr val="accent1">
                    <a:lumMod val="50000"/>
                  </a:schemeClr>
                </a:solidFill>
                <a:latin typeface="Century Gothic" panose="020B0502020202020204" pitchFamily="34" charset="0"/>
              </a:rPr>
              <a:t>correcta</a:t>
            </a:r>
            <a:r>
              <a:rPr lang="en-US" sz="2200" b="1" dirty="0">
                <a:solidFill>
                  <a:schemeClr val="accent1">
                    <a:lumMod val="50000"/>
                  </a:schemeClr>
                </a:solidFill>
                <a:latin typeface="Century Gothic" panose="020B0502020202020204" pitchFamily="34" charset="0"/>
              </a:rPr>
              <a:t> y la palabra </a:t>
            </a:r>
            <a:r>
              <a:rPr lang="en-US" sz="2200" b="1" dirty="0" err="1">
                <a:solidFill>
                  <a:schemeClr val="accent1">
                    <a:lumMod val="50000"/>
                  </a:schemeClr>
                </a:solidFill>
                <a:latin typeface="Century Gothic" panose="020B0502020202020204" pitchFamily="34" charset="0"/>
              </a:rPr>
              <a:t>en</a:t>
            </a:r>
            <a:r>
              <a:rPr lang="en-US" sz="2200" b="1" dirty="0">
                <a:solidFill>
                  <a:schemeClr val="accent1">
                    <a:lumMod val="50000"/>
                  </a:schemeClr>
                </a:solidFill>
                <a:latin typeface="Century Gothic" panose="020B0502020202020204" pitchFamily="34" charset="0"/>
              </a:rPr>
              <a:t> </a:t>
            </a:r>
            <a:r>
              <a:rPr lang="en-US" sz="2200" b="1" dirty="0" err="1">
                <a:solidFill>
                  <a:schemeClr val="accent1">
                    <a:lumMod val="50000"/>
                  </a:schemeClr>
                </a:solidFill>
                <a:latin typeface="Century Gothic" panose="020B0502020202020204" pitchFamily="34" charset="0"/>
              </a:rPr>
              <a:t>inglés</a:t>
            </a:r>
            <a:r>
              <a:rPr lang="en-US" sz="2200" b="1" dirty="0">
                <a:solidFill>
                  <a:schemeClr val="accent1">
                    <a:lumMod val="50000"/>
                  </a:schemeClr>
                </a:solidFill>
                <a:latin typeface="Century Gothic" panose="020B0502020202020204" pitchFamily="34" charset="0"/>
              </a:rPr>
              <a:t>.  </a:t>
            </a:r>
            <a:endParaRPr lang="en-US" sz="2200" dirty="0">
              <a:solidFill>
                <a:schemeClr val="accent1">
                  <a:lumMod val="50000"/>
                </a:schemeClr>
              </a:solidFill>
            </a:endParaRPr>
          </a:p>
        </p:txBody>
      </p:sp>
      <p:sp>
        <p:nvSpPr>
          <p:cNvPr id="46" name="Title 1">
            <a:extLst>
              <a:ext uri="{FF2B5EF4-FFF2-40B4-BE49-F238E27FC236}">
                <a16:creationId xmlns:a16="http://schemas.microsoft.com/office/drawing/2014/main" id="{0C21955C-C002-4A4F-B04D-2337936F4F74}"/>
              </a:ext>
            </a:extLst>
          </p:cNvPr>
          <p:cNvSpPr txBox="1">
            <a:spLocks/>
          </p:cNvSpPr>
          <p:nvPr/>
        </p:nvSpPr>
        <p:spPr>
          <a:xfrm>
            <a:off x="9694619" y="430824"/>
            <a:ext cx="188969"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escuchar / escribir</a:t>
            </a:r>
            <a:endParaRPr kumimoji="0" lang="en-US" sz="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3" name="TextBox 2"/>
          <p:cNvSpPr txBox="1"/>
          <p:nvPr/>
        </p:nvSpPr>
        <p:spPr>
          <a:xfrm>
            <a:off x="1048488" y="1823815"/>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47" name="TextBox 46"/>
          <p:cNvSpPr txBox="1"/>
          <p:nvPr/>
        </p:nvSpPr>
        <p:spPr>
          <a:xfrm>
            <a:off x="993552" y="2444289"/>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48" name="TextBox 47"/>
          <p:cNvSpPr txBox="1"/>
          <p:nvPr/>
        </p:nvSpPr>
        <p:spPr>
          <a:xfrm>
            <a:off x="968289" y="3110653"/>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49" name="TextBox 48"/>
          <p:cNvSpPr txBox="1"/>
          <p:nvPr/>
        </p:nvSpPr>
        <p:spPr>
          <a:xfrm>
            <a:off x="1137552" y="3741769"/>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0" name="TextBox 49"/>
          <p:cNvSpPr txBox="1"/>
          <p:nvPr/>
        </p:nvSpPr>
        <p:spPr>
          <a:xfrm>
            <a:off x="1131906" y="4380057"/>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1" name="TextBox 50"/>
          <p:cNvSpPr txBox="1"/>
          <p:nvPr/>
        </p:nvSpPr>
        <p:spPr>
          <a:xfrm>
            <a:off x="1593060" y="4384910"/>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2" name="TextBox 51"/>
          <p:cNvSpPr txBox="1"/>
          <p:nvPr/>
        </p:nvSpPr>
        <p:spPr>
          <a:xfrm>
            <a:off x="6790905" y="1821742"/>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3" name="TextBox 52"/>
          <p:cNvSpPr txBox="1"/>
          <p:nvPr/>
        </p:nvSpPr>
        <p:spPr>
          <a:xfrm>
            <a:off x="7525036" y="1821742"/>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4" name="TextBox 53"/>
          <p:cNvSpPr txBox="1"/>
          <p:nvPr/>
        </p:nvSpPr>
        <p:spPr>
          <a:xfrm>
            <a:off x="6873473" y="2461973"/>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5" name="TextBox 54"/>
          <p:cNvSpPr txBox="1"/>
          <p:nvPr/>
        </p:nvSpPr>
        <p:spPr>
          <a:xfrm>
            <a:off x="7748378" y="2449916"/>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6" name="TextBox 55"/>
          <p:cNvSpPr txBox="1"/>
          <p:nvPr/>
        </p:nvSpPr>
        <p:spPr>
          <a:xfrm>
            <a:off x="6872121" y="3108572"/>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7" name="TextBox 56"/>
          <p:cNvSpPr txBox="1"/>
          <p:nvPr/>
        </p:nvSpPr>
        <p:spPr>
          <a:xfrm>
            <a:off x="7384075" y="3100725"/>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8" name="TextBox 57"/>
          <p:cNvSpPr txBox="1"/>
          <p:nvPr/>
        </p:nvSpPr>
        <p:spPr>
          <a:xfrm>
            <a:off x="6775882" y="3735618"/>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9" name="TextBox 58"/>
          <p:cNvSpPr txBox="1"/>
          <p:nvPr/>
        </p:nvSpPr>
        <p:spPr>
          <a:xfrm>
            <a:off x="7384075" y="3731492"/>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60" name="TextBox 59"/>
          <p:cNvSpPr txBox="1"/>
          <p:nvPr/>
        </p:nvSpPr>
        <p:spPr>
          <a:xfrm>
            <a:off x="8314256" y="3730777"/>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61" name="TextBox 60"/>
          <p:cNvSpPr txBox="1"/>
          <p:nvPr/>
        </p:nvSpPr>
        <p:spPr>
          <a:xfrm>
            <a:off x="7220727" y="4379708"/>
            <a:ext cx="288000" cy="523220"/>
          </a:xfrm>
          <a:prstGeom prst="rect">
            <a:avLst/>
          </a:prstGeom>
          <a:solidFill>
            <a:srgbClr val="FFF2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a:t>
            </a:r>
          </a:p>
        </p:txBody>
      </p:sp>
      <p:sp>
        <p:nvSpPr>
          <p:cNvPr id="5" name="Rectangle 4"/>
          <p:cNvSpPr/>
          <p:nvPr/>
        </p:nvSpPr>
        <p:spPr>
          <a:xfrm>
            <a:off x="2984500" y="1798415"/>
            <a:ext cx="1651000" cy="4879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62" name="Rectangle 61"/>
          <p:cNvSpPr/>
          <p:nvPr/>
        </p:nvSpPr>
        <p:spPr>
          <a:xfrm>
            <a:off x="3012020" y="2444289"/>
            <a:ext cx="1864780" cy="4879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64" name="Rectangle 63"/>
          <p:cNvSpPr/>
          <p:nvPr/>
        </p:nvSpPr>
        <p:spPr>
          <a:xfrm>
            <a:off x="2997998" y="3067681"/>
            <a:ext cx="1651000" cy="4879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65" name="Rectangle 64"/>
          <p:cNvSpPr/>
          <p:nvPr/>
        </p:nvSpPr>
        <p:spPr>
          <a:xfrm>
            <a:off x="3038916" y="3701409"/>
            <a:ext cx="1961174" cy="540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66" name="Rectangle 65"/>
          <p:cNvSpPr/>
          <p:nvPr/>
        </p:nvSpPr>
        <p:spPr>
          <a:xfrm>
            <a:off x="2984500" y="4350642"/>
            <a:ext cx="1711980" cy="534626"/>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67" name="Rectangle 66"/>
          <p:cNvSpPr/>
          <p:nvPr/>
        </p:nvSpPr>
        <p:spPr>
          <a:xfrm>
            <a:off x="9303152" y="1811115"/>
            <a:ext cx="1651000" cy="516187"/>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68" name="Rectangle 67"/>
          <p:cNvSpPr/>
          <p:nvPr/>
        </p:nvSpPr>
        <p:spPr>
          <a:xfrm>
            <a:off x="9303152" y="2444289"/>
            <a:ext cx="1651000" cy="4879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69" name="Rectangle 68"/>
          <p:cNvSpPr/>
          <p:nvPr/>
        </p:nvSpPr>
        <p:spPr>
          <a:xfrm>
            <a:off x="9293924" y="3118385"/>
            <a:ext cx="1943523" cy="4879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70" name="Rectangle 69"/>
          <p:cNvSpPr/>
          <p:nvPr/>
        </p:nvSpPr>
        <p:spPr>
          <a:xfrm>
            <a:off x="9297675" y="3741769"/>
            <a:ext cx="2778212" cy="4879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71" name="Rectangle 70"/>
          <p:cNvSpPr/>
          <p:nvPr/>
        </p:nvSpPr>
        <p:spPr>
          <a:xfrm>
            <a:off x="9293924" y="4337942"/>
            <a:ext cx="2567876" cy="4879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a:ea typeface="+mn-ea"/>
              <a:cs typeface="+mn-cs"/>
            </a:endParaRPr>
          </a:p>
        </p:txBody>
      </p:sp>
      <p:sp>
        <p:nvSpPr>
          <p:cNvPr id="43" name="Rounded Rectangle 11">
            <a:extLst>
              <a:ext uri="{FF2B5EF4-FFF2-40B4-BE49-F238E27FC236}">
                <a16:creationId xmlns:a16="http://schemas.microsoft.com/office/drawing/2014/main" id="{A316DD52-7894-4A75-969C-CA0645DA2978}"/>
              </a:ext>
            </a:extLst>
          </p:cNvPr>
          <p:cNvSpPr/>
          <p:nvPr/>
        </p:nvSpPr>
        <p:spPr>
          <a:xfrm>
            <a:off x="9378364" y="258166"/>
            <a:ext cx="2549779"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2810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4"/>
                                        </p:tgtEl>
                                      </p:cBhvr>
                                    </p:animEffect>
                                    <p:set>
                                      <p:cBhvr>
                                        <p:cTn id="32" dur="1" fill="hold">
                                          <p:stCondLst>
                                            <p:cond delay="499"/>
                                          </p:stCondLst>
                                        </p:cTn>
                                        <p:tgtEl>
                                          <p:spTgt spid="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65"/>
                                        </p:tgtEl>
                                      </p:cBhvr>
                                    </p:animEffect>
                                    <p:set>
                                      <p:cBhvr>
                                        <p:cTn id="42" dur="1" fill="hold">
                                          <p:stCondLst>
                                            <p:cond delay="499"/>
                                          </p:stCondLst>
                                        </p:cTn>
                                        <p:tgtEl>
                                          <p:spTgt spid="6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66"/>
                                        </p:tgtEl>
                                      </p:cBhvr>
                                    </p:animEffect>
                                    <p:set>
                                      <p:cBhvr>
                                        <p:cTn id="55" dur="1" fill="hold">
                                          <p:stCondLst>
                                            <p:cond delay="499"/>
                                          </p:stCondLst>
                                        </p:cTn>
                                        <p:tgtEl>
                                          <p:spTgt spid="6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53"/>
                                        </p:tgtEl>
                                      </p:cBhvr>
                                    </p:animEffect>
                                    <p:set>
                                      <p:cBhvr>
                                        <p:cTn id="63" dur="1" fill="hold">
                                          <p:stCondLst>
                                            <p:cond delay="499"/>
                                          </p:stCondLst>
                                        </p:cTn>
                                        <p:tgtEl>
                                          <p:spTgt spid="5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67"/>
                                        </p:tgtEl>
                                      </p:cBhvr>
                                    </p:animEffect>
                                    <p:set>
                                      <p:cBhvr>
                                        <p:cTn id="68" dur="1" fill="hold">
                                          <p:stCondLst>
                                            <p:cond delay="499"/>
                                          </p:stCondLst>
                                        </p:cTn>
                                        <p:tgtEl>
                                          <p:spTgt spid="6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4"/>
                                        </p:tgtEl>
                                      </p:cBhvr>
                                    </p:animEffect>
                                    <p:set>
                                      <p:cBhvr>
                                        <p:cTn id="73" dur="1" fill="hold">
                                          <p:stCondLst>
                                            <p:cond delay="499"/>
                                          </p:stCondLst>
                                        </p:cTn>
                                        <p:tgtEl>
                                          <p:spTgt spid="54"/>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55"/>
                                        </p:tgtEl>
                                      </p:cBhvr>
                                    </p:animEffect>
                                    <p:set>
                                      <p:cBhvr>
                                        <p:cTn id="76" dur="1" fill="hold">
                                          <p:stCondLst>
                                            <p:cond delay="499"/>
                                          </p:stCondLst>
                                        </p:cTn>
                                        <p:tgtEl>
                                          <p:spTgt spid="5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68"/>
                                        </p:tgtEl>
                                      </p:cBhvr>
                                    </p:animEffect>
                                    <p:set>
                                      <p:cBhvr>
                                        <p:cTn id="81" dur="1" fill="hold">
                                          <p:stCondLst>
                                            <p:cond delay="499"/>
                                          </p:stCondLst>
                                        </p:cTn>
                                        <p:tgtEl>
                                          <p:spTgt spid="6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56"/>
                                        </p:tgtEl>
                                      </p:cBhvr>
                                    </p:animEffect>
                                    <p:set>
                                      <p:cBhvr>
                                        <p:cTn id="86" dur="1" fill="hold">
                                          <p:stCondLst>
                                            <p:cond delay="499"/>
                                          </p:stCondLst>
                                        </p:cTn>
                                        <p:tgtEl>
                                          <p:spTgt spid="56"/>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57"/>
                                        </p:tgtEl>
                                      </p:cBhvr>
                                    </p:animEffect>
                                    <p:set>
                                      <p:cBhvr>
                                        <p:cTn id="89" dur="1" fill="hold">
                                          <p:stCondLst>
                                            <p:cond delay="499"/>
                                          </p:stCondLst>
                                        </p:cTn>
                                        <p:tgtEl>
                                          <p:spTgt spid="5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69"/>
                                        </p:tgtEl>
                                      </p:cBhvr>
                                    </p:animEffect>
                                    <p:set>
                                      <p:cBhvr>
                                        <p:cTn id="94" dur="1" fill="hold">
                                          <p:stCondLst>
                                            <p:cond delay="499"/>
                                          </p:stCondLst>
                                        </p:cTn>
                                        <p:tgtEl>
                                          <p:spTgt spid="6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8"/>
                                        </p:tgtEl>
                                      </p:cBhvr>
                                    </p:animEffect>
                                    <p:set>
                                      <p:cBhvr>
                                        <p:cTn id="99" dur="1" fill="hold">
                                          <p:stCondLst>
                                            <p:cond delay="499"/>
                                          </p:stCondLst>
                                        </p:cTn>
                                        <p:tgtEl>
                                          <p:spTgt spid="58"/>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59"/>
                                        </p:tgtEl>
                                      </p:cBhvr>
                                    </p:animEffect>
                                    <p:set>
                                      <p:cBhvr>
                                        <p:cTn id="102" dur="1" fill="hold">
                                          <p:stCondLst>
                                            <p:cond delay="499"/>
                                          </p:stCondLst>
                                        </p:cTn>
                                        <p:tgtEl>
                                          <p:spTgt spid="59"/>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60"/>
                                        </p:tgtEl>
                                      </p:cBhvr>
                                    </p:animEffect>
                                    <p:set>
                                      <p:cBhvr>
                                        <p:cTn id="105" dur="1" fill="hold">
                                          <p:stCondLst>
                                            <p:cond delay="499"/>
                                          </p:stCondLst>
                                        </p:cTn>
                                        <p:tgtEl>
                                          <p:spTgt spid="6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70"/>
                                        </p:tgtEl>
                                      </p:cBhvr>
                                    </p:animEffect>
                                    <p:set>
                                      <p:cBhvr>
                                        <p:cTn id="110" dur="1" fill="hold">
                                          <p:stCondLst>
                                            <p:cond delay="499"/>
                                          </p:stCondLst>
                                        </p:cTn>
                                        <p:tgtEl>
                                          <p:spTgt spid="7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61"/>
                                        </p:tgtEl>
                                      </p:cBhvr>
                                    </p:animEffect>
                                    <p:set>
                                      <p:cBhvr>
                                        <p:cTn id="115" dur="1" fill="hold">
                                          <p:stCondLst>
                                            <p:cond delay="499"/>
                                          </p:stCondLst>
                                        </p:cTn>
                                        <p:tgtEl>
                                          <p:spTgt spid="61"/>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71"/>
                                        </p:tgtEl>
                                      </p:cBhvr>
                                    </p:animEffect>
                                    <p:set>
                                      <p:cBhvr>
                                        <p:cTn id="120"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5" grpId="0" animBg="1"/>
      <p:bldP spid="62"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2"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71" name="Google Shape;71;p2"/>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SSC [a]</a:t>
            </a:r>
            <a:endParaRPr/>
          </a:p>
        </p:txBody>
      </p:sp>
      <p:sp>
        <p:nvSpPr>
          <p:cNvPr id="72" name="Google Shape;72;p2"/>
          <p:cNvSpPr/>
          <p:nvPr/>
        </p:nvSpPr>
        <p:spPr>
          <a:xfrm>
            <a:off x="10424160" y="258166"/>
            <a:ext cx="150398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i="0" u="none" strike="noStrike" cap="none">
                <a:solidFill>
                  <a:srgbClr val="FFFFFF"/>
                </a:solidFill>
                <a:latin typeface="Century Gothic"/>
                <a:ea typeface="Century Gothic"/>
                <a:cs typeface="Century Gothic"/>
                <a:sym typeface="Century Gothic"/>
              </a:rPr>
              <a:t>fonética</a:t>
            </a:r>
            <a:endParaRPr sz="2000" b="1" i="0" u="none" strike="noStrike" cap="none">
              <a:solidFill>
                <a:srgbClr val="FFFFFF"/>
              </a:solidFill>
              <a:latin typeface="Century Gothic"/>
              <a:ea typeface="Century Gothic"/>
              <a:cs typeface="Century Gothic"/>
              <a:sym typeface="Century Gothic"/>
            </a:endParaRPr>
          </a:p>
        </p:txBody>
      </p:sp>
      <p:sp>
        <p:nvSpPr>
          <p:cNvPr id="73" name="Google Shape;73;p2"/>
          <p:cNvSpPr txBox="1"/>
          <p:nvPr/>
        </p:nvSpPr>
        <p:spPr>
          <a:xfrm>
            <a:off x="328399" y="2556764"/>
            <a:ext cx="11313527"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6600"/>
              <a:buFont typeface="Century Gothic"/>
              <a:buNone/>
            </a:pPr>
            <a:r>
              <a:rPr lang="en-GB" sz="6600" b="1" i="0" u="none" strike="noStrike" cap="none">
                <a:solidFill>
                  <a:srgbClr val="1F3864"/>
                </a:solidFill>
                <a:latin typeface="Century Gothic"/>
                <a:ea typeface="Century Gothic"/>
                <a:cs typeface="Century Gothic"/>
                <a:sym typeface="Century Gothic"/>
              </a:rPr>
              <a:t>Introduction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FB81DF8-D282-814C-ABE4-7244E5C93763}"/>
              </a:ext>
            </a:extLst>
          </p:cNvPr>
          <p:cNvSpPr>
            <a:spLocks noGrp="1"/>
          </p:cNvSpPr>
          <p:nvPr>
            <p:ph type="title"/>
          </p:nvPr>
        </p:nvSpPr>
        <p:spPr>
          <a:xfrm>
            <a:off x="819172" y="418490"/>
            <a:ext cx="10515600" cy="1325563"/>
          </a:xfrm>
        </p:spPr>
        <p:txBody>
          <a:bodyPr>
            <a:normAutofit fontScale="90000"/>
          </a:bodyPr>
          <a:lstStyle/>
          <a:p>
            <a:pPr lvl="0" algn="ctr">
              <a:lnSpc>
                <a:spcPct val="100000"/>
              </a:lnSpc>
              <a:spcBef>
                <a:spcPts val="0"/>
              </a:spcBef>
            </a:pPr>
            <a:r>
              <a:rPr lang="en-GB" sz="13300" b="1" dirty="0">
                <a:solidFill>
                  <a:srgbClr val="115076"/>
                </a:solidFill>
                <a:latin typeface="Century Gothic" panose="020B0502020202020204" pitchFamily="34" charset="0"/>
                <a:ea typeface="+mn-ea"/>
                <a:cs typeface="Calibri" panose="020F0502020204030204" pitchFamily="34" charset="0"/>
              </a:rPr>
              <a:t>a</a:t>
            </a:r>
            <a:br>
              <a:rPr lang="en-GB" sz="12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589375" y="1713638"/>
            <a:ext cx="2975194" cy="283597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5059440" y="3386834"/>
            <a:ext cx="20731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lto</a:t>
            </a:r>
          </a:p>
        </p:txBody>
      </p:sp>
      <p:grpSp>
        <p:nvGrpSpPr>
          <p:cNvPr id="2" name="Group 1" descr="Man standing next to a ladder that is shorter than him, with a silhouette of a shorter man on the otherside of the ladder. "/>
          <p:cNvGrpSpPr/>
          <p:nvPr/>
        </p:nvGrpSpPr>
        <p:grpSpPr>
          <a:xfrm>
            <a:off x="5300289" y="1905516"/>
            <a:ext cx="1487982" cy="1625147"/>
            <a:chOff x="6459488" y="2377646"/>
            <a:chExt cx="2181503" cy="2455108"/>
          </a:xfrm>
        </p:grpSpPr>
        <p:pic>
          <p:nvPicPr>
            <p:cNvPr id="2056" name="Picture 8" descr="ladd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1839" y="2654584"/>
              <a:ext cx="498842" cy="20369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an next to a ladder as tall as him, silhouette of another but shorter man on the other side of the ladder. "/>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4636"/>
            <a:stretch/>
          </p:blipFill>
          <p:spPr bwMode="auto">
            <a:xfrm>
              <a:off x="6459488" y="2377646"/>
              <a:ext cx="1525155" cy="23138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n next to a ladder as tall as him, silhouette of another but shorter man on the other side of the ladder. "/>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2907" t="41261" r="-2611" b="15714"/>
            <a:stretch/>
          </p:blipFill>
          <p:spPr bwMode="auto">
            <a:xfrm>
              <a:off x="8105435" y="3673053"/>
              <a:ext cx="535556" cy="115970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228674" y="846332"/>
            <a:ext cx="2388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p>
        </p:txBody>
      </p:sp>
      <p:sp>
        <p:nvSpPr>
          <p:cNvPr id="16" name="Rectangle 15" descr="zero with a slash through it"/>
          <p:cNvSpPr/>
          <p:nvPr/>
        </p:nvSpPr>
        <p:spPr>
          <a:xfrm>
            <a:off x="1816982" y="1577173"/>
            <a:ext cx="942887"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000000"/>
                </a:solidFill>
                <a:effectLst/>
                <a:uLnTx/>
                <a:uFillTx/>
                <a:latin typeface="Arial"/>
                <a:ea typeface="+mn-ea"/>
                <a:cs typeface="+mn-cs"/>
              </a:rPr>
              <a:t>∅</a:t>
            </a:r>
            <a:endParaRPr kumimoji="0" lang="en-US" sz="96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a:ea typeface="+mn-ea"/>
              <a:cs typeface="+mn-cs"/>
            </a:endParaRPr>
          </a:p>
        </p:txBody>
      </p:sp>
      <p:sp>
        <p:nvSpPr>
          <p:cNvPr id="7" name="TextBox 6"/>
          <p:cNvSpPr txBox="1"/>
          <p:nvPr/>
        </p:nvSpPr>
        <p:spPr>
          <a:xfrm>
            <a:off x="1295003" y="3373783"/>
            <a:ext cx="20924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p>
        </p:txBody>
      </p:sp>
      <p:pic>
        <p:nvPicPr>
          <p:cNvPr id="17" name="Picture 9" descr="house"/>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003" y="4430293"/>
            <a:ext cx="1881554" cy="123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71037" y="4562742"/>
            <a:ext cx="26118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a:t>
            </a:r>
          </a:p>
        </p:txBody>
      </p:sp>
      <p:pic>
        <p:nvPicPr>
          <p:cNvPr id="2052" name="Picture 4" descr="single bed "/>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65674" y="5485139"/>
            <a:ext cx="1422596" cy="801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63983" y="818620"/>
            <a:ext cx="24855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mar</a:t>
            </a:r>
          </a:p>
        </p:txBody>
      </p:sp>
      <p:pic>
        <p:nvPicPr>
          <p:cNvPr id="2050" name="Picture 2" descr="heart balloon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00373" y="1805867"/>
            <a:ext cx="1027350" cy="13979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635382" y="3373782"/>
            <a:ext cx="2942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gosto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054" name="Picture 6" descr="August Calendar Clip Ar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18621" y="4504683"/>
            <a:ext cx="1009102" cy="108953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4362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a_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a_alto.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5" name="a_nad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subTnLst>
                                    <p:audio>
                                      <p:cMediaNode>
                                        <p:cTn display="0" masterRel="sameClick">
                                          <p:stCondLst>
                                            <p:cond evt="begin" delay="0">
                                              <p:tn val="26"/>
                                            </p:cond>
                                          </p:stCondLst>
                                          <p:endCondLst>
                                            <p:cond evt="onStopAudio" delay="0">
                                              <p:tgtEl>
                                                <p:sldTgt/>
                                              </p:tgtEl>
                                            </p:cond>
                                          </p:endCondLst>
                                        </p:cTn>
                                        <p:tgtEl>
                                          <p:sndTgt r:embed="rId5" name="a_nada.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a_ama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subTnLst>
                                    <p:audio>
                                      <p:cMediaNode>
                                        <p:cTn display="0" masterRel="sameClick">
                                          <p:stCondLst>
                                            <p:cond evt="begin" delay="0">
                                              <p:tn val="36"/>
                                            </p:cond>
                                          </p:stCondLst>
                                          <p:endCondLst>
                                            <p:cond evt="onStopAudio" delay="0">
                                              <p:tgtEl>
                                                <p:sldTgt/>
                                              </p:tgtEl>
                                            </p:cond>
                                          </p:endCondLst>
                                        </p:cTn>
                                        <p:tgtEl>
                                          <p:sndTgt r:embed="rId6" name="a_ama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7" name="a_casa.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subTnLst>
                                    <p:audio>
                                      <p:cMediaNode>
                                        <p:cTn display="0" masterRel="sameClick">
                                          <p:stCondLst>
                                            <p:cond evt="begin" delay="0">
                                              <p:tn val="46"/>
                                            </p:cond>
                                          </p:stCondLst>
                                          <p:endCondLst>
                                            <p:cond evt="onStopAudio" delay="0">
                                              <p:tgtEl>
                                                <p:sldTgt/>
                                              </p:tgtEl>
                                            </p:cond>
                                          </p:endCondLst>
                                        </p:cTn>
                                        <p:tgtEl>
                                          <p:sndTgt r:embed="rId7" name="a_casa.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subTnLst>
                                    <p:audio>
                                      <p:cMediaNode>
                                        <p:cTn display="0" masterRel="sameClick">
                                          <p:stCondLst>
                                            <p:cond evt="begin" delay="0">
                                              <p:tn val="51"/>
                                            </p:cond>
                                          </p:stCondLst>
                                          <p:endCondLst>
                                            <p:cond evt="onStopAudio" delay="0">
                                              <p:tgtEl>
                                                <p:sldTgt/>
                                              </p:tgtEl>
                                            </p:cond>
                                          </p:endCondLst>
                                        </p:cTn>
                                        <p:tgtEl>
                                          <p:sndTgt r:embed="rId8" name="a_cama.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fade">
                                      <p:cBhvr>
                                        <p:cTn id="58" dur="500"/>
                                        <p:tgtEl>
                                          <p:spTgt spid="2052"/>
                                        </p:tgtEl>
                                      </p:cBhvr>
                                    </p:animEffect>
                                  </p:childTnLst>
                                  <p:subTnLst>
                                    <p:audio>
                                      <p:cMediaNode>
                                        <p:cTn display="0" masterRel="sameClick">
                                          <p:stCondLst>
                                            <p:cond evt="begin" delay="0">
                                              <p:tn val="56"/>
                                            </p:cond>
                                          </p:stCondLst>
                                          <p:endCondLst>
                                            <p:cond evt="onStopAudio" delay="0">
                                              <p:tgtEl>
                                                <p:sldTgt/>
                                              </p:tgtEl>
                                            </p:cond>
                                          </p:endCondLst>
                                        </p:cTn>
                                        <p:tgtEl>
                                          <p:sndTgt r:embed="rId8" name="a_cama.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subTnLst>
                                    <p:audio>
                                      <p:cMediaNode>
                                        <p:cTn display="0" masterRel="sameClick">
                                          <p:stCondLst>
                                            <p:cond evt="begin" delay="0">
                                              <p:tn val="61"/>
                                            </p:cond>
                                          </p:stCondLst>
                                          <p:endCondLst>
                                            <p:cond evt="onStopAudio" delay="0">
                                              <p:tgtEl>
                                                <p:sldTgt/>
                                              </p:tgtEl>
                                            </p:cond>
                                          </p:endCondLst>
                                        </p:cTn>
                                        <p:tgtEl>
                                          <p:sndTgt r:embed="rId9" name="a_agosto.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54"/>
                                        </p:tgtEl>
                                        <p:attrNameLst>
                                          <p:attrName>style.visibility</p:attrName>
                                        </p:attrNameLst>
                                      </p:cBhvr>
                                      <p:to>
                                        <p:strVal val="visible"/>
                                      </p:to>
                                    </p:set>
                                    <p:animEffect transition="in" filter="fade">
                                      <p:cBhvr>
                                        <p:cTn id="68" dur="500"/>
                                        <p:tgtEl>
                                          <p:spTgt spid="2054"/>
                                        </p:tgtEl>
                                      </p:cBhvr>
                                    </p:animEffect>
                                  </p:childTnLst>
                                  <p:subTnLst>
                                    <p:audio>
                                      <p:cMediaNode>
                                        <p:cTn display="0" masterRel="sameClick">
                                          <p:stCondLst>
                                            <p:cond evt="begin" delay="0">
                                              <p:tn val="66"/>
                                            </p:cond>
                                          </p:stCondLst>
                                          <p:endCondLst>
                                            <p:cond evt="onStopAudio" delay="0">
                                              <p:tgtEl>
                                                <p:sldTgt/>
                                              </p:tgtEl>
                                            </p:cond>
                                          </p:endCondLst>
                                        </p:cTn>
                                        <p:tgtEl>
                                          <p:sndTgt r:embed="rId9" name="a_agos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0" grpId="0"/>
      <p:bldP spid="6" grpId="0"/>
      <p:bldP spid="16" grpId="0"/>
      <p:bldP spid="7" grpId="0"/>
      <p:bldP spid="9"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FB81DF8-D282-814C-ABE4-7244E5C93763}"/>
              </a:ext>
            </a:extLst>
          </p:cNvPr>
          <p:cNvSpPr>
            <a:spLocks noGrp="1"/>
          </p:cNvSpPr>
          <p:nvPr>
            <p:ph type="title"/>
          </p:nvPr>
        </p:nvSpPr>
        <p:spPr>
          <a:xfrm>
            <a:off x="819172" y="418490"/>
            <a:ext cx="10515600" cy="1325563"/>
          </a:xfrm>
        </p:spPr>
        <p:txBody>
          <a:bodyPr>
            <a:normAutofit fontScale="90000"/>
          </a:bodyPr>
          <a:lstStyle/>
          <a:p>
            <a:pPr lvl="0" algn="ctr">
              <a:lnSpc>
                <a:spcPct val="100000"/>
              </a:lnSpc>
              <a:spcBef>
                <a:spcPts val="0"/>
              </a:spcBef>
            </a:pPr>
            <a:r>
              <a:rPr lang="en-GB" sz="13300" b="1" dirty="0">
                <a:solidFill>
                  <a:srgbClr val="115076"/>
                </a:solidFill>
                <a:latin typeface="Century Gothic" panose="020B0502020202020204" pitchFamily="34" charset="0"/>
                <a:ea typeface="+mn-ea"/>
                <a:cs typeface="Calibri" panose="020F0502020204030204" pitchFamily="34" charset="0"/>
              </a:rPr>
              <a:t>a</a:t>
            </a:r>
            <a:br>
              <a:rPr lang="en-GB" sz="12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589375" y="1713638"/>
            <a:ext cx="2975194" cy="283597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5059440" y="3386834"/>
            <a:ext cx="20731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lto</a:t>
            </a:r>
          </a:p>
        </p:txBody>
      </p:sp>
      <p:sp>
        <p:nvSpPr>
          <p:cNvPr id="6" name="TextBox 5"/>
          <p:cNvSpPr txBox="1"/>
          <p:nvPr/>
        </p:nvSpPr>
        <p:spPr>
          <a:xfrm>
            <a:off x="1228674" y="846332"/>
            <a:ext cx="2388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p>
        </p:txBody>
      </p:sp>
      <p:sp>
        <p:nvSpPr>
          <p:cNvPr id="7" name="TextBox 6"/>
          <p:cNvSpPr txBox="1"/>
          <p:nvPr/>
        </p:nvSpPr>
        <p:spPr>
          <a:xfrm>
            <a:off x="1295003" y="3373783"/>
            <a:ext cx="20924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p>
        </p:txBody>
      </p:sp>
      <p:sp>
        <p:nvSpPr>
          <p:cNvPr id="9" name="TextBox 8"/>
          <p:cNvSpPr txBox="1"/>
          <p:nvPr/>
        </p:nvSpPr>
        <p:spPr>
          <a:xfrm>
            <a:off x="4771037" y="4562742"/>
            <a:ext cx="26118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a:t>
            </a:r>
          </a:p>
        </p:txBody>
      </p:sp>
      <p:sp>
        <p:nvSpPr>
          <p:cNvPr id="8" name="TextBox 7"/>
          <p:cNvSpPr txBox="1"/>
          <p:nvPr/>
        </p:nvSpPr>
        <p:spPr>
          <a:xfrm>
            <a:off x="8863983" y="818620"/>
            <a:ext cx="24855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mar</a:t>
            </a:r>
          </a:p>
        </p:txBody>
      </p:sp>
      <p:sp>
        <p:nvSpPr>
          <p:cNvPr id="11" name="TextBox 10"/>
          <p:cNvSpPr txBox="1"/>
          <p:nvPr/>
        </p:nvSpPr>
        <p:spPr>
          <a:xfrm>
            <a:off x="8635382" y="3373782"/>
            <a:ext cx="2942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gosto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39266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a_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a_alto.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4" name="a_alto.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5" name="a_nad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6" name="a_ama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7" name="a_casa.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a_cama.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9" name="a_agos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0" grpId="0"/>
      <p:bldP spid="6" grpId="0"/>
      <p:bldP spid="7" grpId="0"/>
      <p:bldP spid="9"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AEA6-6ABF-CA46-8DEB-5CACD51C89EB}"/>
              </a:ext>
            </a:extLst>
          </p:cNvPr>
          <p:cNvSpPr>
            <a:spLocks noGrp="1"/>
          </p:cNvSpPr>
          <p:nvPr>
            <p:ph type="title"/>
          </p:nvPr>
        </p:nvSpPr>
        <p:spPr/>
        <p:txBody>
          <a:bodyPr>
            <a:normAutofit fontScale="90000"/>
          </a:bodyPr>
          <a:lstStyle/>
          <a:p>
            <a:pPr lvl="0" algn="ctr">
              <a:lnSpc>
                <a:spcPct val="100000"/>
              </a:lnSpc>
              <a:spcBef>
                <a:spcPts val="0"/>
              </a:spcBef>
            </a:pPr>
            <a:r>
              <a:rPr lang="en-GB" sz="13300" b="1" dirty="0">
                <a:solidFill>
                  <a:srgbClr val="115076"/>
                </a:solidFill>
                <a:latin typeface="Century Gothic" panose="020B0502020202020204" pitchFamily="34" charset="0"/>
                <a:ea typeface="+mn-ea"/>
                <a:cs typeface="Calibri" panose="020F0502020204030204" pitchFamily="34" charset="0"/>
              </a:rPr>
              <a:t>a</a:t>
            </a:r>
            <a:br>
              <a:rPr lang="en-GB" sz="12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589375" y="1713638"/>
            <a:ext cx="2975194" cy="283597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5059440" y="3386834"/>
            <a:ext cx="20731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lto</a:t>
            </a:r>
          </a:p>
        </p:txBody>
      </p:sp>
      <p:sp>
        <p:nvSpPr>
          <p:cNvPr id="6" name="TextBox 5"/>
          <p:cNvSpPr txBox="1"/>
          <p:nvPr/>
        </p:nvSpPr>
        <p:spPr>
          <a:xfrm>
            <a:off x="1228674" y="846332"/>
            <a:ext cx="2388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p>
        </p:txBody>
      </p:sp>
      <p:sp>
        <p:nvSpPr>
          <p:cNvPr id="7" name="TextBox 6"/>
          <p:cNvSpPr txBox="1"/>
          <p:nvPr/>
        </p:nvSpPr>
        <p:spPr>
          <a:xfrm>
            <a:off x="1295003" y="3373783"/>
            <a:ext cx="20924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p>
        </p:txBody>
      </p:sp>
      <p:sp>
        <p:nvSpPr>
          <p:cNvPr id="9" name="TextBox 8"/>
          <p:cNvSpPr txBox="1"/>
          <p:nvPr/>
        </p:nvSpPr>
        <p:spPr>
          <a:xfrm>
            <a:off x="4771037" y="4562742"/>
            <a:ext cx="26118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a:t>
            </a:r>
          </a:p>
        </p:txBody>
      </p:sp>
      <p:sp>
        <p:nvSpPr>
          <p:cNvPr id="8" name="TextBox 7"/>
          <p:cNvSpPr txBox="1"/>
          <p:nvPr/>
        </p:nvSpPr>
        <p:spPr>
          <a:xfrm>
            <a:off x="8863983" y="818620"/>
            <a:ext cx="24855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mar</a:t>
            </a:r>
          </a:p>
        </p:txBody>
      </p:sp>
      <p:sp>
        <p:nvSpPr>
          <p:cNvPr id="11" name="TextBox 10"/>
          <p:cNvSpPr txBox="1"/>
          <p:nvPr/>
        </p:nvSpPr>
        <p:spPr>
          <a:xfrm>
            <a:off x="8635382" y="3373782"/>
            <a:ext cx="2942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a</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gosto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9697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p:bldP spid="6" grpId="0"/>
      <p:bldP spid="7" grpId="0"/>
      <p:bldP spid="9"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a:solidFill>
                  <a:schemeClr val="bg1"/>
                </a:solidFill>
              </a:rPr>
              <a:t>Fonética</a:t>
            </a:r>
            <a:endParaRPr lang="en-GB" sz="36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9359900" y="258166"/>
            <a:ext cx="2568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 / hablar</a:t>
            </a:r>
          </a:p>
        </p:txBody>
      </p:sp>
      <p:sp>
        <p:nvSpPr>
          <p:cNvPr id="6" name="Rectangle 2" descr="rectangle for the timer">
            <a:extLst>
              <a:ext uri="{FF2B5EF4-FFF2-40B4-BE49-F238E27FC236}">
                <a16:creationId xmlns:a16="http://schemas.microsoft.com/office/drawing/2014/main" id="{A2656836-D2CC-4EA1-8010-9396B14EBBE6}"/>
              </a:ext>
            </a:extLst>
          </p:cNvPr>
          <p:cNvSpPr>
            <a:spLocks noChangeArrowheads="1"/>
          </p:cNvSpPr>
          <p:nvPr/>
        </p:nvSpPr>
        <p:spPr bwMode="auto">
          <a:xfrm>
            <a:off x="10068765" y="1163993"/>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Rectangle 3" descr="rectnagle for the timer ">
            <a:extLst>
              <a:ext uri="{FF2B5EF4-FFF2-40B4-BE49-F238E27FC236}">
                <a16:creationId xmlns:a16="http://schemas.microsoft.com/office/drawing/2014/main" id="{97B4E952-2961-4DD3-B82B-F2875394EF9C}"/>
              </a:ext>
            </a:extLst>
          </p:cNvPr>
          <p:cNvSpPr>
            <a:spLocks noChangeArrowheads="1"/>
          </p:cNvSpPr>
          <p:nvPr/>
        </p:nvSpPr>
        <p:spPr bwMode="auto">
          <a:xfrm>
            <a:off x="10066399" y="1163991"/>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Line 7" descr="top line for the timer to mark 60 seconds">
            <a:extLst>
              <a:ext uri="{FF2B5EF4-FFF2-40B4-BE49-F238E27FC236}">
                <a16:creationId xmlns:a16="http://schemas.microsoft.com/office/drawing/2014/main" id="{28FFF6A1-59F8-4C39-9E0A-7B23933123FD}"/>
              </a:ext>
            </a:extLst>
          </p:cNvPr>
          <p:cNvSpPr>
            <a:spLocks noChangeShapeType="1"/>
          </p:cNvSpPr>
          <p:nvPr/>
        </p:nvSpPr>
        <p:spPr bwMode="auto">
          <a:xfrm>
            <a:off x="10776826" y="1152565"/>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 Box 12">
            <a:extLst>
              <a:ext uri="{FF2B5EF4-FFF2-40B4-BE49-F238E27FC236}">
                <a16:creationId xmlns:a16="http://schemas.microsoft.com/office/drawing/2014/main" id="{CB51685C-D5EB-4432-8705-6D7BDD0FF7BE}"/>
              </a:ext>
            </a:extLst>
          </p:cNvPr>
          <p:cNvSpPr txBox="1">
            <a:spLocks noChangeArrowheads="1"/>
          </p:cNvSpPr>
          <p:nvPr/>
        </p:nvSpPr>
        <p:spPr bwMode="auto">
          <a:xfrm>
            <a:off x="10993617" y="994714"/>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8" name="Line 4" descr="line for the 60 second timer">
            <a:extLst>
              <a:ext uri="{FF2B5EF4-FFF2-40B4-BE49-F238E27FC236}">
                <a16:creationId xmlns:a16="http://schemas.microsoft.com/office/drawing/2014/main" id="{10D814ED-75BC-4FD0-B510-4889E3874922}"/>
              </a:ext>
            </a:extLst>
          </p:cNvPr>
          <p:cNvSpPr>
            <a:spLocks noChangeShapeType="1"/>
          </p:cNvSpPr>
          <p:nvPr/>
        </p:nvSpPr>
        <p:spPr bwMode="auto">
          <a:xfrm>
            <a:off x="10752138" y="1152565"/>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 Box 10">
            <a:extLst>
              <a:ext uri="{FF2B5EF4-FFF2-40B4-BE49-F238E27FC236}">
                <a16:creationId xmlns:a16="http://schemas.microsoft.com/office/drawing/2014/main" id="{1D08F0B0-5C28-4964-AD36-CFA2F96452DD}"/>
              </a:ext>
            </a:extLst>
          </p:cNvPr>
          <p:cNvSpPr txBox="1">
            <a:spLocks noChangeArrowheads="1"/>
          </p:cNvSpPr>
          <p:nvPr/>
        </p:nvSpPr>
        <p:spPr bwMode="auto">
          <a:xfrm>
            <a:off x="10752138" y="3136467"/>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Segundos</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10" name="Line 9" descr="bottom line for the timer to mark 0 seconds">
            <a:extLst>
              <a:ext uri="{FF2B5EF4-FFF2-40B4-BE49-F238E27FC236}">
                <a16:creationId xmlns:a16="http://schemas.microsoft.com/office/drawing/2014/main" id="{B8CCA8EC-25EA-49A4-90DF-5A8B723FBCB4}"/>
              </a:ext>
            </a:extLst>
          </p:cNvPr>
          <p:cNvSpPr>
            <a:spLocks noChangeShapeType="1"/>
          </p:cNvSpPr>
          <p:nvPr/>
        </p:nvSpPr>
        <p:spPr bwMode="auto">
          <a:xfrm>
            <a:off x="10752138" y="530882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 Box 14">
            <a:extLst>
              <a:ext uri="{FF2B5EF4-FFF2-40B4-BE49-F238E27FC236}">
                <a16:creationId xmlns:a16="http://schemas.microsoft.com/office/drawing/2014/main" id="{036C791A-1209-4D50-8F39-C4C1D681605E}"/>
              </a:ext>
            </a:extLst>
          </p:cNvPr>
          <p:cNvSpPr txBox="1">
            <a:spLocks noChangeArrowheads="1"/>
          </p:cNvSpPr>
          <p:nvPr/>
        </p:nvSpPr>
        <p:spPr bwMode="auto">
          <a:xfrm>
            <a:off x="10968929" y="5128296"/>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14" name="Rectangle 13" descr="rectangle that hides the timer as it disappears off the screen">
            <a:extLst>
              <a:ext uri="{FF2B5EF4-FFF2-40B4-BE49-F238E27FC236}">
                <a16:creationId xmlns:a16="http://schemas.microsoft.com/office/drawing/2014/main" id="{8402B45A-6CB4-41BA-967B-237A6432E4DB}"/>
              </a:ext>
            </a:extLst>
          </p:cNvPr>
          <p:cNvSpPr/>
          <p:nvPr/>
        </p:nvSpPr>
        <p:spPr>
          <a:xfrm>
            <a:off x="9915171" y="5320250"/>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AutoShape 11">
            <a:hlinkClick r:id="" action="ppaction://noaction" highlightClick="1"/>
            <a:extLst>
              <a:ext uri="{FF2B5EF4-FFF2-40B4-BE49-F238E27FC236}">
                <a16:creationId xmlns:a16="http://schemas.microsoft.com/office/drawing/2014/main" id="{F8773997-3B8E-4E58-896C-52B3C89F2195}"/>
              </a:ext>
            </a:extLst>
          </p:cNvPr>
          <p:cNvSpPr>
            <a:spLocks noChangeArrowheads="1"/>
          </p:cNvSpPr>
          <p:nvPr/>
        </p:nvSpPr>
        <p:spPr bwMode="auto">
          <a:xfrm>
            <a:off x="9805501" y="5539244"/>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INICIO</a:t>
            </a:r>
          </a:p>
        </p:txBody>
      </p:sp>
      <p:sp>
        <p:nvSpPr>
          <p:cNvPr id="16" name="TextBox 5">
            <a:extLst>
              <a:ext uri="{FF2B5EF4-FFF2-40B4-BE49-F238E27FC236}">
                <a16:creationId xmlns:a16="http://schemas.microsoft.com/office/drawing/2014/main" id="{59DAA811-FE83-4F2A-9D70-D69291058CFA}"/>
              </a:ext>
            </a:extLst>
          </p:cNvPr>
          <p:cNvSpPr txBox="1"/>
          <p:nvPr/>
        </p:nvSpPr>
        <p:spPr>
          <a:xfrm>
            <a:off x="653816" y="2484713"/>
            <a:ext cx="2388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n</a:t>
            </a: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d</a:t>
            </a: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p>
        </p:txBody>
      </p:sp>
      <p:sp>
        <p:nvSpPr>
          <p:cNvPr id="18" name="TextBox 6">
            <a:extLst>
              <a:ext uri="{FF2B5EF4-FFF2-40B4-BE49-F238E27FC236}">
                <a16:creationId xmlns:a16="http://schemas.microsoft.com/office/drawing/2014/main" id="{4E9B9477-A0FF-40E4-9FBF-AF009466414E}"/>
              </a:ext>
            </a:extLst>
          </p:cNvPr>
          <p:cNvSpPr txBox="1"/>
          <p:nvPr/>
        </p:nvSpPr>
        <p:spPr>
          <a:xfrm>
            <a:off x="4263042" y="3768655"/>
            <a:ext cx="20924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s</a:t>
            </a: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p>
        </p:txBody>
      </p:sp>
      <p:sp>
        <p:nvSpPr>
          <p:cNvPr id="19" name="TextBox 7">
            <a:extLst>
              <a:ext uri="{FF2B5EF4-FFF2-40B4-BE49-F238E27FC236}">
                <a16:creationId xmlns:a16="http://schemas.microsoft.com/office/drawing/2014/main" id="{58246DA8-CB1E-4872-B213-AF72EA3DB201}"/>
              </a:ext>
            </a:extLst>
          </p:cNvPr>
          <p:cNvSpPr txBox="1"/>
          <p:nvPr/>
        </p:nvSpPr>
        <p:spPr>
          <a:xfrm>
            <a:off x="5943084" y="2672524"/>
            <a:ext cx="24855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mar</a:t>
            </a:r>
          </a:p>
        </p:txBody>
      </p:sp>
      <p:sp>
        <p:nvSpPr>
          <p:cNvPr id="20" name="TextBox 8">
            <a:extLst>
              <a:ext uri="{FF2B5EF4-FFF2-40B4-BE49-F238E27FC236}">
                <a16:creationId xmlns:a16="http://schemas.microsoft.com/office/drawing/2014/main" id="{5A646995-3167-4EF7-AD7A-A4A8F7F139C6}"/>
              </a:ext>
            </a:extLst>
          </p:cNvPr>
          <p:cNvSpPr txBox="1"/>
          <p:nvPr/>
        </p:nvSpPr>
        <p:spPr>
          <a:xfrm>
            <a:off x="599906" y="4276487"/>
            <a:ext cx="261187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c</a:t>
            </a: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ma</a:t>
            </a:r>
          </a:p>
        </p:txBody>
      </p:sp>
      <p:sp>
        <p:nvSpPr>
          <p:cNvPr id="21" name="TextBox 9">
            <a:extLst>
              <a:ext uri="{FF2B5EF4-FFF2-40B4-BE49-F238E27FC236}">
                <a16:creationId xmlns:a16="http://schemas.microsoft.com/office/drawing/2014/main" id="{2EF5D057-1463-443C-B894-D002DE6708FC}"/>
              </a:ext>
            </a:extLst>
          </p:cNvPr>
          <p:cNvSpPr txBox="1"/>
          <p:nvPr/>
        </p:nvSpPr>
        <p:spPr>
          <a:xfrm>
            <a:off x="6355511" y="809411"/>
            <a:ext cx="20731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r>
              <a:rPr kumimoji="0" lang="en-GB" sz="72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lto</a:t>
            </a:r>
          </a:p>
        </p:txBody>
      </p:sp>
      <p:sp>
        <p:nvSpPr>
          <p:cNvPr id="22" name="TextBox 10">
            <a:extLst>
              <a:ext uri="{FF2B5EF4-FFF2-40B4-BE49-F238E27FC236}">
                <a16:creationId xmlns:a16="http://schemas.microsoft.com/office/drawing/2014/main" id="{F9983547-0370-41D3-88DF-3A6B03FB21C5}"/>
              </a:ext>
            </a:extLst>
          </p:cNvPr>
          <p:cNvSpPr txBox="1"/>
          <p:nvPr/>
        </p:nvSpPr>
        <p:spPr>
          <a:xfrm>
            <a:off x="2724459" y="1074545"/>
            <a:ext cx="2942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gosto</a:t>
            </a:r>
          </a:p>
        </p:txBody>
      </p:sp>
      <p:sp>
        <p:nvSpPr>
          <p:cNvPr id="23" name="TextBox 6">
            <a:extLst>
              <a:ext uri="{FF2B5EF4-FFF2-40B4-BE49-F238E27FC236}">
                <a16:creationId xmlns:a16="http://schemas.microsoft.com/office/drawing/2014/main" id="{4E9B9477-A0FF-40E4-9FBF-AF009466414E}"/>
              </a:ext>
            </a:extLst>
          </p:cNvPr>
          <p:cNvSpPr txBox="1"/>
          <p:nvPr/>
        </p:nvSpPr>
        <p:spPr>
          <a:xfrm>
            <a:off x="5603889" y="5128296"/>
            <a:ext cx="27626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est</a:t>
            </a:r>
            <a:r>
              <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rPr>
              <a:t>a</a:t>
            </a:r>
            <a:r>
              <a:rPr kumimoji="0" lang="en-GB" sz="60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r</a:t>
            </a:r>
            <a:endParaRPr kumimoji="0" lang="en-GB" sz="6000" b="0" i="0" u="none" strike="noStrike" kern="1200" cap="none" spc="0" normalizeH="0" baseline="0" noProof="0" dirty="0">
              <a:ln>
                <a:noFill/>
              </a:ln>
              <a:solidFill>
                <a:srgbClr val="E87D1E"/>
              </a:solidFill>
              <a:effectLst/>
              <a:uLnTx/>
              <a:uFillTx/>
              <a:latin typeface="Century Gothic" panose="020F0302020204030204"/>
              <a:ea typeface="+mn-ea"/>
              <a:cs typeface="Calibri" panose="020F0502020204030204" pitchFamily="34" charset="0"/>
            </a:endParaRPr>
          </a:p>
        </p:txBody>
      </p:sp>
      <p:pic>
        <p:nvPicPr>
          <p:cNvPr id="1026" name="Picture 2" descr="Sport Clipart Free Download "/>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348" y="1192956"/>
            <a:ext cx="747146" cy="74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83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2" presetClass="exit" presetSubtype="4" fill="hold" nodeType="afterEffect">
                                  <p:stCondLst>
                                    <p:cond delay="0"/>
                                  </p:stCondLst>
                                  <p:childTnLst>
                                    <p:animEffect transition="out" filter="slide(fromBottom)">
                                      <p:cBhvr>
                                        <p:cTn id="42" dur="59000"/>
                                        <p:tgtEl>
                                          <p:spTgt spid="7"/>
                                        </p:tgtEl>
                                      </p:cBhvr>
                                    </p:animEffect>
                                    <p:set>
                                      <p:cBhvr>
                                        <p:cTn id="43" dur="1" fill="hold">
                                          <p:stCondLst>
                                            <p:cond delay="58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7"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66" name="Google Shape;166;p7"/>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SSC [a]</a:t>
            </a:r>
            <a:endParaRPr/>
          </a:p>
        </p:txBody>
      </p:sp>
      <p:sp>
        <p:nvSpPr>
          <p:cNvPr id="167" name="Google Shape;167;p7"/>
          <p:cNvSpPr/>
          <p:nvPr/>
        </p:nvSpPr>
        <p:spPr>
          <a:xfrm>
            <a:off x="10424160" y="258166"/>
            <a:ext cx="150398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FFFFFF"/>
                </a:solidFill>
                <a:latin typeface="Century Gothic"/>
                <a:ea typeface="Century Gothic"/>
                <a:cs typeface="Century Gothic"/>
                <a:sym typeface="Century Gothic"/>
              </a:rPr>
              <a:t>fonética</a:t>
            </a:r>
            <a:endParaRPr sz="2000" b="1">
              <a:solidFill>
                <a:srgbClr val="FFFFFF"/>
              </a:solidFill>
              <a:latin typeface="Century Gothic"/>
              <a:ea typeface="Century Gothic"/>
              <a:cs typeface="Century Gothic"/>
              <a:sym typeface="Century Gothic"/>
            </a:endParaRPr>
          </a:p>
        </p:txBody>
      </p:sp>
      <p:sp>
        <p:nvSpPr>
          <p:cNvPr id="168" name="Google Shape;168;p7"/>
          <p:cNvSpPr txBox="1"/>
          <p:nvPr/>
        </p:nvSpPr>
        <p:spPr>
          <a:xfrm>
            <a:off x="328399" y="2556764"/>
            <a:ext cx="113136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6600"/>
              <a:buFont typeface="Century Gothic"/>
              <a:buNone/>
            </a:pPr>
            <a:r>
              <a:rPr lang="en-GB" sz="6600" b="1" i="0" u="none" strike="noStrike" cap="none">
                <a:solidFill>
                  <a:srgbClr val="1F3864"/>
                </a:solidFill>
                <a:latin typeface="Century Gothic"/>
                <a:ea typeface="Century Gothic"/>
                <a:cs typeface="Century Gothic"/>
                <a:sym typeface="Century Gothic"/>
              </a:rPr>
              <a:t>Consolidation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899" y="594218"/>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a</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grpSp>
        <p:nvGrpSpPr>
          <p:cNvPr id="2" name="Group 1" descr="man next to a ladder as tall as him, silhouette of another but shorter man on the other side of the ladder. "/>
          <p:cNvGrpSpPr/>
          <p:nvPr/>
        </p:nvGrpSpPr>
        <p:grpSpPr>
          <a:xfrm>
            <a:off x="4506622" y="601536"/>
            <a:ext cx="3256029" cy="3660988"/>
            <a:chOff x="7969853" y="2195531"/>
            <a:chExt cx="2183537" cy="2455108"/>
          </a:xfrm>
        </p:grpSpPr>
        <p:pic>
          <p:nvPicPr>
            <p:cNvPr id="8" name="Picture 10" descr="tall ma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4636"/>
            <a:stretch/>
          </p:blipFill>
          <p:spPr bwMode="auto">
            <a:xfrm>
              <a:off x="7969853" y="2195531"/>
              <a:ext cx="1525155" cy="2313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add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4238" y="2472469"/>
              <a:ext cx="498842" cy="20369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man next to a ladder as tall as him, silhouette of another but shorter man on the other side of the ladder. "/>
            <p:cNvPicPr>
              <a:picLocks noChangeAspect="1" noChangeArrowheads="1"/>
            </p:cNvPicPr>
            <p:nvPr/>
          </p:nvPicPr>
          <p:blipFill rotWithShape="1">
            <a:blip r:embed="rId5">
              <a:extLst>
                <a:ext uri="{28A0092B-C50C-407E-A947-70E740481C1C}">
                  <a14:useLocalDpi xmlns:a14="http://schemas.microsoft.com/office/drawing/2010/main" val="0"/>
                </a:ext>
              </a:extLst>
            </a:blip>
            <a:srcRect l="82907" t="41261" r="-2611" b="15714"/>
            <a:stretch/>
          </p:blipFill>
          <p:spPr bwMode="auto">
            <a:xfrm>
              <a:off x="9617834" y="3490938"/>
              <a:ext cx="535556" cy="115970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4139974" y="4262524"/>
            <a:ext cx="391205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a</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lto</a:t>
            </a:r>
          </a:p>
        </p:txBody>
      </p:sp>
    </p:spTree>
    <p:extLst>
      <p:ext uri="{BB962C8B-B14F-4D97-AF65-F5344CB8AC3E}">
        <p14:creationId xmlns:p14="http://schemas.microsoft.com/office/powerpoint/2010/main" val="6283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_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_alto.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a_al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0728"/>
            <a:ext cx="10515600" cy="1325563"/>
          </a:xfrm>
        </p:spPr>
        <p:txBody>
          <a:bodyPr>
            <a:normAutofit fontScale="90000"/>
          </a:bodyPr>
          <a:lstStyle/>
          <a:p>
            <a:r>
              <a:rPr lang="en-GB" sz="26700" b="1" dirty="0">
                <a:solidFill>
                  <a:srgbClr val="115076"/>
                </a:solidFill>
                <a:latin typeface="Century Gothic" panose="020B0502020202020204" pitchFamily="34" charset="0"/>
                <a:cs typeface="Calibri" panose="020F0502020204030204" pitchFamily="34" charset="0"/>
              </a:rPr>
              <a:t>o</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pic>
        <p:nvPicPr>
          <p:cNvPr id="6" name="Picture 2" descr="bo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4850" y="436005"/>
            <a:ext cx="1749401" cy="409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86749" y="4239623"/>
            <a:ext cx="2018501"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y</a:t>
            </a:r>
            <a:r>
              <a:rPr kumimoji="0" lang="en-GB" sz="12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a:t>
            </a:r>
          </a:p>
        </p:txBody>
      </p:sp>
    </p:spTree>
    <p:extLst>
      <p:ext uri="{BB962C8B-B14F-4D97-AF65-F5344CB8AC3E}">
        <p14:creationId xmlns:p14="http://schemas.microsoft.com/office/powerpoint/2010/main" val="5149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_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o_yo.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o_y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solidFill>
              <a:schemeClr val="accent5">
                <a:lumMod val="50000"/>
              </a:schemeClr>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Spanish_skeleton_template" id="{C3BD2417-7D2D-5349-B565-4C54594803A4}" vid="{095A48FC-6E32-964C-B71F-B65394006534}"/>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Spanish_skeleton_template" id="{C3BD2417-7D2D-5349-B565-4C54594803A4}" vid="{176CC6A6-DC07-2249-B76E-D4D3571CA028}"/>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108026-7802-4716-A6E9-3A2715866025}" vid="{7624A450-32DA-4AC6-AB1B-9FBBDE09E0D9}"/>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793</Words>
  <Application>Microsoft Office PowerPoint</Application>
  <PresentationFormat>Widescreen</PresentationFormat>
  <Paragraphs>171</Paragraphs>
  <Slides>10</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Calibri</vt:lpstr>
      <vt:lpstr>Tw Cen MT</vt:lpstr>
      <vt:lpstr>Century Gothic</vt:lpstr>
      <vt:lpstr>Arial</vt:lpstr>
      <vt:lpstr>1_Office Theme</vt:lpstr>
      <vt:lpstr>3_Office Theme</vt:lpstr>
      <vt:lpstr>2_Office Theme</vt:lpstr>
      <vt:lpstr>Office Theme</vt:lpstr>
      <vt:lpstr>Spanish phonics collection </vt:lpstr>
      <vt:lpstr>SSC [a]</vt:lpstr>
      <vt:lpstr>a </vt:lpstr>
      <vt:lpstr>a </vt:lpstr>
      <vt:lpstr>a </vt:lpstr>
      <vt:lpstr>Fonética</vt:lpstr>
      <vt:lpstr>SSC [a]</vt:lpstr>
      <vt:lpstr>a </vt:lpstr>
      <vt:lpstr>o </vt:lpstr>
      <vt:lpstr>Escucha.  Escribe la letra correcta y la palabra en inglés.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phonics collection </dc:title>
  <dc:creator>Rachel Hawkes</dc:creator>
  <cp:lastModifiedBy>Mollie Bentley-Smith</cp:lastModifiedBy>
  <cp:revision>4</cp:revision>
  <dcterms:created xsi:type="dcterms:W3CDTF">2020-06-12T19:18:08Z</dcterms:created>
  <dcterms:modified xsi:type="dcterms:W3CDTF">2022-07-05T12:47:54Z</dcterms:modified>
</cp:coreProperties>
</file>