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9"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104F75"/>
    <a:srgbClr val="FFE8CB"/>
    <a:srgbClr val="FFF4E7"/>
    <a:srgbClr val="D1DFEF"/>
    <a:srgbClr val="EBEFF7"/>
    <a:srgbClr val="E3EAFD"/>
    <a:srgbClr val="DAA520"/>
    <a:srgbClr val="FBF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110" autoAdjust="0"/>
    <p:restoredTop sz="86376" autoAdjust="0"/>
  </p:normalViewPr>
  <p:slideViewPr>
    <p:cSldViewPr snapToGrid="0">
      <p:cViewPr varScale="1">
        <p:scale>
          <a:sx n="69" d="100"/>
          <a:sy n="69" d="100"/>
        </p:scale>
        <p:origin x="216" y="9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marL="228600" indent="-228600">
              <a:buFont typeface="+mj-lt"/>
              <a:buAutoNum type="arabicPeriod"/>
            </a:pPr>
            <a:r>
              <a:rPr lang="en-GB"/>
              <a:t>These practice assessment questions mirror the format of the various sections in the Term 2 Assessments.</a:t>
            </a:r>
            <a:r>
              <a:rPr lang="en-GB" baseline="0"/>
              <a:t> However, there are only two items per section in this practice sequence.</a:t>
            </a:r>
          </a:p>
          <a:p>
            <a:pPr marL="228600" indent="-228600">
              <a:buFont typeface="+mj-lt"/>
              <a:buAutoNum type="arabicPeriod"/>
            </a:pPr>
            <a:r>
              <a:rPr lang="en-GB" baseline="0"/>
              <a:t>The rubrics are almost exactly as they would appear in the real test, with the exception of references to a precise number of items, which have been amended to ‘a few’, etc., to avoid any confusion owing to the fact that there are just two here.</a:t>
            </a:r>
          </a:p>
          <a:p>
            <a:pPr marL="228600" indent="-228600">
              <a:buFont typeface="+mj-lt"/>
              <a:buAutoNum type="arabicPeriod"/>
            </a:pPr>
            <a:r>
              <a:rPr lang="en-GB" baseline="0"/>
              <a:t>The timings for each section have been left as for the real thing, however,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actually spent on each section than would be the case for the real test).</a:t>
            </a:r>
          </a:p>
          <a:p>
            <a:pPr marL="228600" indent="-228600">
              <a:buFont typeface="+mj-lt"/>
              <a:buAutoNum type="arabicPeriod"/>
            </a:pPr>
            <a:r>
              <a:rPr lang="en-GB" baseline="0"/>
              <a:t>For the listening section, the audio for each item is accessible via the ‘player’ button adjacent to the question. Each item is recorded only once; where it is specified that students will hear an item twice, please click the play button again when ready.</a:t>
            </a:r>
          </a:p>
          <a:p>
            <a:pPr marL="228600" indent="-228600">
              <a:buFont typeface="+mj-lt"/>
              <a:buAutoNum type="arabicPeriod"/>
            </a:pPr>
            <a:r>
              <a:rPr lang="en-GB" baseline="0"/>
              <a:t>All of the vocabulary, with the exception of the unknown words in the phonics section, are taken from the NCELP scheme of work leading up to the assessment week; these are not therefore frequency-referenced here. The unknown words in the phonics section are frequency-referenced in the slide notes.</a:t>
            </a:r>
            <a:endParaRPr lang="en-GB"/>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6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90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80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35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45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1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41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61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60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1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das</a:t>
            </a:r>
            <a:r>
              <a:rPr lang="en-GB" baseline="0"/>
              <a:t> Zeug</a:t>
            </a:r>
            <a:endParaRPr lang="en-GB"/>
          </a:p>
          <a:p>
            <a:r>
              <a:rPr lang="en-GB"/>
              <a:t>2. erteilen</a:t>
            </a:r>
          </a:p>
          <a:p>
            <a:endParaRPr lang="en-GB"/>
          </a:p>
          <a:p>
            <a:r>
              <a:rPr lang="en-GB"/>
              <a:t>Zeug [3524] erteilen [2247]</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319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0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58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42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21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39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5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der Tisch</a:t>
            </a:r>
          </a:p>
          <a:p>
            <a:r>
              <a:rPr lang="en-GB"/>
              <a:t>2. zeigen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96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der Garten</a:t>
            </a:r>
          </a:p>
          <a:p>
            <a:r>
              <a:rPr lang="en-GB"/>
              <a:t>2. die Band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4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endParaRPr lang="en-GB" b="1" dirty="0"/>
          </a:p>
          <a:p>
            <a:r>
              <a:rPr lang="en-GB" dirty="0"/>
              <a:t>1. </a:t>
            </a:r>
            <a:r>
              <a:rPr lang="en-GB" dirty="0" err="1"/>
              <a:t>Lernt</a:t>
            </a:r>
            <a:r>
              <a:rPr lang="en-GB" dirty="0"/>
              <a:t> </a:t>
            </a:r>
            <a:r>
              <a:rPr lang="en-GB" dirty="0" err="1"/>
              <a:t>sie</a:t>
            </a:r>
            <a:r>
              <a:rPr lang="en-GB" dirty="0"/>
              <a:t> in der Schule</a:t>
            </a:r>
          </a:p>
          <a:p>
            <a:r>
              <a:rPr lang="en-GB" dirty="0"/>
              <a:t>2. </a:t>
            </a:r>
            <a:r>
              <a:rPr lang="en-GB" dirty="0" err="1"/>
              <a:t>Er</a:t>
            </a:r>
            <a:r>
              <a:rPr lang="en-GB" dirty="0"/>
              <a:t> </a:t>
            </a:r>
            <a:r>
              <a:rPr lang="en-GB" dirty="0" err="1"/>
              <a:t>bekommt</a:t>
            </a:r>
            <a:r>
              <a:rPr lang="en-GB" dirty="0"/>
              <a:t> </a:t>
            </a:r>
            <a:r>
              <a:rPr lang="en-GB" dirty="0" err="1"/>
              <a:t>ein</a:t>
            </a:r>
            <a:r>
              <a:rPr lang="en-GB" dirty="0"/>
              <a:t> </a:t>
            </a:r>
            <a:r>
              <a:rPr lang="en-GB" dirty="0" err="1"/>
              <a:t>Geschenk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Transcript:</a:t>
            </a:r>
          </a:p>
          <a:p>
            <a:r>
              <a:rPr lang="en-GB" sz="1200" kern="1200">
                <a:solidFill>
                  <a:schemeClr val="tx1"/>
                </a:solidFill>
                <a:effectLst/>
                <a:latin typeface="+mn-lt"/>
                <a:ea typeface="+mn-ea"/>
                <a:cs typeface="+mn-cs"/>
              </a:rPr>
              <a:t>[each sentence plays for the first time, 1s pause, plays for the second time]</a:t>
            </a:r>
          </a:p>
          <a:p>
            <a:r>
              <a:rPr lang="de-DE" sz="1200" kern="1200">
                <a:solidFill>
                  <a:schemeClr val="tx1"/>
                </a:solidFill>
                <a:effectLst/>
                <a:latin typeface="+mn-lt"/>
                <a:ea typeface="+mn-ea"/>
                <a:cs typeface="+mn-cs"/>
              </a:rPr>
              <a:t>1.</a:t>
            </a:r>
            <a:r>
              <a:rPr lang="de-DE" sz="1200" kern="1200" baseline="0">
                <a:solidFill>
                  <a:schemeClr val="tx1"/>
                </a:solidFill>
                <a:effectLst/>
                <a:latin typeface="+mn-lt"/>
                <a:ea typeface="+mn-ea"/>
                <a:cs typeface="+mn-cs"/>
              </a:rPr>
              <a:t> [Ich]</a:t>
            </a:r>
            <a:r>
              <a:rPr lang="de-DE" sz="1200" kern="1200">
                <a:solidFill>
                  <a:schemeClr val="tx1"/>
                </a:solidFill>
                <a:effectLst/>
                <a:latin typeface="+mn-lt"/>
                <a:ea typeface="+mn-ea"/>
                <a:cs typeface="+mn-cs"/>
              </a:rPr>
              <a:t> mag Deutsch.		</a:t>
            </a:r>
            <a:endParaRPr lang="en-GB"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2.</a:t>
            </a:r>
            <a:r>
              <a:rPr lang="de-DE" sz="1200" kern="1200" baseline="0">
                <a:solidFill>
                  <a:schemeClr val="tx1"/>
                </a:solidFill>
                <a:effectLst/>
                <a:latin typeface="+mn-lt"/>
                <a:ea typeface="+mn-ea"/>
                <a:cs typeface="+mn-cs"/>
              </a:rPr>
              <a:t> </a:t>
            </a:r>
            <a:r>
              <a:rPr lang="de-DE" sz="1200" kern="1200">
                <a:solidFill>
                  <a:schemeClr val="tx1"/>
                </a:solidFill>
                <a:effectLst/>
                <a:latin typeface="+mn-lt"/>
                <a:ea typeface="+mn-ea"/>
                <a:cs typeface="+mn-cs"/>
              </a:rPr>
              <a:t>[Du] findest Fremdsprachen wichtig.</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2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53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1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5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7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wav"/><Relationship Id="rId7" Type="http://schemas.openxmlformats.org/officeDocument/2006/relationships/image" Target="../media/image1.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av"/><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microsoft.com/office/2007/relationships/media" Target="../media/media4.wav"/><Relationship Id="rId7" Type="http://schemas.openxmlformats.org/officeDocument/2006/relationships/image" Target="../media/image1.jpg"/><Relationship Id="rId12" Type="http://schemas.openxmlformats.org/officeDocument/2006/relationships/image" Target="../media/image7.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notesSlide" Target="../notesSlides/notesSlide3.xml"/><Relationship Id="rId11"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5.png"/><Relationship Id="rId4" Type="http://schemas.openxmlformats.org/officeDocument/2006/relationships/audio" Target="../media/media4.wav"/><Relationship Id="rId9" Type="http://schemas.openxmlformats.org/officeDocument/2006/relationships/image" Target="../media/image4.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6.wav"/><Relationship Id="rId7" Type="http://schemas.openxmlformats.org/officeDocument/2006/relationships/image" Target="../media/image1.jp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audio" Target="../media/media6.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8.wav"/><Relationship Id="rId7" Type="http://schemas.openxmlformats.org/officeDocument/2006/relationships/image" Target="../media/image1.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8.wav"/><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0.wav"/><Relationship Id="rId7" Type="http://schemas.openxmlformats.org/officeDocument/2006/relationships/image" Target="../media/image1.jp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10.wav"/><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grpSp>
      <p:sp>
        <p:nvSpPr>
          <p:cNvPr id="6" name="Title 5">
            <a:extLst>
              <a:ext uri="{FF2B5EF4-FFF2-40B4-BE49-F238E27FC236}">
                <a16:creationId xmlns:a16="http://schemas.microsoft.com/office/drawing/2014/main" id="{558E7B9B-A11A-154E-80B4-563231C87435}"/>
              </a:ext>
            </a:extLst>
          </p:cNvPr>
          <p:cNvSpPr>
            <a:spLocks noGrp="1"/>
          </p:cNvSpPr>
          <p:nvPr>
            <p:ph type="ctrTitle"/>
          </p:nvPr>
        </p:nvSpPr>
        <p:spPr>
          <a:xfrm>
            <a:off x="112745" y="1500929"/>
            <a:ext cx="6657324" cy="1485422"/>
          </a:xfrm>
        </p:spPr>
        <p:txBody>
          <a:bodyPr>
            <a:normAutofit/>
          </a:bodyPr>
          <a:lstStyle/>
          <a:p>
            <a:pPr algn="l"/>
            <a:r>
              <a:rPr lang="en-GB" sz="4000" b="1" dirty="0">
                <a:solidFill>
                  <a:prstClr val="white"/>
                </a:solidFill>
              </a:rPr>
              <a:t>Practice assessment</a:t>
            </a:r>
            <a:endParaRPr lang="en-US" dirty="0"/>
          </a:p>
        </p:txBody>
      </p:sp>
      <p:sp>
        <p:nvSpPr>
          <p:cNvPr id="7" name="Subtitle 6">
            <a:extLst>
              <a:ext uri="{FF2B5EF4-FFF2-40B4-BE49-F238E27FC236}">
                <a16:creationId xmlns:a16="http://schemas.microsoft.com/office/drawing/2014/main" id="{7F2214FE-0DF5-6741-9332-4A2CB0FF908A}"/>
              </a:ext>
            </a:extLst>
          </p:cNvPr>
          <p:cNvSpPr>
            <a:spLocks noGrp="1"/>
          </p:cNvSpPr>
          <p:nvPr>
            <p:ph type="subTitle" idx="1"/>
          </p:nvPr>
        </p:nvSpPr>
        <p:spPr>
          <a:xfrm>
            <a:off x="112745" y="2951812"/>
            <a:ext cx="7382608" cy="571756"/>
          </a:xfrm>
        </p:spPr>
        <p:txBody>
          <a:bodyPr/>
          <a:lstStyle/>
          <a:p>
            <a:pPr algn="l"/>
            <a:r>
              <a:rPr lang="en-GB" sz="3000" dirty="0">
                <a:solidFill>
                  <a:prstClr val="white"/>
                </a:solidFill>
              </a:rPr>
              <a:t>Year 7 German</a:t>
            </a:r>
            <a:endParaRPr lang="en-US" dirty="0"/>
          </a:p>
        </p:txBody>
      </p:sp>
      <p:sp>
        <p:nvSpPr>
          <p:cNvPr id="13" name="Subtitle 6">
            <a:extLst>
              <a:ext uri="{FF2B5EF4-FFF2-40B4-BE49-F238E27FC236}">
                <a16:creationId xmlns:a16="http://schemas.microsoft.com/office/drawing/2014/main" id="{2D438FA5-2CAB-4E24-9AEE-607776023B37}"/>
              </a:ext>
            </a:extLst>
          </p:cNvPr>
          <p:cNvSpPr txBox="1">
            <a:spLocks/>
          </p:cNvSpPr>
          <p:nvPr/>
        </p:nvSpPr>
        <p:spPr>
          <a:xfrm>
            <a:off x="165632" y="3820023"/>
            <a:ext cx="6604437" cy="571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a:solidFill>
                  <a:prstClr val="white"/>
                </a:solidFill>
              </a:rPr>
              <a:t>Term 2 assessments</a:t>
            </a:r>
            <a:endParaRPr lang="en-GB" sz="3000" dirty="0">
              <a:solidFill>
                <a:prstClr val="white"/>
              </a:solidFill>
            </a:endParaRPr>
          </a:p>
          <a:p>
            <a:endParaRPr lang="en-US" dirty="0"/>
          </a:p>
        </p:txBody>
      </p:sp>
      <p:sp>
        <p:nvSpPr>
          <p:cNvPr id="14" name="Title 3">
            <a:extLst>
              <a:ext uri="{FF2B5EF4-FFF2-40B4-BE49-F238E27FC236}">
                <a16:creationId xmlns:a16="http://schemas.microsoft.com/office/drawing/2014/main" id="{638AEC8F-C9FD-A549-80E9-260E66E632C7}"/>
              </a:ext>
            </a:extLst>
          </p:cNvPr>
          <p:cNvSpPr txBox="1">
            <a:spLocks/>
          </p:cNvSpPr>
          <p:nvPr/>
        </p:nvSpPr>
        <p:spPr>
          <a:xfrm>
            <a:off x="161930" y="5779725"/>
            <a:ext cx="4132609" cy="107827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29/01/21</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Vocabulary: Reading &amp; Writing </a:t>
            </a:r>
            <a:endParaRPr lang="en-GB" sz="2800" b="1" dirty="0">
              <a:solidFill>
                <a:schemeClr val="bg1"/>
              </a:solidFill>
            </a:endParaRPr>
          </a:p>
        </p:txBody>
      </p:sp>
      <p:sp>
        <p:nvSpPr>
          <p:cNvPr id="2" name="Rectangle 2"/>
          <p:cNvSpPr>
            <a:spLocks noChangeArrowheads="1"/>
          </p:cNvSpPr>
          <p:nvPr/>
        </p:nvSpPr>
        <p:spPr bwMode="auto">
          <a:xfrm>
            <a:off x="240631" y="1060858"/>
            <a:ext cx="10358926" cy="20251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16450" algn="l"/>
              </a:tabLst>
              <a:defRPr>
                <a:solidFill>
                  <a:schemeClr val="tx1"/>
                </a:solidFill>
                <a:latin typeface="Arial" panose="020B0604020202020204" pitchFamily="34" charset="0"/>
              </a:defRPr>
            </a:lvl1pPr>
            <a:lvl2pPr eaLnBrk="0" fontAlgn="base" hangingPunct="0">
              <a:spcBef>
                <a:spcPct val="0"/>
              </a:spcBef>
              <a:spcAft>
                <a:spcPct val="0"/>
              </a:spcAft>
              <a:tabLst>
                <a:tab pos="4616450" algn="l"/>
              </a:tabLst>
              <a:defRPr>
                <a:solidFill>
                  <a:schemeClr val="tx1"/>
                </a:solidFill>
                <a:latin typeface="Arial" panose="020B0604020202020204" pitchFamily="34" charset="0"/>
              </a:defRPr>
            </a:lvl2pPr>
            <a:lvl3pPr eaLnBrk="0" fontAlgn="base" hangingPunct="0">
              <a:spcBef>
                <a:spcPct val="0"/>
              </a:spcBef>
              <a:spcAft>
                <a:spcPct val="0"/>
              </a:spcAft>
              <a:tabLst>
                <a:tab pos="4616450" algn="l"/>
              </a:tabLst>
              <a:defRPr>
                <a:solidFill>
                  <a:schemeClr val="tx1"/>
                </a:solidFill>
                <a:latin typeface="Arial" panose="020B0604020202020204" pitchFamily="34" charset="0"/>
              </a:defRPr>
            </a:lvl3pPr>
            <a:lvl4pPr eaLnBrk="0" fontAlgn="base" hangingPunct="0">
              <a:spcBef>
                <a:spcPct val="0"/>
              </a:spcBef>
              <a:spcAft>
                <a:spcPct val="0"/>
              </a:spcAft>
              <a:tabLst>
                <a:tab pos="4616450" algn="l"/>
              </a:tabLst>
              <a:defRPr>
                <a:solidFill>
                  <a:schemeClr val="tx1"/>
                </a:solidFill>
                <a:latin typeface="Arial" panose="020B0604020202020204" pitchFamily="34" charset="0"/>
              </a:defRPr>
            </a:lvl4pPr>
            <a:lvl5pPr eaLnBrk="0" fontAlgn="base" hangingPunct="0">
              <a:spcBef>
                <a:spcPct val="0"/>
              </a:spcBef>
              <a:spcAft>
                <a:spcPct val="0"/>
              </a:spcAft>
              <a:tabLst>
                <a:tab pos="4616450" algn="l"/>
              </a:tabLst>
              <a:defRPr>
                <a:solidFill>
                  <a:schemeClr val="tx1"/>
                </a:solidFill>
                <a:latin typeface="Arial" panose="020B0604020202020204" pitchFamily="34" charset="0"/>
              </a:defRPr>
            </a:lvl5pPr>
            <a:lvl6pPr eaLnBrk="0" fontAlgn="base" hangingPunct="0">
              <a:spcBef>
                <a:spcPct val="0"/>
              </a:spcBef>
              <a:spcAft>
                <a:spcPct val="0"/>
              </a:spcAft>
              <a:tabLst>
                <a:tab pos="4616450" algn="l"/>
              </a:tabLst>
              <a:defRPr>
                <a:solidFill>
                  <a:schemeClr val="tx1"/>
                </a:solidFill>
                <a:latin typeface="Arial" panose="020B0604020202020204" pitchFamily="34" charset="0"/>
              </a:defRPr>
            </a:lvl6pPr>
            <a:lvl7pPr eaLnBrk="0" fontAlgn="base" hangingPunct="0">
              <a:spcBef>
                <a:spcPct val="0"/>
              </a:spcBef>
              <a:spcAft>
                <a:spcPct val="0"/>
              </a:spcAft>
              <a:tabLst>
                <a:tab pos="4616450" algn="l"/>
              </a:tabLst>
              <a:defRPr>
                <a:solidFill>
                  <a:schemeClr val="tx1"/>
                </a:solidFill>
                <a:latin typeface="Arial" panose="020B0604020202020204" pitchFamily="34" charset="0"/>
              </a:defRPr>
            </a:lvl7pPr>
            <a:lvl8pPr eaLnBrk="0" fontAlgn="base" hangingPunct="0">
              <a:spcBef>
                <a:spcPct val="0"/>
              </a:spcBef>
              <a:spcAft>
                <a:spcPct val="0"/>
              </a:spcAft>
              <a:tabLst>
                <a:tab pos="4616450" algn="l"/>
              </a:tabLst>
              <a:defRPr>
                <a:solidFill>
                  <a:schemeClr val="tx1"/>
                </a:solidFill>
                <a:latin typeface="Arial" panose="020B0604020202020204" pitchFamily="34" charset="0"/>
              </a:defRPr>
            </a:lvl8pPr>
            <a:lvl9pPr eaLnBrk="0" fontAlgn="base" hangingPunct="0">
              <a:spcBef>
                <a:spcPct val="0"/>
              </a:spcBef>
              <a:spcAft>
                <a:spcPct val="0"/>
              </a:spcAft>
              <a:tabLst>
                <a:tab pos="4616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16450" algn="l"/>
              </a:tabLst>
            </a:pP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PART D Translate</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the </a:t>
            </a: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English words in brackets</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to complete the German sentence.</a:t>
            </a:r>
            <a:endParaRPr kumimoji="0" lang="en-GB" altLang="en-US" sz="2000" b="0" i="0" u="none" strike="noStrike" cap="none" normalizeH="0" baseline="0">
              <a:ln>
                <a:noFill/>
              </a:ln>
              <a:solidFill>
                <a:srgbClr val="115076"/>
              </a:solidFill>
              <a:effectLst/>
              <a:latin typeface="+mn-lt"/>
            </a:endParaRPr>
          </a:p>
          <a:p>
            <a:pPr>
              <a:lnSpc>
                <a:spcPct val="107000"/>
              </a:lnSpc>
              <a:spcAft>
                <a:spcPts val="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2 ½ minutes</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endParaRPr kumimoji="0" lang="en-GB" altLang="en-US" sz="2000" b="0" i="0" u="none" strike="noStrike" cap="none" normalizeH="0" baseline="0">
              <a:ln>
                <a:noFill/>
              </a:ln>
              <a:solidFill>
                <a:schemeClr val="tx1"/>
              </a:solidFill>
              <a:effectLst/>
              <a:latin typeface="+mn-lt"/>
            </a:endParaRPr>
          </a:p>
        </p:txBody>
      </p:sp>
      <p:sp>
        <p:nvSpPr>
          <p:cNvPr id="5" name="Text Box 2"/>
          <p:cNvSpPr txBox="1">
            <a:spLocks noChangeArrowheads="1"/>
          </p:cNvSpPr>
          <p:nvPr/>
        </p:nvSpPr>
        <p:spPr bwMode="auto">
          <a:xfrm>
            <a:off x="3745090" y="2735162"/>
            <a:ext cx="4641850" cy="1247274"/>
          </a:xfrm>
          <a:prstGeom prst="rect">
            <a:avLst/>
          </a:prstGeom>
          <a:solidFill>
            <a:srgbClr val="FFFFFF"/>
          </a:solidFill>
          <a:ln w="9525">
            <a:solidFill>
              <a:srgbClr val="1F4D7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a:t>
            </a:r>
            <a:r>
              <a:rPr kumimoji="0" lang="en-US"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a:t>
            </a:r>
            <a:r>
              <a:rPr kumimoji="0" lang="en-US"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Remember</a:t>
            </a:r>
            <a:r>
              <a:rPr kumimoji="0" lang="en-US"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 German </a:t>
            </a:r>
            <a:r>
              <a:rPr kumimoji="0" lang="en-US"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nouns</a:t>
            </a:r>
            <a:r>
              <a:rPr kumimoji="0" lang="en-US"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begin with a </a:t>
            </a:r>
            <a:r>
              <a:rPr kumimoji="0" lang="en-US"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capital letter !!</a:t>
            </a:r>
            <a:endParaRPr kumimoji="0" lang="en-US" altLang="en-US" sz="2000" b="0" i="0" u="none" strike="noStrike" cap="none" normalizeH="0" baseline="0">
              <a:ln>
                <a:noFill/>
              </a:ln>
              <a:solidFill>
                <a:srgbClr val="104F75"/>
              </a:solidFill>
              <a:effectLst/>
            </a:endParaRPr>
          </a:p>
        </p:txBody>
      </p:sp>
      <p:sp>
        <p:nvSpPr>
          <p:cNvPr id="6" name="Rectangle 4"/>
          <p:cNvSpPr>
            <a:spLocks noChangeArrowheads="1"/>
          </p:cNvSpPr>
          <p:nvPr/>
        </p:nvSpPr>
        <p:spPr bwMode="auto">
          <a:xfrm>
            <a:off x="240631" y="4005045"/>
            <a:ext cx="11550316"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2F5496"/>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1) _____ ___________ bleibt zu Hause.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the family</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2) Ich</a:t>
            </a:r>
            <a:r>
              <a:rPr kumimoji="0" lang="de-DE"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 lese ____________ ein Buch.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sometimes</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one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p:txBody>
      </p:sp>
      <p:sp>
        <p:nvSpPr>
          <p:cNvPr id="7" name="Rounded Rectangular Callout 6"/>
          <p:cNvSpPr/>
          <p:nvPr/>
        </p:nvSpPr>
        <p:spPr>
          <a:xfrm>
            <a:off x="9096142" y="294041"/>
            <a:ext cx="2958699" cy="4408694"/>
          </a:xfrm>
          <a:prstGeom prst="wedgeRoundRectCallout">
            <a:avLst>
              <a:gd name="adj1" fmla="val -27701"/>
              <a:gd name="adj2" fmla="val 5433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There is one mark for each item. </a:t>
            </a:r>
          </a:p>
          <a:p>
            <a:r>
              <a:rPr lang="en-GB" b="1"/>
              <a:t>0.5</a:t>
            </a:r>
            <a:r>
              <a:rPr lang="en-GB"/>
              <a:t> marks awarded for a correct noun with a missing or incorrect article.</a:t>
            </a:r>
            <a:endParaRPr lang="en-GB" b="1"/>
          </a:p>
          <a:p>
            <a:r>
              <a:rPr lang="en-GB" b="1"/>
              <a:t>1 </a:t>
            </a:r>
            <a:r>
              <a:rPr lang="en-GB"/>
              <a:t>mark awarded for an otherwise correctly-spelled word with a missing umlaut.</a:t>
            </a:r>
          </a:p>
          <a:p>
            <a:r>
              <a:rPr lang="en-GB" b="1"/>
              <a:t>1 </a:t>
            </a:r>
            <a:r>
              <a:rPr lang="en-GB"/>
              <a:t>mark awarded for an otherwise correctly-spelled noun with a missing capital letter.</a:t>
            </a:r>
          </a:p>
        </p:txBody>
      </p:sp>
      <p:sp>
        <p:nvSpPr>
          <p:cNvPr id="8" name="TextBox 7"/>
          <p:cNvSpPr txBox="1"/>
          <p:nvPr/>
        </p:nvSpPr>
        <p:spPr>
          <a:xfrm>
            <a:off x="674302" y="4302625"/>
            <a:ext cx="2729298" cy="400110"/>
          </a:xfrm>
          <a:prstGeom prst="rect">
            <a:avLst/>
          </a:prstGeom>
          <a:noFill/>
        </p:spPr>
        <p:txBody>
          <a:bodyPr wrap="square" rtlCol="0">
            <a:spAutoFit/>
          </a:bodyPr>
          <a:lstStyle/>
          <a:p>
            <a:pPr algn="l"/>
            <a:r>
              <a:rPr lang="en-GB" sz="2000" dirty="0">
                <a:solidFill>
                  <a:srgbClr val="115076"/>
                </a:solidFill>
              </a:rPr>
              <a:t>Die      </a:t>
            </a:r>
            <a:r>
              <a:rPr lang="en-GB" sz="2000" dirty="0" err="1">
                <a:solidFill>
                  <a:srgbClr val="115076"/>
                </a:solidFill>
              </a:rPr>
              <a:t>Familie</a:t>
            </a:r>
            <a:endParaRPr lang="en-GB" sz="2000" dirty="0">
              <a:solidFill>
                <a:srgbClr val="115076"/>
              </a:solidFill>
            </a:endParaRPr>
          </a:p>
        </p:txBody>
      </p:sp>
      <p:sp>
        <p:nvSpPr>
          <p:cNvPr id="9" name="TextBox 8"/>
          <p:cNvSpPr txBox="1"/>
          <p:nvPr/>
        </p:nvSpPr>
        <p:spPr>
          <a:xfrm>
            <a:off x="1639502" y="4915635"/>
            <a:ext cx="2729298" cy="400110"/>
          </a:xfrm>
          <a:prstGeom prst="rect">
            <a:avLst/>
          </a:prstGeom>
          <a:noFill/>
        </p:spPr>
        <p:txBody>
          <a:bodyPr wrap="square" rtlCol="0">
            <a:spAutoFit/>
          </a:bodyPr>
          <a:lstStyle/>
          <a:p>
            <a:pPr algn="l"/>
            <a:r>
              <a:rPr lang="en-GB" sz="2000" dirty="0" err="1">
                <a:solidFill>
                  <a:srgbClr val="115076"/>
                </a:solidFill>
              </a:rPr>
              <a:t>manchmal</a:t>
            </a:r>
            <a:endParaRPr lang="en-GB" sz="2000" dirty="0">
              <a:solidFill>
                <a:srgbClr val="115076"/>
              </a:solidFill>
            </a:endParaRPr>
          </a:p>
        </p:txBody>
      </p:sp>
    </p:spTree>
    <p:extLst>
      <p:ext uri="{BB962C8B-B14F-4D97-AF65-F5344CB8AC3E}">
        <p14:creationId xmlns:p14="http://schemas.microsoft.com/office/powerpoint/2010/main" val="5873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426721"/>
            <a:ext cx="8317728" cy="469391"/>
          </a:xfrm>
        </p:spPr>
        <p:txBody>
          <a:bodyPr>
            <a:normAutofit fontScale="90000"/>
          </a:bodyPr>
          <a:lstStyle/>
          <a:p>
            <a:r>
              <a:rPr lang="en-GB" sz="2800" b="1" dirty="0">
                <a:solidFill>
                  <a:schemeClr val="bg1"/>
                </a:solidFill>
              </a:rPr>
              <a:t>Grammar: Reading &amp; Writing </a:t>
            </a:r>
            <a:endParaRPr lang="en-GB" dirty="0"/>
          </a:p>
        </p:txBody>
      </p:sp>
      <p:sp>
        <p:nvSpPr>
          <p:cNvPr id="2" name="Rectangle 1"/>
          <p:cNvSpPr/>
          <p:nvPr/>
        </p:nvSpPr>
        <p:spPr>
          <a:xfrm>
            <a:off x="641683" y="1358062"/>
            <a:ext cx="11101137" cy="4330416"/>
          </a:xfrm>
          <a:prstGeom prst="rect">
            <a:avLst/>
          </a:prstGeom>
        </p:spPr>
        <p:txBody>
          <a:bodyPr wrap="square">
            <a:spAutoFit/>
          </a:bodyPr>
          <a:lstStyle/>
          <a:p>
            <a:pPr>
              <a:lnSpc>
                <a:spcPct val="107000"/>
              </a:lnSpc>
              <a:spcAft>
                <a:spcPts val="0"/>
              </a:spcAft>
            </a:pPr>
            <a:r>
              <a:rPr lang="en-GB" sz="2000" dirty="0">
                <a:solidFill>
                  <a:srgbClr val="115076"/>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15076"/>
                </a:solidFill>
                <a:latin typeface="Century Gothic" panose="020B0502020202020204" pitchFamily="34" charset="0"/>
                <a:ea typeface="Times New Roman" panose="02020603050405020304" pitchFamily="18" charset="0"/>
                <a:cs typeface="Arial" panose="020B0604020202020204" pitchFamily="34" charset="0"/>
              </a:rPr>
              <a:t>12 minutes</a:t>
            </a:r>
            <a:r>
              <a:rPr lang="en-GB" sz="2000" dirty="0">
                <a:solidFill>
                  <a:srgbClr val="115076"/>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p>
          <a:p>
            <a:pPr>
              <a:lnSpc>
                <a:spcPct val="107000"/>
              </a:lnSpc>
              <a:spcAft>
                <a:spcPts val="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Reading section</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sentences. The punctuation marks ( . or ? ) are missing. </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Decide whether each sentence is a STATEMENT or a QUESTION. </a:t>
            </a:r>
            <a:r>
              <a:rPr lang="de-DE"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Er reist kaum nach Österreich		STATEMENT		QUESTION</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Arbeitet sie in der Schule	</a:t>
            </a:r>
            <a:r>
              <a:rPr lang="de-DE" sz="2000" dirty="0">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STATEMENT		QUESTION</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7035801" y="386011"/>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7" name="Oval 6" descr="oval around the word statement">
            <a:extLst>
              <a:ext uri="{FF2B5EF4-FFF2-40B4-BE49-F238E27FC236}">
                <a16:creationId xmlns:a16="http://schemas.microsoft.com/office/drawing/2014/main" id="{01997A1D-8D7E-B947-8190-C0310DB95F93}"/>
              </a:ext>
            </a:extLst>
          </p:cNvPr>
          <p:cNvSpPr/>
          <p:nvPr/>
        </p:nvSpPr>
        <p:spPr>
          <a:xfrm>
            <a:off x="6035041" y="4750830"/>
            <a:ext cx="1747520" cy="487493"/>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around the word question">
            <a:extLst>
              <a:ext uri="{FF2B5EF4-FFF2-40B4-BE49-F238E27FC236}">
                <a16:creationId xmlns:a16="http://schemas.microsoft.com/office/drawing/2014/main" id="{01997A1D-8D7E-B947-8190-C0310DB95F93}"/>
              </a:ext>
            </a:extLst>
          </p:cNvPr>
          <p:cNvSpPr/>
          <p:nvPr/>
        </p:nvSpPr>
        <p:spPr>
          <a:xfrm>
            <a:off x="8839201" y="5171440"/>
            <a:ext cx="1473200"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90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082486" cy="721474"/>
          </a:xfrm>
        </p:spPr>
        <p:txBody>
          <a:bodyPr>
            <a:noAutofit/>
          </a:bodyPr>
          <a:lstStyle/>
          <a:p>
            <a:r>
              <a:rPr lang="en-GB" sz="2800" b="1" dirty="0">
                <a:solidFill>
                  <a:schemeClr val="bg1"/>
                </a:solidFill>
              </a:rPr>
              <a:t>Grammar: Reading &amp; Writing </a:t>
            </a:r>
          </a:p>
        </p:txBody>
      </p:sp>
      <p:sp>
        <p:nvSpPr>
          <p:cNvPr id="2" name="Rectangle 1"/>
          <p:cNvSpPr/>
          <p:nvPr/>
        </p:nvSpPr>
        <p:spPr>
          <a:xfrm>
            <a:off x="513348" y="1983620"/>
            <a:ext cx="11502189" cy="3013133"/>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sentences. The first word is missing.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Choose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who the verb is referring to</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de-DE"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 brauche ein Auto.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I		you		he/she</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 glaubst die Antwort.		I		you		he/she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807200" y="564383"/>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6" name="Oval 5" descr="oval around I">
            <a:extLst>
              <a:ext uri="{FF2B5EF4-FFF2-40B4-BE49-F238E27FC236}">
                <a16:creationId xmlns:a16="http://schemas.microsoft.com/office/drawing/2014/main" id="{01997A1D-8D7E-B947-8190-C0310DB95F93}"/>
              </a:ext>
            </a:extLst>
          </p:cNvPr>
          <p:cNvSpPr/>
          <p:nvPr/>
        </p:nvSpPr>
        <p:spPr>
          <a:xfrm>
            <a:off x="4897121" y="3644305"/>
            <a:ext cx="599439" cy="487493"/>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you">
            <a:extLst>
              <a:ext uri="{FF2B5EF4-FFF2-40B4-BE49-F238E27FC236}">
                <a16:creationId xmlns:a16="http://schemas.microsoft.com/office/drawing/2014/main" id="{01997A1D-8D7E-B947-8190-C0310DB95F93}"/>
              </a:ext>
            </a:extLst>
          </p:cNvPr>
          <p:cNvSpPr/>
          <p:nvPr/>
        </p:nvSpPr>
        <p:spPr>
          <a:xfrm>
            <a:off x="6833402" y="4509260"/>
            <a:ext cx="837398" cy="487493"/>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8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403328" cy="721474"/>
          </a:xfrm>
        </p:spPr>
        <p:txBody>
          <a:bodyPr>
            <a:normAutofit/>
          </a:bodyPr>
          <a:lstStyle/>
          <a:p>
            <a:r>
              <a:rPr lang="en-GB" sz="2800" b="1" dirty="0">
                <a:solidFill>
                  <a:schemeClr val="bg1"/>
                </a:solidFill>
              </a:rPr>
              <a:t>Grammar: Reading &amp; Writing </a:t>
            </a:r>
          </a:p>
        </p:txBody>
      </p:sp>
      <p:sp>
        <p:nvSpPr>
          <p:cNvPr id="2" name="Rectangle 1"/>
          <p:cNvSpPr/>
          <p:nvPr/>
        </p:nvSpPr>
        <p:spPr>
          <a:xfrm>
            <a:off x="465221" y="2111897"/>
            <a:ext cx="11502190" cy="3013133"/>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C</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There is a word missing in the next few sentences. </a:t>
            </a: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Choose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which word completes each sentence. </a:t>
            </a:r>
            <a:r>
              <a:rPr lang="de-DE"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 </a:t>
            </a: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your answer.</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a:t>
            </a:r>
            <a:r>
              <a:rPr lang="de-DE" sz="2000">
                <a:solidFill>
                  <a:srgbClr val="104F75"/>
                </a:solidFill>
                <a:latin typeface="Century Gothic" panose="020B0502020202020204" pitchFamily="34" charset="0"/>
                <a:ea typeface="Times New Roman" panose="02020603050405020304" pitchFamily="18" charset="0"/>
                <a:cs typeface="Helvetica" panose="020B0604020202020204" pitchFamily="34" charset="0"/>
              </a:rPr>
              <a:t>Ich höre ____ Lied.			einen		eine		ein</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Ich mag ____ Unterricht.		der		die		das		den</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879286" y="450937"/>
            <a:ext cx="2540000" cy="95411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6" name="Oval 5" descr="oval around ein">
            <a:extLst>
              <a:ext uri="{FF2B5EF4-FFF2-40B4-BE49-F238E27FC236}">
                <a16:creationId xmlns:a16="http://schemas.microsoft.com/office/drawing/2014/main" id="{01997A1D-8D7E-B947-8190-C0310DB95F93}"/>
              </a:ext>
            </a:extLst>
          </p:cNvPr>
          <p:cNvSpPr/>
          <p:nvPr/>
        </p:nvSpPr>
        <p:spPr>
          <a:xfrm>
            <a:off x="8618203" y="3789680"/>
            <a:ext cx="731521"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den">
            <a:extLst>
              <a:ext uri="{FF2B5EF4-FFF2-40B4-BE49-F238E27FC236}">
                <a16:creationId xmlns:a16="http://schemas.microsoft.com/office/drawing/2014/main" id="{01997A1D-8D7E-B947-8190-C0310DB95F93}"/>
              </a:ext>
            </a:extLst>
          </p:cNvPr>
          <p:cNvSpPr/>
          <p:nvPr/>
        </p:nvSpPr>
        <p:spPr>
          <a:xfrm>
            <a:off x="10416524" y="4635663"/>
            <a:ext cx="881396"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8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879286" cy="721474"/>
          </a:xfrm>
        </p:spPr>
        <p:txBody>
          <a:bodyPr>
            <a:normAutofit/>
          </a:bodyPr>
          <a:lstStyle/>
          <a:p>
            <a:r>
              <a:rPr lang="en-GB" sz="2800" b="1" dirty="0">
                <a:solidFill>
                  <a:schemeClr val="bg1"/>
                </a:solidFill>
              </a:rPr>
              <a:t>Grammar: Reading &amp; Writing </a:t>
            </a:r>
          </a:p>
        </p:txBody>
      </p:sp>
      <p:sp>
        <p:nvSpPr>
          <p:cNvPr id="2" name="Rectangle 1"/>
          <p:cNvSpPr/>
          <p:nvPr/>
        </p:nvSpPr>
        <p:spPr>
          <a:xfrm>
            <a:off x="802640" y="2233817"/>
            <a:ext cx="10485120" cy="2815386"/>
          </a:xfrm>
          <a:prstGeom prst="rect">
            <a:avLst/>
          </a:prstGeom>
        </p:spPr>
        <p:txBody>
          <a:bodyPr wrap="square">
            <a:spAutoFit/>
          </a:bodyPr>
          <a:lstStyle/>
          <a:p>
            <a:pPr>
              <a:lnSpc>
                <a:spcPct val="107000"/>
              </a:lnSpc>
              <a:spcAft>
                <a:spcPts val="800"/>
              </a:spcAft>
              <a:tabLst>
                <a:tab pos="4718050" algn="l"/>
              </a:tabLst>
            </a:pP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D</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tabLst>
                <a:tab pos="4718050" algn="l"/>
              </a:tabLst>
            </a:pPr>
            <a:r>
              <a:rPr lang="en-GB">
                <a:solidFill>
                  <a:srgbClr val="104F75"/>
                </a:solidFill>
                <a:latin typeface="Century Gothic" panose="020B0502020202020204" pitchFamily="34" charset="0"/>
                <a:ea typeface="Times New Roman" panose="02020603050405020304" pitchFamily="18" charset="0"/>
                <a:cs typeface="Times New Roman" panose="02020603050405020304" pitchFamily="18" charset="0"/>
              </a:rPr>
              <a:t>In the next few sentences, one word (a pronoun) is </a:t>
            </a:r>
            <a:r>
              <a:rPr lang="en-GB" b="1" u="sng">
                <a:solidFill>
                  <a:srgbClr val="104F75"/>
                </a:solidFill>
                <a:latin typeface="Century Gothic" panose="020B0502020202020204" pitchFamily="34" charset="0"/>
                <a:ea typeface="Times New Roman" panose="02020603050405020304" pitchFamily="18" charset="0"/>
                <a:cs typeface="Helvetica" panose="020B0604020202020204" pitchFamily="34" charset="0"/>
              </a:rPr>
              <a:t>underlined</a:t>
            </a:r>
            <a:r>
              <a:rPr lang="en-GB">
                <a:solidFill>
                  <a:srgbClr val="104F75"/>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tabLst>
                <a:tab pos="4718050" algn="l"/>
              </a:tabLst>
            </a:pPr>
            <a:r>
              <a:rPr lang="en-GB" b="1">
                <a:solidFill>
                  <a:srgbClr val="104F75"/>
                </a:solidFill>
                <a:latin typeface="Century Gothic" panose="020B0502020202020204" pitchFamily="34" charset="0"/>
                <a:ea typeface="Times New Roman" panose="02020603050405020304" pitchFamily="18" charset="0"/>
                <a:cs typeface="Times New Roman" panose="02020603050405020304" pitchFamily="18" charset="0"/>
              </a:rPr>
              <a:t>C</a:t>
            </a:r>
            <a:r>
              <a:rPr lang="en-GB" b="1">
                <a:solidFill>
                  <a:srgbClr val="104F75"/>
                </a:solidFill>
                <a:latin typeface="Century Gothic" panose="020B0502020202020204" pitchFamily="34" charset="0"/>
                <a:ea typeface="Times New Roman" panose="02020603050405020304" pitchFamily="18" charset="0"/>
                <a:cs typeface="Helvetica" panose="020B0604020202020204" pitchFamily="34" charset="0"/>
              </a:rPr>
              <a:t>hoose </a:t>
            </a:r>
            <a:r>
              <a:rPr lang="en-GB">
                <a:solidFill>
                  <a:srgbClr val="104F75"/>
                </a:solidFill>
                <a:latin typeface="Century Gothic" panose="020B0502020202020204" pitchFamily="34" charset="0"/>
                <a:ea typeface="Times New Roman" panose="02020603050405020304" pitchFamily="18" charset="0"/>
                <a:cs typeface="Helvetica" panose="020B0604020202020204" pitchFamily="34" charset="0"/>
              </a:rPr>
              <a:t>which noun could replace the </a:t>
            </a:r>
            <a:r>
              <a:rPr lang="en-GB" b="1" u="sng">
                <a:solidFill>
                  <a:srgbClr val="104F75"/>
                </a:solidFill>
                <a:latin typeface="Century Gothic" panose="020B0502020202020204" pitchFamily="34" charset="0"/>
                <a:ea typeface="Times New Roman" panose="02020603050405020304" pitchFamily="18" charset="0"/>
                <a:cs typeface="Helvetica" panose="020B0604020202020204" pitchFamily="34" charset="0"/>
              </a:rPr>
              <a:t>underlined pronoun</a:t>
            </a:r>
            <a:r>
              <a:rPr lang="en-GB">
                <a:solidFill>
                  <a:srgbClr val="104F75"/>
                </a:solidFill>
                <a:latin typeface="Century Gothic" panose="020B0502020202020204" pitchFamily="34" charset="0"/>
                <a:ea typeface="Times New Roman" panose="02020603050405020304" pitchFamily="18" charset="0"/>
                <a:cs typeface="Helvetica" panose="020B0604020202020204" pitchFamily="34" charset="0"/>
              </a:rPr>
              <a:t>. </a:t>
            </a:r>
            <a:r>
              <a:rPr lang="de-DE" b="1">
                <a:solidFill>
                  <a:srgbClr val="104F75"/>
                </a:solidFill>
                <a:latin typeface="Century Gothic" panose="020B0502020202020204" pitchFamily="34" charset="0"/>
                <a:ea typeface="Times New Roman" panose="02020603050405020304" pitchFamily="18" charset="0"/>
                <a:cs typeface="Helvetica" panose="020B0604020202020204" pitchFamily="34" charset="0"/>
              </a:rPr>
              <a:t>Circle</a:t>
            </a:r>
            <a:r>
              <a:rPr lang="de-DE">
                <a:solidFill>
                  <a:srgbClr val="104F75"/>
                </a:solidFill>
                <a:latin typeface="Century Gothic" panose="020B0502020202020204" pitchFamily="34" charset="0"/>
                <a:ea typeface="Times New Roman" panose="02020603050405020304" pitchFamily="18" charset="0"/>
                <a:cs typeface="Helvetica" panose="020B0604020202020204" pitchFamily="34" charset="0"/>
              </a:rPr>
              <a:t> your answer.</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tabLst>
                <a:tab pos="4718050" algn="l"/>
              </a:tabLst>
            </a:pPr>
            <a:r>
              <a:rPr lang="de-DE">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a:solidFill>
                  <a:srgbClr val="104F75"/>
                </a:solidFill>
                <a:latin typeface="Century Gothic" panose="020B0502020202020204" pitchFamily="34" charset="0"/>
                <a:ea typeface="SimSun" panose="02010600030101010101" pitchFamily="2" charset="-122"/>
                <a:cs typeface="Times New Roman" panose="02020603050405020304" pitchFamily="18" charset="0"/>
              </a:rPr>
              <a:t>1. Ich sehe </a:t>
            </a:r>
            <a:r>
              <a:rPr lang="de-DE" b="1" u="sng">
                <a:solidFill>
                  <a:srgbClr val="104F75"/>
                </a:solidFill>
                <a:latin typeface="Century Gothic" panose="020B0502020202020204" pitchFamily="34" charset="0"/>
                <a:ea typeface="SimSun" panose="02010600030101010101" pitchFamily="2" charset="-122"/>
                <a:cs typeface="Times New Roman" panose="02020603050405020304" pitchFamily="18" charset="0"/>
              </a:rPr>
              <a:t>ihn</a:t>
            </a:r>
            <a:r>
              <a:rPr lang="de-DE">
                <a:solidFill>
                  <a:srgbClr val="104F75"/>
                </a:solidFill>
                <a:latin typeface="Century Gothic" panose="020B0502020202020204" pitchFamily="34" charset="0"/>
                <a:ea typeface="SimSun" panose="02010600030101010101" pitchFamily="2" charset="-122"/>
                <a:cs typeface="Times New Roman" panose="02020603050405020304" pitchFamily="18" charset="0"/>
              </a:rPr>
              <a:t> jeden Tag.		den Hund	die Katze	das Auto</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a:solidFill>
                  <a:srgbClr val="104F75"/>
                </a:solidFill>
                <a:latin typeface="Century Gothic" panose="020B0502020202020204" pitchFamily="34" charset="0"/>
                <a:ea typeface="SimSun" panose="02010600030101010101" pitchFamily="2" charset="-122"/>
                <a:cs typeface="Times New Roman" panose="02020603050405020304" pitchFamily="18" charset="0"/>
              </a:rPr>
              <a:t>2. </a:t>
            </a:r>
            <a:r>
              <a:rPr lang="de-DE" b="1" u="sng">
                <a:solidFill>
                  <a:srgbClr val="104F75"/>
                </a:solidFill>
                <a:latin typeface="Century Gothic" panose="020B0502020202020204" pitchFamily="34" charset="0"/>
                <a:ea typeface="SimSun" panose="02010600030101010101" pitchFamily="2" charset="-122"/>
                <a:cs typeface="Times New Roman" panose="02020603050405020304" pitchFamily="18" charset="0"/>
              </a:rPr>
              <a:t>Sie</a:t>
            </a:r>
            <a:r>
              <a:rPr lang="de-DE">
                <a:solidFill>
                  <a:srgbClr val="104F75"/>
                </a:solidFill>
                <a:latin typeface="Century Gothic" panose="020B0502020202020204" pitchFamily="34" charset="0"/>
                <a:ea typeface="SimSun" panose="02010600030101010101" pitchFamily="2" charset="-122"/>
                <a:cs typeface="Times New Roman" panose="02020603050405020304" pitchFamily="18" charset="0"/>
              </a:rPr>
              <a:t> hat ein Fenster.			der Zug		die Kirche	das Haus</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807200" y="479420"/>
            <a:ext cx="2540000" cy="91262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6" name="Oval 5" descr="oval around den Hund">
            <a:extLst>
              <a:ext uri="{FF2B5EF4-FFF2-40B4-BE49-F238E27FC236}">
                <a16:creationId xmlns:a16="http://schemas.microsoft.com/office/drawing/2014/main" id="{01997A1D-8D7E-B947-8190-C0310DB95F93}"/>
              </a:ext>
            </a:extLst>
          </p:cNvPr>
          <p:cNvSpPr/>
          <p:nvPr/>
        </p:nvSpPr>
        <p:spPr>
          <a:xfrm>
            <a:off x="5313679" y="3769360"/>
            <a:ext cx="1493521"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die Kirche">
            <a:extLst>
              <a:ext uri="{FF2B5EF4-FFF2-40B4-BE49-F238E27FC236}">
                <a16:creationId xmlns:a16="http://schemas.microsoft.com/office/drawing/2014/main" id="{01997A1D-8D7E-B947-8190-C0310DB95F93}"/>
              </a:ext>
            </a:extLst>
          </p:cNvPr>
          <p:cNvSpPr/>
          <p:nvPr/>
        </p:nvSpPr>
        <p:spPr>
          <a:xfrm>
            <a:off x="7134844" y="4564226"/>
            <a:ext cx="1399556"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4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560006" cy="721474"/>
          </a:xfrm>
        </p:spPr>
        <p:txBody>
          <a:bodyPr>
            <a:normAutofit/>
          </a:bodyPr>
          <a:lstStyle/>
          <a:p>
            <a:r>
              <a:rPr lang="en-GB" sz="2800" b="1" dirty="0">
                <a:solidFill>
                  <a:schemeClr val="bg1"/>
                </a:solidFill>
              </a:rPr>
              <a:t>Grammar: Reading &amp; Writing </a:t>
            </a:r>
          </a:p>
        </p:txBody>
      </p:sp>
      <p:sp>
        <p:nvSpPr>
          <p:cNvPr id="2" name="Rectangle 1"/>
          <p:cNvSpPr/>
          <p:nvPr/>
        </p:nvSpPr>
        <p:spPr>
          <a:xfrm>
            <a:off x="690880" y="1992197"/>
            <a:ext cx="10810240" cy="2581219"/>
          </a:xfrm>
          <a:prstGeom prst="rect">
            <a:avLst/>
          </a:prstGeom>
        </p:spPr>
        <p:txBody>
          <a:bodyPr wrap="square">
            <a:spAutoFit/>
          </a:bodyPr>
          <a:lstStyle/>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E</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Decide what these sentences mean in English. </a:t>
            </a:r>
            <a:r>
              <a:rPr lang="de-DE"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 </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your answer.</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Du arbeitest in der Schule.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work at school.	You do not work at school.</a:t>
            </a: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Ich </a:t>
            </a:r>
            <a:r>
              <a:rPr lang="en-GB" sz="2000"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glaube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es </a:t>
            </a:r>
            <a:r>
              <a:rPr lang="en-GB" sz="2000"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nicht</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I believe it.		I do not believe it.</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9" name="Rounded Rectangular Callout 8"/>
          <p:cNvSpPr/>
          <p:nvPr/>
        </p:nvSpPr>
        <p:spPr>
          <a:xfrm>
            <a:off x="7043404" y="347896"/>
            <a:ext cx="2540000" cy="91262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10" name="Oval 9" descr="oval around 'you work at school'">
            <a:extLst>
              <a:ext uri="{FF2B5EF4-FFF2-40B4-BE49-F238E27FC236}">
                <a16:creationId xmlns:a16="http://schemas.microsoft.com/office/drawing/2014/main" id="{01997A1D-8D7E-B947-8190-C0310DB95F93}"/>
              </a:ext>
            </a:extLst>
          </p:cNvPr>
          <p:cNvSpPr/>
          <p:nvPr/>
        </p:nvSpPr>
        <p:spPr>
          <a:xfrm>
            <a:off x="5229598" y="3149255"/>
            <a:ext cx="2672077" cy="61345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oval around 'i do not believe it'">
            <a:extLst>
              <a:ext uri="{FF2B5EF4-FFF2-40B4-BE49-F238E27FC236}">
                <a16:creationId xmlns:a16="http://schemas.microsoft.com/office/drawing/2014/main" id="{01997A1D-8D7E-B947-8190-C0310DB95F93}"/>
              </a:ext>
            </a:extLst>
          </p:cNvPr>
          <p:cNvSpPr/>
          <p:nvPr/>
        </p:nvSpPr>
        <p:spPr>
          <a:xfrm>
            <a:off x="6867180" y="4037409"/>
            <a:ext cx="2892448" cy="613725"/>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5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3872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599440" y="1294955"/>
            <a:ext cx="11277600" cy="3876959"/>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Writing section</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German sentences using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correct form</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of the verb in brackets.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Remember to add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pronoun</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1. __________ __________ im Garten.  	(I am standing)</a:t>
            </a: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stand</a:t>
            </a:r>
            <a:r>
              <a:rPr lang="de-DE"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stehen</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2. __________ __________ mit Freunden? (is he dancing)		to dance</a:t>
            </a:r>
            <a:r>
              <a:rPr lang="en-GB" sz="2000" i="1">
                <a:solidFill>
                  <a:srgbClr val="104F75"/>
                </a:solidFill>
                <a:latin typeface="Century Gothic" panose="020B0502020202020204" pitchFamily="34" charset="0"/>
                <a:ea typeface="SimSun" panose="02010600030101010101" pitchFamily="2" charset="-122"/>
                <a:cs typeface="Helvetica" panose="020B0604020202020204" pitchFamily="34" charset="0"/>
              </a:rPr>
              <a:t> = tanzen</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663556" y="199460"/>
            <a:ext cx="5413178" cy="174109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a:p>
            <a:r>
              <a:rPr lang="en-GB"/>
              <a:t>There are two marks per question.</a:t>
            </a:r>
          </a:p>
          <a:p>
            <a:r>
              <a:rPr lang="en-GB" b="1"/>
              <a:t>1 mark</a:t>
            </a:r>
            <a:r>
              <a:rPr lang="en-GB"/>
              <a:t> for word order </a:t>
            </a:r>
          </a:p>
          <a:p>
            <a:r>
              <a:rPr lang="en-GB"/>
              <a:t>(statement: subject pronoun – verb; </a:t>
            </a:r>
          </a:p>
          <a:p>
            <a:r>
              <a:rPr lang="en-GB"/>
              <a:t>question: verb – subject pronoun).</a:t>
            </a:r>
          </a:p>
          <a:p>
            <a:r>
              <a:rPr lang="en-GB" b="1"/>
              <a:t>0.5 mark</a:t>
            </a:r>
            <a:r>
              <a:rPr lang="en-GB"/>
              <a:t> for correct pronoun</a:t>
            </a:r>
          </a:p>
          <a:p>
            <a:r>
              <a:rPr lang="en-GB" b="1"/>
              <a:t>0.5 mark</a:t>
            </a:r>
            <a:r>
              <a:rPr lang="en-GB"/>
              <a:t> for correct weak verb ending</a:t>
            </a:r>
          </a:p>
          <a:p>
            <a:pPr algn="ctr"/>
            <a:endParaRPr lang="en-GB"/>
          </a:p>
        </p:txBody>
      </p:sp>
      <p:sp>
        <p:nvSpPr>
          <p:cNvPr id="6" name="TextBox 5"/>
          <p:cNvSpPr txBox="1"/>
          <p:nvPr/>
        </p:nvSpPr>
        <p:spPr>
          <a:xfrm>
            <a:off x="1050222" y="3844766"/>
            <a:ext cx="2729298" cy="400110"/>
          </a:xfrm>
          <a:prstGeom prst="rect">
            <a:avLst/>
          </a:prstGeom>
          <a:noFill/>
        </p:spPr>
        <p:txBody>
          <a:bodyPr wrap="square" rtlCol="0">
            <a:spAutoFit/>
          </a:bodyPr>
          <a:lstStyle/>
          <a:p>
            <a:pPr algn="l"/>
            <a:r>
              <a:rPr lang="en-GB" sz="2000">
                <a:solidFill>
                  <a:srgbClr val="104F75"/>
                </a:solidFill>
              </a:rPr>
              <a:t>    Ich            stehe</a:t>
            </a:r>
            <a:endParaRPr lang="en-GB" sz="2000" dirty="0">
              <a:solidFill>
                <a:srgbClr val="104F75"/>
              </a:solidFill>
            </a:endParaRPr>
          </a:p>
        </p:txBody>
      </p:sp>
      <p:sp>
        <p:nvSpPr>
          <p:cNvPr id="8" name="TextBox 7"/>
          <p:cNvSpPr txBox="1"/>
          <p:nvPr/>
        </p:nvSpPr>
        <p:spPr>
          <a:xfrm>
            <a:off x="979102" y="4688046"/>
            <a:ext cx="2729298" cy="400110"/>
          </a:xfrm>
          <a:prstGeom prst="rect">
            <a:avLst/>
          </a:prstGeom>
          <a:noFill/>
        </p:spPr>
        <p:txBody>
          <a:bodyPr wrap="square" rtlCol="0">
            <a:spAutoFit/>
          </a:bodyPr>
          <a:lstStyle/>
          <a:p>
            <a:pPr algn="l"/>
            <a:r>
              <a:rPr lang="en-GB" sz="2000">
                <a:solidFill>
                  <a:schemeClr val="accent5">
                    <a:lumMod val="50000"/>
                  </a:schemeClr>
                </a:solidFill>
              </a:rPr>
              <a:t>   </a:t>
            </a:r>
            <a:r>
              <a:rPr lang="en-GB" sz="2000">
                <a:solidFill>
                  <a:srgbClr val="104F75"/>
                </a:solidFill>
              </a:rPr>
              <a:t>Tanzt             er</a:t>
            </a:r>
            <a:endParaRPr lang="en-GB" sz="2000" dirty="0">
              <a:solidFill>
                <a:srgbClr val="104F75"/>
              </a:solidFill>
            </a:endParaRPr>
          </a:p>
        </p:txBody>
      </p:sp>
    </p:spTree>
    <p:extLst>
      <p:ext uri="{BB962C8B-B14F-4D97-AF65-F5344CB8AC3E}">
        <p14:creationId xmlns:p14="http://schemas.microsoft.com/office/powerpoint/2010/main" val="29697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06216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487680" y="2288560"/>
            <a:ext cx="11257280" cy="2647071"/>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Helvetica" panose="020B0604020202020204" pitchFamily="34" charset="0"/>
              </a:rPr>
              <a:t>PART B</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sentences with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German</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word for the word in brackets.</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1. Wir __________ kein Problem.  (have)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2. Du __________ nett.  (are)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990080" y="359230"/>
            <a:ext cx="2540000" cy="869951"/>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6" name="TextBox 5"/>
          <p:cNvSpPr txBox="1"/>
          <p:nvPr/>
        </p:nvSpPr>
        <p:spPr>
          <a:xfrm>
            <a:off x="1415982" y="3550017"/>
            <a:ext cx="1215458" cy="400110"/>
          </a:xfrm>
          <a:prstGeom prst="rect">
            <a:avLst/>
          </a:prstGeom>
          <a:noFill/>
        </p:spPr>
        <p:txBody>
          <a:bodyPr wrap="square" rtlCol="0">
            <a:spAutoFit/>
          </a:bodyPr>
          <a:lstStyle/>
          <a:p>
            <a:pPr algn="l"/>
            <a:r>
              <a:rPr lang="en-GB" sz="2000">
                <a:solidFill>
                  <a:srgbClr val="115076"/>
                </a:solidFill>
              </a:rPr>
              <a:t>haben</a:t>
            </a:r>
            <a:endParaRPr lang="en-GB" sz="2000" dirty="0">
              <a:solidFill>
                <a:srgbClr val="115076"/>
              </a:solidFill>
            </a:endParaRPr>
          </a:p>
        </p:txBody>
      </p:sp>
      <p:sp>
        <p:nvSpPr>
          <p:cNvPr id="7" name="TextBox 6"/>
          <p:cNvSpPr txBox="1"/>
          <p:nvPr/>
        </p:nvSpPr>
        <p:spPr>
          <a:xfrm>
            <a:off x="1568382" y="4403566"/>
            <a:ext cx="1215458" cy="400110"/>
          </a:xfrm>
          <a:prstGeom prst="rect">
            <a:avLst/>
          </a:prstGeom>
          <a:noFill/>
        </p:spPr>
        <p:txBody>
          <a:bodyPr wrap="square" rtlCol="0">
            <a:spAutoFit/>
          </a:bodyPr>
          <a:lstStyle/>
          <a:p>
            <a:pPr algn="l"/>
            <a:r>
              <a:rPr lang="en-GB" sz="2000">
                <a:solidFill>
                  <a:srgbClr val="115076"/>
                </a:solidFill>
              </a:rPr>
              <a:t>bist</a:t>
            </a:r>
            <a:endParaRPr lang="en-GB" sz="2000" dirty="0">
              <a:solidFill>
                <a:srgbClr val="115076"/>
              </a:solidFill>
            </a:endParaRPr>
          </a:p>
        </p:txBody>
      </p:sp>
    </p:spTree>
    <p:extLst>
      <p:ext uri="{BB962C8B-B14F-4D97-AF65-F5344CB8AC3E}">
        <p14:creationId xmlns:p14="http://schemas.microsoft.com/office/powerpoint/2010/main" val="88373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0417"/>
            <a:ext cx="6807200" cy="869950"/>
          </a:xfrm>
          <a:prstGeom prst="rect">
            <a:avLst/>
          </a:prstGeom>
        </p:spPr>
      </p:pic>
      <p:sp>
        <p:nvSpPr>
          <p:cNvPr id="4" name="Title 3"/>
          <p:cNvSpPr>
            <a:spLocks noGrp="1"/>
          </p:cNvSpPr>
          <p:nvPr>
            <p:ph type="title"/>
          </p:nvPr>
        </p:nvSpPr>
        <p:spPr>
          <a:xfrm>
            <a:off x="-72086" y="280417"/>
            <a:ext cx="66760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467360" y="2288560"/>
            <a:ext cx="11287760" cy="2555764"/>
          </a:xfrm>
          <a:prstGeom prst="rect">
            <a:avLst/>
          </a:prstGeom>
        </p:spPr>
        <p:txBody>
          <a:bodyPr wrap="square">
            <a:spAutoFit/>
          </a:bodyPr>
          <a:lstStyle/>
          <a:p>
            <a:pPr>
              <a:lnSpc>
                <a:spcPct val="107000"/>
              </a:lnSpc>
              <a:spcAft>
                <a:spcPts val="800"/>
              </a:spcAft>
            </a:pPr>
            <a:r>
              <a:rPr lang="de-DE" sz="2000" b="1" dirty="0">
                <a:solidFill>
                  <a:srgbClr val="104F75"/>
                </a:solidFill>
                <a:latin typeface="Century Gothic" panose="020B0502020202020204" pitchFamily="34" charset="0"/>
                <a:ea typeface="SimSun" panose="02010600030101010101" pitchFamily="2" charset="-122"/>
                <a:cs typeface="Helvetica" panose="020B0604020202020204" pitchFamily="34" charset="0"/>
              </a:rPr>
              <a:t>PART C</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sentences with the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German</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word for the word in brackets.</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1. Er braucht __________ Freund (masculine).  (a)</a:t>
            </a: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2. __________ Idee (feminine) ist wichtig.  (the)</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807200" y="89262"/>
            <a:ext cx="5201920" cy="2521858"/>
          </a:xfrm>
          <a:prstGeom prst="wedgeRoundRectCallout">
            <a:avLst>
              <a:gd name="adj1" fmla="val 8855"/>
              <a:gd name="adj2" fmla="val 5743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r>
              <a:rPr lang="en-GB"/>
              <a:t>There is one mark for each item.</a:t>
            </a:r>
          </a:p>
          <a:p>
            <a:r>
              <a:rPr lang="en-GB" b="1"/>
              <a:t>0.5 mark </a:t>
            </a:r>
            <a:r>
              <a:rPr lang="en-GB"/>
              <a:t>for correct gender but incorrect case (masculine only)</a:t>
            </a:r>
          </a:p>
          <a:p>
            <a:r>
              <a:rPr lang="en-GB" b="1"/>
              <a:t>0.5 mark</a:t>
            </a:r>
            <a:r>
              <a:rPr lang="en-GB"/>
              <a:t> for correct gender but incorrect use of definite/indefinite article (including either correct or incorrect case for masculine items) e.g. </a:t>
            </a:r>
            <a:r>
              <a:rPr lang="en-GB" i="1"/>
              <a:t>ein </a:t>
            </a:r>
            <a:r>
              <a:rPr lang="en-GB"/>
              <a:t>instead of </a:t>
            </a:r>
            <a:r>
              <a:rPr lang="en-GB" i="1"/>
              <a:t>der, </a:t>
            </a:r>
            <a:r>
              <a:rPr lang="en-GB"/>
              <a:t>or </a:t>
            </a:r>
            <a:r>
              <a:rPr lang="en-GB" i="1"/>
              <a:t>die</a:t>
            </a:r>
            <a:r>
              <a:rPr lang="en-GB"/>
              <a:t> instead of </a:t>
            </a:r>
            <a:r>
              <a:rPr lang="en-GB" i="1"/>
              <a:t>eine</a:t>
            </a:r>
            <a:endParaRPr lang="en-GB"/>
          </a:p>
          <a:p>
            <a:pPr algn="ctr"/>
            <a:endParaRPr lang="en-GB"/>
          </a:p>
        </p:txBody>
      </p:sp>
      <p:sp>
        <p:nvSpPr>
          <p:cNvPr id="6" name="TextBox 5"/>
          <p:cNvSpPr txBox="1"/>
          <p:nvPr/>
        </p:nvSpPr>
        <p:spPr>
          <a:xfrm>
            <a:off x="2330382" y="3556282"/>
            <a:ext cx="1215458" cy="400110"/>
          </a:xfrm>
          <a:prstGeom prst="rect">
            <a:avLst/>
          </a:prstGeom>
          <a:noFill/>
        </p:spPr>
        <p:txBody>
          <a:bodyPr wrap="square" rtlCol="0">
            <a:spAutoFit/>
          </a:bodyPr>
          <a:lstStyle/>
          <a:p>
            <a:pPr algn="l"/>
            <a:r>
              <a:rPr lang="en-GB" sz="2000">
                <a:solidFill>
                  <a:srgbClr val="115076"/>
                </a:solidFill>
              </a:rPr>
              <a:t>einen</a:t>
            </a:r>
            <a:endParaRPr lang="en-GB" sz="2000" dirty="0">
              <a:solidFill>
                <a:srgbClr val="115076"/>
              </a:solidFill>
            </a:endParaRPr>
          </a:p>
        </p:txBody>
      </p:sp>
      <p:sp>
        <p:nvSpPr>
          <p:cNvPr id="7" name="TextBox 6"/>
          <p:cNvSpPr txBox="1"/>
          <p:nvPr/>
        </p:nvSpPr>
        <p:spPr>
          <a:xfrm>
            <a:off x="1175884" y="4423894"/>
            <a:ext cx="1215458" cy="400110"/>
          </a:xfrm>
          <a:prstGeom prst="rect">
            <a:avLst/>
          </a:prstGeom>
          <a:noFill/>
        </p:spPr>
        <p:txBody>
          <a:bodyPr wrap="square" rtlCol="0">
            <a:spAutoFit/>
          </a:bodyPr>
          <a:lstStyle/>
          <a:p>
            <a:pPr algn="l"/>
            <a:r>
              <a:rPr lang="en-GB" sz="2000">
                <a:solidFill>
                  <a:srgbClr val="115076"/>
                </a:solidFill>
              </a:rPr>
              <a:t>Die</a:t>
            </a:r>
            <a:endParaRPr lang="en-GB" sz="2000" dirty="0">
              <a:solidFill>
                <a:srgbClr val="115076"/>
              </a:solidFill>
            </a:endParaRPr>
          </a:p>
        </p:txBody>
      </p:sp>
    </p:spTree>
    <p:extLst>
      <p:ext uri="{BB962C8B-B14F-4D97-AF65-F5344CB8AC3E}">
        <p14:creationId xmlns:p14="http://schemas.microsoft.com/office/powerpoint/2010/main" val="17518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588500" cy="721474"/>
          </a:xfrm>
        </p:spPr>
        <p:txBody>
          <a:bodyPr>
            <a:normAutofit/>
          </a:bodyPr>
          <a:lstStyle/>
          <a:p>
            <a:r>
              <a:rPr lang="en-GB" sz="2800" b="1" dirty="0">
                <a:solidFill>
                  <a:schemeClr val="bg1"/>
                </a:solidFill>
              </a:rPr>
              <a:t>Grammar: Reading &amp; Writing </a:t>
            </a:r>
          </a:p>
        </p:txBody>
      </p:sp>
      <p:graphicFrame>
        <p:nvGraphicFramePr>
          <p:cNvPr id="2" name="Table 1"/>
          <p:cNvGraphicFramePr>
            <a:graphicFrameLocks noGrp="1"/>
          </p:cNvGraphicFramePr>
          <p:nvPr>
            <p:extLst>
              <p:ext uri="{D42A27DB-BD31-4B8C-83A1-F6EECF244321}">
                <p14:modId xmlns:p14="http://schemas.microsoft.com/office/powerpoint/2010/main" val="3631073585"/>
              </p:ext>
            </p:extLst>
          </p:nvPr>
        </p:nvGraphicFramePr>
        <p:xfrm>
          <a:off x="1971040" y="3802027"/>
          <a:ext cx="8382001" cy="2206309"/>
        </p:xfrm>
        <a:graphic>
          <a:graphicData uri="http://schemas.openxmlformats.org/drawingml/2006/table">
            <a:tbl>
              <a:tblPr firstRow="1" firstCol="1" bandRow="1">
                <a:tableStyleId>{5C22544A-7EE6-4342-B048-85BDC9FD1C3A}</a:tableStyleId>
              </a:tblPr>
              <a:tblGrid>
                <a:gridCol w="469392">
                  <a:extLst>
                    <a:ext uri="{9D8B030D-6E8A-4147-A177-3AD203B41FA5}">
                      <a16:colId xmlns:a16="http://schemas.microsoft.com/office/drawing/2014/main" val="2233305663"/>
                    </a:ext>
                  </a:extLst>
                </a:gridCol>
                <a:gridCol w="3719636">
                  <a:extLst>
                    <a:ext uri="{9D8B030D-6E8A-4147-A177-3AD203B41FA5}">
                      <a16:colId xmlns:a16="http://schemas.microsoft.com/office/drawing/2014/main" val="4103608306"/>
                    </a:ext>
                  </a:extLst>
                </a:gridCol>
                <a:gridCol w="4192973">
                  <a:extLst>
                    <a:ext uri="{9D8B030D-6E8A-4147-A177-3AD203B41FA5}">
                      <a16:colId xmlns:a16="http://schemas.microsoft.com/office/drawing/2014/main" val="912987007"/>
                    </a:ext>
                  </a:extLst>
                </a:gridCol>
              </a:tblGrid>
              <a:tr h="0">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Sentence 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Sentence 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221783"/>
                  </a:ext>
                </a:extLst>
              </a:tr>
              <a:tr h="374650">
                <a:tc>
                  <a:txBody>
                    <a:bodyPr/>
                    <a:lstStyle/>
                    <a:p>
                      <a:pPr algn="ctr">
                        <a:lnSpc>
                          <a:spcPct val="107000"/>
                        </a:lnSpc>
                        <a:spcAft>
                          <a:spcPts val="0"/>
                        </a:spcAft>
                      </a:pPr>
                      <a:r>
                        <a:rPr lang="de-DE" sz="2000">
                          <a:solidFill>
                            <a:srgbClr val="104F75"/>
                          </a:solidFill>
                          <a:effectLst/>
                        </a:rPr>
                        <a:t>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u="none">
                          <a:solidFill>
                            <a:srgbClr val="104F75"/>
                          </a:solidFill>
                          <a:effectLst/>
                        </a:rPr>
                        <a:t>Er findet </a:t>
                      </a:r>
                      <a:r>
                        <a:rPr lang="de-DE" sz="2000" u="sng">
                          <a:solidFill>
                            <a:srgbClr val="104F75"/>
                          </a:solidFill>
                          <a:effectLst/>
                        </a:rPr>
                        <a:t>den Film</a:t>
                      </a:r>
                      <a:r>
                        <a:rPr lang="de-DE" sz="2000" u="none" baseline="0">
                          <a:solidFill>
                            <a:srgbClr val="104F75"/>
                          </a:solidFill>
                          <a:effectLst/>
                        </a:rPr>
                        <a:t> gut</a:t>
                      </a:r>
                      <a:r>
                        <a:rPr lang="de-DE"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Er findet __________ gut. (it)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281133"/>
                  </a:ext>
                </a:extLst>
              </a:tr>
              <a:tr h="353695">
                <a:tc>
                  <a:txBody>
                    <a:bodyPr/>
                    <a:lstStyle/>
                    <a:p>
                      <a:pPr algn="ctr">
                        <a:lnSpc>
                          <a:spcPct val="107000"/>
                        </a:lnSpc>
                        <a:spcAft>
                          <a:spcPts val="0"/>
                        </a:spcAft>
                      </a:pPr>
                      <a:r>
                        <a:rPr lang="de-DE" sz="2000">
                          <a:solidFill>
                            <a:srgbClr val="104F75"/>
                          </a:solidFill>
                          <a:effectLst/>
                        </a:rPr>
                        <a:t>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u="sng">
                          <a:solidFill>
                            <a:srgbClr val="104F75"/>
                          </a:solidFill>
                          <a:effectLst/>
                        </a:rPr>
                        <a:t>Das Essen</a:t>
                      </a:r>
                      <a:r>
                        <a:rPr lang="de-DE" sz="2000">
                          <a:solidFill>
                            <a:srgbClr val="104F75"/>
                          </a:solidFill>
                          <a:effectLst/>
                        </a:rPr>
                        <a:t> ist lecker.</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__________ ist lecker. (it)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5782629"/>
                  </a:ext>
                </a:extLst>
              </a:tr>
            </a:tbl>
          </a:graphicData>
        </a:graphic>
      </p:graphicFrame>
      <p:sp>
        <p:nvSpPr>
          <p:cNvPr id="5" name="Rectangle 1"/>
          <p:cNvSpPr>
            <a:spLocks noChangeArrowheads="1"/>
          </p:cNvSpPr>
          <p:nvPr/>
        </p:nvSpPr>
        <p:spPr bwMode="auto">
          <a:xfrm>
            <a:off x="1744719" y="1359625"/>
            <a:ext cx="92175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PART D</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Read</a:t>
            </a:r>
            <a:r>
              <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 the German sentences. </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In</a:t>
            </a:r>
            <a:r>
              <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 sentence 1, the noun is underlined.</a:t>
            </a:r>
            <a:r>
              <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There is a gap in sentence 2. </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1"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Complete</a:t>
            </a:r>
            <a:r>
              <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 sentence 2 with the </a:t>
            </a:r>
            <a:r>
              <a:rPr kumimoji="0" lang="en-GB" altLang="zh-CN" sz="2000" b="1"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German</a:t>
            </a:r>
            <a:r>
              <a:rPr kumimoji="0" lang="en-GB" altLang="zh-CN" sz="2000" b="0" i="0" u="none" strike="noStrike" cap="none" normalizeH="0" baseline="0">
                <a:ln>
                  <a:noFill/>
                </a:ln>
                <a:solidFill>
                  <a:srgbClr val="2F5496"/>
                </a:solidFill>
                <a:effectLst/>
                <a:latin typeface="Century Gothic" panose="020B0502020202020204" pitchFamily="34" charset="0"/>
                <a:ea typeface="Times New Roman" panose="02020603050405020304" pitchFamily="18" charset="0"/>
                <a:cs typeface="Helvetica" panose="020B0604020202020204" pitchFamily="34" charset="0"/>
              </a:rPr>
              <a:t> word for the word in brackets.</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chemeClr val="tx1"/>
              </a:solidFill>
              <a:effectLst/>
              <a:latin typeface="Arial" panose="020B0604020202020204" pitchFamily="34" charset="0"/>
            </a:endParaRPr>
          </a:p>
        </p:txBody>
      </p:sp>
      <p:sp>
        <p:nvSpPr>
          <p:cNvPr id="6" name="Rounded Rectangular Callout 5"/>
          <p:cNvSpPr/>
          <p:nvPr/>
        </p:nvSpPr>
        <p:spPr>
          <a:xfrm>
            <a:off x="6917246" y="294042"/>
            <a:ext cx="2540000" cy="86995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7" name="TextBox 6"/>
          <p:cNvSpPr txBox="1"/>
          <p:nvPr/>
        </p:nvSpPr>
        <p:spPr>
          <a:xfrm>
            <a:off x="7644062" y="4390422"/>
            <a:ext cx="1215458" cy="400110"/>
          </a:xfrm>
          <a:prstGeom prst="rect">
            <a:avLst/>
          </a:prstGeom>
          <a:noFill/>
        </p:spPr>
        <p:txBody>
          <a:bodyPr wrap="square" rtlCol="0">
            <a:spAutoFit/>
          </a:bodyPr>
          <a:lstStyle/>
          <a:p>
            <a:pPr algn="l"/>
            <a:r>
              <a:rPr lang="en-GB" sz="2000">
                <a:solidFill>
                  <a:srgbClr val="104F75"/>
                </a:solidFill>
              </a:rPr>
              <a:t>ihn</a:t>
            </a:r>
            <a:endParaRPr lang="en-GB" sz="2000" dirty="0">
              <a:solidFill>
                <a:srgbClr val="104F75"/>
              </a:solidFill>
            </a:endParaRPr>
          </a:p>
        </p:txBody>
      </p:sp>
      <p:sp>
        <p:nvSpPr>
          <p:cNvPr id="8" name="TextBox 7"/>
          <p:cNvSpPr txBox="1"/>
          <p:nvPr/>
        </p:nvSpPr>
        <p:spPr>
          <a:xfrm>
            <a:off x="6658542" y="5378926"/>
            <a:ext cx="1215458" cy="400110"/>
          </a:xfrm>
          <a:prstGeom prst="rect">
            <a:avLst/>
          </a:prstGeom>
          <a:noFill/>
        </p:spPr>
        <p:txBody>
          <a:bodyPr wrap="square" rtlCol="0">
            <a:spAutoFit/>
          </a:bodyPr>
          <a:lstStyle/>
          <a:p>
            <a:pPr algn="l"/>
            <a:r>
              <a:rPr lang="en-GB" sz="2000">
                <a:solidFill>
                  <a:srgbClr val="104F75"/>
                </a:solidFill>
              </a:rPr>
              <a:t>Es</a:t>
            </a:r>
            <a:endParaRPr lang="en-GB" sz="2000" dirty="0">
              <a:solidFill>
                <a:srgbClr val="104F75"/>
              </a:solidFill>
            </a:endParaRPr>
          </a:p>
        </p:txBody>
      </p:sp>
    </p:spTree>
    <p:extLst>
      <p:ext uri="{BB962C8B-B14F-4D97-AF65-F5344CB8AC3E}">
        <p14:creationId xmlns:p14="http://schemas.microsoft.com/office/powerpoint/2010/main" val="7459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631382" cy="721474"/>
          </a:xfrm>
        </p:spPr>
        <p:txBody>
          <a:bodyPr>
            <a:normAutofit/>
          </a:bodyPr>
          <a:lstStyle/>
          <a:p>
            <a:r>
              <a:rPr lang="en-GB" sz="2800" b="1" dirty="0">
                <a:solidFill>
                  <a:schemeClr val="bg1"/>
                </a:solidFill>
              </a:rPr>
              <a:t>Phonics: Listening &amp; Writing</a:t>
            </a:r>
          </a:p>
        </p:txBody>
      </p:sp>
      <p:sp>
        <p:nvSpPr>
          <p:cNvPr id="2" name="Rectangle 1"/>
          <p:cNvSpPr/>
          <p:nvPr/>
        </p:nvSpPr>
        <p:spPr>
          <a:xfrm>
            <a:off x="487680" y="1193657"/>
            <a:ext cx="11362944" cy="5275290"/>
          </a:xfrm>
          <a:prstGeom prst="rect">
            <a:avLst/>
          </a:prstGeom>
        </p:spPr>
        <p:txBody>
          <a:bodyPr wrap="square">
            <a:spAutoFit/>
          </a:bodyPr>
          <a:lstStyle/>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You will hear the German words listed below. You will hear each word</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twice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Complete the spelling of each word by filling in the missing letters. Each dash (_) represents one missing letter.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For some of the words you hear, there may be more than one way of spelling them.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Just type in any one possible spelling for each word.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You won’t know these words. Don’t worry – just do your best!</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3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200000"/>
              </a:lnSpc>
              <a:spcAft>
                <a:spcPts val="0"/>
              </a:spcAft>
              <a:buFont typeface="+mj-lt"/>
              <a:buAutoNum type="arabicPeriod"/>
            </a:pPr>
            <a:r>
              <a:rPr lang="es-CO"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_ </a:t>
            </a:r>
            <a:r>
              <a:rPr lang="en-GB"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eug</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200000"/>
              </a:lnSpc>
              <a:spcAft>
                <a:spcPts val="800"/>
              </a:spcAft>
              <a:buFont typeface="+mj-lt"/>
              <a:buAutoNum type="arabicPeriod"/>
            </a:pPr>
            <a:r>
              <a:rPr lang="es-CO"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ert</a:t>
            </a:r>
            <a:r>
              <a:rPr lang="es-CO"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_ _ </a:t>
            </a:r>
            <a:r>
              <a:rPr lang="es-CO" sz="2000" dirty="0" err="1">
                <a:solidFill>
                  <a:srgbClr val="104F75"/>
                </a:solidFill>
                <a:latin typeface="Century Gothic" panose="020B0502020202020204" pitchFamily="34" charset="0"/>
                <a:ea typeface="Times New Roman" panose="02020603050405020304" pitchFamily="18" charset="0"/>
                <a:cs typeface="Arial" panose="020B0604020202020204" pitchFamily="34" charset="0"/>
              </a:rPr>
              <a:t>len</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8" name="Rounded Rectangular Callout 7"/>
          <p:cNvSpPr/>
          <p:nvPr/>
        </p:nvSpPr>
        <p:spPr>
          <a:xfrm>
            <a:off x="5142013" y="5074739"/>
            <a:ext cx="2540000" cy="932839"/>
          </a:xfrm>
          <a:prstGeom prst="wedgeRoundRectCallout">
            <a:avLst>
              <a:gd name="adj1" fmla="val -62979"/>
              <a:gd name="adj2" fmla="val -19983"/>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2560320" y="5341104"/>
            <a:ext cx="2255520" cy="400110"/>
          </a:xfrm>
          <a:prstGeom prst="rect">
            <a:avLst/>
          </a:prstGeom>
          <a:noFill/>
        </p:spPr>
        <p:txBody>
          <a:bodyPr wrap="square" rtlCol="0">
            <a:spAutoFit/>
          </a:bodyPr>
          <a:lstStyle/>
          <a:p>
            <a:pPr algn="l"/>
            <a:r>
              <a:rPr lang="en-GB" sz="2000">
                <a:solidFill>
                  <a:schemeClr val="accent5">
                    <a:lumMod val="50000"/>
                  </a:schemeClr>
                </a:solidFill>
              </a:rPr>
              <a:t>Answer: </a:t>
            </a:r>
            <a:r>
              <a:rPr lang="en-GB" sz="2000" b="1">
                <a:solidFill>
                  <a:schemeClr val="accent5">
                    <a:lumMod val="50000"/>
                  </a:schemeClr>
                </a:solidFill>
              </a:rPr>
              <a:t>Z</a:t>
            </a:r>
            <a:r>
              <a:rPr lang="en-GB" sz="2000">
                <a:solidFill>
                  <a:schemeClr val="accent5">
                    <a:lumMod val="50000"/>
                  </a:schemeClr>
                </a:solidFill>
              </a:rPr>
              <a:t>eug</a:t>
            </a:r>
            <a:endParaRPr lang="en-GB" sz="2000" dirty="0">
              <a:solidFill>
                <a:schemeClr val="accent5">
                  <a:lumMod val="50000"/>
                </a:schemeClr>
              </a:solidFill>
            </a:endParaRPr>
          </a:p>
        </p:txBody>
      </p:sp>
      <p:sp>
        <p:nvSpPr>
          <p:cNvPr id="10" name="TextBox 9"/>
          <p:cNvSpPr txBox="1"/>
          <p:nvPr/>
        </p:nvSpPr>
        <p:spPr>
          <a:xfrm>
            <a:off x="2560320" y="5919055"/>
            <a:ext cx="2275840" cy="400110"/>
          </a:xfrm>
          <a:prstGeom prst="rect">
            <a:avLst/>
          </a:prstGeom>
          <a:noFill/>
        </p:spPr>
        <p:txBody>
          <a:bodyPr wrap="square" rtlCol="0">
            <a:spAutoFit/>
          </a:bodyPr>
          <a:lstStyle/>
          <a:p>
            <a:pPr algn="l"/>
            <a:r>
              <a:rPr lang="en-GB" sz="2000">
                <a:solidFill>
                  <a:schemeClr val="accent5">
                    <a:lumMod val="50000"/>
                  </a:schemeClr>
                </a:solidFill>
              </a:rPr>
              <a:t>Answer: ert</a:t>
            </a:r>
            <a:r>
              <a:rPr lang="en-GB" sz="2000" b="1">
                <a:solidFill>
                  <a:schemeClr val="accent5">
                    <a:lumMod val="50000"/>
                  </a:schemeClr>
                </a:solidFill>
              </a:rPr>
              <a:t>ei</a:t>
            </a:r>
            <a:r>
              <a:rPr lang="en-GB" sz="2000">
                <a:solidFill>
                  <a:schemeClr val="accent5">
                    <a:lumMod val="50000"/>
                  </a:schemeClr>
                </a:solidFill>
              </a:rPr>
              <a:t>len</a:t>
            </a:r>
            <a:endParaRPr lang="en-GB" sz="2000" dirty="0">
              <a:solidFill>
                <a:schemeClr val="accent5">
                  <a:lumMod val="50000"/>
                </a:schemeClr>
              </a:solidFill>
            </a:endParaRPr>
          </a:p>
        </p:txBody>
      </p:sp>
      <p:pic>
        <p:nvPicPr>
          <p:cNvPr id="6" name="audio1" descr="Icon for the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5236359"/>
            <a:ext cx="609600" cy="609600"/>
          </a:xfrm>
          <a:prstGeom prst="rect">
            <a:avLst/>
          </a:prstGeom>
        </p:spPr>
      </p:pic>
      <p:pic>
        <p:nvPicPr>
          <p:cNvPr id="7" name="audio2" descr="icon for the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0" y="5814310"/>
            <a:ext cx="609600" cy="609600"/>
          </a:xfrm>
          <a:prstGeom prst="rect">
            <a:avLst/>
          </a:prstGeom>
        </p:spPr>
      </p:pic>
    </p:spTree>
    <p:extLst>
      <p:ext uri="{BB962C8B-B14F-4D97-AF65-F5344CB8AC3E}">
        <p14:creationId xmlns:p14="http://schemas.microsoft.com/office/powerpoint/2010/main" val="277232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813" fill="hold"/>
                                        <p:tgtEl>
                                          <p:spTgt spid="6"/>
                                        </p:tgtEl>
                                      </p:cBhvr>
                                    </p:cmd>
                                  </p:childTnLst>
                                </p:cTn>
                              </p:par>
                            </p:childTnLst>
                          </p:cTn>
                        </p:par>
                      </p:childTnLst>
                    </p:cTn>
                  </p:par>
                </p:childTnLst>
              </p:cTn>
              <p:nextCondLst>
                <p:cond evt="onClick" delay="0">
                  <p:tgtEl>
                    <p:spTgt spid="6"/>
                  </p:tgtEl>
                </p:cond>
              </p:nextCondLst>
            </p:seq>
            <p:audio>
              <p:cMediaNode vol="80000">
                <p:cTn id="44" fill="hold" display="0">
                  <p:stCondLst>
                    <p:cond delay="indefinite"/>
                  </p:stCondLst>
                  <p:endCondLst>
                    <p:cond evt="onStopAudio" delay="0">
                      <p:tgtEl>
                        <p:sldTgt/>
                      </p:tgtEl>
                    </p:cond>
                  </p:endCondLst>
                </p:cTn>
                <p:tgtEl>
                  <p:spTgt spid="6"/>
                </p:tgtEl>
              </p:cMediaNode>
            </p:audio>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628" fill="hold"/>
                                        <p:tgtEl>
                                          <p:spTgt spid="7"/>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7"/>
                </p:tgtEl>
              </p:cMediaNode>
            </p:audio>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50336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79676840"/>
              </p:ext>
            </p:extLst>
          </p:nvPr>
        </p:nvGraphicFramePr>
        <p:xfrm>
          <a:off x="1177159" y="3582448"/>
          <a:ext cx="9806152" cy="2206372"/>
        </p:xfrm>
        <a:graphic>
          <a:graphicData uri="http://schemas.openxmlformats.org/drawingml/2006/table">
            <a:tbl>
              <a:tblPr firstRow="1" firstCol="1" bandRow="1">
                <a:tableStyleId>{5C22544A-7EE6-4342-B048-85BDC9FD1C3A}</a:tableStyleId>
              </a:tblPr>
              <a:tblGrid>
                <a:gridCol w="729796">
                  <a:extLst>
                    <a:ext uri="{9D8B030D-6E8A-4147-A177-3AD203B41FA5}">
                      <a16:colId xmlns:a16="http://schemas.microsoft.com/office/drawing/2014/main" val="1247515943"/>
                    </a:ext>
                  </a:extLst>
                </a:gridCol>
                <a:gridCol w="4349327">
                  <a:extLst>
                    <a:ext uri="{9D8B030D-6E8A-4147-A177-3AD203B41FA5}">
                      <a16:colId xmlns:a16="http://schemas.microsoft.com/office/drawing/2014/main" val="2663515836"/>
                    </a:ext>
                  </a:extLst>
                </a:gridCol>
                <a:gridCol w="4727029">
                  <a:extLst>
                    <a:ext uri="{9D8B030D-6E8A-4147-A177-3AD203B41FA5}">
                      <a16:colId xmlns:a16="http://schemas.microsoft.com/office/drawing/2014/main" val="3025264258"/>
                    </a:ext>
                  </a:extLst>
                </a:gridCol>
              </a:tblGrid>
              <a:tr h="161925">
                <a:tc>
                  <a:txBody>
                    <a:bodyPr/>
                    <a:lstStyle/>
                    <a:p>
                      <a:pPr algn="l">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a:solidFill>
                            <a:srgbClr val="104F75"/>
                          </a:solidFill>
                          <a:effectLst/>
                        </a:rPr>
                        <a:t>Sentence 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a:solidFill>
                            <a:srgbClr val="104F75"/>
                          </a:solidFill>
                          <a:effectLst/>
                        </a:rPr>
                        <a:t>Sentence 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243407"/>
                  </a:ext>
                </a:extLst>
              </a:tr>
              <a:tr h="330200">
                <a:tc>
                  <a:txBody>
                    <a:bodyPr/>
                    <a:lstStyle/>
                    <a:p>
                      <a:pPr algn="ctr">
                        <a:lnSpc>
                          <a:spcPct val="107000"/>
                        </a:lnSpc>
                        <a:spcAft>
                          <a:spcPts val="0"/>
                        </a:spcAft>
                      </a:pPr>
                      <a:r>
                        <a:rPr lang="de-DE" sz="2000">
                          <a:solidFill>
                            <a:srgbClr val="104F75"/>
                          </a:solidFill>
                          <a:effectLst/>
                        </a:rPr>
                        <a:t>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endParaRPr lang="de-DE" sz="2000">
                        <a:solidFill>
                          <a:srgbClr val="104F75"/>
                        </a:solidFill>
                        <a:effectLst/>
                      </a:endParaRPr>
                    </a:p>
                    <a:p>
                      <a:pPr algn="l">
                        <a:lnSpc>
                          <a:spcPct val="107000"/>
                        </a:lnSpc>
                        <a:spcAft>
                          <a:spcPts val="0"/>
                        </a:spcAft>
                      </a:pPr>
                      <a:r>
                        <a:rPr lang="de-DE" sz="2000">
                          <a:solidFill>
                            <a:srgbClr val="104F75"/>
                          </a:solidFill>
                          <a:effectLst/>
                        </a:rPr>
                        <a:t>Hier ist der </a:t>
                      </a:r>
                      <a:r>
                        <a:rPr lang="de-DE" sz="2000" u="sng">
                          <a:solidFill>
                            <a:srgbClr val="104F75"/>
                          </a:solidFill>
                          <a:effectLst/>
                        </a:rPr>
                        <a:t>Arzt</a:t>
                      </a:r>
                      <a:r>
                        <a:rPr lang="de-DE" sz="2000">
                          <a:solidFill>
                            <a:srgbClr val="104F75"/>
                          </a:solidFill>
                          <a:effectLst/>
                        </a:rPr>
                        <a:t>.</a:t>
                      </a:r>
                      <a:endParaRPr lang="de-DE"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p>
                      <a:pPr algn="l">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a:solidFill>
                            <a:srgbClr val="104F75"/>
                          </a:solidFill>
                          <a:effectLst/>
                        </a:rPr>
                        <a:t>Hier sind</a:t>
                      </a:r>
                      <a:r>
                        <a:rPr lang="de-DE" sz="2000" baseline="0">
                          <a:solidFill>
                            <a:srgbClr val="104F75"/>
                          </a:solidFill>
                          <a:effectLst/>
                        </a:rPr>
                        <a:t> die </a:t>
                      </a:r>
                      <a:r>
                        <a:rPr lang="de-DE" sz="2000">
                          <a:solidFill>
                            <a:srgbClr val="104F75"/>
                          </a:solidFill>
                          <a:effectLst/>
                        </a:rPr>
                        <a:t>__________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223032"/>
                  </a:ext>
                </a:extLst>
              </a:tr>
              <a:tr h="311785">
                <a:tc>
                  <a:txBody>
                    <a:bodyPr/>
                    <a:lstStyle/>
                    <a:p>
                      <a:pPr algn="ctr">
                        <a:lnSpc>
                          <a:spcPct val="107000"/>
                        </a:lnSpc>
                        <a:spcAft>
                          <a:spcPts val="0"/>
                        </a:spcAft>
                      </a:pPr>
                      <a:r>
                        <a:rPr lang="de-DE" sz="2000">
                          <a:solidFill>
                            <a:srgbClr val="104F75"/>
                          </a:solidFill>
                          <a:effectLst/>
                        </a:rPr>
                        <a:t>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endParaRPr lang="de-DE" sz="2000">
                        <a:solidFill>
                          <a:srgbClr val="104F75"/>
                        </a:solidFill>
                        <a:effectLst/>
                      </a:endParaRPr>
                    </a:p>
                    <a:p>
                      <a:pPr algn="l">
                        <a:lnSpc>
                          <a:spcPct val="107000"/>
                        </a:lnSpc>
                        <a:spcAft>
                          <a:spcPts val="0"/>
                        </a:spcAft>
                      </a:pPr>
                      <a:r>
                        <a:rPr lang="de-DE" sz="2000">
                          <a:solidFill>
                            <a:srgbClr val="104F75"/>
                          </a:solidFill>
                          <a:effectLst/>
                        </a:rPr>
                        <a:t>Hier ist das </a:t>
                      </a:r>
                      <a:r>
                        <a:rPr lang="de-DE" sz="2000" u="sng">
                          <a:solidFill>
                            <a:srgbClr val="104F75"/>
                          </a:solidFill>
                          <a:effectLst/>
                        </a:rPr>
                        <a:t>Mädchen</a:t>
                      </a:r>
                      <a:r>
                        <a:rPr lang="de-DE" sz="2000">
                          <a:solidFill>
                            <a:srgbClr val="104F75"/>
                          </a:solidFill>
                          <a:effectLst/>
                        </a:rPr>
                        <a:t>.</a:t>
                      </a:r>
                      <a:endParaRPr lang="de-DE"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p>
                      <a:pPr algn="l">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dirty="0">
                          <a:solidFill>
                            <a:srgbClr val="104F75"/>
                          </a:solidFill>
                          <a:effectLst/>
                        </a:rPr>
                        <a:t>Hier sind die __________ .</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513570"/>
                  </a:ext>
                </a:extLst>
              </a:tr>
            </a:tbl>
          </a:graphicData>
        </a:graphic>
      </p:graphicFrame>
      <p:sp>
        <p:nvSpPr>
          <p:cNvPr id="5" name="Rectangle 1"/>
          <p:cNvSpPr>
            <a:spLocks noChangeArrowheads="1"/>
          </p:cNvSpPr>
          <p:nvPr/>
        </p:nvSpPr>
        <p:spPr bwMode="auto">
          <a:xfrm>
            <a:off x="890571" y="1335679"/>
            <a:ext cx="1044798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PART E</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Read</a:t>
            </a:r>
            <a:r>
              <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 the sentences. </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In sentence 1, a noun is </a:t>
            </a:r>
            <a:r>
              <a:rPr kumimoji="0" lang="en-GB" altLang="zh-CN" sz="2000" b="1" i="0" u="sng"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underlined</a:t>
            </a:r>
            <a:r>
              <a:rPr kumimoji="0" lang="en-GB" altLang="zh-CN"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a:t>
            </a:r>
            <a:r>
              <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 </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Complete</a:t>
            </a:r>
            <a:r>
              <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 sentence 2 with the PLURAL form of the </a:t>
            </a:r>
            <a:r>
              <a:rPr kumimoji="0" lang="en-GB" altLang="zh-CN" sz="2000" b="1" i="0" u="sng"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underlined noun </a:t>
            </a:r>
            <a:r>
              <a:rPr kumimoji="0" lang="en-GB" altLang="zh-CN"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in sentence 1.</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04F75"/>
              </a:solidFill>
              <a:effectLst/>
              <a:latin typeface="Arial" panose="020B0604020202020204" pitchFamily="34" charset="0"/>
            </a:endParaRPr>
          </a:p>
        </p:txBody>
      </p:sp>
      <p:sp>
        <p:nvSpPr>
          <p:cNvPr id="6" name="Rounded Rectangular Callout 5"/>
          <p:cNvSpPr/>
          <p:nvPr/>
        </p:nvSpPr>
        <p:spPr>
          <a:xfrm>
            <a:off x="6949440" y="89262"/>
            <a:ext cx="5062204" cy="1810658"/>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r>
              <a:rPr lang="en-GB"/>
              <a:t>There is one mark for each item.</a:t>
            </a:r>
          </a:p>
          <a:p>
            <a:r>
              <a:rPr lang="en-GB"/>
              <a:t>For items involving umlaut + -e in plural form:</a:t>
            </a:r>
          </a:p>
          <a:p>
            <a:r>
              <a:rPr lang="en-GB" b="1"/>
              <a:t>0.5 marks </a:t>
            </a:r>
            <a:r>
              <a:rPr lang="en-GB"/>
              <a:t>for –e without umlaut</a:t>
            </a:r>
          </a:p>
          <a:p>
            <a:r>
              <a:rPr lang="en-GB" b="1"/>
              <a:t>0.5 marks</a:t>
            </a:r>
            <a:r>
              <a:rPr lang="en-GB"/>
              <a:t> for umlaut without -e</a:t>
            </a:r>
          </a:p>
          <a:p>
            <a:pPr algn="ctr"/>
            <a:endParaRPr lang="en-GB"/>
          </a:p>
        </p:txBody>
      </p:sp>
      <p:sp>
        <p:nvSpPr>
          <p:cNvPr id="9" name="TextBox 8"/>
          <p:cNvSpPr txBox="1"/>
          <p:nvPr/>
        </p:nvSpPr>
        <p:spPr>
          <a:xfrm>
            <a:off x="8121582" y="4157721"/>
            <a:ext cx="2729298" cy="400110"/>
          </a:xfrm>
          <a:prstGeom prst="rect">
            <a:avLst/>
          </a:prstGeom>
          <a:noFill/>
        </p:spPr>
        <p:txBody>
          <a:bodyPr wrap="square" rtlCol="0">
            <a:spAutoFit/>
          </a:bodyPr>
          <a:lstStyle/>
          <a:p>
            <a:pPr algn="l"/>
            <a:r>
              <a:rPr lang="en-GB" sz="2000" dirty="0">
                <a:solidFill>
                  <a:schemeClr val="accent5">
                    <a:lumMod val="50000"/>
                  </a:schemeClr>
                </a:solidFill>
              </a:rPr>
              <a:t>Ärzte</a:t>
            </a:r>
          </a:p>
        </p:txBody>
      </p:sp>
      <p:sp>
        <p:nvSpPr>
          <p:cNvPr id="10" name="TextBox 9"/>
          <p:cNvSpPr txBox="1"/>
          <p:nvPr/>
        </p:nvSpPr>
        <p:spPr>
          <a:xfrm>
            <a:off x="7806622" y="5110802"/>
            <a:ext cx="2729298" cy="400110"/>
          </a:xfrm>
          <a:prstGeom prst="rect">
            <a:avLst/>
          </a:prstGeom>
          <a:noFill/>
        </p:spPr>
        <p:txBody>
          <a:bodyPr wrap="square" rtlCol="0">
            <a:spAutoFit/>
          </a:bodyPr>
          <a:lstStyle/>
          <a:p>
            <a:r>
              <a:rPr lang="de-DE" sz="2000" dirty="0">
                <a:solidFill>
                  <a:srgbClr val="104F75"/>
                </a:solidFill>
              </a:rPr>
              <a:t>Mädchen</a:t>
            </a:r>
            <a:endParaRPr lang="en-GB" sz="2000" dirty="0">
              <a:solidFill>
                <a:schemeClr val="accent5">
                  <a:lumMod val="50000"/>
                </a:schemeClr>
              </a:solidFill>
            </a:endParaRPr>
          </a:p>
        </p:txBody>
      </p:sp>
    </p:spTree>
    <p:extLst>
      <p:ext uri="{BB962C8B-B14F-4D97-AF65-F5344CB8AC3E}">
        <p14:creationId xmlns:p14="http://schemas.microsoft.com/office/powerpoint/2010/main" val="2022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Phonics: Speaking </a:t>
            </a:r>
            <a:endParaRPr lang="en-GB" sz="1600" b="1" dirty="0">
              <a:solidFill>
                <a:schemeClr val="bg1"/>
              </a:solidFill>
            </a:endParaRPr>
          </a:p>
        </p:txBody>
      </p:sp>
      <p:sp>
        <p:nvSpPr>
          <p:cNvPr id="2" name="Rectangle 1"/>
          <p:cNvSpPr/>
          <p:nvPr/>
        </p:nvSpPr>
        <p:spPr>
          <a:xfrm>
            <a:off x="1243365" y="1473363"/>
            <a:ext cx="10572715" cy="4444294"/>
          </a:xfrm>
          <a:prstGeom prst="rect">
            <a:avLst/>
          </a:prstGeom>
        </p:spPr>
        <p:txBody>
          <a:bodyPr wrap="square">
            <a:spAutoFit/>
          </a:bodyPr>
          <a:lstStyle/>
          <a:p>
            <a:r>
              <a:rPr lang="en-GB" sz="2000" dirty="0">
                <a:solidFill>
                  <a:srgbClr val="104F75"/>
                </a:solidFill>
              </a:rPr>
              <a:t>Read the following list of German words aloud. </a:t>
            </a:r>
          </a:p>
          <a:p>
            <a:endParaRPr lang="en-GB" sz="2000" dirty="0">
              <a:solidFill>
                <a:srgbClr val="104F75"/>
              </a:solidFill>
            </a:endParaRPr>
          </a:p>
          <a:p>
            <a:r>
              <a:rPr lang="en-GB" sz="2000" dirty="0">
                <a:solidFill>
                  <a:srgbClr val="104F75"/>
                </a:solidFill>
              </a:rPr>
              <a:t>You won't know these words. Just say them as you think they should sound in German. </a:t>
            </a:r>
          </a:p>
          <a:p>
            <a:endParaRPr lang="en-GB" sz="2000" dirty="0">
              <a:solidFill>
                <a:srgbClr val="104F75"/>
              </a:solidFill>
            </a:endParaRPr>
          </a:p>
          <a:p>
            <a:r>
              <a:rPr lang="en-GB" sz="2000" dirty="0">
                <a:solidFill>
                  <a:srgbClr val="104F75"/>
                </a:solidFill>
              </a:rPr>
              <a:t>You will get marks for pronouncing the </a:t>
            </a:r>
            <a:r>
              <a:rPr lang="en-GB" sz="2000" b="1" u="sng" dirty="0">
                <a:solidFill>
                  <a:srgbClr val="104F75"/>
                </a:solidFill>
              </a:rPr>
              <a:t>bold</a:t>
            </a:r>
            <a:r>
              <a:rPr lang="en-GB" sz="2000" dirty="0">
                <a:solidFill>
                  <a:srgbClr val="104F75"/>
                </a:solidFill>
              </a:rPr>
              <a:t>, </a:t>
            </a:r>
            <a:r>
              <a:rPr lang="en-GB" sz="2000" b="1" u="sng" dirty="0">
                <a:solidFill>
                  <a:srgbClr val="104F75"/>
                </a:solidFill>
              </a:rPr>
              <a:t>underlined</a:t>
            </a:r>
            <a:r>
              <a:rPr lang="en-GB" sz="2000" dirty="0">
                <a:solidFill>
                  <a:srgbClr val="104F75"/>
                </a:solidFill>
              </a:rPr>
              <a:t> parts of each word.</a:t>
            </a:r>
          </a:p>
          <a:p>
            <a:r>
              <a:rPr lang="en-GB" sz="2000" dirty="0">
                <a:solidFill>
                  <a:srgbClr val="104F75"/>
                </a:solidFill>
              </a:rPr>
              <a:t> </a:t>
            </a:r>
          </a:p>
          <a:p>
            <a:r>
              <a:rPr lang="en-GB" sz="2000" dirty="0">
                <a:solidFill>
                  <a:srgbClr val="104F75"/>
                </a:solidFill>
              </a:rPr>
              <a:t>If you’re not sure, don’t worry – just have a go and do your best. </a:t>
            </a: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r>
              <a:rPr lang="en-GB" sz="2000" dirty="0">
                <a:solidFill>
                  <a:srgbClr val="104F75"/>
                </a:solidFill>
              </a:rPr>
              <a:t> </a:t>
            </a:r>
          </a:p>
          <a:p>
            <a:pPr lvl="0"/>
            <a:r>
              <a:rPr lang="de-DE" sz="2000" dirty="0">
                <a:solidFill>
                  <a:srgbClr val="104F75"/>
                </a:solidFill>
              </a:rPr>
              <a:t>1. </a:t>
            </a:r>
            <a:r>
              <a:rPr lang="en-GB" sz="2000" dirty="0" err="1">
                <a:solidFill>
                  <a:srgbClr val="104F75"/>
                </a:solidFill>
              </a:rPr>
              <a:t>so</a:t>
            </a:r>
            <a:r>
              <a:rPr lang="en-GB" sz="2000" b="1" u="sng" dirty="0" err="1">
                <a:solidFill>
                  <a:srgbClr val="104F75"/>
                </a:solidFill>
              </a:rPr>
              <a:t>w</a:t>
            </a:r>
            <a:r>
              <a:rPr lang="en-GB" sz="2000" dirty="0" err="1">
                <a:solidFill>
                  <a:srgbClr val="104F75"/>
                </a:solidFill>
              </a:rPr>
              <a:t>ie</a:t>
            </a:r>
            <a:endParaRPr lang="en-GB" sz="2000" dirty="0">
              <a:solidFill>
                <a:srgbClr val="104F75"/>
              </a:solidFill>
            </a:endParaRPr>
          </a:p>
          <a:p>
            <a:pPr lvl="0"/>
            <a:endParaRPr lang="de-DE" sz="2000" dirty="0">
              <a:solidFill>
                <a:srgbClr val="104F75"/>
              </a:solidFill>
            </a:endParaRPr>
          </a:p>
          <a:p>
            <a:pPr lvl="0"/>
            <a:r>
              <a:rPr lang="de-DE" sz="2000" dirty="0">
                <a:solidFill>
                  <a:srgbClr val="104F75"/>
                </a:solidFill>
              </a:rPr>
              <a:t>2. versch</a:t>
            </a:r>
            <a:r>
              <a:rPr lang="de-DE" sz="2000" b="1" u="sng" dirty="0">
                <a:solidFill>
                  <a:srgbClr val="104F75"/>
                </a:solidFill>
              </a:rPr>
              <a:t>ie</a:t>
            </a:r>
            <a:r>
              <a:rPr lang="de-DE" sz="2000" dirty="0">
                <a:solidFill>
                  <a:srgbClr val="104F75"/>
                </a:solidFill>
              </a:rPr>
              <a:t>den</a:t>
            </a:r>
            <a:endParaRPr lang="en-GB" sz="2000" dirty="0">
              <a:solidFill>
                <a:srgbClr val="104F75"/>
              </a:solidFill>
            </a:endParaRPr>
          </a:p>
        </p:txBody>
      </p:sp>
      <p:sp>
        <p:nvSpPr>
          <p:cNvPr id="5" name="Rounded Rectangular Callout 4"/>
          <p:cNvSpPr/>
          <p:nvPr/>
        </p:nvSpPr>
        <p:spPr>
          <a:xfrm>
            <a:off x="5262880" y="4450751"/>
            <a:ext cx="6776720" cy="161685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t>0 marks: Incorrect pronunciation based on English SSC.</a:t>
            </a:r>
          </a:p>
          <a:p>
            <a:pPr>
              <a:lnSpc>
                <a:spcPct val="107000"/>
              </a:lnSpc>
              <a:spcAft>
                <a:spcPts val="800"/>
              </a:spcAft>
            </a:pPr>
            <a:r>
              <a:rPr lang="en-GB" dirty="0"/>
              <a:t>1 mark: Correct knowledge of target SSC, but pronunciation with an English accent.</a:t>
            </a:r>
          </a:p>
          <a:p>
            <a:pPr>
              <a:lnSpc>
                <a:spcPct val="107000"/>
              </a:lnSpc>
              <a:spcAft>
                <a:spcPts val="800"/>
              </a:spcAft>
            </a:pPr>
            <a:r>
              <a:rPr lang="en-GB" dirty="0"/>
              <a:t>1 mark: Correct pronunciation of target SSC.</a:t>
            </a:r>
            <a:endParaRPr lang="en-GB" dirty="0">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1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Vocabulary: Speaking </a:t>
            </a:r>
            <a:endParaRPr lang="en-GB" sz="1600" b="1" dirty="0">
              <a:solidFill>
                <a:schemeClr val="bg1"/>
              </a:solidFill>
            </a:endParaRPr>
          </a:p>
        </p:txBody>
      </p:sp>
      <p:sp>
        <p:nvSpPr>
          <p:cNvPr id="2" name="Rectangle 1"/>
          <p:cNvSpPr/>
          <p:nvPr/>
        </p:nvSpPr>
        <p:spPr>
          <a:xfrm>
            <a:off x="1852965" y="2043889"/>
            <a:ext cx="10572715" cy="3520964"/>
          </a:xfrm>
          <a:prstGeom prst="rect">
            <a:avLst/>
          </a:prstGeom>
        </p:spPr>
        <p:txBody>
          <a:bodyPr wrap="square">
            <a:spAutoFit/>
          </a:bodyPr>
          <a:lstStyle/>
          <a:p>
            <a:r>
              <a:rPr lang="en-GB" sz="2000" b="1" dirty="0">
                <a:solidFill>
                  <a:srgbClr val="104F75"/>
                </a:solidFill>
              </a:rPr>
              <a:t>Say </a:t>
            </a:r>
            <a:r>
              <a:rPr lang="en-GB" sz="2000" dirty="0">
                <a:solidFill>
                  <a:srgbClr val="104F75"/>
                </a:solidFill>
              </a:rPr>
              <a:t>the </a:t>
            </a:r>
            <a:r>
              <a:rPr lang="en-GB" sz="2000" b="1" dirty="0">
                <a:solidFill>
                  <a:srgbClr val="104F75"/>
                </a:solidFill>
              </a:rPr>
              <a:t>German </a:t>
            </a:r>
            <a:r>
              <a:rPr lang="en-GB" sz="2000" dirty="0">
                <a:solidFill>
                  <a:srgbClr val="104F75"/>
                </a:solidFill>
              </a:rPr>
              <a:t>for the words below. </a:t>
            </a:r>
          </a:p>
          <a:p>
            <a:endParaRPr lang="en-GB" sz="2000" b="1" dirty="0">
              <a:solidFill>
                <a:srgbClr val="104F75"/>
              </a:solidFill>
            </a:endParaRPr>
          </a:p>
          <a:p>
            <a:r>
              <a:rPr lang="en-GB" sz="2000" b="1" dirty="0">
                <a:solidFill>
                  <a:srgbClr val="104F75"/>
                </a:solidFill>
              </a:rPr>
              <a:t>Remember</a:t>
            </a:r>
            <a:r>
              <a:rPr lang="en-GB" sz="2000" dirty="0">
                <a:solidFill>
                  <a:srgbClr val="104F75"/>
                </a:solidFill>
              </a:rPr>
              <a:t> to say the word for </a:t>
            </a:r>
            <a:r>
              <a:rPr lang="en-GB" sz="2000" b="1" dirty="0">
                <a:solidFill>
                  <a:srgbClr val="104F75"/>
                </a:solidFill>
              </a:rPr>
              <a:t>the</a:t>
            </a:r>
            <a:r>
              <a:rPr lang="en-GB" sz="2000" dirty="0">
                <a:solidFill>
                  <a:srgbClr val="104F75"/>
                </a:solidFill>
              </a:rPr>
              <a:t> if needed!</a:t>
            </a:r>
          </a:p>
          <a:p>
            <a:r>
              <a:rPr lang="en-GB" sz="2000" dirty="0">
                <a:solidFill>
                  <a:srgbClr val="104F75"/>
                </a:solidFill>
              </a:rPr>
              <a:t> </a:t>
            </a: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r>
              <a:rPr lang="en-GB" sz="2000" dirty="0">
                <a:solidFill>
                  <a:srgbClr val="104F75"/>
                </a:solidFill>
              </a:rPr>
              <a:t> </a:t>
            </a:r>
          </a:p>
          <a:p>
            <a:r>
              <a:rPr lang="en-GB" sz="2000" dirty="0">
                <a:solidFill>
                  <a:srgbClr val="104F75"/>
                </a:solidFill>
              </a:rPr>
              <a:t> </a:t>
            </a:r>
          </a:p>
          <a:p>
            <a:r>
              <a:rPr lang="en-GB" sz="2000" dirty="0">
                <a:solidFill>
                  <a:srgbClr val="104F75"/>
                </a:solidFill>
              </a:rPr>
              <a:t>1. the example				(</a:t>
            </a:r>
            <a:r>
              <a:rPr lang="en-GB" sz="2000" b="1" dirty="0">
                <a:solidFill>
                  <a:srgbClr val="104F75"/>
                </a:solidFill>
              </a:rPr>
              <a:t>two</a:t>
            </a:r>
            <a:r>
              <a:rPr lang="en-GB" sz="2000" dirty="0">
                <a:solidFill>
                  <a:srgbClr val="104F75"/>
                </a:solidFill>
              </a:rPr>
              <a:t> German words)</a:t>
            </a:r>
          </a:p>
          <a:p>
            <a:r>
              <a:rPr lang="en-GB" sz="2000" dirty="0">
                <a:solidFill>
                  <a:srgbClr val="104F75"/>
                </a:solidFill>
              </a:rPr>
              <a:t> </a:t>
            </a:r>
          </a:p>
          <a:p>
            <a:r>
              <a:rPr lang="en-GB" sz="2000" dirty="0">
                <a:solidFill>
                  <a:srgbClr val="104F75"/>
                </a:solidFill>
              </a:rPr>
              <a:t>2. to show, showing				(</a:t>
            </a:r>
            <a:r>
              <a:rPr lang="en-GB" sz="2000" b="1" dirty="0">
                <a:solidFill>
                  <a:srgbClr val="104F75"/>
                </a:solidFill>
              </a:rPr>
              <a:t>one </a:t>
            </a:r>
            <a:r>
              <a:rPr lang="en-GB" sz="2000" dirty="0">
                <a:solidFill>
                  <a:srgbClr val="104F75"/>
                </a:solidFill>
              </a:rPr>
              <a:t>German word)</a:t>
            </a:r>
          </a:p>
        </p:txBody>
      </p:sp>
      <p:sp>
        <p:nvSpPr>
          <p:cNvPr id="5" name="Rounded Rectangular Callout 4"/>
          <p:cNvSpPr/>
          <p:nvPr/>
        </p:nvSpPr>
        <p:spPr>
          <a:xfrm>
            <a:off x="7406640" y="107697"/>
            <a:ext cx="4673600" cy="2625343"/>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t>0 errors = 1 mark</a:t>
            </a:r>
            <a:endParaRPr lang="en-GB" sz="2000" dirty="0"/>
          </a:p>
          <a:p>
            <a:pPr>
              <a:lnSpc>
                <a:spcPct val="107000"/>
              </a:lnSpc>
              <a:spcAft>
                <a:spcPts val="800"/>
              </a:spcAft>
            </a:pPr>
            <a:r>
              <a:rPr lang="en-GB" dirty="0"/>
              <a:t>1 or 2 errors = 0.5 marks</a:t>
            </a:r>
            <a:endParaRPr lang="en-GB" sz="2000" dirty="0"/>
          </a:p>
          <a:p>
            <a:pPr>
              <a:lnSpc>
                <a:spcPct val="107000"/>
              </a:lnSpc>
              <a:spcAft>
                <a:spcPts val="800"/>
              </a:spcAft>
            </a:pPr>
            <a:r>
              <a:rPr lang="en-GB" dirty="0"/>
              <a:t>3 or more errors = 0 marks</a:t>
            </a:r>
            <a:endParaRPr lang="en-GB" sz="2000" dirty="0"/>
          </a:p>
          <a:p>
            <a:pPr>
              <a:lnSpc>
                <a:spcPct val="107000"/>
              </a:lnSpc>
              <a:spcAft>
                <a:spcPts val="800"/>
              </a:spcAft>
            </a:pPr>
            <a:r>
              <a:rPr lang="en-GB" dirty="0"/>
              <a:t>Errors are defined as: </a:t>
            </a:r>
            <a:endParaRPr lang="en-GB" sz="2000" dirty="0"/>
          </a:p>
          <a:p>
            <a:pPr marL="285750" indent="-285750">
              <a:lnSpc>
                <a:spcPct val="107000"/>
              </a:lnSpc>
              <a:spcAft>
                <a:spcPts val="800"/>
              </a:spcAft>
              <a:buSzPct val="150000"/>
              <a:buFont typeface="Arial" panose="020B0604020202020204" pitchFamily="34" charset="0"/>
              <a:buChar char="•"/>
            </a:pPr>
            <a:r>
              <a:rPr lang="en-GB" dirty="0"/>
              <a:t> no gender or wrong gender</a:t>
            </a:r>
          </a:p>
          <a:p>
            <a:pPr marL="342900" lvl="0" indent="-342900">
              <a:lnSpc>
                <a:spcPct val="107000"/>
              </a:lnSpc>
              <a:buFont typeface="Symbol" panose="05050102010706020507" pitchFamily="18" charset="2"/>
              <a:buChar char=""/>
            </a:pPr>
            <a:r>
              <a:rPr lang="en-GB" dirty="0"/>
              <a:t>one incorrect or omitted SSC</a:t>
            </a:r>
          </a:p>
          <a:p>
            <a:pPr marL="342900" lvl="0" indent="-342900">
              <a:lnSpc>
                <a:spcPct val="107000"/>
              </a:lnSpc>
              <a:spcAft>
                <a:spcPts val="800"/>
              </a:spcAft>
              <a:buFont typeface="Symbol" panose="05050102010706020507" pitchFamily="18" charset="2"/>
              <a:buChar char=""/>
            </a:pPr>
            <a:r>
              <a:rPr lang="en-GB" dirty="0"/>
              <a:t>one omitted or unnecessary stress</a:t>
            </a:r>
            <a:endParaRPr lang="en-GB"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DFD13552-919F-48F3-9530-5FD208535B8D}"/>
              </a:ext>
            </a:extLst>
          </p:cNvPr>
          <p:cNvSpPr txBox="1"/>
          <p:nvPr/>
        </p:nvSpPr>
        <p:spPr>
          <a:xfrm>
            <a:off x="4663358" y="4561174"/>
            <a:ext cx="4114800" cy="400110"/>
          </a:xfrm>
          <a:prstGeom prst="rect">
            <a:avLst/>
          </a:prstGeom>
          <a:noFill/>
        </p:spPr>
        <p:txBody>
          <a:bodyPr wrap="square" rtlCol="0">
            <a:spAutoFit/>
          </a:bodyPr>
          <a:lstStyle/>
          <a:p>
            <a:pPr algn="l"/>
            <a:r>
              <a:rPr lang="en-GB" sz="2000" dirty="0">
                <a:solidFill>
                  <a:srgbClr val="115076"/>
                </a:solidFill>
              </a:rPr>
              <a:t>Answer: das </a:t>
            </a:r>
            <a:r>
              <a:rPr lang="en-GB" sz="2000" dirty="0" err="1">
                <a:solidFill>
                  <a:srgbClr val="115076"/>
                </a:solidFill>
              </a:rPr>
              <a:t>Beispiel</a:t>
            </a:r>
            <a:endParaRPr lang="en-GB" sz="2000" dirty="0">
              <a:solidFill>
                <a:srgbClr val="115076"/>
              </a:solidFill>
            </a:endParaRPr>
          </a:p>
        </p:txBody>
      </p:sp>
      <p:sp>
        <p:nvSpPr>
          <p:cNvPr id="7" name="TextBox 6">
            <a:extLst>
              <a:ext uri="{FF2B5EF4-FFF2-40B4-BE49-F238E27FC236}">
                <a16:creationId xmlns:a16="http://schemas.microsoft.com/office/drawing/2014/main" id="{2D915F5C-B4B6-476A-B12B-BAF29E6BB315}"/>
              </a:ext>
            </a:extLst>
          </p:cNvPr>
          <p:cNvSpPr txBox="1"/>
          <p:nvPr/>
        </p:nvSpPr>
        <p:spPr>
          <a:xfrm>
            <a:off x="4663358" y="5128160"/>
            <a:ext cx="4114800" cy="400110"/>
          </a:xfrm>
          <a:prstGeom prst="rect">
            <a:avLst/>
          </a:prstGeom>
          <a:noFill/>
        </p:spPr>
        <p:txBody>
          <a:bodyPr wrap="square" rtlCol="0">
            <a:spAutoFit/>
          </a:bodyPr>
          <a:lstStyle/>
          <a:p>
            <a:pPr algn="l"/>
            <a:r>
              <a:rPr lang="en-GB" sz="2000" dirty="0">
                <a:solidFill>
                  <a:srgbClr val="115076"/>
                </a:solidFill>
              </a:rPr>
              <a:t>Answer: </a:t>
            </a:r>
            <a:r>
              <a:rPr lang="en-GB" sz="2000" dirty="0" err="1">
                <a:solidFill>
                  <a:srgbClr val="115076"/>
                </a:solidFill>
              </a:rPr>
              <a:t>zeigen</a:t>
            </a:r>
            <a:endParaRPr lang="en-GB" sz="2000" dirty="0">
              <a:solidFill>
                <a:srgbClr val="115076"/>
              </a:solidFill>
            </a:endParaRPr>
          </a:p>
        </p:txBody>
      </p:sp>
    </p:spTree>
    <p:extLst>
      <p:ext uri="{BB962C8B-B14F-4D97-AF65-F5344CB8AC3E}">
        <p14:creationId xmlns:p14="http://schemas.microsoft.com/office/powerpoint/2010/main" val="732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5" name="Rectangle 4"/>
          <p:cNvSpPr/>
          <p:nvPr/>
        </p:nvSpPr>
        <p:spPr>
          <a:xfrm>
            <a:off x="1235242" y="2089914"/>
            <a:ext cx="10299032" cy="3239861"/>
          </a:xfrm>
          <a:prstGeom prst="rect">
            <a:avLst/>
          </a:prstGeom>
        </p:spPr>
        <p:txBody>
          <a:bodyPr wrap="square">
            <a:spAutoFit/>
          </a:bodyPr>
          <a:lstStyle/>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4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each sentence, then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it in German. The hint tells you which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verb</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use.</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Am I staying at home?			to stay</a:t>
            </a:r>
            <a:r>
              <a:rPr lang="en-GB" sz="2000" i="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 </a:t>
            </a:r>
            <a:r>
              <a:rPr lang="en-GB" sz="2000" i="1"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bleiben</a:t>
            </a:r>
            <a:endParaRPr lang="en-GB" sz="2000" i="1"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You are talking with friends.			to talk</a:t>
            </a:r>
            <a:r>
              <a:rPr lang="en-GB" sz="2000" i="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 </a:t>
            </a:r>
            <a:r>
              <a:rPr lang="en-GB" sz="2000" i="1"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reden</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2" name="Rounded Rectangular Callout 1"/>
          <p:cNvSpPr/>
          <p:nvPr/>
        </p:nvSpPr>
        <p:spPr>
          <a:xfrm>
            <a:off x="5920126" y="280417"/>
            <a:ext cx="6065520" cy="263094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1 mark: Correct word order</a:t>
            </a:r>
          </a:p>
          <a:p>
            <a:pPr>
              <a:lnSpc>
                <a:spcPct val="107000"/>
              </a:lnSpc>
              <a:spcAft>
                <a:spcPts val="800"/>
              </a:spcAft>
            </a:pPr>
            <a:r>
              <a:rPr lang="en-GB"/>
              <a:t> (subject pronoun - verb / verb - subject pronoun)</a:t>
            </a:r>
            <a:endParaRPr lang="en-GB" sz="2000"/>
          </a:p>
          <a:p>
            <a:pPr>
              <a:lnSpc>
                <a:spcPct val="107000"/>
              </a:lnSpc>
              <a:spcAft>
                <a:spcPts val="800"/>
              </a:spcAft>
            </a:pPr>
            <a:r>
              <a:rPr lang="en-GB"/>
              <a:t> 0.5 mark: Correct pronoun</a:t>
            </a:r>
            <a:endParaRPr lang="en-GB" sz="2000"/>
          </a:p>
          <a:p>
            <a:pPr>
              <a:lnSpc>
                <a:spcPct val="107000"/>
              </a:lnSpc>
              <a:spcAft>
                <a:spcPts val="800"/>
              </a:spcAft>
            </a:pPr>
            <a:r>
              <a:rPr lang="en-GB"/>
              <a:t>0.5 mark: Correct weak verb form </a:t>
            </a:r>
            <a:endParaRPr lang="en-GB" sz="2000"/>
          </a:p>
          <a:p>
            <a:pPr>
              <a:lnSpc>
                <a:spcPct val="107000"/>
              </a:lnSpc>
              <a:spcAft>
                <a:spcPts val="800"/>
              </a:spcAft>
            </a:pPr>
            <a:r>
              <a:rPr lang="en-GB"/>
              <a:t>Note:</a:t>
            </a:r>
            <a:endParaRPr lang="en-GB" sz="2000"/>
          </a:p>
          <a:p>
            <a:pPr>
              <a:lnSpc>
                <a:spcPct val="107000"/>
              </a:lnSpc>
              <a:spcAft>
                <a:spcPts val="800"/>
              </a:spcAft>
            </a:pPr>
            <a:r>
              <a:rPr lang="en-GB"/>
              <a:t>The focus of these items is weak verb formation. </a:t>
            </a:r>
            <a:endParaRPr lang="en-GB" sz="2000">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TextBox 6"/>
          <p:cNvSpPr txBox="1"/>
          <p:nvPr/>
        </p:nvSpPr>
        <p:spPr>
          <a:xfrm>
            <a:off x="1451810" y="4460813"/>
            <a:ext cx="4114800" cy="400110"/>
          </a:xfrm>
          <a:prstGeom prst="rect">
            <a:avLst/>
          </a:prstGeom>
          <a:noFill/>
        </p:spPr>
        <p:txBody>
          <a:bodyPr wrap="square" rtlCol="0">
            <a:spAutoFit/>
          </a:bodyPr>
          <a:lstStyle/>
          <a:p>
            <a:pPr algn="l"/>
            <a:r>
              <a:rPr lang="en-GB" sz="2000">
                <a:solidFill>
                  <a:schemeClr val="accent5">
                    <a:lumMod val="50000"/>
                  </a:schemeClr>
                </a:solidFill>
              </a:rPr>
              <a:t>Answer: Bleibe ich zu Hause?</a:t>
            </a:r>
            <a:endParaRPr lang="en-GB" sz="2000" dirty="0">
              <a:solidFill>
                <a:schemeClr val="accent5">
                  <a:lumMod val="50000"/>
                </a:schemeClr>
              </a:solidFill>
            </a:endParaRPr>
          </a:p>
        </p:txBody>
      </p:sp>
      <p:sp>
        <p:nvSpPr>
          <p:cNvPr id="8" name="TextBox 7"/>
          <p:cNvSpPr txBox="1"/>
          <p:nvPr/>
        </p:nvSpPr>
        <p:spPr>
          <a:xfrm>
            <a:off x="1451810" y="5317979"/>
            <a:ext cx="4612640" cy="400110"/>
          </a:xfrm>
          <a:prstGeom prst="rect">
            <a:avLst/>
          </a:prstGeom>
          <a:noFill/>
        </p:spPr>
        <p:txBody>
          <a:bodyPr wrap="square" rtlCol="0">
            <a:spAutoFit/>
          </a:bodyPr>
          <a:lstStyle/>
          <a:p>
            <a:pPr algn="l"/>
            <a:r>
              <a:rPr lang="en-GB" sz="2000">
                <a:solidFill>
                  <a:schemeClr val="accent5">
                    <a:lumMod val="50000"/>
                  </a:schemeClr>
                </a:solidFill>
              </a:rPr>
              <a:t>Answer: Du redest mit Freuden.</a:t>
            </a:r>
            <a:endParaRPr lang="en-GB" sz="2000" dirty="0">
              <a:solidFill>
                <a:schemeClr val="accent5">
                  <a:lumMod val="50000"/>
                </a:schemeClr>
              </a:solidFill>
            </a:endParaRPr>
          </a:p>
        </p:txBody>
      </p:sp>
    </p:spTree>
    <p:extLst>
      <p:ext uri="{BB962C8B-B14F-4D97-AF65-F5344CB8AC3E}">
        <p14:creationId xmlns:p14="http://schemas.microsoft.com/office/powerpoint/2010/main" val="3755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2" name="Rectangle 1"/>
          <p:cNvSpPr/>
          <p:nvPr/>
        </p:nvSpPr>
        <p:spPr>
          <a:xfrm>
            <a:off x="962528" y="2152618"/>
            <a:ext cx="10796336" cy="2581219"/>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each sentence, then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it in German. The hint tells you which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noun</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use.</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I am doing the task.					task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Aufgabe (feminine)</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2.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He has a dog.					dog</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Hund (masculine)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5920126" y="280417"/>
            <a:ext cx="6065520" cy="263094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1 mark: Correct article forms (e.g. nominative, feminine, definite article)</a:t>
            </a:r>
          </a:p>
          <a:p>
            <a:r>
              <a:rPr lang="en-GB"/>
              <a:t> </a:t>
            </a:r>
          </a:p>
          <a:p>
            <a:r>
              <a:rPr lang="de-DE"/>
              <a:t>1 mark: Correct verb form (</a:t>
            </a:r>
            <a:r>
              <a:rPr lang="de-DE" i="1"/>
              <a:t>haben</a:t>
            </a:r>
            <a:r>
              <a:rPr lang="de-DE"/>
              <a:t>, </a:t>
            </a:r>
            <a:r>
              <a:rPr lang="de-DE" i="1"/>
              <a:t>sein</a:t>
            </a:r>
            <a:r>
              <a:rPr lang="de-DE"/>
              <a:t>, </a:t>
            </a:r>
            <a:r>
              <a:rPr lang="de-DE" i="1"/>
              <a:t>mögen</a:t>
            </a:r>
            <a:r>
              <a:rPr lang="de-DE"/>
              <a:t>)</a:t>
            </a:r>
            <a:endParaRPr lang="en-GB"/>
          </a:p>
          <a:p>
            <a:r>
              <a:rPr lang="de-DE"/>
              <a:t> </a:t>
            </a:r>
            <a:endParaRPr lang="en-GB"/>
          </a:p>
          <a:p>
            <a:r>
              <a:rPr lang="en-GB"/>
              <a:t>Note:</a:t>
            </a:r>
          </a:p>
          <a:p>
            <a:r>
              <a:rPr lang="en-GB"/>
              <a:t>The focus of these items is article agreement and irregular verb formation. </a:t>
            </a:r>
            <a:endParaRPr lang="en-GB" sz="2000">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TextBox 6"/>
          <p:cNvSpPr txBox="1"/>
          <p:nvPr/>
        </p:nvSpPr>
        <p:spPr>
          <a:xfrm>
            <a:off x="1197810" y="3741521"/>
            <a:ext cx="4644190" cy="400110"/>
          </a:xfrm>
          <a:prstGeom prst="rect">
            <a:avLst/>
          </a:prstGeom>
          <a:noFill/>
        </p:spPr>
        <p:txBody>
          <a:bodyPr wrap="square" rtlCol="0">
            <a:spAutoFit/>
          </a:bodyPr>
          <a:lstStyle/>
          <a:p>
            <a:pPr algn="l"/>
            <a:r>
              <a:rPr lang="en-GB" sz="2000">
                <a:solidFill>
                  <a:schemeClr val="accent5">
                    <a:lumMod val="50000"/>
                  </a:schemeClr>
                </a:solidFill>
              </a:rPr>
              <a:t>Answer: Ich mache die Aufgabe.</a:t>
            </a:r>
            <a:endParaRPr lang="en-GB" sz="2000" dirty="0">
              <a:solidFill>
                <a:schemeClr val="accent5">
                  <a:lumMod val="50000"/>
                </a:schemeClr>
              </a:solidFill>
            </a:endParaRPr>
          </a:p>
        </p:txBody>
      </p:sp>
      <p:sp>
        <p:nvSpPr>
          <p:cNvPr id="8" name="TextBox 7"/>
          <p:cNvSpPr txBox="1"/>
          <p:nvPr/>
        </p:nvSpPr>
        <p:spPr>
          <a:xfrm>
            <a:off x="1197810" y="4635944"/>
            <a:ext cx="4114800" cy="400110"/>
          </a:xfrm>
          <a:prstGeom prst="rect">
            <a:avLst/>
          </a:prstGeom>
          <a:noFill/>
        </p:spPr>
        <p:txBody>
          <a:bodyPr wrap="square" rtlCol="0">
            <a:spAutoFit/>
          </a:bodyPr>
          <a:lstStyle/>
          <a:p>
            <a:pPr algn="l"/>
            <a:r>
              <a:rPr lang="en-GB" sz="2000">
                <a:solidFill>
                  <a:schemeClr val="accent5">
                    <a:lumMod val="50000"/>
                  </a:schemeClr>
                </a:solidFill>
              </a:rPr>
              <a:t>Answer: Er hat einen Hund.</a:t>
            </a:r>
            <a:endParaRPr lang="en-GB" sz="2000" dirty="0">
              <a:solidFill>
                <a:schemeClr val="accent5">
                  <a:lumMod val="50000"/>
                </a:schemeClr>
              </a:solidFill>
            </a:endParaRPr>
          </a:p>
        </p:txBody>
      </p:sp>
    </p:spTree>
    <p:extLst>
      <p:ext uri="{BB962C8B-B14F-4D97-AF65-F5344CB8AC3E}">
        <p14:creationId xmlns:p14="http://schemas.microsoft.com/office/powerpoint/2010/main" val="12785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69442573"/>
              </p:ext>
            </p:extLst>
          </p:nvPr>
        </p:nvGraphicFramePr>
        <p:xfrm>
          <a:off x="1095058" y="3600228"/>
          <a:ext cx="9662160" cy="2176400"/>
        </p:xfrm>
        <a:graphic>
          <a:graphicData uri="http://schemas.openxmlformats.org/drawingml/2006/table">
            <a:tbl>
              <a:tblPr firstRow="1" firstCol="1" bandRow="1">
                <a:tableStyleId>{5C22544A-7EE6-4342-B048-85BDC9FD1C3A}</a:tableStyleId>
              </a:tblPr>
              <a:tblGrid>
                <a:gridCol w="615058">
                  <a:extLst>
                    <a:ext uri="{9D8B030D-6E8A-4147-A177-3AD203B41FA5}">
                      <a16:colId xmlns:a16="http://schemas.microsoft.com/office/drawing/2014/main" val="4140323520"/>
                    </a:ext>
                  </a:extLst>
                </a:gridCol>
                <a:gridCol w="4516680">
                  <a:extLst>
                    <a:ext uri="{9D8B030D-6E8A-4147-A177-3AD203B41FA5}">
                      <a16:colId xmlns:a16="http://schemas.microsoft.com/office/drawing/2014/main" val="523309026"/>
                    </a:ext>
                  </a:extLst>
                </a:gridCol>
                <a:gridCol w="4530422">
                  <a:extLst>
                    <a:ext uri="{9D8B030D-6E8A-4147-A177-3AD203B41FA5}">
                      <a16:colId xmlns:a16="http://schemas.microsoft.com/office/drawing/2014/main" val="1186406041"/>
                    </a:ext>
                  </a:extLst>
                </a:gridCol>
              </a:tblGrid>
              <a:tr h="0">
                <a:tc>
                  <a:txBody>
                    <a:bodyPr/>
                    <a:lstStyle/>
                    <a:p>
                      <a:pPr algn="l">
                        <a:lnSpc>
                          <a:spcPct val="107000"/>
                        </a:lnSpc>
                        <a:spcAft>
                          <a:spcPts val="0"/>
                        </a:spcAft>
                      </a:pPr>
                      <a:r>
                        <a:rPr lang="en-GB" sz="1800">
                          <a:effectLst/>
                        </a:rPr>
                        <a:t> </a:t>
                      </a:r>
                      <a:endParaRPr lang="en-GB" sz="18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1800">
                          <a:solidFill>
                            <a:srgbClr val="104F75"/>
                          </a:solidFill>
                          <a:effectLst/>
                        </a:rPr>
                        <a:t>Sentence 1</a:t>
                      </a:r>
                      <a:endParaRPr lang="en-GB" sz="18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1800">
                          <a:solidFill>
                            <a:srgbClr val="104F75"/>
                          </a:solidFill>
                          <a:effectLst/>
                        </a:rPr>
                        <a:t>Sentence 2</a:t>
                      </a:r>
                      <a:endParaRPr lang="en-GB" sz="18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518425"/>
                  </a:ext>
                </a:extLst>
              </a:tr>
              <a:tr h="374650">
                <a:tc>
                  <a:txBody>
                    <a:bodyPr/>
                    <a:lstStyle/>
                    <a:p>
                      <a:pPr algn="ctr">
                        <a:lnSpc>
                          <a:spcPct val="107000"/>
                        </a:lnSpc>
                        <a:spcAft>
                          <a:spcPts val="0"/>
                        </a:spcAft>
                      </a:pPr>
                      <a:r>
                        <a:rPr lang="de-DE" sz="1800">
                          <a:solidFill>
                            <a:srgbClr val="104F75"/>
                          </a:solidFill>
                          <a:effectLst/>
                        </a:rPr>
                        <a:t>1.</a:t>
                      </a:r>
                      <a:endParaRPr lang="en-GB" sz="18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endParaRPr lang="de-DE" sz="2000" u="sng">
                        <a:solidFill>
                          <a:srgbClr val="104F75"/>
                        </a:solidFill>
                        <a:effectLst/>
                      </a:endParaRPr>
                    </a:p>
                    <a:p>
                      <a:pPr algn="l">
                        <a:lnSpc>
                          <a:spcPct val="107000"/>
                        </a:lnSpc>
                        <a:spcAft>
                          <a:spcPts val="0"/>
                        </a:spcAft>
                      </a:pPr>
                      <a:r>
                        <a:rPr lang="de-DE" sz="2000" u="sng">
                          <a:solidFill>
                            <a:srgbClr val="104F75"/>
                          </a:solidFill>
                          <a:effectLst/>
                        </a:rPr>
                        <a:t>Das Haus</a:t>
                      </a:r>
                      <a:r>
                        <a:rPr lang="de-DE" sz="2000" u="none">
                          <a:solidFill>
                            <a:srgbClr val="104F75"/>
                          </a:solidFill>
                          <a:effectLst/>
                        </a:rPr>
                        <a:t> ist</a:t>
                      </a:r>
                      <a:r>
                        <a:rPr lang="de-DE" sz="2000">
                          <a:solidFill>
                            <a:srgbClr val="104F75"/>
                          </a:solidFill>
                          <a:effectLst/>
                        </a:rPr>
                        <a:t> klein.</a:t>
                      </a:r>
                    </a:p>
                    <a:p>
                      <a:pPr algn="l">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a:solidFill>
                            <a:srgbClr val="104F75"/>
                          </a:solidFill>
                          <a:effectLst/>
                        </a:rPr>
                        <a:t>__________ ist klein. (it)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791145"/>
                  </a:ext>
                </a:extLst>
              </a:tr>
              <a:tr h="353695">
                <a:tc>
                  <a:txBody>
                    <a:bodyPr/>
                    <a:lstStyle/>
                    <a:p>
                      <a:pPr algn="ctr">
                        <a:lnSpc>
                          <a:spcPct val="107000"/>
                        </a:lnSpc>
                        <a:spcAft>
                          <a:spcPts val="0"/>
                        </a:spcAft>
                      </a:pPr>
                      <a:r>
                        <a:rPr lang="de-DE" sz="1800">
                          <a:solidFill>
                            <a:srgbClr val="104F75"/>
                          </a:solidFill>
                          <a:effectLst/>
                        </a:rPr>
                        <a:t>2.</a:t>
                      </a:r>
                      <a:endParaRPr lang="en-GB" sz="18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endParaRPr lang="de-DE" sz="2000" u="sng">
                        <a:solidFill>
                          <a:srgbClr val="104F75"/>
                        </a:solidFill>
                        <a:effectLst/>
                      </a:endParaRPr>
                    </a:p>
                    <a:p>
                      <a:pPr algn="l">
                        <a:lnSpc>
                          <a:spcPct val="107000"/>
                        </a:lnSpc>
                        <a:spcAft>
                          <a:spcPts val="0"/>
                        </a:spcAft>
                      </a:pPr>
                      <a:r>
                        <a:rPr lang="de-DE" sz="2000" u="sng">
                          <a:solidFill>
                            <a:srgbClr val="104F75"/>
                          </a:solidFill>
                          <a:effectLst/>
                        </a:rPr>
                        <a:t>Die Aufgabe</a:t>
                      </a:r>
                      <a:r>
                        <a:rPr lang="de-DE" sz="2000" u="none" baseline="0">
                          <a:solidFill>
                            <a:srgbClr val="104F75"/>
                          </a:solidFill>
                          <a:effectLst/>
                        </a:rPr>
                        <a:t> </a:t>
                      </a:r>
                      <a:r>
                        <a:rPr lang="de-DE" sz="2000" u="none">
                          <a:solidFill>
                            <a:srgbClr val="104F75"/>
                          </a:solidFill>
                          <a:effectLst/>
                        </a:rPr>
                        <a:t>ist</a:t>
                      </a:r>
                      <a:r>
                        <a:rPr lang="de-DE" sz="2000">
                          <a:solidFill>
                            <a:srgbClr val="104F75"/>
                          </a:solidFill>
                          <a:effectLst/>
                        </a:rPr>
                        <a:t> schwierig.</a:t>
                      </a:r>
                    </a:p>
                    <a:p>
                      <a:pPr algn="l">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a:solidFill>
                            <a:srgbClr val="104F75"/>
                          </a:solidFill>
                          <a:effectLst/>
                        </a:rPr>
                        <a:t>__________ ist schwierig. (it)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0155794"/>
                  </a:ext>
                </a:extLst>
              </a:tr>
            </a:tbl>
          </a:graphicData>
        </a:graphic>
      </p:graphicFrame>
      <p:sp>
        <p:nvSpPr>
          <p:cNvPr id="5" name="Rectangle 1"/>
          <p:cNvSpPr>
            <a:spLocks noChangeArrowheads="1"/>
          </p:cNvSpPr>
          <p:nvPr/>
        </p:nvSpPr>
        <p:spPr bwMode="auto">
          <a:xfrm>
            <a:off x="1095058" y="1637169"/>
            <a:ext cx="104568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PART C</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 </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Read</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 the German sentences. </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In sentence 1, the noun is underlined.</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There is a gap in the sentence 2. </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Say</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Helvetica" panose="020B0604020202020204" pitchFamily="34" charset="0"/>
              </a:rPr>
              <a:t> the missing pronoun to complete sentence 2.</a:t>
            </a:r>
            <a:endParaRPr kumimoji="0" lang="en-GB" altLang="en-US" sz="2000" b="0" i="0" u="none" strike="noStrike" cap="none" normalizeH="0" baseline="0">
              <a:ln>
                <a:noFill/>
              </a:ln>
              <a:solidFill>
                <a:srgbClr val="104F75"/>
              </a:solidFill>
              <a:effectLst/>
              <a:latin typeface="Arial" panose="020B0604020202020204" pitchFamily="34" charset="0"/>
            </a:endParaRPr>
          </a:p>
        </p:txBody>
      </p:sp>
      <p:sp>
        <p:nvSpPr>
          <p:cNvPr id="6" name="Rounded Rectangular Callout 5"/>
          <p:cNvSpPr/>
          <p:nvPr/>
        </p:nvSpPr>
        <p:spPr>
          <a:xfrm>
            <a:off x="6879287" y="294042"/>
            <a:ext cx="2540000" cy="86995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7" name="TextBox 6"/>
          <p:cNvSpPr txBox="1"/>
          <p:nvPr/>
        </p:nvSpPr>
        <p:spPr>
          <a:xfrm>
            <a:off x="6694904" y="4151799"/>
            <a:ext cx="600510" cy="400110"/>
          </a:xfrm>
          <a:prstGeom prst="rect">
            <a:avLst/>
          </a:prstGeom>
          <a:noFill/>
        </p:spPr>
        <p:txBody>
          <a:bodyPr wrap="square" rtlCol="0">
            <a:spAutoFit/>
          </a:bodyPr>
          <a:lstStyle/>
          <a:p>
            <a:pPr algn="l"/>
            <a:r>
              <a:rPr lang="en-GB" sz="2000">
                <a:solidFill>
                  <a:srgbClr val="115076"/>
                </a:solidFill>
              </a:rPr>
              <a:t>Es</a:t>
            </a:r>
            <a:endParaRPr lang="en-GB" sz="2000" dirty="0">
              <a:solidFill>
                <a:srgbClr val="115076"/>
              </a:solidFill>
            </a:endParaRPr>
          </a:p>
        </p:txBody>
      </p:sp>
      <p:sp>
        <p:nvSpPr>
          <p:cNvPr id="8" name="TextBox 7"/>
          <p:cNvSpPr txBox="1"/>
          <p:nvPr/>
        </p:nvSpPr>
        <p:spPr>
          <a:xfrm>
            <a:off x="6675118" y="5120409"/>
            <a:ext cx="762001" cy="400110"/>
          </a:xfrm>
          <a:prstGeom prst="rect">
            <a:avLst/>
          </a:prstGeom>
          <a:noFill/>
        </p:spPr>
        <p:txBody>
          <a:bodyPr wrap="square" rtlCol="0">
            <a:spAutoFit/>
          </a:bodyPr>
          <a:lstStyle/>
          <a:p>
            <a:pPr algn="l"/>
            <a:r>
              <a:rPr lang="en-GB" sz="2000">
                <a:solidFill>
                  <a:srgbClr val="115076"/>
                </a:solidFill>
              </a:rPr>
              <a:t>Sie</a:t>
            </a:r>
            <a:endParaRPr lang="en-GB" sz="2000" dirty="0">
              <a:solidFill>
                <a:srgbClr val="115076"/>
              </a:solidFill>
            </a:endParaRPr>
          </a:p>
        </p:txBody>
      </p:sp>
    </p:spTree>
    <p:extLst>
      <p:ext uri="{BB962C8B-B14F-4D97-AF65-F5344CB8AC3E}">
        <p14:creationId xmlns:p14="http://schemas.microsoft.com/office/powerpoint/2010/main" val="134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5272736" cy="721474"/>
          </a:xfrm>
        </p:spPr>
        <p:txBody>
          <a:bodyPr>
            <a:normAutofit/>
          </a:bodyPr>
          <a:lstStyle/>
          <a:p>
            <a:r>
              <a:rPr lang="en-GB" sz="2800" b="1" dirty="0">
                <a:solidFill>
                  <a:schemeClr val="bg1"/>
                </a:solidFill>
              </a:rPr>
              <a:t>Vocabulary: Listening</a:t>
            </a:r>
          </a:p>
        </p:txBody>
      </p:sp>
      <p:sp>
        <p:nvSpPr>
          <p:cNvPr id="17" name="Rectangle 16"/>
          <p:cNvSpPr/>
          <p:nvPr/>
        </p:nvSpPr>
        <p:spPr>
          <a:xfrm>
            <a:off x="484095" y="1170868"/>
            <a:ext cx="11063472" cy="1080296"/>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 will hear some</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words.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 a tick under the picture or English word</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that best matches what you hear. You will hear each word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1 minute and 50 seconds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14" name="Rounded Rectangular Callout 13"/>
          <p:cNvSpPr/>
          <p:nvPr/>
        </p:nvSpPr>
        <p:spPr>
          <a:xfrm>
            <a:off x="6807200" y="217885"/>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pic>
        <p:nvPicPr>
          <p:cNvPr id="2" name="audio3" descr="icon for the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977748"/>
            <a:ext cx="609600" cy="60960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4183199354"/>
              </p:ext>
            </p:extLst>
          </p:nvPr>
        </p:nvGraphicFramePr>
        <p:xfrm>
          <a:off x="627016" y="2201818"/>
          <a:ext cx="10920550" cy="210312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273111">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104F75"/>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pic>
        <p:nvPicPr>
          <p:cNvPr id="21" name="Picture 20" descr="open book"/>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0667" y="2919408"/>
            <a:ext cx="1473397" cy="667940"/>
          </a:xfrm>
          <a:prstGeom prst="rect">
            <a:avLst/>
          </a:prstGeom>
        </p:spPr>
      </p:pic>
      <p:pic>
        <p:nvPicPr>
          <p:cNvPr id="22" name="Picture 21" descr="chalkboar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7715" y="2658150"/>
            <a:ext cx="1616260" cy="1064766"/>
          </a:xfrm>
          <a:prstGeom prst="rect">
            <a:avLst/>
          </a:prstGeom>
        </p:spPr>
      </p:pic>
      <p:pic>
        <p:nvPicPr>
          <p:cNvPr id="23" name="Picture 22" descr="tabl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67538" y="2564977"/>
            <a:ext cx="2051004" cy="1251112"/>
          </a:xfrm>
          <a:prstGeom prst="rect">
            <a:avLst/>
          </a:prstGeom>
        </p:spPr>
      </p:pic>
      <p:pic>
        <p:nvPicPr>
          <p:cNvPr id="25" name="Picture 24" descr="window"/>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56271" y="2457754"/>
            <a:ext cx="1269394" cy="1265162"/>
          </a:xfrm>
          <a:prstGeom prst="rect">
            <a:avLst/>
          </a:prstGeom>
        </p:spPr>
      </p:pic>
      <p:pic>
        <p:nvPicPr>
          <p:cNvPr id="11" name="Picture 10" descr="green checkmark">
            <a:extLst>
              <a:ext uri="{FF2B5EF4-FFF2-40B4-BE49-F238E27FC236}">
                <a16:creationId xmlns:a16="http://schemas.microsoft.com/office/drawing/2014/main" id="{F317B3F5-E6E0-4092-ACEF-C9F84D9451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9057" y="3816089"/>
            <a:ext cx="449565" cy="468297"/>
          </a:xfrm>
          <a:prstGeom prst="rect">
            <a:avLst/>
          </a:prstGeom>
        </p:spPr>
      </p:pic>
      <p:pic>
        <p:nvPicPr>
          <p:cNvPr id="5" name="audio4" descr="icon for the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8527" y="5096305"/>
            <a:ext cx="609600" cy="6096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204707871"/>
              </p:ext>
            </p:extLst>
          </p:nvPr>
        </p:nvGraphicFramePr>
        <p:xfrm>
          <a:off x="627016" y="4363720"/>
          <a:ext cx="10920550" cy="198628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r>
                        <a:rPr lang="en-GB" sz="2000" b="0">
                          <a:solidFill>
                            <a:srgbClr val="104F75"/>
                          </a:solidFill>
                        </a:rPr>
                        <a:t>to read </a:t>
                      </a:r>
                    </a:p>
                    <a:p>
                      <a:pPr algn="ctr"/>
                      <a:endParaRPr lang="en-GB" sz="2000" b="0">
                        <a:solidFill>
                          <a:srgbClr val="104F75"/>
                        </a:solidFill>
                      </a:endParaRPr>
                    </a:p>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speak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revise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show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370840">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pic>
        <p:nvPicPr>
          <p:cNvPr id="12" name="Picture 11" descr="green checkmark">
            <a:extLst>
              <a:ext uri="{FF2B5EF4-FFF2-40B4-BE49-F238E27FC236}">
                <a16:creationId xmlns:a16="http://schemas.microsoft.com/office/drawing/2014/main" id="{F317B3F5-E6E0-4092-ACEF-C9F84D9451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49839" y="5881703"/>
            <a:ext cx="449565" cy="468297"/>
          </a:xfrm>
          <a:prstGeom prst="rect">
            <a:avLst/>
          </a:prstGeom>
        </p:spPr>
      </p:pic>
    </p:spTree>
    <p:extLst>
      <p:ext uri="{BB962C8B-B14F-4D97-AF65-F5344CB8AC3E}">
        <p14:creationId xmlns:p14="http://schemas.microsoft.com/office/powerpoint/2010/main" val="20661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140"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497"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5526402" cy="721474"/>
          </a:xfrm>
        </p:spPr>
        <p:txBody>
          <a:bodyPr>
            <a:normAutofit/>
          </a:bodyPr>
          <a:lstStyle/>
          <a:p>
            <a:r>
              <a:rPr lang="en-GB" sz="2800" b="1" dirty="0">
                <a:solidFill>
                  <a:schemeClr val="bg1"/>
                </a:solidFill>
              </a:rPr>
              <a:t>Vocabulary: Listening</a:t>
            </a:r>
          </a:p>
        </p:txBody>
      </p:sp>
      <p:sp>
        <p:nvSpPr>
          <p:cNvPr id="2" name="Rectangle 1"/>
          <p:cNvSpPr/>
          <p:nvPr/>
        </p:nvSpPr>
        <p:spPr>
          <a:xfrm>
            <a:off x="320843" y="1241783"/>
            <a:ext cx="11357810" cy="750975"/>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B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words.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 a tick under the type of word</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 hear.  </a:t>
            </a: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each word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 2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09473263"/>
              </p:ext>
            </p:extLst>
          </p:nvPr>
        </p:nvGraphicFramePr>
        <p:xfrm>
          <a:off x="320845" y="2091120"/>
          <a:ext cx="11357809" cy="3836989"/>
        </p:xfrm>
        <a:graphic>
          <a:graphicData uri="http://schemas.openxmlformats.org/drawingml/2006/table">
            <a:tbl>
              <a:tblPr firstRow="1" firstCol="1" bandRow="1">
                <a:tableStyleId>{5C22544A-7EE6-4342-B048-85BDC9FD1C3A}</a:tableStyleId>
              </a:tblPr>
              <a:tblGrid>
                <a:gridCol w="593058">
                  <a:extLst>
                    <a:ext uri="{9D8B030D-6E8A-4147-A177-3AD203B41FA5}">
                      <a16:colId xmlns:a16="http://schemas.microsoft.com/office/drawing/2014/main" val="1595151095"/>
                    </a:ext>
                  </a:extLst>
                </a:gridCol>
                <a:gridCol w="2690924">
                  <a:extLst>
                    <a:ext uri="{9D8B030D-6E8A-4147-A177-3AD203B41FA5}">
                      <a16:colId xmlns:a16="http://schemas.microsoft.com/office/drawing/2014/main" val="4048095990"/>
                    </a:ext>
                  </a:extLst>
                </a:gridCol>
                <a:gridCol w="2690924">
                  <a:extLst>
                    <a:ext uri="{9D8B030D-6E8A-4147-A177-3AD203B41FA5}">
                      <a16:colId xmlns:a16="http://schemas.microsoft.com/office/drawing/2014/main" val="4119267753"/>
                    </a:ext>
                  </a:extLst>
                </a:gridCol>
                <a:gridCol w="2690924">
                  <a:extLst>
                    <a:ext uri="{9D8B030D-6E8A-4147-A177-3AD203B41FA5}">
                      <a16:colId xmlns:a16="http://schemas.microsoft.com/office/drawing/2014/main" val="1488693682"/>
                    </a:ext>
                  </a:extLst>
                </a:gridCol>
                <a:gridCol w="2691979">
                  <a:extLst>
                    <a:ext uri="{9D8B030D-6E8A-4147-A177-3AD203B41FA5}">
                      <a16:colId xmlns:a16="http://schemas.microsoft.com/office/drawing/2014/main" val="1985849078"/>
                    </a:ext>
                  </a:extLst>
                </a:gridCol>
              </a:tblGrid>
              <a:tr h="0">
                <a:tc gridSpan="5">
                  <a:txBody>
                    <a:bodyPr/>
                    <a:lstStyle/>
                    <a:p>
                      <a:pPr>
                        <a:lnSpc>
                          <a:spcPct val="107000"/>
                        </a:lnSpc>
                        <a:spcAft>
                          <a:spcPts val="0"/>
                        </a:spcAft>
                      </a:pPr>
                      <a:r>
                        <a:rPr lang="en-GB" sz="2000">
                          <a:solidFill>
                            <a:srgbClr val="104F75"/>
                          </a:solidFill>
                          <a:effectLst/>
                        </a:rPr>
                        <a:t> </a:t>
                      </a:r>
                    </a:p>
                    <a:p>
                      <a:pPr>
                        <a:lnSpc>
                          <a:spcPct val="107000"/>
                        </a:lnSpc>
                        <a:spcAft>
                          <a:spcPts val="0"/>
                        </a:spcAft>
                      </a:pPr>
                      <a:r>
                        <a:rPr lang="en-GB" sz="2000">
                          <a:solidFill>
                            <a:srgbClr val="104F75"/>
                          </a:solidFill>
                          <a:effectLst/>
                        </a:rPr>
                        <a:t>This word is a good example of …</a:t>
                      </a: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0434826"/>
                  </a:ext>
                </a:extLst>
              </a:tr>
              <a:tr h="0">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1</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an animal</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 place</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 colour</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an</a:t>
                      </a:r>
                      <a:r>
                        <a:rPr lang="en-GB" sz="2000" baseline="0">
                          <a:solidFill>
                            <a:srgbClr val="002060"/>
                          </a:solidFill>
                          <a:effectLst/>
                        </a:rPr>
                        <a:t> object</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730022"/>
                  </a:ext>
                </a:extLst>
              </a:tr>
              <a:tr h="0">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2</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listen to</a:t>
                      </a:r>
                    </a:p>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watch</a:t>
                      </a:r>
                    </a:p>
                    <a:p>
                      <a:pPr algn="ctr">
                        <a:lnSpc>
                          <a:spcPct val="107000"/>
                        </a:lnSpc>
                        <a:spcAft>
                          <a:spcPts val="0"/>
                        </a:spcAft>
                      </a:pPr>
                      <a:r>
                        <a:rPr lang="en-GB" sz="2000">
                          <a:solidFill>
                            <a:srgbClr val="002060"/>
                          </a:solidFill>
                          <a:effectLst/>
                        </a:rPr>
                        <a:t> [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read</a:t>
                      </a:r>
                    </a:p>
                    <a:p>
                      <a:pPr algn="ctr">
                        <a:lnSpc>
                          <a:spcPct val="107000"/>
                        </a:lnSpc>
                        <a:spcAft>
                          <a:spcPts val="0"/>
                        </a:spcAft>
                      </a:pPr>
                      <a:r>
                        <a:rPr lang="en-GB" sz="2000">
                          <a:solidFill>
                            <a:srgbClr val="002060"/>
                          </a:solidFill>
                          <a:effectLst/>
                        </a:rPr>
                        <a:t> [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write</a:t>
                      </a:r>
                    </a:p>
                    <a:p>
                      <a:pPr algn="ctr">
                        <a:lnSpc>
                          <a:spcPct val="107000"/>
                        </a:lnSpc>
                        <a:spcAft>
                          <a:spcPts val="0"/>
                        </a:spcAft>
                      </a:pPr>
                      <a:r>
                        <a:rPr lang="en-GB" sz="2000">
                          <a:solidFill>
                            <a:srgbClr val="002060"/>
                          </a:solidFill>
                          <a:effectLst/>
                        </a:rPr>
                        <a:t> [  ]</a:t>
                      </a:r>
                    </a:p>
                    <a:p>
                      <a:pPr algn="ct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32450"/>
                  </a:ext>
                </a:extLst>
              </a:tr>
            </a:tbl>
          </a:graphicData>
        </a:graphic>
      </p:graphicFrame>
      <p:pic>
        <p:nvPicPr>
          <p:cNvPr id="6" name="Picture 5" descr="green checkmark">
            <a:extLst>
              <a:ext uri="{FF2B5EF4-FFF2-40B4-BE49-F238E27FC236}">
                <a16:creationId xmlns:a16="http://schemas.microsoft.com/office/drawing/2014/main" id="{F317B3F5-E6E0-4092-ACEF-C9F84D9451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6817" y="3579639"/>
            <a:ext cx="449565" cy="468297"/>
          </a:xfrm>
          <a:prstGeom prst="rect">
            <a:avLst/>
          </a:prstGeom>
        </p:spPr>
      </p:pic>
      <p:pic>
        <p:nvPicPr>
          <p:cNvPr id="8" name="Picture 7" descr="green checkmark">
            <a:extLst>
              <a:ext uri="{FF2B5EF4-FFF2-40B4-BE49-F238E27FC236}">
                <a16:creationId xmlns:a16="http://schemas.microsoft.com/office/drawing/2014/main" id="{F317B3F5-E6E0-4092-ACEF-C9F84D9451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6782" y="5208946"/>
            <a:ext cx="449565" cy="468297"/>
          </a:xfrm>
          <a:prstGeom prst="rect">
            <a:avLst/>
          </a:prstGeom>
        </p:spPr>
      </p:pic>
      <p:sp>
        <p:nvSpPr>
          <p:cNvPr id="9" name="Rounded Rectangular Callout 8"/>
          <p:cNvSpPr/>
          <p:nvPr/>
        </p:nvSpPr>
        <p:spPr>
          <a:xfrm>
            <a:off x="6879286" y="203646"/>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pic>
        <p:nvPicPr>
          <p:cNvPr id="5" name="audio5" descr="icon for the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0" y="3274839"/>
            <a:ext cx="609600" cy="609600"/>
          </a:xfrm>
          <a:prstGeom prst="rect">
            <a:avLst/>
          </a:prstGeom>
        </p:spPr>
      </p:pic>
      <p:pic>
        <p:nvPicPr>
          <p:cNvPr id="10" name="audio6" descr="icon for the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5938" y="4904146"/>
            <a:ext cx="609600" cy="609600"/>
          </a:xfrm>
          <a:prstGeom prst="rect">
            <a:avLst/>
          </a:prstGeom>
        </p:spPr>
      </p:pic>
    </p:spTree>
    <p:extLst>
      <p:ext uri="{BB962C8B-B14F-4D97-AF65-F5344CB8AC3E}">
        <p14:creationId xmlns:p14="http://schemas.microsoft.com/office/powerpoint/2010/main" val="12147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675" fill="hold"/>
                                        <p:tgtEl>
                                          <p:spTgt spid="5"/>
                                        </p:tgtEl>
                                      </p:cBhvr>
                                    </p:cmd>
                                  </p:childTnLst>
                                </p:cTn>
                              </p:par>
                            </p:childTnLst>
                          </p:cTn>
                        </p:par>
                      </p:childTnLst>
                    </p:cTn>
                  </p:par>
                </p:childTnLst>
              </p:cTn>
              <p:nextCondLst>
                <p:cond evt="onClick" delay="0">
                  <p:tgtEl>
                    <p:spTgt spid="5"/>
                  </p:tgtEl>
                </p:cond>
              </p:nextCondLst>
            </p:seq>
            <p:audio>
              <p:cMediaNode vol="80000">
                <p:cTn id="20" fill="hold" display="0">
                  <p:stCondLst>
                    <p:cond delay="indefinite"/>
                  </p:stCondLst>
                  <p:endCondLst>
                    <p:cond evt="onStopAudio" delay="0">
                      <p:tgtEl>
                        <p:sldTgt/>
                      </p:tgtEl>
                    </p:cond>
                  </p:endCondLst>
                </p:cTn>
                <p:tgtEl>
                  <p:spTgt spid="5"/>
                </p:tgtEl>
              </p:cMediaNode>
            </p:audio>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327" fill="hold"/>
                                        <p:tgtEl>
                                          <p:spTgt spid="10"/>
                                        </p:tgtEl>
                                      </p:cBhvr>
                                    </p:cmd>
                                  </p:childTnLst>
                                </p:cTn>
                              </p:par>
                            </p:childTnLst>
                          </p:cTn>
                        </p:par>
                      </p:childTnLst>
                    </p:cTn>
                  </p:par>
                </p:childTnLst>
              </p:cTn>
              <p:nextCondLst>
                <p:cond evt="onClick" delay="0">
                  <p:tgtEl>
                    <p:spTgt spid="10"/>
                  </p:tgtEl>
                </p:cond>
              </p:nextCondLst>
            </p:seq>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4836591" cy="721474"/>
          </a:xfrm>
        </p:spPr>
        <p:txBody>
          <a:bodyPr>
            <a:normAutofit/>
          </a:bodyPr>
          <a:lstStyle/>
          <a:p>
            <a:r>
              <a:rPr lang="en-GB" sz="2800" b="1" dirty="0">
                <a:solidFill>
                  <a:schemeClr val="bg1"/>
                </a:solidFill>
              </a:rPr>
              <a:t>Grammar: Listening</a:t>
            </a:r>
          </a:p>
        </p:txBody>
      </p:sp>
      <p:sp>
        <p:nvSpPr>
          <p:cNvPr id="5" name="Rounded Rectangular Callout 4"/>
          <p:cNvSpPr/>
          <p:nvPr/>
        </p:nvSpPr>
        <p:spPr>
          <a:xfrm>
            <a:off x="6856311" y="294041"/>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2" name="Rectangle 1"/>
          <p:cNvSpPr/>
          <p:nvPr/>
        </p:nvSpPr>
        <p:spPr>
          <a:xfrm>
            <a:off x="1876925" y="1353011"/>
            <a:ext cx="8811395" cy="4702826"/>
          </a:xfrm>
          <a:prstGeom prst="rect">
            <a:avLst/>
          </a:prstGeom>
        </p:spPr>
        <p:txBody>
          <a:bodyPr wrap="square">
            <a:spAutoFit/>
          </a:bodyPr>
          <a:lstStyle/>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2 ½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 sentences. You will hear each sentence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Decide whether each sentence is a STATEMENT or a QUESTION.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1	STATEMENT		QUESTION</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2	STATEMENT		QUESTION</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pic>
        <p:nvPicPr>
          <p:cNvPr id="10" name="Lernt sie in der Schule" descr="icon for the audio track">
            <a:hlinkClick r:id="" action="ppaction://media"/>
            <a:extLst>
              <a:ext uri="{FF2B5EF4-FFF2-40B4-BE49-F238E27FC236}">
                <a16:creationId xmlns:a16="http://schemas.microsoft.com/office/drawing/2014/main" id="{54EC8ACD-0B57-42F3-AED5-197631DA635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153920" y="4762210"/>
            <a:ext cx="609600" cy="609600"/>
          </a:xfrm>
          <a:prstGeom prst="rect">
            <a:avLst/>
          </a:prstGeom>
        </p:spPr>
      </p:pic>
      <p:sp>
        <p:nvSpPr>
          <p:cNvPr id="6" name="Oval 5" descr="oval around the word question">
            <a:extLst>
              <a:ext uri="{FF2B5EF4-FFF2-40B4-BE49-F238E27FC236}">
                <a16:creationId xmlns:a16="http://schemas.microsoft.com/office/drawing/2014/main" id="{01997A1D-8D7E-B947-8190-C0310DB95F93}"/>
              </a:ext>
            </a:extLst>
          </p:cNvPr>
          <p:cNvSpPr/>
          <p:nvPr/>
        </p:nvSpPr>
        <p:spPr>
          <a:xfrm>
            <a:off x="7330129" y="4842691"/>
            <a:ext cx="1435500" cy="58064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8" descr="icon for the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153920" y="5466320"/>
            <a:ext cx="609600" cy="609600"/>
          </a:xfrm>
          <a:prstGeom prst="rect">
            <a:avLst/>
          </a:prstGeom>
        </p:spPr>
      </p:pic>
      <p:sp>
        <p:nvSpPr>
          <p:cNvPr id="7" name="Oval 6" descr="oval around the word statement">
            <a:extLst>
              <a:ext uri="{FF2B5EF4-FFF2-40B4-BE49-F238E27FC236}">
                <a16:creationId xmlns:a16="http://schemas.microsoft.com/office/drawing/2014/main" id="{01997A1D-8D7E-B947-8190-C0310DB95F93}"/>
              </a:ext>
            </a:extLst>
          </p:cNvPr>
          <p:cNvSpPr/>
          <p:nvPr/>
        </p:nvSpPr>
        <p:spPr>
          <a:xfrm>
            <a:off x="4607949" y="5486402"/>
            <a:ext cx="1551114" cy="60960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5627" fill="hold"/>
                                        <p:tgtEl>
                                          <p:spTgt spid="9"/>
                                        </p:tgtEl>
                                      </p:cBhvr>
                                    </p:cmd>
                                  </p:childTnLst>
                                </p:cTn>
                              </p:par>
                            </p:childTnLst>
                          </p:cTn>
                        </p:par>
                      </p:childTnLst>
                    </p:cTn>
                  </p:par>
                </p:childTnLst>
              </p:cTn>
              <p:nextCondLst>
                <p:cond evt="onClick" delay="0">
                  <p:tgtEl>
                    <p:spTgt spid="9"/>
                  </p:tgtEl>
                </p:cond>
              </p:nextCondLst>
            </p:seq>
            <p:audio>
              <p:cMediaNode vol="80000">
                <p:cTn id="24" fill="hold" display="0">
                  <p:stCondLst>
                    <p:cond delay="indefinite"/>
                  </p:stCondLst>
                  <p:endCondLst>
                    <p:cond evt="onStopAudio" delay="0">
                      <p:tgtEl>
                        <p:sldTgt/>
                      </p:tgtEl>
                    </p:cond>
                  </p:endCondLst>
                </p:cTn>
                <p:tgtEl>
                  <p:spTgt spid="9"/>
                </p:tgtEl>
              </p:cMediaNode>
            </p:audio>
            <p:audio>
              <p:cMediaNode vol="80000">
                <p:cTn id="25" fill="hold" display="0">
                  <p:stCondLst>
                    <p:cond delay="indefinite"/>
                  </p:stCondLst>
                  <p:endCondLst>
                    <p:cond evt="onStopAudio" delay="0">
                      <p:tgtEl>
                        <p:sldTgt/>
                      </p:tgtEl>
                    </p:cond>
                  </p:endCondLst>
                </p:cTn>
                <p:tgtEl>
                  <p:spTgt spid="10"/>
                </p:tgtEl>
              </p:cMediaNode>
            </p:audio>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dirty="0">
                <a:solidFill>
                  <a:schemeClr val="bg1"/>
                </a:solidFill>
              </a:rPr>
              <a:t>Grammar: Listening</a:t>
            </a:r>
          </a:p>
        </p:txBody>
      </p:sp>
      <p:sp>
        <p:nvSpPr>
          <p:cNvPr id="2" name="Rectangle 1"/>
          <p:cNvSpPr/>
          <p:nvPr/>
        </p:nvSpPr>
        <p:spPr>
          <a:xfrm>
            <a:off x="1243365" y="1562625"/>
            <a:ext cx="10572715" cy="4018729"/>
          </a:xfrm>
          <a:prstGeom prst="rect">
            <a:avLst/>
          </a:prstGeom>
        </p:spPr>
        <p:txBody>
          <a:bodyPr wrap="square">
            <a:spAutoFit/>
          </a:bodyPr>
          <a:lstStyle/>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 sentences. You will hear each sentence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first word is missing from each sentence. Decide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who the verb is referring to</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1	I			you			we</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marL="457200" indent="457200">
              <a:lnSpc>
                <a:spcPct val="107000"/>
              </a:lnSpc>
              <a:spcAft>
                <a:spcPts val="0"/>
              </a:spcAft>
            </a:pPr>
            <a:r>
              <a:rPr lang="en-GB" sz="2000" dirty="0">
                <a:solidFill>
                  <a:srgbClr val="2F5496"/>
                </a:solidFill>
                <a:latin typeface="Century Gothic" panose="020B0502020202020204" pitchFamily="34" charset="0"/>
                <a:ea typeface="SimSun" panose="02010600030101010101" pitchFamily="2" charset="-122"/>
                <a:cs typeface="Times New Roman" panose="02020603050405020304" pitchFamily="18" charset="0"/>
              </a:rPr>
              <a:t>2	I			you			he/she</a:t>
            </a:r>
            <a:endParaRPr lang="en-GB" sz="2000" dirty="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Oval 4" descr="oval around the word I">
            <a:extLst>
              <a:ext uri="{FF2B5EF4-FFF2-40B4-BE49-F238E27FC236}">
                <a16:creationId xmlns:a16="http://schemas.microsoft.com/office/drawing/2014/main" id="{01997A1D-8D7E-B947-8190-C0310DB95F93}"/>
              </a:ext>
            </a:extLst>
          </p:cNvPr>
          <p:cNvSpPr/>
          <p:nvPr/>
        </p:nvSpPr>
        <p:spPr>
          <a:xfrm>
            <a:off x="2866385" y="4342401"/>
            <a:ext cx="669296" cy="66207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around the word you">
            <a:extLst>
              <a:ext uri="{FF2B5EF4-FFF2-40B4-BE49-F238E27FC236}">
                <a16:creationId xmlns:a16="http://schemas.microsoft.com/office/drawing/2014/main" id="{01997A1D-8D7E-B947-8190-C0310DB95F93}"/>
              </a:ext>
            </a:extLst>
          </p:cNvPr>
          <p:cNvSpPr/>
          <p:nvPr/>
        </p:nvSpPr>
        <p:spPr>
          <a:xfrm>
            <a:off x="5809627" y="5014631"/>
            <a:ext cx="669296" cy="66207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6708867" y="726483"/>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pic>
        <p:nvPicPr>
          <p:cNvPr id="10" name="Slide 6-1" descr="icon for the audio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80512" y="4342401"/>
            <a:ext cx="609600" cy="609600"/>
          </a:xfrm>
          <a:prstGeom prst="rect">
            <a:avLst/>
          </a:prstGeom>
        </p:spPr>
      </p:pic>
      <p:pic>
        <p:nvPicPr>
          <p:cNvPr id="11" name="Slide 6-2" descr="icon for the audio trac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80512" y="5067101"/>
            <a:ext cx="609600" cy="609600"/>
          </a:xfrm>
          <a:prstGeom prst="rect">
            <a:avLst/>
          </a:prstGeom>
        </p:spPr>
      </p:pic>
    </p:spTree>
    <p:extLst>
      <p:ext uri="{BB962C8B-B14F-4D97-AF65-F5344CB8AC3E}">
        <p14:creationId xmlns:p14="http://schemas.microsoft.com/office/powerpoint/2010/main" val="26576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608"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7909" fill="hold"/>
                                        <p:tgtEl>
                                          <p:spTgt spid="11"/>
                                        </p:tgtEl>
                                      </p:cBhvr>
                                    </p:cmd>
                                  </p:childTnLst>
                                </p:cTn>
                              </p:par>
                            </p:childTnLst>
                          </p:cTn>
                        </p:par>
                      </p:childTnLst>
                    </p:cTn>
                  </p:par>
                </p:childTnLst>
              </p:cTn>
              <p:nextCondLst>
                <p:cond evt="onClick" delay="0">
                  <p:tgtEl>
                    <p:spTgt spid="11"/>
                  </p:tgtEl>
                </p:cond>
              </p:nextCondLst>
            </p:seq>
            <p:audio>
              <p:cMediaNode vol="80000">
                <p:cTn id="26" fill="hold" display="0">
                  <p:stCondLst>
                    <p:cond delay="indefinite"/>
                  </p:stCondLst>
                  <p:endCondLst>
                    <p:cond evt="onStopAudio" delay="0">
                      <p:tgtEl>
                        <p:sldTgt/>
                      </p:tgtEl>
                    </p:cond>
                  </p:endCondLst>
                </p:cTn>
                <p:tgtEl>
                  <p:spTgt spid="11"/>
                </p:tgtEl>
              </p:cMediaNode>
            </p:audio>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Vocabulary: Reading &amp; Writing </a:t>
            </a:r>
            <a:endParaRPr lang="en-GB" sz="2000" b="1" dirty="0">
              <a:solidFill>
                <a:schemeClr val="bg1"/>
              </a:solidFill>
            </a:endParaRPr>
          </a:p>
        </p:txBody>
      </p:sp>
      <p:sp>
        <p:nvSpPr>
          <p:cNvPr id="2" name="Rectangle 1"/>
          <p:cNvSpPr/>
          <p:nvPr/>
        </p:nvSpPr>
        <p:spPr>
          <a:xfrm>
            <a:off x="999957" y="1689283"/>
            <a:ext cx="10646611" cy="4373505"/>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Translate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the </a:t>
            </a:r>
            <a:r>
              <a:rPr lang="en-GB" sz="2000" b="1" u="sng">
                <a:solidFill>
                  <a:srgbClr val="104F75"/>
                </a:solidFill>
                <a:latin typeface="Century Gothic" panose="020B0502020202020204" pitchFamily="34" charset="0"/>
                <a:ea typeface="Times New Roman" panose="02020603050405020304" pitchFamily="18" charset="0"/>
                <a:cs typeface="Arial" panose="020B0604020202020204" pitchFamily="34" charset="0"/>
              </a:rPr>
              <a:t>underlined</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 German words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the English sentence.</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1 ½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1) Er hat ein </a:t>
            </a:r>
            <a:r>
              <a:rPr lang="en-GB" sz="2000" b="1" u="sng">
                <a:solidFill>
                  <a:srgbClr val="104F75"/>
                </a:solidFill>
                <a:latin typeface="Century Gothic" panose="020B0502020202020204" pitchFamily="34" charset="0"/>
                <a:ea typeface="Times New Roman" panose="02020603050405020304" pitchFamily="18" charset="0"/>
                <a:cs typeface="Arial" panose="020B0604020202020204" pitchFamily="34" charset="0"/>
              </a:rPr>
              <a:t>Tier</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He has an _____________.		 (write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one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word)</a:t>
            </a:r>
            <a:b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b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2) Verstehst du die </a:t>
            </a:r>
            <a:r>
              <a:rPr lang="en-GB" sz="2000" b="1" u="sng">
                <a:solidFill>
                  <a:srgbClr val="104F75"/>
                </a:solidFill>
                <a:latin typeface="Century Gothic" panose="020B0502020202020204" pitchFamily="34" charset="0"/>
                <a:ea typeface="Times New Roman" panose="02020603050405020304" pitchFamily="18" charset="0"/>
                <a:cs typeface="Arial" panose="020B0604020202020204" pitchFamily="34" charset="0"/>
              </a:rPr>
              <a:t>Frage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Do you understand the ____________? (write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one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word)</a:t>
            </a:r>
            <a:b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b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573520" y="833134"/>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 (English spelling is not marked).</a:t>
            </a:r>
          </a:p>
        </p:txBody>
      </p:sp>
      <p:sp>
        <p:nvSpPr>
          <p:cNvPr id="6" name="TextBox 5"/>
          <p:cNvSpPr txBox="1"/>
          <p:nvPr/>
        </p:nvSpPr>
        <p:spPr>
          <a:xfrm>
            <a:off x="6069262" y="4286997"/>
            <a:ext cx="2255520" cy="400110"/>
          </a:xfrm>
          <a:prstGeom prst="rect">
            <a:avLst/>
          </a:prstGeom>
          <a:noFill/>
        </p:spPr>
        <p:txBody>
          <a:bodyPr wrap="square" rtlCol="0">
            <a:spAutoFit/>
          </a:bodyPr>
          <a:lstStyle/>
          <a:p>
            <a:pPr algn="l"/>
            <a:r>
              <a:rPr lang="en-GB" sz="2000" dirty="0">
                <a:solidFill>
                  <a:srgbClr val="115076"/>
                </a:solidFill>
              </a:rPr>
              <a:t>animal / pet</a:t>
            </a:r>
          </a:p>
        </p:txBody>
      </p:sp>
      <p:sp>
        <p:nvSpPr>
          <p:cNvPr id="7" name="TextBox 6"/>
          <p:cNvSpPr txBox="1"/>
          <p:nvPr/>
        </p:nvSpPr>
        <p:spPr>
          <a:xfrm>
            <a:off x="7843520" y="5249664"/>
            <a:ext cx="2255520" cy="400110"/>
          </a:xfrm>
          <a:prstGeom prst="rect">
            <a:avLst/>
          </a:prstGeom>
          <a:noFill/>
        </p:spPr>
        <p:txBody>
          <a:bodyPr wrap="square" rtlCol="0">
            <a:spAutoFit/>
          </a:bodyPr>
          <a:lstStyle/>
          <a:p>
            <a:pPr algn="l"/>
            <a:r>
              <a:rPr lang="en-GB" sz="2000">
                <a:solidFill>
                  <a:srgbClr val="115076"/>
                </a:solidFill>
              </a:rPr>
              <a:t>question</a:t>
            </a:r>
            <a:endParaRPr lang="en-GB" sz="2000" dirty="0">
              <a:solidFill>
                <a:srgbClr val="115076"/>
              </a:solidFill>
            </a:endParaRPr>
          </a:p>
        </p:txBody>
      </p:sp>
    </p:spTree>
    <p:extLst>
      <p:ext uri="{BB962C8B-B14F-4D97-AF65-F5344CB8AC3E}">
        <p14:creationId xmlns:p14="http://schemas.microsoft.com/office/powerpoint/2010/main" val="9351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dirty="0">
                <a:solidFill>
                  <a:schemeClr val="bg1"/>
                </a:solidFill>
              </a:rPr>
              <a:t>Vocabulary: Reading &amp; Writing </a:t>
            </a:r>
          </a:p>
        </p:txBody>
      </p:sp>
      <p:sp>
        <p:nvSpPr>
          <p:cNvPr id="2" name="Rectangle 2"/>
          <p:cNvSpPr>
            <a:spLocks noChangeArrowheads="1"/>
          </p:cNvSpPr>
          <p:nvPr/>
        </p:nvSpPr>
        <p:spPr bwMode="auto">
          <a:xfrm>
            <a:off x="320842" y="1435094"/>
            <a:ext cx="9512970" cy="1366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PART B</a:t>
            </a:r>
            <a:endParaRPr kumimoji="0" lang="en-GB" altLang="en-US" sz="2000" b="0" i="0" u="none" strike="noStrike" cap="none" normalizeH="0" baseline="0" dirty="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Translate</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the </a:t>
            </a:r>
            <a:r>
              <a:rPr kumimoji="0" lang="en-GB" altLang="en-US" sz="2000" b="1" i="0" u="sng" strike="noStrike" cap="none" normalizeH="0" baseline="0" dirty="0">
                <a:ln>
                  <a:noFill/>
                </a:ln>
                <a:solidFill>
                  <a:srgbClr val="104F75"/>
                </a:solidFill>
                <a:effectLst/>
                <a:ea typeface="Times New Roman" panose="02020603050405020304" pitchFamily="18" charset="0"/>
                <a:cs typeface="Arial" panose="020B0604020202020204" pitchFamily="34" charset="0"/>
              </a:rPr>
              <a:t>underlined</a:t>
            </a: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English words</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to complete the German sentence.</a:t>
            </a:r>
            <a:endParaRPr kumimoji="0" lang="en-GB" altLang="en-US" sz="2000" b="0" i="0" u="none" strike="noStrike" cap="none" normalizeH="0" baseline="0" dirty="0">
              <a:ln>
                <a:noFill/>
              </a:ln>
              <a:solidFill>
                <a:srgbClr val="104F75"/>
              </a:solidFill>
              <a:effectLst/>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2 ½</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Text Box 2"/>
          <p:cNvSpPr txBox="1">
            <a:spLocks noChangeArrowheads="1"/>
          </p:cNvSpPr>
          <p:nvPr/>
        </p:nvSpPr>
        <p:spPr bwMode="auto">
          <a:xfrm>
            <a:off x="3775074" y="2856276"/>
            <a:ext cx="4641850" cy="1003193"/>
          </a:xfrm>
          <a:prstGeom prst="rect">
            <a:avLst/>
          </a:prstGeom>
          <a:solidFill>
            <a:srgbClr val="FFFFFF"/>
          </a:solidFill>
          <a:ln w="9525">
            <a:solidFill>
              <a:srgbClr val="1F4D7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a:t>
            </a:r>
            <a:r>
              <a:rPr kumimoji="0" lang="en-US" altLang="en-US" sz="2000" b="0"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a:t>
            </a:r>
            <a:r>
              <a:rPr kumimoji="0" lang="en-US" altLang="en-US" sz="2000" b="1"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Remember</a:t>
            </a:r>
            <a:r>
              <a:rPr kumimoji="0" lang="en-US" altLang="en-US" sz="2000" b="0"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 German </a:t>
            </a:r>
            <a:r>
              <a:rPr kumimoji="0" lang="en-US" altLang="en-US" sz="2000" b="1"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nouns</a:t>
            </a:r>
            <a:r>
              <a:rPr kumimoji="0" lang="en-US" altLang="en-US" sz="2000" b="0"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begin with a </a:t>
            </a:r>
            <a:r>
              <a:rPr kumimoji="0" lang="en-US" altLang="en-US" sz="2000" b="1" i="0" u="none" strike="noStrike" cap="none" normalizeH="0" baseline="0" dirty="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capital letter !!</a:t>
            </a:r>
            <a:endParaRPr kumimoji="0" lang="en-US" altLang="en-US" sz="3200" b="0" i="0" u="none" strike="noStrike" cap="none" normalizeH="0" baseline="0" dirty="0">
              <a:ln>
                <a:noFill/>
              </a:ln>
              <a:solidFill>
                <a:srgbClr val="104F75"/>
              </a:solidFill>
              <a:effectLst/>
              <a:latin typeface="Arial" panose="020B0604020202020204" pitchFamily="34" charset="0"/>
            </a:endParaRPr>
          </a:p>
        </p:txBody>
      </p:sp>
      <p:sp>
        <p:nvSpPr>
          <p:cNvPr id="6" name="Rectangle 4"/>
          <p:cNvSpPr>
            <a:spLocks noChangeArrowheads="1"/>
          </p:cNvSpPr>
          <p:nvPr/>
        </p:nvSpPr>
        <p:spPr bwMode="auto">
          <a:xfrm>
            <a:off x="320842" y="4192757"/>
            <a:ext cx="11710737"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1) </a:t>
            </a:r>
            <a:r>
              <a:rPr kumimoji="0" lang="en-GB" altLang="en-US" sz="2000" b="1" i="0" u="sng" strike="noStrike" cap="none" normalizeH="0" baseline="0" dirty="0">
                <a:ln>
                  <a:noFill/>
                </a:ln>
                <a:solidFill>
                  <a:srgbClr val="104F75"/>
                </a:solidFill>
                <a:effectLst/>
                <a:ea typeface="Times New Roman" panose="02020603050405020304" pitchFamily="18" charset="0"/>
                <a:cs typeface="Arial" panose="020B0604020202020204" pitchFamily="34" charset="0"/>
              </a:rPr>
              <a:t>The classroom </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is</a:t>
            </a:r>
            <a:r>
              <a:rPr kumimoji="0" lang="en-GB" altLang="en-US" sz="2000" b="0" i="0" u="none" strike="noStrike" cap="none" normalizeH="0" dirty="0">
                <a:ln>
                  <a:noFill/>
                </a:ln>
                <a:solidFill>
                  <a:srgbClr val="104F75"/>
                </a:solidFill>
                <a:effectLst/>
                <a:ea typeface="Times New Roman" panose="02020603050405020304" pitchFamily="18" charset="0"/>
                <a:cs typeface="Arial" panose="020B0604020202020204" pitchFamily="34" charset="0"/>
              </a:rPr>
              <a:t> big</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_____ ________________ </a:t>
            </a:r>
            <a:r>
              <a:rPr lang="en-GB" altLang="en-US" sz="2000" dirty="0" err="1">
                <a:solidFill>
                  <a:srgbClr val="104F75"/>
                </a:solidFill>
                <a:ea typeface="Times New Roman" panose="02020603050405020304" pitchFamily="18" charset="0"/>
                <a:cs typeface="Arial" panose="020B0604020202020204" pitchFamily="34" charset="0"/>
              </a:rPr>
              <a:t>ist</a:t>
            </a:r>
            <a:r>
              <a:rPr lang="en-GB" altLang="en-US" sz="2000" dirty="0">
                <a:solidFill>
                  <a:srgbClr val="104F75"/>
                </a:solidFill>
                <a:ea typeface="Times New Roman" panose="02020603050405020304" pitchFamily="18" charset="0"/>
                <a:cs typeface="Arial" panose="020B0604020202020204" pitchFamily="34" charset="0"/>
              </a:rPr>
              <a:t> </a:t>
            </a:r>
            <a:r>
              <a:rPr lang="en-GB" altLang="en-US" sz="2000" dirty="0" err="1">
                <a:solidFill>
                  <a:srgbClr val="104F75"/>
                </a:solidFill>
                <a:ea typeface="Times New Roman" panose="02020603050405020304" pitchFamily="18" charset="0"/>
                <a:cs typeface="Arial" panose="020B0604020202020204" pitchFamily="34" charset="0"/>
              </a:rPr>
              <a:t>groß</a:t>
            </a:r>
            <a:r>
              <a:rPr lang="en-GB" altLang="en-US" sz="2000" dirty="0">
                <a:solidFill>
                  <a:srgbClr val="104F75"/>
                </a:solidFill>
                <a:ea typeface="Times New Roman" panose="02020603050405020304" pitchFamily="18" charset="0"/>
                <a:cs typeface="Arial" panose="020B0604020202020204" pitchFamily="34" charset="0"/>
              </a:rPr>
              <a:t>.</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two</a:t>
            </a: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2) You must </a:t>
            </a:r>
            <a:r>
              <a:rPr kumimoji="0" lang="en-GB" altLang="en-US" sz="2000" b="1" i="0" u="sng" strike="noStrike" cap="none" normalizeH="0" baseline="0" dirty="0">
                <a:ln>
                  <a:noFill/>
                </a:ln>
                <a:solidFill>
                  <a:srgbClr val="104F75"/>
                </a:solidFill>
                <a:effectLst/>
                <a:ea typeface="Times New Roman" panose="02020603050405020304" pitchFamily="18" charset="0"/>
                <a:cs typeface="Arial" panose="020B0604020202020204" pitchFamily="34" charset="0"/>
              </a:rPr>
              <a:t>see</a:t>
            </a:r>
            <a:r>
              <a:rPr kumimoji="0" lang="en-GB" altLang="en-US" sz="2000" i="0" strike="noStrike" cap="none" normalizeH="0" baseline="0" dirty="0">
                <a:ln>
                  <a:noFill/>
                </a:ln>
                <a:solidFill>
                  <a:srgbClr val="104F75"/>
                </a:solidFill>
                <a:effectLst/>
                <a:ea typeface="Times New Roman" panose="02020603050405020304" pitchFamily="18" charset="0"/>
                <a:cs typeface="Arial" panose="020B0604020202020204" pitchFamily="34" charset="0"/>
              </a:rPr>
              <a:t> the film!</a:t>
            </a:r>
            <a:r>
              <a:rPr lang="en-GB" altLang="en-US" sz="2000" dirty="0">
                <a:solidFill>
                  <a:srgbClr val="104F75"/>
                </a:solidFill>
                <a:ea typeface="Times New Roman" panose="02020603050405020304" pitchFamily="18" charset="0"/>
                <a:cs typeface="Arial" panose="020B0604020202020204" pitchFamily="34" charset="0"/>
              </a:rPr>
              <a:t>	Du muss den Film</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__________</a:t>
            </a:r>
            <a:r>
              <a:rPr kumimoji="0" lang="de-DE" altLang="en-US" sz="2000" b="0" i="0" u="none" strike="noStrike" cap="none" normalizeH="0" dirty="0">
                <a:ln>
                  <a:noFill/>
                </a:ln>
                <a:solidFill>
                  <a:srgbClr val="104F75"/>
                </a:solidFill>
                <a:effectLst/>
                <a:ea typeface="Times New Roman" panose="02020603050405020304" pitchFamily="18" charset="0"/>
                <a:cs typeface="Arial" panose="020B0604020202020204" pitchFamily="34" charset="0"/>
              </a:rPr>
              <a:t> !	</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a:t>
            </a:r>
            <a:r>
              <a:rPr kumimoji="0" lang="de-DE" altLang="en-US" sz="2000" b="0" i="0" u="none" strike="noStrike" cap="none" normalizeH="0" baseline="0" dirty="0" err="1">
                <a:ln>
                  <a:noFill/>
                </a:ln>
                <a:solidFill>
                  <a:srgbClr val="104F75"/>
                </a:solidFill>
                <a:effectLst/>
                <a:ea typeface="Times New Roman" panose="02020603050405020304" pitchFamily="18" charset="0"/>
                <a:cs typeface="Arial" panose="020B0604020202020204" pitchFamily="34" charset="0"/>
              </a:rPr>
              <a:t>write</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a:t>
            </a:r>
            <a:r>
              <a:rPr kumimoji="0" lang="de-DE" altLang="en-US" sz="2000" b="1" i="0" u="none" strike="noStrike" cap="none" normalizeH="0" baseline="0" dirty="0" err="1">
                <a:ln>
                  <a:noFill/>
                </a:ln>
                <a:solidFill>
                  <a:srgbClr val="104F75"/>
                </a:solidFill>
                <a:effectLst/>
                <a:ea typeface="Times New Roman" panose="02020603050405020304" pitchFamily="18" charset="0"/>
                <a:cs typeface="Arial" panose="020B0604020202020204" pitchFamily="34" charset="0"/>
              </a:rPr>
              <a:t>one</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 </a:t>
            </a:r>
            <a:r>
              <a:rPr kumimoji="0" lang="de-DE" altLang="en-US" sz="2000" b="0" i="0" u="none" strike="noStrike" cap="none" normalizeH="0" baseline="0" dirty="0" err="1">
                <a:ln>
                  <a:noFill/>
                </a:ln>
                <a:solidFill>
                  <a:srgbClr val="104F75"/>
                </a:solidFill>
                <a:effectLst/>
                <a:ea typeface="Times New Roman" panose="02020603050405020304" pitchFamily="18" charset="0"/>
                <a:cs typeface="Arial" panose="020B0604020202020204" pitchFamily="34" charset="0"/>
              </a:rPr>
              <a:t>word</a:t>
            </a:r>
            <a:r>
              <a:rPr kumimoji="0" lang="de-DE" altLang="en-US" sz="2000" b="0" i="0" u="none" strike="noStrike" cap="none" normalizeH="0" baseline="0" dirty="0">
                <a:ln>
                  <a:noFill/>
                </a:ln>
                <a:solidFill>
                  <a:srgbClr val="104F75"/>
                </a:solidFill>
                <a:effectLst/>
                <a:ea typeface="Times New Roman" panose="02020603050405020304" pitchFamily="18" charset="0"/>
                <a:cs typeface="Arial" panose="020B0604020202020204" pitchFamily="34" charset="0"/>
              </a:rPr>
              <a:t>)</a:t>
            </a:r>
            <a:endParaRPr kumimoji="0" lang="de-DE" altLang="en-US" sz="2000" b="0" i="0" u="none" strike="noStrike" cap="none" normalizeH="0" baseline="0" dirty="0">
              <a:ln>
                <a:noFill/>
              </a:ln>
              <a:solidFill>
                <a:srgbClr val="104F75"/>
              </a:solidFill>
              <a:effectLst/>
            </a:endParaRPr>
          </a:p>
        </p:txBody>
      </p:sp>
      <p:sp>
        <p:nvSpPr>
          <p:cNvPr id="8" name="TextBox 7"/>
          <p:cNvSpPr txBox="1"/>
          <p:nvPr/>
        </p:nvSpPr>
        <p:spPr>
          <a:xfrm>
            <a:off x="4077902" y="4454366"/>
            <a:ext cx="2729298" cy="400110"/>
          </a:xfrm>
          <a:prstGeom prst="rect">
            <a:avLst/>
          </a:prstGeom>
          <a:noFill/>
        </p:spPr>
        <p:txBody>
          <a:bodyPr wrap="square" rtlCol="0">
            <a:spAutoFit/>
          </a:bodyPr>
          <a:lstStyle/>
          <a:p>
            <a:pPr algn="l"/>
            <a:r>
              <a:rPr lang="en-GB" sz="2000" dirty="0">
                <a:solidFill>
                  <a:srgbClr val="115076"/>
                </a:solidFill>
              </a:rPr>
              <a:t>Das   </a:t>
            </a:r>
            <a:r>
              <a:rPr lang="en-GB" sz="2000" dirty="0" err="1">
                <a:solidFill>
                  <a:srgbClr val="115076"/>
                </a:solidFill>
              </a:rPr>
              <a:t>Klassenzimmer</a:t>
            </a:r>
            <a:endParaRPr lang="en-GB" sz="2000" dirty="0">
              <a:solidFill>
                <a:srgbClr val="115076"/>
              </a:solidFill>
            </a:endParaRPr>
          </a:p>
        </p:txBody>
      </p:sp>
      <p:sp>
        <p:nvSpPr>
          <p:cNvPr id="9" name="TextBox 8"/>
          <p:cNvSpPr txBox="1"/>
          <p:nvPr/>
        </p:nvSpPr>
        <p:spPr>
          <a:xfrm>
            <a:off x="6420050" y="5072093"/>
            <a:ext cx="1169470" cy="400110"/>
          </a:xfrm>
          <a:prstGeom prst="rect">
            <a:avLst/>
          </a:prstGeom>
          <a:noFill/>
        </p:spPr>
        <p:txBody>
          <a:bodyPr wrap="square" rtlCol="0">
            <a:spAutoFit/>
          </a:bodyPr>
          <a:lstStyle/>
          <a:p>
            <a:pPr algn="l"/>
            <a:r>
              <a:rPr lang="en-GB" sz="2000" dirty="0" err="1">
                <a:solidFill>
                  <a:srgbClr val="115076"/>
                </a:solidFill>
              </a:rPr>
              <a:t>sehen</a:t>
            </a:r>
            <a:endParaRPr lang="en-GB" sz="2000" dirty="0">
              <a:solidFill>
                <a:srgbClr val="115076"/>
              </a:solidFill>
            </a:endParaRPr>
          </a:p>
        </p:txBody>
      </p:sp>
      <p:sp>
        <p:nvSpPr>
          <p:cNvPr id="7" name="Rounded Rectangular Callout 6"/>
          <p:cNvSpPr/>
          <p:nvPr/>
        </p:nvSpPr>
        <p:spPr>
          <a:xfrm>
            <a:off x="9096142" y="294041"/>
            <a:ext cx="2958699" cy="4054439"/>
          </a:xfrm>
          <a:prstGeom prst="wedgeRoundRectCallout">
            <a:avLst>
              <a:gd name="adj1" fmla="val -27701"/>
              <a:gd name="adj2" fmla="val 5433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2000" dirty="0"/>
              <a:t>There is one mark for each item. </a:t>
            </a:r>
          </a:p>
          <a:p>
            <a:endParaRPr lang="en-GB" sz="2000" dirty="0"/>
          </a:p>
          <a:p>
            <a:r>
              <a:rPr lang="en-GB" sz="2000" b="1" dirty="0"/>
              <a:t>0.5</a:t>
            </a:r>
            <a:r>
              <a:rPr lang="en-GB" sz="2000" dirty="0"/>
              <a:t> marks awarded for a correct noun with a missing or incorrect article.</a:t>
            </a:r>
          </a:p>
          <a:p>
            <a:endParaRPr lang="en-GB" sz="2000" dirty="0"/>
          </a:p>
          <a:p>
            <a:r>
              <a:rPr lang="en-GB" sz="2000" b="1" dirty="0"/>
              <a:t>1 </a:t>
            </a:r>
            <a:r>
              <a:rPr lang="en-GB" sz="2000" dirty="0"/>
              <a:t>mark awarded for an otherwise correctly-spelled noun with a missing capital letter.</a:t>
            </a:r>
          </a:p>
          <a:p>
            <a:endParaRPr lang="en-GB" sz="2000" dirty="0"/>
          </a:p>
        </p:txBody>
      </p:sp>
    </p:spTree>
    <p:extLst>
      <p:ext uri="{BB962C8B-B14F-4D97-AF65-F5344CB8AC3E}">
        <p14:creationId xmlns:p14="http://schemas.microsoft.com/office/powerpoint/2010/main" val="33891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884591" cy="721474"/>
          </a:xfrm>
        </p:spPr>
        <p:txBody>
          <a:bodyPr>
            <a:normAutofit/>
          </a:bodyPr>
          <a:lstStyle/>
          <a:p>
            <a:r>
              <a:rPr lang="en-GB" sz="2800" b="1" dirty="0">
                <a:solidFill>
                  <a:schemeClr val="bg1"/>
                </a:solidFill>
              </a:rPr>
              <a:t>Vocabulary: Reading &amp; Writing </a:t>
            </a:r>
          </a:p>
        </p:txBody>
      </p:sp>
      <p:graphicFrame>
        <p:nvGraphicFramePr>
          <p:cNvPr id="2" name="Table 1"/>
          <p:cNvGraphicFramePr>
            <a:graphicFrameLocks noGrp="1"/>
          </p:cNvGraphicFramePr>
          <p:nvPr>
            <p:extLst>
              <p:ext uri="{D42A27DB-BD31-4B8C-83A1-F6EECF244321}">
                <p14:modId xmlns:p14="http://schemas.microsoft.com/office/powerpoint/2010/main" val="2684769806"/>
              </p:ext>
            </p:extLst>
          </p:nvPr>
        </p:nvGraphicFramePr>
        <p:xfrm>
          <a:off x="647492" y="2103557"/>
          <a:ext cx="10670213" cy="4163125"/>
        </p:xfrm>
        <a:graphic>
          <a:graphicData uri="http://schemas.openxmlformats.org/drawingml/2006/table">
            <a:tbl>
              <a:tblPr firstRow="1" firstCol="1" bandRow="1">
                <a:tableStyleId>{5C22544A-7EE6-4342-B048-85BDC9FD1C3A}</a:tableStyleId>
              </a:tblPr>
              <a:tblGrid>
                <a:gridCol w="557155">
                  <a:extLst>
                    <a:ext uri="{9D8B030D-6E8A-4147-A177-3AD203B41FA5}">
                      <a16:colId xmlns:a16="http://schemas.microsoft.com/office/drawing/2014/main" val="3223049959"/>
                    </a:ext>
                  </a:extLst>
                </a:gridCol>
                <a:gridCol w="5056033">
                  <a:extLst>
                    <a:ext uri="{9D8B030D-6E8A-4147-A177-3AD203B41FA5}">
                      <a16:colId xmlns:a16="http://schemas.microsoft.com/office/drawing/2014/main" val="1364873382"/>
                    </a:ext>
                  </a:extLst>
                </a:gridCol>
                <a:gridCol w="5057025">
                  <a:extLst>
                    <a:ext uri="{9D8B030D-6E8A-4147-A177-3AD203B41FA5}">
                      <a16:colId xmlns:a16="http://schemas.microsoft.com/office/drawing/2014/main" val="840598201"/>
                    </a:ext>
                  </a:extLst>
                </a:gridCol>
              </a:tblGrid>
              <a:tr h="0">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rgbClr val="104F75"/>
                          </a:solidFill>
                          <a:effectLst/>
                        </a:rPr>
                        <a:t> </a:t>
                      </a:r>
                    </a:p>
                    <a:p>
                      <a:pPr algn="ctr">
                        <a:lnSpc>
                          <a:spcPct val="107000"/>
                        </a:lnSpc>
                        <a:spcAft>
                          <a:spcPts val="0"/>
                        </a:spcAft>
                      </a:pPr>
                      <a:r>
                        <a:rPr lang="en-GB" sz="2000">
                          <a:solidFill>
                            <a:srgbClr val="104F75"/>
                          </a:solidFill>
                          <a:effectLst/>
                        </a:rPr>
                        <a:t>Sentence</a:t>
                      </a: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 </a:t>
                      </a:r>
                    </a:p>
                    <a:p>
                      <a:pPr algn="ctr">
                        <a:lnSpc>
                          <a:spcPct val="107000"/>
                        </a:lnSpc>
                        <a:spcAft>
                          <a:spcPts val="0"/>
                        </a:spcAft>
                      </a:pPr>
                      <a:r>
                        <a:rPr lang="en-GB" sz="2000">
                          <a:solidFill>
                            <a:srgbClr val="104F75"/>
                          </a:solidFill>
                          <a:effectLst/>
                        </a:rPr>
                        <a:t>Choices (circle </a:t>
                      </a:r>
                      <a:r>
                        <a:rPr lang="en-GB" sz="2000" u="sng">
                          <a:solidFill>
                            <a:srgbClr val="104F75"/>
                          </a:solidFill>
                          <a:effectLst/>
                        </a:rPr>
                        <a:t>two</a:t>
                      </a:r>
                      <a:r>
                        <a:rPr lang="en-GB" sz="2000">
                          <a:solidFill>
                            <a:srgbClr val="104F75"/>
                          </a:solidFill>
                          <a:effectLst/>
                        </a:rPr>
                        <a:t>)</a:t>
                      </a:r>
                    </a:p>
                    <a:p>
                      <a:pPr algn="ct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359524"/>
                  </a:ext>
                </a:extLst>
              </a:tr>
              <a:tr h="0">
                <a:tc>
                  <a:txBody>
                    <a:bodyPr/>
                    <a:lstStyle/>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1</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endParaRPr lang="en-GB" sz="2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rgbClr val="104F75"/>
                          </a:solidFill>
                          <a:effectLst/>
                        </a:rPr>
                        <a:t> </a:t>
                      </a:r>
                    </a:p>
                    <a:p>
                      <a:pPr>
                        <a:lnSpc>
                          <a:spcPct val="107000"/>
                        </a:lnSpc>
                        <a:spcAft>
                          <a:spcPts val="0"/>
                        </a:spcAft>
                      </a:pPr>
                      <a:r>
                        <a:rPr lang="de-DE" sz="2000" dirty="0">
                          <a:solidFill>
                            <a:srgbClr val="104F75"/>
                          </a:solidFill>
                          <a:effectLst/>
                        </a:rPr>
                        <a:t> </a:t>
                      </a:r>
                      <a:endParaRPr lang="en-GB" sz="2000" dirty="0">
                        <a:solidFill>
                          <a:srgbClr val="104F75"/>
                        </a:solidFill>
                        <a:effectLst/>
                      </a:endParaRPr>
                    </a:p>
                    <a:p>
                      <a:pPr algn="ctr">
                        <a:lnSpc>
                          <a:spcPct val="107000"/>
                        </a:lnSpc>
                        <a:spcAft>
                          <a:spcPts val="0"/>
                        </a:spcAft>
                      </a:pPr>
                      <a:r>
                        <a:rPr lang="de-DE" sz="2000" dirty="0">
                          <a:solidFill>
                            <a:srgbClr val="104F75"/>
                          </a:solidFill>
                          <a:effectLst/>
                        </a:rPr>
                        <a:t>Die Freunde __________ Fußball.</a:t>
                      </a:r>
                      <a:endParaRPr lang="en-GB" sz="2000" dirty="0">
                        <a:solidFill>
                          <a:srgbClr val="104F75"/>
                        </a:solidFill>
                        <a:effectLst/>
                      </a:endParaRPr>
                    </a:p>
                    <a:p>
                      <a:pPr>
                        <a:lnSpc>
                          <a:spcPct val="107000"/>
                        </a:lnSpc>
                        <a:spcAft>
                          <a:spcPts val="0"/>
                        </a:spcAft>
                      </a:pPr>
                      <a:r>
                        <a:rPr lang="de-DE" sz="2000" dirty="0">
                          <a:solidFill>
                            <a:srgbClr val="104F75"/>
                          </a:solidFill>
                          <a:effectLst/>
                        </a:rPr>
                        <a:t> </a:t>
                      </a:r>
                      <a:endParaRPr lang="en-GB" sz="2000" dirty="0">
                        <a:solidFill>
                          <a:srgbClr val="104F75"/>
                        </a:solidFill>
                        <a:effectLst/>
                      </a:endParaRPr>
                    </a:p>
                    <a:p>
                      <a:pPr>
                        <a:lnSpc>
                          <a:spcPct val="107000"/>
                        </a:lnSpc>
                        <a:spcAft>
                          <a:spcPts val="0"/>
                        </a:spcAft>
                      </a:pPr>
                      <a:r>
                        <a:rPr lang="de-DE" sz="2000" dirty="0">
                          <a:solidFill>
                            <a:srgbClr val="104F75"/>
                          </a:solidFill>
                          <a:effectLst/>
                        </a:rPr>
                        <a:t> </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r>
                        <a:rPr lang="de-DE" sz="2000">
                          <a:solidFill>
                            <a:srgbClr val="104F75"/>
                          </a:solidFill>
                          <a:effectLst/>
                        </a:rPr>
                        <a:t>wohnen / spielen</a:t>
                      </a:r>
                      <a:r>
                        <a:rPr lang="de-DE" sz="2000" baseline="0">
                          <a:solidFill>
                            <a:srgbClr val="104F75"/>
                          </a:solidFill>
                          <a:effectLst/>
                        </a:rPr>
                        <a:t> / </a:t>
                      </a:r>
                      <a:r>
                        <a:rPr lang="de-DE" sz="2000">
                          <a:solidFill>
                            <a:srgbClr val="104F75"/>
                          </a:solidFill>
                          <a:effectLst/>
                        </a:rPr>
                        <a:t> tanzen / sitzen</a:t>
                      </a:r>
                      <a:r>
                        <a:rPr lang="de-DE" sz="2000" baseline="0">
                          <a:solidFill>
                            <a:srgbClr val="104F75"/>
                          </a:solidFill>
                          <a:effectLst/>
                        </a:rPr>
                        <a:t> </a:t>
                      </a:r>
                      <a:r>
                        <a:rPr lang="de-DE" sz="2000">
                          <a:solidFill>
                            <a:srgbClr val="104F75"/>
                          </a:solidFill>
                          <a:effectLst/>
                        </a:rPr>
                        <a:t>/ putzen / mögen</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000587"/>
                  </a:ext>
                </a:extLst>
              </a:tr>
              <a:tr h="0">
                <a:tc>
                  <a:txBody>
                    <a:bodyPr/>
                    <a:lstStyle/>
                    <a:p>
                      <a:pPr algn="ctr">
                        <a:lnSpc>
                          <a:spcPct val="107000"/>
                        </a:lnSpc>
                        <a:spcAft>
                          <a:spcPts val="0"/>
                        </a:spcAft>
                      </a:pPr>
                      <a:r>
                        <a:rPr lang="de-DE" sz="2000">
                          <a:solidFill>
                            <a:schemeClr val="accent5">
                              <a:lumMod val="50000"/>
                            </a:schemeClr>
                          </a:solidFill>
                          <a:effectLst/>
                        </a:rPr>
                        <a:t> </a:t>
                      </a:r>
                      <a:endParaRPr lang="en-GB" sz="2000">
                        <a:solidFill>
                          <a:schemeClr val="accent5">
                            <a:lumMod val="50000"/>
                          </a:schemeClr>
                        </a:solidFill>
                        <a:effectLst/>
                      </a:endParaRPr>
                    </a:p>
                    <a:p>
                      <a:pPr algn="ctr">
                        <a:lnSpc>
                          <a:spcPct val="107000"/>
                        </a:lnSpc>
                        <a:spcAft>
                          <a:spcPts val="0"/>
                        </a:spcAft>
                      </a:pPr>
                      <a:r>
                        <a:rPr lang="de-DE" sz="2000">
                          <a:solidFill>
                            <a:schemeClr val="accent5">
                              <a:lumMod val="50000"/>
                            </a:schemeClr>
                          </a:solidFill>
                          <a:effectLst/>
                        </a:rPr>
                        <a:t> </a:t>
                      </a:r>
                      <a:endParaRPr lang="en-GB" sz="2000">
                        <a:solidFill>
                          <a:schemeClr val="accent5">
                            <a:lumMod val="50000"/>
                          </a:schemeClr>
                        </a:solidFill>
                        <a:effectLst/>
                      </a:endParaRPr>
                    </a:p>
                    <a:p>
                      <a:pPr algn="ctr">
                        <a:lnSpc>
                          <a:spcPct val="107000"/>
                        </a:lnSpc>
                        <a:spcAft>
                          <a:spcPts val="0"/>
                        </a:spcAft>
                      </a:pPr>
                      <a:r>
                        <a:rPr lang="en-GB" sz="2000">
                          <a:solidFill>
                            <a:schemeClr val="accent5">
                              <a:lumMod val="50000"/>
                            </a:schemeClr>
                          </a:solidFill>
                          <a:effectLst/>
                        </a:rPr>
                        <a:t>2</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endParaRPr lang="en-GB" sz="2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endParaRPr lang="de-DE" sz="2000">
                        <a:solidFill>
                          <a:srgbClr val="104F75"/>
                        </a:solidFill>
                        <a:effectLst/>
                      </a:endParaRPr>
                    </a:p>
                    <a:p>
                      <a:pPr algn="ctr">
                        <a:lnSpc>
                          <a:spcPct val="107000"/>
                        </a:lnSpc>
                        <a:spcAft>
                          <a:spcPts val="0"/>
                        </a:spcAft>
                      </a:pPr>
                      <a:r>
                        <a:rPr lang="de-DE" sz="2000">
                          <a:solidFill>
                            <a:srgbClr val="104F75"/>
                          </a:solidFill>
                          <a:effectLst/>
                        </a:rPr>
                        <a:t>Das</a:t>
                      </a:r>
                      <a:r>
                        <a:rPr lang="de-DE" sz="2000" baseline="0">
                          <a:solidFill>
                            <a:srgbClr val="104F75"/>
                          </a:solidFill>
                          <a:effectLst/>
                        </a:rPr>
                        <a:t> Haus hat </a:t>
                      </a:r>
                      <a:r>
                        <a:rPr lang="de-DE" sz="2000">
                          <a:solidFill>
                            <a:srgbClr val="104F75"/>
                          </a:solidFill>
                          <a:effectLst/>
                        </a:rPr>
                        <a:t>__________ </a:t>
                      </a:r>
                      <a:r>
                        <a:rPr lang="en-GB" sz="2000">
                          <a:solidFill>
                            <a:srgbClr val="104F75"/>
                          </a:solidFill>
                          <a:effectLst/>
                        </a:rPr>
                        <a:t>.</a:t>
                      </a:r>
                    </a:p>
                    <a:p>
                      <a:pPr>
                        <a:lnSpc>
                          <a:spcPct val="107000"/>
                        </a:lnSpc>
                        <a:spcAft>
                          <a:spcPts val="0"/>
                        </a:spcAft>
                      </a:pPr>
                      <a:r>
                        <a:rPr lang="de-DE" sz="2000">
                          <a:solidFill>
                            <a:srgbClr val="104F75"/>
                          </a:solidFill>
                          <a:effectLst/>
                        </a:rPr>
                        <a:t> </a:t>
                      </a:r>
                      <a:endParaRPr lang="en-GB" sz="2000">
                        <a:solidFill>
                          <a:srgbClr val="104F75"/>
                        </a:solidFill>
                        <a:effectLst/>
                      </a:endParaRP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dirty="0">
                          <a:solidFill>
                            <a:srgbClr val="104F75"/>
                          </a:solidFill>
                          <a:effectLst/>
                        </a:rPr>
                        <a:t> </a:t>
                      </a:r>
                      <a:endParaRPr lang="en-GB" sz="2000" dirty="0">
                        <a:solidFill>
                          <a:srgbClr val="104F75"/>
                        </a:solidFill>
                        <a:effectLst/>
                      </a:endParaRPr>
                    </a:p>
                    <a:p>
                      <a:pPr algn="ctr">
                        <a:lnSpc>
                          <a:spcPct val="107000"/>
                        </a:lnSpc>
                        <a:spcAft>
                          <a:spcPts val="0"/>
                        </a:spcAft>
                      </a:pPr>
                      <a:r>
                        <a:rPr lang="de-DE" sz="2000" dirty="0">
                          <a:solidFill>
                            <a:srgbClr val="104F75"/>
                          </a:solidFill>
                          <a:effectLst/>
                        </a:rPr>
                        <a:t> einen Zug / einen Gutschein / </a:t>
                      </a:r>
                    </a:p>
                    <a:p>
                      <a:pPr algn="ctr">
                        <a:lnSpc>
                          <a:spcPct val="107000"/>
                        </a:lnSpc>
                        <a:spcAft>
                          <a:spcPts val="0"/>
                        </a:spcAft>
                      </a:pPr>
                      <a:r>
                        <a:rPr lang="de-DE" sz="2000" dirty="0">
                          <a:solidFill>
                            <a:srgbClr val="104F75"/>
                          </a:solidFill>
                          <a:effectLst/>
                        </a:rPr>
                        <a:t>ein Fenster / eine Tür / eine</a:t>
                      </a:r>
                      <a:r>
                        <a:rPr lang="de-DE" sz="2000" baseline="0" dirty="0">
                          <a:solidFill>
                            <a:srgbClr val="104F75"/>
                          </a:solidFill>
                          <a:effectLst/>
                        </a:rPr>
                        <a:t> Idee</a:t>
                      </a:r>
                      <a:r>
                        <a:rPr lang="de-DE" sz="2000" dirty="0">
                          <a:solidFill>
                            <a:srgbClr val="104F75"/>
                          </a:solidFill>
                          <a:effectLst/>
                        </a:rPr>
                        <a:t> / </a:t>
                      </a:r>
                    </a:p>
                    <a:p>
                      <a:pPr algn="ctr">
                        <a:lnSpc>
                          <a:spcPct val="107000"/>
                        </a:lnSpc>
                        <a:spcAft>
                          <a:spcPts val="0"/>
                        </a:spcAft>
                      </a:pPr>
                      <a:r>
                        <a:rPr lang="de-DE" sz="2000" dirty="0">
                          <a:solidFill>
                            <a:srgbClr val="104F75"/>
                          </a:solidFill>
                          <a:effectLst/>
                        </a:rPr>
                        <a:t>ein Handy</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985065"/>
                  </a:ext>
                </a:extLst>
              </a:tr>
            </a:tbl>
          </a:graphicData>
        </a:graphic>
      </p:graphicFrame>
      <p:sp>
        <p:nvSpPr>
          <p:cNvPr id="5" name="Rectangle 1"/>
          <p:cNvSpPr>
            <a:spLocks noChangeArrowheads="1"/>
          </p:cNvSpPr>
          <p:nvPr/>
        </p:nvSpPr>
        <p:spPr bwMode="auto">
          <a:xfrm>
            <a:off x="575302" y="1309536"/>
            <a:ext cx="10814594" cy="7253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0"/>
              </a:spcAf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PART C  Circle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 different words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that can fill the gap to make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sensible German sentences. </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6" name="Rounded Rectangular Callout 5"/>
          <p:cNvSpPr/>
          <p:nvPr/>
        </p:nvSpPr>
        <p:spPr>
          <a:xfrm>
            <a:off x="7045156" y="202345"/>
            <a:ext cx="2540000" cy="103849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are two marks per question.</a:t>
            </a:r>
          </a:p>
        </p:txBody>
      </p:sp>
      <p:sp>
        <p:nvSpPr>
          <p:cNvPr id="7" name="Oval 6" descr="oval around spielen">
            <a:extLst>
              <a:ext uri="{FF2B5EF4-FFF2-40B4-BE49-F238E27FC236}">
                <a16:creationId xmlns:a16="http://schemas.microsoft.com/office/drawing/2014/main" id="{01997A1D-8D7E-B947-8190-C0310DB95F93}"/>
              </a:ext>
            </a:extLst>
          </p:cNvPr>
          <p:cNvSpPr/>
          <p:nvPr/>
        </p:nvSpPr>
        <p:spPr>
          <a:xfrm>
            <a:off x="7787329" y="3373119"/>
            <a:ext cx="1041711" cy="38608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around mogen">
            <a:extLst>
              <a:ext uri="{FF2B5EF4-FFF2-40B4-BE49-F238E27FC236}">
                <a16:creationId xmlns:a16="http://schemas.microsoft.com/office/drawing/2014/main" id="{01997A1D-8D7E-B947-8190-C0310DB95F93}"/>
              </a:ext>
            </a:extLst>
          </p:cNvPr>
          <p:cNvSpPr/>
          <p:nvPr/>
        </p:nvSpPr>
        <p:spPr>
          <a:xfrm>
            <a:off x="8829040" y="3667760"/>
            <a:ext cx="995680" cy="43688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around ein Fenster">
            <a:extLst>
              <a:ext uri="{FF2B5EF4-FFF2-40B4-BE49-F238E27FC236}">
                <a16:creationId xmlns:a16="http://schemas.microsoft.com/office/drawing/2014/main" id="{01997A1D-8D7E-B947-8190-C0310DB95F93}"/>
              </a:ext>
            </a:extLst>
          </p:cNvPr>
          <p:cNvSpPr/>
          <p:nvPr/>
        </p:nvSpPr>
        <p:spPr>
          <a:xfrm>
            <a:off x="6669729" y="5328921"/>
            <a:ext cx="1435500" cy="38608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around eine Tur">
            <a:extLst>
              <a:ext uri="{FF2B5EF4-FFF2-40B4-BE49-F238E27FC236}">
                <a16:creationId xmlns:a16="http://schemas.microsoft.com/office/drawing/2014/main" id="{01997A1D-8D7E-B947-8190-C0310DB95F93}"/>
              </a:ext>
            </a:extLst>
          </p:cNvPr>
          <p:cNvSpPr/>
          <p:nvPr/>
        </p:nvSpPr>
        <p:spPr>
          <a:xfrm>
            <a:off x="8235327" y="5313681"/>
            <a:ext cx="1094077" cy="41656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4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 (1)</Template>
  <TotalTime>1562</TotalTime>
  <Words>2771</Words>
  <Application>Microsoft Macintosh PowerPoint</Application>
  <PresentationFormat>Widescreen</PresentationFormat>
  <Paragraphs>480</Paragraphs>
  <Slides>25</Slides>
  <Notes>25</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Symbol</vt:lpstr>
      <vt:lpstr>1_Office Theme</vt:lpstr>
      <vt:lpstr>Practice assessment</vt:lpstr>
      <vt:lpstr>Phonics: Listening &amp; Writing</vt:lpstr>
      <vt:lpstr>Vocabulary: Listening</vt:lpstr>
      <vt:lpstr>Vocabulary: Listening</vt:lpstr>
      <vt:lpstr>Grammar: Listening</vt:lpstr>
      <vt:lpstr>Grammar: Listening</vt:lpstr>
      <vt:lpstr>Vocabulary: Reading &amp; Writing </vt:lpstr>
      <vt:lpstr>Vocabulary: Reading &amp; Writing </vt:lpstr>
      <vt:lpstr>Vocabulary: Reading &amp; Writing </vt:lpstr>
      <vt:lpstr>Vocabulary: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Phonics: Speaking </vt:lpstr>
      <vt:lpstr>Vocabulary: Speaking </vt:lpstr>
      <vt:lpstr>Grammar: Speaking </vt:lpstr>
      <vt:lpstr>Grammar: Speaking </vt:lpstr>
      <vt:lpstr>Grammar: Speaking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Helen Thomas</cp:lastModifiedBy>
  <cp:revision>328</cp:revision>
  <dcterms:created xsi:type="dcterms:W3CDTF">2020-06-03T16:44:05Z</dcterms:created>
  <dcterms:modified xsi:type="dcterms:W3CDTF">2021-01-29T10:04:42Z</dcterms:modified>
</cp:coreProperties>
</file>