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336" r:id="rId3"/>
    <p:sldId id="341" r:id="rId4"/>
    <p:sldId id="345" r:id="rId5"/>
    <p:sldId id="344" r:id="rId6"/>
    <p:sldId id="343" r:id="rId7"/>
    <p:sldId id="342" r:id="rId8"/>
    <p:sldId id="34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1" clrIdx="0">
    <p:extLst>
      <p:ext uri="{19B8F6BF-5375-455C-9EA6-DF929625EA0E}">
        <p15:presenceInfo xmlns:p15="http://schemas.microsoft.com/office/powerpoint/2012/main" userId="Microsoft Office User" providerId="None"/>
      </p:ext>
    </p:extLst>
  </p:cmAuthor>
  <p:cmAuthor id="2" name="Rachel Hawkes" initials="RH" lastIdx="1" clrIdx="1">
    <p:extLst>
      <p:ext uri="{19B8F6BF-5375-455C-9EA6-DF929625EA0E}">
        <p15:presenceInfo xmlns:p15="http://schemas.microsoft.com/office/powerpoint/2012/main" userId="Rachel Hawk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429"/>
    <a:srgbClr val="213764"/>
    <a:srgbClr val="115076"/>
    <a:srgbClr val="FFE5FF"/>
    <a:srgbClr val="FFCCFF"/>
    <a:srgbClr val="E9496B"/>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36" autoAdjust="0"/>
    <p:restoredTop sz="82865" autoAdjust="0"/>
  </p:normalViewPr>
  <p:slideViewPr>
    <p:cSldViewPr snapToGrid="0">
      <p:cViewPr varScale="1">
        <p:scale>
          <a:sx n="75" d="100"/>
          <a:sy n="75" d="100"/>
        </p:scale>
        <p:origin x="168" y="744"/>
      </p:cViewPr>
      <p:guideLst/>
    </p:cSldViewPr>
  </p:slideViewPr>
  <p:outlineViewPr>
    <p:cViewPr>
      <p:scale>
        <a:sx n="33" d="100"/>
        <a:sy n="33" d="100"/>
      </p:scale>
      <p:origin x="0" y="-37800"/>
    </p:cViewPr>
  </p:outlineViewPr>
  <p:notesTextViewPr>
    <p:cViewPr>
      <p:scale>
        <a:sx n="1" d="1"/>
        <a:sy n="1" d="1"/>
      </p:scale>
      <p:origin x="0" y="0"/>
    </p:cViewPr>
  </p:notesTextViewPr>
  <p:sorterViewPr>
    <p:cViewPr>
      <p:scale>
        <a:sx n="84" d="100"/>
        <a:sy n="84"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16478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word research can mean a lot of things, from a poll on Twitter to a double-blind clinical trial. A lot of people participate in research: industry researchers and developers, government agencies (e.g. ONS), NGOs, and researchers at universities.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18581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228420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range of research and researchers means it is important that we consider the quality of research. One way of doing that is looking where research is published.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Newspapers, magazines, and books use (copy) editors and fact checkers, sometimes lawyers, to ensure the published information is accurate.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research projects are often detailed and technical and to really evaluate the quality of a study it needs to be looked at by an expert.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a defining criteria of research include that it builds on previous work in the area in systematic and rigorous ways, and it is driven by clear research questions or aims, it is underpinned by one or more theories which could broadly be characterized as “we think the world might work in ‘this way’ – does it?; or can we develop a theory that explains how the world works and so helps to explain certain phenomena better.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Academic journals use a process called peer review as a process of quality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232614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university researchers complete a project, they look for a way to let the community know about the results. Typically, they publish their results in an academic journal.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Newspapers, magazine, and books use (copy) editors and fact checkers, sometimes lawyers, to ensure the published information is accurate.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Academia uses a process called peer review. Peer review is a process of quality control. It is important because academic projects are often detailed and technical and to really evaluate the quality of a study it needs to be looked at by an expert.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it work? Let’s look at an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Researcher(s) complete a study and want to share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send it to a suitable journal, e.g. </a:t>
            </a:r>
            <a:r>
              <a:rPr lang="en-US" i="1" dirty="0"/>
              <a:t>Language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journal editor considers the article. At this point the article may be rejected, because it doesn’t suit the topic of the journal or because there are obvious general problems with the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If the article is suitable, the editor sends the article to a number of other researchers who are experts in the same area of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reviewers provide feedback and can ask for changes to be made. </a:t>
            </a:r>
            <a:r>
              <a:rPr lang="en-US" i="0" dirty="0">
                <a:sym typeface="Wingdings" pitchFamily="2" charset="2"/>
              </a:rPr>
              <a:t> The article can also be rejected at this point</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Researcher revises paper and send it back to the reviewers.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reviewers check whether the the changes are sufficient. If they are, the article gets published.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110734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Peer-reviewed research published in academic journals sounds great! However, it has several (big) problems. We won’t go into all of the issues, but briefly focus on the two issues that are most relevant to practitioners:</a:t>
            </a:r>
          </a:p>
          <a:p>
            <a:r>
              <a:rPr lang="en-US" sz="1200" dirty="0"/>
              <a:t>Problem 1: The articles that appear in academic journals are often hidden behind paywalls.</a:t>
            </a:r>
          </a:p>
          <a:p>
            <a:r>
              <a:rPr lang="en-US" sz="1200" dirty="0"/>
              <a:t>Problem 2:  The language and methods used in academic research has become increasingly technical.</a:t>
            </a:r>
          </a:p>
          <a:p>
            <a:endParaRPr lang="en-US" sz="1200" dirty="0">
              <a:sym typeface="Wingdings" pitchFamily="2" charset="2"/>
            </a:endParaRPr>
          </a:p>
          <a:p>
            <a:pPr marL="171450" indent="-171450">
              <a:buFont typeface="Wingdings" pitchFamily="2" charset="2"/>
              <a:buChar char="à"/>
            </a:pPr>
            <a:r>
              <a:rPr lang="en-US" dirty="0">
                <a:sym typeface="Wingdings" pitchFamily="2" charset="2"/>
              </a:rPr>
              <a:t>this means that a lot of research (often funded by taxpayer money) is not accessible to non-specialists.</a:t>
            </a:r>
          </a:p>
          <a:p>
            <a:pPr marL="171450" indent="-171450">
              <a:buFont typeface="Wingdings" pitchFamily="2" charset="2"/>
              <a:buChar char="à"/>
            </a:pPr>
            <a:endParaRPr lang="en-US" dirty="0">
              <a:sym typeface="Wingdings" pitchFamily="2" charset="2"/>
            </a:endParaRPr>
          </a:p>
          <a:p>
            <a:pPr marL="0" indent="0">
              <a:buFont typeface="Wingdings" pitchFamily="2" charset="2"/>
              <a:buNone/>
            </a:pPr>
            <a:r>
              <a:rPr lang="en-US" dirty="0">
                <a:sym typeface="Wingdings" pitchFamily="2" charset="2"/>
              </a:rPr>
              <a:t>This is why OASIS exists. We aim to be an intermediary and provide access to peer-reviewed research</a:t>
            </a:r>
          </a:p>
          <a:p>
            <a:pPr marL="0" indent="0">
              <a:buFont typeface="Wingdings" pitchFamily="2" charset="2"/>
              <a:buNone/>
            </a:pPr>
            <a:r>
              <a:rPr lang="en-US" dirty="0">
                <a:sym typeface="Wingdings" pitchFamily="2" charset="2"/>
              </a:rPr>
              <a:t>Accessible in both senses of the word:</a:t>
            </a:r>
          </a:p>
          <a:p>
            <a:pPr marL="171450" indent="-171450">
              <a:buFontTx/>
              <a:buChar char="-"/>
            </a:pPr>
            <a:r>
              <a:rPr lang="en-US" dirty="0">
                <a:sym typeface="Wingdings" pitchFamily="2" charset="2"/>
              </a:rPr>
              <a:t>freely available database</a:t>
            </a:r>
          </a:p>
          <a:p>
            <a:pPr marL="171450" indent="-171450">
              <a:buFontTx/>
              <a:buChar char="-"/>
            </a:pPr>
            <a:r>
              <a:rPr lang="en-US" dirty="0">
                <a:sym typeface="Wingdings" pitchFamily="2" charset="2"/>
              </a:rPr>
              <a:t>non-technical language</a:t>
            </a:r>
          </a:p>
          <a:p>
            <a:pPr marL="171450" indent="-171450">
              <a:buFontTx/>
              <a:buChar char="-"/>
            </a:pPr>
            <a:endParaRPr lang="en-US" dirty="0">
              <a:sym typeface="Wingdings" pitchFamily="2" charset="2"/>
            </a:endParaRPr>
          </a:p>
          <a:p>
            <a:pPr marL="0" indent="0">
              <a:buFontTx/>
              <a:buNone/>
            </a:pPr>
            <a:r>
              <a:rPr lang="en-US" dirty="0">
                <a:sym typeface="Wingdings" pitchFamily="2" charset="2"/>
              </a:rPr>
              <a:t>We now have [insert correct number] summaries available online and more importantly, we have the support of the journals. 15 journals have joined our initiative. Four of the biggest peer reviewed journals ( LL / TQ / the MLJ / SSLA , with an </a:t>
            </a:r>
            <a:r>
              <a:rPr lang="en-US" dirty="0" err="1">
                <a:sym typeface="Wingdings" pitchFamily="2" charset="2"/>
              </a:rPr>
              <a:t>honourable</a:t>
            </a:r>
            <a:r>
              <a:rPr lang="en-US" dirty="0">
                <a:sym typeface="Wingdings" pitchFamily="2" charset="2"/>
              </a:rPr>
              <a:t> mention also for LTR) are all requiring authors of all new articles to write an OASIS summary, which means that the latest research in language learning and teaching is made available to people outside of academia.</a:t>
            </a:r>
          </a:p>
          <a:p>
            <a:pPr marL="0" indent="0">
              <a:buFontTx/>
              <a:buNone/>
            </a:pPr>
            <a:endParaRPr lang="en-US" dirty="0">
              <a:sym typeface="Wingdings" pitchFamily="2" charset="2"/>
            </a:endParaRPr>
          </a:p>
          <a:p>
            <a:pPr marL="0" indent="0">
              <a:buFontTx/>
              <a:buNone/>
            </a:pPr>
            <a:endParaRPr lang="en-US" dirty="0">
              <a:sym typeface="Wingdings" pitchFamily="2" charset="2"/>
            </a:endParaRPr>
          </a:p>
        </p:txBody>
      </p:sp>
      <p:sp>
        <p:nvSpPr>
          <p:cNvPr id="4" name="Slide Number Placeholder 3"/>
          <p:cNvSpPr>
            <a:spLocks noGrp="1"/>
          </p:cNvSpPr>
          <p:nvPr>
            <p:ph type="sldNum" sz="quarter" idx="5"/>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396225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02/02/2021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about:blan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tiff"/><Relationship Id="rId5" Type="http://schemas.openxmlformats.org/officeDocument/2006/relationships/image" Target="../media/image7.png"/><Relationship Id="rId10" Type="http://schemas.openxmlformats.org/officeDocument/2006/relationships/image" Target="../media/image12.tiff"/><Relationship Id="rId4" Type="http://schemas.openxmlformats.org/officeDocument/2006/relationships/image" Target="../media/image6.png"/><Relationship Id="rId9" Type="http://schemas.openxmlformats.org/officeDocument/2006/relationships/image" Target="../media/image11.tif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0" y="2098"/>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p:cNvSpPr/>
          <p:nvPr/>
        </p:nvSpPr>
        <p:spPr>
          <a:xfrm>
            <a:off x="0" y="2098"/>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395111" y="1903379"/>
            <a:ext cx="8606895" cy="2247138"/>
          </a:xfrm>
        </p:spPr>
        <p:txBody>
          <a:bodyPr>
            <a:normAutofit fontScale="90000"/>
          </a:bodyPr>
          <a:lstStyle/>
          <a:p>
            <a:pPr algn="l"/>
            <a:r>
              <a:rPr lang="en-GB" sz="4000" b="1" dirty="0">
                <a:solidFill>
                  <a:prstClr val="white"/>
                </a:solidFill>
              </a:rPr>
              <a:t>Working at the research-practice interface: </a:t>
            </a:r>
            <a:br>
              <a:rPr lang="en-GB" sz="4000" b="1" dirty="0">
                <a:solidFill>
                  <a:prstClr val="white"/>
                </a:solidFill>
              </a:rPr>
            </a:br>
            <a:r>
              <a:rPr lang="en-GB" sz="3600" dirty="0">
                <a:solidFill>
                  <a:prstClr val="white"/>
                </a:solidFill>
              </a:rPr>
              <a:t>Drawing on ‘hard evidence’ using OASIS summaries</a:t>
            </a:r>
            <a:br>
              <a:rPr lang="en-GB" sz="4000" b="1" dirty="0">
                <a:solidFill>
                  <a:prstClr val="white"/>
                </a:solidFill>
              </a:rPr>
            </a:br>
            <a:endParaRPr lang="en-GB" dirty="0"/>
          </a:p>
        </p:txBody>
      </p:sp>
      <p:sp>
        <p:nvSpPr>
          <p:cNvPr id="11" name="Title 3">
            <a:extLst>
              <a:ext uri="{FF2B5EF4-FFF2-40B4-BE49-F238E27FC236}">
                <a16:creationId xmlns:a16="http://schemas.microsoft.com/office/drawing/2014/main" id="{0B4D6FF8-56F4-BD40-ACD6-7860CD983619}"/>
              </a:ext>
            </a:extLst>
          </p:cNvPr>
          <p:cNvSpPr txBox="1">
            <a:spLocks/>
          </p:cNvSpPr>
          <p:nvPr/>
        </p:nvSpPr>
        <p:spPr>
          <a:xfrm>
            <a:off x="395111" y="6133670"/>
            <a:ext cx="231709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02</a:t>
            </a:r>
            <a:r>
              <a:rPr lang="en-GB" sz="1400" dirty="0">
                <a:solidFill>
                  <a:prstClr val="white"/>
                </a:solidFill>
                <a:latin typeface="Century Gothic" panose="020B0502020202020204" pitchFamily="34" charset="0"/>
              </a:rPr>
              <a:t>/02/21</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25A8-0787-4148-A0E3-F01E3A41BD8A}"/>
              </a:ext>
            </a:extLst>
          </p:cNvPr>
          <p:cNvSpPr>
            <a:spLocks noGrp="1"/>
          </p:cNvSpPr>
          <p:nvPr>
            <p:ph type="title"/>
          </p:nvPr>
        </p:nvSpPr>
        <p:spPr>
          <a:xfrm>
            <a:off x="838200" y="443074"/>
            <a:ext cx="10515600" cy="709866"/>
          </a:xfrm>
        </p:spPr>
        <p:txBody>
          <a:bodyPr/>
          <a:lstStyle/>
          <a:p>
            <a:r>
              <a:rPr lang="en-US" b="1" dirty="0"/>
              <a:t>Aims of the day </a:t>
            </a:r>
          </a:p>
        </p:txBody>
      </p:sp>
      <p:sp>
        <p:nvSpPr>
          <p:cNvPr id="3" name="Content Placeholder 2">
            <a:extLst>
              <a:ext uri="{FF2B5EF4-FFF2-40B4-BE49-F238E27FC236}">
                <a16:creationId xmlns:a16="http://schemas.microsoft.com/office/drawing/2014/main" id="{3B1DEFF8-8695-DB4E-9027-498923178346}"/>
              </a:ext>
            </a:extLst>
          </p:cNvPr>
          <p:cNvSpPr>
            <a:spLocks noGrp="1"/>
          </p:cNvSpPr>
          <p:nvPr>
            <p:ph idx="1"/>
          </p:nvPr>
        </p:nvSpPr>
        <p:spPr>
          <a:xfrm>
            <a:off x="838199" y="1411357"/>
            <a:ext cx="10921409" cy="4765606"/>
          </a:xfrm>
        </p:spPr>
        <p:txBody>
          <a:bodyPr>
            <a:normAutofit/>
          </a:bodyPr>
          <a:lstStyle/>
          <a:p>
            <a:pPr marL="514350" indent="-514350">
              <a:buAutoNum type="arabicParenR"/>
            </a:pPr>
            <a:r>
              <a:rPr lang="en-GB" dirty="0"/>
              <a:t>To feel more confident about distinguishing ‘peer-reviewed’ research from other uses of the word ‘research’.</a:t>
            </a:r>
          </a:p>
          <a:p>
            <a:pPr marL="514350" indent="-514350">
              <a:buAutoNum type="arabicParenR"/>
            </a:pPr>
            <a:endParaRPr lang="en-GB" dirty="0"/>
          </a:p>
          <a:p>
            <a:pPr marL="514350" indent="-514350">
              <a:buFont typeface="Arial" panose="020B0604020202020204" pitchFamily="34" charset="0"/>
              <a:buAutoNum type="arabicParenR"/>
            </a:pPr>
            <a:r>
              <a:rPr lang="en-GB" dirty="0"/>
              <a:t>To learn about some research into classroom practice, in order to begin to understand (a) the findings from this research and (b) what the studies themselves are like. </a:t>
            </a:r>
          </a:p>
          <a:p>
            <a:pPr marL="514350" indent="-514350">
              <a:buFont typeface="Arial" panose="020B0604020202020204" pitchFamily="34" charset="0"/>
              <a:buAutoNum type="arabicParenR"/>
            </a:pPr>
            <a:endParaRPr lang="en-GB" dirty="0"/>
          </a:p>
          <a:p>
            <a:pPr marL="514350" indent="-514350">
              <a:buFont typeface="Arial" panose="020B0604020202020204" pitchFamily="34" charset="0"/>
              <a:buAutoNum type="arabicParenR"/>
            </a:pPr>
            <a:r>
              <a:rPr lang="en-GB" dirty="0"/>
              <a:t>To identify links between the research and the issues NCELP has had to consider when delivering CPD and creating resources.</a:t>
            </a:r>
          </a:p>
        </p:txBody>
      </p:sp>
    </p:spTree>
    <p:extLst>
      <p:ext uri="{BB962C8B-B14F-4D97-AF65-F5344CB8AC3E}">
        <p14:creationId xmlns:p14="http://schemas.microsoft.com/office/powerpoint/2010/main" val="52349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EE7D-5546-9343-8632-89057A626EDA}"/>
              </a:ext>
            </a:extLst>
          </p:cNvPr>
          <p:cNvSpPr>
            <a:spLocks noGrp="1"/>
          </p:cNvSpPr>
          <p:nvPr>
            <p:ph type="title"/>
          </p:nvPr>
        </p:nvSpPr>
        <p:spPr>
          <a:xfrm>
            <a:off x="591378" y="500061"/>
            <a:ext cx="11009243" cy="1023939"/>
          </a:xfrm>
        </p:spPr>
        <p:txBody>
          <a:bodyPr>
            <a:normAutofit/>
          </a:bodyPr>
          <a:lstStyle/>
          <a:p>
            <a:r>
              <a:rPr lang="en-US" sz="3800" b="1" dirty="0"/>
              <a:t>“Research”</a:t>
            </a:r>
          </a:p>
        </p:txBody>
      </p:sp>
      <p:pic>
        <p:nvPicPr>
          <p:cNvPr id="6" name="Picture 5" descr="background rectangle">
            <a:extLst>
              <a:ext uri="{FF2B5EF4-FFF2-40B4-BE49-F238E27FC236}">
                <a16:creationId xmlns:a16="http://schemas.microsoft.com/office/drawing/2014/main" id="{CF033D6D-FBD7-724A-9F3E-EF0230019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789"/>
            <a:ext cx="3200401" cy="552275"/>
          </a:xfrm>
          <a:prstGeom prst="rect">
            <a:avLst/>
          </a:prstGeom>
        </p:spPr>
      </p:pic>
      <p:sp>
        <p:nvSpPr>
          <p:cNvPr id="72" name="Content Placeholder 2">
            <a:extLst>
              <a:ext uri="{FF2B5EF4-FFF2-40B4-BE49-F238E27FC236}">
                <a16:creationId xmlns:a16="http://schemas.microsoft.com/office/drawing/2014/main" id="{C07D96B0-3CA7-3448-A376-26ECD3BDCD37}"/>
              </a:ext>
            </a:extLst>
          </p:cNvPr>
          <p:cNvSpPr>
            <a:spLocks noGrp="1"/>
          </p:cNvSpPr>
          <p:nvPr>
            <p:ph idx="1"/>
          </p:nvPr>
        </p:nvSpPr>
        <p:spPr>
          <a:xfrm>
            <a:off x="591378" y="1330036"/>
            <a:ext cx="10921409" cy="5027903"/>
          </a:xfrm>
        </p:spPr>
        <p:txBody>
          <a:bodyPr>
            <a:normAutofit fontScale="85000" lnSpcReduction="20000"/>
          </a:bodyPr>
          <a:lstStyle/>
          <a:p>
            <a:pPr marL="0" indent="0">
              <a:buNone/>
            </a:pPr>
            <a:r>
              <a:rPr lang="en-GB" b="1" dirty="0"/>
              <a:t>The term ‘research’ is vague </a:t>
            </a:r>
          </a:p>
          <a:p>
            <a:pPr lvl="1"/>
            <a:r>
              <a:rPr lang="en-GB" dirty="0"/>
              <a:t>a poll on Twitter</a:t>
            </a:r>
          </a:p>
          <a:p>
            <a:pPr lvl="1"/>
            <a:r>
              <a:rPr lang="en-GB" dirty="0"/>
              <a:t>a </a:t>
            </a:r>
            <a:r>
              <a:rPr lang="en-GB" i="1" dirty="0"/>
              <a:t>double-blind clinical trial</a:t>
            </a:r>
            <a:endParaRPr lang="en-GB" dirty="0"/>
          </a:p>
          <a:p>
            <a:pPr lvl="1"/>
            <a:r>
              <a:rPr lang="en-GB" dirty="0"/>
              <a:t>a narrative review of previous research</a:t>
            </a:r>
          </a:p>
          <a:p>
            <a:pPr lvl="1"/>
            <a:r>
              <a:rPr lang="en-GB" dirty="0"/>
              <a:t>an experiment (+ randomisation + control or comparison group), 50 schools, 5,000 students</a:t>
            </a:r>
          </a:p>
          <a:p>
            <a:pPr lvl="1"/>
            <a:r>
              <a:rPr lang="en-GB" dirty="0"/>
              <a:t>interviews with 5 people</a:t>
            </a:r>
          </a:p>
          <a:p>
            <a:pPr lvl="1"/>
            <a:r>
              <a:rPr lang="en-GB" dirty="0"/>
              <a:t>a systematic review of previous research (such as meta-analysis)</a:t>
            </a:r>
          </a:p>
          <a:p>
            <a:pPr lvl="1"/>
            <a:r>
              <a:rPr lang="en-GB" dirty="0"/>
              <a:t>a think-piece written by a self-labelled researcher advocating a new approach to teaching or policy</a:t>
            </a:r>
          </a:p>
          <a:p>
            <a:pPr lvl="1"/>
            <a:r>
              <a:rPr lang="en-GB" dirty="0"/>
              <a:t>market research in the street</a:t>
            </a:r>
          </a:p>
          <a:p>
            <a:pPr lvl="1"/>
            <a:r>
              <a:rPr lang="en-GB" dirty="0"/>
              <a:t>survey of parents’ reaction to a new school policy</a:t>
            </a:r>
          </a:p>
          <a:p>
            <a:pPr lvl="1"/>
            <a:endParaRPr lang="en-GB" dirty="0"/>
          </a:p>
          <a:p>
            <a:pPr marL="0" indent="0">
              <a:buNone/>
            </a:pPr>
            <a:r>
              <a:rPr lang="en-GB" b="1" dirty="0"/>
              <a:t>Research </a:t>
            </a:r>
            <a:r>
              <a:rPr lang="en-GB" dirty="0"/>
              <a:t>… </a:t>
            </a:r>
          </a:p>
          <a:p>
            <a:r>
              <a:rPr lang="en-GB" dirty="0"/>
              <a:t>fully explains its design and methods – they are ‘transparent’ (someone else could do the same research to check it) </a:t>
            </a:r>
          </a:p>
          <a:p>
            <a:r>
              <a:rPr lang="en-GB" dirty="0"/>
              <a:t>has clear questions/aims </a:t>
            </a:r>
          </a:p>
          <a:p>
            <a:r>
              <a:rPr lang="en-GB" dirty="0"/>
              <a:t>underpinned by ‘</a:t>
            </a:r>
            <a:r>
              <a:rPr lang="en-GB" b="1" u="sng" dirty="0"/>
              <a:t>theory</a:t>
            </a:r>
            <a:r>
              <a:rPr lang="en-GB" dirty="0"/>
              <a:t>’</a:t>
            </a:r>
          </a:p>
        </p:txBody>
      </p:sp>
    </p:spTree>
    <p:extLst>
      <p:ext uri="{BB962C8B-B14F-4D97-AF65-F5344CB8AC3E}">
        <p14:creationId xmlns:p14="http://schemas.microsoft.com/office/powerpoint/2010/main" val="244545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018E-15B9-4E4A-88AC-5EDB01F69437}"/>
              </a:ext>
            </a:extLst>
          </p:cNvPr>
          <p:cNvSpPr>
            <a:spLocks noGrp="1"/>
          </p:cNvSpPr>
          <p:nvPr>
            <p:ph type="title"/>
          </p:nvPr>
        </p:nvSpPr>
        <p:spPr>
          <a:xfrm>
            <a:off x="838200" y="256806"/>
            <a:ext cx="10515600" cy="674527"/>
          </a:xfrm>
        </p:spPr>
        <p:txBody>
          <a:bodyPr>
            <a:normAutofit fontScale="90000"/>
          </a:bodyPr>
          <a:lstStyle/>
          <a:p>
            <a:pPr algn="ctr"/>
            <a:r>
              <a:rPr lang="en-US" sz="3600" dirty="0"/>
              <a:t>‘Research’ </a:t>
            </a:r>
            <a:r>
              <a:rPr lang="en-US" sz="1800" dirty="0"/>
              <a:t>(as we use the term)</a:t>
            </a:r>
            <a:r>
              <a:rPr lang="en-US" sz="3600" dirty="0"/>
              <a:t> is underpinned by ‘theory’</a:t>
            </a:r>
          </a:p>
        </p:txBody>
      </p:sp>
      <p:sp>
        <p:nvSpPr>
          <p:cNvPr id="3" name="Content Placeholder 2">
            <a:extLst>
              <a:ext uri="{FF2B5EF4-FFF2-40B4-BE49-F238E27FC236}">
                <a16:creationId xmlns:a16="http://schemas.microsoft.com/office/drawing/2014/main" id="{9DD389B5-8EAF-AF42-A486-A64E18F1A144}"/>
              </a:ext>
            </a:extLst>
          </p:cNvPr>
          <p:cNvSpPr>
            <a:spLocks noGrp="1"/>
          </p:cNvSpPr>
          <p:nvPr>
            <p:ph idx="1"/>
          </p:nvPr>
        </p:nvSpPr>
        <p:spPr>
          <a:xfrm>
            <a:off x="660400" y="931333"/>
            <a:ext cx="10693400" cy="5401734"/>
          </a:xfrm>
        </p:spPr>
        <p:txBody>
          <a:bodyPr>
            <a:noAutofit/>
          </a:bodyPr>
          <a:lstStyle/>
          <a:p>
            <a:pPr marL="0" indent="0">
              <a:buNone/>
            </a:pPr>
            <a:r>
              <a:rPr lang="en-GB" sz="2000" b="1" dirty="0"/>
              <a:t>Theory can be used in two main ways: </a:t>
            </a:r>
          </a:p>
          <a:p>
            <a:pPr marL="0" indent="0">
              <a:buNone/>
            </a:pPr>
            <a:r>
              <a:rPr lang="en-GB" sz="2000" b="1" dirty="0"/>
              <a:t>The researcher asks … </a:t>
            </a:r>
          </a:p>
          <a:p>
            <a:pPr marL="514350" indent="-514350">
              <a:buFont typeface="+mj-lt"/>
              <a:buAutoNum type="arabicPeriod"/>
            </a:pPr>
            <a:r>
              <a:rPr lang="en-GB" sz="2000" dirty="0"/>
              <a:t>“I think [</a:t>
            </a:r>
            <a:r>
              <a:rPr lang="en-GB" sz="1600" i="1" dirty="0"/>
              <a:t>x</a:t>
            </a:r>
            <a:r>
              <a:rPr lang="en-GB" sz="1600" dirty="0"/>
              <a:t>, such as error correction / vocab learning before lessons / motivation / working memory] </a:t>
            </a:r>
            <a:r>
              <a:rPr lang="en-GB" sz="2000" dirty="0"/>
              <a:t>works like this or is like this: I’m going to test whether that is true” </a:t>
            </a:r>
          </a:p>
          <a:p>
            <a:pPr marL="0" indent="0">
              <a:buNone/>
            </a:pPr>
            <a:r>
              <a:rPr lang="en-GB" sz="2000" dirty="0"/>
              <a:t>= </a:t>
            </a:r>
            <a:r>
              <a:rPr lang="en-GB" sz="2000" b="1" i="1" dirty="0"/>
              <a:t>confirmatory</a:t>
            </a:r>
            <a:r>
              <a:rPr lang="en-GB" sz="2000" dirty="0"/>
              <a:t> research</a:t>
            </a:r>
          </a:p>
          <a:p>
            <a:pPr lvl="1"/>
            <a:r>
              <a:rPr lang="en-GB" sz="1400" dirty="0"/>
              <a:t>Most research we will look at today is of this type. </a:t>
            </a:r>
          </a:p>
          <a:p>
            <a:pPr lvl="1"/>
            <a:r>
              <a:rPr lang="en-GB" sz="1400" i="1" dirty="0"/>
              <a:t>If </a:t>
            </a:r>
            <a:r>
              <a:rPr lang="en-GB" sz="1400" dirty="0"/>
              <a:t>it has certain design</a:t>
            </a:r>
            <a:r>
              <a:rPr lang="en-GB" sz="1400" i="1" dirty="0"/>
              <a:t>, </a:t>
            </a:r>
            <a:r>
              <a:rPr lang="en-GB" sz="1400" dirty="0"/>
              <a:t>this kind of research </a:t>
            </a:r>
            <a:r>
              <a:rPr lang="en-GB" sz="1400" i="1" dirty="0"/>
              <a:t>can</a:t>
            </a:r>
            <a:r>
              <a:rPr lang="en-GB" sz="1400" dirty="0"/>
              <a:t> give evidence about ‘effectiveness’ i.e., ‘causality’ (</a:t>
            </a:r>
            <a:r>
              <a:rPr lang="en-GB" sz="1400" i="1" u="sng" dirty="0"/>
              <a:t>what</a:t>
            </a:r>
            <a:r>
              <a:rPr lang="en-GB" sz="1400" u="sng" dirty="0"/>
              <a:t> </a:t>
            </a:r>
            <a:r>
              <a:rPr lang="en-GB" sz="1400" dirty="0"/>
              <a:t>influenced learning)</a:t>
            </a:r>
          </a:p>
          <a:p>
            <a:pPr lvl="1"/>
            <a:r>
              <a:rPr lang="en-GB" sz="1400" dirty="0"/>
              <a:t>Look for: ‘an intervention’, comparison (or control) groups, randomisation of learners to groups, measures of change (pre-post tests), reduce or eliminate other explanations by ‘controlling’ variables (‘teachers’, ’learners’ prior knowledge’)</a:t>
            </a:r>
          </a:p>
          <a:p>
            <a:pPr marL="0" indent="0">
              <a:buNone/>
            </a:pPr>
            <a:r>
              <a:rPr lang="en-GB" sz="2000" b="1" dirty="0"/>
              <a:t>OR the researcher asks …</a:t>
            </a:r>
          </a:p>
          <a:p>
            <a:pPr marL="514350" indent="-514350">
              <a:buFont typeface="+mj-lt"/>
              <a:buAutoNum type="arabicPeriod" startAt="2"/>
            </a:pPr>
            <a:r>
              <a:rPr lang="en-GB" sz="2000" dirty="0"/>
              <a:t>“What is [</a:t>
            </a:r>
            <a:r>
              <a:rPr lang="en-GB" sz="1400" i="1" dirty="0"/>
              <a:t>x, such as classroom interaction, attitudes to grammar</a:t>
            </a:r>
            <a:r>
              <a:rPr lang="en-GB" sz="2000" dirty="0"/>
              <a:t>] like? How does [</a:t>
            </a:r>
            <a:r>
              <a:rPr lang="en-GB" sz="1800" dirty="0"/>
              <a:t>x, Smith’s account of listening comprehension</a:t>
            </a:r>
            <a:r>
              <a:rPr lang="en-GB" sz="2000" dirty="0"/>
              <a:t>] account for the phenomenon? Can I find examples of [Smith’s account] in my data and can I find other things too?” </a:t>
            </a:r>
          </a:p>
          <a:p>
            <a:pPr marL="0" indent="0">
              <a:buNone/>
            </a:pPr>
            <a:r>
              <a:rPr lang="en-GB" sz="2000" dirty="0"/>
              <a:t>= </a:t>
            </a:r>
            <a:r>
              <a:rPr lang="en-GB" sz="2000" b="1" i="1" dirty="0"/>
              <a:t>exploratory</a:t>
            </a:r>
            <a:r>
              <a:rPr lang="en-GB" sz="2000" dirty="0"/>
              <a:t> research</a:t>
            </a:r>
          </a:p>
          <a:p>
            <a:pPr lvl="1"/>
            <a:r>
              <a:rPr lang="en-GB" sz="1400" dirty="0"/>
              <a:t>Often uses interviews, questionnaires, observation, narrative descriptions, document analysis</a:t>
            </a:r>
          </a:p>
          <a:p>
            <a:pPr lvl="1"/>
            <a:r>
              <a:rPr lang="en-GB" sz="1400" dirty="0"/>
              <a:t>Enriches our understanding; can suggest how to investigate the issue further – what we might test in another study</a:t>
            </a:r>
          </a:p>
        </p:txBody>
      </p:sp>
    </p:spTree>
    <p:extLst>
      <p:ext uri="{BB962C8B-B14F-4D97-AF65-F5344CB8AC3E}">
        <p14:creationId xmlns:p14="http://schemas.microsoft.com/office/powerpoint/2010/main" val="33964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FE6E-C3CC-3640-99F3-E45C86D78136}"/>
              </a:ext>
            </a:extLst>
          </p:cNvPr>
          <p:cNvSpPr>
            <a:spLocks noGrp="1"/>
          </p:cNvSpPr>
          <p:nvPr>
            <p:ph type="title"/>
          </p:nvPr>
        </p:nvSpPr>
        <p:spPr/>
        <p:txBody>
          <a:bodyPr/>
          <a:lstStyle/>
          <a:p>
            <a:r>
              <a:rPr lang="en-US" dirty="0"/>
              <a:t>Evaluating the quality of research</a:t>
            </a:r>
          </a:p>
        </p:txBody>
      </p:sp>
      <p:sp>
        <p:nvSpPr>
          <p:cNvPr id="3" name="Content Placeholder 2">
            <a:extLst>
              <a:ext uri="{FF2B5EF4-FFF2-40B4-BE49-F238E27FC236}">
                <a16:creationId xmlns:a16="http://schemas.microsoft.com/office/drawing/2014/main" id="{65FC168C-F700-3C4A-9AC5-C28A1AF4E76B}"/>
              </a:ext>
            </a:extLst>
          </p:cNvPr>
          <p:cNvSpPr>
            <a:spLocks noGrp="1"/>
          </p:cNvSpPr>
          <p:nvPr>
            <p:ph idx="1"/>
          </p:nvPr>
        </p:nvSpPr>
        <p:spPr/>
        <p:txBody>
          <a:bodyPr/>
          <a:lstStyle/>
          <a:p>
            <a:r>
              <a:rPr lang="en-GB" dirty="0"/>
              <a:t>It is important to evaluate the quality of the research.</a:t>
            </a:r>
          </a:p>
          <a:p>
            <a:r>
              <a:rPr lang="en-GB" dirty="0"/>
              <a:t>How do we do that?</a:t>
            </a:r>
          </a:p>
          <a:p>
            <a:pPr lvl="1"/>
            <a:r>
              <a:rPr lang="en-GB" i="1" dirty="0"/>
              <a:t>where</a:t>
            </a:r>
            <a:r>
              <a:rPr lang="en-GB" dirty="0"/>
              <a:t> is the research is published? peer-reviewed journal?</a:t>
            </a:r>
          </a:p>
          <a:p>
            <a:r>
              <a:rPr lang="en-GB" dirty="0"/>
              <a:t>Academic journals use </a:t>
            </a:r>
            <a:r>
              <a:rPr lang="en-GB" b="1" dirty="0"/>
              <a:t>peer review </a:t>
            </a:r>
            <a:r>
              <a:rPr lang="en-GB" dirty="0"/>
              <a:t>for quality control. </a:t>
            </a:r>
          </a:p>
          <a:p>
            <a:endParaRPr lang="en-US" dirty="0"/>
          </a:p>
        </p:txBody>
      </p:sp>
    </p:spTree>
    <p:extLst>
      <p:ext uri="{BB962C8B-B14F-4D97-AF65-F5344CB8AC3E}">
        <p14:creationId xmlns:p14="http://schemas.microsoft.com/office/powerpoint/2010/main" val="190981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a:extLst>
              <a:ext uri="{FF2B5EF4-FFF2-40B4-BE49-F238E27FC236}">
                <a16:creationId xmlns:a16="http://schemas.microsoft.com/office/drawing/2014/main" id="{CF033D6D-FBD7-724A-9F3E-EF0230019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789"/>
            <a:ext cx="3200401" cy="552275"/>
          </a:xfrm>
          <a:prstGeom prst="rect">
            <a:avLst/>
          </a:prstGeom>
        </p:spPr>
      </p:pic>
      <p:sp>
        <p:nvSpPr>
          <p:cNvPr id="7" name="TextBox 6">
            <a:extLst>
              <a:ext uri="{FF2B5EF4-FFF2-40B4-BE49-F238E27FC236}">
                <a16:creationId xmlns:a16="http://schemas.microsoft.com/office/drawing/2014/main" id="{41C2556C-26DB-D049-85B6-7881B8EE4152}"/>
              </a:ext>
            </a:extLst>
          </p:cNvPr>
          <p:cNvSpPr txBox="1"/>
          <p:nvPr/>
        </p:nvSpPr>
        <p:spPr>
          <a:xfrm>
            <a:off x="0" y="108086"/>
            <a:ext cx="2590800" cy="461665"/>
          </a:xfrm>
          <a:prstGeom prst="rect">
            <a:avLst/>
          </a:prstGeom>
          <a:noFill/>
        </p:spPr>
        <p:txBody>
          <a:bodyPr wrap="square" rtlCol="0">
            <a:spAutoFit/>
          </a:bodyPr>
          <a:lstStyle/>
          <a:p>
            <a:r>
              <a:rPr lang="en-GB" sz="2400" b="1" dirty="0">
                <a:solidFill>
                  <a:schemeClr val="bg1"/>
                </a:solidFill>
                <a:latin typeface="Century Gothic" panose="020B0502020202020204" pitchFamily="34" charset="0"/>
              </a:rPr>
              <a:t>Peer review</a:t>
            </a:r>
          </a:p>
        </p:txBody>
      </p:sp>
      <p:sp>
        <p:nvSpPr>
          <p:cNvPr id="2" name="Title 1">
            <a:extLst>
              <a:ext uri="{FF2B5EF4-FFF2-40B4-BE49-F238E27FC236}">
                <a16:creationId xmlns:a16="http://schemas.microsoft.com/office/drawing/2014/main" id="{B8BFEE7D-5546-9343-8632-89057A626EDA}"/>
              </a:ext>
            </a:extLst>
          </p:cNvPr>
          <p:cNvSpPr>
            <a:spLocks noGrp="1"/>
          </p:cNvSpPr>
          <p:nvPr>
            <p:ph type="title"/>
          </p:nvPr>
        </p:nvSpPr>
        <p:spPr>
          <a:xfrm>
            <a:off x="623624" y="655501"/>
            <a:ext cx="11009243" cy="1128503"/>
          </a:xfrm>
        </p:spPr>
        <p:txBody>
          <a:bodyPr>
            <a:normAutofit/>
          </a:bodyPr>
          <a:lstStyle/>
          <a:p>
            <a:r>
              <a:rPr lang="en-US" sz="3800" b="1" dirty="0"/>
              <a:t>How does peer review work?</a:t>
            </a:r>
          </a:p>
        </p:txBody>
      </p:sp>
      <p:sp>
        <p:nvSpPr>
          <p:cNvPr id="3" name="TextBox 2">
            <a:extLst>
              <a:ext uri="{FF2B5EF4-FFF2-40B4-BE49-F238E27FC236}">
                <a16:creationId xmlns:a16="http://schemas.microsoft.com/office/drawing/2014/main" id="{937EB64C-848E-4548-BA50-7BF3DAC178B4}"/>
              </a:ext>
            </a:extLst>
          </p:cNvPr>
          <p:cNvSpPr txBox="1"/>
          <p:nvPr/>
        </p:nvSpPr>
        <p:spPr>
          <a:xfrm>
            <a:off x="591378" y="1602907"/>
            <a:ext cx="1117505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15076"/>
                </a:solidFill>
                <a:latin typeface="Century Gothic" panose="020B0502020202020204" pitchFamily="34" charset="0"/>
              </a:rPr>
              <a:t>Academic journals use a process called peer review for quality control. </a:t>
            </a:r>
          </a:p>
        </p:txBody>
      </p:sp>
      <p:pic>
        <p:nvPicPr>
          <p:cNvPr id="52" name="Picture 51" descr="an article">
            <a:extLst>
              <a:ext uri="{FF2B5EF4-FFF2-40B4-BE49-F238E27FC236}">
                <a16:creationId xmlns:a16="http://schemas.microsoft.com/office/drawing/2014/main" id="{3CCCD460-83AD-F54B-8879-2FD89C18B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466" y="2746412"/>
            <a:ext cx="1018968" cy="1225826"/>
          </a:xfrm>
          <a:prstGeom prst="rect">
            <a:avLst/>
          </a:prstGeom>
          <a:ln>
            <a:noFill/>
          </a:ln>
        </p:spPr>
      </p:pic>
      <p:grpSp>
        <p:nvGrpSpPr>
          <p:cNvPr id="32" name="Group 31" descr="a researcher">
            <a:extLst>
              <a:ext uri="{FF2B5EF4-FFF2-40B4-BE49-F238E27FC236}">
                <a16:creationId xmlns:a16="http://schemas.microsoft.com/office/drawing/2014/main" id="{881F04BD-B158-0C49-96A4-3868A009CDE4}"/>
              </a:ext>
            </a:extLst>
          </p:cNvPr>
          <p:cNvGrpSpPr/>
          <p:nvPr/>
        </p:nvGrpSpPr>
        <p:grpSpPr>
          <a:xfrm>
            <a:off x="404908" y="4099431"/>
            <a:ext cx="1451038" cy="1434250"/>
            <a:chOff x="-130665" y="2974392"/>
            <a:chExt cx="1451038" cy="1434250"/>
          </a:xfrm>
        </p:grpSpPr>
        <p:grpSp>
          <p:nvGrpSpPr>
            <p:cNvPr id="26" name="Group 25">
              <a:extLst>
                <a:ext uri="{FF2B5EF4-FFF2-40B4-BE49-F238E27FC236}">
                  <a16:creationId xmlns:a16="http://schemas.microsoft.com/office/drawing/2014/main" id="{CBEC0A06-B485-F24F-BD4B-38652B41CE00}"/>
                </a:ext>
              </a:extLst>
            </p:cNvPr>
            <p:cNvGrpSpPr/>
            <p:nvPr/>
          </p:nvGrpSpPr>
          <p:grpSpPr>
            <a:xfrm>
              <a:off x="141378" y="2974392"/>
              <a:ext cx="900000" cy="900001"/>
              <a:chOff x="141378" y="2974392"/>
              <a:chExt cx="900000" cy="900001"/>
            </a:xfrm>
          </p:grpSpPr>
          <p:sp>
            <p:nvSpPr>
              <p:cNvPr id="20" name="Oval 19">
                <a:extLst>
                  <a:ext uri="{FF2B5EF4-FFF2-40B4-BE49-F238E27FC236}">
                    <a16:creationId xmlns:a16="http://schemas.microsoft.com/office/drawing/2014/main" id="{6BCED392-E759-E44C-B117-1F500960D939}"/>
                  </a:ext>
                </a:extLst>
              </p:cNvPr>
              <p:cNvSpPr>
                <a:spLocks/>
              </p:cNvSpPr>
              <p:nvPr/>
            </p:nvSpPr>
            <p:spPr>
              <a:xfrm>
                <a:off x="141378" y="2974392"/>
                <a:ext cx="900000" cy="900000"/>
              </a:xfrm>
              <a:prstGeom prst="ellipse">
                <a:avLst/>
              </a:prstGeom>
              <a:solidFill>
                <a:schemeClr val="bg1"/>
              </a:solid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picture containing doll&#10;&#10;Description automatically generated">
                <a:extLst>
                  <a:ext uri="{FF2B5EF4-FFF2-40B4-BE49-F238E27FC236}">
                    <a16:creationId xmlns:a16="http://schemas.microsoft.com/office/drawing/2014/main" id="{C424B20D-E0DA-EB4A-9546-F4C80B5801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422" y="3121007"/>
                <a:ext cx="753386" cy="753386"/>
              </a:xfrm>
              <a:prstGeom prst="ellipse">
                <a:avLst/>
              </a:prstGeom>
            </p:spPr>
          </p:pic>
        </p:grpSp>
        <p:sp>
          <p:nvSpPr>
            <p:cNvPr id="28" name="TextBox 27">
              <a:extLst>
                <a:ext uri="{FF2B5EF4-FFF2-40B4-BE49-F238E27FC236}">
                  <a16:creationId xmlns:a16="http://schemas.microsoft.com/office/drawing/2014/main" id="{562BD5B3-D2B1-604A-A50B-AEB2425FB36B}"/>
                </a:ext>
              </a:extLst>
            </p:cNvPr>
            <p:cNvSpPr txBox="1"/>
            <p:nvPr/>
          </p:nvSpPr>
          <p:spPr>
            <a:xfrm>
              <a:off x="-130665" y="4039310"/>
              <a:ext cx="1451038" cy="369332"/>
            </a:xfrm>
            <a:prstGeom prst="rect">
              <a:avLst/>
            </a:prstGeom>
            <a:noFill/>
          </p:spPr>
          <p:txBody>
            <a:bodyPr wrap="none" rtlCol="0">
              <a:spAutoFit/>
            </a:bodyPr>
            <a:lstStyle/>
            <a:p>
              <a:r>
                <a:rPr lang="en-US" dirty="0">
                  <a:solidFill>
                    <a:srgbClr val="115076"/>
                  </a:solidFill>
                  <a:latin typeface="Century Gothic" panose="020B0502020202020204" pitchFamily="34" charset="0"/>
                </a:rPr>
                <a:t>Researcher</a:t>
              </a:r>
            </a:p>
          </p:txBody>
        </p:sp>
      </p:grpSp>
      <p:sp>
        <p:nvSpPr>
          <p:cNvPr id="57" name="Right Arrow 56" descr="arrow connecting researcher to editor">
            <a:extLst>
              <a:ext uri="{FF2B5EF4-FFF2-40B4-BE49-F238E27FC236}">
                <a16:creationId xmlns:a16="http://schemas.microsoft.com/office/drawing/2014/main" id="{7300BA3D-E7A0-4A43-9876-750291B92360}"/>
              </a:ext>
            </a:extLst>
          </p:cNvPr>
          <p:cNvSpPr/>
          <p:nvPr/>
        </p:nvSpPr>
        <p:spPr>
          <a:xfrm>
            <a:off x="1686067" y="4414153"/>
            <a:ext cx="669303" cy="34551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descr="an editor">
            <a:extLst>
              <a:ext uri="{FF2B5EF4-FFF2-40B4-BE49-F238E27FC236}">
                <a16:creationId xmlns:a16="http://schemas.microsoft.com/office/drawing/2014/main" id="{DB6BDDCC-265A-854D-A078-4FE3DCCA30F4}"/>
              </a:ext>
            </a:extLst>
          </p:cNvPr>
          <p:cNvGrpSpPr/>
          <p:nvPr/>
        </p:nvGrpSpPr>
        <p:grpSpPr>
          <a:xfrm>
            <a:off x="2393917" y="4004916"/>
            <a:ext cx="1018968" cy="1528765"/>
            <a:chOff x="1858344" y="2879877"/>
            <a:chExt cx="1018968" cy="1528765"/>
          </a:xfrm>
        </p:grpSpPr>
        <p:pic>
          <p:nvPicPr>
            <p:cNvPr id="9" name="Picture 8">
              <a:extLst>
                <a:ext uri="{FF2B5EF4-FFF2-40B4-BE49-F238E27FC236}">
                  <a16:creationId xmlns:a16="http://schemas.microsoft.com/office/drawing/2014/main" id="{CD9F1729-018A-D545-B720-FF7D2E3E3E9C}"/>
                </a:ext>
              </a:extLst>
            </p:cNvPr>
            <p:cNvPicPr>
              <a:picLocks/>
            </p:cNvPicPr>
            <p:nvPr/>
          </p:nvPicPr>
          <p:blipFill>
            <a:blip r:embed="rId6"/>
            <a:stretch>
              <a:fillRect/>
            </a:stretch>
          </p:blipFill>
          <p:spPr>
            <a:xfrm>
              <a:off x="1858344" y="2879877"/>
              <a:ext cx="1018968" cy="1089029"/>
            </a:xfrm>
            <a:prstGeom prst="ellipse">
              <a:avLst/>
            </a:prstGeom>
          </p:spPr>
        </p:pic>
        <p:sp>
          <p:nvSpPr>
            <p:cNvPr id="29" name="TextBox 28">
              <a:extLst>
                <a:ext uri="{FF2B5EF4-FFF2-40B4-BE49-F238E27FC236}">
                  <a16:creationId xmlns:a16="http://schemas.microsoft.com/office/drawing/2014/main" id="{18E00DD1-6623-5841-9175-97B87BDADA71}"/>
                </a:ext>
              </a:extLst>
            </p:cNvPr>
            <p:cNvSpPr txBox="1"/>
            <p:nvPr/>
          </p:nvSpPr>
          <p:spPr>
            <a:xfrm>
              <a:off x="1966292" y="4039310"/>
              <a:ext cx="811441" cy="369332"/>
            </a:xfrm>
            <a:prstGeom prst="rect">
              <a:avLst/>
            </a:prstGeom>
            <a:noFill/>
          </p:spPr>
          <p:txBody>
            <a:bodyPr wrap="none" rtlCol="0">
              <a:spAutoFit/>
            </a:bodyPr>
            <a:lstStyle/>
            <a:p>
              <a:r>
                <a:rPr lang="en-US" dirty="0">
                  <a:solidFill>
                    <a:srgbClr val="115076"/>
                  </a:solidFill>
                  <a:latin typeface="Century Gothic" panose="020B0502020202020204" pitchFamily="34" charset="0"/>
                </a:rPr>
                <a:t>Editor</a:t>
              </a:r>
            </a:p>
          </p:txBody>
        </p:sp>
      </p:grpSp>
      <p:sp>
        <p:nvSpPr>
          <p:cNvPr id="63" name="Right Arrow 62" descr="arrow from the editor to a red x">
            <a:extLst>
              <a:ext uri="{FF2B5EF4-FFF2-40B4-BE49-F238E27FC236}">
                <a16:creationId xmlns:a16="http://schemas.microsoft.com/office/drawing/2014/main" id="{11F002D8-1292-F341-9EC4-60CE614F2C83}"/>
              </a:ext>
            </a:extLst>
          </p:cNvPr>
          <p:cNvSpPr/>
          <p:nvPr/>
        </p:nvSpPr>
        <p:spPr>
          <a:xfrm rot="17748096">
            <a:off x="2833643" y="3423355"/>
            <a:ext cx="611528" cy="31759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descr="Checkbox Crossed">
            <a:extLst>
              <a:ext uri="{FF2B5EF4-FFF2-40B4-BE49-F238E27FC236}">
                <a16:creationId xmlns:a16="http://schemas.microsoft.com/office/drawing/2014/main" id="{4B4F2F28-2289-F84B-97AC-5941486599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0836" y="2444925"/>
            <a:ext cx="914400" cy="914400"/>
          </a:xfrm>
          <a:prstGeom prst="rect">
            <a:avLst/>
          </a:prstGeom>
        </p:spPr>
      </p:pic>
      <p:sp>
        <p:nvSpPr>
          <p:cNvPr id="59" name="Right Arrow 58" descr="arrow connecting edior to the 3 reviewers">
            <a:extLst>
              <a:ext uri="{FF2B5EF4-FFF2-40B4-BE49-F238E27FC236}">
                <a16:creationId xmlns:a16="http://schemas.microsoft.com/office/drawing/2014/main" id="{412BE7C4-3823-4146-BE1D-118BB035AA12}"/>
              </a:ext>
            </a:extLst>
          </p:cNvPr>
          <p:cNvSpPr/>
          <p:nvPr/>
        </p:nvSpPr>
        <p:spPr>
          <a:xfrm>
            <a:off x="3547715" y="4376675"/>
            <a:ext cx="669303" cy="34551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descr="three reviewers">
            <a:extLst>
              <a:ext uri="{FF2B5EF4-FFF2-40B4-BE49-F238E27FC236}">
                <a16:creationId xmlns:a16="http://schemas.microsoft.com/office/drawing/2014/main" id="{53BFE5FC-F635-6443-AE7A-CCB754869659}"/>
              </a:ext>
            </a:extLst>
          </p:cNvPr>
          <p:cNvGrpSpPr/>
          <p:nvPr/>
        </p:nvGrpSpPr>
        <p:grpSpPr>
          <a:xfrm>
            <a:off x="4102363" y="3131824"/>
            <a:ext cx="1301959" cy="3226115"/>
            <a:chOff x="3566790" y="2006785"/>
            <a:chExt cx="1301959" cy="3226115"/>
          </a:xfrm>
        </p:grpSpPr>
        <p:pic>
          <p:nvPicPr>
            <p:cNvPr id="39" name="Picture 38">
              <a:extLst>
                <a:ext uri="{FF2B5EF4-FFF2-40B4-BE49-F238E27FC236}">
                  <a16:creationId xmlns:a16="http://schemas.microsoft.com/office/drawing/2014/main" id="{A1CAEA55-8F85-C24B-911C-0850A6197604}"/>
                </a:ext>
              </a:extLst>
            </p:cNvPr>
            <p:cNvPicPr>
              <a:picLocks noChangeAspect="1"/>
            </p:cNvPicPr>
            <p:nvPr/>
          </p:nvPicPr>
          <p:blipFill rotWithShape="1">
            <a:blip r:embed="rId9"/>
            <a:srcRect b="6211"/>
            <a:stretch/>
          </p:blipFill>
          <p:spPr>
            <a:xfrm>
              <a:off x="3777139" y="2060486"/>
              <a:ext cx="915700" cy="825045"/>
            </a:xfrm>
            <a:prstGeom prst="ellipse">
              <a:avLst/>
            </a:prstGeom>
          </p:spPr>
        </p:pic>
        <p:pic>
          <p:nvPicPr>
            <p:cNvPr id="40" name="Picture 39">
              <a:extLst>
                <a:ext uri="{FF2B5EF4-FFF2-40B4-BE49-F238E27FC236}">
                  <a16:creationId xmlns:a16="http://schemas.microsoft.com/office/drawing/2014/main" id="{692E022B-D98B-964A-BC11-22B0461C35EA}"/>
                </a:ext>
              </a:extLst>
            </p:cNvPr>
            <p:cNvPicPr>
              <a:picLocks noChangeAspect="1"/>
            </p:cNvPicPr>
            <p:nvPr/>
          </p:nvPicPr>
          <p:blipFill>
            <a:blip r:embed="rId10"/>
            <a:stretch>
              <a:fillRect/>
            </a:stretch>
          </p:blipFill>
          <p:spPr>
            <a:xfrm>
              <a:off x="3745001" y="3049347"/>
              <a:ext cx="975559" cy="825045"/>
            </a:xfrm>
            <a:prstGeom prst="ellipse">
              <a:avLst/>
            </a:prstGeom>
          </p:spPr>
        </p:pic>
        <p:grpSp>
          <p:nvGrpSpPr>
            <p:cNvPr id="34" name="Group 33">
              <a:extLst>
                <a:ext uri="{FF2B5EF4-FFF2-40B4-BE49-F238E27FC236}">
                  <a16:creationId xmlns:a16="http://schemas.microsoft.com/office/drawing/2014/main" id="{F4A448F2-4EC7-0845-9154-EE66AED21A35}"/>
                </a:ext>
              </a:extLst>
            </p:cNvPr>
            <p:cNvGrpSpPr/>
            <p:nvPr/>
          </p:nvGrpSpPr>
          <p:grpSpPr>
            <a:xfrm>
              <a:off x="3566790" y="2006785"/>
              <a:ext cx="1301959" cy="3226115"/>
              <a:chOff x="3566790" y="2006785"/>
              <a:chExt cx="1301959" cy="3226115"/>
            </a:xfrm>
          </p:grpSpPr>
          <p:sp>
            <p:nvSpPr>
              <p:cNvPr id="11" name="Oval 10">
                <a:extLst>
                  <a:ext uri="{FF2B5EF4-FFF2-40B4-BE49-F238E27FC236}">
                    <a16:creationId xmlns:a16="http://schemas.microsoft.com/office/drawing/2014/main" id="{67FE281F-5845-8543-8AEB-D973589126A3}"/>
                  </a:ext>
                </a:extLst>
              </p:cNvPr>
              <p:cNvSpPr>
                <a:spLocks/>
              </p:cNvSpPr>
              <p:nvPr/>
            </p:nvSpPr>
            <p:spPr>
              <a:xfrm>
                <a:off x="3784989" y="2006785"/>
                <a:ext cx="900000" cy="900000"/>
              </a:xfrm>
              <a:prstGeom prst="ellips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C792BA-ED6D-0743-9047-02F296F98ACD}"/>
                  </a:ext>
                </a:extLst>
              </p:cNvPr>
              <p:cNvSpPr>
                <a:spLocks/>
              </p:cNvSpPr>
              <p:nvPr/>
            </p:nvSpPr>
            <p:spPr>
              <a:xfrm>
                <a:off x="3764848" y="2979000"/>
                <a:ext cx="900000" cy="900000"/>
              </a:xfrm>
              <a:prstGeom prst="ellips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6301521-73F1-9B4F-B720-CA84E3484004}"/>
                  </a:ext>
                </a:extLst>
              </p:cNvPr>
              <p:cNvSpPr>
                <a:spLocks/>
              </p:cNvSpPr>
              <p:nvPr/>
            </p:nvSpPr>
            <p:spPr>
              <a:xfrm>
                <a:off x="3763695" y="3950059"/>
                <a:ext cx="900000" cy="900000"/>
              </a:xfrm>
              <a:prstGeom prst="ellips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8FB5A86-BAF0-9343-BC71-F95B2EE72D2C}"/>
                  </a:ext>
                </a:extLst>
              </p:cNvPr>
              <p:cNvSpPr txBox="1"/>
              <p:nvPr/>
            </p:nvSpPr>
            <p:spPr>
              <a:xfrm>
                <a:off x="3566790" y="4863568"/>
                <a:ext cx="1301959" cy="369332"/>
              </a:xfrm>
              <a:prstGeom prst="rect">
                <a:avLst/>
              </a:prstGeom>
              <a:noFill/>
            </p:spPr>
            <p:txBody>
              <a:bodyPr wrap="none" rtlCol="0">
                <a:spAutoFit/>
              </a:bodyPr>
              <a:lstStyle/>
              <a:p>
                <a:r>
                  <a:rPr lang="en-US" dirty="0">
                    <a:solidFill>
                      <a:srgbClr val="115076"/>
                    </a:solidFill>
                    <a:latin typeface="Century Gothic" panose="020B0502020202020204" pitchFamily="34" charset="0"/>
                  </a:rPr>
                  <a:t>Reviewers</a:t>
                </a:r>
              </a:p>
            </p:txBody>
          </p:sp>
        </p:grpSp>
        <p:pic>
          <p:nvPicPr>
            <p:cNvPr id="38" name="Picture 37">
              <a:extLst>
                <a:ext uri="{FF2B5EF4-FFF2-40B4-BE49-F238E27FC236}">
                  <a16:creationId xmlns:a16="http://schemas.microsoft.com/office/drawing/2014/main" id="{9D76F4AE-22EB-D248-BF60-1BD29155E296}"/>
                </a:ext>
              </a:extLst>
            </p:cNvPr>
            <p:cNvPicPr>
              <a:picLocks noChangeAspect="1"/>
            </p:cNvPicPr>
            <p:nvPr/>
          </p:nvPicPr>
          <p:blipFill rotWithShape="1">
            <a:blip r:embed="rId11"/>
            <a:srcRect t="1" b="8540"/>
            <a:stretch/>
          </p:blipFill>
          <p:spPr>
            <a:xfrm>
              <a:off x="3779031" y="4081309"/>
              <a:ext cx="864133" cy="764142"/>
            </a:xfrm>
            <a:prstGeom prst="ellipse">
              <a:avLst/>
            </a:prstGeom>
          </p:spPr>
        </p:pic>
      </p:grpSp>
      <p:sp>
        <p:nvSpPr>
          <p:cNvPr id="66" name="Right Arrow 65" descr="arrow from the reviewers to a red x">
            <a:extLst>
              <a:ext uri="{FF2B5EF4-FFF2-40B4-BE49-F238E27FC236}">
                <a16:creationId xmlns:a16="http://schemas.microsoft.com/office/drawing/2014/main" id="{11E841BE-C4F8-0947-A514-BCB109885ED7}"/>
              </a:ext>
            </a:extLst>
          </p:cNvPr>
          <p:cNvSpPr/>
          <p:nvPr/>
        </p:nvSpPr>
        <p:spPr>
          <a:xfrm rot="17932846">
            <a:off x="5292482" y="3619481"/>
            <a:ext cx="723583" cy="28851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Graphic 66" descr="Checkbox Crossed">
            <a:extLst>
              <a:ext uri="{FF2B5EF4-FFF2-40B4-BE49-F238E27FC236}">
                <a16:creationId xmlns:a16="http://schemas.microsoft.com/office/drawing/2014/main" id="{A0C772FD-D142-AB4F-8724-16D1D63A94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9456" y="2440940"/>
            <a:ext cx="914400" cy="914400"/>
          </a:xfrm>
          <a:prstGeom prst="rect">
            <a:avLst/>
          </a:prstGeom>
        </p:spPr>
      </p:pic>
      <p:sp>
        <p:nvSpPr>
          <p:cNvPr id="60" name="Right Arrow 59" descr="arrow connecting reviewers back to the original researcher">
            <a:extLst>
              <a:ext uri="{FF2B5EF4-FFF2-40B4-BE49-F238E27FC236}">
                <a16:creationId xmlns:a16="http://schemas.microsoft.com/office/drawing/2014/main" id="{61E250F7-12FE-BD4D-9B06-BC9672301993}"/>
              </a:ext>
            </a:extLst>
          </p:cNvPr>
          <p:cNvSpPr/>
          <p:nvPr/>
        </p:nvSpPr>
        <p:spPr>
          <a:xfrm>
            <a:off x="5357538" y="4414153"/>
            <a:ext cx="669303" cy="34551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descr="one researcher">
            <a:extLst>
              <a:ext uri="{FF2B5EF4-FFF2-40B4-BE49-F238E27FC236}">
                <a16:creationId xmlns:a16="http://schemas.microsoft.com/office/drawing/2014/main" id="{A862F996-E666-434D-BAB3-090FB740D4DF}"/>
              </a:ext>
            </a:extLst>
          </p:cNvPr>
          <p:cNvGrpSpPr/>
          <p:nvPr/>
        </p:nvGrpSpPr>
        <p:grpSpPr>
          <a:xfrm>
            <a:off x="5852727" y="4099431"/>
            <a:ext cx="1451038" cy="1459449"/>
            <a:chOff x="5317154" y="2974392"/>
            <a:chExt cx="1451038" cy="1459449"/>
          </a:xfrm>
        </p:grpSpPr>
        <p:grpSp>
          <p:nvGrpSpPr>
            <p:cNvPr id="27" name="Group 26">
              <a:extLst>
                <a:ext uri="{FF2B5EF4-FFF2-40B4-BE49-F238E27FC236}">
                  <a16:creationId xmlns:a16="http://schemas.microsoft.com/office/drawing/2014/main" id="{4DCB36D1-D087-8C4E-8BAD-01EFB9864577}"/>
                </a:ext>
              </a:extLst>
            </p:cNvPr>
            <p:cNvGrpSpPr/>
            <p:nvPr/>
          </p:nvGrpSpPr>
          <p:grpSpPr>
            <a:xfrm>
              <a:off x="5592673" y="2974392"/>
              <a:ext cx="900000" cy="900001"/>
              <a:chOff x="5592673" y="2974392"/>
              <a:chExt cx="900000" cy="900001"/>
            </a:xfrm>
          </p:grpSpPr>
          <p:sp>
            <p:nvSpPr>
              <p:cNvPr id="24" name="Oval 23">
                <a:extLst>
                  <a:ext uri="{FF2B5EF4-FFF2-40B4-BE49-F238E27FC236}">
                    <a16:creationId xmlns:a16="http://schemas.microsoft.com/office/drawing/2014/main" id="{B9320254-8229-2F4B-806D-6FA3DF2676B3}"/>
                  </a:ext>
                </a:extLst>
              </p:cNvPr>
              <p:cNvSpPr>
                <a:spLocks/>
              </p:cNvSpPr>
              <p:nvPr/>
            </p:nvSpPr>
            <p:spPr>
              <a:xfrm>
                <a:off x="5592673" y="2974392"/>
                <a:ext cx="900000" cy="900000"/>
              </a:xfrm>
              <a:prstGeom prst="ellips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picture containing doll&#10;&#10;Description automatically generated">
                <a:extLst>
                  <a:ext uri="{FF2B5EF4-FFF2-40B4-BE49-F238E27FC236}">
                    <a16:creationId xmlns:a16="http://schemas.microsoft.com/office/drawing/2014/main" id="{F7383157-6EC4-954B-972B-F9AA5100F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8717" y="3121007"/>
                <a:ext cx="753386" cy="753386"/>
              </a:xfrm>
              <a:prstGeom prst="ellipse">
                <a:avLst/>
              </a:prstGeom>
            </p:spPr>
          </p:pic>
        </p:grpSp>
        <p:sp>
          <p:nvSpPr>
            <p:cNvPr id="36" name="TextBox 35">
              <a:extLst>
                <a:ext uri="{FF2B5EF4-FFF2-40B4-BE49-F238E27FC236}">
                  <a16:creationId xmlns:a16="http://schemas.microsoft.com/office/drawing/2014/main" id="{C1B71A7C-AA2C-F845-AB18-32F57BE474A4}"/>
                </a:ext>
              </a:extLst>
            </p:cNvPr>
            <p:cNvSpPr txBox="1"/>
            <p:nvPr/>
          </p:nvSpPr>
          <p:spPr>
            <a:xfrm>
              <a:off x="5317154" y="4064509"/>
              <a:ext cx="1451038" cy="369332"/>
            </a:xfrm>
            <a:prstGeom prst="rect">
              <a:avLst/>
            </a:prstGeom>
            <a:noFill/>
          </p:spPr>
          <p:txBody>
            <a:bodyPr wrap="none" rtlCol="0">
              <a:spAutoFit/>
            </a:bodyPr>
            <a:lstStyle/>
            <a:p>
              <a:r>
                <a:rPr lang="en-US" dirty="0">
                  <a:solidFill>
                    <a:srgbClr val="115076"/>
                  </a:solidFill>
                  <a:latin typeface="Century Gothic" panose="020B0502020202020204" pitchFamily="34" charset="0"/>
                </a:rPr>
                <a:t>Researcher</a:t>
              </a:r>
            </a:p>
          </p:txBody>
        </p:sp>
      </p:grpSp>
      <p:sp>
        <p:nvSpPr>
          <p:cNvPr id="61" name="Right Arrow 60" descr="arrow connecting researcher to reviewers">
            <a:extLst>
              <a:ext uri="{FF2B5EF4-FFF2-40B4-BE49-F238E27FC236}">
                <a16:creationId xmlns:a16="http://schemas.microsoft.com/office/drawing/2014/main" id="{3BBF2734-4FAC-EF41-9E12-D333D5DA1CA8}"/>
              </a:ext>
            </a:extLst>
          </p:cNvPr>
          <p:cNvSpPr/>
          <p:nvPr/>
        </p:nvSpPr>
        <p:spPr>
          <a:xfrm>
            <a:off x="7223327" y="4414153"/>
            <a:ext cx="669303" cy="34551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descr="three reviewers">
            <a:extLst>
              <a:ext uri="{FF2B5EF4-FFF2-40B4-BE49-F238E27FC236}">
                <a16:creationId xmlns:a16="http://schemas.microsoft.com/office/drawing/2014/main" id="{94A07DD9-7911-1C40-BC7F-865EF6D09B18}"/>
              </a:ext>
            </a:extLst>
          </p:cNvPr>
          <p:cNvGrpSpPr/>
          <p:nvPr/>
        </p:nvGrpSpPr>
        <p:grpSpPr>
          <a:xfrm>
            <a:off x="7906578" y="3131509"/>
            <a:ext cx="1301959" cy="3226430"/>
            <a:chOff x="3563868" y="2006470"/>
            <a:chExt cx="1301959" cy="3226430"/>
          </a:xfrm>
        </p:grpSpPr>
        <p:pic>
          <p:nvPicPr>
            <p:cNvPr id="43" name="Picture 42">
              <a:extLst>
                <a:ext uri="{FF2B5EF4-FFF2-40B4-BE49-F238E27FC236}">
                  <a16:creationId xmlns:a16="http://schemas.microsoft.com/office/drawing/2014/main" id="{F2AA06C6-AC4D-8342-BF35-582C49BFBC07}"/>
                </a:ext>
              </a:extLst>
            </p:cNvPr>
            <p:cNvPicPr>
              <a:picLocks noChangeAspect="1"/>
            </p:cNvPicPr>
            <p:nvPr/>
          </p:nvPicPr>
          <p:blipFill rotWithShape="1">
            <a:blip r:embed="rId9"/>
            <a:srcRect b="6211"/>
            <a:stretch/>
          </p:blipFill>
          <p:spPr>
            <a:xfrm>
              <a:off x="3773215" y="2060171"/>
              <a:ext cx="915700" cy="825045"/>
            </a:xfrm>
            <a:prstGeom prst="ellipse">
              <a:avLst/>
            </a:prstGeom>
          </p:spPr>
        </p:pic>
        <p:pic>
          <p:nvPicPr>
            <p:cNvPr id="44" name="Picture 43">
              <a:extLst>
                <a:ext uri="{FF2B5EF4-FFF2-40B4-BE49-F238E27FC236}">
                  <a16:creationId xmlns:a16="http://schemas.microsoft.com/office/drawing/2014/main" id="{7EB6DCFE-E415-FE48-B078-FE7952721358}"/>
                </a:ext>
              </a:extLst>
            </p:cNvPr>
            <p:cNvPicPr>
              <a:picLocks noChangeAspect="1"/>
            </p:cNvPicPr>
            <p:nvPr/>
          </p:nvPicPr>
          <p:blipFill>
            <a:blip r:embed="rId10"/>
            <a:stretch>
              <a:fillRect/>
            </a:stretch>
          </p:blipFill>
          <p:spPr>
            <a:xfrm>
              <a:off x="3745001" y="3049347"/>
              <a:ext cx="975559" cy="825045"/>
            </a:xfrm>
            <a:prstGeom prst="ellipse">
              <a:avLst/>
            </a:prstGeom>
          </p:spPr>
        </p:pic>
        <p:grpSp>
          <p:nvGrpSpPr>
            <p:cNvPr id="45" name="Group 44">
              <a:extLst>
                <a:ext uri="{FF2B5EF4-FFF2-40B4-BE49-F238E27FC236}">
                  <a16:creationId xmlns:a16="http://schemas.microsoft.com/office/drawing/2014/main" id="{89EB5273-D325-B440-85A4-8A2AC58FB295}"/>
                </a:ext>
              </a:extLst>
            </p:cNvPr>
            <p:cNvGrpSpPr/>
            <p:nvPr/>
          </p:nvGrpSpPr>
          <p:grpSpPr>
            <a:xfrm>
              <a:off x="3563868" y="2006470"/>
              <a:ext cx="1301959" cy="3226430"/>
              <a:chOff x="3563868" y="2006470"/>
              <a:chExt cx="1301959" cy="3226430"/>
            </a:xfrm>
          </p:grpSpPr>
          <p:sp>
            <p:nvSpPr>
              <p:cNvPr id="47" name="Oval 46">
                <a:extLst>
                  <a:ext uri="{FF2B5EF4-FFF2-40B4-BE49-F238E27FC236}">
                    <a16:creationId xmlns:a16="http://schemas.microsoft.com/office/drawing/2014/main" id="{FCC2B712-4F79-A740-9DDA-FA39D5D1949C}"/>
                  </a:ext>
                </a:extLst>
              </p:cNvPr>
              <p:cNvSpPr>
                <a:spLocks/>
              </p:cNvSpPr>
              <p:nvPr/>
            </p:nvSpPr>
            <p:spPr>
              <a:xfrm>
                <a:off x="3781065" y="2006470"/>
                <a:ext cx="900000" cy="900000"/>
              </a:xfrm>
              <a:prstGeom prst="ellips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4D5144A-4E4C-3548-BC0A-F23C091C8767}"/>
                  </a:ext>
                </a:extLst>
              </p:cNvPr>
              <p:cNvSpPr>
                <a:spLocks/>
              </p:cNvSpPr>
              <p:nvPr/>
            </p:nvSpPr>
            <p:spPr>
              <a:xfrm>
                <a:off x="3764848" y="2979000"/>
                <a:ext cx="900000" cy="900000"/>
              </a:xfrm>
              <a:prstGeom prst="ellips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ACD39E99-3624-6843-A745-A6D25AE8F7C2}"/>
                  </a:ext>
                </a:extLst>
              </p:cNvPr>
              <p:cNvSpPr>
                <a:spLocks/>
              </p:cNvSpPr>
              <p:nvPr/>
            </p:nvSpPr>
            <p:spPr>
              <a:xfrm>
                <a:off x="3773215" y="3950059"/>
                <a:ext cx="900000" cy="900000"/>
              </a:xfrm>
              <a:prstGeom prst="ellipse">
                <a:avLst/>
              </a:prstGeom>
              <a:noFill/>
              <a:ln w="381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488E4E5-2935-ED45-AD87-42352B1BD0A6}"/>
                  </a:ext>
                </a:extLst>
              </p:cNvPr>
              <p:cNvSpPr txBox="1"/>
              <p:nvPr/>
            </p:nvSpPr>
            <p:spPr>
              <a:xfrm>
                <a:off x="3563868" y="4863568"/>
                <a:ext cx="1301959" cy="369332"/>
              </a:xfrm>
              <a:prstGeom prst="rect">
                <a:avLst/>
              </a:prstGeom>
              <a:noFill/>
            </p:spPr>
            <p:txBody>
              <a:bodyPr wrap="none" rtlCol="0">
                <a:spAutoFit/>
              </a:bodyPr>
              <a:lstStyle/>
              <a:p>
                <a:r>
                  <a:rPr lang="en-US" dirty="0">
                    <a:solidFill>
                      <a:srgbClr val="115076"/>
                    </a:solidFill>
                    <a:latin typeface="Century Gothic" panose="020B0502020202020204" pitchFamily="34" charset="0"/>
                  </a:rPr>
                  <a:t>Reviewers</a:t>
                </a:r>
              </a:p>
            </p:txBody>
          </p:sp>
        </p:grpSp>
        <p:pic>
          <p:nvPicPr>
            <p:cNvPr id="46" name="Picture 45">
              <a:extLst>
                <a:ext uri="{FF2B5EF4-FFF2-40B4-BE49-F238E27FC236}">
                  <a16:creationId xmlns:a16="http://schemas.microsoft.com/office/drawing/2014/main" id="{0D174C14-14FD-424A-9D45-D202E3BEC6AC}"/>
                </a:ext>
              </a:extLst>
            </p:cNvPr>
            <p:cNvPicPr>
              <a:picLocks noChangeAspect="1"/>
            </p:cNvPicPr>
            <p:nvPr/>
          </p:nvPicPr>
          <p:blipFill rotWithShape="1">
            <a:blip r:embed="rId11"/>
            <a:srcRect t="1" b="8540"/>
            <a:stretch/>
          </p:blipFill>
          <p:spPr>
            <a:xfrm>
              <a:off x="3788551" y="4081309"/>
              <a:ext cx="864133" cy="764142"/>
            </a:xfrm>
            <a:prstGeom prst="ellipse">
              <a:avLst/>
            </a:prstGeom>
          </p:spPr>
        </p:pic>
      </p:grpSp>
      <p:sp>
        <p:nvSpPr>
          <p:cNvPr id="68" name="Right Arrow 67" descr="arrow from the reviewers to a red x">
            <a:extLst>
              <a:ext uri="{FF2B5EF4-FFF2-40B4-BE49-F238E27FC236}">
                <a16:creationId xmlns:a16="http://schemas.microsoft.com/office/drawing/2014/main" id="{AA3CB456-0FD4-FA46-87A8-44348EEC74DD}"/>
              </a:ext>
            </a:extLst>
          </p:cNvPr>
          <p:cNvSpPr/>
          <p:nvPr/>
        </p:nvSpPr>
        <p:spPr>
          <a:xfrm rot="18369812">
            <a:off x="9093928" y="3664940"/>
            <a:ext cx="737348" cy="3010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Graphic 68" descr="Checkbox Crossed">
            <a:extLst>
              <a:ext uri="{FF2B5EF4-FFF2-40B4-BE49-F238E27FC236}">
                <a16:creationId xmlns:a16="http://schemas.microsoft.com/office/drawing/2014/main" id="{D754D95B-AB1E-FA49-8695-5599845553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3587" y="2535066"/>
            <a:ext cx="914400" cy="914400"/>
          </a:xfrm>
          <a:prstGeom prst="rect">
            <a:avLst/>
          </a:prstGeom>
        </p:spPr>
      </p:pic>
      <p:sp>
        <p:nvSpPr>
          <p:cNvPr id="62" name="Right Arrow 61" descr="arrow from reviewers to the journal">
            <a:extLst>
              <a:ext uri="{FF2B5EF4-FFF2-40B4-BE49-F238E27FC236}">
                <a16:creationId xmlns:a16="http://schemas.microsoft.com/office/drawing/2014/main" id="{5BC47D4F-48E9-294D-89E2-DD14806F62DB}"/>
              </a:ext>
            </a:extLst>
          </p:cNvPr>
          <p:cNvSpPr/>
          <p:nvPr/>
        </p:nvSpPr>
        <p:spPr>
          <a:xfrm>
            <a:off x="9330544" y="4376675"/>
            <a:ext cx="669303" cy="34551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anguage learning journal">
            <a:extLst>
              <a:ext uri="{FF2B5EF4-FFF2-40B4-BE49-F238E27FC236}">
                <a16:creationId xmlns:a16="http://schemas.microsoft.com/office/drawing/2014/main" id="{0DD403A3-666E-1640-8B31-09FF9FBDDC4F}"/>
              </a:ext>
            </a:extLst>
          </p:cNvPr>
          <p:cNvPicPr>
            <a:picLocks noChangeAspect="1"/>
          </p:cNvPicPr>
          <p:nvPr/>
        </p:nvPicPr>
        <p:blipFill>
          <a:blip r:embed="rId12"/>
          <a:stretch>
            <a:fillRect/>
          </a:stretch>
        </p:blipFill>
        <p:spPr>
          <a:xfrm>
            <a:off x="10267121" y="3602658"/>
            <a:ext cx="1333500" cy="1968500"/>
          </a:xfrm>
          <a:prstGeom prst="rect">
            <a:avLst/>
          </a:prstGeom>
        </p:spPr>
      </p:pic>
    </p:spTree>
    <p:extLst>
      <p:ext uri="{BB962C8B-B14F-4D97-AF65-F5344CB8AC3E}">
        <p14:creationId xmlns:p14="http://schemas.microsoft.com/office/powerpoint/2010/main" val="5019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3" grpId="0" animBg="1"/>
      <p:bldP spid="59" grpId="0" animBg="1"/>
      <p:bldP spid="66" grpId="0" animBg="1"/>
      <p:bldP spid="60" grpId="0" animBg="1"/>
      <p:bldP spid="61" grpId="0" animBg="1"/>
      <p:bldP spid="68"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789"/>
            <a:ext cx="3200401" cy="552275"/>
          </a:xfrm>
          <a:prstGeom prst="rect">
            <a:avLst/>
          </a:prstGeom>
        </p:spPr>
      </p:pic>
      <p:sp>
        <p:nvSpPr>
          <p:cNvPr id="5" name="TextBox 4"/>
          <p:cNvSpPr txBox="1"/>
          <p:nvPr/>
        </p:nvSpPr>
        <p:spPr>
          <a:xfrm>
            <a:off x="0" y="108086"/>
            <a:ext cx="2590800" cy="461665"/>
          </a:xfrm>
          <a:prstGeom prst="rect">
            <a:avLst/>
          </a:prstGeom>
          <a:noFill/>
        </p:spPr>
        <p:txBody>
          <a:bodyPr wrap="square" rtlCol="0">
            <a:spAutoFit/>
          </a:bodyPr>
          <a:lstStyle/>
          <a:p>
            <a:r>
              <a:rPr lang="en-GB" sz="2400" b="1" dirty="0">
                <a:solidFill>
                  <a:schemeClr val="bg1"/>
                </a:solidFill>
                <a:latin typeface="Century Gothic" panose="020B0502020202020204" pitchFamily="34" charset="0"/>
              </a:rPr>
              <a:t>OASIS</a:t>
            </a:r>
          </a:p>
        </p:txBody>
      </p:sp>
      <p:sp>
        <p:nvSpPr>
          <p:cNvPr id="2" name="Title 1">
            <a:extLst>
              <a:ext uri="{FF2B5EF4-FFF2-40B4-BE49-F238E27FC236}">
                <a16:creationId xmlns:a16="http://schemas.microsoft.com/office/drawing/2014/main" id="{B8BFEE7D-5546-9343-8632-89057A626EDA}"/>
              </a:ext>
            </a:extLst>
          </p:cNvPr>
          <p:cNvSpPr>
            <a:spLocks noGrp="1"/>
          </p:cNvSpPr>
          <p:nvPr>
            <p:ph type="title"/>
          </p:nvPr>
        </p:nvSpPr>
        <p:spPr>
          <a:xfrm>
            <a:off x="467967" y="500061"/>
            <a:ext cx="11009243" cy="1325563"/>
          </a:xfrm>
        </p:spPr>
        <p:txBody>
          <a:bodyPr>
            <a:normAutofit/>
          </a:bodyPr>
          <a:lstStyle/>
          <a:p>
            <a:r>
              <a:rPr lang="en-US" sz="3800" b="1" dirty="0"/>
              <a:t>Issues with research and dissemination</a:t>
            </a:r>
          </a:p>
        </p:txBody>
      </p:sp>
      <p:sp>
        <p:nvSpPr>
          <p:cNvPr id="3" name="Content Placeholder 2">
            <a:extLst>
              <a:ext uri="{FF2B5EF4-FFF2-40B4-BE49-F238E27FC236}">
                <a16:creationId xmlns:a16="http://schemas.microsoft.com/office/drawing/2014/main" id="{BF15AE3E-68B9-4344-9D81-2E2B581F9908}"/>
              </a:ext>
            </a:extLst>
          </p:cNvPr>
          <p:cNvSpPr>
            <a:spLocks noGrp="1"/>
          </p:cNvSpPr>
          <p:nvPr>
            <p:ph idx="1"/>
          </p:nvPr>
        </p:nvSpPr>
        <p:spPr>
          <a:xfrm>
            <a:off x="467967" y="1637611"/>
            <a:ext cx="7914267" cy="2003895"/>
          </a:xfrm>
        </p:spPr>
        <p:txBody>
          <a:bodyPr>
            <a:noAutofit/>
          </a:bodyPr>
          <a:lstStyle/>
          <a:p>
            <a:r>
              <a:rPr lang="en-US" dirty="0"/>
              <a:t>Problem 1: The articles that appear in academic journals are often hidden </a:t>
            </a:r>
            <a:r>
              <a:rPr lang="en-US" dirty="0">
                <a:solidFill>
                  <a:srgbClr val="213764"/>
                </a:solidFill>
              </a:rPr>
              <a:t>behind</a:t>
            </a:r>
            <a:r>
              <a:rPr lang="en-US" dirty="0"/>
              <a:t> paywalls.</a:t>
            </a:r>
          </a:p>
          <a:p>
            <a:r>
              <a:rPr lang="en-US" dirty="0"/>
              <a:t>Problem 2:  The language and methods used in academic research has become increasingly technical.</a:t>
            </a:r>
          </a:p>
        </p:txBody>
      </p:sp>
      <p:sp>
        <p:nvSpPr>
          <p:cNvPr id="6" name="TextBox 5">
            <a:extLst>
              <a:ext uri="{FF2B5EF4-FFF2-40B4-BE49-F238E27FC236}">
                <a16:creationId xmlns:a16="http://schemas.microsoft.com/office/drawing/2014/main" id="{20B58B5A-6A2E-404A-BD1D-28DE398F2D7C}"/>
              </a:ext>
            </a:extLst>
          </p:cNvPr>
          <p:cNvSpPr txBox="1"/>
          <p:nvPr/>
        </p:nvSpPr>
        <p:spPr>
          <a:xfrm>
            <a:off x="9228812" y="1715099"/>
            <a:ext cx="2971565" cy="1815882"/>
          </a:xfrm>
          <a:prstGeom prst="rect">
            <a:avLst/>
          </a:prstGeom>
          <a:noFill/>
        </p:spPr>
        <p:txBody>
          <a:bodyPr wrap="square" rtlCol="0">
            <a:spAutoFit/>
          </a:bodyPr>
          <a:lstStyle/>
          <a:p>
            <a:r>
              <a:rPr lang="en-US" sz="2800" dirty="0">
                <a:solidFill>
                  <a:srgbClr val="213764"/>
                </a:solidFill>
                <a:latin typeface="Century Gothic" panose="020B0502020202020204" pitchFamily="34" charset="0"/>
              </a:rPr>
              <a:t>Most research is </a:t>
            </a:r>
            <a:r>
              <a:rPr lang="en-US" sz="2800" b="1" dirty="0">
                <a:solidFill>
                  <a:srgbClr val="213764"/>
                </a:solidFill>
                <a:latin typeface="Century Gothic" panose="020B0502020202020204" pitchFamily="34" charset="0"/>
              </a:rPr>
              <a:t>not accessible </a:t>
            </a:r>
          </a:p>
          <a:p>
            <a:r>
              <a:rPr lang="en-US" sz="2800" dirty="0">
                <a:solidFill>
                  <a:srgbClr val="213764"/>
                </a:solidFill>
                <a:latin typeface="Century Gothic" panose="020B0502020202020204" pitchFamily="34" charset="0"/>
              </a:rPr>
              <a:t>to non-specialists!</a:t>
            </a:r>
          </a:p>
        </p:txBody>
      </p:sp>
      <p:pic>
        <p:nvPicPr>
          <p:cNvPr id="12" name="Picture 11" descr="Oasis logo">
            <a:extLst>
              <a:ext uri="{FF2B5EF4-FFF2-40B4-BE49-F238E27FC236}">
                <a16:creationId xmlns:a16="http://schemas.microsoft.com/office/drawing/2014/main" id="{2CB13779-3FF6-2A42-83E8-790089D43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368" y="4186389"/>
            <a:ext cx="3200401" cy="1138537"/>
          </a:xfrm>
          <a:prstGeom prst="rect">
            <a:avLst/>
          </a:prstGeom>
        </p:spPr>
      </p:pic>
      <p:grpSp>
        <p:nvGrpSpPr>
          <p:cNvPr id="22" name="Group 21" descr="a group of pictures of different language journals">
            <a:extLst>
              <a:ext uri="{FF2B5EF4-FFF2-40B4-BE49-F238E27FC236}">
                <a16:creationId xmlns:a16="http://schemas.microsoft.com/office/drawing/2014/main" id="{8A427EF1-7C78-AB4A-9B8F-82F0B67B0685}"/>
              </a:ext>
            </a:extLst>
          </p:cNvPr>
          <p:cNvGrpSpPr/>
          <p:nvPr/>
        </p:nvGrpSpPr>
        <p:grpSpPr>
          <a:xfrm>
            <a:off x="9220435" y="3690595"/>
            <a:ext cx="2780241" cy="2546160"/>
            <a:chOff x="9194471" y="3640610"/>
            <a:chExt cx="2780241" cy="2546160"/>
          </a:xfrm>
        </p:grpSpPr>
        <p:pic>
          <p:nvPicPr>
            <p:cNvPr id="13" name="Picture 12">
              <a:extLst>
                <a:ext uri="{FF2B5EF4-FFF2-40B4-BE49-F238E27FC236}">
                  <a16:creationId xmlns:a16="http://schemas.microsoft.com/office/drawing/2014/main" id="{BE269D99-AEAF-844C-B7F7-C7165770B5E5}"/>
                </a:ext>
              </a:extLst>
            </p:cNvPr>
            <p:cNvPicPr>
              <a:picLocks noChangeAspect="1"/>
            </p:cNvPicPr>
            <p:nvPr/>
          </p:nvPicPr>
          <p:blipFill>
            <a:blip r:embed="rId5"/>
            <a:stretch>
              <a:fillRect/>
            </a:stretch>
          </p:blipFill>
          <p:spPr>
            <a:xfrm>
              <a:off x="9202848" y="3640610"/>
              <a:ext cx="843702" cy="1245465"/>
            </a:xfrm>
            <a:prstGeom prst="rect">
              <a:avLst/>
            </a:prstGeom>
          </p:spPr>
        </p:pic>
        <p:pic>
          <p:nvPicPr>
            <p:cNvPr id="14" name="Picture 13">
              <a:extLst>
                <a:ext uri="{FF2B5EF4-FFF2-40B4-BE49-F238E27FC236}">
                  <a16:creationId xmlns:a16="http://schemas.microsoft.com/office/drawing/2014/main" id="{66A21D7E-7417-554D-827F-1C50028C3309}"/>
                </a:ext>
              </a:extLst>
            </p:cNvPr>
            <p:cNvPicPr>
              <a:picLocks noChangeAspect="1"/>
            </p:cNvPicPr>
            <p:nvPr/>
          </p:nvPicPr>
          <p:blipFill>
            <a:blip r:embed="rId6"/>
            <a:stretch>
              <a:fillRect/>
            </a:stretch>
          </p:blipFill>
          <p:spPr>
            <a:xfrm>
              <a:off x="10150427" y="3659211"/>
              <a:ext cx="843702" cy="1245840"/>
            </a:xfrm>
            <a:prstGeom prst="rect">
              <a:avLst/>
            </a:prstGeom>
          </p:spPr>
        </p:pic>
        <p:pic>
          <p:nvPicPr>
            <p:cNvPr id="15" name="Picture 14">
              <a:extLst>
                <a:ext uri="{FF2B5EF4-FFF2-40B4-BE49-F238E27FC236}">
                  <a16:creationId xmlns:a16="http://schemas.microsoft.com/office/drawing/2014/main" id="{3AA86514-0A90-3040-AB9B-AF4E97D4E0FE}"/>
                </a:ext>
              </a:extLst>
            </p:cNvPr>
            <p:cNvPicPr>
              <a:picLocks noChangeAspect="1"/>
            </p:cNvPicPr>
            <p:nvPr/>
          </p:nvPicPr>
          <p:blipFill>
            <a:blip r:embed="rId7"/>
            <a:stretch>
              <a:fillRect/>
            </a:stretch>
          </p:blipFill>
          <p:spPr>
            <a:xfrm>
              <a:off x="10150427" y="4961450"/>
              <a:ext cx="815669" cy="1205174"/>
            </a:xfrm>
            <a:prstGeom prst="rect">
              <a:avLst/>
            </a:prstGeom>
          </p:spPr>
        </p:pic>
        <p:pic>
          <p:nvPicPr>
            <p:cNvPr id="16" name="Picture 15">
              <a:extLst>
                <a:ext uri="{FF2B5EF4-FFF2-40B4-BE49-F238E27FC236}">
                  <a16:creationId xmlns:a16="http://schemas.microsoft.com/office/drawing/2014/main" id="{AB5A6E09-5441-EB4D-959E-B5CB32B3AA9B}"/>
                </a:ext>
              </a:extLst>
            </p:cNvPr>
            <p:cNvPicPr>
              <a:picLocks noChangeAspect="1"/>
            </p:cNvPicPr>
            <p:nvPr/>
          </p:nvPicPr>
          <p:blipFill>
            <a:blip r:embed="rId8"/>
            <a:stretch>
              <a:fillRect/>
            </a:stretch>
          </p:blipFill>
          <p:spPr>
            <a:xfrm>
              <a:off x="9194471" y="4941305"/>
              <a:ext cx="867096" cy="1245465"/>
            </a:xfrm>
            <a:prstGeom prst="rect">
              <a:avLst/>
            </a:prstGeom>
          </p:spPr>
        </p:pic>
        <p:pic>
          <p:nvPicPr>
            <p:cNvPr id="17" name="Picture 16">
              <a:extLst>
                <a:ext uri="{FF2B5EF4-FFF2-40B4-BE49-F238E27FC236}">
                  <a16:creationId xmlns:a16="http://schemas.microsoft.com/office/drawing/2014/main" id="{AB80D9B7-CA86-524D-AE10-2F334F33B6E0}"/>
                </a:ext>
              </a:extLst>
            </p:cNvPr>
            <p:cNvPicPr>
              <a:picLocks noChangeAspect="1"/>
            </p:cNvPicPr>
            <p:nvPr/>
          </p:nvPicPr>
          <p:blipFill>
            <a:blip r:embed="rId9"/>
            <a:stretch>
              <a:fillRect/>
            </a:stretch>
          </p:blipFill>
          <p:spPr>
            <a:xfrm>
              <a:off x="11226531" y="4282131"/>
              <a:ext cx="748181" cy="1138537"/>
            </a:xfrm>
            <a:prstGeom prst="rect">
              <a:avLst/>
            </a:prstGeom>
          </p:spPr>
        </p:pic>
      </p:grpSp>
      <p:sp>
        <p:nvSpPr>
          <p:cNvPr id="18" name="TextBox 17">
            <a:extLst>
              <a:ext uri="{FF2B5EF4-FFF2-40B4-BE49-F238E27FC236}">
                <a16:creationId xmlns:a16="http://schemas.microsoft.com/office/drawing/2014/main" id="{771EF06A-0C92-864E-A6AE-835753B4A14C}"/>
              </a:ext>
            </a:extLst>
          </p:cNvPr>
          <p:cNvSpPr txBox="1"/>
          <p:nvPr/>
        </p:nvSpPr>
        <p:spPr>
          <a:xfrm>
            <a:off x="5168114" y="4239010"/>
            <a:ext cx="3435556" cy="646331"/>
          </a:xfrm>
          <a:prstGeom prst="rect">
            <a:avLst/>
          </a:prstGeom>
          <a:solidFill>
            <a:schemeClr val="accent6">
              <a:lumMod val="20000"/>
              <a:lumOff val="80000"/>
            </a:schemeClr>
          </a:solidFill>
          <a:ln w="38100">
            <a:solidFill>
              <a:srgbClr val="225429"/>
            </a:solidFill>
          </a:ln>
        </p:spPr>
        <p:txBody>
          <a:bodyPr wrap="none" rtlCol="0">
            <a:spAutoFit/>
          </a:bodyPr>
          <a:lstStyle/>
          <a:p>
            <a:r>
              <a:rPr lang="en-US" sz="3600" dirty="0">
                <a:solidFill>
                  <a:srgbClr val="225429"/>
                </a:solidFill>
                <a:latin typeface="Century Gothic" panose="020B0502020202020204" pitchFamily="34" charset="0"/>
              </a:rPr>
              <a:t>565 summaries</a:t>
            </a:r>
          </a:p>
        </p:txBody>
      </p:sp>
      <p:sp>
        <p:nvSpPr>
          <p:cNvPr id="19" name="TextBox 18">
            <a:extLst>
              <a:ext uri="{FF2B5EF4-FFF2-40B4-BE49-F238E27FC236}">
                <a16:creationId xmlns:a16="http://schemas.microsoft.com/office/drawing/2014/main" id="{384F0F93-1BB1-EF4D-8BBF-DD9D1DC243B5}"/>
              </a:ext>
            </a:extLst>
          </p:cNvPr>
          <p:cNvSpPr txBox="1"/>
          <p:nvPr/>
        </p:nvSpPr>
        <p:spPr>
          <a:xfrm>
            <a:off x="5589014" y="5155082"/>
            <a:ext cx="2513830" cy="646331"/>
          </a:xfrm>
          <a:prstGeom prst="rect">
            <a:avLst/>
          </a:prstGeom>
          <a:solidFill>
            <a:schemeClr val="accent6">
              <a:lumMod val="20000"/>
              <a:lumOff val="80000"/>
            </a:schemeClr>
          </a:solidFill>
          <a:ln w="38100">
            <a:solidFill>
              <a:srgbClr val="225429"/>
            </a:solidFill>
          </a:ln>
        </p:spPr>
        <p:txBody>
          <a:bodyPr wrap="none" rtlCol="0">
            <a:spAutoFit/>
          </a:bodyPr>
          <a:lstStyle/>
          <a:p>
            <a:r>
              <a:rPr lang="en-US" sz="3600" dirty="0">
                <a:solidFill>
                  <a:srgbClr val="225429"/>
                </a:solidFill>
                <a:latin typeface="Century Gothic" panose="020B0502020202020204" pitchFamily="34" charset="0"/>
              </a:rPr>
              <a:t>15 journals</a:t>
            </a:r>
          </a:p>
        </p:txBody>
      </p:sp>
      <p:sp>
        <p:nvSpPr>
          <p:cNvPr id="21" name="TextBox 20">
            <a:extLst>
              <a:ext uri="{FF2B5EF4-FFF2-40B4-BE49-F238E27FC236}">
                <a16:creationId xmlns:a16="http://schemas.microsoft.com/office/drawing/2014/main" id="{A59E1DE2-937D-EC41-83D7-342B8435587A}"/>
              </a:ext>
            </a:extLst>
          </p:cNvPr>
          <p:cNvSpPr txBox="1"/>
          <p:nvPr/>
        </p:nvSpPr>
        <p:spPr>
          <a:xfrm>
            <a:off x="562983" y="5403832"/>
            <a:ext cx="5022529" cy="954107"/>
          </a:xfrm>
          <a:prstGeom prst="rect">
            <a:avLst/>
          </a:prstGeom>
          <a:noFill/>
        </p:spPr>
        <p:txBody>
          <a:bodyPr wrap="none" rtlCol="0">
            <a:spAutoFit/>
          </a:bodyPr>
          <a:lstStyle/>
          <a:p>
            <a:pPr marL="571500" indent="-571500">
              <a:buFont typeface="Wingdings" pitchFamily="2" charset="2"/>
              <a:buChar char="à"/>
            </a:pPr>
            <a:r>
              <a:rPr lang="en-US" sz="2800" dirty="0">
                <a:solidFill>
                  <a:srgbClr val="213764"/>
                </a:solidFill>
                <a:latin typeface="Century Gothic" panose="020B0502020202020204" pitchFamily="34" charset="0"/>
                <a:sym typeface="Wingdings" pitchFamily="2" charset="2"/>
              </a:rPr>
              <a:t>openly available</a:t>
            </a:r>
          </a:p>
          <a:p>
            <a:pPr marL="571500" indent="-571500">
              <a:buFont typeface="Wingdings" pitchFamily="2" charset="2"/>
              <a:buChar char="à"/>
            </a:pPr>
            <a:r>
              <a:rPr lang="en-US" sz="2800" dirty="0">
                <a:solidFill>
                  <a:srgbClr val="213764"/>
                </a:solidFill>
                <a:latin typeface="Century Gothic" panose="020B0502020202020204" pitchFamily="34" charset="0"/>
                <a:sym typeface="Wingdings" pitchFamily="2" charset="2"/>
              </a:rPr>
              <a:t>non-technical language</a:t>
            </a:r>
            <a:endParaRPr lang="en-US" sz="2800" dirty="0">
              <a:solidFill>
                <a:srgbClr val="213764"/>
              </a:solidFill>
              <a:latin typeface="Century Gothic" panose="020B0502020202020204" pitchFamily="34" charset="0"/>
            </a:endParaRPr>
          </a:p>
        </p:txBody>
      </p:sp>
      <p:pic>
        <p:nvPicPr>
          <p:cNvPr id="25" name="Picture 24" descr="an article">
            <a:extLst>
              <a:ext uri="{FF2B5EF4-FFF2-40B4-BE49-F238E27FC236}">
                <a16:creationId xmlns:a16="http://schemas.microsoft.com/office/drawing/2014/main" id="{8FF14366-7DF5-874F-8280-9CD4AC66F7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84300" y="1445827"/>
            <a:ext cx="997756" cy="1200307"/>
          </a:xfrm>
          <a:prstGeom prst="rect">
            <a:avLst/>
          </a:prstGeom>
          <a:ln>
            <a:noFill/>
          </a:ln>
        </p:spPr>
      </p:pic>
      <p:pic>
        <p:nvPicPr>
          <p:cNvPr id="24" name="Graphic 23" descr="No sign">
            <a:extLst>
              <a:ext uri="{FF2B5EF4-FFF2-40B4-BE49-F238E27FC236}">
                <a16:creationId xmlns:a16="http://schemas.microsoft.com/office/drawing/2014/main" id="{51090EA1-8778-6E44-9A62-C4B37E259FB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95257" y="1354788"/>
            <a:ext cx="1288623" cy="1288623"/>
          </a:xfrm>
          <a:prstGeom prst="rect">
            <a:avLst/>
          </a:prstGeom>
        </p:spPr>
      </p:pic>
      <p:pic>
        <p:nvPicPr>
          <p:cNvPr id="27" name="Picture 26" descr="man with a question mark">
            <a:extLst>
              <a:ext uri="{FF2B5EF4-FFF2-40B4-BE49-F238E27FC236}">
                <a16:creationId xmlns:a16="http://schemas.microsoft.com/office/drawing/2014/main" id="{B8A7DCA3-733A-BF4B-994F-566E1F0E0F0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85382" y="3118451"/>
            <a:ext cx="895350" cy="768350"/>
          </a:xfrm>
          <a:prstGeom prst="rect">
            <a:avLst/>
          </a:prstGeom>
        </p:spPr>
      </p:pic>
      <p:sp>
        <p:nvSpPr>
          <p:cNvPr id="9" name="Right Arrow 8" descr="right arrow from problems to a solution">
            <a:extLst>
              <a:ext uri="{FF2B5EF4-FFF2-40B4-BE49-F238E27FC236}">
                <a16:creationId xmlns:a16="http://schemas.microsoft.com/office/drawing/2014/main" id="{A3CDDC31-471C-3840-B081-1915A25B08EA}"/>
              </a:ext>
            </a:extLst>
          </p:cNvPr>
          <p:cNvSpPr/>
          <p:nvPr/>
        </p:nvSpPr>
        <p:spPr>
          <a:xfrm>
            <a:off x="8102844" y="2355899"/>
            <a:ext cx="1052423" cy="61530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5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9"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B3D0-C6C8-224E-8862-AAB0FB01BD53}"/>
              </a:ext>
            </a:extLst>
          </p:cNvPr>
          <p:cNvSpPr>
            <a:spLocks noGrp="1"/>
          </p:cNvSpPr>
          <p:nvPr>
            <p:ph type="title"/>
          </p:nvPr>
        </p:nvSpPr>
        <p:spPr>
          <a:xfrm>
            <a:off x="1481667" y="256807"/>
            <a:ext cx="8796867" cy="759194"/>
          </a:xfrm>
        </p:spPr>
        <p:txBody>
          <a:bodyPr>
            <a:normAutofit fontScale="90000"/>
          </a:bodyPr>
          <a:lstStyle/>
          <a:p>
            <a:pPr algn="ctr"/>
            <a:r>
              <a:rPr lang="en-US" sz="3200" b="1" dirty="0"/>
              <a:t>The research-practice interface: </a:t>
            </a:r>
            <a:br>
              <a:rPr lang="en-US" sz="3200" b="1" dirty="0"/>
            </a:br>
            <a:r>
              <a:rPr lang="en-US" sz="3200" b="1" dirty="0"/>
              <a:t>not plain sailing but worth it! </a:t>
            </a:r>
          </a:p>
        </p:txBody>
      </p:sp>
      <p:sp>
        <p:nvSpPr>
          <p:cNvPr id="3" name="Content Placeholder 2">
            <a:extLst>
              <a:ext uri="{FF2B5EF4-FFF2-40B4-BE49-F238E27FC236}">
                <a16:creationId xmlns:a16="http://schemas.microsoft.com/office/drawing/2014/main" id="{848AA868-92DD-904C-96A6-A62BE93A508D}"/>
              </a:ext>
            </a:extLst>
          </p:cNvPr>
          <p:cNvSpPr>
            <a:spLocks noGrp="1"/>
          </p:cNvSpPr>
          <p:nvPr>
            <p:ph idx="1"/>
          </p:nvPr>
        </p:nvSpPr>
        <p:spPr>
          <a:xfrm>
            <a:off x="838200" y="1202268"/>
            <a:ext cx="10422468" cy="4974695"/>
          </a:xfrm>
        </p:spPr>
        <p:txBody>
          <a:bodyPr>
            <a:normAutofit fontScale="70000" lnSpcReduction="20000"/>
          </a:bodyPr>
          <a:lstStyle/>
          <a:p>
            <a:pPr marL="0" indent="0">
              <a:buNone/>
            </a:pPr>
            <a:r>
              <a:rPr lang="en-US" dirty="0"/>
              <a:t>In the social sciences </a:t>
            </a:r>
            <a:r>
              <a:rPr lang="en-US" sz="1800" dirty="0"/>
              <a:t>(or medicine/healthcare, as we know…) </a:t>
            </a:r>
            <a:r>
              <a:rPr lang="en-US" dirty="0"/>
              <a:t>research does not have ‘the answer’</a:t>
            </a:r>
          </a:p>
          <a:p>
            <a:pPr marL="514350" indent="-514350">
              <a:buFont typeface="+mj-lt"/>
              <a:buAutoNum type="arabicPeriod"/>
            </a:pPr>
            <a:r>
              <a:rPr lang="en-US" dirty="0"/>
              <a:t>there is no ‘one question’ – each question is nuanced and context-bound</a:t>
            </a:r>
          </a:p>
          <a:p>
            <a:pPr marL="514350" indent="-514350">
              <a:buFont typeface="+mj-lt"/>
              <a:buAutoNum type="arabicPeriod"/>
            </a:pPr>
            <a:r>
              <a:rPr lang="en-US" dirty="0"/>
              <a:t>‘one theory’ cannot cover all the decisions we need to make! And one study  cannot address all things </a:t>
            </a:r>
            <a:r>
              <a:rPr lang="en-US" sz="2000" dirty="0"/>
              <a:t>(motivation, practice type, type of words, length of exposure, modality)</a:t>
            </a:r>
          </a:p>
          <a:p>
            <a:pPr marL="514350" indent="-514350">
              <a:buFont typeface="+mj-lt"/>
              <a:buAutoNum type="arabicPeriod"/>
            </a:pPr>
            <a:r>
              <a:rPr lang="en-US" dirty="0"/>
              <a:t>research is inevitably piecemeal, from different contexts, small-scale, </a:t>
            </a:r>
          </a:p>
          <a:p>
            <a:pPr marL="0" indent="0" algn="ctr">
              <a:buNone/>
            </a:pPr>
            <a:r>
              <a:rPr lang="en-US" dirty="0"/>
              <a:t>BUT … if it is rigorously designed, the findings can be generalizable -&gt; </a:t>
            </a:r>
          </a:p>
          <a:p>
            <a:pPr marL="0" indent="0" algn="ctr">
              <a:buNone/>
            </a:pPr>
            <a:r>
              <a:rPr lang="en-US" dirty="0"/>
              <a:t>principles! </a:t>
            </a:r>
          </a:p>
          <a:p>
            <a:r>
              <a:rPr lang="en-US" dirty="0"/>
              <a:t>At NCELP, we have extracted ‘principles’ from decades of research into learning and teaching, drawn from range of theories about how language is: </a:t>
            </a:r>
            <a:endParaRPr lang="en-US" sz="2400" dirty="0"/>
          </a:p>
          <a:p>
            <a:pPr lvl="1"/>
            <a:r>
              <a:rPr lang="en-US" sz="1600" dirty="0"/>
              <a:t>attended to in the input (listening and reading)</a:t>
            </a:r>
          </a:p>
          <a:p>
            <a:pPr lvl="1"/>
            <a:r>
              <a:rPr lang="en-US" sz="1600" dirty="0"/>
              <a:t>learnt over time </a:t>
            </a:r>
          </a:p>
          <a:p>
            <a:pPr lvl="1"/>
            <a:r>
              <a:rPr lang="en-US" sz="1600" dirty="0"/>
              <a:t>represented in the mind, </a:t>
            </a:r>
          </a:p>
          <a:p>
            <a:pPr lvl="1"/>
            <a:r>
              <a:rPr lang="en-US" sz="1600" dirty="0"/>
              <a:t>accessed during real time,</a:t>
            </a:r>
          </a:p>
          <a:p>
            <a:pPr lvl="1"/>
            <a:r>
              <a:rPr lang="en-US" sz="1600" dirty="0"/>
              <a:t>retrieved over time, </a:t>
            </a:r>
          </a:p>
          <a:p>
            <a:pPr lvl="1"/>
            <a:r>
              <a:rPr lang="en-US" sz="1600" dirty="0"/>
              <a:t>best helped by what kind of instruction, </a:t>
            </a:r>
          </a:p>
          <a:p>
            <a:pPr lvl="1"/>
            <a:r>
              <a:rPr lang="en-US" sz="1600" dirty="0"/>
              <a:t>interacts with other variables (the first language, working memory, motivation, aptitude)</a:t>
            </a:r>
          </a:p>
          <a:p>
            <a:r>
              <a:rPr lang="en-US" sz="2400" b="1" dirty="0"/>
              <a:t>You will access a </a:t>
            </a:r>
            <a:r>
              <a:rPr lang="en-US" sz="2400" b="1" i="1" dirty="0"/>
              <a:t>very</a:t>
            </a:r>
            <a:r>
              <a:rPr lang="en-US" sz="2400" b="1" dirty="0"/>
              <a:t> small sample of that research base today</a:t>
            </a:r>
          </a:p>
        </p:txBody>
      </p:sp>
    </p:spTree>
    <p:extLst>
      <p:ext uri="{BB962C8B-B14F-4D97-AF65-F5344CB8AC3E}">
        <p14:creationId xmlns:p14="http://schemas.microsoft.com/office/powerpoint/2010/main" val="23048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7117</TotalTime>
  <Words>1506</Words>
  <Application>Microsoft Macintosh PowerPoint</Application>
  <PresentationFormat>Widescreen</PresentationFormat>
  <Paragraphs>140</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Tw Cen MT</vt:lpstr>
      <vt:lpstr>Wingdings</vt:lpstr>
      <vt:lpstr>1_Office Theme</vt:lpstr>
      <vt:lpstr>Working at the research-practice interface:  Drawing on ‘hard evidence’ using OASIS summaries </vt:lpstr>
      <vt:lpstr>Aims of the day </vt:lpstr>
      <vt:lpstr>“Research”</vt:lpstr>
      <vt:lpstr>‘Research’ (as we use the term) is underpinned by ‘theory’</vt:lpstr>
      <vt:lpstr>Evaluating the quality of research</vt:lpstr>
      <vt:lpstr>How does peer review work?</vt:lpstr>
      <vt:lpstr>Issues with research and dissemination</vt:lpstr>
      <vt:lpstr>The research-practice interface:  not plain sailing but worth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325</cp:revision>
  <dcterms:created xsi:type="dcterms:W3CDTF">2019-03-27T07:30:03Z</dcterms:created>
  <dcterms:modified xsi:type="dcterms:W3CDTF">2021-02-02T11:41:41Z</dcterms:modified>
</cp:coreProperties>
</file>