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41"/>
  </p:notesMasterIdLst>
  <p:sldIdLst>
    <p:sldId id="257" r:id="rId4"/>
    <p:sldId id="259" r:id="rId5"/>
    <p:sldId id="388" r:id="rId6"/>
    <p:sldId id="262" r:id="rId7"/>
    <p:sldId id="389" r:id="rId8"/>
    <p:sldId id="385" r:id="rId9"/>
    <p:sldId id="384" r:id="rId10"/>
    <p:sldId id="383" r:id="rId11"/>
    <p:sldId id="269" r:id="rId12"/>
    <p:sldId id="268" r:id="rId13"/>
    <p:sldId id="267" r:id="rId14"/>
    <p:sldId id="355" r:id="rId15"/>
    <p:sldId id="354" r:id="rId16"/>
    <p:sldId id="357" r:id="rId17"/>
    <p:sldId id="361" r:id="rId18"/>
    <p:sldId id="362" r:id="rId19"/>
    <p:sldId id="370" r:id="rId20"/>
    <p:sldId id="371" r:id="rId21"/>
    <p:sldId id="378" r:id="rId22"/>
    <p:sldId id="380" r:id="rId23"/>
    <p:sldId id="381" r:id="rId24"/>
    <p:sldId id="382" r:id="rId25"/>
    <p:sldId id="368" r:id="rId26"/>
    <p:sldId id="369" r:id="rId27"/>
    <p:sldId id="364" r:id="rId28"/>
    <p:sldId id="375" r:id="rId29"/>
    <p:sldId id="374" r:id="rId30"/>
    <p:sldId id="363" r:id="rId31"/>
    <p:sldId id="356" r:id="rId32"/>
    <p:sldId id="367" r:id="rId33"/>
    <p:sldId id="277" r:id="rId34"/>
    <p:sldId id="376" r:id="rId35"/>
    <p:sldId id="377" r:id="rId36"/>
    <p:sldId id="365" r:id="rId37"/>
    <p:sldId id="366" r:id="rId38"/>
    <p:sldId id="386" r:id="rId39"/>
    <p:sldId id="3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FFE5FF"/>
    <a:srgbClr val="FFCCFF"/>
    <a:srgbClr val="E9496B"/>
    <a:srgbClr val="FBF0D5"/>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2" autoAdjust="0"/>
    <p:restoredTop sz="79924" autoAdjust="0"/>
  </p:normalViewPr>
  <p:slideViewPr>
    <p:cSldViewPr snapToGrid="0">
      <p:cViewPr varScale="1">
        <p:scale>
          <a:sx n="94" d="100"/>
          <a:sy n="94" d="100"/>
        </p:scale>
        <p:origin x="460" y="60"/>
      </p:cViewPr>
      <p:guideLst/>
    </p:cSldViewPr>
  </p:slideViewPr>
  <p:outlineViewPr>
    <p:cViewPr>
      <p:scale>
        <a:sx n="33" d="100"/>
        <a:sy n="33" d="100"/>
      </p:scale>
      <p:origin x="0" y="-23694"/>
    </p:cViewPr>
  </p:outlin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EE53E-8D39-CF4E-87EF-600CC25425C1}"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712182F4-6F8A-8047-8B06-6A042D5EF2E5}">
      <dgm:prSet phldrT="[Text]" custT="1"/>
      <dgm:spPr>
        <a:solidFill>
          <a:srgbClr val="008000"/>
        </a:solidFill>
      </dgm:spPr>
      <dgm:t>
        <a:bodyPr/>
        <a:lstStyle/>
        <a:p>
          <a:r>
            <a:rPr lang="en-US" sz="1400" dirty="0">
              <a:latin typeface="Century Gothic" panose="020B0502020202020204" pitchFamily="34" charset="0"/>
            </a:rPr>
            <a:t>Je </a:t>
          </a:r>
          <a:r>
            <a:rPr lang="en-US" sz="1400" dirty="0" err="1">
              <a:latin typeface="Century Gothic" panose="020B0502020202020204" pitchFamily="34" charset="0"/>
            </a:rPr>
            <a:t>suis</a:t>
          </a:r>
          <a:r>
            <a:rPr lang="en-US" sz="1400" dirty="0">
              <a:latin typeface="Century Gothic" panose="020B0502020202020204" pitchFamily="34" charset="0"/>
            </a:rPr>
            <a:t> </a:t>
          </a:r>
          <a:r>
            <a:rPr lang="en-US" sz="1400" dirty="0" err="1">
              <a:latin typeface="Century Gothic" panose="020B0502020202020204" pitchFamily="34" charset="0"/>
            </a:rPr>
            <a:t>une</a:t>
          </a:r>
          <a:r>
            <a:rPr lang="en-US" sz="1400" dirty="0">
              <a:latin typeface="Century Gothic" panose="020B0502020202020204" pitchFamily="34" charset="0"/>
            </a:rPr>
            <a:t> </a:t>
          </a:r>
          <a:r>
            <a:rPr lang="en-US" sz="1400" dirty="0" err="1">
              <a:latin typeface="Century Gothic" panose="020B0502020202020204" pitchFamily="34" charset="0"/>
            </a:rPr>
            <a:t>fille</a:t>
          </a:r>
          <a:endParaRPr lang="en-US" sz="1400" dirty="0">
            <a:latin typeface="Century Gothic" panose="020B0502020202020204" pitchFamily="34" charset="0"/>
          </a:endParaRPr>
        </a:p>
      </dgm:t>
    </dgm:pt>
    <dgm:pt modelId="{DAA48A5C-7929-B448-A684-4A68C1768743}" type="parTrans" cxnId="{3F90D1D1-5635-254A-8A76-56C495E7A940}">
      <dgm:prSet/>
      <dgm:spPr/>
      <dgm:t>
        <a:bodyPr/>
        <a:lstStyle/>
        <a:p>
          <a:endParaRPr lang="en-US" sz="1400">
            <a:latin typeface="Century Gothic" panose="020B0502020202020204" pitchFamily="34" charset="0"/>
          </a:endParaRPr>
        </a:p>
      </dgm:t>
    </dgm:pt>
    <dgm:pt modelId="{605BD4BF-A224-FC49-92D6-BBCAAF25C3F7}" type="sibTrans" cxnId="{3F90D1D1-5635-254A-8A76-56C495E7A940}">
      <dgm:prSet custT="1"/>
      <dgm:spPr>
        <a:solidFill>
          <a:schemeClr val="bg2">
            <a:lumMod val="50000"/>
          </a:schemeClr>
        </a:solidFill>
      </dgm:spPr>
      <dgm:t>
        <a:bodyPr/>
        <a:lstStyle/>
        <a:p>
          <a:endParaRPr lang="en-US" sz="1400">
            <a:latin typeface="Century Gothic" panose="020B0502020202020204" pitchFamily="34" charset="0"/>
          </a:endParaRPr>
        </a:p>
      </dgm:t>
    </dgm:pt>
    <dgm:pt modelId="{BABC54BB-852F-E44C-8510-FA121A93DD4E}">
      <dgm:prSet phldrT="[Text]" custT="1"/>
      <dgm:spPr>
        <a:solidFill>
          <a:schemeClr val="accent3">
            <a:lumMod val="75000"/>
          </a:schemeClr>
        </a:solidFill>
      </dgm:spPr>
      <dgm:t>
        <a:bodyPr/>
        <a:lstStyle/>
        <a:p>
          <a:r>
            <a:rPr lang="en-US" sz="1400" dirty="0" err="1">
              <a:latin typeface="Century Gothic" panose="020B0502020202020204" pitchFamily="34" charset="0"/>
            </a:rPr>
            <a:t>J’ai</a:t>
          </a:r>
          <a:r>
            <a:rPr lang="en-US" sz="1400" dirty="0">
              <a:latin typeface="Century Gothic" panose="020B0502020202020204" pitchFamily="34" charset="0"/>
            </a:rPr>
            <a:t> </a:t>
          </a:r>
          <a:r>
            <a:rPr lang="en-US" sz="1400" dirty="0" err="1">
              <a:latin typeface="Century Gothic" panose="020B0502020202020204" pitchFamily="34" charset="0"/>
            </a:rPr>
            <a:t>une</a:t>
          </a:r>
          <a:r>
            <a:rPr lang="en-US" sz="1400" dirty="0">
              <a:latin typeface="Century Gothic" panose="020B0502020202020204" pitchFamily="34" charset="0"/>
            </a:rPr>
            <a:t> </a:t>
          </a:r>
          <a:r>
            <a:rPr lang="en-US" sz="1400" dirty="0" err="1">
              <a:latin typeface="Century Gothic" panose="020B0502020202020204" pitchFamily="34" charset="0"/>
            </a:rPr>
            <a:t>famille</a:t>
          </a:r>
          <a:endParaRPr lang="en-US" sz="1400" dirty="0">
            <a:latin typeface="Century Gothic" panose="020B0502020202020204" pitchFamily="34" charset="0"/>
          </a:endParaRPr>
        </a:p>
      </dgm:t>
    </dgm:pt>
    <dgm:pt modelId="{82E2FA65-F4A7-FB4C-9F90-47EC7196FC70}" type="parTrans" cxnId="{19223BD3-78EF-B44E-BA88-8A8F4B7EA17A}">
      <dgm:prSet/>
      <dgm:spPr/>
      <dgm:t>
        <a:bodyPr/>
        <a:lstStyle/>
        <a:p>
          <a:endParaRPr lang="en-US" sz="1400">
            <a:latin typeface="Century Gothic" panose="020B0502020202020204" pitchFamily="34" charset="0"/>
          </a:endParaRPr>
        </a:p>
      </dgm:t>
    </dgm:pt>
    <dgm:pt modelId="{2DE57484-CD59-D041-9CED-4A584420B87F}" type="sibTrans" cxnId="{19223BD3-78EF-B44E-BA88-8A8F4B7EA17A}">
      <dgm:prSet custT="1"/>
      <dgm:spPr>
        <a:solidFill>
          <a:schemeClr val="bg2">
            <a:lumMod val="50000"/>
          </a:schemeClr>
        </a:solidFill>
      </dgm:spPr>
      <dgm:t>
        <a:bodyPr/>
        <a:lstStyle/>
        <a:p>
          <a:endParaRPr lang="en-US" sz="1400">
            <a:latin typeface="Century Gothic" panose="020B0502020202020204" pitchFamily="34" charset="0"/>
          </a:endParaRPr>
        </a:p>
      </dgm:t>
    </dgm:pt>
    <dgm:pt modelId="{4462F1DF-F27A-904F-AE90-630D3329F0DB}">
      <dgm:prSet phldrT="[Text]" custT="1"/>
      <dgm:spPr>
        <a:solidFill>
          <a:schemeClr val="accent5">
            <a:lumMod val="75000"/>
          </a:schemeClr>
        </a:solidFill>
      </dgm:spPr>
      <dgm:t>
        <a:bodyPr/>
        <a:lstStyle/>
        <a:p>
          <a:r>
            <a:rPr lang="en-US" sz="1400" dirty="0">
              <a:latin typeface="Century Gothic" panose="020B0502020202020204" pitchFamily="34" charset="0"/>
            </a:rPr>
            <a:t>Je </a:t>
          </a:r>
          <a:r>
            <a:rPr lang="en-US" sz="1400" dirty="0" err="1">
              <a:latin typeface="Century Gothic" panose="020B0502020202020204" pitchFamily="34" charset="0"/>
            </a:rPr>
            <a:t>suis</a:t>
          </a:r>
          <a:r>
            <a:rPr lang="en-US" sz="1400" dirty="0">
              <a:latin typeface="Century Gothic" panose="020B0502020202020204" pitchFamily="34" charset="0"/>
            </a:rPr>
            <a:t> un </a:t>
          </a:r>
          <a:r>
            <a:rPr lang="en-US" sz="1400" dirty="0" err="1">
              <a:latin typeface="Century Gothic" panose="020B0502020202020204" pitchFamily="34" charset="0"/>
            </a:rPr>
            <a:t>garçon</a:t>
          </a:r>
          <a:endParaRPr lang="en-US" sz="1400" dirty="0">
            <a:latin typeface="Century Gothic" panose="020B0502020202020204" pitchFamily="34" charset="0"/>
          </a:endParaRPr>
        </a:p>
      </dgm:t>
    </dgm:pt>
    <dgm:pt modelId="{BF50C38E-7542-F74C-BB5B-81FF13D75C4F}" type="parTrans" cxnId="{D845E30C-DCD0-DF4C-9C4E-4B53EB57501C}">
      <dgm:prSet/>
      <dgm:spPr/>
      <dgm:t>
        <a:bodyPr/>
        <a:lstStyle/>
        <a:p>
          <a:endParaRPr lang="en-US" sz="1400">
            <a:latin typeface="Century Gothic" panose="020B0502020202020204" pitchFamily="34" charset="0"/>
          </a:endParaRPr>
        </a:p>
      </dgm:t>
    </dgm:pt>
    <dgm:pt modelId="{D29B4EC2-FBC2-2740-A1C7-FE35B3DD82DE}" type="sibTrans" cxnId="{D845E30C-DCD0-DF4C-9C4E-4B53EB57501C}">
      <dgm:prSet custT="1"/>
      <dgm:spPr>
        <a:solidFill>
          <a:schemeClr val="bg2">
            <a:lumMod val="50000"/>
          </a:schemeClr>
        </a:solidFill>
      </dgm:spPr>
      <dgm:t>
        <a:bodyPr/>
        <a:lstStyle/>
        <a:p>
          <a:endParaRPr lang="en-US" sz="1400">
            <a:latin typeface="Century Gothic" panose="020B0502020202020204" pitchFamily="34" charset="0"/>
          </a:endParaRPr>
        </a:p>
      </dgm:t>
    </dgm:pt>
    <dgm:pt modelId="{CD6E95E6-39DE-7A4E-BBD9-0ACA51EA1468}">
      <dgm:prSet phldrT="[Text]" custT="1"/>
      <dgm:spPr>
        <a:solidFill>
          <a:schemeClr val="accent1">
            <a:lumMod val="75000"/>
          </a:schemeClr>
        </a:solidFill>
      </dgm:spPr>
      <dgm:t>
        <a:bodyPr/>
        <a:lstStyle/>
        <a:p>
          <a:r>
            <a:rPr lang="en-US" sz="1400" dirty="0" err="1">
              <a:latin typeface="Century Gothic" panose="020B0502020202020204" pitchFamily="34" charset="0"/>
            </a:rPr>
            <a:t>J’ai</a:t>
          </a:r>
          <a:r>
            <a:rPr lang="en-US" sz="1400" dirty="0">
              <a:latin typeface="Century Gothic" panose="020B0502020202020204" pitchFamily="34" charset="0"/>
            </a:rPr>
            <a:t> </a:t>
          </a:r>
          <a:r>
            <a:rPr lang="en-US" sz="1400" dirty="0" err="1">
              <a:latin typeface="Century Gothic" panose="020B0502020202020204" pitchFamily="34" charset="0"/>
            </a:rPr>
            <a:t>deux</a:t>
          </a:r>
          <a:r>
            <a:rPr lang="en-US" sz="1400" dirty="0">
              <a:latin typeface="Century Gothic" panose="020B0502020202020204" pitchFamily="34" charset="0"/>
            </a:rPr>
            <a:t> </a:t>
          </a:r>
          <a:r>
            <a:rPr lang="en-US" sz="1400" dirty="0" err="1">
              <a:latin typeface="Century Gothic" panose="020B0502020202020204" pitchFamily="34" charset="0"/>
            </a:rPr>
            <a:t>poissons</a:t>
          </a:r>
          <a:endParaRPr lang="en-US" sz="1400" dirty="0">
            <a:latin typeface="Century Gothic" panose="020B0502020202020204" pitchFamily="34" charset="0"/>
          </a:endParaRPr>
        </a:p>
      </dgm:t>
    </dgm:pt>
    <dgm:pt modelId="{2DD21A15-84D1-D741-9E6A-664CD44B8F28}" type="parTrans" cxnId="{B4FFA76F-EF54-104C-B510-5A7996E0129E}">
      <dgm:prSet/>
      <dgm:spPr/>
      <dgm:t>
        <a:bodyPr/>
        <a:lstStyle/>
        <a:p>
          <a:endParaRPr lang="en-US" sz="1400">
            <a:latin typeface="Century Gothic" panose="020B0502020202020204" pitchFamily="34" charset="0"/>
          </a:endParaRPr>
        </a:p>
      </dgm:t>
    </dgm:pt>
    <dgm:pt modelId="{17B44FA6-7CD2-674C-8652-6AFF8F490313}" type="sibTrans" cxnId="{B4FFA76F-EF54-104C-B510-5A7996E0129E}">
      <dgm:prSet custT="1"/>
      <dgm:spPr>
        <a:solidFill>
          <a:schemeClr val="bg2">
            <a:lumMod val="50000"/>
          </a:schemeClr>
        </a:solidFill>
      </dgm:spPr>
      <dgm:t>
        <a:bodyPr/>
        <a:lstStyle/>
        <a:p>
          <a:endParaRPr lang="en-US" sz="1400">
            <a:latin typeface="Century Gothic" panose="020B0502020202020204" pitchFamily="34" charset="0"/>
          </a:endParaRPr>
        </a:p>
      </dgm:t>
    </dgm:pt>
    <dgm:pt modelId="{B0BE6323-D07C-6D44-8343-0F0C99B31F73}">
      <dgm:prSet custT="1"/>
      <dgm:spPr>
        <a:solidFill>
          <a:schemeClr val="accent4">
            <a:lumMod val="75000"/>
          </a:schemeClr>
        </a:solidFill>
      </dgm:spPr>
      <dgm:t>
        <a:bodyPr/>
        <a:lstStyle/>
        <a:p>
          <a:r>
            <a:rPr lang="en-US" sz="1200" dirty="0" err="1">
              <a:latin typeface="Century Gothic" panose="020B0502020202020204" pitchFamily="34" charset="0"/>
            </a:rPr>
            <a:t>J’ai</a:t>
          </a:r>
          <a:r>
            <a:rPr lang="en-US" sz="1200" dirty="0">
              <a:latin typeface="Century Gothic" panose="020B0502020202020204" pitchFamily="34" charset="0"/>
            </a:rPr>
            <a:t> cinq instruments</a:t>
          </a:r>
        </a:p>
      </dgm:t>
    </dgm:pt>
    <dgm:pt modelId="{54021B76-82BD-2246-9898-4803174F7BF8}" type="parTrans" cxnId="{60AD0ECB-1C91-354A-983A-D5B56D3E0BBC}">
      <dgm:prSet/>
      <dgm:spPr/>
      <dgm:t>
        <a:bodyPr/>
        <a:lstStyle/>
        <a:p>
          <a:endParaRPr lang="en-US" sz="1400">
            <a:latin typeface="Century Gothic" panose="020B0502020202020204" pitchFamily="34" charset="0"/>
          </a:endParaRPr>
        </a:p>
      </dgm:t>
    </dgm:pt>
    <dgm:pt modelId="{C3A22383-6C1F-4D41-84B9-45AF78C94A2C}" type="sibTrans" cxnId="{60AD0ECB-1C91-354A-983A-D5B56D3E0BBC}">
      <dgm:prSet custT="1"/>
      <dgm:spPr>
        <a:solidFill>
          <a:schemeClr val="bg2">
            <a:lumMod val="50000"/>
          </a:schemeClr>
        </a:solidFill>
      </dgm:spPr>
      <dgm:t>
        <a:bodyPr/>
        <a:lstStyle/>
        <a:p>
          <a:endParaRPr lang="en-US" sz="1400">
            <a:latin typeface="Century Gothic" panose="020B0502020202020204" pitchFamily="34" charset="0"/>
          </a:endParaRPr>
        </a:p>
      </dgm:t>
    </dgm:pt>
    <dgm:pt modelId="{573CF662-B53C-4545-9B74-CC8D29B9C5D7}">
      <dgm:prSet custT="1"/>
      <dgm:spPr>
        <a:solidFill>
          <a:schemeClr val="bg2">
            <a:lumMod val="25000"/>
          </a:schemeClr>
        </a:solidFill>
      </dgm:spPr>
      <dgm:t>
        <a:bodyPr/>
        <a:lstStyle/>
        <a:p>
          <a:r>
            <a:rPr lang="en-US" sz="1400" dirty="0">
              <a:latin typeface="Century Gothic" panose="020B0502020202020204" pitchFamily="34" charset="0"/>
            </a:rPr>
            <a:t>Je </a:t>
          </a:r>
          <a:r>
            <a:rPr lang="en-US" sz="1400" dirty="0" err="1">
              <a:latin typeface="Century Gothic" panose="020B0502020202020204" pitchFamily="34" charset="0"/>
            </a:rPr>
            <a:t>suis</a:t>
          </a:r>
          <a:r>
            <a:rPr lang="en-US" sz="1400" dirty="0">
              <a:latin typeface="Century Gothic" panose="020B0502020202020204" pitchFamily="34" charset="0"/>
            </a:rPr>
            <a:t> un papa</a:t>
          </a:r>
        </a:p>
      </dgm:t>
    </dgm:pt>
    <dgm:pt modelId="{2E344C34-DF0E-5741-8AA8-E0A8B99C3185}" type="parTrans" cxnId="{A669C9D8-973B-C445-B1E4-0375A8C9F77E}">
      <dgm:prSet/>
      <dgm:spPr/>
      <dgm:t>
        <a:bodyPr/>
        <a:lstStyle/>
        <a:p>
          <a:endParaRPr lang="en-US" sz="1400">
            <a:latin typeface="Century Gothic" panose="020B0502020202020204" pitchFamily="34" charset="0"/>
          </a:endParaRPr>
        </a:p>
      </dgm:t>
    </dgm:pt>
    <dgm:pt modelId="{E9A6A253-521B-674B-9667-48583A21EBD6}" type="sibTrans" cxnId="{A669C9D8-973B-C445-B1E4-0375A8C9F77E}">
      <dgm:prSet custT="1"/>
      <dgm:spPr>
        <a:solidFill>
          <a:schemeClr val="bg2">
            <a:lumMod val="50000"/>
          </a:schemeClr>
        </a:solidFill>
      </dgm:spPr>
      <dgm:t>
        <a:bodyPr/>
        <a:lstStyle/>
        <a:p>
          <a:endParaRPr lang="en-US" sz="1400">
            <a:latin typeface="Century Gothic" panose="020B0502020202020204" pitchFamily="34" charset="0"/>
          </a:endParaRPr>
        </a:p>
      </dgm:t>
    </dgm:pt>
    <dgm:pt modelId="{DD07A14C-E542-2447-8686-845EAD8DB70A}">
      <dgm:prSet custT="1"/>
      <dgm:spPr>
        <a:solidFill>
          <a:schemeClr val="accent3">
            <a:lumMod val="75000"/>
          </a:schemeClr>
        </a:solidFill>
      </dgm:spPr>
      <dgm:t>
        <a:bodyPr/>
        <a:lstStyle/>
        <a:p>
          <a:r>
            <a:rPr lang="en-US" sz="1200" dirty="0" err="1">
              <a:latin typeface="Century Gothic" panose="020B0502020202020204" pitchFamily="34" charset="0"/>
            </a:rPr>
            <a:t>J’ai</a:t>
          </a:r>
          <a:r>
            <a:rPr lang="en-US" sz="1200" dirty="0">
              <a:latin typeface="Century Gothic" panose="020B0502020202020204" pitchFamily="34" charset="0"/>
            </a:rPr>
            <a:t> </a:t>
          </a:r>
          <a:r>
            <a:rPr lang="en-US" sz="1200" dirty="0" err="1">
              <a:latin typeface="Century Gothic" panose="020B0502020202020204" pitchFamily="34" charset="0"/>
            </a:rPr>
            <a:t>deux</a:t>
          </a:r>
          <a:r>
            <a:rPr lang="en-US" sz="1200" dirty="0">
              <a:latin typeface="Century Gothic" panose="020B0502020202020204" pitchFamily="34" charset="0"/>
            </a:rPr>
            <a:t> </a:t>
          </a:r>
          <a:r>
            <a:rPr lang="en-US" sz="1200" dirty="0" err="1">
              <a:latin typeface="Century Gothic" panose="020B0502020202020204" pitchFamily="34" charset="0"/>
            </a:rPr>
            <a:t>chocolats</a:t>
          </a:r>
          <a:endParaRPr lang="en-US" sz="1200" dirty="0">
            <a:latin typeface="Century Gothic" panose="020B0502020202020204" pitchFamily="34" charset="0"/>
          </a:endParaRPr>
        </a:p>
      </dgm:t>
    </dgm:pt>
    <dgm:pt modelId="{02BA585F-BB10-2E4A-A3EC-D15F2AE18DD7}" type="parTrans" cxnId="{9F10BCCF-C7BF-F042-ADC0-C8ED77995E25}">
      <dgm:prSet/>
      <dgm:spPr/>
      <dgm:t>
        <a:bodyPr/>
        <a:lstStyle/>
        <a:p>
          <a:endParaRPr lang="en-US" sz="1400">
            <a:latin typeface="Century Gothic" panose="020B0502020202020204" pitchFamily="34" charset="0"/>
          </a:endParaRPr>
        </a:p>
      </dgm:t>
    </dgm:pt>
    <dgm:pt modelId="{DC89D9A7-EBD7-954C-9C48-6F2BA97F8B76}" type="sibTrans" cxnId="{9F10BCCF-C7BF-F042-ADC0-C8ED77995E25}">
      <dgm:prSet custT="1"/>
      <dgm:spPr>
        <a:solidFill>
          <a:schemeClr val="bg2">
            <a:lumMod val="50000"/>
          </a:schemeClr>
        </a:solidFill>
      </dgm:spPr>
      <dgm:t>
        <a:bodyPr/>
        <a:lstStyle/>
        <a:p>
          <a:endParaRPr lang="en-US" sz="1400">
            <a:latin typeface="Century Gothic" panose="020B0502020202020204" pitchFamily="34" charset="0"/>
          </a:endParaRPr>
        </a:p>
      </dgm:t>
    </dgm:pt>
    <dgm:pt modelId="{764398AD-9245-BE47-AC48-4A4DE7D8C181}">
      <dgm:prSet custT="1"/>
      <dgm:spPr>
        <a:solidFill>
          <a:srgbClr val="FF0000"/>
        </a:solidFill>
      </dgm:spPr>
      <dgm:t>
        <a:bodyPr/>
        <a:lstStyle/>
        <a:p>
          <a:r>
            <a:rPr lang="en-US" sz="1400" dirty="0">
              <a:latin typeface="Century Gothic" panose="020B0502020202020204" pitchFamily="34" charset="0"/>
            </a:rPr>
            <a:t>Je </a:t>
          </a:r>
          <a:r>
            <a:rPr lang="en-US" sz="1400" dirty="0" err="1">
              <a:latin typeface="Century Gothic" panose="020B0502020202020204" pitchFamily="34" charset="0"/>
            </a:rPr>
            <a:t>suis</a:t>
          </a:r>
          <a:r>
            <a:rPr lang="en-US" sz="1400" dirty="0">
              <a:latin typeface="Century Gothic" panose="020B0502020202020204" pitchFamily="34" charset="0"/>
            </a:rPr>
            <a:t> </a:t>
          </a:r>
          <a:r>
            <a:rPr lang="en-US" sz="1400" dirty="0" err="1">
              <a:latin typeface="Century Gothic" panose="020B0502020202020204" pitchFamily="34" charset="0"/>
            </a:rPr>
            <a:t>une</a:t>
          </a:r>
          <a:r>
            <a:rPr lang="en-US" sz="1400" dirty="0">
              <a:latin typeface="Century Gothic" panose="020B0502020202020204" pitchFamily="34" charset="0"/>
            </a:rPr>
            <a:t> </a:t>
          </a:r>
          <a:r>
            <a:rPr lang="en-US" sz="1400" dirty="0" err="1">
              <a:latin typeface="Century Gothic" panose="020B0502020202020204" pitchFamily="34" charset="0"/>
            </a:rPr>
            <a:t>mamie</a:t>
          </a:r>
          <a:endParaRPr lang="en-US" sz="1400" dirty="0">
            <a:latin typeface="Century Gothic" panose="020B0502020202020204" pitchFamily="34" charset="0"/>
          </a:endParaRPr>
        </a:p>
      </dgm:t>
    </dgm:pt>
    <dgm:pt modelId="{ED9E1DCE-56A5-BE45-8EED-8531F0FC89A8}" type="parTrans" cxnId="{BDFFF98D-119B-A244-A2D2-57A5CA342B0D}">
      <dgm:prSet/>
      <dgm:spPr/>
      <dgm:t>
        <a:bodyPr/>
        <a:lstStyle/>
        <a:p>
          <a:endParaRPr lang="en-US" sz="1400">
            <a:latin typeface="Century Gothic" panose="020B0502020202020204" pitchFamily="34" charset="0"/>
          </a:endParaRPr>
        </a:p>
      </dgm:t>
    </dgm:pt>
    <dgm:pt modelId="{133D0DDB-25CC-5943-8D66-53FA38CE39B3}" type="sibTrans" cxnId="{BDFFF98D-119B-A244-A2D2-57A5CA342B0D}">
      <dgm:prSet custT="1"/>
      <dgm:spPr>
        <a:solidFill>
          <a:schemeClr val="bg2">
            <a:lumMod val="50000"/>
          </a:schemeClr>
        </a:solidFill>
      </dgm:spPr>
      <dgm:t>
        <a:bodyPr/>
        <a:lstStyle/>
        <a:p>
          <a:endParaRPr lang="en-US" sz="1400">
            <a:latin typeface="Century Gothic" panose="020B0502020202020204" pitchFamily="34" charset="0"/>
          </a:endParaRPr>
        </a:p>
      </dgm:t>
    </dgm:pt>
    <dgm:pt modelId="{25F859C3-B86D-A24A-9CAD-6D915150BFB8}">
      <dgm:prSet custT="1"/>
      <dgm:spPr>
        <a:solidFill>
          <a:schemeClr val="accent6">
            <a:lumMod val="75000"/>
          </a:schemeClr>
        </a:solidFill>
      </dgm:spPr>
      <dgm:t>
        <a:bodyPr/>
        <a:lstStyle/>
        <a:p>
          <a:r>
            <a:rPr lang="en-US" sz="1400" dirty="0" err="1">
              <a:latin typeface="Century Gothic" panose="020B0502020202020204" pitchFamily="34" charset="0"/>
            </a:rPr>
            <a:t>J’ai</a:t>
          </a:r>
          <a:r>
            <a:rPr lang="en-US" sz="1400" dirty="0">
              <a:latin typeface="Century Gothic" panose="020B0502020202020204" pitchFamily="34" charset="0"/>
            </a:rPr>
            <a:t> </a:t>
          </a:r>
          <a:r>
            <a:rPr lang="en-US" sz="1400" dirty="0" err="1">
              <a:latin typeface="Century Gothic" panose="020B0502020202020204" pitchFamily="34" charset="0"/>
            </a:rPr>
            <a:t>huit</a:t>
          </a:r>
          <a:r>
            <a:rPr lang="en-US" sz="1400" dirty="0">
              <a:latin typeface="Century Gothic" panose="020B0502020202020204" pitchFamily="34" charset="0"/>
            </a:rPr>
            <a:t> </a:t>
          </a:r>
          <a:r>
            <a:rPr lang="en-US" sz="1400" dirty="0" err="1">
              <a:latin typeface="Century Gothic" panose="020B0502020202020204" pitchFamily="34" charset="0"/>
            </a:rPr>
            <a:t>amies</a:t>
          </a:r>
          <a:endParaRPr lang="en-US" sz="1400" dirty="0">
            <a:latin typeface="Century Gothic" panose="020B0502020202020204" pitchFamily="34" charset="0"/>
          </a:endParaRPr>
        </a:p>
      </dgm:t>
    </dgm:pt>
    <dgm:pt modelId="{5C957CAC-5AEB-7742-8176-960C99907C26}" type="parTrans" cxnId="{FA951CBE-E91A-674F-A9F8-21B78CCF76D4}">
      <dgm:prSet/>
      <dgm:spPr/>
      <dgm:t>
        <a:bodyPr/>
        <a:lstStyle/>
        <a:p>
          <a:endParaRPr lang="en-US" sz="1400">
            <a:latin typeface="Century Gothic" panose="020B0502020202020204" pitchFamily="34" charset="0"/>
          </a:endParaRPr>
        </a:p>
      </dgm:t>
    </dgm:pt>
    <dgm:pt modelId="{301A8D96-F414-7040-AD2A-A4EC973F954C}" type="sibTrans" cxnId="{FA951CBE-E91A-674F-A9F8-21B78CCF76D4}">
      <dgm:prSet custT="1"/>
      <dgm:spPr>
        <a:solidFill>
          <a:schemeClr val="bg2">
            <a:lumMod val="50000"/>
          </a:schemeClr>
        </a:solidFill>
      </dgm:spPr>
      <dgm:t>
        <a:bodyPr/>
        <a:lstStyle/>
        <a:p>
          <a:endParaRPr lang="en-US" sz="1400">
            <a:latin typeface="Century Gothic" panose="020B0502020202020204" pitchFamily="34" charset="0"/>
          </a:endParaRPr>
        </a:p>
      </dgm:t>
    </dgm:pt>
    <dgm:pt modelId="{8A14213B-7304-234C-90A7-82EE66E2252B}">
      <dgm:prSet custT="1"/>
      <dgm:spPr>
        <a:solidFill>
          <a:schemeClr val="accent2">
            <a:lumMod val="75000"/>
          </a:schemeClr>
        </a:solidFill>
      </dgm:spPr>
      <dgm:t>
        <a:bodyPr/>
        <a:lstStyle/>
        <a:p>
          <a:r>
            <a:rPr lang="en-US" sz="1400" dirty="0">
              <a:latin typeface="Century Gothic" panose="020B0502020202020204" pitchFamily="34" charset="0"/>
            </a:rPr>
            <a:t>Je </a:t>
          </a:r>
          <a:r>
            <a:rPr lang="en-US" sz="1400" dirty="0" err="1">
              <a:latin typeface="Century Gothic" panose="020B0502020202020204" pitchFamily="34" charset="0"/>
            </a:rPr>
            <a:t>suis</a:t>
          </a:r>
          <a:r>
            <a:rPr lang="en-US" sz="1400" dirty="0">
              <a:latin typeface="Century Gothic" panose="020B0502020202020204" pitchFamily="34" charset="0"/>
            </a:rPr>
            <a:t> un </a:t>
          </a:r>
          <a:r>
            <a:rPr lang="en-US" sz="1400" dirty="0" err="1">
              <a:latin typeface="Century Gothic" panose="020B0502020202020204" pitchFamily="34" charset="0"/>
            </a:rPr>
            <a:t>papy</a:t>
          </a:r>
          <a:endParaRPr lang="en-US" sz="1400" dirty="0">
            <a:latin typeface="Century Gothic" panose="020B0502020202020204" pitchFamily="34" charset="0"/>
          </a:endParaRPr>
        </a:p>
      </dgm:t>
    </dgm:pt>
    <dgm:pt modelId="{495FA149-CBAD-D74A-B667-3B06D25802C9}" type="parTrans" cxnId="{E1157FF8-B02E-E942-9CA4-21B6CC63C492}">
      <dgm:prSet/>
      <dgm:spPr/>
      <dgm:t>
        <a:bodyPr/>
        <a:lstStyle/>
        <a:p>
          <a:endParaRPr lang="en-US" sz="1400">
            <a:latin typeface="Century Gothic" panose="020B0502020202020204" pitchFamily="34" charset="0"/>
          </a:endParaRPr>
        </a:p>
      </dgm:t>
    </dgm:pt>
    <dgm:pt modelId="{A941031D-3893-614C-85E1-ACE4B2E01391}" type="sibTrans" cxnId="{E1157FF8-B02E-E942-9CA4-21B6CC63C492}">
      <dgm:prSet custT="1"/>
      <dgm:spPr>
        <a:solidFill>
          <a:schemeClr val="bg2">
            <a:lumMod val="50000"/>
          </a:schemeClr>
        </a:solidFill>
      </dgm:spPr>
      <dgm:t>
        <a:bodyPr/>
        <a:lstStyle/>
        <a:p>
          <a:endParaRPr lang="en-US" sz="1400">
            <a:latin typeface="Century Gothic" panose="020B0502020202020204" pitchFamily="34" charset="0"/>
          </a:endParaRPr>
        </a:p>
      </dgm:t>
    </dgm:pt>
    <dgm:pt modelId="{36E28BD2-319B-8A4F-89BA-830551DB86C6}">
      <dgm:prSet custT="1"/>
      <dgm:spPr>
        <a:solidFill>
          <a:srgbClr val="FF6600"/>
        </a:solidFill>
      </dgm:spPr>
      <dgm:t>
        <a:bodyPr/>
        <a:lstStyle/>
        <a:p>
          <a:r>
            <a:rPr lang="en-US" sz="1400" dirty="0" err="1">
              <a:latin typeface="Century Gothic" panose="020B0502020202020204" pitchFamily="34" charset="0"/>
            </a:rPr>
            <a:t>J’ai</a:t>
          </a:r>
          <a:r>
            <a:rPr lang="en-US" sz="1400" dirty="0">
              <a:latin typeface="Century Gothic" panose="020B0502020202020204" pitchFamily="34" charset="0"/>
            </a:rPr>
            <a:t> trois copies</a:t>
          </a:r>
        </a:p>
      </dgm:t>
    </dgm:pt>
    <dgm:pt modelId="{60B82C24-F7B9-304C-98B9-A9CA1E0FFD45}" type="parTrans" cxnId="{EED70C48-D267-7440-BE22-BBFFB66EB87C}">
      <dgm:prSet/>
      <dgm:spPr/>
      <dgm:t>
        <a:bodyPr/>
        <a:lstStyle/>
        <a:p>
          <a:endParaRPr lang="en-US" sz="1400">
            <a:latin typeface="Century Gothic" panose="020B0502020202020204" pitchFamily="34" charset="0"/>
          </a:endParaRPr>
        </a:p>
      </dgm:t>
    </dgm:pt>
    <dgm:pt modelId="{9F05367C-C3D2-3D4D-B98C-980300154147}" type="sibTrans" cxnId="{EED70C48-D267-7440-BE22-BBFFB66EB87C}">
      <dgm:prSet custT="1"/>
      <dgm:spPr>
        <a:solidFill>
          <a:schemeClr val="bg2">
            <a:lumMod val="50000"/>
          </a:schemeClr>
        </a:solidFill>
      </dgm:spPr>
      <dgm:t>
        <a:bodyPr/>
        <a:lstStyle/>
        <a:p>
          <a:endParaRPr lang="en-US" sz="1400">
            <a:latin typeface="Century Gothic" panose="020B0502020202020204" pitchFamily="34" charset="0"/>
          </a:endParaRPr>
        </a:p>
      </dgm:t>
    </dgm:pt>
    <dgm:pt modelId="{ACD1E4F2-04F2-7442-BBDE-5A343534548E}">
      <dgm:prSet custT="1"/>
      <dgm:spPr>
        <a:solidFill>
          <a:srgbClr val="FF00FF"/>
        </a:solidFill>
      </dgm:spPr>
      <dgm:t>
        <a:bodyPr/>
        <a:lstStyle/>
        <a:p>
          <a:r>
            <a:rPr lang="en-US" sz="1400" dirty="0" err="1">
              <a:latin typeface="Century Gothic" panose="020B0502020202020204" pitchFamily="34" charset="0"/>
            </a:rPr>
            <a:t>J’ai</a:t>
          </a:r>
          <a:r>
            <a:rPr lang="en-US" sz="1400" dirty="0">
              <a:latin typeface="Century Gothic" panose="020B0502020202020204" pitchFamily="34" charset="0"/>
            </a:rPr>
            <a:t> un </a:t>
          </a:r>
          <a:r>
            <a:rPr lang="en-US" sz="1400" dirty="0" err="1">
              <a:latin typeface="Century Gothic" panose="020B0502020202020204" pitchFamily="34" charset="0"/>
            </a:rPr>
            <a:t>copain</a:t>
          </a:r>
          <a:endParaRPr lang="en-US" sz="1400" dirty="0">
            <a:latin typeface="Century Gothic" panose="020B0502020202020204" pitchFamily="34" charset="0"/>
          </a:endParaRPr>
        </a:p>
      </dgm:t>
    </dgm:pt>
    <dgm:pt modelId="{1289DCE0-F6FA-5741-99F5-FBD87DF145BB}" type="parTrans" cxnId="{4C7AEE79-4B23-3349-BD05-811AEFF46973}">
      <dgm:prSet/>
      <dgm:spPr/>
      <dgm:t>
        <a:bodyPr/>
        <a:lstStyle/>
        <a:p>
          <a:endParaRPr lang="en-US" sz="1400">
            <a:latin typeface="Century Gothic" panose="020B0502020202020204" pitchFamily="34" charset="0"/>
          </a:endParaRPr>
        </a:p>
      </dgm:t>
    </dgm:pt>
    <dgm:pt modelId="{8252E5CE-68C2-FA42-A89A-89FF7477EC10}" type="sibTrans" cxnId="{4C7AEE79-4B23-3349-BD05-811AEFF46973}">
      <dgm:prSet custT="1"/>
      <dgm:spPr>
        <a:solidFill>
          <a:schemeClr val="bg2">
            <a:lumMod val="50000"/>
          </a:schemeClr>
        </a:solidFill>
      </dgm:spPr>
      <dgm:t>
        <a:bodyPr/>
        <a:lstStyle/>
        <a:p>
          <a:endParaRPr lang="en-US" sz="1400">
            <a:latin typeface="Century Gothic" panose="020B0502020202020204" pitchFamily="34" charset="0"/>
          </a:endParaRPr>
        </a:p>
      </dgm:t>
    </dgm:pt>
    <dgm:pt modelId="{580F6256-8CC5-C242-8159-98A511CE7E8B}">
      <dgm:prSet custT="1"/>
      <dgm:spPr>
        <a:solidFill>
          <a:schemeClr val="tx1"/>
        </a:solidFill>
      </dgm:spPr>
      <dgm:t>
        <a:bodyPr/>
        <a:lstStyle/>
        <a:p>
          <a:r>
            <a:rPr lang="en-US" sz="1400" dirty="0">
              <a:latin typeface="Century Gothic" panose="020B0502020202020204" pitchFamily="34" charset="0"/>
            </a:rPr>
            <a:t>Il </a:t>
          </a:r>
          <a:r>
            <a:rPr lang="en-US" sz="1400" dirty="0" err="1">
              <a:latin typeface="Century Gothic" panose="020B0502020202020204" pitchFamily="34" charset="0"/>
            </a:rPr>
            <a:t>est</a:t>
          </a:r>
          <a:r>
            <a:rPr lang="en-US" sz="1400" dirty="0">
              <a:latin typeface="Century Gothic" panose="020B0502020202020204" pitchFamily="34" charset="0"/>
            </a:rPr>
            <a:t> Alain!</a:t>
          </a:r>
        </a:p>
      </dgm:t>
    </dgm:pt>
    <dgm:pt modelId="{C2DB2F57-A6FF-064F-9421-B18EDA362188}" type="parTrans" cxnId="{E0767331-B4AD-6C4A-AE96-0AB8673C425E}">
      <dgm:prSet/>
      <dgm:spPr/>
      <dgm:t>
        <a:bodyPr/>
        <a:lstStyle/>
        <a:p>
          <a:endParaRPr lang="en-US" sz="1400">
            <a:latin typeface="Century Gothic" panose="020B0502020202020204" pitchFamily="34" charset="0"/>
          </a:endParaRPr>
        </a:p>
      </dgm:t>
    </dgm:pt>
    <dgm:pt modelId="{1CC30CBA-63FA-224C-B991-5272911E6525}" type="sibTrans" cxnId="{E0767331-B4AD-6C4A-AE96-0AB8673C425E}">
      <dgm:prSet custT="1"/>
      <dgm:spPr>
        <a:solidFill>
          <a:srgbClr val="FF0000"/>
        </a:solidFill>
      </dgm:spPr>
      <dgm:t>
        <a:bodyPr/>
        <a:lstStyle/>
        <a:p>
          <a:endParaRPr lang="en-US" sz="1400">
            <a:latin typeface="Century Gothic" panose="020B0502020202020204" pitchFamily="34" charset="0"/>
          </a:endParaRPr>
        </a:p>
      </dgm:t>
    </dgm:pt>
    <dgm:pt modelId="{51EA16AE-BBD9-8C4F-A0FB-E923C36E37B7}">
      <dgm:prSet custT="1"/>
      <dgm:spPr>
        <a:solidFill>
          <a:srgbClr val="0000FF"/>
        </a:solidFill>
      </dgm:spPr>
      <dgm:t>
        <a:bodyPr/>
        <a:lstStyle/>
        <a:p>
          <a:r>
            <a:rPr lang="en-US" sz="1400" dirty="0">
              <a:latin typeface="Century Gothic" panose="020B0502020202020204" pitchFamily="34" charset="0"/>
            </a:rPr>
            <a:t>Je </a:t>
          </a:r>
          <a:r>
            <a:rPr lang="en-US" sz="1400" dirty="0" err="1">
              <a:latin typeface="Century Gothic" panose="020B0502020202020204" pitchFamily="34" charset="0"/>
            </a:rPr>
            <a:t>suis</a:t>
          </a:r>
          <a:r>
            <a:rPr lang="en-US" sz="1400" dirty="0">
              <a:latin typeface="Century Gothic" panose="020B0502020202020204" pitchFamily="34" charset="0"/>
            </a:rPr>
            <a:t> </a:t>
          </a:r>
          <a:r>
            <a:rPr lang="en-US" sz="1400" dirty="0" err="1">
              <a:latin typeface="Century Gothic" panose="020B0502020202020204" pitchFamily="34" charset="0"/>
            </a:rPr>
            <a:t>une</a:t>
          </a:r>
          <a:r>
            <a:rPr lang="en-US" sz="1400" dirty="0">
              <a:latin typeface="Century Gothic" panose="020B0502020202020204" pitchFamily="34" charset="0"/>
            </a:rPr>
            <a:t> </a:t>
          </a:r>
          <a:r>
            <a:rPr lang="en-US" sz="1400" dirty="0" err="1">
              <a:latin typeface="Century Gothic" panose="020B0502020202020204" pitchFamily="34" charset="0"/>
            </a:rPr>
            <a:t>maman</a:t>
          </a:r>
          <a:endParaRPr lang="en-US" sz="1400" dirty="0">
            <a:latin typeface="Century Gothic" panose="020B0502020202020204" pitchFamily="34" charset="0"/>
          </a:endParaRPr>
        </a:p>
      </dgm:t>
    </dgm:pt>
    <dgm:pt modelId="{5C409709-FCF0-CD46-9FE5-F84B9A3A62F9}" type="sibTrans" cxnId="{91F7311A-250A-4040-BD69-68DCFFB00954}">
      <dgm:prSet custT="1"/>
      <dgm:spPr>
        <a:solidFill>
          <a:schemeClr val="bg2">
            <a:lumMod val="50000"/>
          </a:schemeClr>
        </a:solidFill>
      </dgm:spPr>
      <dgm:t>
        <a:bodyPr/>
        <a:lstStyle/>
        <a:p>
          <a:endParaRPr lang="en-US" sz="1400">
            <a:latin typeface="Century Gothic" panose="020B0502020202020204" pitchFamily="34" charset="0"/>
          </a:endParaRPr>
        </a:p>
      </dgm:t>
    </dgm:pt>
    <dgm:pt modelId="{76D79CFA-8605-6E4B-81A2-C202EAA54A27}" type="parTrans" cxnId="{91F7311A-250A-4040-BD69-68DCFFB00954}">
      <dgm:prSet/>
      <dgm:spPr/>
      <dgm:t>
        <a:bodyPr/>
        <a:lstStyle/>
        <a:p>
          <a:endParaRPr lang="en-US" sz="1400">
            <a:latin typeface="Century Gothic" panose="020B0502020202020204" pitchFamily="34" charset="0"/>
          </a:endParaRPr>
        </a:p>
      </dgm:t>
    </dgm:pt>
    <dgm:pt modelId="{B494885C-8F67-B04F-8EC4-4A23D0E3AB81}" type="pres">
      <dgm:prSet presAssocID="{2CDEE53E-8D39-CF4E-87EF-600CC25425C1}" presName="cycle" presStyleCnt="0">
        <dgm:presLayoutVars>
          <dgm:dir/>
          <dgm:resizeHandles val="exact"/>
        </dgm:presLayoutVars>
      </dgm:prSet>
      <dgm:spPr/>
      <dgm:t>
        <a:bodyPr/>
        <a:lstStyle/>
        <a:p>
          <a:endParaRPr lang="en-GB"/>
        </a:p>
      </dgm:t>
    </dgm:pt>
    <dgm:pt modelId="{F38B9198-0E7F-1043-9204-7EC1EB6BE52E}" type="pres">
      <dgm:prSet presAssocID="{712182F4-6F8A-8047-8B06-6A042D5EF2E5}" presName="node" presStyleLbl="node1" presStyleIdx="0" presStyleCnt="14" custScaleX="112252" custScaleY="127516">
        <dgm:presLayoutVars>
          <dgm:bulletEnabled val="1"/>
        </dgm:presLayoutVars>
      </dgm:prSet>
      <dgm:spPr/>
      <dgm:t>
        <a:bodyPr/>
        <a:lstStyle/>
        <a:p>
          <a:endParaRPr lang="en-GB"/>
        </a:p>
      </dgm:t>
    </dgm:pt>
    <dgm:pt modelId="{A91CD05D-368F-DF46-80F7-67CFBE77E105}" type="pres">
      <dgm:prSet presAssocID="{605BD4BF-A224-FC49-92D6-BBCAAF25C3F7}" presName="sibTrans" presStyleLbl="sibTrans2D1" presStyleIdx="0" presStyleCnt="14"/>
      <dgm:spPr/>
      <dgm:t>
        <a:bodyPr/>
        <a:lstStyle/>
        <a:p>
          <a:endParaRPr lang="en-GB"/>
        </a:p>
      </dgm:t>
    </dgm:pt>
    <dgm:pt modelId="{78B13203-6D5D-DC43-A320-8DE733DE304F}" type="pres">
      <dgm:prSet presAssocID="{605BD4BF-A224-FC49-92D6-BBCAAF25C3F7}" presName="connectorText" presStyleLbl="sibTrans2D1" presStyleIdx="0" presStyleCnt="14"/>
      <dgm:spPr/>
      <dgm:t>
        <a:bodyPr/>
        <a:lstStyle/>
        <a:p>
          <a:endParaRPr lang="en-GB"/>
        </a:p>
      </dgm:t>
    </dgm:pt>
    <dgm:pt modelId="{DC21406F-CC17-C749-895D-B2ABA18D07EB}" type="pres">
      <dgm:prSet presAssocID="{BABC54BB-852F-E44C-8510-FA121A93DD4E}" presName="node" presStyleLbl="node1" presStyleIdx="1" presStyleCnt="14" custScaleX="126840" custScaleY="123096">
        <dgm:presLayoutVars>
          <dgm:bulletEnabled val="1"/>
        </dgm:presLayoutVars>
      </dgm:prSet>
      <dgm:spPr/>
      <dgm:t>
        <a:bodyPr/>
        <a:lstStyle/>
        <a:p>
          <a:endParaRPr lang="en-GB"/>
        </a:p>
      </dgm:t>
    </dgm:pt>
    <dgm:pt modelId="{4C4E0764-CB8C-F34A-BA10-F0A5B7AEB1F1}" type="pres">
      <dgm:prSet presAssocID="{2DE57484-CD59-D041-9CED-4A584420B87F}" presName="sibTrans" presStyleLbl="sibTrans2D1" presStyleIdx="1" presStyleCnt="14"/>
      <dgm:spPr/>
      <dgm:t>
        <a:bodyPr/>
        <a:lstStyle/>
        <a:p>
          <a:endParaRPr lang="en-GB"/>
        </a:p>
      </dgm:t>
    </dgm:pt>
    <dgm:pt modelId="{F41D313F-06C9-DE4A-9BCC-CB5726CC6DA2}" type="pres">
      <dgm:prSet presAssocID="{2DE57484-CD59-D041-9CED-4A584420B87F}" presName="connectorText" presStyleLbl="sibTrans2D1" presStyleIdx="1" presStyleCnt="14"/>
      <dgm:spPr/>
      <dgm:t>
        <a:bodyPr/>
        <a:lstStyle/>
        <a:p>
          <a:endParaRPr lang="en-GB"/>
        </a:p>
      </dgm:t>
    </dgm:pt>
    <dgm:pt modelId="{E8AF8373-B326-D24C-9B44-C645693115EE}" type="pres">
      <dgm:prSet presAssocID="{4462F1DF-F27A-904F-AE90-630D3329F0DB}" presName="node" presStyleLbl="node1" presStyleIdx="2" presStyleCnt="14" custScaleX="128507" custScaleY="130918">
        <dgm:presLayoutVars>
          <dgm:bulletEnabled val="1"/>
        </dgm:presLayoutVars>
      </dgm:prSet>
      <dgm:spPr/>
      <dgm:t>
        <a:bodyPr/>
        <a:lstStyle/>
        <a:p>
          <a:endParaRPr lang="en-GB"/>
        </a:p>
      </dgm:t>
    </dgm:pt>
    <dgm:pt modelId="{A1384CAF-93E0-B048-9004-B9FC7C86D1E4}" type="pres">
      <dgm:prSet presAssocID="{D29B4EC2-FBC2-2740-A1C7-FE35B3DD82DE}" presName="sibTrans" presStyleLbl="sibTrans2D1" presStyleIdx="2" presStyleCnt="14"/>
      <dgm:spPr/>
      <dgm:t>
        <a:bodyPr/>
        <a:lstStyle/>
        <a:p>
          <a:endParaRPr lang="en-GB"/>
        </a:p>
      </dgm:t>
    </dgm:pt>
    <dgm:pt modelId="{9C66E83E-2E9D-2440-A400-CBFE1101E94C}" type="pres">
      <dgm:prSet presAssocID="{D29B4EC2-FBC2-2740-A1C7-FE35B3DD82DE}" presName="connectorText" presStyleLbl="sibTrans2D1" presStyleIdx="2" presStyleCnt="14"/>
      <dgm:spPr/>
      <dgm:t>
        <a:bodyPr/>
        <a:lstStyle/>
        <a:p>
          <a:endParaRPr lang="en-GB"/>
        </a:p>
      </dgm:t>
    </dgm:pt>
    <dgm:pt modelId="{0E4D3DC0-5175-864F-9CAB-AD4379F4140C}" type="pres">
      <dgm:prSet presAssocID="{CD6E95E6-39DE-7A4E-BBD9-0ACA51EA1468}" presName="node" presStyleLbl="node1" presStyleIdx="3" presStyleCnt="14" custScaleX="157776" custScaleY="121788">
        <dgm:presLayoutVars>
          <dgm:bulletEnabled val="1"/>
        </dgm:presLayoutVars>
      </dgm:prSet>
      <dgm:spPr/>
      <dgm:t>
        <a:bodyPr/>
        <a:lstStyle/>
        <a:p>
          <a:endParaRPr lang="en-GB"/>
        </a:p>
      </dgm:t>
    </dgm:pt>
    <dgm:pt modelId="{07151061-8A6C-4147-87CC-88D35D1E9BCD}" type="pres">
      <dgm:prSet presAssocID="{17B44FA6-7CD2-674C-8652-6AFF8F490313}" presName="sibTrans" presStyleLbl="sibTrans2D1" presStyleIdx="3" presStyleCnt="14"/>
      <dgm:spPr/>
      <dgm:t>
        <a:bodyPr/>
        <a:lstStyle/>
        <a:p>
          <a:endParaRPr lang="en-GB"/>
        </a:p>
      </dgm:t>
    </dgm:pt>
    <dgm:pt modelId="{55C00C61-B2FF-4546-9320-603D2172D7AA}" type="pres">
      <dgm:prSet presAssocID="{17B44FA6-7CD2-674C-8652-6AFF8F490313}" presName="connectorText" presStyleLbl="sibTrans2D1" presStyleIdx="3" presStyleCnt="14"/>
      <dgm:spPr/>
      <dgm:t>
        <a:bodyPr/>
        <a:lstStyle/>
        <a:p>
          <a:endParaRPr lang="en-GB"/>
        </a:p>
      </dgm:t>
    </dgm:pt>
    <dgm:pt modelId="{A77A06F2-4052-3640-B694-E72910F8BABC}" type="pres">
      <dgm:prSet presAssocID="{51EA16AE-BBD9-8C4F-A0FB-E923C36E37B7}" presName="node" presStyleLbl="node1" presStyleIdx="4" presStyleCnt="14" custScaleX="148262" custScaleY="129495">
        <dgm:presLayoutVars>
          <dgm:bulletEnabled val="1"/>
        </dgm:presLayoutVars>
      </dgm:prSet>
      <dgm:spPr/>
      <dgm:t>
        <a:bodyPr/>
        <a:lstStyle/>
        <a:p>
          <a:endParaRPr lang="en-GB"/>
        </a:p>
      </dgm:t>
    </dgm:pt>
    <dgm:pt modelId="{50AE0618-7E6C-134D-B4C9-AAC9A80EC407}" type="pres">
      <dgm:prSet presAssocID="{5C409709-FCF0-CD46-9FE5-F84B9A3A62F9}" presName="sibTrans" presStyleLbl="sibTrans2D1" presStyleIdx="4" presStyleCnt="14"/>
      <dgm:spPr/>
      <dgm:t>
        <a:bodyPr/>
        <a:lstStyle/>
        <a:p>
          <a:endParaRPr lang="en-GB"/>
        </a:p>
      </dgm:t>
    </dgm:pt>
    <dgm:pt modelId="{83662494-CAF6-6447-BC1C-3975D2910489}" type="pres">
      <dgm:prSet presAssocID="{5C409709-FCF0-CD46-9FE5-F84B9A3A62F9}" presName="connectorText" presStyleLbl="sibTrans2D1" presStyleIdx="4" presStyleCnt="14"/>
      <dgm:spPr/>
      <dgm:t>
        <a:bodyPr/>
        <a:lstStyle/>
        <a:p>
          <a:endParaRPr lang="en-GB"/>
        </a:p>
      </dgm:t>
    </dgm:pt>
    <dgm:pt modelId="{8B0DE0C9-7AEF-4445-8A70-834F4CC7B1EB}" type="pres">
      <dgm:prSet presAssocID="{B0BE6323-D07C-6D44-8343-0F0C99B31F73}" presName="node" presStyleLbl="node1" presStyleIdx="5" presStyleCnt="14" custScaleX="158700" custScaleY="121758">
        <dgm:presLayoutVars>
          <dgm:bulletEnabled val="1"/>
        </dgm:presLayoutVars>
      </dgm:prSet>
      <dgm:spPr/>
      <dgm:t>
        <a:bodyPr/>
        <a:lstStyle/>
        <a:p>
          <a:endParaRPr lang="en-GB"/>
        </a:p>
      </dgm:t>
    </dgm:pt>
    <dgm:pt modelId="{6306B296-738C-6240-8A35-8BE0069D77E4}" type="pres">
      <dgm:prSet presAssocID="{C3A22383-6C1F-4D41-84B9-45AF78C94A2C}" presName="sibTrans" presStyleLbl="sibTrans2D1" presStyleIdx="5" presStyleCnt="14"/>
      <dgm:spPr/>
      <dgm:t>
        <a:bodyPr/>
        <a:lstStyle/>
        <a:p>
          <a:endParaRPr lang="en-GB"/>
        </a:p>
      </dgm:t>
    </dgm:pt>
    <dgm:pt modelId="{FEF30D4C-ABBF-8F49-876B-9D7A4232EFCC}" type="pres">
      <dgm:prSet presAssocID="{C3A22383-6C1F-4D41-84B9-45AF78C94A2C}" presName="connectorText" presStyleLbl="sibTrans2D1" presStyleIdx="5" presStyleCnt="14"/>
      <dgm:spPr/>
      <dgm:t>
        <a:bodyPr/>
        <a:lstStyle/>
        <a:p>
          <a:endParaRPr lang="en-GB"/>
        </a:p>
      </dgm:t>
    </dgm:pt>
    <dgm:pt modelId="{6FE7C663-DC49-5246-B374-B688606D59CF}" type="pres">
      <dgm:prSet presAssocID="{573CF662-B53C-4545-9B74-CC8D29B9C5D7}" presName="node" presStyleLbl="node1" presStyleIdx="6" presStyleCnt="14" custScaleX="114373" custScaleY="109641">
        <dgm:presLayoutVars>
          <dgm:bulletEnabled val="1"/>
        </dgm:presLayoutVars>
      </dgm:prSet>
      <dgm:spPr/>
      <dgm:t>
        <a:bodyPr/>
        <a:lstStyle/>
        <a:p>
          <a:endParaRPr lang="en-GB"/>
        </a:p>
      </dgm:t>
    </dgm:pt>
    <dgm:pt modelId="{3BEB4A1A-5B50-9D4F-9D3C-0E3C14C26336}" type="pres">
      <dgm:prSet presAssocID="{E9A6A253-521B-674B-9667-48583A21EBD6}" presName="sibTrans" presStyleLbl="sibTrans2D1" presStyleIdx="6" presStyleCnt="14"/>
      <dgm:spPr/>
      <dgm:t>
        <a:bodyPr/>
        <a:lstStyle/>
        <a:p>
          <a:endParaRPr lang="en-GB"/>
        </a:p>
      </dgm:t>
    </dgm:pt>
    <dgm:pt modelId="{3D116407-D95C-EB44-9B24-1EE0CE0EEEFE}" type="pres">
      <dgm:prSet presAssocID="{E9A6A253-521B-674B-9667-48583A21EBD6}" presName="connectorText" presStyleLbl="sibTrans2D1" presStyleIdx="6" presStyleCnt="14"/>
      <dgm:spPr/>
      <dgm:t>
        <a:bodyPr/>
        <a:lstStyle/>
        <a:p>
          <a:endParaRPr lang="en-GB"/>
        </a:p>
      </dgm:t>
    </dgm:pt>
    <dgm:pt modelId="{1D6D4C45-BA02-BA46-96C1-6C0D5A86F46C}" type="pres">
      <dgm:prSet presAssocID="{DD07A14C-E542-2447-8686-845EAD8DB70A}" presName="node" presStyleLbl="node1" presStyleIdx="7" presStyleCnt="14" custScaleX="152957" custScaleY="127185">
        <dgm:presLayoutVars>
          <dgm:bulletEnabled val="1"/>
        </dgm:presLayoutVars>
      </dgm:prSet>
      <dgm:spPr/>
      <dgm:t>
        <a:bodyPr/>
        <a:lstStyle/>
        <a:p>
          <a:endParaRPr lang="en-GB"/>
        </a:p>
      </dgm:t>
    </dgm:pt>
    <dgm:pt modelId="{5772A99D-AF27-5C42-9EA0-4E390BC8AC9D}" type="pres">
      <dgm:prSet presAssocID="{DC89D9A7-EBD7-954C-9C48-6F2BA97F8B76}" presName="sibTrans" presStyleLbl="sibTrans2D1" presStyleIdx="7" presStyleCnt="14"/>
      <dgm:spPr/>
      <dgm:t>
        <a:bodyPr/>
        <a:lstStyle/>
        <a:p>
          <a:endParaRPr lang="en-GB"/>
        </a:p>
      </dgm:t>
    </dgm:pt>
    <dgm:pt modelId="{D050BA54-94A1-3347-AFA6-8D64A4D6E4E0}" type="pres">
      <dgm:prSet presAssocID="{DC89D9A7-EBD7-954C-9C48-6F2BA97F8B76}" presName="connectorText" presStyleLbl="sibTrans2D1" presStyleIdx="7" presStyleCnt="14"/>
      <dgm:spPr/>
      <dgm:t>
        <a:bodyPr/>
        <a:lstStyle/>
        <a:p>
          <a:endParaRPr lang="en-GB"/>
        </a:p>
      </dgm:t>
    </dgm:pt>
    <dgm:pt modelId="{F8BAB06F-D4AD-7949-9AFE-55EB5F27F969}" type="pres">
      <dgm:prSet presAssocID="{764398AD-9245-BE47-AC48-4A4DE7D8C181}" presName="node" presStyleLbl="node1" presStyleIdx="8" presStyleCnt="14" custScaleX="124539">
        <dgm:presLayoutVars>
          <dgm:bulletEnabled val="1"/>
        </dgm:presLayoutVars>
      </dgm:prSet>
      <dgm:spPr/>
      <dgm:t>
        <a:bodyPr/>
        <a:lstStyle/>
        <a:p>
          <a:endParaRPr lang="en-GB"/>
        </a:p>
      </dgm:t>
    </dgm:pt>
    <dgm:pt modelId="{921542BD-D767-3F49-998F-925F5998E380}" type="pres">
      <dgm:prSet presAssocID="{133D0DDB-25CC-5943-8D66-53FA38CE39B3}" presName="sibTrans" presStyleLbl="sibTrans2D1" presStyleIdx="8" presStyleCnt="14"/>
      <dgm:spPr/>
      <dgm:t>
        <a:bodyPr/>
        <a:lstStyle/>
        <a:p>
          <a:endParaRPr lang="en-GB"/>
        </a:p>
      </dgm:t>
    </dgm:pt>
    <dgm:pt modelId="{5B993634-3BEF-7049-8BCA-6EB670C1CABB}" type="pres">
      <dgm:prSet presAssocID="{133D0DDB-25CC-5943-8D66-53FA38CE39B3}" presName="connectorText" presStyleLbl="sibTrans2D1" presStyleIdx="8" presStyleCnt="14"/>
      <dgm:spPr/>
      <dgm:t>
        <a:bodyPr/>
        <a:lstStyle/>
        <a:p>
          <a:endParaRPr lang="en-GB"/>
        </a:p>
      </dgm:t>
    </dgm:pt>
    <dgm:pt modelId="{8CD9BBAC-A8A7-A14E-ACF7-63EA04E2B160}" type="pres">
      <dgm:prSet presAssocID="{25F859C3-B86D-A24A-9CAD-6D915150BFB8}" presName="node" presStyleLbl="node1" presStyleIdx="9" presStyleCnt="14" custScaleX="123235" custScaleY="109942">
        <dgm:presLayoutVars>
          <dgm:bulletEnabled val="1"/>
        </dgm:presLayoutVars>
      </dgm:prSet>
      <dgm:spPr/>
      <dgm:t>
        <a:bodyPr/>
        <a:lstStyle/>
        <a:p>
          <a:endParaRPr lang="en-GB"/>
        </a:p>
      </dgm:t>
    </dgm:pt>
    <dgm:pt modelId="{DCDCF5FB-BCCA-1249-86C4-46C7CBD4B02F}" type="pres">
      <dgm:prSet presAssocID="{301A8D96-F414-7040-AD2A-A4EC973F954C}" presName="sibTrans" presStyleLbl="sibTrans2D1" presStyleIdx="9" presStyleCnt="14"/>
      <dgm:spPr/>
      <dgm:t>
        <a:bodyPr/>
        <a:lstStyle/>
        <a:p>
          <a:endParaRPr lang="en-GB"/>
        </a:p>
      </dgm:t>
    </dgm:pt>
    <dgm:pt modelId="{7676C11E-6E3A-DF43-901A-5D9F61177C3C}" type="pres">
      <dgm:prSet presAssocID="{301A8D96-F414-7040-AD2A-A4EC973F954C}" presName="connectorText" presStyleLbl="sibTrans2D1" presStyleIdx="9" presStyleCnt="14"/>
      <dgm:spPr/>
      <dgm:t>
        <a:bodyPr/>
        <a:lstStyle/>
        <a:p>
          <a:endParaRPr lang="en-GB"/>
        </a:p>
      </dgm:t>
    </dgm:pt>
    <dgm:pt modelId="{AADE0278-695D-2E48-9E5D-2745B759E21E}" type="pres">
      <dgm:prSet presAssocID="{8A14213B-7304-234C-90A7-82EE66E2252B}" presName="node" presStyleLbl="node1" presStyleIdx="10" presStyleCnt="14" custScaleX="120026" custScaleY="105649">
        <dgm:presLayoutVars>
          <dgm:bulletEnabled val="1"/>
        </dgm:presLayoutVars>
      </dgm:prSet>
      <dgm:spPr/>
      <dgm:t>
        <a:bodyPr/>
        <a:lstStyle/>
        <a:p>
          <a:endParaRPr lang="en-GB"/>
        </a:p>
      </dgm:t>
    </dgm:pt>
    <dgm:pt modelId="{FC79D062-A6D6-FF46-8060-4255D5B99182}" type="pres">
      <dgm:prSet presAssocID="{A941031D-3893-614C-85E1-ACE4B2E01391}" presName="sibTrans" presStyleLbl="sibTrans2D1" presStyleIdx="10" presStyleCnt="14"/>
      <dgm:spPr/>
      <dgm:t>
        <a:bodyPr/>
        <a:lstStyle/>
        <a:p>
          <a:endParaRPr lang="en-GB"/>
        </a:p>
      </dgm:t>
    </dgm:pt>
    <dgm:pt modelId="{B5D166EA-D700-1F47-B0AB-AE6D3FCF05BE}" type="pres">
      <dgm:prSet presAssocID="{A941031D-3893-614C-85E1-ACE4B2E01391}" presName="connectorText" presStyleLbl="sibTrans2D1" presStyleIdx="10" presStyleCnt="14"/>
      <dgm:spPr/>
      <dgm:t>
        <a:bodyPr/>
        <a:lstStyle/>
        <a:p>
          <a:endParaRPr lang="en-GB"/>
        </a:p>
      </dgm:t>
    </dgm:pt>
    <dgm:pt modelId="{7A0C7040-3749-1649-9C9C-F6A992EB8FD4}" type="pres">
      <dgm:prSet presAssocID="{36E28BD2-319B-8A4F-89BA-830551DB86C6}" presName="node" presStyleLbl="node1" presStyleIdx="11" presStyleCnt="14" custScaleX="118223" custScaleY="113356">
        <dgm:presLayoutVars>
          <dgm:bulletEnabled val="1"/>
        </dgm:presLayoutVars>
      </dgm:prSet>
      <dgm:spPr/>
      <dgm:t>
        <a:bodyPr/>
        <a:lstStyle/>
        <a:p>
          <a:endParaRPr lang="en-GB"/>
        </a:p>
      </dgm:t>
    </dgm:pt>
    <dgm:pt modelId="{D0008B4C-83AE-DC47-B16B-1956A18062E6}" type="pres">
      <dgm:prSet presAssocID="{9F05367C-C3D2-3D4D-B98C-980300154147}" presName="sibTrans" presStyleLbl="sibTrans2D1" presStyleIdx="11" presStyleCnt="14"/>
      <dgm:spPr/>
      <dgm:t>
        <a:bodyPr/>
        <a:lstStyle/>
        <a:p>
          <a:endParaRPr lang="en-GB"/>
        </a:p>
      </dgm:t>
    </dgm:pt>
    <dgm:pt modelId="{9AD07EE3-4F45-9D4D-94F8-9D57B223B769}" type="pres">
      <dgm:prSet presAssocID="{9F05367C-C3D2-3D4D-B98C-980300154147}" presName="connectorText" presStyleLbl="sibTrans2D1" presStyleIdx="11" presStyleCnt="14"/>
      <dgm:spPr/>
      <dgm:t>
        <a:bodyPr/>
        <a:lstStyle/>
        <a:p>
          <a:endParaRPr lang="en-GB"/>
        </a:p>
      </dgm:t>
    </dgm:pt>
    <dgm:pt modelId="{9BA1C974-73DE-744E-BCBE-A2F1407086DD}" type="pres">
      <dgm:prSet presAssocID="{ACD1E4F2-04F2-7442-BBDE-5A343534548E}" presName="node" presStyleLbl="node1" presStyleIdx="12" presStyleCnt="14" custScaleX="124387">
        <dgm:presLayoutVars>
          <dgm:bulletEnabled val="1"/>
        </dgm:presLayoutVars>
      </dgm:prSet>
      <dgm:spPr/>
      <dgm:t>
        <a:bodyPr/>
        <a:lstStyle/>
        <a:p>
          <a:endParaRPr lang="en-GB"/>
        </a:p>
      </dgm:t>
    </dgm:pt>
    <dgm:pt modelId="{0C56D99B-23AF-7142-9C86-9ECC204ABD57}" type="pres">
      <dgm:prSet presAssocID="{8252E5CE-68C2-FA42-A89A-89FF7477EC10}" presName="sibTrans" presStyleLbl="sibTrans2D1" presStyleIdx="12" presStyleCnt="14"/>
      <dgm:spPr/>
      <dgm:t>
        <a:bodyPr/>
        <a:lstStyle/>
        <a:p>
          <a:endParaRPr lang="en-GB"/>
        </a:p>
      </dgm:t>
    </dgm:pt>
    <dgm:pt modelId="{2EB16E26-8588-594E-B8A4-B075B052A1BD}" type="pres">
      <dgm:prSet presAssocID="{8252E5CE-68C2-FA42-A89A-89FF7477EC10}" presName="connectorText" presStyleLbl="sibTrans2D1" presStyleIdx="12" presStyleCnt="14"/>
      <dgm:spPr/>
      <dgm:t>
        <a:bodyPr/>
        <a:lstStyle/>
        <a:p>
          <a:endParaRPr lang="en-GB"/>
        </a:p>
      </dgm:t>
    </dgm:pt>
    <dgm:pt modelId="{8A2C9A83-5E18-0646-BF75-BE336C30921C}" type="pres">
      <dgm:prSet presAssocID="{580F6256-8CC5-C242-8159-98A511CE7E8B}" presName="node" presStyleLbl="node1" presStyleIdx="13" presStyleCnt="14" custScaleX="113873">
        <dgm:presLayoutVars>
          <dgm:bulletEnabled val="1"/>
        </dgm:presLayoutVars>
      </dgm:prSet>
      <dgm:spPr/>
      <dgm:t>
        <a:bodyPr/>
        <a:lstStyle/>
        <a:p>
          <a:endParaRPr lang="en-GB"/>
        </a:p>
      </dgm:t>
    </dgm:pt>
    <dgm:pt modelId="{F17572DC-E08E-2949-969C-4B755895F8FA}" type="pres">
      <dgm:prSet presAssocID="{1CC30CBA-63FA-224C-B991-5272911E6525}" presName="sibTrans" presStyleLbl="sibTrans2D1" presStyleIdx="13" presStyleCnt="14" custFlipHor="1" custScaleX="44204" custScaleY="19840"/>
      <dgm:spPr/>
      <dgm:t>
        <a:bodyPr/>
        <a:lstStyle/>
        <a:p>
          <a:endParaRPr lang="en-GB"/>
        </a:p>
      </dgm:t>
    </dgm:pt>
    <dgm:pt modelId="{7868A371-45CA-8149-AA34-E452A68A0945}" type="pres">
      <dgm:prSet presAssocID="{1CC30CBA-63FA-224C-B991-5272911E6525}" presName="connectorText" presStyleLbl="sibTrans2D1" presStyleIdx="13" presStyleCnt="14"/>
      <dgm:spPr/>
      <dgm:t>
        <a:bodyPr/>
        <a:lstStyle/>
        <a:p>
          <a:endParaRPr lang="en-GB"/>
        </a:p>
      </dgm:t>
    </dgm:pt>
  </dgm:ptLst>
  <dgm:cxnLst>
    <dgm:cxn modelId="{3A75D1E6-AE70-4491-BA9E-AEAAAB7F2DF7}" type="presOf" srcId="{BABC54BB-852F-E44C-8510-FA121A93DD4E}" destId="{DC21406F-CC17-C749-895D-B2ABA18D07EB}" srcOrd="0" destOrd="0" presId="urn:microsoft.com/office/officeart/2005/8/layout/cycle2"/>
    <dgm:cxn modelId="{7C91ED89-F590-4BEE-AC73-DFA05CE2376A}" type="presOf" srcId="{9F05367C-C3D2-3D4D-B98C-980300154147}" destId="{D0008B4C-83AE-DC47-B16B-1956A18062E6}" srcOrd="0" destOrd="0" presId="urn:microsoft.com/office/officeart/2005/8/layout/cycle2"/>
    <dgm:cxn modelId="{0E192D9D-D6F8-4A4E-9F4F-77A3D8DD8758}" type="presOf" srcId="{8252E5CE-68C2-FA42-A89A-89FF7477EC10}" destId="{2EB16E26-8588-594E-B8A4-B075B052A1BD}" srcOrd="1" destOrd="0" presId="urn:microsoft.com/office/officeart/2005/8/layout/cycle2"/>
    <dgm:cxn modelId="{0CE2300B-C0F4-435C-A987-7B3A94F58125}" type="presOf" srcId="{8252E5CE-68C2-FA42-A89A-89FF7477EC10}" destId="{0C56D99B-23AF-7142-9C86-9ECC204ABD57}" srcOrd="0" destOrd="0" presId="urn:microsoft.com/office/officeart/2005/8/layout/cycle2"/>
    <dgm:cxn modelId="{E1157FF8-B02E-E942-9CA4-21B6CC63C492}" srcId="{2CDEE53E-8D39-CF4E-87EF-600CC25425C1}" destId="{8A14213B-7304-234C-90A7-82EE66E2252B}" srcOrd="10" destOrd="0" parTransId="{495FA149-CBAD-D74A-B667-3B06D25802C9}" sibTransId="{A941031D-3893-614C-85E1-ACE4B2E01391}"/>
    <dgm:cxn modelId="{91F7311A-250A-4040-BD69-68DCFFB00954}" srcId="{2CDEE53E-8D39-CF4E-87EF-600CC25425C1}" destId="{51EA16AE-BBD9-8C4F-A0FB-E923C36E37B7}" srcOrd="4" destOrd="0" parTransId="{76D79CFA-8605-6E4B-81A2-C202EAA54A27}" sibTransId="{5C409709-FCF0-CD46-9FE5-F84B9A3A62F9}"/>
    <dgm:cxn modelId="{D46D9369-9962-4119-8B23-1DE6243D289D}" type="presOf" srcId="{C3A22383-6C1F-4D41-84B9-45AF78C94A2C}" destId="{6306B296-738C-6240-8A35-8BE0069D77E4}" srcOrd="0" destOrd="0" presId="urn:microsoft.com/office/officeart/2005/8/layout/cycle2"/>
    <dgm:cxn modelId="{D845E30C-DCD0-DF4C-9C4E-4B53EB57501C}" srcId="{2CDEE53E-8D39-CF4E-87EF-600CC25425C1}" destId="{4462F1DF-F27A-904F-AE90-630D3329F0DB}" srcOrd="2" destOrd="0" parTransId="{BF50C38E-7542-F74C-BB5B-81FF13D75C4F}" sibTransId="{D29B4EC2-FBC2-2740-A1C7-FE35B3DD82DE}"/>
    <dgm:cxn modelId="{3F90D1D1-5635-254A-8A76-56C495E7A940}" srcId="{2CDEE53E-8D39-CF4E-87EF-600CC25425C1}" destId="{712182F4-6F8A-8047-8B06-6A042D5EF2E5}" srcOrd="0" destOrd="0" parTransId="{DAA48A5C-7929-B448-A684-4A68C1768743}" sibTransId="{605BD4BF-A224-FC49-92D6-BBCAAF25C3F7}"/>
    <dgm:cxn modelId="{ECA8B6BF-034F-4DFF-806F-41BD0D2F8C55}" type="presOf" srcId="{DD07A14C-E542-2447-8686-845EAD8DB70A}" destId="{1D6D4C45-BA02-BA46-96C1-6C0D5A86F46C}" srcOrd="0" destOrd="0" presId="urn:microsoft.com/office/officeart/2005/8/layout/cycle2"/>
    <dgm:cxn modelId="{61A63EA2-CE8E-4BEE-B59A-C25850EAFFCF}" type="presOf" srcId="{ACD1E4F2-04F2-7442-BBDE-5A343534548E}" destId="{9BA1C974-73DE-744E-BCBE-A2F1407086DD}" srcOrd="0" destOrd="0" presId="urn:microsoft.com/office/officeart/2005/8/layout/cycle2"/>
    <dgm:cxn modelId="{BDFFF98D-119B-A244-A2D2-57A5CA342B0D}" srcId="{2CDEE53E-8D39-CF4E-87EF-600CC25425C1}" destId="{764398AD-9245-BE47-AC48-4A4DE7D8C181}" srcOrd="8" destOrd="0" parTransId="{ED9E1DCE-56A5-BE45-8EED-8531F0FC89A8}" sibTransId="{133D0DDB-25CC-5943-8D66-53FA38CE39B3}"/>
    <dgm:cxn modelId="{B5541750-835D-4FBE-9274-44F7D84AB153}" type="presOf" srcId="{712182F4-6F8A-8047-8B06-6A042D5EF2E5}" destId="{F38B9198-0E7F-1043-9204-7EC1EB6BE52E}" srcOrd="0" destOrd="0" presId="urn:microsoft.com/office/officeart/2005/8/layout/cycle2"/>
    <dgm:cxn modelId="{E0767331-B4AD-6C4A-AE96-0AB8673C425E}" srcId="{2CDEE53E-8D39-CF4E-87EF-600CC25425C1}" destId="{580F6256-8CC5-C242-8159-98A511CE7E8B}" srcOrd="13" destOrd="0" parTransId="{C2DB2F57-A6FF-064F-9421-B18EDA362188}" sibTransId="{1CC30CBA-63FA-224C-B991-5272911E6525}"/>
    <dgm:cxn modelId="{FA951CBE-E91A-674F-A9F8-21B78CCF76D4}" srcId="{2CDEE53E-8D39-CF4E-87EF-600CC25425C1}" destId="{25F859C3-B86D-A24A-9CAD-6D915150BFB8}" srcOrd="9" destOrd="0" parTransId="{5C957CAC-5AEB-7742-8176-960C99907C26}" sibTransId="{301A8D96-F414-7040-AD2A-A4EC973F954C}"/>
    <dgm:cxn modelId="{C8312E5D-EAB2-4530-9373-408754179D7B}" type="presOf" srcId="{764398AD-9245-BE47-AC48-4A4DE7D8C181}" destId="{F8BAB06F-D4AD-7949-9AFE-55EB5F27F969}" srcOrd="0" destOrd="0" presId="urn:microsoft.com/office/officeart/2005/8/layout/cycle2"/>
    <dgm:cxn modelId="{55A15592-9DE8-4FA7-AD0F-21C183550829}" type="presOf" srcId="{2CDEE53E-8D39-CF4E-87EF-600CC25425C1}" destId="{B494885C-8F67-B04F-8EC4-4A23D0E3AB81}" srcOrd="0" destOrd="0" presId="urn:microsoft.com/office/officeart/2005/8/layout/cycle2"/>
    <dgm:cxn modelId="{9F10BCCF-C7BF-F042-ADC0-C8ED77995E25}" srcId="{2CDEE53E-8D39-CF4E-87EF-600CC25425C1}" destId="{DD07A14C-E542-2447-8686-845EAD8DB70A}" srcOrd="7" destOrd="0" parTransId="{02BA585F-BB10-2E4A-A3EC-D15F2AE18DD7}" sibTransId="{DC89D9A7-EBD7-954C-9C48-6F2BA97F8B76}"/>
    <dgm:cxn modelId="{DEA3C261-4FD5-4A2E-959A-A5689A7F9789}" type="presOf" srcId="{D29B4EC2-FBC2-2740-A1C7-FE35B3DD82DE}" destId="{9C66E83E-2E9D-2440-A400-CBFE1101E94C}" srcOrd="1" destOrd="0" presId="urn:microsoft.com/office/officeart/2005/8/layout/cycle2"/>
    <dgm:cxn modelId="{A669C9D8-973B-C445-B1E4-0375A8C9F77E}" srcId="{2CDEE53E-8D39-CF4E-87EF-600CC25425C1}" destId="{573CF662-B53C-4545-9B74-CC8D29B9C5D7}" srcOrd="6" destOrd="0" parTransId="{2E344C34-DF0E-5741-8AA8-E0A8B99C3185}" sibTransId="{E9A6A253-521B-674B-9667-48583A21EBD6}"/>
    <dgm:cxn modelId="{9F168A0F-3A0F-49EA-981E-485AE98854EE}" type="presOf" srcId="{D29B4EC2-FBC2-2740-A1C7-FE35B3DD82DE}" destId="{A1384CAF-93E0-B048-9004-B9FC7C86D1E4}" srcOrd="0" destOrd="0" presId="urn:microsoft.com/office/officeart/2005/8/layout/cycle2"/>
    <dgm:cxn modelId="{03937CAD-542A-423A-86B8-6C1A8F3D0110}" type="presOf" srcId="{A941031D-3893-614C-85E1-ACE4B2E01391}" destId="{B5D166EA-D700-1F47-B0AB-AE6D3FCF05BE}" srcOrd="1" destOrd="0" presId="urn:microsoft.com/office/officeart/2005/8/layout/cycle2"/>
    <dgm:cxn modelId="{96120FBC-DA02-446F-A126-ED1CF4880DB9}" type="presOf" srcId="{B0BE6323-D07C-6D44-8343-0F0C99B31F73}" destId="{8B0DE0C9-7AEF-4445-8A70-834F4CC7B1EB}" srcOrd="0" destOrd="0" presId="urn:microsoft.com/office/officeart/2005/8/layout/cycle2"/>
    <dgm:cxn modelId="{C0263809-F34C-4F47-A9A8-73AF86EE4F46}" type="presOf" srcId="{36E28BD2-319B-8A4F-89BA-830551DB86C6}" destId="{7A0C7040-3749-1649-9C9C-F6A992EB8FD4}" srcOrd="0" destOrd="0" presId="urn:microsoft.com/office/officeart/2005/8/layout/cycle2"/>
    <dgm:cxn modelId="{B4FFA76F-EF54-104C-B510-5A7996E0129E}" srcId="{2CDEE53E-8D39-CF4E-87EF-600CC25425C1}" destId="{CD6E95E6-39DE-7A4E-BBD9-0ACA51EA1468}" srcOrd="3" destOrd="0" parTransId="{2DD21A15-84D1-D741-9E6A-664CD44B8F28}" sibTransId="{17B44FA6-7CD2-674C-8652-6AFF8F490313}"/>
    <dgm:cxn modelId="{D9680A46-A2B5-4404-8F4D-7AFC46CA5AFC}" type="presOf" srcId="{C3A22383-6C1F-4D41-84B9-45AF78C94A2C}" destId="{FEF30D4C-ABBF-8F49-876B-9D7A4232EFCC}" srcOrd="1" destOrd="0" presId="urn:microsoft.com/office/officeart/2005/8/layout/cycle2"/>
    <dgm:cxn modelId="{F06ABC66-8315-44E9-9317-4EA0593D81B9}" type="presOf" srcId="{573CF662-B53C-4545-9B74-CC8D29B9C5D7}" destId="{6FE7C663-DC49-5246-B374-B688606D59CF}" srcOrd="0" destOrd="0" presId="urn:microsoft.com/office/officeart/2005/8/layout/cycle2"/>
    <dgm:cxn modelId="{1097CFD3-91A7-403E-939A-03F5B5A2F8E4}" type="presOf" srcId="{133D0DDB-25CC-5943-8D66-53FA38CE39B3}" destId="{5B993634-3BEF-7049-8BCA-6EB670C1CABB}" srcOrd="1" destOrd="0" presId="urn:microsoft.com/office/officeart/2005/8/layout/cycle2"/>
    <dgm:cxn modelId="{A65E2E4C-3321-4540-82F1-87B3386FCA2C}" type="presOf" srcId="{133D0DDB-25CC-5943-8D66-53FA38CE39B3}" destId="{921542BD-D767-3F49-998F-925F5998E380}" srcOrd="0" destOrd="0" presId="urn:microsoft.com/office/officeart/2005/8/layout/cycle2"/>
    <dgm:cxn modelId="{951307C0-ADC0-42F6-B337-1B91313DBF18}" type="presOf" srcId="{301A8D96-F414-7040-AD2A-A4EC973F954C}" destId="{7676C11E-6E3A-DF43-901A-5D9F61177C3C}" srcOrd="1" destOrd="0" presId="urn:microsoft.com/office/officeart/2005/8/layout/cycle2"/>
    <dgm:cxn modelId="{4C7AEE79-4B23-3349-BD05-811AEFF46973}" srcId="{2CDEE53E-8D39-CF4E-87EF-600CC25425C1}" destId="{ACD1E4F2-04F2-7442-BBDE-5A343534548E}" srcOrd="12" destOrd="0" parTransId="{1289DCE0-F6FA-5741-99F5-FBD87DF145BB}" sibTransId="{8252E5CE-68C2-FA42-A89A-89FF7477EC10}"/>
    <dgm:cxn modelId="{3893E429-0E6B-402C-98E6-54922DEAFBD6}" type="presOf" srcId="{2DE57484-CD59-D041-9CED-4A584420B87F}" destId="{F41D313F-06C9-DE4A-9BCC-CB5726CC6DA2}" srcOrd="1" destOrd="0" presId="urn:microsoft.com/office/officeart/2005/8/layout/cycle2"/>
    <dgm:cxn modelId="{19223BD3-78EF-B44E-BA88-8A8F4B7EA17A}" srcId="{2CDEE53E-8D39-CF4E-87EF-600CC25425C1}" destId="{BABC54BB-852F-E44C-8510-FA121A93DD4E}" srcOrd="1" destOrd="0" parTransId="{82E2FA65-F4A7-FB4C-9F90-47EC7196FC70}" sibTransId="{2DE57484-CD59-D041-9CED-4A584420B87F}"/>
    <dgm:cxn modelId="{F669AE15-C344-4DCD-9B15-38486F28E7BC}" type="presOf" srcId="{5C409709-FCF0-CD46-9FE5-F84B9A3A62F9}" destId="{50AE0618-7E6C-134D-B4C9-AAC9A80EC407}" srcOrd="0" destOrd="0" presId="urn:microsoft.com/office/officeart/2005/8/layout/cycle2"/>
    <dgm:cxn modelId="{2E29D20F-D039-45E0-BA7D-E893DD8BEEC8}" type="presOf" srcId="{E9A6A253-521B-674B-9667-48583A21EBD6}" destId="{3BEB4A1A-5B50-9D4F-9D3C-0E3C14C26336}" srcOrd="0" destOrd="0" presId="urn:microsoft.com/office/officeart/2005/8/layout/cycle2"/>
    <dgm:cxn modelId="{EED70C48-D267-7440-BE22-BBFFB66EB87C}" srcId="{2CDEE53E-8D39-CF4E-87EF-600CC25425C1}" destId="{36E28BD2-319B-8A4F-89BA-830551DB86C6}" srcOrd="11" destOrd="0" parTransId="{60B82C24-F7B9-304C-98B9-A9CA1E0FFD45}" sibTransId="{9F05367C-C3D2-3D4D-B98C-980300154147}"/>
    <dgm:cxn modelId="{5E0AAFAA-846E-4A46-AC8C-FE8BA9E30819}" type="presOf" srcId="{17B44FA6-7CD2-674C-8652-6AFF8F490313}" destId="{07151061-8A6C-4147-87CC-88D35D1E9BCD}" srcOrd="0" destOrd="0" presId="urn:microsoft.com/office/officeart/2005/8/layout/cycle2"/>
    <dgm:cxn modelId="{90B0CD51-671D-4CB5-ADFC-4D81D57CC1B9}" type="presOf" srcId="{9F05367C-C3D2-3D4D-B98C-980300154147}" destId="{9AD07EE3-4F45-9D4D-94F8-9D57B223B769}" srcOrd="1" destOrd="0" presId="urn:microsoft.com/office/officeart/2005/8/layout/cycle2"/>
    <dgm:cxn modelId="{953A05BF-3569-4D95-88C7-70CAAAD7A64C}" type="presOf" srcId="{25F859C3-B86D-A24A-9CAD-6D915150BFB8}" destId="{8CD9BBAC-A8A7-A14E-ACF7-63EA04E2B160}" srcOrd="0" destOrd="0" presId="urn:microsoft.com/office/officeart/2005/8/layout/cycle2"/>
    <dgm:cxn modelId="{058BC333-52E4-4221-A754-B4545BDA8594}" type="presOf" srcId="{580F6256-8CC5-C242-8159-98A511CE7E8B}" destId="{8A2C9A83-5E18-0646-BF75-BE336C30921C}" srcOrd="0" destOrd="0" presId="urn:microsoft.com/office/officeart/2005/8/layout/cycle2"/>
    <dgm:cxn modelId="{544EADF1-369A-45A5-A175-69D69CBF2030}" type="presOf" srcId="{DC89D9A7-EBD7-954C-9C48-6F2BA97F8B76}" destId="{5772A99D-AF27-5C42-9EA0-4E390BC8AC9D}" srcOrd="0" destOrd="0" presId="urn:microsoft.com/office/officeart/2005/8/layout/cycle2"/>
    <dgm:cxn modelId="{B3899C59-430A-44FC-8FBD-51651900191F}" type="presOf" srcId="{DC89D9A7-EBD7-954C-9C48-6F2BA97F8B76}" destId="{D050BA54-94A1-3347-AFA6-8D64A4D6E4E0}" srcOrd="1" destOrd="0" presId="urn:microsoft.com/office/officeart/2005/8/layout/cycle2"/>
    <dgm:cxn modelId="{57B3862C-F22B-4C85-B8A6-87347517B942}" type="presOf" srcId="{2DE57484-CD59-D041-9CED-4A584420B87F}" destId="{4C4E0764-CB8C-F34A-BA10-F0A5B7AEB1F1}" srcOrd="0" destOrd="0" presId="urn:microsoft.com/office/officeart/2005/8/layout/cycle2"/>
    <dgm:cxn modelId="{3DFA4310-7A05-40D6-85AA-A4AF3F1451DF}" type="presOf" srcId="{5C409709-FCF0-CD46-9FE5-F84B9A3A62F9}" destId="{83662494-CAF6-6447-BC1C-3975D2910489}" srcOrd="1" destOrd="0" presId="urn:microsoft.com/office/officeart/2005/8/layout/cycle2"/>
    <dgm:cxn modelId="{E74D9206-A965-4DCD-9999-82536F42CECA}" type="presOf" srcId="{8A14213B-7304-234C-90A7-82EE66E2252B}" destId="{AADE0278-695D-2E48-9E5D-2745B759E21E}" srcOrd="0" destOrd="0" presId="urn:microsoft.com/office/officeart/2005/8/layout/cycle2"/>
    <dgm:cxn modelId="{4490DC3C-4090-4236-B8EF-420A61F54053}" type="presOf" srcId="{CD6E95E6-39DE-7A4E-BBD9-0ACA51EA1468}" destId="{0E4D3DC0-5175-864F-9CAB-AD4379F4140C}" srcOrd="0" destOrd="0" presId="urn:microsoft.com/office/officeart/2005/8/layout/cycle2"/>
    <dgm:cxn modelId="{60AD0ECB-1C91-354A-983A-D5B56D3E0BBC}" srcId="{2CDEE53E-8D39-CF4E-87EF-600CC25425C1}" destId="{B0BE6323-D07C-6D44-8343-0F0C99B31F73}" srcOrd="5" destOrd="0" parTransId="{54021B76-82BD-2246-9898-4803174F7BF8}" sibTransId="{C3A22383-6C1F-4D41-84B9-45AF78C94A2C}"/>
    <dgm:cxn modelId="{5F09093B-0AF0-4A8B-86EC-1DEA27493C44}" type="presOf" srcId="{4462F1DF-F27A-904F-AE90-630D3329F0DB}" destId="{E8AF8373-B326-D24C-9B44-C645693115EE}" srcOrd="0" destOrd="0" presId="urn:microsoft.com/office/officeart/2005/8/layout/cycle2"/>
    <dgm:cxn modelId="{8D245942-3715-4F0D-AF3D-711EC1E31A69}" type="presOf" srcId="{605BD4BF-A224-FC49-92D6-BBCAAF25C3F7}" destId="{A91CD05D-368F-DF46-80F7-67CFBE77E105}" srcOrd="0" destOrd="0" presId="urn:microsoft.com/office/officeart/2005/8/layout/cycle2"/>
    <dgm:cxn modelId="{E1A91DEF-BA04-46BC-9CBB-99662F7932EF}" type="presOf" srcId="{A941031D-3893-614C-85E1-ACE4B2E01391}" destId="{FC79D062-A6D6-FF46-8060-4255D5B99182}" srcOrd="0" destOrd="0" presId="urn:microsoft.com/office/officeart/2005/8/layout/cycle2"/>
    <dgm:cxn modelId="{B780121C-7FEA-4126-A2AC-061B31C42B51}" type="presOf" srcId="{51EA16AE-BBD9-8C4F-A0FB-E923C36E37B7}" destId="{A77A06F2-4052-3640-B694-E72910F8BABC}" srcOrd="0" destOrd="0" presId="urn:microsoft.com/office/officeart/2005/8/layout/cycle2"/>
    <dgm:cxn modelId="{E816870F-8257-4B04-9966-37413930F670}" type="presOf" srcId="{301A8D96-F414-7040-AD2A-A4EC973F954C}" destId="{DCDCF5FB-BCCA-1249-86C4-46C7CBD4B02F}" srcOrd="0" destOrd="0" presId="urn:microsoft.com/office/officeart/2005/8/layout/cycle2"/>
    <dgm:cxn modelId="{F2FE1703-026E-4B38-9F09-36681CA2F4FD}" type="presOf" srcId="{605BD4BF-A224-FC49-92D6-BBCAAF25C3F7}" destId="{78B13203-6D5D-DC43-A320-8DE733DE304F}" srcOrd="1" destOrd="0" presId="urn:microsoft.com/office/officeart/2005/8/layout/cycle2"/>
    <dgm:cxn modelId="{8591516E-2711-409F-93B4-1A1C1B050DDB}" type="presOf" srcId="{17B44FA6-7CD2-674C-8652-6AFF8F490313}" destId="{55C00C61-B2FF-4546-9320-603D2172D7AA}" srcOrd="1" destOrd="0" presId="urn:microsoft.com/office/officeart/2005/8/layout/cycle2"/>
    <dgm:cxn modelId="{EEAD5976-ACBC-44CB-8DCF-F41D0DD86F73}" type="presOf" srcId="{E9A6A253-521B-674B-9667-48583A21EBD6}" destId="{3D116407-D95C-EB44-9B24-1EE0CE0EEEFE}" srcOrd="1" destOrd="0" presId="urn:microsoft.com/office/officeart/2005/8/layout/cycle2"/>
    <dgm:cxn modelId="{E6E51254-16F7-4557-B810-CC363CDC853B}" type="presOf" srcId="{1CC30CBA-63FA-224C-B991-5272911E6525}" destId="{7868A371-45CA-8149-AA34-E452A68A0945}" srcOrd="1" destOrd="0" presId="urn:microsoft.com/office/officeart/2005/8/layout/cycle2"/>
    <dgm:cxn modelId="{2854FA3D-7A71-49F9-A67A-58628A732E42}" type="presOf" srcId="{1CC30CBA-63FA-224C-B991-5272911E6525}" destId="{F17572DC-E08E-2949-969C-4B755895F8FA}" srcOrd="0" destOrd="0" presId="urn:microsoft.com/office/officeart/2005/8/layout/cycle2"/>
    <dgm:cxn modelId="{5239433D-96D9-4187-B1AA-4763FA0DDA9E}" type="presParOf" srcId="{B494885C-8F67-B04F-8EC4-4A23D0E3AB81}" destId="{F38B9198-0E7F-1043-9204-7EC1EB6BE52E}" srcOrd="0" destOrd="0" presId="urn:microsoft.com/office/officeart/2005/8/layout/cycle2"/>
    <dgm:cxn modelId="{35DF404B-BBE4-42D0-A819-3FA412B2DE57}" type="presParOf" srcId="{B494885C-8F67-B04F-8EC4-4A23D0E3AB81}" destId="{A91CD05D-368F-DF46-80F7-67CFBE77E105}" srcOrd="1" destOrd="0" presId="urn:microsoft.com/office/officeart/2005/8/layout/cycle2"/>
    <dgm:cxn modelId="{B0B4CBB6-9290-406C-84F4-1E88621F9B33}" type="presParOf" srcId="{A91CD05D-368F-DF46-80F7-67CFBE77E105}" destId="{78B13203-6D5D-DC43-A320-8DE733DE304F}" srcOrd="0" destOrd="0" presId="urn:microsoft.com/office/officeart/2005/8/layout/cycle2"/>
    <dgm:cxn modelId="{FB05500B-67AE-4A27-B7FD-6B95D50DA759}" type="presParOf" srcId="{B494885C-8F67-B04F-8EC4-4A23D0E3AB81}" destId="{DC21406F-CC17-C749-895D-B2ABA18D07EB}" srcOrd="2" destOrd="0" presId="urn:microsoft.com/office/officeart/2005/8/layout/cycle2"/>
    <dgm:cxn modelId="{E4E7014E-594F-403E-A51B-60E3C5285551}" type="presParOf" srcId="{B494885C-8F67-B04F-8EC4-4A23D0E3AB81}" destId="{4C4E0764-CB8C-F34A-BA10-F0A5B7AEB1F1}" srcOrd="3" destOrd="0" presId="urn:microsoft.com/office/officeart/2005/8/layout/cycle2"/>
    <dgm:cxn modelId="{194CB122-2325-4BA8-999D-A0A7B2A3D132}" type="presParOf" srcId="{4C4E0764-CB8C-F34A-BA10-F0A5B7AEB1F1}" destId="{F41D313F-06C9-DE4A-9BCC-CB5726CC6DA2}" srcOrd="0" destOrd="0" presId="urn:microsoft.com/office/officeart/2005/8/layout/cycle2"/>
    <dgm:cxn modelId="{679901DD-F029-4371-8D5A-74939D1BA052}" type="presParOf" srcId="{B494885C-8F67-B04F-8EC4-4A23D0E3AB81}" destId="{E8AF8373-B326-D24C-9B44-C645693115EE}" srcOrd="4" destOrd="0" presId="urn:microsoft.com/office/officeart/2005/8/layout/cycle2"/>
    <dgm:cxn modelId="{F1BCD397-BFCC-47EA-9E28-325307557B97}" type="presParOf" srcId="{B494885C-8F67-B04F-8EC4-4A23D0E3AB81}" destId="{A1384CAF-93E0-B048-9004-B9FC7C86D1E4}" srcOrd="5" destOrd="0" presId="urn:microsoft.com/office/officeart/2005/8/layout/cycle2"/>
    <dgm:cxn modelId="{050D1ACF-9F0C-42B3-B956-E74ACA3F1881}" type="presParOf" srcId="{A1384CAF-93E0-B048-9004-B9FC7C86D1E4}" destId="{9C66E83E-2E9D-2440-A400-CBFE1101E94C}" srcOrd="0" destOrd="0" presId="urn:microsoft.com/office/officeart/2005/8/layout/cycle2"/>
    <dgm:cxn modelId="{62E9468B-4703-4154-A400-2D5AB8FE78FC}" type="presParOf" srcId="{B494885C-8F67-B04F-8EC4-4A23D0E3AB81}" destId="{0E4D3DC0-5175-864F-9CAB-AD4379F4140C}" srcOrd="6" destOrd="0" presId="urn:microsoft.com/office/officeart/2005/8/layout/cycle2"/>
    <dgm:cxn modelId="{93234E1D-1BEF-4F4A-88F7-4309C602B241}" type="presParOf" srcId="{B494885C-8F67-B04F-8EC4-4A23D0E3AB81}" destId="{07151061-8A6C-4147-87CC-88D35D1E9BCD}" srcOrd="7" destOrd="0" presId="urn:microsoft.com/office/officeart/2005/8/layout/cycle2"/>
    <dgm:cxn modelId="{FB14BBE1-DDAD-422F-9B9E-2B8EA0CA7854}" type="presParOf" srcId="{07151061-8A6C-4147-87CC-88D35D1E9BCD}" destId="{55C00C61-B2FF-4546-9320-603D2172D7AA}" srcOrd="0" destOrd="0" presId="urn:microsoft.com/office/officeart/2005/8/layout/cycle2"/>
    <dgm:cxn modelId="{DD14CC57-CA75-4AE5-AD20-0F57069FCD7C}" type="presParOf" srcId="{B494885C-8F67-B04F-8EC4-4A23D0E3AB81}" destId="{A77A06F2-4052-3640-B694-E72910F8BABC}" srcOrd="8" destOrd="0" presId="urn:microsoft.com/office/officeart/2005/8/layout/cycle2"/>
    <dgm:cxn modelId="{2375E9A3-DF6D-4515-A000-3B226A92A8C8}" type="presParOf" srcId="{B494885C-8F67-B04F-8EC4-4A23D0E3AB81}" destId="{50AE0618-7E6C-134D-B4C9-AAC9A80EC407}" srcOrd="9" destOrd="0" presId="urn:microsoft.com/office/officeart/2005/8/layout/cycle2"/>
    <dgm:cxn modelId="{50FDBFA3-A86B-4FBA-8A15-39F399A85B70}" type="presParOf" srcId="{50AE0618-7E6C-134D-B4C9-AAC9A80EC407}" destId="{83662494-CAF6-6447-BC1C-3975D2910489}" srcOrd="0" destOrd="0" presId="urn:microsoft.com/office/officeart/2005/8/layout/cycle2"/>
    <dgm:cxn modelId="{1A6A5BB7-6D70-4EBD-A362-E5FFD1F909F4}" type="presParOf" srcId="{B494885C-8F67-B04F-8EC4-4A23D0E3AB81}" destId="{8B0DE0C9-7AEF-4445-8A70-834F4CC7B1EB}" srcOrd="10" destOrd="0" presId="urn:microsoft.com/office/officeart/2005/8/layout/cycle2"/>
    <dgm:cxn modelId="{01A6B667-E676-44D1-90BE-32224E4CA0E3}" type="presParOf" srcId="{B494885C-8F67-B04F-8EC4-4A23D0E3AB81}" destId="{6306B296-738C-6240-8A35-8BE0069D77E4}" srcOrd="11" destOrd="0" presId="urn:microsoft.com/office/officeart/2005/8/layout/cycle2"/>
    <dgm:cxn modelId="{53470672-3960-4708-89ED-7E09D466E087}" type="presParOf" srcId="{6306B296-738C-6240-8A35-8BE0069D77E4}" destId="{FEF30D4C-ABBF-8F49-876B-9D7A4232EFCC}" srcOrd="0" destOrd="0" presId="urn:microsoft.com/office/officeart/2005/8/layout/cycle2"/>
    <dgm:cxn modelId="{7A8D3BF6-34F9-480D-B6C1-FB4FE7123383}" type="presParOf" srcId="{B494885C-8F67-B04F-8EC4-4A23D0E3AB81}" destId="{6FE7C663-DC49-5246-B374-B688606D59CF}" srcOrd="12" destOrd="0" presId="urn:microsoft.com/office/officeart/2005/8/layout/cycle2"/>
    <dgm:cxn modelId="{A9755B9E-E411-4139-8FDC-15C81BC88D45}" type="presParOf" srcId="{B494885C-8F67-B04F-8EC4-4A23D0E3AB81}" destId="{3BEB4A1A-5B50-9D4F-9D3C-0E3C14C26336}" srcOrd="13" destOrd="0" presId="urn:microsoft.com/office/officeart/2005/8/layout/cycle2"/>
    <dgm:cxn modelId="{2CAE519E-54B1-4AE6-A326-35C3B490F399}" type="presParOf" srcId="{3BEB4A1A-5B50-9D4F-9D3C-0E3C14C26336}" destId="{3D116407-D95C-EB44-9B24-1EE0CE0EEEFE}" srcOrd="0" destOrd="0" presId="urn:microsoft.com/office/officeart/2005/8/layout/cycle2"/>
    <dgm:cxn modelId="{2D03DF88-CD33-4624-8C9B-57025E451C09}" type="presParOf" srcId="{B494885C-8F67-B04F-8EC4-4A23D0E3AB81}" destId="{1D6D4C45-BA02-BA46-96C1-6C0D5A86F46C}" srcOrd="14" destOrd="0" presId="urn:microsoft.com/office/officeart/2005/8/layout/cycle2"/>
    <dgm:cxn modelId="{ABC2CE47-F081-48E1-9109-A82693ED1FB5}" type="presParOf" srcId="{B494885C-8F67-B04F-8EC4-4A23D0E3AB81}" destId="{5772A99D-AF27-5C42-9EA0-4E390BC8AC9D}" srcOrd="15" destOrd="0" presId="urn:microsoft.com/office/officeart/2005/8/layout/cycle2"/>
    <dgm:cxn modelId="{F9AE57CD-30A7-49A0-857C-A7660E12C1AA}" type="presParOf" srcId="{5772A99D-AF27-5C42-9EA0-4E390BC8AC9D}" destId="{D050BA54-94A1-3347-AFA6-8D64A4D6E4E0}" srcOrd="0" destOrd="0" presId="urn:microsoft.com/office/officeart/2005/8/layout/cycle2"/>
    <dgm:cxn modelId="{46EDC63D-F584-4141-939B-2AC549A749BE}" type="presParOf" srcId="{B494885C-8F67-B04F-8EC4-4A23D0E3AB81}" destId="{F8BAB06F-D4AD-7949-9AFE-55EB5F27F969}" srcOrd="16" destOrd="0" presId="urn:microsoft.com/office/officeart/2005/8/layout/cycle2"/>
    <dgm:cxn modelId="{45CABCDB-310D-4820-8593-15EDF9709C99}" type="presParOf" srcId="{B494885C-8F67-B04F-8EC4-4A23D0E3AB81}" destId="{921542BD-D767-3F49-998F-925F5998E380}" srcOrd="17" destOrd="0" presId="urn:microsoft.com/office/officeart/2005/8/layout/cycle2"/>
    <dgm:cxn modelId="{CEDB639E-1EEF-4641-8060-CEC5C786A0CA}" type="presParOf" srcId="{921542BD-D767-3F49-998F-925F5998E380}" destId="{5B993634-3BEF-7049-8BCA-6EB670C1CABB}" srcOrd="0" destOrd="0" presId="urn:microsoft.com/office/officeart/2005/8/layout/cycle2"/>
    <dgm:cxn modelId="{B299CFF7-8E15-45E0-AF3F-FE62FE98EC23}" type="presParOf" srcId="{B494885C-8F67-B04F-8EC4-4A23D0E3AB81}" destId="{8CD9BBAC-A8A7-A14E-ACF7-63EA04E2B160}" srcOrd="18" destOrd="0" presId="urn:microsoft.com/office/officeart/2005/8/layout/cycle2"/>
    <dgm:cxn modelId="{6B823B20-1AAE-4760-87C7-6ABBE232F56F}" type="presParOf" srcId="{B494885C-8F67-B04F-8EC4-4A23D0E3AB81}" destId="{DCDCF5FB-BCCA-1249-86C4-46C7CBD4B02F}" srcOrd="19" destOrd="0" presId="urn:microsoft.com/office/officeart/2005/8/layout/cycle2"/>
    <dgm:cxn modelId="{7532A4AE-5ECD-4CE1-B767-9D218948C4F2}" type="presParOf" srcId="{DCDCF5FB-BCCA-1249-86C4-46C7CBD4B02F}" destId="{7676C11E-6E3A-DF43-901A-5D9F61177C3C}" srcOrd="0" destOrd="0" presId="urn:microsoft.com/office/officeart/2005/8/layout/cycle2"/>
    <dgm:cxn modelId="{BB283CF2-70E3-4B62-A86F-A89C714C726E}" type="presParOf" srcId="{B494885C-8F67-B04F-8EC4-4A23D0E3AB81}" destId="{AADE0278-695D-2E48-9E5D-2745B759E21E}" srcOrd="20" destOrd="0" presId="urn:microsoft.com/office/officeart/2005/8/layout/cycle2"/>
    <dgm:cxn modelId="{8C7D1B15-B820-4D15-9BCE-B08B529B5643}" type="presParOf" srcId="{B494885C-8F67-B04F-8EC4-4A23D0E3AB81}" destId="{FC79D062-A6D6-FF46-8060-4255D5B99182}" srcOrd="21" destOrd="0" presId="urn:microsoft.com/office/officeart/2005/8/layout/cycle2"/>
    <dgm:cxn modelId="{F3AE5186-F121-4A50-9B86-134DEC4C7C31}" type="presParOf" srcId="{FC79D062-A6D6-FF46-8060-4255D5B99182}" destId="{B5D166EA-D700-1F47-B0AB-AE6D3FCF05BE}" srcOrd="0" destOrd="0" presId="urn:microsoft.com/office/officeart/2005/8/layout/cycle2"/>
    <dgm:cxn modelId="{8B7A3272-C802-4D09-9764-8FF04EA756B3}" type="presParOf" srcId="{B494885C-8F67-B04F-8EC4-4A23D0E3AB81}" destId="{7A0C7040-3749-1649-9C9C-F6A992EB8FD4}" srcOrd="22" destOrd="0" presId="urn:microsoft.com/office/officeart/2005/8/layout/cycle2"/>
    <dgm:cxn modelId="{7792647D-01E7-44B7-A5A4-70065961CFCE}" type="presParOf" srcId="{B494885C-8F67-B04F-8EC4-4A23D0E3AB81}" destId="{D0008B4C-83AE-DC47-B16B-1956A18062E6}" srcOrd="23" destOrd="0" presId="urn:microsoft.com/office/officeart/2005/8/layout/cycle2"/>
    <dgm:cxn modelId="{BBE637FD-7D19-40F0-B9D0-B77E8F6F0C14}" type="presParOf" srcId="{D0008B4C-83AE-DC47-B16B-1956A18062E6}" destId="{9AD07EE3-4F45-9D4D-94F8-9D57B223B769}" srcOrd="0" destOrd="0" presId="urn:microsoft.com/office/officeart/2005/8/layout/cycle2"/>
    <dgm:cxn modelId="{3B2C1DB5-400F-4619-86FE-C81648FFD32E}" type="presParOf" srcId="{B494885C-8F67-B04F-8EC4-4A23D0E3AB81}" destId="{9BA1C974-73DE-744E-BCBE-A2F1407086DD}" srcOrd="24" destOrd="0" presId="urn:microsoft.com/office/officeart/2005/8/layout/cycle2"/>
    <dgm:cxn modelId="{B1646776-7AD3-4EB1-90BC-3E633DFC153A}" type="presParOf" srcId="{B494885C-8F67-B04F-8EC4-4A23D0E3AB81}" destId="{0C56D99B-23AF-7142-9C86-9ECC204ABD57}" srcOrd="25" destOrd="0" presId="urn:microsoft.com/office/officeart/2005/8/layout/cycle2"/>
    <dgm:cxn modelId="{6BCA0ED8-DF36-4273-9FCA-2DBBFC5307D8}" type="presParOf" srcId="{0C56D99B-23AF-7142-9C86-9ECC204ABD57}" destId="{2EB16E26-8588-594E-B8A4-B075B052A1BD}" srcOrd="0" destOrd="0" presId="urn:microsoft.com/office/officeart/2005/8/layout/cycle2"/>
    <dgm:cxn modelId="{876CF1E6-70FE-427B-9C14-9655CB5B147B}" type="presParOf" srcId="{B494885C-8F67-B04F-8EC4-4A23D0E3AB81}" destId="{8A2C9A83-5E18-0646-BF75-BE336C30921C}" srcOrd="26" destOrd="0" presId="urn:microsoft.com/office/officeart/2005/8/layout/cycle2"/>
    <dgm:cxn modelId="{AAADCC1F-32E5-4BD5-9071-ACF4BF1D26CD}" type="presParOf" srcId="{B494885C-8F67-B04F-8EC4-4A23D0E3AB81}" destId="{F17572DC-E08E-2949-969C-4B755895F8FA}" srcOrd="27" destOrd="0" presId="urn:microsoft.com/office/officeart/2005/8/layout/cycle2"/>
    <dgm:cxn modelId="{CB292AA2-442F-45B2-8D40-883F618C62F6}" type="presParOf" srcId="{F17572DC-E08E-2949-969C-4B755895F8FA}" destId="{7868A371-45CA-8149-AA34-E452A68A094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B9198-0E7F-1043-9204-7EC1EB6BE52E}">
      <dsp:nvSpPr>
        <dsp:cNvPr id="0" name=""/>
        <dsp:cNvSpPr/>
      </dsp:nvSpPr>
      <dsp:spPr>
        <a:xfrm>
          <a:off x="4499869" y="-102160"/>
          <a:ext cx="857952" cy="974617"/>
        </a:xfrm>
        <a:prstGeom prst="ellipse">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Century Gothic" panose="020B0502020202020204" pitchFamily="34" charset="0"/>
            </a:rPr>
            <a:t>Je </a:t>
          </a:r>
          <a:r>
            <a:rPr lang="en-US" sz="1400" kern="1200" dirty="0" err="1">
              <a:latin typeface="Century Gothic" panose="020B0502020202020204" pitchFamily="34" charset="0"/>
            </a:rPr>
            <a:t>suis</a:t>
          </a:r>
          <a:r>
            <a:rPr lang="en-US" sz="1400" kern="1200" dirty="0">
              <a:latin typeface="Century Gothic" panose="020B0502020202020204" pitchFamily="34" charset="0"/>
            </a:rPr>
            <a:t> </a:t>
          </a:r>
          <a:r>
            <a:rPr lang="en-US" sz="1400" kern="1200" dirty="0" err="1">
              <a:latin typeface="Century Gothic" panose="020B0502020202020204" pitchFamily="34" charset="0"/>
            </a:rPr>
            <a:t>une</a:t>
          </a:r>
          <a:r>
            <a:rPr lang="en-US" sz="1400" kern="1200" dirty="0">
              <a:latin typeface="Century Gothic" panose="020B0502020202020204" pitchFamily="34" charset="0"/>
            </a:rPr>
            <a:t> </a:t>
          </a:r>
          <a:r>
            <a:rPr lang="en-US" sz="1400" kern="1200" dirty="0" err="1">
              <a:latin typeface="Century Gothic" panose="020B0502020202020204" pitchFamily="34" charset="0"/>
            </a:rPr>
            <a:t>fille</a:t>
          </a:r>
          <a:endParaRPr lang="en-US" sz="1400" kern="1200" dirty="0">
            <a:latin typeface="Century Gothic" panose="020B0502020202020204" pitchFamily="34" charset="0"/>
          </a:endParaRPr>
        </a:p>
      </dsp:txBody>
      <dsp:txXfrm>
        <a:off x="4625513" y="40569"/>
        <a:ext cx="606664" cy="689159"/>
      </dsp:txXfrm>
    </dsp:sp>
    <dsp:sp modelId="{A91CD05D-368F-DF46-80F7-67CFBE77E105}">
      <dsp:nvSpPr>
        <dsp:cNvPr id="0" name=""/>
        <dsp:cNvSpPr/>
      </dsp:nvSpPr>
      <dsp:spPr>
        <a:xfrm rot="771429">
          <a:off x="5397570" y="377167"/>
          <a:ext cx="122790"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a:off x="5398032" y="424659"/>
        <a:ext cx="85953" cy="154772"/>
      </dsp:txXfrm>
    </dsp:sp>
    <dsp:sp modelId="{DC21406F-CC17-C749-895D-B2ABA18D07EB}">
      <dsp:nvSpPr>
        <dsp:cNvPr id="0" name=""/>
        <dsp:cNvSpPr/>
      </dsp:nvSpPr>
      <dsp:spPr>
        <a:xfrm>
          <a:off x="5562415" y="169974"/>
          <a:ext cx="969450" cy="940834"/>
        </a:xfrm>
        <a:prstGeom prst="ellipse">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a:latin typeface="Century Gothic" panose="020B0502020202020204" pitchFamily="34" charset="0"/>
            </a:rPr>
            <a:t>J’ai</a:t>
          </a:r>
          <a:r>
            <a:rPr lang="en-US" sz="1400" kern="1200" dirty="0">
              <a:latin typeface="Century Gothic" panose="020B0502020202020204" pitchFamily="34" charset="0"/>
            </a:rPr>
            <a:t> </a:t>
          </a:r>
          <a:r>
            <a:rPr lang="en-US" sz="1400" kern="1200" dirty="0" err="1">
              <a:latin typeface="Century Gothic" panose="020B0502020202020204" pitchFamily="34" charset="0"/>
            </a:rPr>
            <a:t>une</a:t>
          </a:r>
          <a:r>
            <a:rPr lang="en-US" sz="1400" kern="1200" dirty="0">
              <a:latin typeface="Century Gothic" panose="020B0502020202020204" pitchFamily="34" charset="0"/>
            </a:rPr>
            <a:t> </a:t>
          </a:r>
          <a:r>
            <a:rPr lang="en-US" sz="1400" kern="1200" dirty="0" err="1">
              <a:latin typeface="Century Gothic" panose="020B0502020202020204" pitchFamily="34" charset="0"/>
            </a:rPr>
            <a:t>famille</a:t>
          </a:r>
          <a:endParaRPr lang="en-US" sz="1400" kern="1200" dirty="0">
            <a:latin typeface="Century Gothic" panose="020B0502020202020204" pitchFamily="34" charset="0"/>
          </a:endParaRPr>
        </a:p>
      </dsp:txBody>
      <dsp:txXfrm>
        <a:off x="5704388" y="307756"/>
        <a:ext cx="685504" cy="665270"/>
      </dsp:txXfrm>
    </dsp:sp>
    <dsp:sp modelId="{4C4E0764-CB8C-F34A-BA10-F0A5B7AEB1F1}">
      <dsp:nvSpPr>
        <dsp:cNvPr id="0" name=""/>
        <dsp:cNvSpPr/>
      </dsp:nvSpPr>
      <dsp:spPr>
        <a:xfrm rot="2314286">
          <a:off x="6441448" y="862515"/>
          <a:ext cx="91916"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a:off x="6444456" y="905510"/>
        <a:ext cx="64341" cy="154772"/>
      </dsp:txXfrm>
    </dsp:sp>
    <dsp:sp modelId="{E8AF8373-B326-D24C-9B44-C645693115EE}">
      <dsp:nvSpPr>
        <dsp:cNvPr id="0" name=""/>
        <dsp:cNvSpPr/>
      </dsp:nvSpPr>
      <dsp:spPr>
        <a:xfrm>
          <a:off x="6452847" y="855258"/>
          <a:ext cx="982191" cy="1000618"/>
        </a:xfrm>
        <a:prstGeom prst="ellipse">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Century Gothic" panose="020B0502020202020204" pitchFamily="34" charset="0"/>
            </a:rPr>
            <a:t>Je </a:t>
          </a:r>
          <a:r>
            <a:rPr lang="en-US" sz="1400" kern="1200" dirty="0" err="1">
              <a:latin typeface="Century Gothic" panose="020B0502020202020204" pitchFamily="34" charset="0"/>
            </a:rPr>
            <a:t>suis</a:t>
          </a:r>
          <a:r>
            <a:rPr lang="en-US" sz="1400" kern="1200" dirty="0">
              <a:latin typeface="Century Gothic" panose="020B0502020202020204" pitchFamily="34" charset="0"/>
            </a:rPr>
            <a:t> un </a:t>
          </a:r>
          <a:r>
            <a:rPr lang="en-US" sz="1400" kern="1200" dirty="0" err="1">
              <a:latin typeface="Century Gothic" panose="020B0502020202020204" pitchFamily="34" charset="0"/>
            </a:rPr>
            <a:t>garçon</a:t>
          </a:r>
          <a:endParaRPr lang="en-US" sz="1400" kern="1200" dirty="0">
            <a:latin typeface="Century Gothic" panose="020B0502020202020204" pitchFamily="34" charset="0"/>
          </a:endParaRPr>
        </a:p>
      </dsp:txBody>
      <dsp:txXfrm>
        <a:off x="6596686" y="1001795"/>
        <a:ext cx="694513" cy="707544"/>
      </dsp:txXfrm>
    </dsp:sp>
    <dsp:sp modelId="{A1384CAF-93E0-B048-9004-B9FC7C86D1E4}">
      <dsp:nvSpPr>
        <dsp:cNvPr id="0" name=""/>
        <dsp:cNvSpPr/>
      </dsp:nvSpPr>
      <dsp:spPr>
        <a:xfrm rot="3857143">
          <a:off x="7151283" y="1747556"/>
          <a:ext cx="87086"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a:off x="7158678" y="1787378"/>
        <a:ext cx="60960" cy="154772"/>
      </dsp:txXfrm>
    </dsp:sp>
    <dsp:sp modelId="{0E4D3DC0-5175-864F-9CAB-AD4379F4140C}">
      <dsp:nvSpPr>
        <dsp:cNvPr id="0" name=""/>
        <dsp:cNvSpPr/>
      </dsp:nvSpPr>
      <dsp:spPr>
        <a:xfrm>
          <a:off x="6838682" y="1923608"/>
          <a:ext cx="1205897" cy="930837"/>
        </a:xfrm>
        <a:prstGeom prst="ellipse">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a:latin typeface="Century Gothic" panose="020B0502020202020204" pitchFamily="34" charset="0"/>
            </a:rPr>
            <a:t>J’ai</a:t>
          </a:r>
          <a:r>
            <a:rPr lang="en-US" sz="1400" kern="1200" dirty="0">
              <a:latin typeface="Century Gothic" panose="020B0502020202020204" pitchFamily="34" charset="0"/>
            </a:rPr>
            <a:t> </a:t>
          </a:r>
          <a:r>
            <a:rPr lang="en-US" sz="1400" kern="1200" dirty="0" err="1">
              <a:latin typeface="Century Gothic" panose="020B0502020202020204" pitchFamily="34" charset="0"/>
            </a:rPr>
            <a:t>deux</a:t>
          </a:r>
          <a:r>
            <a:rPr lang="en-US" sz="1400" kern="1200" dirty="0">
              <a:latin typeface="Century Gothic" panose="020B0502020202020204" pitchFamily="34" charset="0"/>
            </a:rPr>
            <a:t> </a:t>
          </a:r>
          <a:r>
            <a:rPr lang="en-US" sz="1400" kern="1200" dirty="0" err="1">
              <a:latin typeface="Century Gothic" panose="020B0502020202020204" pitchFamily="34" charset="0"/>
            </a:rPr>
            <a:t>poissons</a:t>
          </a:r>
          <a:endParaRPr lang="en-US" sz="1400" kern="1200" dirty="0">
            <a:latin typeface="Century Gothic" panose="020B0502020202020204" pitchFamily="34" charset="0"/>
          </a:endParaRPr>
        </a:p>
      </dsp:txBody>
      <dsp:txXfrm>
        <a:off x="7015282" y="2059926"/>
        <a:ext cx="852697" cy="658201"/>
      </dsp:txXfrm>
    </dsp:sp>
    <dsp:sp modelId="{07151061-8A6C-4147-87CC-88D35D1E9BCD}">
      <dsp:nvSpPr>
        <dsp:cNvPr id="0" name=""/>
        <dsp:cNvSpPr/>
      </dsp:nvSpPr>
      <dsp:spPr>
        <a:xfrm rot="5400000">
          <a:off x="7392139" y="2816049"/>
          <a:ext cx="98984"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a:off x="7406987" y="2852793"/>
        <a:ext cx="69289" cy="154772"/>
      </dsp:txXfrm>
    </dsp:sp>
    <dsp:sp modelId="{A77A06F2-4052-3640-B694-E72910F8BABC}">
      <dsp:nvSpPr>
        <dsp:cNvPr id="0" name=""/>
        <dsp:cNvSpPr/>
      </dsp:nvSpPr>
      <dsp:spPr>
        <a:xfrm>
          <a:off x="6875041" y="3041209"/>
          <a:ext cx="1133180" cy="989742"/>
        </a:xfrm>
        <a:prstGeom prst="ellipse">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Century Gothic" panose="020B0502020202020204" pitchFamily="34" charset="0"/>
            </a:rPr>
            <a:t>Je </a:t>
          </a:r>
          <a:r>
            <a:rPr lang="en-US" sz="1400" kern="1200" dirty="0" err="1">
              <a:latin typeface="Century Gothic" panose="020B0502020202020204" pitchFamily="34" charset="0"/>
            </a:rPr>
            <a:t>suis</a:t>
          </a:r>
          <a:r>
            <a:rPr lang="en-US" sz="1400" kern="1200" dirty="0">
              <a:latin typeface="Century Gothic" panose="020B0502020202020204" pitchFamily="34" charset="0"/>
            </a:rPr>
            <a:t> </a:t>
          </a:r>
          <a:r>
            <a:rPr lang="en-US" sz="1400" kern="1200" dirty="0" err="1">
              <a:latin typeface="Century Gothic" panose="020B0502020202020204" pitchFamily="34" charset="0"/>
            </a:rPr>
            <a:t>une</a:t>
          </a:r>
          <a:r>
            <a:rPr lang="en-US" sz="1400" kern="1200" dirty="0">
              <a:latin typeface="Century Gothic" panose="020B0502020202020204" pitchFamily="34" charset="0"/>
            </a:rPr>
            <a:t> </a:t>
          </a:r>
          <a:r>
            <a:rPr lang="en-US" sz="1400" kern="1200" dirty="0" err="1">
              <a:latin typeface="Century Gothic" panose="020B0502020202020204" pitchFamily="34" charset="0"/>
            </a:rPr>
            <a:t>maman</a:t>
          </a:r>
          <a:endParaRPr lang="en-US" sz="1400" kern="1200" dirty="0">
            <a:latin typeface="Century Gothic" panose="020B0502020202020204" pitchFamily="34" charset="0"/>
          </a:endParaRPr>
        </a:p>
      </dsp:txBody>
      <dsp:txXfrm>
        <a:off x="7040991" y="3186153"/>
        <a:ext cx="801280" cy="699854"/>
      </dsp:txXfrm>
    </dsp:sp>
    <dsp:sp modelId="{50AE0618-7E6C-134D-B4C9-AAC9A80EC407}">
      <dsp:nvSpPr>
        <dsp:cNvPr id="0" name=""/>
        <dsp:cNvSpPr/>
      </dsp:nvSpPr>
      <dsp:spPr>
        <a:xfrm rot="6942857">
          <a:off x="7147639" y="3931569"/>
          <a:ext cx="82845"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rot="10800000">
        <a:off x="7165457" y="3971964"/>
        <a:ext cx="57992" cy="154772"/>
      </dsp:txXfrm>
    </dsp:sp>
    <dsp:sp modelId="{8B0DE0C9-7AEF-4445-8A70-834F4CC7B1EB}">
      <dsp:nvSpPr>
        <dsp:cNvPr id="0" name=""/>
        <dsp:cNvSpPr/>
      </dsp:nvSpPr>
      <dsp:spPr>
        <a:xfrm>
          <a:off x="6337463" y="4104236"/>
          <a:ext cx="1212959" cy="930608"/>
        </a:xfrm>
        <a:prstGeom prst="ellipse">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a:latin typeface="Century Gothic" panose="020B0502020202020204" pitchFamily="34" charset="0"/>
            </a:rPr>
            <a:t>J’ai</a:t>
          </a:r>
          <a:r>
            <a:rPr lang="en-US" sz="1200" kern="1200" dirty="0">
              <a:latin typeface="Century Gothic" panose="020B0502020202020204" pitchFamily="34" charset="0"/>
            </a:rPr>
            <a:t> cinq instruments</a:t>
          </a:r>
        </a:p>
      </dsp:txBody>
      <dsp:txXfrm>
        <a:off x="6515097" y="4240520"/>
        <a:ext cx="857691" cy="658040"/>
      </dsp:txXfrm>
    </dsp:sp>
    <dsp:sp modelId="{6306B296-738C-6240-8A35-8BE0069D77E4}">
      <dsp:nvSpPr>
        <dsp:cNvPr id="0" name=""/>
        <dsp:cNvSpPr/>
      </dsp:nvSpPr>
      <dsp:spPr>
        <a:xfrm rot="8485714">
          <a:off x="6407857" y="4830151"/>
          <a:ext cx="95117"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rot="10800000">
        <a:off x="6433279" y="4872846"/>
        <a:ext cx="66582" cy="154772"/>
      </dsp:txXfrm>
    </dsp:sp>
    <dsp:sp modelId="{6FE7C663-DC49-5246-B374-B688606D59CF}">
      <dsp:nvSpPr>
        <dsp:cNvPr id="0" name=""/>
        <dsp:cNvSpPr/>
      </dsp:nvSpPr>
      <dsp:spPr>
        <a:xfrm>
          <a:off x="5610058" y="4865718"/>
          <a:ext cx="874163" cy="837996"/>
        </a:xfrm>
        <a:prstGeom prst="ellipse">
          <a:avLst/>
        </a:prstGeom>
        <a:solidFill>
          <a:schemeClr val="bg2">
            <a:lumMod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Century Gothic" panose="020B0502020202020204" pitchFamily="34" charset="0"/>
            </a:rPr>
            <a:t>Je </a:t>
          </a:r>
          <a:r>
            <a:rPr lang="en-US" sz="1400" kern="1200" dirty="0" err="1">
              <a:latin typeface="Century Gothic" panose="020B0502020202020204" pitchFamily="34" charset="0"/>
            </a:rPr>
            <a:t>suis</a:t>
          </a:r>
          <a:r>
            <a:rPr lang="en-US" sz="1400" kern="1200" dirty="0">
              <a:latin typeface="Century Gothic" panose="020B0502020202020204" pitchFamily="34" charset="0"/>
            </a:rPr>
            <a:t> un papa</a:t>
          </a:r>
        </a:p>
      </dsp:txBody>
      <dsp:txXfrm>
        <a:off x="5738076" y="4988440"/>
        <a:ext cx="618127" cy="592552"/>
      </dsp:txXfrm>
    </dsp:sp>
    <dsp:sp modelId="{3BEB4A1A-5B50-9D4F-9D3C-0E3C14C26336}">
      <dsp:nvSpPr>
        <dsp:cNvPr id="0" name=""/>
        <dsp:cNvSpPr/>
      </dsp:nvSpPr>
      <dsp:spPr>
        <a:xfrm rot="10028571">
          <a:off x="5524000" y="5267114"/>
          <a:ext cx="70354"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rot="10800000">
        <a:off x="5544841" y="5316357"/>
        <a:ext cx="49248" cy="154772"/>
      </dsp:txXfrm>
    </dsp:sp>
    <dsp:sp modelId="{1D6D4C45-BA02-BA46-96C1-6C0D5A86F46C}">
      <dsp:nvSpPr>
        <dsp:cNvPr id="0" name=""/>
        <dsp:cNvSpPr/>
      </dsp:nvSpPr>
      <dsp:spPr>
        <a:xfrm>
          <a:off x="4344313" y="5053916"/>
          <a:ext cx="1169065" cy="972087"/>
        </a:xfrm>
        <a:prstGeom prst="ellipse">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a:latin typeface="Century Gothic" panose="020B0502020202020204" pitchFamily="34" charset="0"/>
            </a:rPr>
            <a:t>J’ai</a:t>
          </a:r>
          <a:r>
            <a:rPr lang="en-US" sz="1200" kern="1200" dirty="0">
              <a:latin typeface="Century Gothic" panose="020B0502020202020204" pitchFamily="34" charset="0"/>
            </a:rPr>
            <a:t> </a:t>
          </a:r>
          <a:r>
            <a:rPr lang="en-US" sz="1200" kern="1200" dirty="0" err="1">
              <a:latin typeface="Century Gothic" panose="020B0502020202020204" pitchFamily="34" charset="0"/>
            </a:rPr>
            <a:t>deux</a:t>
          </a:r>
          <a:r>
            <a:rPr lang="en-US" sz="1200" kern="1200" dirty="0">
              <a:latin typeface="Century Gothic" panose="020B0502020202020204" pitchFamily="34" charset="0"/>
            </a:rPr>
            <a:t> </a:t>
          </a:r>
          <a:r>
            <a:rPr lang="en-US" sz="1200" kern="1200" dirty="0" err="1">
              <a:latin typeface="Century Gothic" panose="020B0502020202020204" pitchFamily="34" charset="0"/>
            </a:rPr>
            <a:t>chocolats</a:t>
          </a:r>
          <a:endParaRPr lang="en-US" sz="1200" kern="1200" dirty="0">
            <a:latin typeface="Century Gothic" panose="020B0502020202020204" pitchFamily="34" charset="0"/>
          </a:endParaRPr>
        </a:p>
      </dsp:txBody>
      <dsp:txXfrm>
        <a:off x="4515519" y="5196275"/>
        <a:ext cx="826653" cy="687369"/>
      </dsp:txXfrm>
    </dsp:sp>
    <dsp:sp modelId="{5772A99D-AF27-5C42-9EA0-4E390BC8AC9D}">
      <dsp:nvSpPr>
        <dsp:cNvPr id="0" name=""/>
        <dsp:cNvSpPr/>
      </dsp:nvSpPr>
      <dsp:spPr>
        <a:xfrm rot="11571429">
          <a:off x="4291892" y="5271609"/>
          <a:ext cx="52632"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rot="10800000">
        <a:off x="4307484" y="5324957"/>
        <a:ext cx="36842" cy="154772"/>
      </dsp:txXfrm>
    </dsp:sp>
    <dsp:sp modelId="{F8BAB06F-D4AD-7949-9AFE-55EB5F27F969}">
      <dsp:nvSpPr>
        <dsp:cNvPr id="0" name=""/>
        <dsp:cNvSpPr/>
      </dsp:nvSpPr>
      <dsp:spPr>
        <a:xfrm>
          <a:off x="3334619" y="4902562"/>
          <a:ext cx="951863" cy="764309"/>
        </a:xfrm>
        <a:prstGeom prst="ellipse">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Century Gothic" panose="020B0502020202020204" pitchFamily="34" charset="0"/>
            </a:rPr>
            <a:t>Je </a:t>
          </a:r>
          <a:r>
            <a:rPr lang="en-US" sz="1400" kern="1200" dirty="0" err="1">
              <a:latin typeface="Century Gothic" panose="020B0502020202020204" pitchFamily="34" charset="0"/>
            </a:rPr>
            <a:t>suis</a:t>
          </a:r>
          <a:r>
            <a:rPr lang="en-US" sz="1400" kern="1200" dirty="0">
              <a:latin typeface="Century Gothic" panose="020B0502020202020204" pitchFamily="34" charset="0"/>
            </a:rPr>
            <a:t> </a:t>
          </a:r>
          <a:r>
            <a:rPr lang="en-US" sz="1400" kern="1200" dirty="0" err="1">
              <a:latin typeface="Century Gothic" panose="020B0502020202020204" pitchFamily="34" charset="0"/>
            </a:rPr>
            <a:t>une</a:t>
          </a:r>
          <a:r>
            <a:rPr lang="en-US" sz="1400" kern="1200" dirty="0">
              <a:latin typeface="Century Gothic" panose="020B0502020202020204" pitchFamily="34" charset="0"/>
            </a:rPr>
            <a:t> </a:t>
          </a:r>
          <a:r>
            <a:rPr lang="en-US" sz="1400" kern="1200" dirty="0" err="1">
              <a:latin typeface="Century Gothic" panose="020B0502020202020204" pitchFamily="34" charset="0"/>
            </a:rPr>
            <a:t>mamie</a:t>
          </a:r>
          <a:endParaRPr lang="en-US" sz="1400" kern="1200" dirty="0">
            <a:latin typeface="Century Gothic" panose="020B0502020202020204" pitchFamily="34" charset="0"/>
          </a:endParaRPr>
        </a:p>
      </dsp:txBody>
      <dsp:txXfrm>
        <a:off x="3474016" y="5014492"/>
        <a:ext cx="673069" cy="540449"/>
      </dsp:txXfrm>
    </dsp:sp>
    <dsp:sp modelId="{921542BD-D767-3F49-998F-925F5998E380}">
      <dsp:nvSpPr>
        <dsp:cNvPr id="0" name=""/>
        <dsp:cNvSpPr/>
      </dsp:nvSpPr>
      <dsp:spPr>
        <a:xfrm rot="13114286">
          <a:off x="3301484" y="4805995"/>
          <a:ext cx="141001"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rot="10800000">
        <a:off x="3339170" y="4870773"/>
        <a:ext cx="98701" cy="154772"/>
      </dsp:txXfrm>
    </dsp:sp>
    <dsp:sp modelId="{8CD9BBAC-A8A7-A14E-ACF7-63EA04E2B160}">
      <dsp:nvSpPr>
        <dsp:cNvPr id="0" name=""/>
        <dsp:cNvSpPr/>
      </dsp:nvSpPr>
      <dsp:spPr>
        <a:xfrm>
          <a:off x="2442800" y="4149392"/>
          <a:ext cx="941896" cy="840297"/>
        </a:xfrm>
        <a:prstGeom prst="ellips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a:latin typeface="Century Gothic" panose="020B0502020202020204" pitchFamily="34" charset="0"/>
            </a:rPr>
            <a:t>J’ai</a:t>
          </a:r>
          <a:r>
            <a:rPr lang="en-US" sz="1400" kern="1200" dirty="0">
              <a:latin typeface="Century Gothic" panose="020B0502020202020204" pitchFamily="34" charset="0"/>
            </a:rPr>
            <a:t> </a:t>
          </a:r>
          <a:r>
            <a:rPr lang="en-US" sz="1400" kern="1200" dirty="0" err="1">
              <a:latin typeface="Century Gothic" panose="020B0502020202020204" pitchFamily="34" charset="0"/>
            </a:rPr>
            <a:t>huit</a:t>
          </a:r>
          <a:r>
            <a:rPr lang="en-US" sz="1400" kern="1200" dirty="0">
              <a:latin typeface="Century Gothic" panose="020B0502020202020204" pitchFamily="34" charset="0"/>
            </a:rPr>
            <a:t> </a:t>
          </a:r>
          <a:r>
            <a:rPr lang="en-US" sz="1400" kern="1200" dirty="0" err="1">
              <a:latin typeface="Century Gothic" panose="020B0502020202020204" pitchFamily="34" charset="0"/>
            </a:rPr>
            <a:t>amies</a:t>
          </a:r>
          <a:endParaRPr lang="en-US" sz="1400" kern="1200" dirty="0">
            <a:latin typeface="Century Gothic" panose="020B0502020202020204" pitchFamily="34" charset="0"/>
          </a:endParaRPr>
        </a:p>
      </dsp:txBody>
      <dsp:txXfrm>
        <a:off x="2580737" y="4272451"/>
        <a:ext cx="666022" cy="594179"/>
      </dsp:txXfrm>
    </dsp:sp>
    <dsp:sp modelId="{DCDCF5FB-BCCA-1249-86C4-46C7CBD4B02F}">
      <dsp:nvSpPr>
        <dsp:cNvPr id="0" name=""/>
        <dsp:cNvSpPr/>
      </dsp:nvSpPr>
      <dsp:spPr>
        <a:xfrm rot="14657143">
          <a:off x="2582359" y="3920817"/>
          <a:ext cx="162184"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rot="10800000">
        <a:off x="2617242" y="3994326"/>
        <a:ext cx="113529" cy="154772"/>
      </dsp:txXfrm>
    </dsp:sp>
    <dsp:sp modelId="{AADE0278-695D-2E48-9E5D-2745B759E21E}">
      <dsp:nvSpPr>
        <dsp:cNvPr id="0" name=""/>
        <dsp:cNvSpPr/>
      </dsp:nvSpPr>
      <dsp:spPr>
        <a:xfrm>
          <a:off x="1957375" y="3132338"/>
          <a:ext cx="917370" cy="807485"/>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Century Gothic" panose="020B0502020202020204" pitchFamily="34" charset="0"/>
            </a:rPr>
            <a:t>Je </a:t>
          </a:r>
          <a:r>
            <a:rPr lang="en-US" sz="1400" kern="1200" dirty="0" err="1">
              <a:latin typeface="Century Gothic" panose="020B0502020202020204" pitchFamily="34" charset="0"/>
            </a:rPr>
            <a:t>suis</a:t>
          </a:r>
          <a:r>
            <a:rPr lang="en-US" sz="1400" kern="1200" dirty="0">
              <a:latin typeface="Century Gothic" panose="020B0502020202020204" pitchFamily="34" charset="0"/>
            </a:rPr>
            <a:t> un </a:t>
          </a:r>
          <a:r>
            <a:rPr lang="en-US" sz="1400" kern="1200" dirty="0" err="1">
              <a:latin typeface="Century Gothic" panose="020B0502020202020204" pitchFamily="34" charset="0"/>
            </a:rPr>
            <a:t>papy</a:t>
          </a:r>
          <a:endParaRPr lang="en-US" sz="1400" kern="1200" dirty="0">
            <a:latin typeface="Century Gothic" panose="020B0502020202020204" pitchFamily="34" charset="0"/>
          </a:endParaRPr>
        </a:p>
      </dsp:txBody>
      <dsp:txXfrm>
        <a:off x="2091721" y="3250591"/>
        <a:ext cx="648678" cy="570979"/>
      </dsp:txXfrm>
    </dsp:sp>
    <dsp:sp modelId="{FC79D062-A6D6-FF46-8060-4255D5B99182}">
      <dsp:nvSpPr>
        <dsp:cNvPr id="0" name=""/>
        <dsp:cNvSpPr/>
      </dsp:nvSpPr>
      <dsp:spPr>
        <a:xfrm rot="16200000">
          <a:off x="2333880" y="2852955"/>
          <a:ext cx="164361"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a:off x="2358534" y="2929200"/>
        <a:ext cx="115053" cy="154772"/>
      </dsp:txXfrm>
    </dsp:sp>
    <dsp:sp modelId="{7A0C7040-3749-1649-9C9C-F6A992EB8FD4}">
      <dsp:nvSpPr>
        <dsp:cNvPr id="0" name=""/>
        <dsp:cNvSpPr/>
      </dsp:nvSpPr>
      <dsp:spPr>
        <a:xfrm>
          <a:off x="1964266" y="1955832"/>
          <a:ext cx="903589" cy="866390"/>
        </a:xfrm>
        <a:prstGeom prst="ellipse">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a:latin typeface="Century Gothic" panose="020B0502020202020204" pitchFamily="34" charset="0"/>
            </a:rPr>
            <a:t>J’ai</a:t>
          </a:r>
          <a:r>
            <a:rPr lang="en-US" sz="1400" kern="1200" dirty="0">
              <a:latin typeface="Century Gothic" panose="020B0502020202020204" pitchFamily="34" charset="0"/>
            </a:rPr>
            <a:t> trois copies</a:t>
          </a:r>
        </a:p>
      </dsp:txBody>
      <dsp:txXfrm>
        <a:off x="2096594" y="2082712"/>
        <a:ext cx="638933" cy="612630"/>
      </dsp:txXfrm>
    </dsp:sp>
    <dsp:sp modelId="{D0008B4C-83AE-DC47-B16B-1956A18062E6}">
      <dsp:nvSpPr>
        <dsp:cNvPr id="0" name=""/>
        <dsp:cNvSpPr/>
      </dsp:nvSpPr>
      <dsp:spPr>
        <a:xfrm rot="17742857">
          <a:off x="2588273" y="1729120"/>
          <a:ext cx="166940"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a:off x="2602449" y="1803272"/>
        <a:ext cx="116858" cy="154772"/>
      </dsp:txXfrm>
    </dsp:sp>
    <dsp:sp modelId="{9BA1C974-73DE-744E-BCBE-A2F1407086DD}">
      <dsp:nvSpPr>
        <dsp:cNvPr id="0" name=""/>
        <dsp:cNvSpPr/>
      </dsp:nvSpPr>
      <dsp:spPr>
        <a:xfrm>
          <a:off x="2438398" y="973413"/>
          <a:ext cx="950701" cy="764309"/>
        </a:xfrm>
        <a:prstGeom prst="ellipse">
          <a:avLst/>
        </a:prstGeom>
        <a:solidFill>
          <a:srgbClr val="FF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a:latin typeface="Century Gothic" panose="020B0502020202020204" pitchFamily="34" charset="0"/>
            </a:rPr>
            <a:t>J’ai</a:t>
          </a:r>
          <a:r>
            <a:rPr lang="en-US" sz="1400" kern="1200" dirty="0">
              <a:latin typeface="Century Gothic" panose="020B0502020202020204" pitchFamily="34" charset="0"/>
            </a:rPr>
            <a:t> un </a:t>
          </a:r>
          <a:r>
            <a:rPr lang="en-US" sz="1400" kern="1200" dirty="0" err="1">
              <a:latin typeface="Century Gothic" panose="020B0502020202020204" pitchFamily="34" charset="0"/>
            </a:rPr>
            <a:t>copain</a:t>
          </a:r>
          <a:endParaRPr lang="en-US" sz="1400" kern="1200" dirty="0">
            <a:latin typeface="Century Gothic" panose="020B0502020202020204" pitchFamily="34" charset="0"/>
          </a:endParaRPr>
        </a:p>
      </dsp:txBody>
      <dsp:txXfrm>
        <a:off x="2577625" y="1085343"/>
        <a:ext cx="672247" cy="540449"/>
      </dsp:txXfrm>
    </dsp:sp>
    <dsp:sp modelId="{0C56D99B-23AF-7142-9C86-9ECC204ABD57}">
      <dsp:nvSpPr>
        <dsp:cNvPr id="0" name=""/>
        <dsp:cNvSpPr/>
      </dsp:nvSpPr>
      <dsp:spPr>
        <a:xfrm rot="19285714">
          <a:off x="3285866" y="865730"/>
          <a:ext cx="160773" cy="257954"/>
        </a:xfrm>
        <a:prstGeom prst="rightArrow">
          <a:avLst>
            <a:gd name="adj1" fmla="val 60000"/>
            <a:gd name="adj2" fmla="val 5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a:off x="3291127" y="932357"/>
        <a:ext cx="112541" cy="154772"/>
      </dsp:txXfrm>
    </dsp:sp>
    <dsp:sp modelId="{8A2C9A83-5E18-0646-BF75-BE336C30921C}">
      <dsp:nvSpPr>
        <dsp:cNvPr id="0" name=""/>
        <dsp:cNvSpPr/>
      </dsp:nvSpPr>
      <dsp:spPr>
        <a:xfrm>
          <a:off x="3375380" y="258236"/>
          <a:ext cx="870342" cy="764309"/>
        </a:xfrm>
        <a:prstGeom prst="ellipse">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Century Gothic" panose="020B0502020202020204" pitchFamily="34" charset="0"/>
            </a:rPr>
            <a:t>Il </a:t>
          </a:r>
          <a:r>
            <a:rPr lang="en-US" sz="1400" kern="1200" dirty="0" err="1">
              <a:latin typeface="Century Gothic" panose="020B0502020202020204" pitchFamily="34" charset="0"/>
            </a:rPr>
            <a:t>est</a:t>
          </a:r>
          <a:r>
            <a:rPr lang="en-US" sz="1400" kern="1200" dirty="0">
              <a:latin typeface="Century Gothic" panose="020B0502020202020204" pitchFamily="34" charset="0"/>
            </a:rPr>
            <a:t> Alain!</a:t>
          </a:r>
        </a:p>
      </dsp:txBody>
      <dsp:txXfrm>
        <a:off x="3502839" y="370166"/>
        <a:ext cx="615424" cy="540449"/>
      </dsp:txXfrm>
    </dsp:sp>
    <dsp:sp modelId="{F17572DC-E08E-2949-969C-4B755895F8FA}">
      <dsp:nvSpPr>
        <dsp:cNvPr id="0" name=""/>
        <dsp:cNvSpPr/>
      </dsp:nvSpPr>
      <dsp:spPr>
        <a:xfrm rot="771429" flipH="1">
          <a:off x="4332626" y="488058"/>
          <a:ext cx="66455" cy="51178"/>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Century Gothic" panose="020B0502020202020204" pitchFamily="34" charset="0"/>
          </a:endParaRPr>
        </a:p>
      </dsp:txBody>
      <dsp:txXfrm>
        <a:off x="4347787" y="500002"/>
        <a:ext cx="51102" cy="3070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21/05/2020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asis-database.org/concern/summaries/vd66vz88c?locale=en"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oasis-database.org/concern/summaries/qz20ss598?locale=en" TargetMode="External"/><Relationship Id="rId4" Type="http://schemas.openxmlformats.org/officeDocument/2006/relationships/hyperlink" Target="https://oasis-database.org/concern/summaries/st74cq51f?locale=en"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ripl.uk/wp-content/uploads/2019/02/RIPL-White-Paper-Primary-Languages-Policy-in-England.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two quotes from the Language Trends Survey aptly describe the current problem.</a:t>
            </a:r>
            <a:r>
              <a:rPr lang="en-GB" baseline="0" dirty="0"/>
              <a:t>  Some primary teaching is strong, provision across a whole secondary intake is very uneven and secondary schools can’t see how to cater for the range of knowledge, so they start from the beginning.   A most extreme example is where a school deliberately chooses a completely different language from that taught in its feeder primaries!</a:t>
            </a:r>
            <a:br>
              <a:rPr lang="en-GB" baseline="0" dirty="0"/>
            </a:br>
            <a:endParaRPr lang="en-GB" dirty="0"/>
          </a:p>
          <a:p>
            <a:r>
              <a:rPr lang="en-GB" dirty="0"/>
              <a:t>Go back four</a:t>
            </a:r>
            <a:r>
              <a:rPr lang="en-GB" baseline="0" dirty="0"/>
              <a:t> years to 2015, and the messages were uncannily similar:</a:t>
            </a:r>
          </a:p>
          <a:p>
            <a:endParaRPr lang="en-GB" baseline="0" dirty="0"/>
          </a:p>
          <a:p>
            <a:r>
              <a:rPr lang="en-GB" sz="1200" dirty="0"/>
              <a:t>‘We have taught French for years – teaching has improved. We hope this will ensure that pupils move on in high school; previous experience has shown that they “mark time” for the first year.’</a:t>
            </a:r>
          </a:p>
          <a:p>
            <a:r>
              <a:rPr lang="en-GB" sz="1200" i="1" dirty="0"/>
              <a:t>(primary teacher)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reliability of good teaching at Key Stage 2 is poor – students come here with huge variations in knowledge. Even those who have studied French for three years cannot spell the initial words of je </a:t>
            </a:r>
            <a:r>
              <a:rPr lang="en-GB" sz="1200" dirty="0" err="1"/>
              <a:t>m’appelle</a:t>
            </a:r>
            <a:r>
              <a:rPr lang="en-GB" sz="1200" dirty="0"/>
              <a:t>, </a:t>
            </a:r>
            <a:r>
              <a:rPr lang="en-GB" sz="1200" dirty="0" err="1"/>
              <a:t>j’ai</a:t>
            </a:r>
            <a:r>
              <a:rPr lang="en-GB" sz="1200" dirty="0"/>
              <a:t> .... ans. We assume zero knowledge and differentiate in class.’ </a:t>
            </a:r>
            <a:r>
              <a:rPr lang="en-GB" sz="1200" i="1" dirty="0"/>
              <a:t>(secondary teacher)</a:t>
            </a:r>
          </a:p>
          <a:p>
            <a:endParaRPr lang="en-GB" dirty="0"/>
          </a:p>
          <a:p>
            <a:endParaRPr lang="en-GB" dirty="0"/>
          </a:p>
          <a:p>
            <a:r>
              <a:rPr lang="en-GB" dirty="0"/>
              <a:t>Go back even further, to 2008, and this was being said: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kids who have had German in their primary schools are streets ahead of the others. This can be a problem.’ </a:t>
            </a:r>
            <a:br>
              <a:rPr lang="en-GB" sz="1200" dirty="0"/>
            </a:br>
            <a:r>
              <a:rPr lang="en-GB" sz="1200" dirty="0"/>
              <a:t>(secondary teacher)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We’re seeing things happening in the primary that are going to affect our teaching, our future in the secondary. Yes, it’s an exciting period, but it’s going to be an upheaval, and we are going to have to re-write our [secondary] schemes again.’ </a:t>
            </a:r>
            <a:br>
              <a:rPr lang="en-GB" sz="1200" dirty="0"/>
            </a:br>
            <a:r>
              <a:rPr lang="en-GB" sz="1200" dirty="0"/>
              <a:t>(outreach teacher)</a:t>
            </a:r>
          </a:p>
          <a:p>
            <a:r>
              <a:rPr lang="en-GB" dirty="0">
                <a:hlinkClick r:id="rId3"/>
              </a:rPr>
              <a:t>http://dx.doi.org/10.1016/j.tate.2007.08.005 </a:t>
            </a:r>
            <a:endParaRPr lang="en-GB" dirty="0"/>
          </a:p>
          <a:p>
            <a:r>
              <a:rPr lang="en-GB" dirty="0"/>
              <a:t>Hunt, M. J., Barnes, A., Powell, B., Martin, C., (2008) </a:t>
            </a:r>
            <a:r>
              <a:rPr lang="en-GB" i="1" dirty="0"/>
              <a:t>Moving on : the challenges for foreign language learning on transition from primary to secondary school.</a:t>
            </a:r>
            <a:r>
              <a:rPr lang="en-GB" dirty="0"/>
              <a:t> Teaching and Teacher Education, Vol.24 (No.4). pp. 915-926. ISSN 0742-051X </a:t>
            </a:r>
          </a:p>
          <a:p>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1673842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sorts of things that the Language Trends Survey asked about in 2016-17 and 2018</a:t>
            </a:r>
            <a:r>
              <a:rPr lang="en-GB" baseline="0" dirty="0"/>
              <a:t> about the transition activities and interaction between primary and secondary school language teachers.</a:t>
            </a:r>
          </a:p>
          <a:p>
            <a:r>
              <a:rPr lang="en-GB" baseline="0" dirty="0"/>
              <a:t>Take a few minutes to discuss the interaction you have with your primary feeders and anything you know about that of your hub schools.</a:t>
            </a:r>
            <a:br>
              <a:rPr lang="en-GB" baseline="0" dirty="0"/>
            </a:br>
            <a:r>
              <a:rPr lang="en-GB" baseline="0" dirty="0"/>
              <a:t>Which of these are the easiest to set up/maintain?</a:t>
            </a:r>
            <a:br>
              <a:rPr lang="en-GB" baseline="0" dirty="0"/>
            </a:br>
            <a:r>
              <a:rPr lang="en-GB" baseline="0" dirty="0"/>
              <a:t>Which of these have/would have the biggest impact in your view?</a:t>
            </a:r>
            <a:r>
              <a:rPr lang="en-GB" dirty="0"/>
              <a:t> </a:t>
            </a:r>
          </a:p>
        </p:txBody>
      </p:sp>
      <p:sp>
        <p:nvSpPr>
          <p:cNvPr id="4" name="Slide Number Placeholder 3"/>
          <p:cNvSpPr>
            <a:spLocks noGrp="1"/>
          </p:cNvSpPr>
          <p:nvPr>
            <p:ph type="sldNum" sz="quarter" idx="10"/>
          </p:nvPr>
        </p:nvSpPr>
        <p:spPr/>
        <p:txBody>
          <a:bodyPr/>
          <a:lstStyle/>
          <a:p>
            <a:fld id="{051212F4-EB5A-464B-92EC-DACFCB1CC2CD}" type="slidenum">
              <a:rPr lang="en-GB" smtClean="0"/>
              <a:t>12</a:t>
            </a:fld>
            <a:endParaRPr lang="en-GB"/>
          </a:p>
        </p:txBody>
      </p:sp>
    </p:spTree>
    <p:extLst>
      <p:ext uri="{BB962C8B-B14F-4D97-AF65-F5344CB8AC3E}">
        <p14:creationId xmlns:p14="http://schemas.microsoft.com/office/powerpoint/2010/main" val="34025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This table highlights a gulf in perceptions between primary and secondary.  </a:t>
            </a:r>
          </a:p>
          <a:p>
            <a:pPr lvl="0"/>
            <a:r>
              <a:rPr lang="en-GB" sz="1200" kern="1200" dirty="0">
                <a:solidFill>
                  <a:schemeClr val="tx1"/>
                </a:solidFill>
                <a:effectLst/>
                <a:latin typeface="+mn-lt"/>
                <a:ea typeface="+mn-ea"/>
                <a:cs typeface="+mn-cs"/>
              </a:rPr>
              <a:t>We can attribute this in part to the</a:t>
            </a:r>
            <a:r>
              <a:rPr lang="en-GB" sz="1200" kern="1200" baseline="0" dirty="0">
                <a:solidFill>
                  <a:schemeClr val="tx1"/>
                </a:solidFill>
                <a:effectLst/>
                <a:latin typeface="+mn-lt"/>
                <a:ea typeface="+mn-ea"/>
                <a:cs typeface="+mn-cs"/>
              </a:rPr>
              <a:t> variety of primary feeders into each secondary school, and also to the summer holiday forgetting.  Perhaps, though, there is a case for suggesting that we in secondary may underestimate student knowledge because it’s not immediately apparent when we first meet the students in their first lesson.  We have to remember the impact that being in a brand new school, in a class with largely unknown peers is likely to have on them.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It is worth thinking about the sort of things we might do to get a better overall picture of what students know already… </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What could be the</a:t>
            </a:r>
            <a:r>
              <a:rPr lang="en-GB" sz="1200" kern="1200" baseline="0" dirty="0">
                <a:solidFill>
                  <a:schemeClr val="tx1"/>
                </a:solidFill>
                <a:effectLst/>
                <a:latin typeface="+mn-lt"/>
                <a:ea typeface="+mn-ea"/>
                <a:cs typeface="+mn-cs"/>
              </a:rPr>
              <a:t> easy wins for us in secondary schools?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2299328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caveat here is that obviously, over time, we would hope that there might be a more</a:t>
            </a:r>
            <a:r>
              <a:rPr lang="en-GB" baseline="0" dirty="0"/>
              <a:t> detailed national curriculum for KS2.</a:t>
            </a:r>
            <a:br>
              <a:rPr lang="en-GB" baseline="0" dirty="0"/>
            </a:br>
            <a:r>
              <a:rPr lang="en-GB" baseline="0" dirty="0"/>
              <a:t>There would be some similarity/overlap with the current NCELP Y7 SOW, of course, which would then itself need to change.  But that is some way off.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93420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97829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699311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212F4-EB5A-464B-92EC-DACFCB1CC2CD}" type="slidenum">
              <a:rPr lang="en-GB" smtClean="0"/>
              <a:t>17</a:t>
            </a:fld>
            <a:endParaRPr lang="en-GB"/>
          </a:p>
        </p:txBody>
      </p:sp>
    </p:spTree>
    <p:extLst>
      <p:ext uri="{BB962C8B-B14F-4D97-AF65-F5344CB8AC3E}">
        <p14:creationId xmlns:p14="http://schemas.microsoft.com/office/powerpoint/2010/main" val="193111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LAT is</a:t>
            </a:r>
            <a:r>
              <a:rPr lang="en-GB" baseline="0" dirty="0"/>
              <a:t> based on tasks from the UK Linguistics Olympiad.</a:t>
            </a:r>
            <a:endParaRPr lang="en-GB" dirty="0"/>
          </a:p>
          <a:p>
            <a:r>
              <a:rPr lang="en-GB" dirty="0"/>
              <a:t>It is one example of a school-made language aptitude test.  It is NOT perfect,</a:t>
            </a:r>
            <a:r>
              <a:rPr lang="en-GB" baseline="0" dirty="0"/>
              <a:t> and is only used in conjunction with primary transition data and a language-based entry test.  The three sources of data are triangulated and combined also with SATs and CATs data to inform rough, provisional setting.</a:t>
            </a:r>
            <a:br>
              <a:rPr lang="en-GB" baseline="0" dirty="0"/>
            </a:br>
            <a:r>
              <a:rPr lang="en-GB" baseline="0" dirty="0"/>
              <a:t>As you can see, all of this is rather tentative, as it needs to be!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18</a:t>
            </a:fld>
            <a:endParaRPr lang="en-GB"/>
          </a:p>
        </p:txBody>
      </p:sp>
    </p:spTree>
    <p:extLst>
      <p:ext uri="{BB962C8B-B14F-4D97-AF65-F5344CB8AC3E}">
        <p14:creationId xmlns:p14="http://schemas.microsoft.com/office/powerpoint/2010/main" val="2433176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212F4-EB5A-464B-92EC-DACFCB1CC2CD}" type="slidenum">
              <a:rPr lang="en-GB" smtClean="0"/>
              <a:t>19</a:t>
            </a:fld>
            <a:endParaRPr lang="en-GB"/>
          </a:p>
        </p:txBody>
      </p:sp>
    </p:spTree>
    <p:extLst>
      <p:ext uri="{BB962C8B-B14F-4D97-AF65-F5344CB8AC3E}">
        <p14:creationId xmlns:p14="http://schemas.microsoft.com/office/powerpoint/2010/main" val="1721535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212F4-EB5A-464B-92EC-DACFCB1CC2CD}" type="slidenum">
              <a:rPr lang="en-GB" smtClean="0"/>
              <a:t>20</a:t>
            </a:fld>
            <a:endParaRPr lang="en-GB"/>
          </a:p>
        </p:txBody>
      </p:sp>
    </p:spTree>
    <p:extLst>
      <p:ext uri="{BB962C8B-B14F-4D97-AF65-F5344CB8AC3E}">
        <p14:creationId xmlns:p14="http://schemas.microsoft.com/office/powerpoint/2010/main" val="11252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GB" dirty="0"/>
              <a:t>The purpose of these first few slides is to show you what the research has told us so far in answer to this question. The </a:t>
            </a:r>
            <a:r>
              <a:rPr lang="en-GB" dirty="0" smtClean="0"/>
              <a:t>aim </a:t>
            </a:r>
            <a:r>
              <a:rPr lang="en-GB" dirty="0"/>
              <a:t>is that if others (your school leaders, the media, parents) make claims about primary foreign languages you will be better equipped to respond. </a:t>
            </a:r>
          </a:p>
          <a:p>
            <a:pPr marL="228600" indent="-228600">
              <a:buFont typeface="+mj-lt"/>
              <a:buAutoNum type="arabicPeriod"/>
            </a:pPr>
            <a:r>
              <a:rPr lang="en-GB" dirty="0"/>
              <a:t>We hear claims like …. Younger the better! They just pick it up! They learn implicitly!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In fact, sobering evidence of </a:t>
            </a:r>
            <a:r>
              <a:rPr lang="en-GB" b="1" dirty="0"/>
              <a:t>little to no benefits in the longer term</a:t>
            </a:r>
            <a:r>
              <a:rPr lang="en-GB" dirty="0"/>
              <a:t>. You might be reassured to know that the problems that we are encountering are happening across Europe, even when pupils are being taught the ‘magic English’ </a:t>
            </a:r>
          </a:p>
          <a:p>
            <a:pPr marL="228600" indent="-228600">
              <a:buFont typeface="+mj-lt"/>
              <a:buAutoNum type="arabicPeriod"/>
            </a:pPr>
            <a:r>
              <a:rPr lang="en-GB" dirty="0"/>
              <a:t>But our knowledge about the benefits is limited</a:t>
            </a:r>
          </a:p>
          <a:p>
            <a:pPr marL="228600" indent="-228600">
              <a:buFont typeface="+mj-lt"/>
              <a:buAutoNum type="arabicPeriod"/>
            </a:pPr>
            <a:r>
              <a:rPr lang="en-GB" dirty="0"/>
              <a:t>Let’s look at some of the factors that influence the usefulness of primary FLs..</a:t>
            </a:r>
          </a:p>
          <a:p>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917739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it continues… owls this time… </a:t>
            </a:r>
          </a:p>
          <a:p>
            <a:r>
              <a:rPr lang="en-US" dirty="0"/>
              <a:t>This was found to be a good reliable test that was positively correlated with learning of French grammar. </a:t>
            </a:r>
          </a:p>
        </p:txBody>
      </p:sp>
      <p:sp>
        <p:nvSpPr>
          <p:cNvPr id="4" name="Slide Number Placeholder 3"/>
          <p:cNvSpPr>
            <a:spLocks noGrp="1"/>
          </p:cNvSpPr>
          <p:nvPr>
            <p:ph type="sldNum" sz="quarter" idx="5"/>
          </p:nvPr>
        </p:nvSpPr>
        <p:spPr/>
        <p:txBody>
          <a:bodyPr/>
          <a:lstStyle/>
          <a:p>
            <a:fld id="{051212F4-EB5A-464B-92EC-DACFCB1CC2CD}" type="slidenum">
              <a:rPr lang="en-GB" smtClean="0"/>
              <a:t>22</a:t>
            </a:fld>
            <a:endParaRPr lang="en-GB"/>
          </a:p>
        </p:txBody>
      </p:sp>
    </p:spTree>
    <p:extLst>
      <p:ext uri="{BB962C8B-B14F-4D97-AF65-F5344CB8AC3E}">
        <p14:creationId xmlns:p14="http://schemas.microsoft.com/office/powerpoint/2010/main" val="739534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The Primary Bee</a:t>
            </a:r>
          </a:p>
          <a:p>
            <a:r>
              <a:rPr lang="en-GB" sz="1200" b="1" i="0" kern="1200" dirty="0">
                <a:solidFill>
                  <a:schemeClr val="tx1"/>
                </a:solidFill>
                <a:effectLst/>
                <a:latin typeface="+mn-lt"/>
                <a:ea typeface="+mn-ea"/>
                <a:cs typeface="+mn-cs"/>
              </a:rPr>
              <a:t>It’s relevant at this point to mention the Primary Bee.</a:t>
            </a: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Two schools in Peterborough have piloted the competition this term, Orton Meadows for French and Gladstone for Spanish.  </a:t>
            </a:r>
          </a:p>
          <a:p>
            <a:r>
              <a:rPr lang="en-GB" sz="1200" b="0" i="0" kern="1200" dirty="0">
                <a:solidFill>
                  <a:schemeClr val="tx1"/>
                </a:solidFill>
                <a:effectLst/>
                <a:latin typeface="+mn-lt"/>
                <a:ea typeface="+mn-ea"/>
                <a:cs typeface="+mn-cs"/>
              </a:rPr>
              <a:t>Jane Driver ran a school final for French just before half term and it was awesome.  Fiona (KS2 French teacher) said that it had really helped the students’ vocabulary learning and it made her realise that they had been relying on her word walls and not really embedding the knowledge.  She felt PB had really improved their spontaneity as they had really embedded it.  She also felt that it had involved the parents and they had supported by practising at home.  </a:t>
            </a:r>
          </a:p>
          <a:p>
            <a:r>
              <a:rPr lang="en-GB" sz="1200" b="0" i="0" kern="1200" dirty="0">
                <a:solidFill>
                  <a:schemeClr val="tx1"/>
                </a:solidFill>
                <a:effectLst/>
                <a:latin typeface="+mn-lt"/>
                <a:ea typeface="+mn-ea"/>
                <a:cs typeface="+mn-cs"/>
              </a:rPr>
              <a:t>The Spanish final is on Friday</a:t>
            </a:r>
            <a:r>
              <a:rPr lang="en-GB" sz="1200" b="0" i="0" kern="1200" baseline="0" dirty="0">
                <a:solidFill>
                  <a:schemeClr val="tx1"/>
                </a:solidFill>
                <a:effectLst/>
                <a:latin typeface="+mn-lt"/>
                <a:ea typeface="+mn-ea"/>
                <a:cs typeface="+mn-cs"/>
              </a:rPr>
              <a:t> 15 November.  Both piloting teachers spoke at the Peterborough ALL meeting about</a:t>
            </a:r>
            <a:r>
              <a:rPr lang="en-GB" sz="1200" b="0" i="0" kern="1200" dirty="0">
                <a:solidFill>
                  <a:schemeClr val="tx1"/>
                </a:solidFill>
                <a:effectLst/>
                <a:latin typeface="+mn-lt"/>
                <a:ea typeface="+mn-ea"/>
                <a:cs typeface="+mn-cs"/>
              </a:rPr>
              <a:t> how motivating it had been for the students and how that had improved behaviour, too.</a:t>
            </a:r>
          </a:p>
          <a:p>
            <a:r>
              <a:rPr lang="en-GB" sz="1200" b="0" i="0" kern="1200" dirty="0">
                <a:solidFill>
                  <a:schemeClr val="tx1"/>
                </a:solidFill>
                <a:effectLst/>
                <a:latin typeface="+mn-lt"/>
                <a:ea typeface="+mn-ea"/>
                <a:cs typeface="+mn-cs"/>
              </a:rPr>
              <a:t>22 items correctly translated was the winning score in the first</a:t>
            </a:r>
            <a:r>
              <a:rPr lang="en-GB" sz="1200" b="0" i="0" kern="1200" baseline="0" dirty="0">
                <a:solidFill>
                  <a:schemeClr val="tx1"/>
                </a:solidFill>
                <a:effectLst/>
                <a:latin typeface="+mn-lt"/>
                <a:ea typeface="+mn-ea"/>
                <a:cs typeface="+mn-cs"/>
              </a:rPr>
              <a:t> school final.</a:t>
            </a:r>
          </a:p>
          <a:p>
            <a:endParaRPr lang="en-GB" sz="1200" b="0" i="0" kern="1200" baseline="0" dirty="0">
              <a:solidFill>
                <a:schemeClr val="tx1"/>
              </a:solidFill>
              <a:effectLst/>
              <a:latin typeface="+mn-lt"/>
              <a:ea typeface="+mn-ea"/>
              <a:cs typeface="+mn-cs"/>
            </a:endParaRPr>
          </a:p>
          <a:p>
            <a:r>
              <a:rPr lang="en-GB" sz="1200" b="1" i="0" kern="1200" baseline="0" dirty="0">
                <a:solidFill>
                  <a:schemeClr val="tx1"/>
                </a:solidFill>
                <a:effectLst/>
                <a:latin typeface="+mn-lt"/>
                <a:ea typeface="+mn-ea"/>
                <a:cs typeface="+mn-cs"/>
              </a:rPr>
              <a:t>Possible transition tool?</a:t>
            </a:r>
            <a:endParaRPr lang="en-GB" sz="1200" b="1"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Extracts from the Teacher</a:t>
            </a:r>
            <a:r>
              <a:rPr lang="en-GB" sz="1200" b="0" i="0" kern="1200" baseline="0" dirty="0">
                <a:solidFill>
                  <a:schemeClr val="tx1"/>
                </a:solidFill>
                <a:effectLst/>
                <a:latin typeface="+mn-lt"/>
                <a:ea typeface="+mn-ea"/>
                <a:cs typeface="+mn-cs"/>
              </a:rPr>
              <a:t> Pack:</a:t>
            </a:r>
          </a:p>
          <a:p>
            <a:r>
              <a:rPr lang="en-GB" sz="1200" kern="1200" dirty="0">
                <a:solidFill>
                  <a:schemeClr val="tx1"/>
                </a:solidFill>
                <a:effectLst/>
                <a:latin typeface="+mn-lt"/>
                <a:ea typeface="+mn-ea"/>
                <a:cs typeface="+mn-cs"/>
              </a:rPr>
              <a:t>The aim of the Primary Bee is for students in Years 5 &amp; 6 who have started learning a foreign language ab initio in primary school to practise and improve their vocabulary, pronunciation and memory skills in the target language (French, Spanish and German). </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Words and phrases have been selected according to the work of NCELP (National Centre for Excellence in Language Pedagogy) which highlights the </a:t>
            </a:r>
            <a:r>
              <a:rPr lang="en-GB" sz="1200" u="sng" kern="1200" dirty="0">
                <a:solidFill>
                  <a:schemeClr val="tx1"/>
                </a:solidFill>
                <a:effectLst/>
                <a:latin typeface="+mn-lt"/>
                <a:ea typeface="+mn-ea"/>
                <a:cs typeface="+mn-cs"/>
                <a:hlinkClick r:id="rId3"/>
              </a:rPr>
              <a:t>importance of word frequency</a:t>
            </a:r>
            <a:r>
              <a:rPr lang="en-GB" sz="1200" kern="1200" dirty="0">
                <a:solidFill>
                  <a:schemeClr val="tx1"/>
                </a:solidFill>
                <a:effectLst/>
                <a:latin typeface="+mn-lt"/>
                <a:ea typeface="+mn-ea"/>
                <a:cs typeface="+mn-cs"/>
              </a:rPr>
              <a:t> in informing vocabulary learning, particularly during the early stages of language development. The list includes many high-frequency words (e.g., some numbers, some colours, some verbs, days of the week, question words and a number of common verbs to help early learners to acquire a robust knowledge of verb vocabulary.  These most common verbs are included in the infinitive and 3</a:t>
            </a:r>
            <a:r>
              <a:rPr lang="en-GB" sz="1200" kern="1200" baseline="30000" dirty="0">
                <a:solidFill>
                  <a:schemeClr val="tx1"/>
                </a:solidFill>
                <a:effectLst/>
                <a:latin typeface="+mn-lt"/>
                <a:ea typeface="+mn-ea"/>
                <a:cs typeface="+mn-cs"/>
              </a:rPr>
              <a:t>rd</a:t>
            </a:r>
            <a:r>
              <a:rPr lang="en-GB" sz="1200" kern="1200" dirty="0">
                <a:solidFill>
                  <a:schemeClr val="tx1"/>
                </a:solidFill>
                <a:effectLst/>
                <a:latin typeface="+mn-lt"/>
                <a:ea typeface="+mn-ea"/>
                <a:cs typeface="+mn-cs"/>
              </a:rPr>
              <a:t> person singular forms; these two verb forms have been shown to provide a very useful linguistic core that can subsequently be further developed. For information we publish the word lists, indicating the word frequency.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
            </a:r>
            <a:br>
              <a:rPr lang="en-GB" sz="1200" b="0" i="0" kern="1200" baseline="0" dirty="0">
                <a:solidFill>
                  <a:schemeClr val="tx1"/>
                </a:solidFill>
                <a:effectLst/>
                <a:latin typeface="+mn-lt"/>
                <a:ea typeface="+mn-ea"/>
                <a:cs typeface="+mn-cs"/>
              </a:rPr>
            </a:br>
            <a:r>
              <a:rPr lang="en-GB" sz="1200" kern="1200" dirty="0">
                <a:solidFill>
                  <a:schemeClr val="tx1"/>
                </a:solidFill>
                <a:effectLst/>
                <a:latin typeface="+mn-lt"/>
                <a:ea typeface="+mn-ea"/>
                <a:cs typeface="+mn-cs"/>
              </a:rPr>
              <a:t>Students will be given 40 words or phrases to learn at the first stage (school) of the competition and a further 40 words or phrases will be added at Stage 2 (regional), followed by an additional 40 words or phrases in Stage 3 (national).  Vocabulary will be relevant to the curriculum and aim to support classroom talk.</a:t>
            </a:r>
          </a:p>
          <a:p>
            <a:pPr lvl="0"/>
            <a:r>
              <a:rPr lang="en-GB" sz="1200" kern="1200" dirty="0">
                <a:solidFill>
                  <a:schemeClr val="tx1"/>
                </a:solidFill>
                <a:effectLst/>
                <a:latin typeface="+mn-lt"/>
                <a:ea typeface="+mn-ea"/>
                <a:cs typeface="+mn-cs"/>
              </a:rPr>
              <a:t>Students will be given the word or phrase in English and they will have to translate it correctly into the Target Language ensuring accurate pronunciation and intonation.</a:t>
            </a:r>
          </a:p>
          <a:p>
            <a:pPr lvl="0"/>
            <a:r>
              <a:rPr lang="en-GB" sz="1200" kern="1200" dirty="0">
                <a:solidFill>
                  <a:schemeClr val="tx1"/>
                </a:solidFill>
                <a:effectLst/>
                <a:latin typeface="+mn-lt"/>
                <a:ea typeface="+mn-ea"/>
                <a:cs typeface="+mn-cs"/>
              </a:rPr>
              <a:t>When participating, students will be given one minute to correctly translate as many words/phrases as possible.</a:t>
            </a:r>
          </a:p>
          <a:p>
            <a:pPr lvl="0"/>
            <a:r>
              <a:rPr lang="en-GB" sz="1200" kern="1200" dirty="0">
                <a:solidFill>
                  <a:schemeClr val="tx1"/>
                </a:solidFill>
                <a:effectLst/>
                <a:latin typeface="+mn-lt"/>
                <a:ea typeface="+mn-ea"/>
                <a:cs typeface="+mn-cs"/>
              </a:rPr>
              <a:t>Pronunciation must be accurate clearly enunciated.  If the word/phrase is not clearly and accurately pronounced, a point cannot be awarded.</a:t>
            </a:r>
          </a:p>
          <a:p>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857283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212F4-EB5A-464B-92EC-DACFCB1CC2CD}" type="slidenum">
              <a:rPr lang="en-GB" smtClean="0"/>
              <a:t>24</a:t>
            </a:fld>
            <a:endParaRPr lang="en-GB"/>
          </a:p>
        </p:txBody>
      </p:sp>
    </p:spTree>
    <p:extLst>
      <p:ext uri="{BB962C8B-B14F-4D97-AF65-F5344CB8AC3E}">
        <p14:creationId xmlns:p14="http://schemas.microsoft.com/office/powerpoint/2010/main" val="227388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624542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212F4-EB5A-464B-92EC-DACFCB1CC2CD}" type="slidenum">
              <a:rPr lang="en-GB" smtClean="0"/>
              <a:t>26</a:t>
            </a:fld>
            <a:endParaRPr lang="en-GB"/>
          </a:p>
        </p:txBody>
      </p:sp>
    </p:spTree>
    <p:extLst>
      <p:ext uri="{BB962C8B-B14F-4D97-AF65-F5344CB8AC3E}">
        <p14:creationId xmlns:p14="http://schemas.microsoft.com/office/powerpoint/2010/main" val="3503143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r>
              <a:rPr lang="fr-FR" altLang="en-US" dirty="0" err="1">
                <a:ea typeface="ＭＳ Ｐゴシック" panose="020B0600070205080204" pitchFamily="34" charset="-128"/>
              </a:rPr>
              <a:t>Obviously</a:t>
            </a:r>
            <a:r>
              <a:rPr lang="fr-FR" altLang="en-US" dirty="0">
                <a:ea typeface="ＭＳ Ｐゴシック" panose="020B0600070205080204" pitchFamily="34" charset="-128"/>
              </a:rPr>
              <a:t>, </a:t>
            </a:r>
            <a:r>
              <a:rPr lang="fr-FR" altLang="en-US" dirty="0" err="1">
                <a:ea typeface="ＭＳ Ｐゴシック" panose="020B0600070205080204" pitchFamily="34" charset="-128"/>
              </a:rPr>
              <a:t>these</a:t>
            </a:r>
            <a:r>
              <a:rPr lang="fr-FR" altLang="en-US" dirty="0">
                <a:ea typeface="ＭＳ Ｐゴシック" panose="020B0600070205080204" pitchFamily="34" charset="-128"/>
              </a:rPr>
              <a:t> sorts of </a:t>
            </a:r>
            <a:r>
              <a:rPr lang="fr-FR" altLang="en-US" dirty="0" err="1">
                <a:ea typeface="ＭＳ Ｐゴシック" panose="020B0600070205080204" pitchFamily="34" charset="-128"/>
              </a:rPr>
              <a:t>tasks</a:t>
            </a:r>
            <a:r>
              <a:rPr lang="fr-FR" altLang="en-US" dirty="0">
                <a:ea typeface="ＭＳ Ｐゴシック" panose="020B0600070205080204" pitchFamily="34" charset="-128"/>
              </a:rPr>
              <a:t> </a:t>
            </a:r>
            <a:r>
              <a:rPr lang="fr-FR" altLang="en-US" dirty="0" err="1">
                <a:ea typeface="ＭＳ Ｐゴシック" panose="020B0600070205080204" pitchFamily="34" charset="-128"/>
              </a:rPr>
              <a:t>can</a:t>
            </a:r>
            <a:r>
              <a:rPr lang="fr-FR" altLang="en-US" dirty="0">
                <a:ea typeface="ＭＳ Ｐゴシック" panose="020B0600070205080204" pitchFamily="34" charset="-128"/>
              </a:rPr>
              <a:t> </a:t>
            </a:r>
            <a:r>
              <a:rPr lang="fr-FR" altLang="en-US" dirty="0" err="1">
                <a:ea typeface="ＭＳ Ｐゴシック" panose="020B0600070205080204" pitchFamily="34" charset="-128"/>
              </a:rPr>
              <a:t>be</a:t>
            </a:r>
            <a:r>
              <a:rPr lang="fr-FR" altLang="en-US" dirty="0">
                <a:ea typeface="ＭＳ Ｐゴシック" panose="020B0600070205080204" pitchFamily="34" charset="-128"/>
              </a:rPr>
              <a:t> best </a:t>
            </a:r>
            <a:r>
              <a:rPr lang="fr-FR" altLang="en-US" dirty="0" err="1">
                <a:ea typeface="ＭＳ Ｐゴシック" panose="020B0600070205080204" pitchFamily="34" charset="-128"/>
              </a:rPr>
              <a:t>designed</a:t>
            </a:r>
            <a:r>
              <a:rPr lang="fr-FR" altLang="en-US" dirty="0">
                <a:ea typeface="ＭＳ Ｐゴシック" panose="020B0600070205080204" pitchFamily="34" charset="-128"/>
              </a:rPr>
              <a:t> by</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teachers</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when</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there</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is</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some</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knowledge</a:t>
            </a:r>
            <a:r>
              <a:rPr lang="fr-FR" altLang="en-US" baseline="0" dirty="0">
                <a:ea typeface="ＭＳ Ｐゴシック" panose="020B0600070205080204" pitchFamily="34" charset="-128"/>
              </a:rPr>
              <a:t> of </a:t>
            </a:r>
            <a:r>
              <a:rPr lang="fr-FR" altLang="en-US" baseline="0" dirty="0" err="1">
                <a:ea typeface="ＭＳ Ｐゴシック" panose="020B0600070205080204" pitchFamily="34" charset="-128"/>
              </a:rPr>
              <a:t>what</a:t>
            </a:r>
            <a:r>
              <a:rPr lang="fr-FR" altLang="en-US" baseline="0" dirty="0">
                <a:ea typeface="ＭＳ Ｐゴシック" panose="020B0600070205080204" pitchFamily="34" charset="-128"/>
              </a:rPr>
              <a:t> has been </a:t>
            </a:r>
            <a:r>
              <a:rPr lang="fr-FR" altLang="en-US" baseline="0" dirty="0" err="1">
                <a:ea typeface="ＭＳ Ｐゴシック" panose="020B0600070205080204" pitchFamily="34" charset="-128"/>
              </a:rPr>
              <a:t>taught</a:t>
            </a:r>
            <a:r>
              <a:rPr lang="fr-FR" altLang="en-US" baseline="0" dirty="0">
                <a:ea typeface="ＭＳ Ｐゴシック" panose="020B0600070205080204" pitchFamily="34" charset="-128"/>
              </a:rPr>
              <a:t> at KS2…!</a:t>
            </a:r>
          </a:p>
          <a:p>
            <a:pPr eaLnBrk="1" hangingPunct="1">
              <a:spcBef>
                <a:spcPct val="0"/>
              </a:spcBef>
              <a:buFontTx/>
              <a:buNone/>
            </a:pPr>
            <a:r>
              <a:rPr lang="fr-FR" altLang="en-US" baseline="0" dirty="0" err="1">
                <a:ea typeface="ＭＳ Ｐゴシック" panose="020B0600070205080204" pitchFamily="34" charset="-128"/>
              </a:rPr>
              <a:t>However</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even</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where</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such</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knowledge</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is</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limited</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it</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makes</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sense</a:t>
            </a:r>
            <a:r>
              <a:rPr lang="fr-FR" altLang="en-US" baseline="0" dirty="0">
                <a:ea typeface="ＭＳ Ｐゴシック" panose="020B0600070205080204" pitchFamily="34" charset="-128"/>
              </a:rPr>
              <a:t> to </a:t>
            </a:r>
            <a:r>
              <a:rPr lang="fr-FR" altLang="en-US" baseline="0" dirty="0" err="1">
                <a:ea typeface="ＭＳ Ｐゴシック" panose="020B0600070205080204" pitchFamily="34" charset="-128"/>
              </a:rPr>
              <a:t>start</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with</a:t>
            </a:r>
            <a:r>
              <a:rPr lang="fr-FR" altLang="en-US" baseline="0" dirty="0">
                <a:ea typeface="ＭＳ Ｐゴシック" panose="020B0600070205080204" pitchFamily="34" charset="-128"/>
              </a:rPr>
              <a:t> an </a:t>
            </a:r>
            <a:r>
              <a:rPr lang="fr-FR" altLang="en-US" baseline="0" dirty="0" err="1">
                <a:ea typeface="ＭＳ Ｐゴシック" panose="020B0600070205080204" pitchFamily="34" charset="-128"/>
              </a:rPr>
              <a:t>activity</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that</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allows</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students</a:t>
            </a:r>
            <a:r>
              <a:rPr lang="fr-FR" altLang="en-US" baseline="0" dirty="0">
                <a:ea typeface="ＭＳ Ｐゴシック" panose="020B0600070205080204" pitchFamily="34" charset="-128"/>
              </a:rPr>
              <a:t> to show </a:t>
            </a:r>
            <a:r>
              <a:rPr lang="fr-FR" altLang="en-US" baseline="0" dirty="0" err="1">
                <a:ea typeface="ＭＳ Ｐゴシック" panose="020B0600070205080204" pitchFamily="34" charset="-128"/>
              </a:rPr>
              <a:t>what</a:t>
            </a:r>
            <a:r>
              <a:rPr lang="fr-FR" altLang="en-US" baseline="0" dirty="0">
                <a:ea typeface="ＭＳ Ｐゴシック" panose="020B0600070205080204" pitchFamily="34" charset="-128"/>
              </a:rPr>
              <a:t> </a:t>
            </a:r>
            <a:r>
              <a:rPr lang="fr-FR" altLang="en-US" baseline="0" dirty="0" err="1">
                <a:ea typeface="ＭＳ Ｐゴシック" panose="020B0600070205080204" pitchFamily="34" charset="-128"/>
              </a:rPr>
              <a:t>they</a:t>
            </a:r>
            <a:r>
              <a:rPr lang="fr-FR" altLang="en-US" baseline="0" dirty="0">
                <a:ea typeface="ＭＳ Ｐゴシック" panose="020B0600070205080204" pitchFamily="34" charset="-128"/>
              </a:rPr>
              <a:t> know.</a:t>
            </a:r>
            <a:endParaRPr lang="fr-FR" altLang="en-US" dirty="0">
              <a:ea typeface="ＭＳ Ｐゴシック" panose="020B0600070205080204" pitchFamily="34"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F4486DB-E468-4A58-8655-50479BB4B55F}" type="slidenum">
              <a:rPr lang="en-US" altLang="en-US" sz="1200">
                <a:solidFill>
                  <a:prstClr val="black"/>
                </a:solidFill>
                <a:latin typeface="Calibri" panose="020F0502020204030204" pitchFamily="34" charset="0"/>
              </a:rPr>
              <a:pPr eaLnBrk="1" hangingPunct="1"/>
              <a:t>27</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610109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Suggest 100 as a start – this wouldn’t be daunting and could be compatible with what is going on already in the primary school</a:t>
            </a:r>
          </a:p>
          <a:p>
            <a:r>
              <a:rPr lang="en-GB" dirty="0"/>
              <a:t>Don’t worry about the grammar too much – need a critical mass of vocabulary before grammar kicks in</a:t>
            </a:r>
          </a:p>
          <a:p>
            <a:r>
              <a:rPr lang="en-GB" dirty="0"/>
              <a:t>If you think this is a good idea, next academic year NCELP could create a </a:t>
            </a:r>
            <a:r>
              <a:rPr lang="en-GB" dirty="0" err="1"/>
              <a:t>quizlet</a:t>
            </a:r>
            <a:r>
              <a:rPr lang="en-GB" dirty="0"/>
              <a:t> / oral set for this with a link you can send to your primary </a:t>
            </a:r>
            <a:r>
              <a:rPr lang="en-GB" dirty="0" smtClean="0"/>
              <a:t>schools.  This is essentially the Primary</a:t>
            </a:r>
            <a:r>
              <a:rPr lang="en-GB" baseline="0" dirty="0" smtClean="0"/>
              <a:t> Bee list of 120 words!</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31275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Allocation time</a:t>
            </a:r>
            <a:br>
              <a:rPr lang="en-GB" dirty="0"/>
            </a:br>
            <a:r>
              <a:rPr lang="en-GB" dirty="0"/>
              <a:t>60 mins per week - models? 30 mins + 5+5+5+5+10</a:t>
            </a:r>
          </a:p>
          <a:p>
            <a:r>
              <a:rPr lang="en-GB" dirty="0"/>
              <a:t>Content</a:t>
            </a:r>
            <a:br>
              <a:rPr lang="en-GB" dirty="0"/>
            </a:br>
            <a:r>
              <a:rPr lang="en-GB" dirty="0"/>
              <a:t>PVG</a:t>
            </a:r>
            <a:br>
              <a:rPr lang="en-GB" dirty="0"/>
            </a:br>
            <a:r>
              <a:rPr lang="en-GB" dirty="0"/>
              <a:t>Number</a:t>
            </a:r>
            <a:r>
              <a:rPr lang="en-GB" baseline="0" dirty="0"/>
              <a:t> of words</a:t>
            </a:r>
            <a:br>
              <a:rPr lang="en-GB" baseline="0" dirty="0"/>
            </a:br>
            <a:r>
              <a:rPr lang="en-GB" baseline="0" dirty="0"/>
              <a:t>3.2 words per week</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065701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a:t>
            </a:r>
            <a:r>
              <a:rPr lang="en-GB" baseline="0" dirty="0"/>
              <a:t> language co-ordinators are often not linguists.  They also have very little time to dedicate to the role, so any help with essential documentation, access to the NC documents, is often a lifeline.</a:t>
            </a:r>
            <a:br>
              <a:rPr lang="en-GB" baseline="0" dirty="0"/>
            </a:br>
            <a:r>
              <a:rPr lang="en-GB" baseline="0" dirty="0"/>
              <a:t>Signposting primary teachers to this document is a first step and give them something practical to work with.</a:t>
            </a:r>
            <a:br>
              <a:rPr lang="en-GB" baseline="0" dirty="0"/>
            </a:br>
            <a:r>
              <a:rPr lang="en-GB" baseline="0" dirty="0"/>
              <a:t>The documents in the handbook are editable and can therefore be easily customised to suit each primary school’s circumstances.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30</a:t>
            </a:fld>
            <a:endParaRPr lang="en-GB"/>
          </a:p>
        </p:txBody>
      </p:sp>
    </p:spTree>
    <p:extLst>
      <p:ext uri="{BB962C8B-B14F-4D97-AF65-F5344CB8AC3E}">
        <p14:creationId xmlns:p14="http://schemas.microsoft.com/office/powerpoint/2010/main" val="3672227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KS2 curriculum on a slide</a:t>
            </a:r>
            <a:br>
              <a:rPr lang="en-GB" b="1" dirty="0"/>
            </a:br>
            <a:r>
              <a:rPr lang="en-GB" b="0" dirty="0"/>
              <a:t>Many primary colleagues may be</a:t>
            </a:r>
            <a:r>
              <a:rPr lang="en-GB" b="0" baseline="0" dirty="0"/>
              <a:t> at very early stages in terms of their KS2 provision.</a:t>
            </a:r>
            <a:br>
              <a:rPr lang="en-GB" b="0" baseline="0" dirty="0"/>
            </a:br>
            <a:r>
              <a:rPr lang="en-GB" b="0" baseline="0" dirty="0"/>
              <a:t>It can help to share key documentation, such as this concise version of the KS2 languages curriculum.</a:t>
            </a:r>
          </a:p>
          <a:p>
            <a:r>
              <a:rPr lang="en-GB" b="0" baseline="0" dirty="0"/>
              <a:t>This can kick start a conversation about what can realistically be taught over the 4 years.</a:t>
            </a:r>
            <a:endParaRPr lang="en-GB" b="0" dirty="0"/>
          </a:p>
        </p:txBody>
      </p:sp>
      <p:sp>
        <p:nvSpPr>
          <p:cNvPr id="4" name="Slide Number Placeholder 3"/>
          <p:cNvSpPr>
            <a:spLocks noGrp="1"/>
          </p:cNvSpPr>
          <p:nvPr>
            <p:ph type="sldNum" sz="quarter" idx="10"/>
          </p:nvPr>
        </p:nvSpPr>
        <p:spPr/>
        <p:txBody>
          <a:bodyPr/>
          <a:lstStyle/>
          <a:p>
            <a:fld id="{A6FB9F6C-7D16-41FA-ADE9-21FE79F8EE5C}"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179605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a:t>Things we have no control over...</a:t>
            </a:r>
            <a:endParaRPr lang="en-US" sz="1400" dirty="0"/>
          </a:p>
          <a:p>
            <a:pPr marL="0" indent="0">
              <a:buNone/>
            </a:pPr>
            <a:r>
              <a:rPr lang="en-US" sz="1400" dirty="0"/>
              <a:t>Pupils’ individual differences </a:t>
            </a:r>
            <a:r>
              <a:rPr lang="en-US" sz="1100" dirty="0"/>
              <a:t>(Courtney et al., 2017). </a:t>
            </a:r>
            <a:endParaRPr lang="en-US" sz="1200" dirty="0"/>
          </a:p>
          <a:p>
            <a:pPr marL="0" indent="0">
              <a:buNone/>
            </a:pPr>
            <a:r>
              <a:rPr lang="en-US" sz="1400" dirty="0"/>
              <a:t>Pupils’ socio-economic status </a:t>
            </a:r>
            <a:r>
              <a:rPr lang="en-US" sz="1050" dirty="0"/>
              <a:t>(</a:t>
            </a:r>
            <a:r>
              <a:rPr lang="en-US" sz="1050" dirty="0" err="1"/>
              <a:t>Jaekkel</a:t>
            </a:r>
            <a:r>
              <a:rPr lang="en-US" sz="1050" dirty="0"/>
              <a:t> et al, 2017, </a:t>
            </a:r>
            <a:r>
              <a:rPr lang="en-US" sz="1050" dirty="0">
                <a:hlinkClick r:id="rId3"/>
              </a:rPr>
              <a:t>OASIS Summary</a:t>
            </a:r>
            <a:r>
              <a:rPr lang="en-US" sz="1050" dirty="0"/>
              <a:t>)</a:t>
            </a:r>
          </a:p>
          <a:p>
            <a:pPr marL="0" indent="0">
              <a:buNone/>
            </a:pPr>
            <a:r>
              <a:rPr lang="en-US" sz="1400" dirty="0"/>
              <a:t>Exposure outside class </a:t>
            </a:r>
            <a:r>
              <a:rPr lang="en-US" sz="1050" dirty="0"/>
              <a:t>(</a:t>
            </a:r>
            <a:r>
              <a:rPr lang="en-US" sz="1050" dirty="0" err="1"/>
              <a:t>Puimège</a:t>
            </a:r>
            <a:r>
              <a:rPr lang="en-US" sz="1050" dirty="0"/>
              <a:t> &amp; Peters, 2019, </a:t>
            </a:r>
            <a:r>
              <a:rPr lang="en-US" sz="1050" dirty="0">
                <a:hlinkClick r:id="rId4"/>
              </a:rPr>
              <a:t>OASIS Summary</a:t>
            </a:r>
            <a:r>
              <a:rPr lang="en-US" sz="1050" dirty="0"/>
              <a:t>; Peters et al. 2019, </a:t>
            </a:r>
            <a:r>
              <a:rPr lang="en-US" sz="1050" dirty="0">
                <a:hlinkClick r:id="rId5"/>
              </a:rPr>
              <a:t>OASIS Summary</a:t>
            </a:r>
            <a:r>
              <a:rPr lang="en-US" sz="105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Peters et al: The point being that even in a country where they introduce languages early, and where some of the country use that language to operate in, an slightly earlier start in French (10) versus 13 in English did not make French any better. English always better because of the out of school exposure. </a:t>
            </a:r>
          </a:p>
          <a:p>
            <a:pPr marL="0" indent="0">
              <a:buNone/>
            </a:pPr>
            <a:r>
              <a:rPr lang="en-US" sz="1200" b="1" i="1" dirty="0"/>
              <a:t>We also have little to no control over… </a:t>
            </a:r>
          </a:p>
          <a:p>
            <a:pPr marL="0" indent="0">
              <a:buNone/>
            </a:pPr>
            <a:r>
              <a:rPr lang="en-US" sz="1200" dirty="0"/>
              <a:t>Quality of teaching: Primary teachers’ training and language proficiency</a:t>
            </a:r>
          </a:p>
          <a:p>
            <a:pPr marL="0" indent="0">
              <a:buNone/>
            </a:pPr>
            <a:r>
              <a:rPr lang="en-US" sz="1200" dirty="0"/>
              <a:t>Amount of teaching: 60 mins better than less time</a:t>
            </a:r>
          </a:p>
          <a:p>
            <a:r>
              <a:rPr lang="en-US" dirty="0"/>
              <a:t>So, what kinds of amounts and quality of teaching is going on generally? </a:t>
            </a:r>
          </a:p>
        </p:txBody>
      </p:sp>
      <p:sp>
        <p:nvSpPr>
          <p:cNvPr id="4" name="Slide Number Placeholder 3"/>
          <p:cNvSpPr>
            <a:spLocks noGrp="1"/>
          </p:cNvSpPr>
          <p:nvPr>
            <p:ph type="sldNum" sz="quarter" idx="5"/>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4148825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primary colleagues want more</a:t>
            </a:r>
            <a:r>
              <a:rPr lang="en-GB" baseline="0" dirty="0"/>
              <a:t> input, there is a presentation about choice of vocabulary at KS2.</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32</a:t>
            </a:fld>
            <a:endParaRPr lang="en-GB"/>
          </a:p>
        </p:txBody>
      </p:sp>
    </p:spTree>
    <p:extLst>
      <p:ext uri="{BB962C8B-B14F-4D97-AF65-F5344CB8AC3E}">
        <p14:creationId xmlns:p14="http://schemas.microsoft.com/office/powerpoint/2010/main" val="1627720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212F4-EB5A-464B-92EC-DACFCB1CC2CD}" type="slidenum">
              <a:rPr lang="en-GB" smtClean="0"/>
              <a:t>33</a:t>
            </a:fld>
            <a:endParaRPr lang="en-GB"/>
          </a:p>
        </p:txBody>
      </p:sp>
    </p:spTree>
    <p:extLst>
      <p:ext uri="{BB962C8B-B14F-4D97-AF65-F5344CB8AC3E}">
        <p14:creationId xmlns:p14="http://schemas.microsoft.com/office/powerpoint/2010/main" val="3431047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Group discussion</a:t>
            </a:r>
            <a:r>
              <a:rPr lang="en-GB" dirty="0"/>
              <a:t/>
            </a:r>
            <a:br>
              <a:rPr lang="en-GB" dirty="0"/>
            </a:br>
            <a:r>
              <a:rPr lang="en-GB" dirty="0"/>
              <a:t>What is your experience of what primary learners know / don’t know? How they are on arrival to secondary school?</a:t>
            </a:r>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E086C-5126-44FC-9A22-B8B42DF047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167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5-10</a:t>
            </a:r>
            <a:r>
              <a:rPr lang="en-GB" b="1" baseline="0" dirty="0"/>
              <a:t> minutes to discuss with others from your department and agree/record these.</a:t>
            </a:r>
            <a:r>
              <a:rPr lang="en-GB" dirty="0"/>
              <a:t/>
            </a:r>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E086C-5126-44FC-9A22-B8B42DF047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419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212F4-EB5A-464B-92EC-DACFCB1CC2CD}" type="slidenum">
              <a:rPr lang="en-GB" smtClean="0"/>
              <a:t>36</a:t>
            </a:fld>
            <a:endParaRPr lang="en-GB"/>
          </a:p>
        </p:txBody>
      </p:sp>
    </p:spTree>
    <p:extLst>
      <p:ext uri="{BB962C8B-B14F-4D97-AF65-F5344CB8AC3E}">
        <p14:creationId xmlns:p14="http://schemas.microsoft.com/office/powerpoint/2010/main" val="3350613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212F4-EB5A-464B-92EC-DACFCB1CC2CD}" type="slidenum">
              <a:rPr lang="en-GB" smtClean="0"/>
              <a:t>37</a:t>
            </a:fld>
            <a:endParaRPr lang="en-GB"/>
          </a:p>
        </p:txBody>
      </p:sp>
    </p:spTree>
    <p:extLst>
      <p:ext uri="{BB962C8B-B14F-4D97-AF65-F5344CB8AC3E}">
        <p14:creationId xmlns:p14="http://schemas.microsoft.com/office/powerpoint/2010/main" val="70935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 it is happening, but it is piecemeal. </a:t>
            </a:r>
          </a:p>
          <a:p>
            <a:r>
              <a:rPr lang="en-GB" dirty="0"/>
              <a:t>It is mainly French</a:t>
            </a:r>
          </a:p>
          <a:p>
            <a:r>
              <a:rPr lang="en-GB" dirty="0"/>
              <a:t>And it is not being done by specialists</a:t>
            </a:r>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193763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a bit bleak – sobering evidence about the benefits of primary FLs..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this evidence from Baumert et </a:t>
            </a:r>
            <a:r>
              <a:rPr lang="en-GB" dirty="0" err="1"/>
              <a:t>al’s</a:t>
            </a:r>
            <a:r>
              <a:rPr lang="en-GB" dirty="0"/>
              <a:t> study suggests it is important to get </a:t>
            </a:r>
            <a:r>
              <a:rPr lang="en-GB" b="1" dirty="0"/>
              <a:t>transition</a:t>
            </a:r>
            <a:r>
              <a:rPr lang="en-GB" dirty="0"/>
              <a:t>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how is transition going, broadly speaking? </a:t>
            </a:r>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94079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is a problem even in countries where English is the FL… where there is just one language to work on! </a:t>
            </a:r>
          </a:p>
          <a:p>
            <a:endParaRPr lang="en-US" dirty="0"/>
          </a:p>
          <a:p>
            <a:r>
              <a:rPr lang="en-US" dirty="0"/>
              <a:t>[slide]</a:t>
            </a:r>
          </a:p>
          <a:p>
            <a:r>
              <a:rPr lang="en-US" dirty="0"/>
              <a:t>There are of course different ways in which content might align to help transition …</a:t>
            </a:r>
          </a:p>
          <a:p>
            <a:r>
              <a:rPr lang="en-US" dirty="0"/>
              <a:t>Here is one example of different approaches</a:t>
            </a:r>
          </a:p>
        </p:txBody>
      </p:sp>
      <p:sp>
        <p:nvSpPr>
          <p:cNvPr id="4" name="Slide Number Placeholder 3"/>
          <p:cNvSpPr>
            <a:spLocks noGrp="1"/>
          </p:cNvSpPr>
          <p:nvPr>
            <p:ph type="sldNum" sz="quarter" idx="5"/>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76142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drop in motivation during the course of year 7 has been observed</a:t>
            </a:r>
          </a:p>
          <a:p>
            <a:r>
              <a:rPr lang="en-US" dirty="0"/>
              <a:t>One reason for this might be the increased focus on literacy (reading and writing) when pupils arrive in year 7 compared to primary</a:t>
            </a:r>
          </a:p>
          <a:p>
            <a:r>
              <a:rPr lang="en-US" dirty="0"/>
              <a:t>But reading and writing might be a problem if pupils don’t have good SSCs! Good SSCs help reading and writing and, as we know from </a:t>
            </a:r>
            <a:r>
              <a:rPr lang="en-US" dirty="0" err="1"/>
              <a:t>Erlam</a:t>
            </a:r>
            <a:r>
              <a:rPr lang="en-US" dirty="0"/>
              <a:t> &amp; </a:t>
            </a:r>
            <a:r>
              <a:rPr lang="en-US" dirty="0" err="1"/>
              <a:t>Macaro’s</a:t>
            </a:r>
            <a:r>
              <a:rPr lang="en-US" dirty="0"/>
              <a:t> study, being able to sound out is motivating – so teaching a phonics </a:t>
            </a:r>
            <a:r>
              <a:rPr lang="en-US" dirty="0" err="1"/>
              <a:t>programme</a:t>
            </a:r>
            <a:r>
              <a:rPr lang="en-US" dirty="0"/>
              <a:t> at primary might be one approach to take. </a:t>
            </a:r>
          </a:p>
          <a:p>
            <a:r>
              <a:rPr lang="en-US" dirty="0"/>
              <a:t>Another approach might be to say, let’s keep the primary and secondary content different, in planned ways – we can’t control what goes on at primary, and so… so long as year 7 isn’t too similar, then motivation might not suffer and any learning that has gone on in primary might be extended (not repeated)…. </a:t>
            </a:r>
          </a:p>
          <a:p>
            <a:endParaRPr lang="en-US" dirty="0"/>
          </a:p>
          <a:p>
            <a:r>
              <a:rPr lang="en-US" b="1" dirty="0"/>
              <a:t>The Pedagogy Review and RIPL recommend one approach which is to try to build on knowledge at primary</a:t>
            </a:r>
          </a:p>
        </p:txBody>
      </p:sp>
      <p:sp>
        <p:nvSpPr>
          <p:cNvPr id="4" name="Slide Number Placeholder 3"/>
          <p:cNvSpPr>
            <a:spLocks noGrp="1"/>
          </p:cNvSpPr>
          <p:nvPr>
            <p:ph type="sldNum" sz="quarter" idx="5"/>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401595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recent</a:t>
            </a:r>
            <a:r>
              <a:rPr lang="en-GB" baseline="0" dirty="0"/>
              <a:t> publication by a group of primary languages stakeholders makes several recommendations about primary languages policy. This is what it says about transition, as a baseline minimum point of departure:</a:t>
            </a:r>
            <a:endParaRPr lang="en-GB" dirty="0"/>
          </a:p>
          <a:p>
            <a:endParaRPr lang="en-GB" dirty="0">
              <a:hlinkClick r:id="rId3"/>
            </a:endParaRPr>
          </a:p>
          <a:p>
            <a:pPr marL="0" indent="0">
              <a:buNone/>
            </a:pPr>
            <a:r>
              <a:rPr lang="en-GB" dirty="0"/>
              <a:t>Recommendation 4:  Transition arrangements</a:t>
            </a:r>
          </a:p>
          <a:p>
            <a:r>
              <a:rPr lang="en-GB" dirty="0"/>
              <a:t>In the short term, at the very least, primary schools should provide receiving secondary schools with a clear statement of what pupils in the class have been taught and what pupils should know and be able to do at the point of transfer from KS2 to KS3.</a:t>
            </a:r>
          </a:p>
          <a:p>
            <a:endParaRPr lang="en-GB" dirty="0">
              <a:hlinkClick r:id="rId3"/>
            </a:endParaRPr>
          </a:p>
          <a:p>
            <a:endParaRPr lang="en-GB" dirty="0">
              <a:hlinkClick r:id="rId3"/>
            </a:endParaRPr>
          </a:p>
          <a:p>
            <a:r>
              <a:rPr lang="en-GB" dirty="0">
                <a:hlinkClick r:id="rId3"/>
              </a:rPr>
              <a:t>http://www.ripl.uk/wp-content/uploads/2019/02/RIPL-White-Paper-Primary-Languages-Policy-in-England.pdf</a:t>
            </a:r>
            <a:endParaRPr lang="en-GB" dirty="0"/>
          </a:p>
          <a:p>
            <a:endParaRPr lang="en-GB" dirty="0"/>
          </a:p>
          <a:p>
            <a:pPr marL="0" indent="0">
              <a:buNone/>
            </a:pPr>
            <a:r>
              <a:rPr lang="en-GB" dirty="0"/>
              <a:t>There are further</a:t>
            </a:r>
            <a:r>
              <a:rPr lang="en-GB" baseline="0" dirty="0"/>
              <a:t> recommendations made, too:</a:t>
            </a:r>
            <a:endParaRPr lang="en-GB" dirty="0"/>
          </a:p>
          <a:p>
            <a:endParaRPr lang="en-GB" dirty="0"/>
          </a:p>
          <a:p>
            <a:pPr lvl="1"/>
            <a:r>
              <a:rPr lang="en-GB" dirty="0"/>
              <a:t>Where primary and secondary schools can collaborate, head teachers should encourage smooth transition by supporting teachers to develop continuity of approach from Year 6 to Year 7, by sharing common expectations of outcomes and/or developing a cross-phase scheme of work;</a:t>
            </a:r>
          </a:p>
          <a:p>
            <a:pPr lvl="1"/>
            <a:r>
              <a:rPr lang="en-GB" dirty="0"/>
              <a:t>In the mid-term, each child should receive a clear statement of learning outcomes against agreed benchmarks at the end of key stage 2;</a:t>
            </a:r>
          </a:p>
          <a:p>
            <a:pPr lvl="1"/>
            <a:r>
              <a:rPr lang="en-GB" dirty="0"/>
              <a:t>In the mid to longer-term, the </a:t>
            </a:r>
            <a:r>
              <a:rPr lang="en-GB" dirty="0" err="1"/>
              <a:t>DfE</a:t>
            </a:r>
            <a:r>
              <a:rPr lang="en-GB" dirty="0"/>
              <a:t>, the Teaching Schools Council and Regional Commissioners, and Ofsted should incentivise schools to work in local and regional consortia, involving primary and secondary schools, networks and multi-academy trusts in order to develop and agree clear and structured programmes of language learning which provide continuity and progression across key stages 2 and 3. This aligns with recommendations put forward in the Modern Foreign Languages Pedagogy Review (2016)xii.</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4030285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most recent findings about current transition practice in England, based on the Language Trends Survey 2019.</a:t>
            </a:r>
          </a:p>
          <a:p>
            <a:r>
              <a:rPr lang="en-GB" dirty="0"/>
              <a:t>We can see that, nationally, we are some way from the minimum recommendation of the </a:t>
            </a:r>
            <a:r>
              <a:rPr lang="en-GB" dirty="0" err="1"/>
              <a:t>RiPL</a:t>
            </a:r>
            <a:r>
              <a:rPr lang="en-GB" baseline="0" dirty="0"/>
              <a:t> report.</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10</a:t>
            </a:fld>
            <a:endParaRPr lang="en-GB"/>
          </a:p>
        </p:txBody>
      </p:sp>
    </p:spTree>
    <p:extLst>
      <p:ext uri="{BB962C8B-B14F-4D97-AF65-F5344CB8AC3E}">
        <p14:creationId xmlns:p14="http://schemas.microsoft.com/office/powerpoint/2010/main" val="364775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9444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298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4111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5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2920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07354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08541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8334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25697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9620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47844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82A2E2E-907A-42CE-9481-BF5C23CBC302}" type="datetime1">
              <a:rPr lang="en-US" altLang="en-US"/>
              <a:pPr/>
              <a:t>5/21/2020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A12F43-3BD0-4CE5-8E51-9FAA1FFBB5B8}" type="slidenum">
              <a:rPr lang="en-US" altLang="en-US"/>
              <a:pPr/>
              <a:t>‹#›</a:t>
            </a:fld>
            <a:endParaRPr lang="en-US" altLang="en-US"/>
          </a:p>
        </p:txBody>
      </p:sp>
    </p:spTree>
    <p:extLst>
      <p:ext uri="{BB962C8B-B14F-4D97-AF65-F5344CB8AC3E}">
        <p14:creationId xmlns:p14="http://schemas.microsoft.com/office/powerpoint/2010/main" val="297307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1028DDB-EDA8-4F21-911B-6759D07E5A63}" type="datetime1">
              <a:rPr lang="en-US" altLang="en-US"/>
              <a:pPr/>
              <a:t>5/21/2020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05F15A-1E96-4CA2-AFBD-5B153DB84E48}" type="slidenum">
              <a:rPr lang="en-US" altLang="en-US"/>
              <a:pPr/>
              <a:t>‹#›</a:t>
            </a:fld>
            <a:endParaRPr lang="en-US" altLang="en-US"/>
          </a:p>
        </p:txBody>
      </p:sp>
    </p:spTree>
    <p:extLst>
      <p:ext uri="{BB962C8B-B14F-4D97-AF65-F5344CB8AC3E}">
        <p14:creationId xmlns:p14="http://schemas.microsoft.com/office/powerpoint/2010/main" val="436325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0B06603A-933A-48A7-816F-4C70F9167F0B}" type="datetime1">
              <a:rPr lang="en-US" altLang="en-US"/>
              <a:pPr/>
              <a:t>5/21/2020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1AAB77-D4D4-4B61-98C2-51386F340E50}" type="slidenum">
              <a:rPr lang="en-US" altLang="en-US"/>
              <a:pPr/>
              <a:t>‹#›</a:t>
            </a:fld>
            <a:endParaRPr lang="en-US" altLang="en-US"/>
          </a:p>
        </p:txBody>
      </p:sp>
    </p:spTree>
    <p:extLst>
      <p:ext uri="{BB962C8B-B14F-4D97-AF65-F5344CB8AC3E}">
        <p14:creationId xmlns:p14="http://schemas.microsoft.com/office/powerpoint/2010/main" val="1982607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1A49F691-E01D-4D31-8508-265828BBCAEB}" type="datetime1">
              <a:rPr lang="en-US" altLang="en-US"/>
              <a:pPr/>
              <a:t>5/21/2020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533F414-5CF6-4F74-B30E-1CB34BBB52B0}" type="slidenum">
              <a:rPr lang="en-US" altLang="en-US"/>
              <a:pPr/>
              <a:t>‹#›</a:t>
            </a:fld>
            <a:endParaRPr lang="en-US" altLang="en-US"/>
          </a:p>
        </p:txBody>
      </p:sp>
    </p:spTree>
    <p:extLst>
      <p:ext uri="{BB962C8B-B14F-4D97-AF65-F5344CB8AC3E}">
        <p14:creationId xmlns:p14="http://schemas.microsoft.com/office/powerpoint/2010/main" val="3411517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26DF6E6E-E8FE-4696-A532-CCC875C1ECCC}" type="datetime1">
              <a:rPr lang="en-US" altLang="en-US"/>
              <a:pPr/>
              <a:t>5/21/2020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FA7C0E3-8DD3-487D-8528-92E971A18F32}" type="slidenum">
              <a:rPr lang="en-US" altLang="en-US"/>
              <a:pPr/>
              <a:t>‹#›</a:t>
            </a:fld>
            <a:endParaRPr lang="en-US" altLang="en-US"/>
          </a:p>
        </p:txBody>
      </p:sp>
    </p:spTree>
    <p:extLst>
      <p:ext uri="{BB962C8B-B14F-4D97-AF65-F5344CB8AC3E}">
        <p14:creationId xmlns:p14="http://schemas.microsoft.com/office/powerpoint/2010/main" val="3517669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255B9DC-99BB-4535-903E-EBC812D94835}" type="datetime1">
              <a:rPr lang="en-US" altLang="en-US"/>
              <a:pPr/>
              <a:t>5/21/2020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42E46B0-4386-4538-9DF6-E0AC1CF15B81}" type="slidenum">
              <a:rPr lang="en-US" altLang="en-US"/>
              <a:pPr/>
              <a:t>‹#›</a:t>
            </a:fld>
            <a:endParaRPr lang="en-US" altLang="en-US"/>
          </a:p>
        </p:txBody>
      </p:sp>
    </p:spTree>
    <p:extLst>
      <p:ext uri="{BB962C8B-B14F-4D97-AF65-F5344CB8AC3E}">
        <p14:creationId xmlns:p14="http://schemas.microsoft.com/office/powerpoint/2010/main" val="4259781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DE4B1CF-8E5B-4E91-A7A3-E15F88162BF7}" type="datetime1">
              <a:rPr lang="en-US" altLang="en-US"/>
              <a:pPr/>
              <a:t>5/21/2020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FEB073E-1965-4699-A87C-4BAD550BF2B6}" type="slidenum">
              <a:rPr lang="en-US" altLang="en-US"/>
              <a:pPr/>
              <a:t>‹#›</a:t>
            </a:fld>
            <a:endParaRPr lang="en-US" altLang="en-US"/>
          </a:p>
        </p:txBody>
      </p:sp>
    </p:spTree>
    <p:extLst>
      <p:ext uri="{BB962C8B-B14F-4D97-AF65-F5344CB8AC3E}">
        <p14:creationId xmlns:p14="http://schemas.microsoft.com/office/powerpoint/2010/main" val="115161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4865B83-22B4-4496-BC2F-BB971C26F0E7}" type="datetime1">
              <a:rPr lang="en-US" altLang="en-US"/>
              <a:pPr/>
              <a:t>5/21/2020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66C7193-DBAA-47DC-A019-B043A3CBCB92}" type="slidenum">
              <a:rPr lang="en-US" altLang="en-US"/>
              <a:pPr/>
              <a:t>‹#›</a:t>
            </a:fld>
            <a:endParaRPr lang="en-US" altLang="en-US"/>
          </a:p>
        </p:txBody>
      </p:sp>
    </p:spTree>
    <p:extLst>
      <p:ext uri="{BB962C8B-B14F-4D97-AF65-F5344CB8AC3E}">
        <p14:creationId xmlns:p14="http://schemas.microsoft.com/office/powerpoint/2010/main" val="2052421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A10D212D-2E44-4B96-9ED5-543D7B06C2E0}" type="datetime1">
              <a:rPr lang="en-US" altLang="en-US"/>
              <a:pPr/>
              <a:t>5/21/2020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1FF8E-EA5A-4D7F-9517-DFB17F77AE4C}" type="slidenum">
              <a:rPr lang="en-US" altLang="en-US"/>
              <a:pPr/>
              <a:t>‹#›</a:t>
            </a:fld>
            <a:endParaRPr lang="en-US" altLang="en-US"/>
          </a:p>
        </p:txBody>
      </p:sp>
    </p:spTree>
    <p:extLst>
      <p:ext uri="{BB962C8B-B14F-4D97-AF65-F5344CB8AC3E}">
        <p14:creationId xmlns:p14="http://schemas.microsoft.com/office/powerpoint/2010/main" val="1320694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BFEFB5C-AD58-4E76-82EC-DE99BC8093AC}" type="datetime1">
              <a:rPr lang="en-US" altLang="en-US"/>
              <a:pPr/>
              <a:t>5/21/2020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80F6E05-52D6-4C32-A024-645AD3F60B12}" type="slidenum">
              <a:rPr lang="en-US" altLang="en-US"/>
              <a:pPr/>
              <a:t>‹#›</a:t>
            </a:fld>
            <a:endParaRPr lang="en-US" altLang="en-US"/>
          </a:p>
        </p:txBody>
      </p:sp>
    </p:spTree>
    <p:extLst>
      <p:ext uri="{BB962C8B-B14F-4D97-AF65-F5344CB8AC3E}">
        <p14:creationId xmlns:p14="http://schemas.microsoft.com/office/powerpoint/2010/main" val="529684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5D73539-B0E3-4BF7-9698-718D60BE0ED6}" type="datetime1">
              <a:rPr lang="en-US" altLang="en-US"/>
              <a:pPr/>
              <a:t>5/21/2020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24297CE-C5BB-420A-8D72-3942F4BDD62D}" type="slidenum">
              <a:rPr lang="en-US" altLang="en-US"/>
              <a:pPr/>
              <a:t>‹#›</a:t>
            </a:fld>
            <a:endParaRPr lang="en-US" altLang="en-US"/>
          </a:p>
        </p:txBody>
      </p:sp>
    </p:spTree>
    <p:extLst>
      <p:ext uri="{BB962C8B-B14F-4D97-AF65-F5344CB8AC3E}">
        <p14:creationId xmlns:p14="http://schemas.microsoft.com/office/powerpoint/2010/main" val="392105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about:blank"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336" y="6176964"/>
            <a:ext cx="4749075" cy="644657"/>
          </a:xfrm>
          <a:prstGeom prst="rect">
            <a:avLst/>
          </a:prstGeom>
        </p:spPr>
      </p:pic>
    </p:spTree>
    <p:extLst>
      <p:ext uri="{BB962C8B-B14F-4D97-AF65-F5344CB8AC3E}">
        <p14:creationId xmlns:p14="http://schemas.microsoft.com/office/powerpoint/2010/main" val="14639866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pPr defTabSz="457200" fontAlgn="base">
              <a:spcBef>
                <a:spcPct val="0"/>
              </a:spcBef>
              <a:spcAft>
                <a:spcPct val="0"/>
              </a:spcAft>
            </a:pPr>
            <a:fld id="{D9DA7541-9D48-4FAC-BE2C-FB05598C511B}" type="datetime1">
              <a:rPr lang="en-US" altLang="en-US" smtClean="0">
                <a:ea typeface="ＭＳ Ｐゴシック" panose="020B0600070205080204" pitchFamily="34" charset="-128"/>
              </a:rPr>
              <a:pPr defTabSz="457200" fontAlgn="base">
                <a:spcBef>
                  <a:spcPct val="0"/>
                </a:spcBef>
                <a:spcAft>
                  <a:spcPct val="0"/>
                </a:spcAft>
              </a:pPr>
              <a:t>5/21/2020</a:t>
            </a:fld>
            <a:endParaRPr lang="en-US" altLang="en-US">
              <a:ea typeface="ＭＳ Ｐゴシック"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573C14E2-AE75-4CBB-ABB2-97FEC5FB391E}" type="slidenum">
              <a:rPr lang="en-US" altLang="en-US" smtClean="0">
                <a:ea typeface="ＭＳ Ｐゴシック" panose="020B0600070205080204" pitchFamily="34" charset="-128"/>
              </a:rPr>
              <a:pPr defTabSz="457200"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4608398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iris-database.org/iris/app/home/detail?id=york%3a936624&amp;ref=search" TargetMode="External"/><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iris-database.org/iris/app/home/detail?id=york%3a853726&amp;ref=search"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hyperlink" Target="https://iris-database.org/iris/app/home/detail?id=york%3a936624&amp;ref=search" TargetMode="External"/><Relationship Id="rId7" Type="http://schemas.openxmlformats.org/officeDocument/2006/relationships/image" Target="../media/image18.gif"/><Relationship Id="rId12" Type="http://schemas.openxmlformats.org/officeDocument/2006/relationships/image" Target="../media/image23.png"/><Relationship Id="rId2" Type="http://schemas.openxmlformats.org/officeDocument/2006/relationships/hyperlink" Target="https://www.iris-database.org/iris/app/home/detail?id=york%3a853726&amp;ref=search"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gif"/><Relationship Id="rId1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s://iris-database.org/iris/app/home/detail?id=york%3a936624&amp;ref=searc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iris-database.org/iris/app/home/detail?id=york%3a853726&amp;ref=searc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about:blank" TargetMode="Externa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ripl.uk/wp-content/uploads/2019/02/RIPL-White-Paper-Primary-Languages-Policy-in-England.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0" y="2098"/>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background rectangle"/>
          <p:cNvSpPr/>
          <p:nvPr/>
        </p:nvSpPr>
        <p:spPr>
          <a:xfrm>
            <a:off x="-3177" y="2098"/>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395111" y="1903379"/>
            <a:ext cx="6818489" cy="2247138"/>
          </a:xfrm>
        </p:spPr>
        <p:txBody>
          <a:bodyPr>
            <a:normAutofit/>
          </a:bodyPr>
          <a:lstStyle/>
          <a:p>
            <a:pPr algn="l"/>
            <a:r>
              <a:rPr lang="en-GB" sz="4000" b="1" dirty="0">
                <a:solidFill>
                  <a:prstClr val="white"/>
                </a:solidFill>
              </a:rPr>
              <a:t>KS2 - KS3 Transition</a:t>
            </a:r>
            <a:r>
              <a:rPr lang="en-GB" b="1" dirty="0">
                <a:solidFill>
                  <a:prstClr val="white"/>
                </a:solidFill>
              </a:rPr>
              <a:t/>
            </a:r>
            <a:br>
              <a:rPr lang="en-GB" b="1" dirty="0">
                <a:solidFill>
                  <a:prstClr val="white"/>
                </a:solidFill>
              </a:rPr>
            </a:br>
            <a:endParaRPr lang="en-GB" dirty="0"/>
          </a:p>
        </p:txBody>
      </p:sp>
      <p:sp>
        <p:nvSpPr>
          <p:cNvPr id="3" name="Subtitle 2"/>
          <p:cNvSpPr>
            <a:spLocks noGrp="1"/>
          </p:cNvSpPr>
          <p:nvPr>
            <p:ph type="subTitle" idx="1"/>
          </p:nvPr>
        </p:nvSpPr>
        <p:spPr>
          <a:xfrm>
            <a:off x="395111" y="3487738"/>
            <a:ext cx="9144000" cy="1655762"/>
          </a:xfrm>
        </p:spPr>
        <p:txBody>
          <a:bodyPr/>
          <a:lstStyle/>
          <a:p>
            <a:pPr algn="l"/>
            <a:r>
              <a:rPr lang="en-GB" sz="3200" dirty="0">
                <a:solidFill>
                  <a:prstClr val="white"/>
                </a:solidFill>
              </a:rPr>
              <a:t>What we </a:t>
            </a:r>
            <a:r>
              <a:rPr lang="en-GB" sz="3200" b="1" i="1" dirty="0">
                <a:solidFill>
                  <a:prstClr val="white"/>
                </a:solidFill>
              </a:rPr>
              <a:t>can</a:t>
            </a:r>
            <a:r>
              <a:rPr lang="en-GB" sz="3200" dirty="0">
                <a:solidFill>
                  <a:prstClr val="white"/>
                </a:solidFill>
              </a:rPr>
              <a:t> usefully do </a:t>
            </a:r>
            <a:r>
              <a:rPr lang="en-GB" sz="3200" dirty="0">
                <a:solidFill>
                  <a:prstClr val="white"/>
                </a:solidFill>
                <a:sym typeface="Wingdings" panose="05000000000000000000" pitchFamily="2" charset="2"/>
              </a:rPr>
              <a:t> </a:t>
            </a:r>
            <a:endParaRPr lang="en-GB" sz="3200" dirty="0">
              <a:solidFill>
                <a:prstClr val="white"/>
              </a:solidFill>
            </a:endParaRPr>
          </a:p>
          <a:p>
            <a:endParaRPr lang="en-GB" dirty="0"/>
          </a:p>
        </p:txBody>
      </p:sp>
      <p:sp>
        <p:nvSpPr>
          <p:cNvPr id="11" name="Title 3">
            <a:extLst>
              <a:ext uri="{FF2B5EF4-FFF2-40B4-BE49-F238E27FC236}">
                <a16:creationId xmlns:a16="http://schemas.microsoft.com/office/drawing/2014/main" id="{0B4D6FF8-56F4-BD40-ACD6-7860CD983619}"/>
              </a:ext>
            </a:extLst>
          </p:cNvPr>
          <p:cNvSpPr txBox="1">
            <a:spLocks/>
          </p:cNvSpPr>
          <p:nvPr/>
        </p:nvSpPr>
        <p:spPr>
          <a:xfrm>
            <a:off x="395111" y="6133670"/>
            <a:ext cx="231709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smtClean="0">
                <a:solidFill>
                  <a:prstClr val="white"/>
                </a:solidFill>
                <a:latin typeface="Century Gothic" panose="020B0502020202020204" pitchFamily="34" charset="0"/>
              </a:rPr>
              <a:t>02/03/20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445780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350" y="1605173"/>
            <a:ext cx="10747917" cy="4351338"/>
          </a:xfrm>
        </p:spPr>
        <p:txBody>
          <a:bodyPr>
            <a:normAutofit/>
          </a:bodyPr>
          <a:lstStyle/>
          <a:p>
            <a:r>
              <a:rPr lang="en-GB" dirty="0"/>
              <a:t>45% (54% in 2014) primary schools, 53% (77% in 2014) secondary schools have contact with at least one receiving or feeder school</a:t>
            </a:r>
          </a:p>
          <a:p>
            <a:r>
              <a:rPr lang="en-GB" dirty="0"/>
              <a:t>21% schools exchange information on point of transfer</a:t>
            </a:r>
          </a:p>
          <a:p>
            <a:r>
              <a:rPr lang="en-GB" dirty="0"/>
              <a:t>69% secondary schools receive no data on prior attainment</a:t>
            </a:r>
          </a:p>
          <a:p>
            <a:r>
              <a:rPr lang="en-GB" dirty="0"/>
              <a:t>After four years’ statutory KS2 language learning, 74% secondary school judge standards as the same as previous cohorts (13% better,13% worse)</a:t>
            </a:r>
          </a:p>
          <a:p>
            <a:r>
              <a:rPr lang="en-GB" dirty="0"/>
              <a:t>Very mixed picture of national provision</a:t>
            </a:r>
          </a:p>
        </p:txBody>
      </p:sp>
      <p:pic>
        <p:nvPicPr>
          <p:cNvPr id="4" name="Picture 3"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5" name="Title 1"/>
          <p:cNvSpPr>
            <a:spLocks noGrp="1"/>
          </p:cNvSpPr>
          <p:nvPr>
            <p:ph type="title"/>
          </p:nvPr>
        </p:nvSpPr>
        <p:spPr>
          <a:xfrm>
            <a:off x="82286" y="0"/>
            <a:ext cx="6484584" cy="1325563"/>
          </a:xfrm>
        </p:spPr>
        <p:txBody>
          <a:bodyPr>
            <a:normAutofit/>
          </a:bodyPr>
          <a:lstStyle/>
          <a:p>
            <a:r>
              <a:rPr lang="en-GB" sz="3200" b="1" dirty="0">
                <a:solidFill>
                  <a:schemeClr val="bg1"/>
                </a:solidFill>
              </a:rPr>
              <a:t>Survey findings (transition)</a:t>
            </a:r>
          </a:p>
        </p:txBody>
      </p:sp>
    </p:spTree>
    <p:extLst>
      <p:ext uri="{BB962C8B-B14F-4D97-AF65-F5344CB8AC3E}">
        <p14:creationId xmlns:p14="http://schemas.microsoft.com/office/powerpoint/2010/main" val="487446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14171" y="5417868"/>
            <a:ext cx="4224233" cy="369332"/>
          </a:xfrm>
          <a:prstGeom prst="rect">
            <a:avLst/>
          </a:prstGeom>
        </p:spPr>
        <p:txBody>
          <a:bodyPr wrap="none">
            <a:spAutoFit/>
          </a:bodyPr>
          <a:lstStyle/>
          <a:p>
            <a:r>
              <a:rPr lang="en-GB" dirty="0">
                <a:solidFill>
                  <a:srgbClr val="115076"/>
                </a:solidFill>
                <a:latin typeface="Century Gothic" panose="020B0502020202020204" pitchFamily="34" charset="0"/>
              </a:rPr>
              <a:t>p.11, Language Trends Survey, 2019.</a:t>
            </a:r>
          </a:p>
        </p:txBody>
      </p:sp>
      <p:sp>
        <p:nvSpPr>
          <p:cNvPr id="7" name="Content Placeholder 2"/>
          <p:cNvSpPr txBox="1">
            <a:spLocks/>
          </p:cNvSpPr>
          <p:nvPr/>
        </p:nvSpPr>
        <p:spPr>
          <a:xfrm>
            <a:off x="6514171" y="1825625"/>
            <a:ext cx="5228063" cy="3593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The experience students have at Key Stage 2 is too mixed and we need to start from scratch when they start Year 7.</a:t>
            </a:r>
          </a:p>
        </p:txBody>
      </p:sp>
      <p:sp>
        <p:nvSpPr>
          <p:cNvPr id="5" name="Rectangle 4"/>
          <p:cNvSpPr/>
          <p:nvPr/>
        </p:nvSpPr>
        <p:spPr>
          <a:xfrm>
            <a:off x="934798" y="5417868"/>
            <a:ext cx="4095993" cy="369332"/>
          </a:xfrm>
          <a:prstGeom prst="rect">
            <a:avLst/>
          </a:prstGeom>
        </p:spPr>
        <p:txBody>
          <a:bodyPr wrap="none">
            <a:spAutoFit/>
          </a:bodyPr>
          <a:lstStyle/>
          <a:p>
            <a:r>
              <a:rPr lang="en-GB" dirty="0">
                <a:solidFill>
                  <a:srgbClr val="115076"/>
                </a:solidFill>
                <a:latin typeface="Century Gothic" panose="020B0502020202020204" pitchFamily="34" charset="0"/>
              </a:rPr>
              <a:t>p.8, Language Trends Survey, 2019.</a:t>
            </a:r>
          </a:p>
        </p:txBody>
      </p:sp>
      <p:sp>
        <p:nvSpPr>
          <p:cNvPr id="3" name="Content Placeholder 2"/>
          <p:cNvSpPr>
            <a:spLocks noGrp="1"/>
          </p:cNvSpPr>
          <p:nvPr>
            <p:ph idx="1"/>
          </p:nvPr>
        </p:nvSpPr>
        <p:spPr>
          <a:xfrm>
            <a:off x="838200" y="1825625"/>
            <a:ext cx="5228063" cy="3593868"/>
          </a:xfrm>
        </p:spPr>
        <p:txBody>
          <a:bodyPr>
            <a:noAutofit/>
          </a:bodyPr>
          <a:lstStyle/>
          <a:p>
            <a:pPr marL="0" indent="0">
              <a:buNone/>
            </a:pPr>
            <a:r>
              <a:rPr lang="en-GB" sz="2200" dirty="0"/>
              <a:t>We have repeatedly tried to engage the languages department at the local secondary school to take an interest in our language learners and the skills they have achieved, but with no success, This is a  source of huge frustration as these language learners are confident and competent in French but are then expected to go right back to the beginning again. </a:t>
            </a:r>
          </a:p>
        </p:txBody>
      </p:sp>
      <p:pic>
        <p:nvPicPr>
          <p:cNvPr id="8" name="Picture 7"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9" name="Title 1"/>
          <p:cNvSpPr>
            <a:spLocks noGrp="1"/>
          </p:cNvSpPr>
          <p:nvPr>
            <p:ph type="title"/>
          </p:nvPr>
        </p:nvSpPr>
        <p:spPr>
          <a:xfrm>
            <a:off x="82286" y="0"/>
            <a:ext cx="6484584" cy="1325563"/>
          </a:xfrm>
        </p:spPr>
        <p:txBody>
          <a:bodyPr>
            <a:normAutofit/>
          </a:bodyPr>
          <a:lstStyle/>
          <a:p>
            <a:r>
              <a:rPr lang="en-GB" sz="3200" b="1" dirty="0">
                <a:solidFill>
                  <a:schemeClr val="bg1"/>
                </a:solidFill>
              </a:rPr>
              <a:t>Survey findings (transition)</a:t>
            </a:r>
          </a:p>
        </p:txBody>
      </p:sp>
    </p:spTree>
    <p:extLst>
      <p:ext uri="{BB962C8B-B14F-4D97-AF65-F5344CB8AC3E}">
        <p14:creationId xmlns:p14="http://schemas.microsoft.com/office/powerpoint/2010/main" val="96925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8" name="Title 7">
            <a:extLst>
              <a:ext uri="{FF2B5EF4-FFF2-40B4-BE49-F238E27FC236}">
                <a16:creationId xmlns:a16="http://schemas.microsoft.com/office/drawing/2014/main" id="{ACDC1612-C5FF-D742-BF72-402BD83BC36D}"/>
              </a:ext>
            </a:extLst>
          </p:cNvPr>
          <p:cNvSpPr>
            <a:spLocks noGrp="1"/>
          </p:cNvSpPr>
          <p:nvPr>
            <p:ph type="title"/>
          </p:nvPr>
        </p:nvSpPr>
        <p:spPr>
          <a:xfrm>
            <a:off x="0" y="0"/>
            <a:ext cx="3713871" cy="1325563"/>
          </a:xfrm>
        </p:spPr>
        <p:txBody>
          <a:bodyPr>
            <a:normAutofit/>
          </a:bodyPr>
          <a:lstStyle/>
          <a:p>
            <a:r>
              <a:rPr lang="en-GB" sz="3200" b="1" dirty="0">
                <a:solidFill>
                  <a:schemeClr val="bg1"/>
                </a:solidFill>
              </a:rPr>
              <a:t>Group discussion</a:t>
            </a:r>
            <a:endParaRPr lang="en-US" sz="3200" dirty="0"/>
          </a:p>
        </p:txBody>
      </p:sp>
      <p:pic>
        <p:nvPicPr>
          <p:cNvPr id="7" name="Picture 6" descr="the word ideas written on a bunch of rocks"/>
          <p:cNvPicPr>
            <a:picLocks noChangeAspect="1"/>
          </p:cNvPicPr>
          <p:nvPr/>
        </p:nvPicPr>
        <p:blipFill rotWithShape="1">
          <a:blip r:embed="rId4" cstate="print">
            <a:extLst>
              <a:ext uri="{28A0092B-C50C-407E-A947-70E740481C1C}">
                <a14:useLocalDpi xmlns:a14="http://schemas.microsoft.com/office/drawing/2010/main" val="0"/>
              </a:ext>
            </a:extLst>
          </a:blip>
          <a:srcRect l="16550" r="17152"/>
          <a:stretch/>
        </p:blipFill>
        <p:spPr>
          <a:xfrm>
            <a:off x="9944426" y="101600"/>
            <a:ext cx="2078411" cy="1469486"/>
          </a:xfrm>
          <a:prstGeom prst="rect">
            <a:avLst/>
          </a:prstGeom>
          <a:effectLst>
            <a:outerShdw blurRad="50800" dist="38100" dir="5400000" algn="t" rotWithShape="0">
              <a:prstClr val="black">
                <a:alpha val="40000"/>
              </a:prstClr>
            </a:outerShdw>
          </a:effectLst>
        </p:spPr>
      </p:pic>
      <p:pic>
        <p:nvPicPr>
          <p:cNvPr id="4" name="Picture 3" descr="table showing types of contact primary schools have with secondary schools"/>
          <p:cNvPicPr>
            <a:picLocks noChangeAspect="1"/>
          </p:cNvPicPr>
          <p:nvPr/>
        </p:nvPicPr>
        <p:blipFill>
          <a:blip r:embed="rId5"/>
          <a:stretch>
            <a:fillRect/>
          </a:stretch>
        </p:blipFill>
        <p:spPr>
          <a:xfrm>
            <a:off x="350133" y="1262239"/>
            <a:ext cx="4545886" cy="5014383"/>
          </a:xfrm>
          <a:prstGeom prst="rect">
            <a:avLst/>
          </a:prstGeom>
          <a:effectLst>
            <a:outerShdw blurRad="50800" dist="38100" dir="5400000" algn="t" rotWithShape="0">
              <a:prstClr val="black">
                <a:alpha val="40000"/>
              </a:prstClr>
            </a:outerShdw>
          </a:effectLst>
        </p:spPr>
      </p:pic>
      <p:sp>
        <p:nvSpPr>
          <p:cNvPr id="6" name="Content Placeholder 2">
            <a:extLst>
              <a:ext uri="{FF2B5EF4-FFF2-40B4-BE49-F238E27FC236}">
                <a16:creationId xmlns:a16="http://schemas.microsoft.com/office/drawing/2014/main" id="{663D1395-57BD-474C-93D3-C835F90EC293}"/>
              </a:ext>
            </a:extLst>
          </p:cNvPr>
          <p:cNvSpPr txBox="1">
            <a:spLocks/>
          </p:cNvSpPr>
          <p:nvPr/>
        </p:nvSpPr>
        <p:spPr>
          <a:xfrm>
            <a:off x="5163614" y="1720674"/>
            <a:ext cx="663482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Which (if any) of these take place with your feeders and/or those of your hub schools?</a:t>
            </a:r>
          </a:p>
          <a:p>
            <a:r>
              <a:rPr lang="en-GB" dirty="0"/>
              <a:t>Which of these have/would have the greatest impact, in your view?</a:t>
            </a:r>
          </a:p>
          <a:p>
            <a:r>
              <a:rPr lang="en-GB" dirty="0"/>
              <a:t>Which of these are/would be the easiest to set up and maintain?</a:t>
            </a:r>
          </a:p>
          <a:p>
            <a:r>
              <a:rPr lang="en-GB" dirty="0"/>
              <a:t>Are there any other things you already do with your feeder schools?</a:t>
            </a:r>
          </a:p>
          <a:p>
            <a:endParaRPr lang="en-GB" dirty="0"/>
          </a:p>
          <a:p>
            <a:endParaRPr lang="en-GB" dirty="0"/>
          </a:p>
        </p:txBody>
      </p:sp>
      <p:sp>
        <p:nvSpPr>
          <p:cNvPr id="5" name="Rectangle 4"/>
          <p:cNvSpPr/>
          <p:nvPr/>
        </p:nvSpPr>
        <p:spPr>
          <a:xfrm>
            <a:off x="7832310" y="5993602"/>
            <a:ext cx="4224233" cy="369332"/>
          </a:xfrm>
          <a:prstGeom prst="rect">
            <a:avLst/>
          </a:prstGeom>
        </p:spPr>
        <p:txBody>
          <a:bodyPr wrap="none">
            <a:spAutoFit/>
          </a:bodyPr>
          <a:lstStyle/>
          <a:p>
            <a:r>
              <a:rPr lang="en-GB" dirty="0">
                <a:solidFill>
                  <a:srgbClr val="115076"/>
                </a:solidFill>
                <a:latin typeface="Century Gothic" panose="020B0502020202020204" pitchFamily="34" charset="0"/>
              </a:rPr>
              <a:t>p.13, Language Trends Survey, 2018.</a:t>
            </a:r>
          </a:p>
        </p:txBody>
      </p:sp>
    </p:spTree>
    <p:extLst>
      <p:ext uri="{BB962C8B-B14F-4D97-AF65-F5344CB8AC3E}">
        <p14:creationId xmlns:p14="http://schemas.microsoft.com/office/powerpoint/2010/main" val="272789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a:extLst>
              <a:ext uri="{FF2B5EF4-FFF2-40B4-BE49-F238E27FC236}">
                <a16:creationId xmlns:a16="http://schemas.microsoft.com/office/drawing/2014/main" id="{498E473E-BAEF-FB44-8816-2ADD0FEFC699}"/>
              </a:ext>
            </a:extLst>
          </p:cNvPr>
          <p:cNvSpPr>
            <a:spLocks noGrp="1"/>
          </p:cNvSpPr>
          <p:nvPr>
            <p:ph type="title"/>
          </p:nvPr>
        </p:nvSpPr>
        <p:spPr>
          <a:xfrm>
            <a:off x="0" y="520695"/>
            <a:ext cx="6528391" cy="690258"/>
          </a:xfrm>
        </p:spPr>
        <p:txBody>
          <a:bodyPr>
            <a:noAutofit/>
          </a:bodyPr>
          <a:lstStyle/>
          <a:p>
            <a:r>
              <a:rPr lang="en-GB" sz="3200" b="1" dirty="0">
                <a:solidFill>
                  <a:schemeClr val="bg1"/>
                </a:solidFill>
              </a:rPr>
              <a:t>Survey findings (transition)</a:t>
            </a:r>
            <a:br>
              <a:rPr lang="en-GB" sz="3200" b="1" dirty="0">
                <a:solidFill>
                  <a:schemeClr val="bg1"/>
                </a:solidFill>
              </a:rPr>
            </a:br>
            <a:endParaRPr lang="en-US" sz="3200" dirty="0"/>
          </a:p>
        </p:txBody>
      </p:sp>
      <p:grpSp>
        <p:nvGrpSpPr>
          <p:cNvPr id="6" name="Group 5" descr="graph showing secondary versus primary school proportions of reporting outcomes"/>
          <p:cNvGrpSpPr/>
          <p:nvPr/>
        </p:nvGrpSpPr>
        <p:grpSpPr>
          <a:xfrm>
            <a:off x="728662" y="1353432"/>
            <a:ext cx="10734675" cy="4467225"/>
            <a:chOff x="728662" y="1195387"/>
            <a:chExt cx="10734675" cy="4467225"/>
          </a:xfrm>
        </p:grpSpPr>
        <p:pic>
          <p:nvPicPr>
            <p:cNvPr id="4" name="Picture 3" descr="group with the graph inside"/>
            <p:cNvPicPr>
              <a:picLocks noChangeAspect="1"/>
            </p:cNvPicPr>
            <p:nvPr/>
          </p:nvPicPr>
          <p:blipFill>
            <a:blip r:embed="rId4"/>
            <a:stretch>
              <a:fillRect/>
            </a:stretch>
          </p:blipFill>
          <p:spPr>
            <a:xfrm>
              <a:off x="728662" y="1195387"/>
              <a:ext cx="10734675" cy="4467225"/>
            </a:xfrm>
            <a:prstGeom prst="rect">
              <a:avLst/>
            </a:prstGeom>
            <a:effectLst>
              <a:outerShdw blurRad="50800" dist="38100" dir="5400000" algn="t" rotWithShape="0">
                <a:prstClr val="black">
                  <a:alpha val="40000"/>
                </a:prstClr>
              </a:outerShdw>
            </a:effectLst>
          </p:spPr>
        </p:pic>
        <p:sp>
          <p:nvSpPr>
            <p:cNvPr id="5" name="TextBox 4"/>
            <p:cNvSpPr txBox="1"/>
            <p:nvPr/>
          </p:nvSpPr>
          <p:spPr>
            <a:xfrm>
              <a:off x="10882489" y="2720621"/>
              <a:ext cx="496711" cy="307777"/>
            </a:xfrm>
            <a:prstGeom prst="rect">
              <a:avLst/>
            </a:prstGeom>
            <a:solidFill>
              <a:srgbClr val="FFE5FF"/>
            </a:solidFill>
          </p:spPr>
          <p:txBody>
            <a:bodyPr wrap="square" rtlCol="0">
              <a:spAutoFit/>
            </a:bodyPr>
            <a:lstStyle/>
            <a:p>
              <a:r>
                <a:rPr lang="en-GB" sz="1400" dirty="0">
                  <a:solidFill>
                    <a:srgbClr val="E9496B"/>
                  </a:solidFill>
                  <a:latin typeface="Calibri" panose="020F0502020204030204" pitchFamily="34" charset="0"/>
                  <a:cs typeface="Calibri" panose="020F0502020204030204" pitchFamily="34" charset="0"/>
                </a:rPr>
                <a:t>78%</a:t>
              </a:r>
            </a:p>
          </p:txBody>
        </p:sp>
      </p:grpSp>
      <p:sp>
        <p:nvSpPr>
          <p:cNvPr id="10" name="Rectangle 9"/>
          <p:cNvSpPr/>
          <p:nvPr/>
        </p:nvSpPr>
        <p:spPr>
          <a:xfrm>
            <a:off x="7482354" y="5914580"/>
            <a:ext cx="4224233" cy="369332"/>
          </a:xfrm>
          <a:prstGeom prst="rect">
            <a:avLst/>
          </a:prstGeom>
        </p:spPr>
        <p:txBody>
          <a:bodyPr wrap="none">
            <a:spAutoFit/>
          </a:bodyPr>
          <a:lstStyle/>
          <a:p>
            <a:r>
              <a:rPr lang="en-GB" dirty="0">
                <a:solidFill>
                  <a:srgbClr val="115076"/>
                </a:solidFill>
                <a:latin typeface="Century Gothic" panose="020B0502020202020204" pitchFamily="34" charset="0"/>
              </a:rPr>
              <a:t>p.13, Language Trends Survey, 2018.</a:t>
            </a:r>
          </a:p>
        </p:txBody>
      </p:sp>
    </p:spTree>
    <p:extLst>
      <p:ext uri="{BB962C8B-B14F-4D97-AF65-F5344CB8AC3E}">
        <p14:creationId xmlns:p14="http://schemas.microsoft.com/office/powerpoint/2010/main" val="1555974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99008" y="50091"/>
            <a:ext cx="10515600" cy="1325563"/>
          </a:xfrm>
        </p:spPr>
        <p:txBody>
          <a:bodyPr>
            <a:normAutofit/>
          </a:bodyPr>
          <a:lstStyle/>
          <a:p>
            <a:r>
              <a:rPr lang="en-GB" sz="3600" b="1" dirty="0">
                <a:solidFill>
                  <a:schemeClr val="bg1"/>
                </a:solidFill>
              </a:rPr>
              <a:t>Quick wins [1]</a:t>
            </a:r>
          </a:p>
        </p:txBody>
      </p:sp>
      <p:sp>
        <p:nvSpPr>
          <p:cNvPr id="3" name="Content Placeholder 2"/>
          <p:cNvSpPr>
            <a:spLocks noGrp="1"/>
          </p:cNvSpPr>
          <p:nvPr>
            <p:ph idx="1"/>
          </p:nvPr>
        </p:nvSpPr>
        <p:spPr>
          <a:xfrm>
            <a:off x="409222" y="1622426"/>
            <a:ext cx="10515600" cy="4351338"/>
          </a:xfrm>
        </p:spPr>
        <p:txBody>
          <a:bodyPr/>
          <a:lstStyle/>
          <a:p>
            <a:pPr marL="0" indent="0">
              <a:buNone/>
            </a:pPr>
            <a:r>
              <a:rPr lang="en-GB" sz="3200" b="1" dirty="0"/>
              <a:t>Teach the NCELP SOW in Y7</a:t>
            </a:r>
          </a:p>
          <a:p>
            <a:pPr lvl="1"/>
            <a:r>
              <a:rPr lang="en-GB" sz="2400" dirty="0"/>
              <a:t>Essential language (PVG) revisited (or introduced)</a:t>
            </a:r>
          </a:p>
          <a:p>
            <a:pPr lvl="1"/>
            <a:r>
              <a:rPr lang="en-GB" sz="2400" dirty="0"/>
              <a:t>No repetition of familiar topics</a:t>
            </a:r>
          </a:p>
          <a:p>
            <a:pPr lvl="1"/>
            <a:r>
              <a:rPr lang="en-GB" sz="2400" dirty="0"/>
              <a:t>Gap between pupils ‘with’ and ‘without’ prior language is far less apparent to them</a:t>
            </a:r>
          </a:p>
          <a:p>
            <a:pPr lvl="1"/>
            <a:r>
              <a:rPr lang="en-GB" sz="2400" dirty="0"/>
              <a:t>Even without inter-school liaison, chance of de-motivation through boredom or excessive challenge much reduced</a:t>
            </a:r>
          </a:p>
        </p:txBody>
      </p:sp>
    </p:spTree>
    <p:extLst>
      <p:ext uri="{BB962C8B-B14F-4D97-AF65-F5344CB8AC3E}">
        <p14:creationId xmlns:p14="http://schemas.microsoft.com/office/powerpoint/2010/main" val="2997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99008" y="50091"/>
            <a:ext cx="10515600" cy="1325563"/>
          </a:xfrm>
        </p:spPr>
        <p:txBody>
          <a:bodyPr>
            <a:normAutofit/>
          </a:bodyPr>
          <a:lstStyle/>
          <a:p>
            <a:r>
              <a:rPr lang="en-GB" sz="3600" b="1" dirty="0">
                <a:solidFill>
                  <a:schemeClr val="bg1"/>
                </a:solidFill>
              </a:rPr>
              <a:t>Quick wins [2]</a:t>
            </a:r>
          </a:p>
        </p:txBody>
      </p:sp>
      <p:sp>
        <p:nvSpPr>
          <p:cNvPr id="3" name="Content Placeholder 2"/>
          <p:cNvSpPr>
            <a:spLocks noGrp="1"/>
          </p:cNvSpPr>
          <p:nvPr>
            <p:ph idx="1"/>
          </p:nvPr>
        </p:nvSpPr>
        <p:spPr>
          <a:xfrm>
            <a:off x="409222" y="1622426"/>
            <a:ext cx="10515600" cy="4351338"/>
          </a:xfrm>
        </p:spPr>
        <p:txBody>
          <a:bodyPr/>
          <a:lstStyle/>
          <a:p>
            <a:pPr marL="0" indent="0">
              <a:buNone/>
            </a:pPr>
            <a:r>
              <a:rPr lang="en-GB" sz="3200" b="1" dirty="0"/>
              <a:t>Capture data from different sources</a:t>
            </a:r>
          </a:p>
          <a:p>
            <a:pPr lvl="1"/>
            <a:r>
              <a:rPr lang="en-GB" sz="2400" dirty="0"/>
              <a:t>Basic knowledge about provision from primary feeders (language taught, average minutes per week, list of topics)</a:t>
            </a:r>
          </a:p>
          <a:p>
            <a:pPr lvl="1"/>
            <a:r>
              <a:rPr lang="en-GB" sz="2400" dirty="0"/>
              <a:t>Y6 induction evening from parents (language taught at KS2, home language)</a:t>
            </a:r>
          </a:p>
          <a:p>
            <a:pPr lvl="1"/>
            <a:r>
              <a:rPr lang="en-GB" sz="2400" dirty="0"/>
              <a:t>Y6 pupil induction day or Y7 first lesson (short survey)</a:t>
            </a:r>
          </a:p>
          <a:p>
            <a:pPr lvl="1"/>
            <a:r>
              <a:rPr lang="en-GB" sz="2400" dirty="0"/>
              <a:t>Agreed piece of written work produced without reference resources (e.g., letter of introduction to new language teacher), which is then stuck inside front cover of Y7 exercise book</a:t>
            </a:r>
          </a:p>
        </p:txBody>
      </p:sp>
    </p:spTree>
    <p:extLst>
      <p:ext uri="{BB962C8B-B14F-4D97-AF65-F5344CB8AC3E}">
        <p14:creationId xmlns:p14="http://schemas.microsoft.com/office/powerpoint/2010/main" val="27460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99008" y="50091"/>
            <a:ext cx="10515600" cy="1325563"/>
          </a:xfrm>
        </p:spPr>
        <p:txBody>
          <a:bodyPr>
            <a:normAutofit/>
          </a:bodyPr>
          <a:lstStyle/>
          <a:p>
            <a:r>
              <a:rPr lang="en-GB" sz="3600" b="1" dirty="0">
                <a:solidFill>
                  <a:schemeClr val="bg1"/>
                </a:solidFill>
              </a:rPr>
              <a:t>Quick wins [3]</a:t>
            </a:r>
          </a:p>
        </p:txBody>
      </p:sp>
      <p:sp>
        <p:nvSpPr>
          <p:cNvPr id="3" name="Content Placeholder 2"/>
          <p:cNvSpPr>
            <a:spLocks noGrp="1"/>
          </p:cNvSpPr>
          <p:nvPr>
            <p:ph idx="1"/>
          </p:nvPr>
        </p:nvSpPr>
        <p:spPr>
          <a:xfrm>
            <a:off x="409222" y="1622426"/>
            <a:ext cx="10515600" cy="4351338"/>
          </a:xfrm>
        </p:spPr>
        <p:txBody>
          <a:bodyPr/>
          <a:lstStyle/>
          <a:p>
            <a:pPr marL="0" indent="0">
              <a:buNone/>
            </a:pPr>
            <a:r>
              <a:rPr lang="en-GB" sz="3200" b="1" dirty="0"/>
              <a:t>Baseline testing</a:t>
            </a:r>
          </a:p>
          <a:p>
            <a:pPr lvl="1"/>
            <a:r>
              <a:rPr lang="en-GB" sz="2400" dirty="0"/>
              <a:t>Language Magician?</a:t>
            </a:r>
          </a:p>
          <a:p>
            <a:pPr lvl="1"/>
            <a:r>
              <a:rPr lang="en-GB" sz="2400" dirty="0"/>
              <a:t>Language Aptitude Test? </a:t>
            </a:r>
          </a:p>
          <a:p>
            <a:pPr lvl="1"/>
            <a:r>
              <a:rPr lang="en-GB" sz="2400" dirty="0"/>
              <a:t>School-created test in one language?</a:t>
            </a:r>
          </a:p>
          <a:p>
            <a:pPr lvl="2"/>
            <a:r>
              <a:rPr lang="en-GB" sz="2200" dirty="0"/>
              <a:t>E.g., pupils write (or select) the English for some high frequency words they hear and/or read </a:t>
            </a:r>
          </a:p>
          <a:p>
            <a:pPr lvl="1"/>
            <a:r>
              <a:rPr lang="en-GB" sz="2400" dirty="0"/>
              <a:t>Primary Bee?</a:t>
            </a:r>
          </a:p>
          <a:p>
            <a:pPr lvl="1"/>
            <a:endParaRPr lang="en-GB" sz="2400" dirty="0"/>
          </a:p>
          <a:p>
            <a:pPr lvl="1"/>
            <a:endParaRPr lang="en-GB" sz="2400" dirty="0"/>
          </a:p>
        </p:txBody>
      </p:sp>
    </p:spTree>
    <p:extLst>
      <p:ext uri="{BB962C8B-B14F-4D97-AF65-F5344CB8AC3E}">
        <p14:creationId xmlns:p14="http://schemas.microsoft.com/office/powerpoint/2010/main" val="8060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25679"/>
            <a:ext cx="11072283" cy="1325563"/>
          </a:xfrm>
        </p:spPr>
        <p:txBody>
          <a:bodyPr>
            <a:normAutofit/>
          </a:bodyPr>
          <a:lstStyle/>
          <a:p>
            <a:pPr algn="ctr"/>
            <a:r>
              <a:rPr lang="en-GB" sz="3600" dirty="0">
                <a:hlinkClick r:id="rId3"/>
              </a:rPr>
              <a:t>The Language Magician</a:t>
            </a:r>
            <a:endParaRPr lang="en-GB" sz="3600" dirty="0"/>
          </a:p>
        </p:txBody>
      </p:sp>
      <p:pic>
        <p:nvPicPr>
          <p:cNvPr id="6" name="Picture 5" descr="screen shot of the Language Magician "/>
          <p:cNvPicPr>
            <a:picLocks noChangeAspect="1"/>
          </p:cNvPicPr>
          <p:nvPr/>
        </p:nvPicPr>
        <p:blipFill>
          <a:blip r:embed="rId4"/>
          <a:stretch>
            <a:fillRect/>
          </a:stretch>
        </p:blipFill>
        <p:spPr>
          <a:xfrm>
            <a:off x="2161617" y="1130550"/>
            <a:ext cx="8006348" cy="487707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93335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a language test"/>
          <p:cNvPicPr>
            <a:picLocks noChangeAspect="1"/>
          </p:cNvPicPr>
          <p:nvPr/>
        </p:nvPicPr>
        <p:blipFill>
          <a:blip r:embed="rId3"/>
          <a:stretch>
            <a:fillRect/>
          </a:stretch>
        </p:blipFill>
        <p:spPr>
          <a:xfrm>
            <a:off x="1674283" y="147496"/>
            <a:ext cx="8722784" cy="6226364"/>
          </a:xfrm>
          <a:prstGeom prst="rect">
            <a:avLst/>
          </a:prstGeom>
        </p:spPr>
      </p:pic>
      <p:sp>
        <p:nvSpPr>
          <p:cNvPr id="2" name="Title 1" hidden="1">
            <a:extLst>
              <a:ext uri="{FF2B5EF4-FFF2-40B4-BE49-F238E27FC236}">
                <a16:creationId xmlns:a16="http://schemas.microsoft.com/office/drawing/2014/main" id="{18F12F2C-1268-6F42-B731-CF8F954FCB91}"/>
              </a:ext>
            </a:extLst>
          </p:cNvPr>
          <p:cNvSpPr>
            <a:spLocks noGrp="1"/>
          </p:cNvSpPr>
          <p:nvPr>
            <p:ph type="title"/>
          </p:nvPr>
        </p:nvSpPr>
        <p:spPr/>
        <p:txBody>
          <a:bodyPr/>
          <a:lstStyle/>
          <a:p>
            <a:r>
              <a:rPr lang="en-US" dirty="0"/>
              <a:t>LAT</a:t>
            </a:r>
          </a:p>
        </p:txBody>
      </p:sp>
    </p:spTree>
    <p:extLst>
      <p:ext uri="{BB962C8B-B14F-4D97-AF65-F5344CB8AC3E}">
        <p14:creationId xmlns:p14="http://schemas.microsoft.com/office/powerpoint/2010/main" val="201760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0B8B-458D-D447-9B55-9D38F3F45598}"/>
              </a:ext>
            </a:extLst>
          </p:cNvPr>
          <p:cNvSpPr>
            <a:spLocks noGrp="1"/>
          </p:cNvSpPr>
          <p:nvPr>
            <p:ph type="title"/>
          </p:nvPr>
        </p:nvSpPr>
        <p:spPr>
          <a:xfrm>
            <a:off x="210629" y="161984"/>
            <a:ext cx="11282871" cy="1035567"/>
          </a:xfrm>
        </p:spPr>
        <p:txBody>
          <a:bodyPr>
            <a:normAutofit/>
          </a:bodyPr>
          <a:lstStyle/>
          <a:p>
            <a:r>
              <a:rPr lang="en-US" sz="2800" dirty="0">
                <a:hlinkClick r:id="rId3"/>
              </a:rPr>
              <a:t>Example of Language Analytic Ability test </a:t>
            </a:r>
            <a:r>
              <a:rPr lang="en-US" sz="1600" dirty="0"/>
              <a:t>(Kasprowicz &amp; Marsden, 2019)</a:t>
            </a:r>
            <a:br>
              <a:rPr lang="en-US" sz="1600" dirty="0"/>
            </a:br>
            <a:r>
              <a:rPr lang="en-GB" sz="2800" dirty="0"/>
              <a:t>Created for year 5 &amp; 6:</a:t>
            </a:r>
            <a:endParaRPr lang="en-US" sz="2200" dirty="0"/>
          </a:p>
        </p:txBody>
      </p:sp>
      <p:sp>
        <p:nvSpPr>
          <p:cNvPr id="6" name="Rectangle 5">
            <a:extLst>
              <a:ext uri="{FF2B5EF4-FFF2-40B4-BE49-F238E27FC236}">
                <a16:creationId xmlns:a16="http://schemas.microsoft.com/office/drawing/2014/main" id="{E9033BE9-01DC-B14D-B73A-13932DC92CAE}"/>
              </a:ext>
            </a:extLst>
          </p:cNvPr>
          <p:cNvSpPr/>
          <p:nvPr/>
        </p:nvSpPr>
        <p:spPr>
          <a:xfrm>
            <a:off x="210629" y="1458888"/>
            <a:ext cx="4982473" cy="1200329"/>
          </a:xfrm>
          <a:prstGeom prst="rect">
            <a:avLst/>
          </a:prstGeom>
        </p:spPr>
        <p:txBody>
          <a:bodyPr wrap="square">
            <a:spAutoFit/>
          </a:bodyPr>
          <a:lstStyle/>
          <a:p>
            <a:pPr lvl="0" eaLnBrk="0" fontAlgn="base" hangingPunct="0">
              <a:spcBef>
                <a:spcPct val="0"/>
              </a:spcBef>
              <a:spcAft>
                <a:spcPct val="0"/>
              </a:spcAft>
            </a:pPr>
            <a:r>
              <a:rPr lang="en-US" altLang="en-US"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Somali is a language from Africa. </a:t>
            </a:r>
            <a:endParaRPr lang="en-US" altLang="en-US" sz="1600" dirty="0">
              <a:solidFill>
                <a:srgbClr val="002060"/>
              </a:solidFill>
              <a:latin typeface="Century Gothic" panose="020B0502020202020204" pitchFamily="34" charset="0"/>
            </a:endParaRPr>
          </a:p>
          <a:p>
            <a:pPr lvl="0" eaLnBrk="0" fontAlgn="base" hangingPunct="0">
              <a:spcBef>
                <a:spcPct val="0"/>
              </a:spcBef>
              <a:spcAft>
                <a:spcPct val="0"/>
              </a:spcAft>
            </a:pPr>
            <a:r>
              <a:rPr lang="en-US" altLang="en-US"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Look how you say “</a:t>
            </a:r>
            <a:r>
              <a:rPr lang="en-US" altLang="en-US"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a:t>
            </a:r>
            <a:r>
              <a:rPr lang="en-US" altLang="en-US"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did something and “</a:t>
            </a:r>
            <a:r>
              <a:rPr lang="en-US" altLang="en-US"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he</a:t>
            </a:r>
            <a:r>
              <a:rPr lang="en-US" altLang="en-US"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did something in the past.</a:t>
            </a:r>
            <a:endParaRPr lang="en-US" altLang="en-US" sz="1600" dirty="0">
              <a:solidFill>
                <a:srgbClr val="002060"/>
              </a:solidFill>
              <a:latin typeface="Century Gothic" panose="020B0502020202020204" pitchFamily="34" charset="0"/>
            </a:endParaRPr>
          </a:p>
          <a:p>
            <a:pPr lvl="0" eaLnBrk="0" fontAlgn="base" hangingPunct="0">
              <a:spcBef>
                <a:spcPct val="0"/>
              </a:spcBef>
              <a:spcAft>
                <a:spcPct val="0"/>
              </a:spcAft>
            </a:pPr>
            <a:r>
              <a:rPr lang="en-US" altLang="en-US"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Can you spot any patterns? </a:t>
            </a:r>
            <a:endParaRPr lang="en-US" altLang="en-US" sz="1600" dirty="0">
              <a:solidFill>
                <a:srgbClr val="002060"/>
              </a:solidFill>
              <a:latin typeface="Century Gothic" panose="020B0502020202020204" pitchFamily="34" charset="0"/>
            </a:endParaRPr>
          </a:p>
        </p:txBody>
      </p:sp>
      <p:graphicFrame>
        <p:nvGraphicFramePr>
          <p:cNvPr id="4" name="Content Placeholder 3" descr="table showing English meaning against Somali verb">
            <a:extLst>
              <a:ext uri="{FF2B5EF4-FFF2-40B4-BE49-F238E27FC236}">
                <a16:creationId xmlns:a16="http://schemas.microsoft.com/office/drawing/2014/main" id="{F85922C6-BFA1-6A48-9257-D3A8AD8EB130}"/>
              </a:ext>
            </a:extLst>
          </p:cNvPr>
          <p:cNvGraphicFramePr>
            <a:graphicFrameLocks noGrp="1"/>
          </p:cNvGraphicFramePr>
          <p:nvPr>
            <p:ph idx="1"/>
            <p:extLst>
              <p:ext uri="{D42A27DB-BD31-4B8C-83A1-F6EECF244321}">
                <p14:modId xmlns:p14="http://schemas.microsoft.com/office/powerpoint/2010/main" val="1001123222"/>
              </p:ext>
            </p:extLst>
          </p:nvPr>
        </p:nvGraphicFramePr>
        <p:xfrm>
          <a:off x="5570038" y="1010899"/>
          <a:ext cx="6374211" cy="3076325"/>
        </p:xfrm>
        <a:graphic>
          <a:graphicData uri="http://schemas.openxmlformats.org/drawingml/2006/table">
            <a:tbl>
              <a:tblPr firstRow="1" firstCol="1" bandRow="1">
                <a:tableStyleId>{5C22544A-7EE6-4342-B048-85BDC9FD1C3A}</a:tableStyleId>
              </a:tblPr>
              <a:tblGrid>
                <a:gridCol w="1574202">
                  <a:extLst>
                    <a:ext uri="{9D8B030D-6E8A-4147-A177-3AD203B41FA5}">
                      <a16:colId xmlns:a16="http://schemas.microsoft.com/office/drawing/2014/main" val="1345274895"/>
                    </a:ext>
                  </a:extLst>
                </a:gridCol>
                <a:gridCol w="1611416">
                  <a:extLst>
                    <a:ext uri="{9D8B030D-6E8A-4147-A177-3AD203B41FA5}">
                      <a16:colId xmlns:a16="http://schemas.microsoft.com/office/drawing/2014/main" val="2688735576"/>
                    </a:ext>
                  </a:extLst>
                </a:gridCol>
                <a:gridCol w="1642676">
                  <a:extLst>
                    <a:ext uri="{9D8B030D-6E8A-4147-A177-3AD203B41FA5}">
                      <a16:colId xmlns:a16="http://schemas.microsoft.com/office/drawing/2014/main" val="806145193"/>
                    </a:ext>
                  </a:extLst>
                </a:gridCol>
                <a:gridCol w="1545917">
                  <a:extLst>
                    <a:ext uri="{9D8B030D-6E8A-4147-A177-3AD203B41FA5}">
                      <a16:colId xmlns:a16="http://schemas.microsoft.com/office/drawing/2014/main" val="3584469041"/>
                    </a:ext>
                  </a:extLst>
                </a:gridCol>
              </a:tblGrid>
              <a:tr h="676973">
                <a:tc>
                  <a:txBody>
                    <a:bodyPr/>
                    <a:lstStyle/>
                    <a:p>
                      <a:pPr algn="ctr">
                        <a:lnSpc>
                          <a:spcPct val="107000"/>
                        </a:lnSpc>
                        <a:spcBef>
                          <a:spcPts val="600"/>
                        </a:spcBef>
                        <a:spcAft>
                          <a:spcPts val="600"/>
                        </a:spcAft>
                      </a:pPr>
                      <a:r>
                        <a:rPr lang="en-GB" sz="1800" dirty="0">
                          <a:effectLst/>
                          <a:latin typeface="Century Gothic" panose="020B0502020202020204" pitchFamily="34" charset="0"/>
                        </a:rPr>
                        <a:t>English meaning</a:t>
                      </a:r>
                      <a:endParaRPr lang="en-GB"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1800" dirty="0">
                          <a:effectLst/>
                          <a:latin typeface="Century Gothic" panose="020B0502020202020204" pitchFamily="34" charset="0"/>
                        </a:rPr>
                        <a:t>Somali verb (“I”)</a:t>
                      </a:r>
                      <a:endParaRPr lang="en-GB"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1800" dirty="0">
                          <a:effectLst/>
                          <a:latin typeface="Century Gothic" panose="020B0502020202020204" pitchFamily="34" charset="0"/>
                        </a:rPr>
                        <a:t>Somali verb (“he”)</a:t>
                      </a:r>
                      <a:endParaRPr lang="en-GB"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1800" dirty="0">
                          <a:effectLst/>
                          <a:latin typeface="Century Gothic" panose="020B0502020202020204" pitchFamily="34" charset="0"/>
                        </a:rPr>
                        <a:t>English meaning</a:t>
                      </a:r>
                      <a:endParaRPr lang="en-GB"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0790547"/>
                  </a:ext>
                </a:extLst>
              </a:tr>
              <a:tr h="529008">
                <a:tc>
                  <a:txBody>
                    <a:bodyPr/>
                    <a:lstStyle/>
                    <a:p>
                      <a:pPr algn="ctr">
                        <a:lnSpc>
                          <a:spcPct val="107000"/>
                        </a:lnSpc>
                        <a:spcBef>
                          <a:spcPts val="600"/>
                        </a:spcBef>
                        <a:spcAft>
                          <a:spcPts val="600"/>
                        </a:spcAft>
                      </a:pPr>
                      <a:r>
                        <a:rPr lang="en-GB" sz="2000">
                          <a:effectLst/>
                          <a:latin typeface="Century Gothic" panose="020B0502020202020204" pitchFamily="34" charset="0"/>
                        </a:rPr>
                        <a:t>I went</a:t>
                      </a:r>
                      <a:endParaRPr lang="en-GB"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800" dirty="0" err="1">
                          <a:solidFill>
                            <a:srgbClr val="002060"/>
                          </a:solidFill>
                          <a:effectLst/>
                          <a:latin typeface="Century Gothic" panose="020B0502020202020204" pitchFamily="34" charset="0"/>
                        </a:rPr>
                        <a:t>tagay</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800">
                          <a:solidFill>
                            <a:srgbClr val="002060"/>
                          </a:solidFill>
                          <a:effectLst/>
                          <a:latin typeface="Century Gothic" panose="020B0502020202020204" pitchFamily="34" charset="0"/>
                        </a:rPr>
                        <a:t>tagtay</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000">
                          <a:solidFill>
                            <a:srgbClr val="002060"/>
                          </a:solidFill>
                          <a:effectLst/>
                          <a:latin typeface="Century Gothic" panose="020B0502020202020204" pitchFamily="34" charset="0"/>
                        </a:rPr>
                        <a:t>He went</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5063036"/>
                  </a:ext>
                </a:extLst>
              </a:tr>
              <a:tr h="812328">
                <a:tc>
                  <a:txBody>
                    <a:bodyPr/>
                    <a:lstStyle/>
                    <a:p>
                      <a:pPr algn="ctr">
                        <a:lnSpc>
                          <a:spcPct val="107000"/>
                        </a:lnSpc>
                        <a:spcBef>
                          <a:spcPts val="600"/>
                        </a:spcBef>
                        <a:spcAft>
                          <a:spcPts val="600"/>
                        </a:spcAft>
                      </a:pPr>
                      <a:r>
                        <a:rPr lang="en-GB" sz="2000">
                          <a:effectLst/>
                          <a:latin typeface="Century Gothic" panose="020B0502020202020204" pitchFamily="34" charset="0"/>
                        </a:rPr>
                        <a:t>I brought</a:t>
                      </a:r>
                      <a:endParaRPr lang="en-GB"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800" dirty="0" err="1">
                          <a:solidFill>
                            <a:srgbClr val="002060"/>
                          </a:solidFill>
                          <a:effectLst/>
                          <a:latin typeface="Century Gothic" panose="020B0502020202020204" pitchFamily="34" charset="0"/>
                        </a:rPr>
                        <a:t>keenay</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800" dirty="0" err="1">
                          <a:solidFill>
                            <a:srgbClr val="002060"/>
                          </a:solidFill>
                          <a:effectLst/>
                          <a:latin typeface="Century Gothic" panose="020B0502020202020204" pitchFamily="34" charset="0"/>
                        </a:rPr>
                        <a:t>keentay</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000" dirty="0">
                          <a:solidFill>
                            <a:srgbClr val="002060"/>
                          </a:solidFill>
                          <a:effectLst/>
                          <a:latin typeface="Century Gothic" panose="020B0502020202020204" pitchFamily="34" charset="0"/>
                        </a:rPr>
                        <a:t>He brought</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5090819"/>
                  </a:ext>
                </a:extLst>
              </a:tr>
              <a:tr h="529008">
                <a:tc>
                  <a:txBody>
                    <a:bodyPr/>
                    <a:lstStyle/>
                    <a:p>
                      <a:pPr algn="ctr">
                        <a:lnSpc>
                          <a:spcPct val="107000"/>
                        </a:lnSpc>
                        <a:spcBef>
                          <a:spcPts val="600"/>
                        </a:spcBef>
                        <a:spcAft>
                          <a:spcPts val="600"/>
                        </a:spcAft>
                      </a:pPr>
                      <a:r>
                        <a:rPr lang="en-GB" sz="2000">
                          <a:effectLst/>
                          <a:latin typeface="Century Gothic" panose="020B0502020202020204" pitchFamily="34" charset="0"/>
                        </a:rPr>
                        <a:t>I rose</a:t>
                      </a:r>
                      <a:endParaRPr lang="en-GB"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800">
                          <a:solidFill>
                            <a:srgbClr val="002060"/>
                          </a:solidFill>
                          <a:effectLst/>
                          <a:latin typeface="Century Gothic" panose="020B0502020202020204" pitchFamily="34" charset="0"/>
                        </a:rPr>
                        <a:t>kacay</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800">
                          <a:solidFill>
                            <a:srgbClr val="002060"/>
                          </a:solidFill>
                          <a:effectLst/>
                          <a:latin typeface="Century Gothic" panose="020B0502020202020204" pitchFamily="34" charset="0"/>
                        </a:rPr>
                        <a:t>kactay</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000" dirty="0">
                          <a:solidFill>
                            <a:srgbClr val="002060"/>
                          </a:solidFill>
                          <a:effectLst/>
                          <a:latin typeface="Century Gothic" panose="020B0502020202020204" pitchFamily="34" charset="0"/>
                        </a:rPr>
                        <a:t>He rose</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203604"/>
                  </a:ext>
                </a:extLst>
              </a:tr>
              <a:tr h="529008">
                <a:tc>
                  <a:txBody>
                    <a:bodyPr/>
                    <a:lstStyle/>
                    <a:p>
                      <a:pPr algn="ctr">
                        <a:lnSpc>
                          <a:spcPct val="107000"/>
                        </a:lnSpc>
                        <a:spcBef>
                          <a:spcPts val="600"/>
                        </a:spcBef>
                        <a:spcAft>
                          <a:spcPts val="600"/>
                        </a:spcAft>
                      </a:pPr>
                      <a:r>
                        <a:rPr lang="en-GB" sz="2000">
                          <a:effectLst/>
                          <a:latin typeface="Century Gothic" panose="020B0502020202020204" pitchFamily="34" charset="0"/>
                        </a:rPr>
                        <a:t>I taught</a:t>
                      </a:r>
                      <a:endParaRPr lang="en-GB"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800">
                          <a:solidFill>
                            <a:srgbClr val="002060"/>
                          </a:solidFill>
                          <a:effectLst/>
                          <a:latin typeface="Century Gothic" panose="020B0502020202020204" pitchFamily="34" charset="0"/>
                        </a:rPr>
                        <a:t>baray</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800" dirty="0" err="1">
                          <a:solidFill>
                            <a:srgbClr val="002060"/>
                          </a:solidFill>
                          <a:effectLst/>
                          <a:latin typeface="Century Gothic" panose="020B0502020202020204" pitchFamily="34" charset="0"/>
                        </a:rPr>
                        <a:t>bartay</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GB" sz="2000" dirty="0">
                          <a:solidFill>
                            <a:srgbClr val="002060"/>
                          </a:solidFill>
                          <a:effectLst/>
                          <a:latin typeface="Century Gothic" panose="020B0502020202020204" pitchFamily="34" charset="0"/>
                        </a:rPr>
                        <a:t>He taught</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6616065"/>
                  </a:ext>
                </a:extLst>
              </a:tr>
            </a:tbl>
          </a:graphicData>
        </a:graphic>
      </p:graphicFrame>
      <p:sp>
        <p:nvSpPr>
          <p:cNvPr id="7" name="Rectangle 1">
            <a:extLst>
              <a:ext uri="{FF2B5EF4-FFF2-40B4-BE49-F238E27FC236}">
                <a16:creationId xmlns:a16="http://schemas.microsoft.com/office/drawing/2014/main" id="{52F22CCF-B482-3143-BCCF-5A279534CE39}"/>
              </a:ext>
            </a:extLst>
          </p:cNvPr>
          <p:cNvSpPr>
            <a:spLocks noChangeArrowheads="1"/>
          </p:cNvSpPr>
          <p:nvPr/>
        </p:nvSpPr>
        <p:spPr bwMode="auto">
          <a:xfrm>
            <a:off x="323131" y="2920553"/>
            <a:ext cx="48699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Fill in the missing words in the table below. Use the examples above to help you.</a:t>
            </a:r>
            <a:endParaRPr kumimoji="0" lang="en-US" altLang="en-US" sz="3200" b="0" i="0" u="none" strike="noStrike" cap="none" normalizeH="0" baseline="0" dirty="0">
              <a:ln>
                <a:noFill/>
              </a:ln>
              <a:solidFill>
                <a:srgbClr val="002060"/>
              </a:solidFill>
              <a:effectLst/>
              <a:latin typeface="Century Gothic" panose="020B0502020202020204" pitchFamily="34" charset="0"/>
            </a:endParaRPr>
          </a:p>
        </p:txBody>
      </p:sp>
      <p:graphicFrame>
        <p:nvGraphicFramePr>
          <p:cNvPr id="5" name="Content Placeholder 3" descr="table showing English meaning against Somali verbs">
            <a:extLst>
              <a:ext uri="{FF2B5EF4-FFF2-40B4-BE49-F238E27FC236}">
                <a16:creationId xmlns:a16="http://schemas.microsoft.com/office/drawing/2014/main" id="{CF7E9A87-58B6-DC47-8044-18EA601DE037}"/>
              </a:ext>
            </a:extLst>
          </p:cNvPr>
          <p:cNvGraphicFramePr>
            <a:graphicFrameLocks/>
          </p:cNvGraphicFramePr>
          <p:nvPr>
            <p:extLst>
              <p:ext uri="{D42A27DB-BD31-4B8C-83A1-F6EECF244321}">
                <p14:modId xmlns:p14="http://schemas.microsoft.com/office/powerpoint/2010/main" val="2129028600"/>
              </p:ext>
            </p:extLst>
          </p:nvPr>
        </p:nvGraphicFramePr>
        <p:xfrm>
          <a:off x="323131" y="4197379"/>
          <a:ext cx="7382867" cy="2152398"/>
        </p:xfrm>
        <a:graphic>
          <a:graphicData uri="http://schemas.openxmlformats.org/drawingml/2006/table">
            <a:tbl>
              <a:tblPr firstRow="1" firstCol="1" bandRow="1">
                <a:tableStyleId>{5C22544A-7EE6-4342-B048-85BDC9FD1C3A}</a:tableStyleId>
              </a:tblPr>
              <a:tblGrid>
                <a:gridCol w="1712743">
                  <a:extLst>
                    <a:ext uri="{9D8B030D-6E8A-4147-A177-3AD203B41FA5}">
                      <a16:colId xmlns:a16="http://schemas.microsoft.com/office/drawing/2014/main" val="730989983"/>
                    </a:ext>
                  </a:extLst>
                </a:gridCol>
                <a:gridCol w="1906802">
                  <a:extLst>
                    <a:ext uri="{9D8B030D-6E8A-4147-A177-3AD203B41FA5}">
                      <a16:colId xmlns:a16="http://schemas.microsoft.com/office/drawing/2014/main" val="409584893"/>
                    </a:ext>
                  </a:extLst>
                </a:gridCol>
                <a:gridCol w="2026223">
                  <a:extLst>
                    <a:ext uri="{9D8B030D-6E8A-4147-A177-3AD203B41FA5}">
                      <a16:colId xmlns:a16="http://schemas.microsoft.com/office/drawing/2014/main" val="3911220679"/>
                    </a:ext>
                  </a:extLst>
                </a:gridCol>
                <a:gridCol w="1737099">
                  <a:extLst>
                    <a:ext uri="{9D8B030D-6E8A-4147-A177-3AD203B41FA5}">
                      <a16:colId xmlns:a16="http://schemas.microsoft.com/office/drawing/2014/main" val="3268070813"/>
                    </a:ext>
                  </a:extLst>
                </a:gridCol>
              </a:tblGrid>
              <a:tr h="325275">
                <a:tc>
                  <a:txBody>
                    <a:bodyPr/>
                    <a:lstStyle/>
                    <a:p>
                      <a:pPr algn="ctr">
                        <a:lnSpc>
                          <a:spcPct val="107000"/>
                        </a:lnSpc>
                        <a:spcBef>
                          <a:spcPts val="600"/>
                        </a:spcBef>
                        <a:spcAft>
                          <a:spcPts val="600"/>
                        </a:spcAft>
                      </a:pPr>
                      <a:r>
                        <a:rPr lang="en-GB" sz="1800" dirty="0" smtClean="0">
                          <a:solidFill>
                            <a:srgbClr val="002060"/>
                          </a:solidFill>
                          <a:effectLst/>
                          <a:latin typeface="Century Gothic" panose="020B0502020202020204" pitchFamily="34" charset="0"/>
                        </a:rPr>
                        <a:t>English meaning</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800">
                          <a:solidFill>
                            <a:srgbClr val="002060"/>
                          </a:solidFill>
                          <a:effectLst/>
                          <a:latin typeface="Century Gothic" panose="020B0502020202020204" pitchFamily="34" charset="0"/>
                        </a:rPr>
                        <a:t>Somali verb (“I”)</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800" dirty="0">
                          <a:solidFill>
                            <a:srgbClr val="002060"/>
                          </a:solidFill>
                          <a:effectLst/>
                          <a:latin typeface="Century Gothic" panose="020B0502020202020204" pitchFamily="34" charset="0"/>
                        </a:rPr>
                        <a:t>Somali verb (“He”)</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800">
                          <a:solidFill>
                            <a:srgbClr val="002060"/>
                          </a:solidFill>
                          <a:effectLst/>
                          <a:latin typeface="Century Gothic" panose="020B0502020202020204" pitchFamily="34" charset="0"/>
                        </a:rPr>
                        <a:t>English meaning</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3999865"/>
                  </a:ext>
                </a:extLst>
              </a:tr>
              <a:tr h="378459">
                <a:tc>
                  <a:txBody>
                    <a:bodyPr/>
                    <a:lstStyle/>
                    <a:p>
                      <a:pPr algn="ctr">
                        <a:lnSpc>
                          <a:spcPct val="107000"/>
                        </a:lnSpc>
                        <a:spcBef>
                          <a:spcPts val="600"/>
                        </a:spcBef>
                        <a:spcAft>
                          <a:spcPts val="600"/>
                        </a:spcAft>
                      </a:pPr>
                      <a:r>
                        <a:rPr lang="en-GB" sz="1800">
                          <a:solidFill>
                            <a:srgbClr val="002060"/>
                          </a:solidFill>
                          <a:effectLst/>
                          <a:latin typeface="Century Gothic" panose="020B0502020202020204" pitchFamily="34" charset="0"/>
                        </a:rPr>
                        <a:t>I saw</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2400" dirty="0" err="1">
                          <a:solidFill>
                            <a:srgbClr val="002060"/>
                          </a:solidFill>
                          <a:effectLst/>
                          <a:latin typeface="Century Gothic" panose="020B0502020202020204" pitchFamily="34" charset="0"/>
                        </a:rPr>
                        <a:t>aragay</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2400">
                          <a:solidFill>
                            <a:srgbClr val="002060"/>
                          </a:solidFill>
                          <a:effectLst/>
                          <a:latin typeface="Century Gothic" panose="020B0502020202020204" pitchFamily="34" charset="0"/>
                        </a:rPr>
                        <a:t> </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800">
                          <a:solidFill>
                            <a:srgbClr val="002060"/>
                          </a:solidFill>
                          <a:effectLst/>
                          <a:latin typeface="Century Gothic" panose="020B0502020202020204" pitchFamily="34" charset="0"/>
                        </a:rPr>
                        <a:t>He saw</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4270607"/>
                  </a:ext>
                </a:extLst>
              </a:tr>
              <a:tr h="378459">
                <a:tc>
                  <a:txBody>
                    <a:bodyPr/>
                    <a:lstStyle/>
                    <a:p>
                      <a:pPr algn="ctr">
                        <a:lnSpc>
                          <a:spcPct val="107000"/>
                        </a:lnSpc>
                        <a:spcBef>
                          <a:spcPts val="600"/>
                        </a:spcBef>
                        <a:spcAft>
                          <a:spcPts val="600"/>
                        </a:spcAft>
                      </a:pPr>
                      <a:r>
                        <a:rPr lang="en-GB" sz="1800">
                          <a:solidFill>
                            <a:srgbClr val="002060"/>
                          </a:solidFill>
                          <a:effectLst/>
                          <a:latin typeface="Century Gothic" panose="020B0502020202020204" pitchFamily="34" charset="0"/>
                        </a:rPr>
                        <a:t>I built</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2400" dirty="0">
                          <a:solidFill>
                            <a:srgbClr val="002060"/>
                          </a:solidFill>
                          <a:effectLst/>
                          <a:latin typeface="Century Gothic" panose="020B0502020202020204" pitchFamily="34" charset="0"/>
                        </a:rPr>
                        <a:t> </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2400" dirty="0" err="1">
                          <a:solidFill>
                            <a:srgbClr val="002060"/>
                          </a:solidFill>
                          <a:effectLst/>
                          <a:latin typeface="Century Gothic" panose="020B0502020202020204" pitchFamily="34" charset="0"/>
                        </a:rPr>
                        <a:t>dhistay</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800" dirty="0">
                          <a:solidFill>
                            <a:srgbClr val="002060"/>
                          </a:solidFill>
                          <a:effectLst/>
                          <a:latin typeface="Century Gothic" panose="020B0502020202020204" pitchFamily="34" charset="0"/>
                        </a:rPr>
                        <a:t>He built</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2892566"/>
                  </a:ext>
                </a:extLst>
              </a:tr>
              <a:tr h="378459">
                <a:tc>
                  <a:txBody>
                    <a:bodyPr/>
                    <a:lstStyle/>
                    <a:p>
                      <a:pPr algn="ctr">
                        <a:lnSpc>
                          <a:spcPct val="107000"/>
                        </a:lnSpc>
                        <a:spcBef>
                          <a:spcPts val="600"/>
                        </a:spcBef>
                        <a:spcAft>
                          <a:spcPts val="600"/>
                        </a:spcAft>
                      </a:pPr>
                      <a:r>
                        <a:rPr lang="en-GB" sz="1800">
                          <a:solidFill>
                            <a:srgbClr val="002060"/>
                          </a:solidFill>
                          <a:effectLst/>
                          <a:latin typeface="Century Gothic" panose="020B0502020202020204" pitchFamily="34" charset="0"/>
                        </a:rPr>
                        <a:t>I entered</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2400">
                          <a:solidFill>
                            <a:srgbClr val="002060"/>
                          </a:solidFill>
                          <a:effectLst/>
                          <a:latin typeface="Century Gothic" panose="020B0502020202020204" pitchFamily="34" charset="0"/>
                        </a:rPr>
                        <a:t> </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2400" dirty="0" err="1">
                          <a:solidFill>
                            <a:srgbClr val="002060"/>
                          </a:solidFill>
                          <a:effectLst/>
                          <a:latin typeface="Century Gothic" panose="020B0502020202020204" pitchFamily="34" charset="0"/>
                        </a:rPr>
                        <a:t>galtay</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800">
                          <a:solidFill>
                            <a:srgbClr val="002060"/>
                          </a:solidFill>
                          <a:effectLst/>
                          <a:latin typeface="Century Gothic" panose="020B0502020202020204" pitchFamily="34" charset="0"/>
                        </a:rPr>
                        <a:t>He entered</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112424"/>
                  </a:ext>
                </a:extLst>
              </a:tr>
              <a:tr h="378459">
                <a:tc>
                  <a:txBody>
                    <a:bodyPr/>
                    <a:lstStyle/>
                    <a:p>
                      <a:pPr algn="ctr">
                        <a:lnSpc>
                          <a:spcPct val="107000"/>
                        </a:lnSpc>
                        <a:spcBef>
                          <a:spcPts val="600"/>
                        </a:spcBef>
                        <a:spcAft>
                          <a:spcPts val="600"/>
                        </a:spcAft>
                      </a:pPr>
                      <a:r>
                        <a:rPr lang="en-GB" sz="1800">
                          <a:solidFill>
                            <a:srgbClr val="002060"/>
                          </a:solidFill>
                          <a:effectLst/>
                          <a:latin typeface="Century Gothic" panose="020B0502020202020204" pitchFamily="34" charset="0"/>
                        </a:rPr>
                        <a:t>I ran away</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2400">
                          <a:solidFill>
                            <a:srgbClr val="002060"/>
                          </a:solidFill>
                          <a:effectLst/>
                          <a:latin typeface="Century Gothic" panose="020B0502020202020204" pitchFamily="34" charset="0"/>
                        </a:rPr>
                        <a:t>cararay</a:t>
                      </a:r>
                      <a:endParaRPr lang="en-GB" sz="16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2400" dirty="0">
                          <a:solidFill>
                            <a:srgbClr val="002060"/>
                          </a:solidFill>
                          <a:effectLst/>
                          <a:latin typeface="Century Gothic" panose="020B0502020202020204" pitchFamily="34" charset="0"/>
                        </a:rPr>
                        <a:t> </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800" dirty="0">
                          <a:solidFill>
                            <a:srgbClr val="002060"/>
                          </a:solidFill>
                          <a:effectLst/>
                          <a:latin typeface="Century Gothic" panose="020B0502020202020204" pitchFamily="34" charset="0"/>
                        </a:rPr>
                        <a:t>He ran away</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0041881"/>
                  </a:ext>
                </a:extLst>
              </a:tr>
            </a:tbl>
          </a:graphicData>
        </a:graphic>
      </p:graphicFrame>
    </p:spTree>
    <p:extLst>
      <p:ext uri="{BB962C8B-B14F-4D97-AF65-F5344CB8AC3E}">
        <p14:creationId xmlns:p14="http://schemas.microsoft.com/office/powerpoint/2010/main" val="80158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7817224" cy="867128"/>
          </a:xfrm>
          <a:prstGeom prst="rect">
            <a:avLst/>
          </a:prstGeom>
        </p:spPr>
      </p:pic>
      <p:sp>
        <p:nvSpPr>
          <p:cNvPr id="2" name="Title 1"/>
          <p:cNvSpPr>
            <a:spLocks noGrp="1"/>
          </p:cNvSpPr>
          <p:nvPr>
            <p:ph type="title"/>
          </p:nvPr>
        </p:nvSpPr>
        <p:spPr>
          <a:xfrm>
            <a:off x="82286" y="0"/>
            <a:ext cx="8254890" cy="1325563"/>
          </a:xfrm>
        </p:spPr>
        <p:txBody>
          <a:bodyPr>
            <a:normAutofit/>
          </a:bodyPr>
          <a:lstStyle/>
          <a:p>
            <a:r>
              <a:rPr lang="en-GB" sz="3600" b="1" dirty="0">
                <a:solidFill>
                  <a:schemeClr val="bg1"/>
                </a:solidFill>
              </a:rPr>
              <a:t>Does starting at primary help?</a:t>
            </a:r>
          </a:p>
        </p:txBody>
      </p:sp>
      <p:sp>
        <p:nvSpPr>
          <p:cNvPr id="4" name="TextBox 3">
            <a:extLst>
              <a:ext uri="{FF2B5EF4-FFF2-40B4-BE49-F238E27FC236}">
                <a16:creationId xmlns:a16="http://schemas.microsoft.com/office/drawing/2014/main" id="{2DD34CFC-7F52-5445-BB49-BEEC41131761}"/>
              </a:ext>
            </a:extLst>
          </p:cNvPr>
          <p:cNvSpPr txBox="1"/>
          <p:nvPr/>
        </p:nvSpPr>
        <p:spPr>
          <a:xfrm>
            <a:off x="262345" y="1071003"/>
            <a:ext cx="11929655" cy="5632311"/>
          </a:xfrm>
          <a:prstGeom prst="rect">
            <a:avLst/>
          </a:prstGeom>
          <a:noFill/>
        </p:spPr>
        <p:txBody>
          <a:bodyPr wrap="square" rtlCol="0">
            <a:spAutoFit/>
          </a:bodyPr>
          <a:lstStyle/>
          <a:p>
            <a:r>
              <a:rPr lang="en-US" sz="2800" dirty="0">
                <a:solidFill>
                  <a:srgbClr val="002060"/>
                </a:solidFill>
                <a:latin typeface="Century Gothic" panose="020B0502020202020204" pitchFamily="34" charset="0"/>
              </a:rPr>
              <a:t>“</a:t>
            </a:r>
            <a:r>
              <a:rPr lang="en-US" sz="2800" i="1" dirty="0">
                <a:solidFill>
                  <a:srgbClr val="002060"/>
                </a:solidFill>
                <a:latin typeface="Century Gothic" panose="020B0502020202020204" pitchFamily="34" charset="0"/>
              </a:rPr>
              <a:t>The younger the better!” …. </a:t>
            </a:r>
            <a:r>
              <a:rPr lang="en-US" sz="2800" dirty="0">
                <a:solidFill>
                  <a:srgbClr val="002060"/>
                </a:solidFill>
                <a:latin typeface="Century Gothic" panose="020B0502020202020204" pitchFamily="34" charset="0"/>
              </a:rPr>
              <a:t>“</a:t>
            </a:r>
            <a:r>
              <a:rPr lang="en-US" sz="2800" i="1" dirty="0">
                <a:solidFill>
                  <a:srgbClr val="002060"/>
                </a:solidFill>
                <a:latin typeface="Century Gothic" panose="020B0502020202020204" pitchFamily="34" charset="0"/>
              </a:rPr>
              <a:t>They just absorb it!”</a:t>
            </a:r>
          </a:p>
          <a:p>
            <a:endParaRPr lang="en-US" sz="28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BUT… evidence of long-term benefits of early start is </a:t>
            </a:r>
            <a:r>
              <a:rPr lang="en-US" sz="2800" b="1" dirty="0">
                <a:solidFill>
                  <a:srgbClr val="002060"/>
                </a:solidFill>
                <a:latin typeface="Century Gothic" panose="020B0502020202020204" pitchFamily="34" charset="0"/>
              </a:rPr>
              <a:t>mixed/negative </a:t>
            </a:r>
          </a:p>
          <a:p>
            <a:pPr algn="r"/>
            <a:r>
              <a:rPr lang="en-US" dirty="0">
                <a:solidFill>
                  <a:srgbClr val="002060"/>
                </a:solidFill>
                <a:latin typeface="Century Gothic" panose="020B0502020202020204" pitchFamily="34" charset="0"/>
              </a:rPr>
              <a:t>(Huang, 2016; </a:t>
            </a:r>
            <a:r>
              <a:rPr lang="en-US" dirty="0" err="1">
                <a:solidFill>
                  <a:srgbClr val="002060"/>
                </a:solidFill>
                <a:latin typeface="Century Gothic" panose="020B0502020202020204" pitchFamily="34" charset="0"/>
              </a:rPr>
              <a:t>Lambelet</a:t>
            </a:r>
            <a:r>
              <a:rPr lang="en-US" dirty="0">
                <a:solidFill>
                  <a:srgbClr val="002060"/>
                </a:solidFill>
                <a:latin typeface="Century Gothic" panose="020B0502020202020204" pitchFamily="34" charset="0"/>
              </a:rPr>
              <a:t> &amp; </a:t>
            </a:r>
            <a:r>
              <a:rPr lang="en-US" dirty="0" err="1">
                <a:solidFill>
                  <a:srgbClr val="002060"/>
                </a:solidFill>
                <a:latin typeface="Century Gothic" panose="020B0502020202020204" pitchFamily="34" charset="0"/>
              </a:rPr>
              <a:t>Berthele</a:t>
            </a:r>
            <a:r>
              <a:rPr lang="en-US" dirty="0">
                <a:solidFill>
                  <a:srgbClr val="002060"/>
                </a:solidFill>
                <a:latin typeface="Century Gothic" panose="020B0502020202020204" pitchFamily="34" charset="0"/>
              </a:rPr>
              <a:t>, 2015; Muñoz &amp; Singleton, 2011; </a:t>
            </a:r>
            <a:r>
              <a:rPr lang="en-US" dirty="0" err="1">
                <a:solidFill>
                  <a:srgbClr val="002060"/>
                </a:solidFill>
                <a:latin typeface="Century Gothic" panose="020B0502020202020204" pitchFamily="34" charset="0"/>
              </a:rPr>
              <a:t>Pfenninger</a:t>
            </a:r>
            <a:r>
              <a:rPr lang="en-US" dirty="0">
                <a:solidFill>
                  <a:srgbClr val="002060"/>
                </a:solidFill>
                <a:latin typeface="Century Gothic" panose="020B0502020202020204" pitchFamily="34" charset="0"/>
              </a:rPr>
              <a:t> &amp; Singleton, 2017, 2019).</a:t>
            </a:r>
            <a:r>
              <a:rPr lang="en-US" sz="2400" dirty="0">
                <a:solidFill>
                  <a:srgbClr val="002060"/>
                </a:solidFill>
                <a:latin typeface="Century Gothic" panose="020B0502020202020204" pitchFamily="34" charset="0"/>
              </a:rPr>
              <a:t> </a:t>
            </a:r>
            <a:endParaRPr lang="en-US" sz="28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Those who start at secondary very often catch up with those who started </a:t>
            </a:r>
            <a:r>
              <a:rPr lang="en-US" sz="2800" dirty="0" smtClean="0">
                <a:solidFill>
                  <a:srgbClr val="002060"/>
                </a:solidFill>
                <a:latin typeface="Century Gothic" panose="020B0502020202020204" pitchFamily="34" charset="0"/>
              </a:rPr>
              <a:t>earlier.</a:t>
            </a:r>
            <a:endParaRPr lang="en-US" sz="28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Learning happens faster when you are older. </a:t>
            </a:r>
          </a:p>
          <a:p>
            <a:r>
              <a:rPr lang="en-US" sz="2800" dirty="0">
                <a:solidFill>
                  <a:srgbClr val="002060"/>
                </a:solidFill>
                <a:latin typeface="Century Gothic" panose="020B0502020202020204" pitchFamily="34" charset="0"/>
              </a:rPr>
              <a:t>	VERY large scale studies. E.g.,</a:t>
            </a:r>
          </a:p>
          <a:p>
            <a:r>
              <a:rPr lang="en-US" sz="2800" dirty="0">
                <a:solidFill>
                  <a:srgbClr val="002060"/>
                </a:solidFill>
                <a:latin typeface="Century Gothic" panose="020B0502020202020204" pitchFamily="34" charset="0"/>
              </a:rPr>
              <a:t>		</a:t>
            </a:r>
            <a:r>
              <a:rPr lang="en-US" sz="2400" dirty="0">
                <a:solidFill>
                  <a:srgbClr val="002060"/>
                </a:solidFill>
                <a:latin typeface="Century Gothic" panose="020B0502020202020204" pitchFamily="34" charset="0"/>
              </a:rPr>
              <a:t>in Germany: </a:t>
            </a:r>
            <a:r>
              <a:rPr lang="en-US" sz="2000" dirty="0" err="1">
                <a:solidFill>
                  <a:srgbClr val="002060"/>
                </a:solidFill>
                <a:latin typeface="Century Gothic" panose="020B0502020202020204" pitchFamily="34" charset="0"/>
              </a:rPr>
              <a:t>Jaekel</a:t>
            </a:r>
            <a:r>
              <a:rPr lang="en-US" sz="2000" dirty="0">
                <a:solidFill>
                  <a:srgbClr val="002060"/>
                </a:solidFill>
                <a:latin typeface="Century Gothic" panose="020B0502020202020204" pitchFamily="34" charset="0"/>
              </a:rPr>
              <a:t> et al. (2017) </a:t>
            </a:r>
            <a:r>
              <a:rPr lang="en-US" sz="2000" dirty="0">
                <a:solidFill>
                  <a:srgbClr val="002060"/>
                </a:solidFill>
                <a:latin typeface="Century Gothic" panose="020B0502020202020204" pitchFamily="34" charset="0"/>
                <a:hlinkClick r:id="rId4"/>
              </a:rPr>
              <a:t>OASIS Summary</a:t>
            </a:r>
            <a:r>
              <a:rPr lang="en-US" sz="2400" dirty="0">
                <a:solidFill>
                  <a:srgbClr val="002060"/>
                </a:solidFill>
                <a:latin typeface="Century Gothic" panose="020B0502020202020204" pitchFamily="34" charset="0"/>
              </a:rPr>
              <a:t> </a:t>
            </a:r>
          </a:p>
          <a:p>
            <a:r>
              <a:rPr lang="en-US" sz="2400" dirty="0">
                <a:solidFill>
                  <a:srgbClr val="002060"/>
                </a:solidFill>
                <a:latin typeface="Century Gothic" panose="020B0502020202020204" pitchFamily="34" charset="0"/>
              </a:rPr>
              <a:t>		in Spain &amp; beyond: </a:t>
            </a:r>
            <a:r>
              <a:rPr lang="en-US" sz="2000" dirty="0">
                <a:solidFill>
                  <a:srgbClr val="002060"/>
                </a:solidFill>
                <a:latin typeface="Century Gothic" panose="020B0502020202020204" pitchFamily="34" charset="0"/>
              </a:rPr>
              <a:t>Muñoz (2008) </a:t>
            </a:r>
            <a:r>
              <a:rPr lang="en-US" sz="2000" dirty="0">
                <a:solidFill>
                  <a:srgbClr val="002060"/>
                </a:solidFill>
                <a:latin typeface="Century Gothic" panose="020B0502020202020204" pitchFamily="34" charset="0"/>
                <a:hlinkClick r:id="rId4"/>
              </a:rPr>
              <a:t>OASIS Summary</a:t>
            </a:r>
            <a:endParaRPr lang="en-US" sz="2400" dirty="0">
              <a:solidFill>
                <a:srgbClr val="002060"/>
              </a:solidFill>
              <a:latin typeface="Century Gothic" panose="020B0502020202020204" pitchFamily="34" charset="0"/>
            </a:endParaRPr>
          </a:p>
          <a:p>
            <a:r>
              <a:rPr lang="en-US" sz="2400" dirty="0" smtClean="0">
                <a:solidFill>
                  <a:srgbClr val="002060"/>
                </a:solidFill>
                <a:latin typeface="Century Gothic" panose="020B0502020202020204" pitchFamily="34" charset="0"/>
              </a:rPr>
              <a:t>		in </a:t>
            </a:r>
            <a:r>
              <a:rPr lang="en-US" sz="2400" dirty="0">
                <a:solidFill>
                  <a:srgbClr val="002060"/>
                </a:solidFill>
                <a:latin typeface="Century Gothic" panose="020B0502020202020204" pitchFamily="34" charset="0"/>
              </a:rPr>
              <a:t>England: </a:t>
            </a:r>
            <a:r>
              <a:rPr lang="en-US" sz="2400" dirty="0" err="1">
                <a:solidFill>
                  <a:srgbClr val="002060"/>
                </a:solidFill>
                <a:latin typeface="Century Gothic" panose="020B0502020202020204" pitchFamily="34" charset="0"/>
              </a:rPr>
              <a:t>Burstall</a:t>
            </a:r>
            <a:r>
              <a:rPr lang="en-US" sz="2400" dirty="0">
                <a:solidFill>
                  <a:srgbClr val="002060"/>
                </a:solidFill>
                <a:latin typeface="Century Gothic" panose="020B0502020202020204" pitchFamily="34" charset="0"/>
              </a:rPr>
              <a:t> (1975) report (mis)interpreted as </a:t>
            </a:r>
            <a:r>
              <a:rPr lang="en-US" sz="2400" dirty="0" smtClean="0">
                <a:solidFill>
                  <a:srgbClr val="002060"/>
                </a:solidFill>
                <a:latin typeface="Century Gothic" panose="020B0502020202020204" pitchFamily="34" charset="0"/>
              </a:rPr>
              <a:t>				showing </a:t>
            </a:r>
            <a:r>
              <a:rPr lang="en-US" sz="2400" dirty="0">
                <a:solidFill>
                  <a:srgbClr val="002060"/>
                </a:solidFill>
                <a:latin typeface="Century Gothic" panose="020B0502020202020204" pitchFamily="34" charset="0"/>
              </a:rPr>
              <a:t>‘no benefit’</a:t>
            </a:r>
          </a:p>
        </p:txBody>
      </p:sp>
      <p:sp>
        <p:nvSpPr>
          <p:cNvPr id="3" name="Oval Callout 2">
            <a:extLst>
              <a:ext uri="{FF2B5EF4-FFF2-40B4-BE49-F238E27FC236}">
                <a16:creationId xmlns:a16="http://schemas.microsoft.com/office/drawing/2014/main" id="{D538C504-C00D-9346-91D0-4A320C69ED77}"/>
              </a:ext>
            </a:extLst>
          </p:cNvPr>
          <p:cNvSpPr/>
          <p:nvPr/>
        </p:nvSpPr>
        <p:spPr>
          <a:xfrm>
            <a:off x="3680347" y="114721"/>
            <a:ext cx="7292452" cy="2421684"/>
          </a:xfrm>
          <a:prstGeom prst="wedgeEllipseCallout">
            <a:avLst>
              <a:gd name="adj1" fmla="val 63476"/>
              <a:gd name="adj2" fmla="val 939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entury Gothic" panose="020B0502020202020204" pitchFamily="34" charset="0"/>
              </a:rPr>
              <a:t>But what about the extent to which </a:t>
            </a:r>
            <a:r>
              <a:rPr lang="en-US" sz="3200" b="1" dirty="0">
                <a:solidFill>
                  <a:srgbClr val="002060"/>
                </a:solidFill>
                <a:latin typeface="Century Gothic" panose="020B0502020202020204" pitchFamily="34" charset="0"/>
              </a:rPr>
              <a:t>other issues </a:t>
            </a:r>
            <a:r>
              <a:rPr lang="en-US" sz="3200" dirty="0">
                <a:solidFill>
                  <a:srgbClr val="002060"/>
                </a:solidFill>
                <a:latin typeface="Century Gothic" panose="020B0502020202020204" pitchFamily="34" charset="0"/>
              </a:rPr>
              <a:t>cause the lack of observed benefits?</a:t>
            </a:r>
          </a:p>
        </p:txBody>
      </p:sp>
      <p:sp>
        <p:nvSpPr>
          <p:cNvPr id="6" name="Horizontal Scroll 5">
            <a:extLst>
              <a:ext uri="{FF2B5EF4-FFF2-40B4-BE49-F238E27FC236}">
                <a16:creationId xmlns:a16="http://schemas.microsoft.com/office/drawing/2014/main" id="{E934F9CC-2C48-F14D-A631-409F5B164C52}"/>
              </a:ext>
            </a:extLst>
          </p:cNvPr>
          <p:cNvSpPr/>
          <p:nvPr/>
        </p:nvSpPr>
        <p:spPr>
          <a:xfrm>
            <a:off x="881899" y="2644891"/>
            <a:ext cx="9913478" cy="423806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entury Gothic" panose="020B0502020202020204" pitchFamily="34" charset="0"/>
              </a:rPr>
              <a:t>“There is no real dispute about the scientific facts, which are that primary school instruction in L2 fails to equip learners with a level of L2 proficiency which by the end of secondary schooling is superior to that of those whose instruction begins later …” </a:t>
            </a:r>
          </a:p>
          <a:p>
            <a:pPr algn="ctr"/>
            <a:r>
              <a:rPr lang="en-US" sz="2000" dirty="0">
                <a:latin typeface="Century Gothic" panose="020B0502020202020204" pitchFamily="34" charset="0"/>
              </a:rPr>
              <a:t>(Singleton &amp; </a:t>
            </a:r>
            <a:r>
              <a:rPr lang="en-US" sz="2000" dirty="0" err="1">
                <a:latin typeface="Century Gothic" panose="020B0502020202020204" pitchFamily="34" charset="0"/>
              </a:rPr>
              <a:t>Pfenninger</a:t>
            </a:r>
            <a:r>
              <a:rPr lang="en-US" sz="2000" dirty="0">
                <a:latin typeface="Century Gothic" panose="020B0502020202020204" pitchFamily="34" charset="0"/>
              </a:rPr>
              <a:t>, 2019, p. 30). </a:t>
            </a:r>
          </a:p>
        </p:txBody>
      </p:sp>
    </p:spTree>
    <p:extLst>
      <p:ext uri="{BB962C8B-B14F-4D97-AF65-F5344CB8AC3E}">
        <p14:creationId xmlns:p14="http://schemas.microsoft.com/office/powerpoint/2010/main" val="302408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13F06F-4FFB-D549-B55E-5A154EC589F7}"/>
              </a:ext>
            </a:extLst>
          </p:cNvPr>
          <p:cNvSpPr>
            <a:spLocks noGrp="1"/>
          </p:cNvSpPr>
          <p:nvPr>
            <p:ph type="title"/>
          </p:nvPr>
        </p:nvSpPr>
        <p:spPr>
          <a:xfrm>
            <a:off x="210629" y="161984"/>
            <a:ext cx="9072519" cy="734953"/>
          </a:xfrm>
        </p:spPr>
        <p:txBody>
          <a:bodyPr>
            <a:normAutofit fontScale="90000"/>
          </a:bodyPr>
          <a:lstStyle/>
          <a:p>
            <a:r>
              <a:rPr lang="en-US" sz="2000" dirty="0">
                <a:hlinkClick r:id="rId3"/>
              </a:rPr>
              <a:t>Example of Language Analytic Ability test </a:t>
            </a:r>
            <a:r>
              <a:rPr lang="en-US" sz="1100" dirty="0"/>
              <a:t>(Kasprowicz &amp; Marsden, </a:t>
            </a:r>
            <a:r>
              <a:rPr lang="en-US" sz="1100" dirty="0" smtClean="0"/>
              <a:t>2019</a:t>
            </a:r>
            <a:r>
              <a:rPr lang="en-US" sz="1100" dirty="0"/>
              <a:t>, question adapted </a:t>
            </a:r>
            <a:r>
              <a:rPr lang="en-US" sz="1100" dirty="0" smtClean="0"/>
              <a:t>from </a:t>
            </a:r>
            <a:r>
              <a:rPr lang="en-US" sz="1100" dirty="0" smtClean="0">
                <a:hlinkClick r:id="rId4"/>
              </a:rPr>
              <a:t>Tellier, 2013</a:t>
            </a:r>
            <a:r>
              <a:rPr lang="en-US" sz="1100" dirty="0" smtClean="0"/>
              <a:t>)</a:t>
            </a:r>
            <a:r>
              <a:rPr lang="en-US" sz="1100" dirty="0"/>
              <a:t/>
            </a:r>
            <a:br>
              <a:rPr lang="en-US" sz="1100" dirty="0"/>
            </a:br>
            <a:r>
              <a:rPr lang="en-GB" sz="2000" dirty="0"/>
              <a:t>Created for year 5 &amp; 6:</a:t>
            </a:r>
            <a:endParaRPr lang="en-US" sz="1600" dirty="0"/>
          </a:p>
        </p:txBody>
      </p:sp>
      <p:sp>
        <p:nvSpPr>
          <p:cNvPr id="3" name="Content Placeholder 2">
            <a:extLst>
              <a:ext uri="{FF2B5EF4-FFF2-40B4-BE49-F238E27FC236}">
                <a16:creationId xmlns:a16="http://schemas.microsoft.com/office/drawing/2014/main" id="{4D502E74-2773-B24B-9E1F-3D5FEDCFDABE}"/>
              </a:ext>
            </a:extLst>
          </p:cNvPr>
          <p:cNvSpPr>
            <a:spLocks noGrp="1"/>
          </p:cNvSpPr>
          <p:nvPr>
            <p:ph idx="1"/>
          </p:nvPr>
        </p:nvSpPr>
        <p:spPr>
          <a:xfrm>
            <a:off x="838200" y="1292087"/>
            <a:ext cx="10515600" cy="4884876"/>
          </a:xfrm>
        </p:spPr>
        <p:txBody>
          <a:bodyPr>
            <a:normAutofit/>
          </a:bodyPr>
          <a:lstStyle/>
          <a:p>
            <a:pPr marL="0" indent="0">
              <a:buNone/>
            </a:pPr>
            <a:r>
              <a:rPr lang="en-GB" dirty="0"/>
              <a:t>These words are from a language called Esperanto.</a:t>
            </a:r>
          </a:p>
          <a:p>
            <a:pPr marL="0" indent="0">
              <a:buNone/>
            </a:pPr>
            <a:endParaRPr lang="en-GB" dirty="0"/>
          </a:p>
          <a:p>
            <a:pPr marL="0" indent="0">
              <a:buNone/>
            </a:pPr>
            <a:r>
              <a:rPr lang="en-GB" dirty="0"/>
              <a:t>Look how you say one animal and more than one animal.</a:t>
            </a:r>
          </a:p>
          <a:p>
            <a:pPr marL="0" indent="0">
              <a:buNone/>
            </a:pPr>
            <a:endParaRPr lang="en-GB" dirty="0"/>
          </a:p>
          <a:p>
            <a:pPr marL="0" indent="0">
              <a:buNone/>
            </a:pPr>
            <a:r>
              <a:rPr lang="en-GB" b="1" dirty="0"/>
              <a:t>one </a:t>
            </a:r>
            <a:r>
              <a:rPr lang="en-GB" dirty="0"/>
              <a:t>elephant </a:t>
            </a:r>
            <a:r>
              <a:rPr lang="en-GB" dirty="0">
                <a:sym typeface="Wingdings" pitchFamily="2" charset="2"/>
              </a:rPr>
              <a:t></a:t>
            </a:r>
            <a:r>
              <a:rPr lang="en-GB" dirty="0"/>
              <a:t> </a:t>
            </a:r>
            <a:r>
              <a:rPr lang="en-GB" dirty="0" err="1"/>
              <a:t>elefant</a:t>
            </a:r>
            <a:r>
              <a:rPr lang="en-GB" b="1" u="sng" dirty="0" err="1"/>
              <a:t>o</a:t>
            </a:r>
            <a:r>
              <a:rPr lang="en-GB" dirty="0"/>
              <a:t> </a:t>
            </a:r>
          </a:p>
          <a:p>
            <a:endParaRPr lang="en-GB" b="1" dirty="0"/>
          </a:p>
          <a:p>
            <a:endParaRPr lang="en-GB" b="1" dirty="0"/>
          </a:p>
          <a:p>
            <a:pPr marL="0" indent="0">
              <a:buNone/>
            </a:pPr>
            <a:r>
              <a:rPr lang="en-GB" b="1" dirty="0"/>
              <a:t>more than one</a:t>
            </a:r>
            <a:r>
              <a:rPr lang="en-GB" dirty="0"/>
              <a:t> elephant </a:t>
            </a:r>
            <a:r>
              <a:rPr lang="en-GB" dirty="0">
                <a:sym typeface="Wingdings" pitchFamily="2" charset="2"/>
              </a:rPr>
              <a:t></a:t>
            </a:r>
            <a:r>
              <a:rPr lang="en-GB" dirty="0"/>
              <a:t> </a:t>
            </a:r>
            <a:r>
              <a:rPr lang="en-GB" dirty="0" err="1"/>
              <a:t>elefant</a:t>
            </a:r>
            <a:r>
              <a:rPr lang="en-GB" b="1" u="sng" dirty="0" err="1"/>
              <a:t>oj</a:t>
            </a:r>
            <a:endParaRPr lang="en-GB" dirty="0"/>
          </a:p>
          <a:p>
            <a:endParaRPr lang="en-US" dirty="0"/>
          </a:p>
        </p:txBody>
      </p:sp>
      <p:pic>
        <p:nvPicPr>
          <p:cNvPr id="52" name="Picture 51" descr="elephant">
            <a:extLst>
              <a:ext uri="{FF2B5EF4-FFF2-40B4-BE49-F238E27FC236}">
                <a16:creationId xmlns:a16="http://schemas.microsoft.com/office/drawing/2014/main" id="{73B68CF0-34F4-5D4E-AAB3-A26F443A9F7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174172"/>
            <a:ext cx="762000" cy="727075"/>
          </a:xfrm>
          <a:prstGeom prst="rect">
            <a:avLst/>
          </a:prstGeom>
          <a:noFill/>
          <a:ln>
            <a:noFill/>
          </a:ln>
        </p:spPr>
      </p:pic>
      <p:grpSp>
        <p:nvGrpSpPr>
          <p:cNvPr id="53" name="Group 52" descr="group of elephants">
            <a:extLst>
              <a:ext uri="{FF2B5EF4-FFF2-40B4-BE49-F238E27FC236}">
                <a16:creationId xmlns:a16="http://schemas.microsoft.com/office/drawing/2014/main" id="{4123CC2D-AFDE-FC4C-A1B5-5A963A6849A6}"/>
              </a:ext>
            </a:extLst>
          </p:cNvPr>
          <p:cNvGrpSpPr/>
          <p:nvPr/>
        </p:nvGrpSpPr>
        <p:grpSpPr>
          <a:xfrm>
            <a:off x="7975600" y="4753907"/>
            <a:ext cx="2019300" cy="749300"/>
            <a:chOff x="0" y="0"/>
            <a:chExt cx="2019300" cy="749300"/>
          </a:xfrm>
        </p:grpSpPr>
        <p:pic>
          <p:nvPicPr>
            <p:cNvPr id="54" name="Picture 53" descr="Image result for cartoon elephant">
              <a:extLst>
                <a:ext uri="{FF2B5EF4-FFF2-40B4-BE49-F238E27FC236}">
                  <a16:creationId xmlns:a16="http://schemas.microsoft.com/office/drawing/2014/main" id="{441E47A4-07D0-C646-A6A0-E14ED2460C5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62000" cy="727075"/>
            </a:xfrm>
            <a:prstGeom prst="rect">
              <a:avLst/>
            </a:prstGeom>
            <a:noFill/>
            <a:ln>
              <a:noFill/>
            </a:ln>
          </p:spPr>
        </p:pic>
        <p:pic>
          <p:nvPicPr>
            <p:cNvPr id="55" name="Picture 54" descr="Image result for cartoon elephant">
              <a:extLst>
                <a:ext uri="{FF2B5EF4-FFF2-40B4-BE49-F238E27FC236}">
                  <a16:creationId xmlns:a16="http://schemas.microsoft.com/office/drawing/2014/main" id="{A0401D6E-43F8-F84E-BA95-2A74B1726C5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650" y="215900"/>
              <a:ext cx="558800" cy="533400"/>
            </a:xfrm>
            <a:prstGeom prst="rect">
              <a:avLst/>
            </a:prstGeom>
            <a:noFill/>
            <a:ln>
              <a:noFill/>
            </a:ln>
          </p:spPr>
        </p:pic>
        <p:pic>
          <p:nvPicPr>
            <p:cNvPr id="56" name="Picture 55" descr="Image result for cartoon elephant">
              <a:extLst>
                <a:ext uri="{FF2B5EF4-FFF2-40B4-BE49-F238E27FC236}">
                  <a16:creationId xmlns:a16="http://schemas.microsoft.com/office/drawing/2014/main" id="{4C3FA262-E56E-E147-8A56-9669AC9E8C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0500" y="139700"/>
              <a:ext cx="558800" cy="533400"/>
            </a:xfrm>
            <a:prstGeom prst="rect">
              <a:avLst/>
            </a:prstGeom>
            <a:noFill/>
            <a:ln>
              <a:noFill/>
            </a:ln>
          </p:spPr>
        </p:pic>
        <p:pic>
          <p:nvPicPr>
            <p:cNvPr id="57" name="Picture 56" descr="Image result for cartoon elephant">
              <a:extLst>
                <a:ext uri="{FF2B5EF4-FFF2-40B4-BE49-F238E27FC236}">
                  <a16:creationId xmlns:a16="http://schemas.microsoft.com/office/drawing/2014/main" id="{AA714AAA-5914-144F-9867-DBBC1737F50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4250" y="82550"/>
              <a:ext cx="678180" cy="647700"/>
            </a:xfrm>
            <a:prstGeom prst="rect">
              <a:avLst/>
            </a:prstGeom>
            <a:noFill/>
            <a:ln>
              <a:noFill/>
            </a:ln>
          </p:spPr>
        </p:pic>
      </p:grpSp>
    </p:spTree>
    <p:extLst>
      <p:ext uri="{BB962C8B-B14F-4D97-AF65-F5344CB8AC3E}">
        <p14:creationId xmlns:p14="http://schemas.microsoft.com/office/powerpoint/2010/main" val="897529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168B-4123-7A42-9DB2-E1168AF8C668}"/>
              </a:ext>
            </a:extLst>
          </p:cNvPr>
          <p:cNvSpPr>
            <a:spLocks noGrp="1"/>
          </p:cNvSpPr>
          <p:nvPr>
            <p:ph type="title"/>
          </p:nvPr>
        </p:nvSpPr>
        <p:spPr>
          <a:xfrm>
            <a:off x="251604" y="942812"/>
            <a:ext cx="11721860" cy="947498"/>
          </a:xfrm>
        </p:spPr>
        <p:txBody>
          <a:bodyPr>
            <a:normAutofit/>
          </a:bodyPr>
          <a:lstStyle/>
          <a:p>
            <a:r>
              <a:rPr lang="en-GB" sz="3200" dirty="0"/>
              <a:t>Fill in the missing words. Use the examples above to help.</a:t>
            </a:r>
            <a:endParaRPr lang="en-US" sz="3200" dirty="0"/>
          </a:p>
        </p:txBody>
      </p:sp>
      <p:sp>
        <p:nvSpPr>
          <p:cNvPr id="18" name="Title 1">
            <a:extLst>
              <a:ext uri="{FF2B5EF4-FFF2-40B4-BE49-F238E27FC236}">
                <a16:creationId xmlns:a16="http://schemas.microsoft.com/office/drawing/2014/main" id="{7558322E-6CFF-7F4F-A75B-698E68F1C38D}"/>
              </a:ext>
            </a:extLst>
          </p:cNvPr>
          <p:cNvSpPr txBox="1">
            <a:spLocks/>
          </p:cNvSpPr>
          <p:nvPr/>
        </p:nvSpPr>
        <p:spPr>
          <a:xfrm>
            <a:off x="-37610" y="10309"/>
            <a:ext cx="10454997" cy="734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US" sz="2000" dirty="0"/>
              <a:t>Example of Language Analytic Ability test </a:t>
            </a:r>
            <a:r>
              <a:rPr lang="en-US" sz="1100" dirty="0"/>
              <a:t>(Kasprowicz &amp; Marsden, </a:t>
            </a:r>
            <a:r>
              <a:rPr lang="en-US" sz="1100" dirty="0"/>
              <a:t>2019, question </a:t>
            </a:r>
            <a:r>
              <a:rPr lang="en-US" sz="1100" dirty="0" smtClean="0"/>
              <a:t>adapted </a:t>
            </a:r>
            <a:r>
              <a:rPr lang="en-US" sz="1100" dirty="0"/>
              <a:t>from </a:t>
            </a:r>
            <a:r>
              <a:rPr lang="en-US" sz="1100" dirty="0">
                <a:hlinkClick r:id="rId2"/>
              </a:rPr>
              <a:t>Tellier, 2013</a:t>
            </a:r>
            <a:r>
              <a:rPr lang="en-US" sz="1100" dirty="0"/>
              <a:t>)</a:t>
            </a:r>
            <a:r>
              <a:rPr lang="en-US" sz="1100" dirty="0"/>
              <a:t/>
            </a:r>
            <a:br>
              <a:rPr lang="en-US" sz="1100" dirty="0"/>
            </a:br>
            <a:r>
              <a:rPr lang="en-GB" sz="2000" dirty="0">
                <a:hlinkClick r:id="rId3"/>
              </a:rPr>
              <a:t>Created for year 5 &amp; </a:t>
            </a:r>
            <a:r>
              <a:rPr lang="en-GB" sz="2000" dirty="0" smtClean="0">
                <a:hlinkClick r:id="rId3"/>
              </a:rPr>
              <a:t>6</a:t>
            </a:r>
            <a:endParaRPr lang="en-US" sz="1600" dirty="0"/>
          </a:p>
        </p:txBody>
      </p:sp>
      <p:graphicFrame>
        <p:nvGraphicFramePr>
          <p:cNvPr id="4" name="Content Placeholder 3" descr="table where the missing words, either singular or plural, must be filled in ">
            <a:extLst>
              <a:ext uri="{FF2B5EF4-FFF2-40B4-BE49-F238E27FC236}">
                <a16:creationId xmlns:a16="http://schemas.microsoft.com/office/drawing/2014/main" id="{24308372-0DB1-9A4A-9149-19C995E06E08}"/>
              </a:ext>
            </a:extLst>
          </p:cNvPr>
          <p:cNvGraphicFramePr>
            <a:graphicFrameLocks noGrp="1"/>
          </p:cNvGraphicFramePr>
          <p:nvPr>
            <p:ph idx="1"/>
            <p:extLst>
              <p:ext uri="{D42A27DB-BD31-4B8C-83A1-F6EECF244321}">
                <p14:modId xmlns:p14="http://schemas.microsoft.com/office/powerpoint/2010/main" val="4291852328"/>
              </p:ext>
            </p:extLst>
          </p:nvPr>
        </p:nvGraphicFramePr>
        <p:xfrm>
          <a:off x="1173192" y="2001328"/>
          <a:ext cx="7919051" cy="3977676"/>
        </p:xfrm>
        <a:graphic>
          <a:graphicData uri="http://schemas.openxmlformats.org/drawingml/2006/table">
            <a:tbl>
              <a:tblPr firstRow="1" firstCol="1" bandRow="1">
                <a:tableStyleId>{5C22544A-7EE6-4342-B048-85BDC9FD1C3A}</a:tableStyleId>
              </a:tblPr>
              <a:tblGrid>
                <a:gridCol w="1894757">
                  <a:extLst>
                    <a:ext uri="{9D8B030D-6E8A-4147-A177-3AD203B41FA5}">
                      <a16:colId xmlns:a16="http://schemas.microsoft.com/office/drawing/2014/main" val="2984734191"/>
                    </a:ext>
                  </a:extLst>
                </a:gridCol>
                <a:gridCol w="2008098">
                  <a:extLst>
                    <a:ext uri="{9D8B030D-6E8A-4147-A177-3AD203B41FA5}">
                      <a16:colId xmlns:a16="http://schemas.microsoft.com/office/drawing/2014/main" val="756331626"/>
                    </a:ext>
                  </a:extLst>
                </a:gridCol>
                <a:gridCol w="2008098">
                  <a:extLst>
                    <a:ext uri="{9D8B030D-6E8A-4147-A177-3AD203B41FA5}">
                      <a16:colId xmlns:a16="http://schemas.microsoft.com/office/drawing/2014/main" val="1038870992"/>
                    </a:ext>
                  </a:extLst>
                </a:gridCol>
                <a:gridCol w="2008098">
                  <a:extLst>
                    <a:ext uri="{9D8B030D-6E8A-4147-A177-3AD203B41FA5}">
                      <a16:colId xmlns:a16="http://schemas.microsoft.com/office/drawing/2014/main" val="797073842"/>
                    </a:ext>
                  </a:extLst>
                </a:gridCol>
              </a:tblGrid>
              <a:tr h="676876">
                <a:tc gridSpan="2">
                  <a:txBody>
                    <a:bodyPr/>
                    <a:lstStyle/>
                    <a:p>
                      <a:pPr algn="ctr">
                        <a:lnSpc>
                          <a:spcPct val="107000"/>
                        </a:lnSpc>
                        <a:spcBef>
                          <a:spcPts val="1200"/>
                        </a:spcBef>
                        <a:spcAft>
                          <a:spcPts val="0"/>
                        </a:spcAft>
                      </a:pPr>
                      <a:r>
                        <a:rPr lang="en-GB" sz="2400" dirty="0">
                          <a:solidFill>
                            <a:srgbClr val="002060"/>
                          </a:solidFill>
                          <a:effectLst/>
                          <a:latin typeface="Century Gothic" panose="020B0502020202020204" pitchFamily="34" charset="0"/>
                        </a:rPr>
                        <a:t>One…</a:t>
                      </a:r>
                      <a:endParaRPr lang="en-GB" sz="1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en-US"/>
                    </a:p>
                  </a:txBody>
                  <a:tcPr/>
                </a:tc>
                <a:tc gridSpan="2">
                  <a:txBody>
                    <a:bodyPr/>
                    <a:lstStyle/>
                    <a:p>
                      <a:pPr algn="ctr">
                        <a:lnSpc>
                          <a:spcPct val="107000"/>
                        </a:lnSpc>
                        <a:spcAft>
                          <a:spcPts val="0"/>
                        </a:spcAft>
                      </a:pPr>
                      <a:r>
                        <a:rPr lang="en-GB" sz="2400" dirty="0">
                          <a:solidFill>
                            <a:srgbClr val="002060"/>
                          </a:solidFill>
                          <a:effectLst/>
                          <a:latin typeface="Century Gothic" panose="020B0502020202020204" pitchFamily="34" charset="0"/>
                        </a:rPr>
                        <a:t>More than one…</a:t>
                      </a:r>
                      <a:endParaRPr lang="en-GB" sz="1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2530361657"/>
                  </a:ext>
                </a:extLst>
              </a:tr>
              <a:tr h="825200">
                <a:tc>
                  <a:txBody>
                    <a:bodyPr/>
                    <a:lstStyle/>
                    <a:p>
                      <a:pPr algn="ctr">
                        <a:lnSpc>
                          <a:spcPct val="107000"/>
                        </a:lnSpc>
                        <a:spcAft>
                          <a:spcPts val="0"/>
                        </a:spcAft>
                      </a:pP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en-GB" sz="2400" dirty="0" err="1">
                          <a:solidFill>
                            <a:srgbClr val="002060"/>
                          </a:solidFill>
                          <a:effectLst/>
                          <a:latin typeface="Century Gothic" panose="020B0502020202020204" pitchFamily="34" charset="0"/>
                        </a:rPr>
                        <a:t>hundo</a:t>
                      </a:r>
                      <a:endParaRPr lang="en-GB" sz="1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n-GB" sz="2400">
                          <a:solidFill>
                            <a:srgbClr val="002060"/>
                          </a:solidFill>
                          <a:effectLst/>
                          <a:latin typeface="Century Gothic" panose="020B0502020202020204" pitchFamily="34" charset="0"/>
                        </a:rPr>
                        <a:t>___________</a:t>
                      </a: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066079334"/>
                  </a:ext>
                </a:extLst>
              </a:tr>
              <a:tr h="825200">
                <a:tc>
                  <a:txBody>
                    <a:bodyPr/>
                    <a:lstStyle/>
                    <a:p>
                      <a:pPr algn="ctr">
                        <a:lnSpc>
                          <a:spcPct val="107000"/>
                        </a:lnSpc>
                        <a:spcAft>
                          <a:spcPts val="0"/>
                        </a:spcAft>
                      </a:pP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en-GB" sz="2400">
                          <a:solidFill>
                            <a:srgbClr val="002060"/>
                          </a:solidFill>
                          <a:effectLst/>
                          <a:latin typeface="Century Gothic" panose="020B0502020202020204" pitchFamily="34" charset="0"/>
                        </a:rPr>
                        <a:t>___________</a:t>
                      </a: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n-GB" sz="2400">
                          <a:solidFill>
                            <a:srgbClr val="002060"/>
                          </a:solidFill>
                          <a:effectLst/>
                          <a:latin typeface="Century Gothic" panose="020B0502020202020204" pitchFamily="34" charset="0"/>
                        </a:rPr>
                        <a:t>leonoj</a:t>
                      </a: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endParaRPr lang="en-GB" sz="1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2798706"/>
                  </a:ext>
                </a:extLst>
              </a:tr>
              <a:tr h="825200">
                <a:tc>
                  <a:txBody>
                    <a:bodyPr/>
                    <a:lstStyle/>
                    <a:p>
                      <a:pPr algn="ctr">
                        <a:lnSpc>
                          <a:spcPct val="107000"/>
                        </a:lnSpc>
                        <a:spcAft>
                          <a:spcPts val="0"/>
                        </a:spcAft>
                      </a:pP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en-GB" sz="2400">
                          <a:solidFill>
                            <a:srgbClr val="002060"/>
                          </a:solidFill>
                          <a:effectLst/>
                          <a:latin typeface="Century Gothic" panose="020B0502020202020204" pitchFamily="34" charset="0"/>
                        </a:rPr>
                        <a:t>___________</a:t>
                      </a: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n-GB" sz="2400">
                          <a:solidFill>
                            <a:srgbClr val="002060"/>
                          </a:solidFill>
                          <a:effectLst/>
                          <a:latin typeface="Century Gothic" panose="020B0502020202020204" pitchFamily="34" charset="0"/>
                        </a:rPr>
                        <a:t>delfenoj</a:t>
                      </a: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93008127"/>
                  </a:ext>
                </a:extLst>
              </a:tr>
              <a:tr h="825200">
                <a:tc>
                  <a:txBody>
                    <a:bodyPr/>
                    <a:lstStyle/>
                    <a:p>
                      <a:pPr algn="ctr">
                        <a:lnSpc>
                          <a:spcPct val="107000"/>
                        </a:lnSpc>
                        <a:spcAft>
                          <a:spcPts val="0"/>
                        </a:spcAft>
                      </a:pP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en-GB" sz="2400">
                          <a:solidFill>
                            <a:srgbClr val="002060"/>
                          </a:solidFill>
                          <a:effectLst/>
                          <a:latin typeface="Century Gothic" panose="020B0502020202020204" pitchFamily="34" charset="0"/>
                        </a:rPr>
                        <a:t>porko</a:t>
                      </a: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n-GB" sz="2400">
                          <a:solidFill>
                            <a:srgbClr val="002060"/>
                          </a:solidFill>
                          <a:effectLst/>
                          <a:latin typeface="Century Gothic" panose="020B0502020202020204" pitchFamily="34" charset="0"/>
                        </a:rPr>
                        <a:t>___________</a:t>
                      </a:r>
                      <a:endParaRPr lang="en-GB" sz="14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endParaRPr lang="en-GB" sz="1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125960534"/>
                  </a:ext>
                </a:extLst>
              </a:tr>
            </a:tbl>
          </a:graphicData>
        </a:graphic>
      </p:graphicFrame>
      <p:pic>
        <p:nvPicPr>
          <p:cNvPr id="4107" name="Picture 228" descr="dog">
            <a:extLst>
              <a:ext uri="{FF2B5EF4-FFF2-40B4-BE49-F238E27FC236}">
                <a16:creationId xmlns:a16="http://schemas.microsoft.com/office/drawing/2014/main" id="{A985C075-288C-FA44-91E1-32EA21DB4B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0507" y="2796873"/>
            <a:ext cx="488950" cy="6159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231" descr="dog next to other dogs ">
            <a:extLst>
              <a:ext uri="{FF2B5EF4-FFF2-40B4-BE49-F238E27FC236}">
                <a16:creationId xmlns:a16="http://schemas.microsoft.com/office/drawing/2014/main" id="{ECE3BF7A-2BFC-A147-A34B-F1613A5A8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006" y="2809573"/>
            <a:ext cx="603250" cy="6032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230" descr="dog next to other dogs ">
            <a:extLst>
              <a:ext uri="{FF2B5EF4-FFF2-40B4-BE49-F238E27FC236}">
                <a16:creationId xmlns:a16="http://schemas.microsoft.com/office/drawing/2014/main" id="{7DF3B50E-1EB2-B841-8391-4F21AE9E46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2725" y="2706962"/>
            <a:ext cx="596900" cy="5969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227" descr="dog next to other dogs ">
            <a:extLst>
              <a:ext uri="{FF2B5EF4-FFF2-40B4-BE49-F238E27FC236}">
                <a16:creationId xmlns:a16="http://schemas.microsoft.com/office/drawing/2014/main" id="{F9468102-92DC-904F-A801-A04716C999F1}"/>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9625" y="2706962"/>
            <a:ext cx="5524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256" descr="lion">
            <a:extLst>
              <a:ext uri="{FF2B5EF4-FFF2-40B4-BE49-F238E27FC236}">
                <a16:creationId xmlns:a16="http://schemas.microsoft.com/office/drawing/2014/main" id="{7A0839D5-FD3E-9C4A-8969-64964E653C9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8838" y="3672928"/>
            <a:ext cx="603250" cy="54768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210" descr="lioness next to cub and lion">
            <a:extLst>
              <a:ext uri="{FF2B5EF4-FFF2-40B4-BE49-F238E27FC236}">
                <a16:creationId xmlns:a16="http://schemas.microsoft.com/office/drawing/2014/main" id="{E1268766-6FD0-004C-BAEC-68B25FEF07B4}"/>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157162" y="3626525"/>
            <a:ext cx="590550" cy="4159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201" descr="lion cub between lioness and lion">
            <a:extLst>
              <a:ext uri="{FF2B5EF4-FFF2-40B4-BE49-F238E27FC236}">
                <a16:creationId xmlns:a16="http://schemas.microsoft.com/office/drawing/2014/main" id="{FFCD1A64-C9B6-3549-91E7-8C6AF63E515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62725" y="3807923"/>
            <a:ext cx="368300" cy="2603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200" descr="lion next to cub and lionness">
            <a:extLst>
              <a:ext uri="{FF2B5EF4-FFF2-40B4-BE49-F238E27FC236}">
                <a16:creationId xmlns:a16="http://schemas.microsoft.com/office/drawing/2014/main" id="{1839DC2E-E64E-934A-93AF-69A32BA6717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4062" y="3611604"/>
            <a:ext cx="663575" cy="603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238" descr="dolphin">
            <a:extLst>
              <a:ext uri="{FF2B5EF4-FFF2-40B4-BE49-F238E27FC236}">
                <a16:creationId xmlns:a16="http://schemas.microsoft.com/office/drawing/2014/main" id="{733320DD-1FC1-1347-BA8B-A39847772B7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98651" y="4507156"/>
            <a:ext cx="10636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237" descr="dolphins">
            <a:extLst>
              <a:ext uri="{FF2B5EF4-FFF2-40B4-BE49-F238E27FC236}">
                <a16:creationId xmlns:a16="http://schemas.microsoft.com/office/drawing/2014/main" id="{24821C5A-6DA1-B347-83A5-1237EBD6C6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3564" y="4426502"/>
            <a:ext cx="571500" cy="5302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48" descr="pig">
            <a:extLst>
              <a:ext uri="{FF2B5EF4-FFF2-40B4-BE49-F238E27FC236}">
                <a16:creationId xmlns:a16="http://schemas.microsoft.com/office/drawing/2014/main" id="{68B07633-0719-C842-85FD-D28040E65E8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2306638" y="5310069"/>
            <a:ext cx="609600" cy="555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246" descr="pig next to other pigs ">
            <a:extLst>
              <a:ext uri="{FF2B5EF4-FFF2-40B4-BE49-F238E27FC236}">
                <a16:creationId xmlns:a16="http://schemas.microsoft.com/office/drawing/2014/main" id="{91A4378E-27DC-704C-A9B8-0758961C2E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66657" y="5310069"/>
            <a:ext cx="457200" cy="471291"/>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47" descr="pig next to other pigs ">
            <a:extLst>
              <a:ext uri="{FF2B5EF4-FFF2-40B4-BE49-F238E27FC236}">
                <a16:creationId xmlns:a16="http://schemas.microsoft.com/office/drawing/2014/main" id="{0ED35EC3-90DE-5148-8A4B-AEA741A435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46862" y="5420859"/>
            <a:ext cx="457200" cy="4159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245" descr="pig next to other pigs ">
            <a:extLst>
              <a:ext uri="{FF2B5EF4-FFF2-40B4-BE49-F238E27FC236}">
                <a16:creationId xmlns:a16="http://schemas.microsoft.com/office/drawing/2014/main" id="{B2812242-4B2C-5342-9E66-BA942A1D7AA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59638" y="5269505"/>
            <a:ext cx="609600" cy="55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06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7DF1F4-7799-A943-9BB2-6F6390883082}"/>
              </a:ext>
            </a:extLst>
          </p:cNvPr>
          <p:cNvSpPr txBox="1">
            <a:spLocks/>
          </p:cNvSpPr>
          <p:nvPr/>
        </p:nvSpPr>
        <p:spPr>
          <a:xfrm>
            <a:off x="50662" y="18188"/>
            <a:ext cx="10495417" cy="734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US" sz="2000" dirty="0">
                <a:hlinkClick r:id="rId3"/>
              </a:rPr>
              <a:t>Example of Language Analytic Ability test </a:t>
            </a:r>
            <a:r>
              <a:rPr lang="en-US" sz="1100" dirty="0"/>
              <a:t>(Kasprowicz &amp; Marsden, </a:t>
            </a:r>
            <a:r>
              <a:rPr lang="en-US" sz="1100" dirty="0"/>
              <a:t>2019</a:t>
            </a:r>
            <a:r>
              <a:rPr lang="en-US" sz="1100" dirty="0" smtClean="0"/>
              <a:t>, question </a:t>
            </a:r>
            <a:r>
              <a:rPr lang="en-US" sz="1100" dirty="0"/>
              <a:t>adapted </a:t>
            </a:r>
            <a:r>
              <a:rPr lang="en-US" sz="1100" dirty="0" smtClean="0"/>
              <a:t>from </a:t>
            </a:r>
            <a:r>
              <a:rPr lang="en-US" sz="1100" dirty="0" smtClean="0">
                <a:hlinkClick r:id="rId4"/>
              </a:rPr>
              <a:t>Tellier, 2013</a:t>
            </a:r>
            <a:r>
              <a:rPr lang="en-US" sz="1100" dirty="0" smtClean="0"/>
              <a:t>)</a:t>
            </a:r>
            <a:r>
              <a:rPr lang="en-US" sz="1100" dirty="0"/>
              <a:t/>
            </a:r>
            <a:br>
              <a:rPr lang="en-US" sz="1100" dirty="0"/>
            </a:br>
            <a:r>
              <a:rPr lang="en-GB" sz="2000" dirty="0"/>
              <a:t>Created for year 5 &amp; </a:t>
            </a:r>
            <a:r>
              <a:rPr lang="en-GB" sz="2000" dirty="0" smtClean="0"/>
              <a:t>6:</a:t>
            </a:r>
            <a:endParaRPr lang="en-US" sz="1600" dirty="0"/>
          </a:p>
        </p:txBody>
      </p:sp>
      <p:sp>
        <p:nvSpPr>
          <p:cNvPr id="3" name="Content Placeholder 2">
            <a:extLst>
              <a:ext uri="{FF2B5EF4-FFF2-40B4-BE49-F238E27FC236}">
                <a16:creationId xmlns:a16="http://schemas.microsoft.com/office/drawing/2014/main" id="{81CFD718-5993-3043-854C-2DE2825D9D96}"/>
              </a:ext>
            </a:extLst>
          </p:cNvPr>
          <p:cNvSpPr>
            <a:spLocks noGrp="1"/>
          </p:cNvSpPr>
          <p:nvPr>
            <p:ph idx="1"/>
          </p:nvPr>
        </p:nvSpPr>
        <p:spPr>
          <a:xfrm>
            <a:off x="227111" y="1186631"/>
            <a:ext cx="10515600" cy="4351338"/>
          </a:xfrm>
        </p:spPr>
        <p:txBody>
          <a:bodyPr/>
          <a:lstStyle/>
          <a:p>
            <a:pPr marL="0" indent="0">
              <a:buNone/>
            </a:pPr>
            <a:r>
              <a:rPr lang="en-GB" b="1" dirty="0" err="1"/>
              <a:t>ogrtsi</a:t>
            </a:r>
            <a:r>
              <a:rPr lang="en-GB" b="1" dirty="0"/>
              <a:t> </a:t>
            </a:r>
            <a:r>
              <a:rPr lang="en-GB" dirty="0"/>
              <a:t>means owl  </a:t>
            </a:r>
          </a:p>
          <a:p>
            <a:pPr marL="0" indent="0">
              <a:buNone/>
            </a:pPr>
            <a:r>
              <a:rPr lang="en-GB" dirty="0"/>
              <a:t>Look at these examples. </a:t>
            </a:r>
          </a:p>
          <a:p>
            <a:pPr marL="0" indent="0">
              <a:buNone/>
            </a:pPr>
            <a:r>
              <a:rPr lang="en-GB" dirty="0"/>
              <a:t>Can you spot any patterns?</a:t>
            </a:r>
          </a:p>
          <a:p>
            <a:endParaRPr lang="en-US" dirty="0"/>
          </a:p>
        </p:txBody>
      </p:sp>
      <p:pic>
        <p:nvPicPr>
          <p:cNvPr id="4" name="Picture 3" descr="owl on a branch">
            <a:extLst>
              <a:ext uri="{FF2B5EF4-FFF2-40B4-BE49-F238E27FC236}">
                <a16:creationId xmlns:a16="http://schemas.microsoft.com/office/drawing/2014/main" id="{D5833569-F77B-0244-AF61-513E82AA39C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23641" y="808424"/>
            <a:ext cx="663022" cy="1027268"/>
          </a:xfrm>
          <a:prstGeom prst="rect">
            <a:avLst/>
          </a:prstGeom>
          <a:noFill/>
        </p:spPr>
      </p:pic>
      <p:pic>
        <p:nvPicPr>
          <p:cNvPr id="17" name="Picture 16" descr="owl knitting">
            <a:extLst>
              <a:ext uri="{FF2B5EF4-FFF2-40B4-BE49-F238E27FC236}">
                <a16:creationId xmlns:a16="http://schemas.microsoft.com/office/drawing/2014/main" id="{7EB3321F-581B-0E42-A08F-B990F1D9FFE3}"/>
              </a:ext>
            </a:extLst>
          </p:cNvPr>
          <p:cNvPicPr/>
          <p:nvPr/>
        </p:nvPicPr>
        <p:blipFill>
          <a:blip r:embed="rId6">
            <a:extLst>
              <a:ext uri="{28A0092B-C50C-407E-A947-70E740481C1C}">
                <a14:useLocalDpi xmlns:a14="http://schemas.microsoft.com/office/drawing/2010/main" val="0"/>
              </a:ext>
            </a:extLst>
          </a:blip>
          <a:srcRect r="60092"/>
          <a:stretch>
            <a:fillRect/>
          </a:stretch>
        </p:blipFill>
        <p:spPr bwMode="auto">
          <a:xfrm>
            <a:off x="139393" y="2761409"/>
            <a:ext cx="1383647" cy="1786555"/>
          </a:xfrm>
          <a:prstGeom prst="rect">
            <a:avLst/>
          </a:prstGeom>
          <a:noFill/>
        </p:spPr>
      </p:pic>
      <p:sp>
        <p:nvSpPr>
          <p:cNvPr id="15" name="Rectangle 14">
            <a:extLst>
              <a:ext uri="{FF2B5EF4-FFF2-40B4-BE49-F238E27FC236}">
                <a16:creationId xmlns:a16="http://schemas.microsoft.com/office/drawing/2014/main" id="{452A9574-8540-2948-A065-73FB1FCD9C59}"/>
              </a:ext>
            </a:extLst>
          </p:cNvPr>
          <p:cNvSpPr/>
          <p:nvPr/>
        </p:nvSpPr>
        <p:spPr>
          <a:xfrm>
            <a:off x="1430790" y="3242438"/>
            <a:ext cx="2555873" cy="584775"/>
          </a:xfrm>
          <a:prstGeom prst="rect">
            <a:avLst/>
          </a:prstGeom>
        </p:spPr>
        <p:txBody>
          <a:bodyPr wrap="square">
            <a:spAutoFit/>
          </a:bodyPr>
          <a:lstStyle/>
          <a:p>
            <a:r>
              <a:rPr lang="en-GB" sz="3200" dirty="0" err="1">
                <a:solidFill>
                  <a:srgbClr val="002060"/>
                </a:solidFill>
                <a:latin typeface="Century Gothic" panose="020B0502020202020204" pitchFamily="34" charset="0"/>
                <a:ea typeface="Calibri" panose="020F0502020204030204" pitchFamily="34" charset="0"/>
                <a:cs typeface="Times New Roman" panose="02020603050405020304" pitchFamily="18" charset="0"/>
              </a:rPr>
              <a:t>ogrtsi</a:t>
            </a:r>
            <a:r>
              <a:rPr lang="en-GB" sz="32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a:t>
            </a:r>
            <a:r>
              <a:rPr lang="en-GB" sz="3200" dirty="0" err="1">
                <a:solidFill>
                  <a:srgbClr val="002060"/>
                </a:solidFill>
                <a:latin typeface="Century Gothic" panose="020B0502020202020204" pitchFamily="34" charset="0"/>
                <a:ea typeface="Calibri" panose="020F0502020204030204" pitchFamily="34" charset="0"/>
                <a:cs typeface="Times New Roman" panose="02020603050405020304" pitchFamily="18" charset="0"/>
              </a:rPr>
              <a:t>krit</a:t>
            </a:r>
            <a:r>
              <a:rPr lang="en-GB" sz="3200" dirty="0">
                <a:solidFill>
                  <a:srgbClr val="002060"/>
                </a:solidFill>
                <a:latin typeface="Century Gothic" panose="020B0502020202020204" pitchFamily="34" charset="0"/>
              </a:rPr>
              <a:t> </a:t>
            </a:r>
            <a:endParaRPr lang="en-US" sz="3200" dirty="0">
              <a:solidFill>
                <a:srgbClr val="002060"/>
              </a:solidFill>
              <a:latin typeface="Century Gothic" panose="020B0502020202020204" pitchFamily="34" charset="0"/>
            </a:endParaRPr>
          </a:p>
        </p:txBody>
      </p:sp>
      <p:grpSp>
        <p:nvGrpSpPr>
          <p:cNvPr id="19" name="Group 18" descr="two owls knitting">
            <a:extLst>
              <a:ext uri="{FF2B5EF4-FFF2-40B4-BE49-F238E27FC236}">
                <a16:creationId xmlns:a16="http://schemas.microsoft.com/office/drawing/2014/main" id="{23E5EEC2-C7CE-3245-AEAB-D5222D5F6CEC}"/>
              </a:ext>
            </a:extLst>
          </p:cNvPr>
          <p:cNvGrpSpPr/>
          <p:nvPr/>
        </p:nvGrpSpPr>
        <p:grpSpPr>
          <a:xfrm>
            <a:off x="227111" y="4617449"/>
            <a:ext cx="2086985" cy="1571785"/>
            <a:chOff x="0" y="0"/>
            <a:chExt cx="1768590" cy="1115060"/>
          </a:xfrm>
        </p:grpSpPr>
        <p:pic>
          <p:nvPicPr>
            <p:cNvPr id="20" name="Picture 19" descr="an owl knitting">
              <a:extLst>
                <a:ext uri="{FF2B5EF4-FFF2-40B4-BE49-F238E27FC236}">
                  <a16:creationId xmlns:a16="http://schemas.microsoft.com/office/drawing/2014/main" id="{23B54982-5976-B84B-A308-82CE1AEFC3E3}"/>
                </a:ext>
              </a:extLst>
            </p:cNvPr>
            <p:cNvPicPr>
              <a:picLocks noChangeAspect="1"/>
            </p:cNvPicPr>
            <p:nvPr/>
          </p:nvPicPr>
          <p:blipFill>
            <a:blip r:embed="rId6">
              <a:extLst>
                <a:ext uri="{28A0092B-C50C-407E-A947-70E740481C1C}">
                  <a14:useLocalDpi xmlns:a14="http://schemas.microsoft.com/office/drawing/2010/main" val="0"/>
                </a:ext>
              </a:extLst>
            </a:blip>
            <a:srcRect r="60092"/>
            <a:stretch>
              <a:fillRect/>
            </a:stretch>
          </p:blipFill>
          <p:spPr bwMode="auto">
            <a:xfrm>
              <a:off x="0" y="0"/>
              <a:ext cx="944245" cy="1115060"/>
            </a:xfrm>
            <a:prstGeom prst="rect">
              <a:avLst/>
            </a:prstGeom>
            <a:noFill/>
            <a:ln>
              <a:noFill/>
            </a:ln>
          </p:spPr>
        </p:pic>
        <p:pic>
          <p:nvPicPr>
            <p:cNvPr id="21" name="Picture 20" descr="an owl knitting">
              <a:extLst>
                <a:ext uri="{FF2B5EF4-FFF2-40B4-BE49-F238E27FC236}">
                  <a16:creationId xmlns:a16="http://schemas.microsoft.com/office/drawing/2014/main" id="{08B6DC6F-FD15-D842-A336-2FEFF573E01B}"/>
                </a:ext>
              </a:extLst>
            </p:cNvPr>
            <p:cNvPicPr>
              <a:picLocks noChangeAspect="1"/>
            </p:cNvPicPr>
            <p:nvPr/>
          </p:nvPicPr>
          <p:blipFill>
            <a:blip r:embed="rId6">
              <a:extLst>
                <a:ext uri="{28A0092B-C50C-407E-A947-70E740481C1C}">
                  <a14:useLocalDpi xmlns:a14="http://schemas.microsoft.com/office/drawing/2010/main" val="0"/>
                </a:ext>
              </a:extLst>
            </a:blip>
            <a:srcRect r="60092"/>
            <a:stretch>
              <a:fillRect/>
            </a:stretch>
          </p:blipFill>
          <p:spPr bwMode="auto">
            <a:xfrm>
              <a:off x="824345" y="0"/>
              <a:ext cx="944245" cy="1115060"/>
            </a:xfrm>
            <a:prstGeom prst="rect">
              <a:avLst/>
            </a:prstGeom>
            <a:noFill/>
            <a:ln>
              <a:noFill/>
            </a:ln>
          </p:spPr>
        </p:pic>
      </p:grpSp>
      <p:sp>
        <p:nvSpPr>
          <p:cNvPr id="16" name="Rectangle 15">
            <a:extLst>
              <a:ext uri="{FF2B5EF4-FFF2-40B4-BE49-F238E27FC236}">
                <a16:creationId xmlns:a16="http://schemas.microsoft.com/office/drawing/2014/main" id="{9F80071F-03CF-FA42-B1A1-2122E5824906}"/>
              </a:ext>
            </a:extLst>
          </p:cNvPr>
          <p:cNvSpPr/>
          <p:nvPr/>
        </p:nvSpPr>
        <p:spPr>
          <a:xfrm>
            <a:off x="2401814" y="5055924"/>
            <a:ext cx="2313839" cy="584775"/>
          </a:xfrm>
          <a:prstGeom prst="rect">
            <a:avLst/>
          </a:prstGeom>
        </p:spPr>
        <p:txBody>
          <a:bodyPr wrap="none">
            <a:spAutoFit/>
          </a:bodyPr>
          <a:lstStyle/>
          <a:p>
            <a:r>
              <a:rPr lang="en-GB" sz="32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ogrtsin</a:t>
            </a:r>
            <a:r>
              <a:rPr lang="en-GB"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GB" sz="32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krite</a:t>
            </a:r>
            <a:r>
              <a:rPr lang="en-GB" sz="3200" dirty="0">
                <a:solidFill>
                  <a:srgbClr val="002060"/>
                </a:solidFill>
              </a:rPr>
              <a:t> </a:t>
            </a:r>
            <a:endParaRPr lang="en-US" sz="3200" dirty="0">
              <a:solidFill>
                <a:srgbClr val="002060"/>
              </a:solidFill>
            </a:endParaRPr>
          </a:p>
        </p:txBody>
      </p:sp>
      <p:sp>
        <p:nvSpPr>
          <p:cNvPr id="5" name="TextBox 4">
            <a:extLst>
              <a:ext uri="{FF2B5EF4-FFF2-40B4-BE49-F238E27FC236}">
                <a16:creationId xmlns:a16="http://schemas.microsoft.com/office/drawing/2014/main" id="{632DF32E-8F02-3E43-BE45-7360F729B97B}"/>
              </a:ext>
            </a:extLst>
          </p:cNvPr>
          <p:cNvSpPr txBox="1"/>
          <p:nvPr/>
        </p:nvSpPr>
        <p:spPr>
          <a:xfrm>
            <a:off x="5410626" y="1273345"/>
            <a:ext cx="6654608" cy="5016758"/>
          </a:xfrm>
          <a:prstGeom prst="rect">
            <a:avLst/>
          </a:prstGeom>
          <a:noFill/>
        </p:spPr>
        <p:txBody>
          <a:bodyPr wrap="square" rtlCol="0">
            <a:spAutoFit/>
          </a:bodyPr>
          <a:lstStyle/>
          <a:p>
            <a:r>
              <a:rPr lang="en-US" sz="3200" b="1" dirty="0">
                <a:solidFill>
                  <a:srgbClr val="002060"/>
                </a:solidFill>
                <a:latin typeface="Century Gothic" panose="020B0502020202020204" pitchFamily="34" charset="0"/>
              </a:rPr>
              <a:t>When pupils scored well on this test, they scored well on tests of French verb endings.</a:t>
            </a:r>
          </a:p>
          <a:p>
            <a:pPr marL="457200" indent="-457200">
              <a:buFont typeface="Arial" panose="020B0604020202020204" pitchFamily="34" charset="0"/>
              <a:buChar char="•"/>
            </a:pPr>
            <a:r>
              <a:rPr lang="en-US" sz="3200" dirty="0">
                <a:solidFill>
                  <a:srgbClr val="002060"/>
                </a:solidFill>
                <a:latin typeface="Century Gothic" panose="020B0502020202020204" pitchFamily="34" charset="0"/>
              </a:rPr>
              <a:t>Reliable test</a:t>
            </a:r>
          </a:p>
          <a:p>
            <a:pPr marL="457200" indent="-457200">
              <a:buFont typeface="Arial" panose="020B0604020202020204" pitchFamily="34" charset="0"/>
              <a:buChar char="•"/>
            </a:pPr>
            <a:r>
              <a:rPr lang="en-US" sz="3200" dirty="0">
                <a:solidFill>
                  <a:srgbClr val="002060"/>
                </a:solidFill>
                <a:latin typeface="Century Gothic" panose="020B0502020202020204" pitchFamily="34" charset="0"/>
              </a:rPr>
              <a:t>Language neutral</a:t>
            </a:r>
          </a:p>
          <a:p>
            <a:endParaRPr lang="en-US" sz="3200" dirty="0">
              <a:solidFill>
                <a:srgbClr val="002060"/>
              </a:solidFill>
              <a:latin typeface="Century Gothic" panose="020B0502020202020204" pitchFamily="34" charset="0"/>
            </a:endParaRPr>
          </a:p>
          <a:p>
            <a:r>
              <a:rPr lang="en-US" sz="3200" dirty="0">
                <a:solidFill>
                  <a:srgbClr val="002060"/>
                </a:solidFill>
                <a:latin typeface="Century Gothic" panose="020B0502020202020204" pitchFamily="34" charset="0"/>
              </a:rPr>
              <a:t>Could this test be used (with other data) to inform a year 7 teacher about students’ awareness of grammar? </a:t>
            </a:r>
          </a:p>
        </p:txBody>
      </p:sp>
      <p:sp>
        <p:nvSpPr>
          <p:cNvPr id="2" name="Title 1" hidden="1">
            <a:extLst>
              <a:ext uri="{FF2B5EF4-FFF2-40B4-BE49-F238E27FC236}">
                <a16:creationId xmlns:a16="http://schemas.microsoft.com/office/drawing/2014/main" id="{33122086-74A9-4342-BB90-2E954E1FAC9E}"/>
              </a:ext>
            </a:extLst>
          </p:cNvPr>
          <p:cNvSpPr>
            <a:spLocks noGrp="1"/>
          </p:cNvSpPr>
          <p:nvPr>
            <p:ph type="title"/>
          </p:nvPr>
        </p:nvSpPr>
        <p:spPr/>
        <p:txBody>
          <a:bodyPr/>
          <a:lstStyle/>
          <a:p>
            <a:r>
              <a:rPr lang="en-US" dirty="0"/>
              <a:t>Owl exercise</a:t>
            </a:r>
          </a:p>
        </p:txBody>
      </p:sp>
    </p:spTree>
    <p:extLst>
      <p:ext uri="{BB962C8B-B14F-4D97-AF65-F5344CB8AC3E}">
        <p14:creationId xmlns:p14="http://schemas.microsoft.com/office/powerpoint/2010/main" val="2503234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DF90C-6CA3-2C45-B918-DC8B1375BAE9}"/>
              </a:ext>
            </a:extLst>
          </p:cNvPr>
          <p:cNvSpPr>
            <a:spLocks noGrp="1"/>
          </p:cNvSpPr>
          <p:nvPr>
            <p:ph type="title"/>
          </p:nvPr>
        </p:nvSpPr>
        <p:spPr>
          <a:xfrm>
            <a:off x="320636" y="208347"/>
            <a:ext cx="4959222" cy="697424"/>
          </a:xfrm>
        </p:spPr>
        <p:txBody>
          <a:bodyPr>
            <a:normAutofit/>
          </a:bodyPr>
          <a:lstStyle/>
          <a:p>
            <a:r>
              <a:rPr lang="en-GB" sz="3600" b="1" dirty="0">
                <a:solidFill>
                  <a:srgbClr val="4472C4">
                    <a:lumMod val="50000"/>
                  </a:srgbClr>
                </a:solidFill>
              </a:rPr>
              <a:t>The Primary Bee</a:t>
            </a:r>
            <a:endParaRPr lang="en-US" sz="3600" dirty="0"/>
          </a:p>
        </p:txBody>
      </p:sp>
      <p:pic>
        <p:nvPicPr>
          <p:cNvPr id="4" name="Picture 3" descr="group of children with a teacher">
            <a:extLst>
              <a:ext uri="{FF2B5EF4-FFF2-40B4-BE49-F238E27FC236}">
                <a16:creationId xmlns:a16="http://schemas.microsoft.com/office/drawing/2014/main" id="{5175A1D2-763E-4B24-B98A-1C8191E3C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36" y="1386351"/>
            <a:ext cx="7338036" cy="4833952"/>
          </a:xfrm>
          <a:prstGeom prst="rect">
            <a:avLst/>
          </a:prstGeom>
        </p:spPr>
      </p:pic>
      <p:pic>
        <p:nvPicPr>
          <p:cNvPr id="5" name="Picture 4" descr="a bee">
            <a:extLst>
              <a:ext uri="{FF2B5EF4-FFF2-40B4-BE49-F238E27FC236}">
                <a16:creationId xmlns:a16="http://schemas.microsoft.com/office/drawing/2014/main" id="{1DC40EA1-808F-49BC-A062-9B05A839926F}"/>
              </a:ext>
            </a:extLst>
          </p:cNvPr>
          <p:cNvPicPr>
            <a:picLocks noChangeAspect="1"/>
          </p:cNvPicPr>
          <p:nvPr/>
        </p:nvPicPr>
        <p:blipFill rotWithShape="1">
          <a:blip r:embed="rId4">
            <a:extLst>
              <a:ext uri="{28A0092B-C50C-407E-A947-70E740481C1C}">
                <a14:useLocalDpi xmlns:a14="http://schemas.microsoft.com/office/drawing/2010/main" val="0"/>
              </a:ext>
            </a:extLst>
          </a:blip>
          <a:srcRect l="25325"/>
          <a:stretch/>
        </p:blipFill>
        <p:spPr>
          <a:xfrm>
            <a:off x="180070" y="1353124"/>
            <a:ext cx="2141619" cy="1433973"/>
          </a:xfrm>
          <a:prstGeom prst="rect">
            <a:avLst/>
          </a:prstGeom>
        </p:spPr>
      </p:pic>
      <p:sp>
        <p:nvSpPr>
          <p:cNvPr id="8" name="Content Placeholder 7"/>
          <p:cNvSpPr>
            <a:spLocks noGrp="1"/>
          </p:cNvSpPr>
          <p:nvPr>
            <p:ph idx="1"/>
          </p:nvPr>
        </p:nvSpPr>
        <p:spPr>
          <a:xfrm>
            <a:off x="7558659" y="1071521"/>
            <a:ext cx="4533328" cy="4873625"/>
          </a:xfrm>
        </p:spPr>
        <p:txBody>
          <a:bodyPr>
            <a:normAutofit/>
          </a:bodyPr>
          <a:lstStyle/>
          <a:p>
            <a:pPr marL="0" indent="0">
              <a:buNone/>
            </a:pPr>
            <a:r>
              <a:rPr lang="en-GB" sz="2400" b="1" dirty="0"/>
              <a:t>Response to pilot in 2 schools</a:t>
            </a:r>
          </a:p>
          <a:p>
            <a:r>
              <a:rPr lang="en-GB" sz="2400" dirty="0"/>
              <a:t>highly motivating</a:t>
            </a:r>
          </a:p>
          <a:p>
            <a:r>
              <a:rPr lang="en-GB" sz="2400" dirty="0"/>
              <a:t>embeds knowledge much more securely</a:t>
            </a:r>
          </a:p>
          <a:p>
            <a:r>
              <a:rPr lang="en-GB" sz="2400" dirty="0"/>
              <a:t>involves parents / prompts language learning beyond the classroom</a:t>
            </a:r>
          </a:p>
          <a:p>
            <a:r>
              <a:rPr lang="en-GB" sz="2400" dirty="0"/>
              <a:t>improves speed of productive recall</a:t>
            </a:r>
          </a:p>
          <a:p>
            <a:r>
              <a:rPr lang="en-GB" sz="2400" dirty="0"/>
              <a:t>improves pronunciation and physical production</a:t>
            </a:r>
          </a:p>
          <a:p>
            <a:r>
              <a:rPr lang="en-GB" sz="2400" dirty="0"/>
              <a:t>improves behaviour</a:t>
            </a:r>
          </a:p>
        </p:txBody>
      </p:sp>
      <p:sp>
        <p:nvSpPr>
          <p:cNvPr id="12" name="TextBox 11"/>
          <p:cNvSpPr txBox="1"/>
          <p:nvPr/>
        </p:nvSpPr>
        <p:spPr>
          <a:xfrm>
            <a:off x="9652000" y="5945146"/>
            <a:ext cx="4351867"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hlinkClick r:id="rId5"/>
              </a:rPr>
              <a:t>ss2431@cam.ac.uk</a:t>
            </a:r>
            <a:r>
              <a:rPr lang="en-GB" sz="2000" dirty="0">
                <a:solidFill>
                  <a:prstClr val="black"/>
                </a:solidFill>
                <a:latin typeface="Century Gothic" panose="020B0502020202020204" pitchFamily="34" charset="0"/>
              </a:rPr>
              <a:t> </a:t>
            </a:r>
          </a:p>
        </p:txBody>
      </p:sp>
      <p:sp>
        <p:nvSpPr>
          <p:cNvPr id="13" name="TextBox 12"/>
          <p:cNvSpPr txBox="1"/>
          <p:nvPr/>
        </p:nvSpPr>
        <p:spPr>
          <a:xfrm>
            <a:off x="6709590" y="5979279"/>
            <a:ext cx="3115733" cy="400110"/>
          </a:xfrm>
          <a:prstGeom prst="rect">
            <a:avLst/>
          </a:prstGeom>
          <a:noFill/>
        </p:spPr>
        <p:txBody>
          <a:bodyPr wrap="square" rtlCol="0">
            <a:spAutoFit/>
          </a:bodyPr>
          <a:lstStyle/>
          <a:p>
            <a:r>
              <a:rPr lang="en-GB" sz="2000" dirty="0">
                <a:solidFill>
                  <a:srgbClr val="4472C4">
                    <a:lumMod val="50000"/>
                  </a:srgbClr>
                </a:solidFill>
                <a:latin typeface="Century Gothic" panose="020B0502020202020204" pitchFamily="34" charset="0"/>
              </a:rPr>
              <a:t>Email Sarah Schechter: </a:t>
            </a:r>
          </a:p>
        </p:txBody>
      </p:sp>
    </p:spTree>
    <p:extLst>
      <p:ext uri="{BB962C8B-B14F-4D97-AF65-F5344CB8AC3E}">
        <p14:creationId xmlns:p14="http://schemas.microsoft.com/office/powerpoint/2010/main" val="23023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1CF512-35A6-924A-A0FF-8AF20C7AB31F}"/>
              </a:ext>
            </a:extLst>
          </p:cNvPr>
          <p:cNvSpPr>
            <a:spLocks noGrp="1"/>
          </p:cNvSpPr>
          <p:nvPr>
            <p:ph type="title"/>
          </p:nvPr>
        </p:nvSpPr>
        <p:spPr>
          <a:xfrm>
            <a:off x="6908487" y="864831"/>
            <a:ext cx="4431224" cy="1773185"/>
          </a:xfrm>
        </p:spPr>
        <p:txBody>
          <a:bodyPr>
            <a:normAutofit/>
          </a:bodyPr>
          <a:lstStyle/>
          <a:p>
            <a:r>
              <a:rPr lang="en-GB" sz="3200" b="1" dirty="0">
                <a:solidFill>
                  <a:srgbClr val="4472C4">
                    <a:lumMod val="50000"/>
                  </a:srgbClr>
                </a:solidFill>
              </a:rPr>
              <a:t>Ormiston Meadows Academy</a:t>
            </a:r>
            <a:endParaRPr lang="en-US" sz="3200" dirty="0"/>
          </a:p>
        </p:txBody>
      </p:sp>
      <p:sp>
        <p:nvSpPr>
          <p:cNvPr id="6" name="TextBox 5"/>
          <p:cNvSpPr txBox="1"/>
          <p:nvPr/>
        </p:nvSpPr>
        <p:spPr>
          <a:xfrm>
            <a:off x="6908487" y="2101246"/>
            <a:ext cx="5015346" cy="1077218"/>
          </a:xfrm>
          <a:prstGeom prst="rect">
            <a:avLst/>
          </a:prstGeom>
          <a:noFill/>
        </p:spPr>
        <p:txBody>
          <a:bodyPr wrap="square" rtlCol="0">
            <a:spAutoFit/>
          </a:bodyPr>
          <a:lstStyle/>
          <a:p>
            <a:r>
              <a:rPr lang="en-GB" sz="3200" dirty="0">
                <a:solidFill>
                  <a:srgbClr val="4472C4">
                    <a:lumMod val="50000"/>
                  </a:srgbClr>
                </a:solidFill>
                <a:latin typeface="Century Gothic" panose="020B0502020202020204" pitchFamily="34" charset="0"/>
              </a:rPr>
              <a:t>Primary Bee winners </a:t>
            </a:r>
            <a:br>
              <a:rPr lang="en-GB" sz="3200" dirty="0">
                <a:solidFill>
                  <a:srgbClr val="4472C4">
                    <a:lumMod val="50000"/>
                  </a:srgbClr>
                </a:solidFill>
                <a:latin typeface="Century Gothic" panose="020B0502020202020204" pitchFamily="34" charset="0"/>
              </a:rPr>
            </a:br>
            <a:r>
              <a:rPr lang="en-GB" sz="3200" dirty="0">
                <a:solidFill>
                  <a:srgbClr val="4472C4">
                    <a:lumMod val="50000"/>
                  </a:srgbClr>
                </a:solidFill>
                <a:latin typeface="Century Gothic" panose="020B0502020202020204" pitchFamily="34" charset="0"/>
              </a:rPr>
              <a:t>(school stage) 2019</a:t>
            </a:r>
          </a:p>
        </p:txBody>
      </p:sp>
      <p:pic>
        <p:nvPicPr>
          <p:cNvPr id="5" name="Picture 4" descr="picture of the four winners of the spelling bee"/>
          <p:cNvPicPr>
            <a:picLocks noChangeAspect="1"/>
          </p:cNvPicPr>
          <p:nvPr/>
        </p:nvPicPr>
        <p:blipFill rotWithShape="1">
          <a:blip r:embed="rId3" cstate="print">
            <a:extLst>
              <a:ext uri="{28A0092B-C50C-407E-A947-70E740481C1C}">
                <a14:useLocalDpi xmlns:a14="http://schemas.microsoft.com/office/drawing/2010/main" val="0"/>
              </a:ext>
            </a:extLst>
          </a:blip>
          <a:srcRect l="11518" r="14274" b="494"/>
          <a:stretch/>
        </p:blipFill>
        <p:spPr>
          <a:xfrm>
            <a:off x="401781" y="385619"/>
            <a:ext cx="6248400" cy="558569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99413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99008" y="50091"/>
            <a:ext cx="10515600" cy="1325563"/>
          </a:xfrm>
        </p:spPr>
        <p:txBody>
          <a:bodyPr>
            <a:normAutofit/>
          </a:bodyPr>
          <a:lstStyle/>
          <a:p>
            <a:r>
              <a:rPr lang="en-GB" sz="3600" b="1" dirty="0">
                <a:solidFill>
                  <a:schemeClr val="bg1"/>
                </a:solidFill>
              </a:rPr>
              <a:t>Quick wins [4]</a:t>
            </a:r>
          </a:p>
        </p:txBody>
      </p:sp>
      <p:sp>
        <p:nvSpPr>
          <p:cNvPr id="3" name="Content Placeholder 2"/>
          <p:cNvSpPr>
            <a:spLocks noGrp="1"/>
          </p:cNvSpPr>
          <p:nvPr>
            <p:ph idx="1"/>
          </p:nvPr>
        </p:nvSpPr>
        <p:spPr>
          <a:xfrm>
            <a:off x="409222" y="1622426"/>
            <a:ext cx="10515600" cy="4351338"/>
          </a:xfrm>
        </p:spPr>
        <p:txBody>
          <a:bodyPr/>
          <a:lstStyle/>
          <a:p>
            <a:pPr marL="0" indent="0">
              <a:buNone/>
            </a:pPr>
            <a:r>
              <a:rPr lang="en-GB" sz="3200" b="1" dirty="0"/>
              <a:t>In Y7</a:t>
            </a:r>
          </a:p>
          <a:p>
            <a:pPr lvl="1"/>
            <a:r>
              <a:rPr lang="en-GB" sz="2400" dirty="0"/>
              <a:t>Strategic seating plans (based on transition data)</a:t>
            </a:r>
          </a:p>
          <a:p>
            <a:pPr lvl="1"/>
            <a:r>
              <a:rPr lang="en-GB" sz="2400" dirty="0"/>
              <a:t>Open-ended tasks to elicit prior knowledge</a:t>
            </a:r>
          </a:p>
        </p:txBody>
      </p:sp>
    </p:spTree>
    <p:extLst>
      <p:ext uri="{BB962C8B-B14F-4D97-AF65-F5344CB8AC3E}">
        <p14:creationId xmlns:p14="http://schemas.microsoft.com/office/powerpoint/2010/main" val="2407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showing classroom seating"/>
          <p:cNvPicPr>
            <a:picLocks noChangeAspect="1"/>
          </p:cNvPicPr>
          <p:nvPr/>
        </p:nvPicPr>
        <p:blipFill>
          <a:blip r:embed="rId3"/>
          <a:stretch>
            <a:fillRect/>
          </a:stretch>
        </p:blipFill>
        <p:spPr>
          <a:xfrm>
            <a:off x="390609" y="2063222"/>
            <a:ext cx="5186102" cy="3601308"/>
          </a:xfrm>
          <a:prstGeom prst="rect">
            <a:avLst/>
          </a:prstGeom>
        </p:spPr>
      </p:pic>
      <p:sp>
        <p:nvSpPr>
          <p:cNvPr id="3" name="Content Placeholder 2"/>
          <p:cNvSpPr txBox="1">
            <a:spLocks/>
          </p:cNvSpPr>
          <p:nvPr/>
        </p:nvSpPr>
        <p:spPr>
          <a:xfrm>
            <a:off x="5875905" y="1578300"/>
            <a:ext cx="601129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solidFill>
                  <a:srgbClr val="002060"/>
                </a:solidFill>
              </a:rPr>
              <a:t>In September Y7 seat according to transition data</a:t>
            </a:r>
          </a:p>
          <a:p>
            <a:pPr>
              <a:lnSpc>
                <a:spcPct val="100000"/>
              </a:lnSpc>
            </a:pPr>
            <a:r>
              <a:rPr lang="en-GB" sz="2400" dirty="0">
                <a:solidFill>
                  <a:srgbClr val="002060"/>
                </a:solidFill>
              </a:rPr>
              <a:t>Lower proficiency/ prior experience students to outer edges </a:t>
            </a:r>
            <a:br>
              <a:rPr lang="en-GB" sz="2400" dirty="0">
                <a:solidFill>
                  <a:srgbClr val="002060"/>
                </a:solidFill>
              </a:rPr>
            </a:br>
            <a:r>
              <a:rPr lang="en-GB" sz="2400" dirty="0">
                <a:solidFill>
                  <a:srgbClr val="002060"/>
                </a:solidFill>
              </a:rPr>
              <a:t>(for easier support by the teacher)</a:t>
            </a:r>
          </a:p>
          <a:p>
            <a:pPr>
              <a:lnSpc>
                <a:spcPct val="100000"/>
              </a:lnSpc>
            </a:pPr>
            <a:r>
              <a:rPr lang="en-GB" sz="2400" dirty="0">
                <a:solidFill>
                  <a:srgbClr val="002060"/>
                </a:solidFill>
              </a:rPr>
              <a:t>Pair work first done with Higher / Lower proficiency pairs (i.e., Left/Right)</a:t>
            </a:r>
          </a:p>
          <a:p>
            <a:pPr>
              <a:lnSpc>
                <a:spcPct val="100000"/>
              </a:lnSpc>
            </a:pPr>
            <a:r>
              <a:rPr lang="en-GB" sz="2400" dirty="0">
                <a:solidFill>
                  <a:srgbClr val="002060"/>
                </a:solidFill>
              </a:rPr>
              <a:t>Pair work task then repeated with more equal pairs (i.e. Front/Back)</a:t>
            </a:r>
          </a:p>
          <a:p>
            <a:pPr>
              <a:lnSpc>
                <a:spcPct val="100000"/>
              </a:lnSpc>
            </a:pPr>
            <a:endParaRPr lang="en-GB" sz="2400" dirty="0">
              <a:solidFill>
                <a:srgbClr val="002060"/>
              </a:solidFill>
            </a:endParaRPr>
          </a:p>
        </p:txBody>
      </p:sp>
      <p:sp>
        <p:nvSpPr>
          <p:cNvPr id="4" name="Title 3" hidden="1">
            <a:extLst>
              <a:ext uri="{FF2B5EF4-FFF2-40B4-BE49-F238E27FC236}">
                <a16:creationId xmlns:a16="http://schemas.microsoft.com/office/drawing/2014/main" id="{9746949E-AED7-3F45-B0C0-509FF235C085}"/>
              </a:ext>
            </a:extLst>
          </p:cNvPr>
          <p:cNvSpPr>
            <a:spLocks noGrp="1"/>
          </p:cNvSpPr>
          <p:nvPr>
            <p:ph type="title" idx="4294967295"/>
          </p:nvPr>
        </p:nvSpPr>
        <p:spPr/>
        <p:txBody>
          <a:bodyPr/>
          <a:lstStyle/>
          <a:p>
            <a:r>
              <a:rPr lang="en-US" dirty="0"/>
              <a:t>Y7</a:t>
            </a:r>
            <a:r>
              <a:rPr lang="en-US" baseline="0" dirty="0"/>
              <a:t> data</a:t>
            </a:r>
            <a:endParaRPr lang="en-US" dirty="0"/>
          </a:p>
        </p:txBody>
      </p:sp>
    </p:spTree>
    <p:extLst>
      <p:ext uri="{BB962C8B-B14F-4D97-AF65-F5344CB8AC3E}">
        <p14:creationId xmlns:p14="http://schemas.microsoft.com/office/powerpoint/2010/main" val="291997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descr="circle with 'ma famille' in it at the centre of the colour wheel"/>
          <p:cNvSpPr>
            <a:spLocks noChangeArrowheads="1"/>
          </p:cNvSpPr>
          <p:nvPr/>
        </p:nvSpPr>
        <p:spPr bwMode="auto">
          <a:xfrm>
            <a:off x="3028333" y="2359377"/>
            <a:ext cx="1428397" cy="1321153"/>
          </a:xfrm>
          <a:prstGeom prst="ellipse">
            <a:avLst/>
          </a:prstGeom>
          <a:solidFill>
            <a:srgbClr val="FFFF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sz="2000" b="1" dirty="0">
              <a:solidFill>
                <a:srgbClr val="115076"/>
              </a:solidFill>
              <a:latin typeface="Century Gothic" panose="020B0502020202020204" pitchFamily="34" charset="0"/>
              <a:ea typeface="ＭＳ Ｐゴシック" panose="020B0600070205080204" pitchFamily="34" charset="-128"/>
            </a:endParaRPr>
          </a:p>
        </p:txBody>
      </p:sp>
      <p:sp>
        <p:nvSpPr>
          <p:cNvPr id="3" name="Title 2">
            <a:extLst>
              <a:ext uri="{FF2B5EF4-FFF2-40B4-BE49-F238E27FC236}">
                <a16:creationId xmlns:a16="http://schemas.microsoft.com/office/drawing/2014/main" id="{8819D65B-39A5-ED44-A3AB-D02312157426}"/>
              </a:ext>
            </a:extLst>
          </p:cNvPr>
          <p:cNvSpPr>
            <a:spLocks noGrp="1"/>
          </p:cNvSpPr>
          <p:nvPr>
            <p:ph type="title"/>
          </p:nvPr>
        </p:nvSpPr>
        <p:spPr>
          <a:xfrm>
            <a:off x="2875917" y="2317897"/>
            <a:ext cx="1733228" cy="1263900"/>
          </a:xfrm>
        </p:spPr>
        <p:txBody>
          <a:bodyPr/>
          <a:lstStyle/>
          <a:p>
            <a:r>
              <a:rPr lang="en-US" sz="2800" b="1" dirty="0">
                <a:solidFill>
                  <a:srgbClr val="115076"/>
                </a:solidFill>
                <a:latin typeface="Century Gothic" panose="020B0502020202020204" pitchFamily="34" charset="0"/>
                <a:ea typeface="ＭＳ Ｐゴシック" panose="020B0600070205080204" pitchFamily="34" charset="-128"/>
              </a:rPr>
              <a:t>Ma </a:t>
            </a:r>
            <a:r>
              <a:rPr lang="en-US" sz="2800" b="1" dirty="0" err="1">
                <a:solidFill>
                  <a:srgbClr val="115076"/>
                </a:solidFill>
                <a:latin typeface="Century Gothic" panose="020B0502020202020204" pitchFamily="34" charset="0"/>
                <a:ea typeface="ＭＳ Ｐゴシック" panose="020B0600070205080204" pitchFamily="34" charset="-128"/>
              </a:rPr>
              <a:t>famille</a:t>
            </a:r>
            <a:endParaRPr lang="en-US" sz="2800" dirty="0"/>
          </a:p>
        </p:txBody>
      </p:sp>
      <p:graphicFrame>
        <p:nvGraphicFramePr>
          <p:cNvPr id="4" name="D 8" descr="colour wheel around the word 'ma famille' with phrases in the individual circles "/>
          <p:cNvGraphicFramePr/>
          <p:nvPr>
            <p:extLst>
              <p:ext uri="{D42A27DB-BD31-4B8C-83A1-F6EECF244321}">
                <p14:modId xmlns:p14="http://schemas.microsoft.com/office/powerpoint/2010/main" val="3945575365"/>
              </p:ext>
            </p:extLst>
          </p:nvPr>
        </p:nvGraphicFramePr>
        <p:xfrm>
          <a:off x="-1258446" y="156929"/>
          <a:ext cx="10001956" cy="5923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6894577" y="1183188"/>
            <a:ext cx="5116801" cy="482082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solidFill>
                  <a:srgbClr val="002060"/>
                </a:solidFill>
              </a:rPr>
              <a:t>Read aloud to ascertain phonics knowledge</a:t>
            </a:r>
          </a:p>
          <a:p>
            <a:pPr>
              <a:lnSpc>
                <a:spcPct val="100000"/>
              </a:lnSpc>
            </a:pPr>
            <a:r>
              <a:rPr lang="en-GB" sz="2400" dirty="0">
                <a:solidFill>
                  <a:srgbClr val="002060"/>
                </a:solidFill>
              </a:rPr>
              <a:t>Translate to ascertain knowledge of ‘je </a:t>
            </a:r>
            <a:r>
              <a:rPr lang="en-GB" sz="2400" dirty="0" err="1">
                <a:solidFill>
                  <a:srgbClr val="002060"/>
                </a:solidFill>
              </a:rPr>
              <a:t>suis</a:t>
            </a:r>
            <a:r>
              <a:rPr lang="en-GB" sz="2400" dirty="0">
                <a:solidFill>
                  <a:srgbClr val="002060"/>
                </a:solidFill>
              </a:rPr>
              <a:t>’ and ‘</a:t>
            </a:r>
            <a:r>
              <a:rPr lang="en-GB" sz="2400" dirty="0" err="1">
                <a:solidFill>
                  <a:srgbClr val="002060"/>
                </a:solidFill>
              </a:rPr>
              <a:t>j’ai</a:t>
            </a:r>
            <a:r>
              <a:rPr lang="en-GB" sz="2400" dirty="0">
                <a:solidFill>
                  <a:srgbClr val="002060"/>
                </a:solidFill>
              </a:rPr>
              <a:t>’</a:t>
            </a:r>
          </a:p>
          <a:p>
            <a:pPr>
              <a:lnSpc>
                <a:spcPct val="100000"/>
              </a:lnSpc>
            </a:pPr>
            <a:r>
              <a:rPr lang="en-GB" sz="2400" dirty="0">
                <a:solidFill>
                  <a:srgbClr val="002060"/>
                </a:solidFill>
              </a:rPr>
              <a:t>Categorise the nouns (e.g.,  into masculine and feminine to check awareness of gender)</a:t>
            </a:r>
          </a:p>
          <a:p>
            <a:pPr>
              <a:lnSpc>
                <a:spcPct val="100000"/>
              </a:lnSpc>
            </a:pPr>
            <a:r>
              <a:rPr lang="en-GB" sz="2400" dirty="0">
                <a:solidFill>
                  <a:srgbClr val="002060"/>
                </a:solidFill>
              </a:rPr>
              <a:t>Elicit additional nouns (e.g., people, animals, food, objects)</a:t>
            </a:r>
          </a:p>
          <a:p>
            <a:pPr>
              <a:lnSpc>
                <a:spcPct val="100000"/>
              </a:lnSpc>
            </a:pPr>
            <a:r>
              <a:rPr lang="en-GB" sz="2400" dirty="0">
                <a:solidFill>
                  <a:srgbClr val="002060"/>
                </a:solidFill>
              </a:rPr>
              <a:t>Extend to descriptions (e.g. </a:t>
            </a:r>
            <a:r>
              <a:rPr lang="en-GB" sz="2400" dirty="0" err="1">
                <a:solidFill>
                  <a:srgbClr val="002060"/>
                </a:solidFill>
              </a:rPr>
              <a:t>il</a:t>
            </a:r>
            <a:r>
              <a:rPr lang="en-GB" sz="2400" dirty="0">
                <a:solidFill>
                  <a:srgbClr val="002060"/>
                </a:solidFill>
              </a:rPr>
              <a:t>/</a:t>
            </a:r>
            <a:r>
              <a:rPr lang="en-GB" sz="2400" dirty="0" err="1">
                <a:solidFill>
                  <a:srgbClr val="002060"/>
                </a:solidFill>
              </a:rPr>
              <a:t>elle</a:t>
            </a:r>
            <a:r>
              <a:rPr lang="en-GB" sz="2400" dirty="0">
                <a:solidFill>
                  <a:srgbClr val="002060"/>
                </a:solidFill>
              </a:rPr>
              <a:t> </a:t>
            </a:r>
            <a:r>
              <a:rPr lang="en-GB" sz="2400" dirty="0" err="1">
                <a:solidFill>
                  <a:srgbClr val="002060"/>
                </a:solidFill>
              </a:rPr>
              <a:t>est</a:t>
            </a:r>
            <a:r>
              <a:rPr lang="en-GB" sz="2400" dirty="0">
                <a:solidFill>
                  <a:srgbClr val="002060"/>
                </a:solidFill>
              </a:rPr>
              <a:t> + adjective) to check vocabulary and knowledge of adjectival agreement</a:t>
            </a:r>
          </a:p>
          <a:p>
            <a:pPr>
              <a:lnSpc>
                <a:spcPct val="100000"/>
              </a:lnSpc>
            </a:pPr>
            <a:endParaRPr lang="en-GB" sz="2400" dirty="0">
              <a:solidFill>
                <a:srgbClr val="002060"/>
              </a:solidFill>
            </a:endParaRPr>
          </a:p>
          <a:p>
            <a:pPr>
              <a:lnSpc>
                <a:spcPct val="100000"/>
              </a:lnSpc>
            </a:pPr>
            <a:endParaRPr lang="en-GB" sz="2400" dirty="0">
              <a:solidFill>
                <a:srgbClr val="002060"/>
              </a:solidFill>
            </a:endParaRPr>
          </a:p>
        </p:txBody>
      </p:sp>
      <p:pic>
        <p:nvPicPr>
          <p:cNvPr id="34819" name="Picture 8" descr="logos of the organizations involv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57" y="6460807"/>
            <a:ext cx="367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057" y="6122253"/>
            <a:ext cx="4672276" cy="338554"/>
          </a:xfrm>
          <a:prstGeom prst="rect">
            <a:avLst/>
          </a:prstGeom>
          <a:noFill/>
        </p:spPr>
        <p:txBody>
          <a:bodyPr wrap="square" rtlCol="0">
            <a:spAutoFit/>
          </a:bodyPr>
          <a:lstStyle/>
          <a:p>
            <a:r>
              <a:rPr lang="en-GB" sz="1600" dirty="0">
                <a:solidFill>
                  <a:srgbClr val="115076"/>
                </a:solidFill>
                <a:latin typeface="Century Gothic" panose="020B0502020202020204" pitchFamily="34" charset="0"/>
              </a:rPr>
              <a:t>Adapted from </a:t>
            </a:r>
            <a:r>
              <a:rPr lang="en-GB" sz="1600" dirty="0" err="1">
                <a:solidFill>
                  <a:srgbClr val="115076"/>
                </a:solidFill>
                <a:latin typeface="Century Gothic" panose="020B0502020202020204" pitchFamily="34" charset="0"/>
              </a:rPr>
              <a:t>Multicolore</a:t>
            </a:r>
            <a:r>
              <a:rPr lang="en-GB" sz="1600" dirty="0">
                <a:solidFill>
                  <a:srgbClr val="115076"/>
                </a:solidFill>
                <a:latin typeface="Century Gothic" panose="020B0502020202020204" pitchFamily="34" charset="0"/>
              </a:rPr>
              <a:t> transition resources</a:t>
            </a:r>
          </a:p>
        </p:txBody>
      </p:sp>
      <p:pic>
        <p:nvPicPr>
          <p:cNvPr id="34817" name="Picture 13" descr="multicolour wheel"/>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56938" y="6004014"/>
            <a:ext cx="10334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2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99008" y="50091"/>
            <a:ext cx="10515600" cy="1325563"/>
          </a:xfrm>
        </p:spPr>
        <p:txBody>
          <a:bodyPr>
            <a:normAutofit/>
          </a:bodyPr>
          <a:lstStyle/>
          <a:p>
            <a:r>
              <a:rPr lang="en-GB" sz="3600" b="1" dirty="0">
                <a:solidFill>
                  <a:schemeClr val="bg1"/>
                </a:solidFill>
              </a:rPr>
              <a:t>Quick wins [5]</a:t>
            </a:r>
          </a:p>
        </p:txBody>
      </p:sp>
      <p:sp>
        <p:nvSpPr>
          <p:cNvPr id="3" name="Content Placeholder 2"/>
          <p:cNvSpPr>
            <a:spLocks noGrp="1"/>
          </p:cNvSpPr>
          <p:nvPr>
            <p:ph idx="1"/>
          </p:nvPr>
        </p:nvSpPr>
        <p:spPr>
          <a:xfrm>
            <a:off x="409222" y="1622426"/>
            <a:ext cx="10515600" cy="4351338"/>
          </a:xfrm>
        </p:spPr>
        <p:txBody>
          <a:bodyPr>
            <a:normAutofit fontScale="92500" lnSpcReduction="20000"/>
          </a:bodyPr>
          <a:lstStyle/>
          <a:p>
            <a:pPr marL="0" indent="0">
              <a:buNone/>
            </a:pPr>
            <a:r>
              <a:rPr lang="en-GB" sz="3200" b="1" dirty="0"/>
              <a:t>In primary schools</a:t>
            </a:r>
          </a:p>
          <a:p>
            <a:pPr lvl="1"/>
            <a:r>
              <a:rPr lang="en-GB" sz="2400" dirty="0"/>
              <a:t>Y6 induction lessons</a:t>
            </a:r>
          </a:p>
          <a:p>
            <a:pPr lvl="1"/>
            <a:r>
              <a:rPr lang="en-GB" sz="2400" dirty="0"/>
              <a:t>Language Leaders (e.g., Y9 students teach lessons in primary)</a:t>
            </a:r>
          </a:p>
          <a:p>
            <a:pPr lvl="1"/>
            <a:r>
              <a:rPr lang="en-GB" sz="2400" dirty="0"/>
              <a:t>Primary Bee?</a:t>
            </a:r>
          </a:p>
          <a:p>
            <a:pPr lvl="1"/>
            <a:r>
              <a:rPr lang="en-GB" sz="2400" dirty="0"/>
              <a:t>Send the primary school a list of 100 high frequency words you’d like pupils to know on arrival in year 7 at secondary. </a:t>
            </a:r>
          </a:p>
          <a:p>
            <a:pPr lvl="2"/>
            <a:r>
              <a:rPr lang="en-GB" sz="2200" dirty="0"/>
              <a:t>Thirty high frequency nouns</a:t>
            </a:r>
          </a:p>
          <a:p>
            <a:pPr lvl="2"/>
            <a:r>
              <a:rPr lang="en-GB" sz="2200" dirty="0"/>
              <a:t>Fifteen high frequency and engaging verbs </a:t>
            </a:r>
          </a:p>
          <a:p>
            <a:pPr lvl="3"/>
            <a:r>
              <a:rPr lang="en-GB" sz="2000" dirty="0"/>
              <a:t>Choose one short (je?) and infinitive (mange, manger)</a:t>
            </a:r>
          </a:p>
          <a:p>
            <a:pPr lvl="2"/>
            <a:r>
              <a:rPr lang="en-GB" sz="2200" dirty="0"/>
              <a:t>Key personal pronouns</a:t>
            </a:r>
          </a:p>
          <a:p>
            <a:pPr lvl="2"/>
            <a:r>
              <a:rPr lang="en-GB" sz="2200" dirty="0"/>
              <a:t>Ten (regular) high frequency adjectives</a:t>
            </a:r>
          </a:p>
          <a:p>
            <a:pPr lvl="2"/>
            <a:r>
              <a:rPr lang="en-GB" sz="2200" dirty="0"/>
              <a:t>A few adverbs</a:t>
            </a:r>
          </a:p>
          <a:p>
            <a:pPr lvl="2"/>
            <a:r>
              <a:rPr lang="en-GB" sz="2200" dirty="0"/>
              <a:t>A few question words</a:t>
            </a:r>
          </a:p>
          <a:p>
            <a:pPr lvl="2"/>
            <a:r>
              <a:rPr lang="en-GB" sz="2200" dirty="0"/>
              <a:t>A few interaction words (</a:t>
            </a:r>
            <a:r>
              <a:rPr lang="en-GB" sz="2200" dirty="0" err="1"/>
              <a:t>oui</a:t>
            </a:r>
            <a:r>
              <a:rPr lang="en-GB" sz="2200" dirty="0"/>
              <a:t>, non, merci, bonjour)</a:t>
            </a:r>
          </a:p>
        </p:txBody>
      </p:sp>
    </p:spTree>
    <p:extLst>
      <p:ext uri="{BB962C8B-B14F-4D97-AF65-F5344CB8AC3E}">
        <p14:creationId xmlns:p14="http://schemas.microsoft.com/office/powerpoint/2010/main" val="118982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99008" y="50091"/>
            <a:ext cx="10515600" cy="1325563"/>
          </a:xfrm>
        </p:spPr>
        <p:txBody>
          <a:bodyPr>
            <a:normAutofit/>
          </a:bodyPr>
          <a:lstStyle/>
          <a:p>
            <a:r>
              <a:rPr lang="en-GB" sz="3600" b="1" dirty="0">
                <a:solidFill>
                  <a:schemeClr val="bg1"/>
                </a:solidFill>
              </a:rPr>
              <a:t>Quick wins [6]</a:t>
            </a:r>
          </a:p>
        </p:txBody>
      </p:sp>
      <p:sp>
        <p:nvSpPr>
          <p:cNvPr id="3" name="Content Placeholder 2"/>
          <p:cNvSpPr>
            <a:spLocks noGrp="1"/>
          </p:cNvSpPr>
          <p:nvPr>
            <p:ph idx="1"/>
          </p:nvPr>
        </p:nvSpPr>
        <p:spPr>
          <a:xfrm>
            <a:off x="499533" y="1543404"/>
            <a:ext cx="11240386" cy="4351338"/>
          </a:xfrm>
        </p:spPr>
        <p:txBody>
          <a:bodyPr>
            <a:normAutofit/>
          </a:bodyPr>
          <a:lstStyle/>
          <a:p>
            <a:pPr marL="0" indent="0">
              <a:buNone/>
            </a:pPr>
            <a:r>
              <a:rPr lang="en-GB" sz="3200" b="1" dirty="0"/>
              <a:t>Use the new Ofsted framework to start a conversation</a:t>
            </a:r>
          </a:p>
          <a:p>
            <a:pPr lvl="1"/>
            <a:r>
              <a:rPr lang="en-GB" sz="2400" dirty="0"/>
              <a:t>Progress means knowing more, remembering more</a:t>
            </a:r>
          </a:p>
          <a:p>
            <a:pPr lvl="1"/>
            <a:r>
              <a:rPr lang="en-GB" sz="2400" dirty="0"/>
              <a:t>The curriculum should be ambitious</a:t>
            </a:r>
          </a:p>
          <a:p>
            <a:pPr lvl="1"/>
            <a:r>
              <a:rPr lang="en-GB" dirty="0"/>
              <a:t>Pupils study the full curriculum; it is not narrowed. In primary schools, a broad range of subjects </a:t>
            </a:r>
            <a:r>
              <a:rPr lang="en-GB" dirty="0">
                <a:highlight>
                  <a:srgbClr val="FFFF00"/>
                </a:highlight>
              </a:rPr>
              <a:t>(exemplified by the national curriculum) </a:t>
            </a:r>
            <a:r>
              <a:rPr lang="en-GB" dirty="0"/>
              <a:t>is taught in key stage 2 </a:t>
            </a:r>
            <a:r>
              <a:rPr lang="en-GB" dirty="0">
                <a:highlight>
                  <a:srgbClr val="FFFF00"/>
                </a:highlight>
              </a:rPr>
              <a:t>throughout each and all of Years 3 to 6.</a:t>
            </a:r>
            <a:endParaRPr lang="en-GB" sz="2400" dirty="0"/>
          </a:p>
          <a:p>
            <a:pPr lvl="1"/>
            <a:r>
              <a:rPr lang="en-GB" sz="2400" dirty="0"/>
              <a:t>CEFR A1 = 500-word vocabulary</a:t>
            </a:r>
          </a:p>
          <a:p>
            <a:pPr lvl="1"/>
            <a:r>
              <a:rPr lang="en-GB" sz="2400" dirty="0"/>
              <a:t>Over the course of study, teaching is designed to help pupils to </a:t>
            </a:r>
            <a:r>
              <a:rPr lang="en-GB" sz="2400" dirty="0">
                <a:highlight>
                  <a:srgbClr val="FFFF00"/>
                </a:highlight>
              </a:rPr>
              <a:t>remember long-term </a:t>
            </a:r>
            <a:r>
              <a:rPr lang="en-GB" sz="2400" dirty="0"/>
              <a:t>the content they have been taught</a:t>
            </a:r>
          </a:p>
          <a:p>
            <a:pPr lvl="1"/>
            <a:r>
              <a:rPr lang="en-GB" sz="2400" dirty="0"/>
              <a:t>The language that Y6 learners remember at the end should match the curriculum intent (i.e., what is planned to be taught)</a:t>
            </a:r>
          </a:p>
        </p:txBody>
      </p:sp>
    </p:spTree>
    <p:extLst>
      <p:ext uri="{BB962C8B-B14F-4D97-AF65-F5344CB8AC3E}">
        <p14:creationId xmlns:p14="http://schemas.microsoft.com/office/powerpoint/2010/main" val="33943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rectangle">
            <a:extLst>
              <a:ext uri="{FF2B5EF4-FFF2-40B4-BE49-F238E27FC236}">
                <a16:creationId xmlns:a16="http://schemas.microsoft.com/office/drawing/2014/main" id="{95BAB2F3-88B0-E343-BA98-9BC71645B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 y="72464"/>
            <a:ext cx="10258425" cy="741924"/>
          </a:xfrm>
          <a:prstGeom prst="rect">
            <a:avLst/>
          </a:prstGeom>
        </p:spPr>
      </p:pic>
      <p:sp>
        <p:nvSpPr>
          <p:cNvPr id="2" name="Title 1">
            <a:extLst>
              <a:ext uri="{FF2B5EF4-FFF2-40B4-BE49-F238E27FC236}">
                <a16:creationId xmlns:a16="http://schemas.microsoft.com/office/drawing/2014/main" id="{6676E442-D7D6-7941-A1FE-24A84E80C41E}"/>
              </a:ext>
            </a:extLst>
          </p:cNvPr>
          <p:cNvSpPr>
            <a:spLocks noGrp="1"/>
          </p:cNvSpPr>
          <p:nvPr>
            <p:ph type="title"/>
          </p:nvPr>
        </p:nvSpPr>
        <p:spPr>
          <a:xfrm>
            <a:off x="231228" y="72464"/>
            <a:ext cx="11256535" cy="851405"/>
          </a:xfrm>
        </p:spPr>
        <p:txBody>
          <a:bodyPr>
            <a:normAutofit/>
          </a:bodyPr>
          <a:lstStyle/>
          <a:p>
            <a:r>
              <a:rPr lang="en-US" sz="3200" b="1" dirty="0">
                <a:solidFill>
                  <a:schemeClr val="bg1"/>
                </a:solidFill>
              </a:rPr>
              <a:t>What influences the usefulness of early FLs?</a:t>
            </a:r>
          </a:p>
        </p:txBody>
      </p:sp>
      <p:sp>
        <p:nvSpPr>
          <p:cNvPr id="3" name="Content Placeholder 2">
            <a:extLst>
              <a:ext uri="{FF2B5EF4-FFF2-40B4-BE49-F238E27FC236}">
                <a16:creationId xmlns:a16="http://schemas.microsoft.com/office/drawing/2014/main" id="{82257F3A-F3E6-5E4E-9B77-1FC5EDED8195}"/>
              </a:ext>
            </a:extLst>
          </p:cNvPr>
          <p:cNvSpPr>
            <a:spLocks noGrp="1"/>
          </p:cNvSpPr>
          <p:nvPr>
            <p:ph idx="1"/>
          </p:nvPr>
        </p:nvSpPr>
        <p:spPr>
          <a:xfrm>
            <a:off x="231228" y="996332"/>
            <a:ext cx="11853675" cy="5190156"/>
          </a:xfrm>
        </p:spPr>
        <p:txBody>
          <a:bodyPr>
            <a:noAutofit/>
          </a:bodyPr>
          <a:lstStyle/>
          <a:p>
            <a:pPr marL="0" indent="0">
              <a:buNone/>
            </a:pPr>
            <a:r>
              <a:rPr lang="en-US" sz="2400" b="1" i="1" dirty="0"/>
              <a:t>Things we have no control over...</a:t>
            </a:r>
          </a:p>
          <a:p>
            <a:pPr marL="0" indent="0">
              <a:buNone/>
            </a:pPr>
            <a:endParaRPr lang="en-US" sz="2400" dirty="0"/>
          </a:p>
          <a:p>
            <a:pPr marL="0" indent="0">
              <a:buNone/>
            </a:pPr>
            <a:r>
              <a:rPr lang="en-US" sz="2600" dirty="0"/>
              <a:t>Pupils’ individual differences </a:t>
            </a:r>
            <a:r>
              <a:rPr lang="en-US" sz="1800" dirty="0"/>
              <a:t>(Courtney et al., 2017). </a:t>
            </a:r>
            <a:endParaRPr lang="en-US" sz="2000" dirty="0"/>
          </a:p>
          <a:p>
            <a:pPr marL="0" indent="0">
              <a:buNone/>
            </a:pPr>
            <a:r>
              <a:rPr lang="en-US" sz="2600" dirty="0"/>
              <a:t>Pupils’ socio-economic status </a:t>
            </a:r>
            <a:r>
              <a:rPr lang="en-US" sz="1600" dirty="0"/>
              <a:t>(</a:t>
            </a:r>
            <a:r>
              <a:rPr lang="en-US" sz="1600" dirty="0" err="1"/>
              <a:t>Jaekkel</a:t>
            </a:r>
            <a:r>
              <a:rPr lang="en-US" sz="1600" dirty="0"/>
              <a:t> et al, 2017, </a:t>
            </a:r>
            <a:r>
              <a:rPr lang="en-US" sz="1600" dirty="0">
                <a:hlinkClick r:id="rId4"/>
              </a:rPr>
              <a:t>OASIS Summary</a:t>
            </a:r>
            <a:r>
              <a:rPr lang="en-US" sz="1600" dirty="0"/>
              <a:t>)</a:t>
            </a:r>
          </a:p>
          <a:p>
            <a:pPr marL="0" indent="0">
              <a:buNone/>
            </a:pPr>
            <a:r>
              <a:rPr lang="en-US" sz="2600" dirty="0"/>
              <a:t>Exposure outside class </a:t>
            </a:r>
            <a:r>
              <a:rPr lang="en-US" sz="1600" dirty="0"/>
              <a:t>(</a:t>
            </a:r>
            <a:r>
              <a:rPr lang="en-US" sz="1600" dirty="0" err="1"/>
              <a:t>Puimège</a:t>
            </a:r>
            <a:r>
              <a:rPr lang="en-US" sz="1600" dirty="0"/>
              <a:t> &amp; Peters, 2019, </a:t>
            </a:r>
            <a:r>
              <a:rPr lang="en-US" sz="1600" dirty="0">
                <a:hlinkClick r:id="rId4"/>
              </a:rPr>
              <a:t>OASIS Summary</a:t>
            </a:r>
            <a:r>
              <a:rPr lang="en-US" sz="1600" dirty="0"/>
              <a:t>; Peters et al. 2019, </a:t>
            </a:r>
            <a:r>
              <a:rPr lang="en-US" sz="1600" dirty="0">
                <a:hlinkClick r:id="rId4"/>
              </a:rPr>
              <a:t>OASIS Summary</a:t>
            </a:r>
            <a:r>
              <a:rPr lang="en-US" sz="1600" dirty="0"/>
              <a:t>)</a:t>
            </a:r>
          </a:p>
          <a:p>
            <a:pPr marL="0" indent="0">
              <a:buNone/>
            </a:pPr>
            <a:endParaRPr lang="en-US" sz="1600" dirty="0"/>
          </a:p>
          <a:p>
            <a:pPr marL="0" indent="0">
              <a:buNone/>
            </a:pPr>
            <a:endParaRPr lang="en-US" sz="1600" dirty="0"/>
          </a:p>
          <a:p>
            <a:pPr marL="0" indent="0">
              <a:buNone/>
            </a:pPr>
            <a:r>
              <a:rPr lang="en-US" sz="2400" b="1" i="1" dirty="0"/>
              <a:t>Things we have little to no control over… </a:t>
            </a:r>
          </a:p>
          <a:p>
            <a:pPr marL="0" indent="0">
              <a:buNone/>
            </a:pPr>
            <a:r>
              <a:rPr lang="en-US" sz="2600" dirty="0"/>
              <a:t>Quality of teaching: Primary teachers’ training and language proficiency</a:t>
            </a:r>
          </a:p>
          <a:p>
            <a:pPr marL="0" indent="0">
              <a:buNone/>
            </a:pPr>
            <a:r>
              <a:rPr lang="en-US" sz="2600" dirty="0"/>
              <a:t>Amount of teaching: 60 mins better than less time</a:t>
            </a:r>
          </a:p>
          <a:p>
            <a:pPr marL="0" indent="0" algn="r">
              <a:buNone/>
            </a:pPr>
            <a:r>
              <a:rPr lang="en-US" sz="1600" dirty="0"/>
              <a:t>(Graham, et al. 2017, </a:t>
            </a:r>
            <a:r>
              <a:rPr lang="en-US" sz="1600" dirty="0">
                <a:hlinkClick r:id="rId4"/>
              </a:rPr>
              <a:t>OASIS Summary</a:t>
            </a:r>
            <a:r>
              <a:rPr lang="en-US" sz="1600" dirty="0"/>
              <a:t>)</a:t>
            </a:r>
          </a:p>
        </p:txBody>
      </p:sp>
      <p:sp>
        <p:nvSpPr>
          <p:cNvPr id="4" name="Oval Callout 3">
            <a:extLst>
              <a:ext uri="{FF2B5EF4-FFF2-40B4-BE49-F238E27FC236}">
                <a16:creationId xmlns:a16="http://schemas.microsoft.com/office/drawing/2014/main" id="{9FEEBCFF-824B-4247-BCF6-CAD1F554DB92}"/>
              </a:ext>
            </a:extLst>
          </p:cNvPr>
          <p:cNvSpPr/>
          <p:nvPr/>
        </p:nvSpPr>
        <p:spPr>
          <a:xfrm>
            <a:off x="3343275" y="498166"/>
            <a:ext cx="8741628" cy="3533662"/>
          </a:xfrm>
          <a:prstGeom prst="wedgeEllipseCallout">
            <a:avLst>
              <a:gd name="adj1" fmla="val -68755"/>
              <a:gd name="adj2" fmla="val 205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Century Gothic" panose="020B0502020202020204" pitchFamily="34" charset="0"/>
              </a:rPr>
              <a:t>“In Belgium, even after eight years of [French] instruction, many learners were not familiar with the 2,000 most frequent words in French, which meant that they could do little with the language in terms of reading, listening, speaking, or writing.” </a:t>
            </a:r>
            <a:r>
              <a:rPr lang="en-GB" sz="2200" b="1" u="sng" dirty="0">
                <a:latin typeface="Century Gothic" panose="020B0502020202020204" pitchFamily="34" charset="0"/>
              </a:rPr>
              <a:t>Learners of English knew much more, after </a:t>
            </a:r>
            <a:r>
              <a:rPr lang="en-GB" sz="2200" b="1" i="1" u="sng" dirty="0">
                <a:latin typeface="Century Gothic" panose="020B0502020202020204" pitchFamily="34" charset="0"/>
              </a:rPr>
              <a:t>less </a:t>
            </a:r>
            <a:r>
              <a:rPr lang="en-GB" sz="2200" b="1" u="sng" dirty="0">
                <a:latin typeface="Century Gothic" panose="020B0502020202020204" pitchFamily="34" charset="0"/>
              </a:rPr>
              <a:t>time in the classroom</a:t>
            </a:r>
          </a:p>
          <a:p>
            <a:pPr algn="ctr"/>
            <a:r>
              <a:rPr lang="en-GB" sz="2200" dirty="0">
                <a:latin typeface="Century Gothic" panose="020B0502020202020204" pitchFamily="34" charset="0"/>
              </a:rPr>
              <a:t>(Peters et al. 2019)</a:t>
            </a:r>
            <a:endParaRPr lang="en-US" sz="2200" dirty="0">
              <a:latin typeface="Century Gothic" panose="020B0502020202020204" pitchFamily="34" charset="0"/>
            </a:endParaRPr>
          </a:p>
        </p:txBody>
      </p:sp>
    </p:spTree>
    <p:extLst>
      <p:ext uri="{BB962C8B-B14F-4D97-AF65-F5344CB8AC3E}">
        <p14:creationId xmlns:p14="http://schemas.microsoft.com/office/powerpoint/2010/main" val="270988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he KS2 Language Co-ordinator's Handbook"/>
          <p:cNvPicPr>
            <a:picLocks noChangeAspect="1"/>
          </p:cNvPicPr>
          <p:nvPr/>
        </p:nvPicPr>
        <p:blipFill>
          <a:blip r:embed="rId3"/>
          <a:stretch>
            <a:fillRect/>
          </a:stretch>
        </p:blipFill>
        <p:spPr>
          <a:xfrm>
            <a:off x="1797050" y="130691"/>
            <a:ext cx="9141883" cy="5759106"/>
          </a:xfrm>
          <a:prstGeom prst="rect">
            <a:avLst/>
          </a:prstGeom>
          <a:ln>
            <a:solidFill>
              <a:srgbClr val="115076"/>
            </a:solidFill>
          </a:ln>
          <a:effectLst>
            <a:outerShdw blurRad="50800" dist="38100" dir="5400000" algn="t" rotWithShape="0">
              <a:prstClr val="black">
                <a:alpha val="40000"/>
              </a:prstClr>
            </a:outerShdw>
          </a:effectLst>
        </p:spPr>
      </p:pic>
      <p:sp>
        <p:nvSpPr>
          <p:cNvPr id="5" name="Rectangle 4"/>
          <p:cNvSpPr/>
          <p:nvPr/>
        </p:nvSpPr>
        <p:spPr>
          <a:xfrm>
            <a:off x="0" y="6025264"/>
            <a:ext cx="9407563" cy="338554"/>
          </a:xfrm>
          <a:prstGeom prst="rect">
            <a:avLst/>
          </a:prstGeom>
        </p:spPr>
        <p:txBody>
          <a:bodyPr wrap="square">
            <a:spAutoFit/>
          </a:bodyPr>
          <a:lstStyle/>
          <a:p>
            <a:r>
              <a:rPr lang="en-GB" sz="1600" dirty="0">
                <a:latin typeface="Century Gothic" panose="020B0502020202020204" pitchFamily="34" charset="0"/>
                <a:hlinkClick r:id="rId4"/>
              </a:rPr>
              <a:t>Link to the Handbook</a:t>
            </a:r>
            <a:endParaRPr lang="en-GB" sz="1600" dirty="0">
              <a:latin typeface="Century Gothic" panose="020B0502020202020204" pitchFamily="34" charset="0"/>
            </a:endParaRPr>
          </a:p>
        </p:txBody>
      </p:sp>
      <p:sp>
        <p:nvSpPr>
          <p:cNvPr id="2" name="Title 1">
            <a:extLst>
              <a:ext uri="{FF2B5EF4-FFF2-40B4-BE49-F238E27FC236}">
                <a16:creationId xmlns:a16="http://schemas.microsoft.com/office/drawing/2014/main" id="{E78EE5DE-F9ED-934E-A43D-F457E911DFCB}"/>
              </a:ext>
            </a:extLst>
          </p:cNvPr>
          <p:cNvSpPr>
            <a:spLocks noGrp="1"/>
          </p:cNvSpPr>
          <p:nvPr>
            <p:ph type="title" idx="4294967295"/>
          </p:nvPr>
        </p:nvSpPr>
        <p:spPr/>
        <p:txBody>
          <a:bodyPr/>
          <a:lstStyle/>
          <a:p>
            <a:r>
              <a:rPr lang="en-US" dirty="0"/>
              <a:t>KS2</a:t>
            </a:r>
            <a:r>
              <a:rPr lang="en-US" baseline="0" dirty="0"/>
              <a:t> Language Co-Ordinator’s Handbook</a:t>
            </a:r>
            <a:endParaRPr lang="en-US" dirty="0"/>
          </a:p>
        </p:txBody>
      </p:sp>
    </p:spTree>
    <p:extLst>
      <p:ext uri="{BB962C8B-B14F-4D97-AF65-F5344CB8AC3E}">
        <p14:creationId xmlns:p14="http://schemas.microsoft.com/office/powerpoint/2010/main" val="822717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91236" y="386550"/>
            <a:ext cx="4389120" cy="292187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Listening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Listen and show understanding by </a:t>
            </a:r>
            <a:r>
              <a:rPr lang="en-GB" b="1" dirty="0">
                <a:solidFill>
                  <a:srgbClr val="002060"/>
                </a:solidFill>
                <a:latin typeface="Arial" panose="020B0604020202020204" pitchFamily="34" charset="0"/>
                <a:cs typeface="Arial" panose="020B0604020202020204" pitchFamily="34" charset="0"/>
              </a:rPr>
              <a:t>joining in </a:t>
            </a:r>
            <a:r>
              <a:rPr lang="en-GB" dirty="0">
                <a:solidFill>
                  <a:srgbClr val="002060"/>
                </a:solidFill>
                <a:latin typeface="Arial" panose="020B0604020202020204" pitchFamily="34" charset="0"/>
                <a:cs typeface="Arial" panose="020B0604020202020204" pitchFamily="34" charset="0"/>
              </a:rPr>
              <a:t>and </a:t>
            </a:r>
            <a:r>
              <a:rPr lang="en-GB" b="1" dirty="0">
                <a:solidFill>
                  <a:srgbClr val="002060"/>
                </a:solidFill>
                <a:latin typeface="Arial" panose="020B0604020202020204" pitchFamily="34" charset="0"/>
                <a:cs typeface="Arial" panose="020B0604020202020204" pitchFamily="34" charset="0"/>
              </a:rPr>
              <a:t>responding</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Link the </a:t>
            </a:r>
            <a:r>
              <a:rPr lang="en-GB" b="1" dirty="0">
                <a:solidFill>
                  <a:srgbClr val="002060"/>
                </a:solidFill>
                <a:latin typeface="Arial" panose="020B0604020202020204" pitchFamily="34" charset="0"/>
                <a:cs typeface="Arial" panose="020B0604020202020204" pitchFamily="34" charset="0"/>
              </a:rPr>
              <a:t>sound, spelling </a:t>
            </a:r>
            <a:r>
              <a:rPr lang="en-GB" dirty="0">
                <a:solidFill>
                  <a:srgbClr val="002060"/>
                </a:solidFill>
                <a:latin typeface="Arial" panose="020B0604020202020204" pitchFamily="34" charset="0"/>
                <a:cs typeface="Arial" panose="020B0604020202020204" pitchFamily="34" charset="0"/>
              </a:rPr>
              <a:t>and </a:t>
            </a:r>
            <a:r>
              <a:rPr lang="en-GB" b="1" dirty="0">
                <a:solidFill>
                  <a:srgbClr val="002060"/>
                </a:solidFill>
                <a:latin typeface="Arial" panose="020B0604020202020204" pitchFamily="34" charset="0"/>
                <a:cs typeface="Arial" panose="020B0604020202020204" pitchFamily="34" charset="0"/>
              </a:rPr>
              <a:t>meaning</a:t>
            </a:r>
            <a:r>
              <a:rPr lang="en-GB" dirty="0">
                <a:solidFill>
                  <a:srgbClr val="002060"/>
                </a:solidFill>
                <a:latin typeface="Arial" panose="020B0604020202020204" pitchFamily="34" charset="0"/>
                <a:cs typeface="Arial" panose="020B0604020202020204" pitchFamily="34" charset="0"/>
              </a:rPr>
              <a:t> of words</a:t>
            </a:r>
            <a:br>
              <a:rPr lang="en-GB"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sp>
        <p:nvSpPr>
          <p:cNvPr id="5" name="Rounded Rectangle 4"/>
          <p:cNvSpPr/>
          <p:nvPr/>
        </p:nvSpPr>
        <p:spPr>
          <a:xfrm>
            <a:off x="6164917" y="386549"/>
            <a:ext cx="4389120" cy="292187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Speaking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a:t>
            </a:r>
            <a:r>
              <a:rPr lang="en-GB" b="1" dirty="0">
                <a:solidFill>
                  <a:srgbClr val="002060"/>
                </a:solidFill>
                <a:latin typeface="Arial" panose="020B0604020202020204" pitchFamily="34" charset="0"/>
                <a:cs typeface="Arial" panose="020B0604020202020204" pitchFamily="34" charset="0"/>
              </a:rPr>
              <a:t>Ask</a:t>
            </a:r>
            <a:r>
              <a:rPr lang="en-GB" dirty="0">
                <a:solidFill>
                  <a:srgbClr val="002060"/>
                </a:solidFill>
                <a:latin typeface="Arial" panose="020B0604020202020204" pitchFamily="34" charset="0"/>
                <a:cs typeface="Arial" panose="020B0604020202020204" pitchFamily="34" charset="0"/>
              </a:rPr>
              <a:t> and </a:t>
            </a:r>
            <a:r>
              <a:rPr lang="en-GB" b="1" dirty="0">
                <a:solidFill>
                  <a:srgbClr val="002060"/>
                </a:solidFill>
                <a:latin typeface="Arial" panose="020B0604020202020204" pitchFamily="34" charset="0"/>
                <a:cs typeface="Arial" panose="020B0604020202020204" pitchFamily="34" charset="0"/>
              </a:rPr>
              <a:t>answer</a:t>
            </a:r>
            <a:r>
              <a:rPr lang="en-GB" dirty="0">
                <a:solidFill>
                  <a:srgbClr val="002060"/>
                </a:solidFill>
                <a:latin typeface="Arial" panose="020B0604020202020204" pitchFamily="34" charset="0"/>
                <a:cs typeface="Arial" panose="020B0604020202020204" pitchFamily="34" charset="0"/>
              </a:rPr>
              <a:t> questions</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Express </a:t>
            </a:r>
            <a:r>
              <a:rPr lang="en-GB" b="1" dirty="0">
                <a:solidFill>
                  <a:srgbClr val="002060"/>
                </a:solidFill>
                <a:latin typeface="Arial" panose="020B0604020202020204" pitchFamily="34" charset="0"/>
                <a:cs typeface="Arial" panose="020B0604020202020204" pitchFamily="34" charset="0"/>
              </a:rPr>
              <a:t>opinions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Ask for clarification </a:t>
            </a:r>
            <a:r>
              <a:rPr lang="en-GB" dirty="0">
                <a:solidFill>
                  <a:srgbClr val="002060"/>
                </a:solidFill>
                <a:latin typeface="Arial" panose="020B0604020202020204" pitchFamily="34" charset="0"/>
                <a:cs typeface="Arial" panose="020B0604020202020204" pitchFamily="34" charset="0"/>
              </a:rPr>
              <a:t>and help</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4) Speak in </a:t>
            </a:r>
            <a:r>
              <a:rPr lang="en-GB" b="1" dirty="0">
                <a:solidFill>
                  <a:srgbClr val="002060"/>
                </a:solidFill>
                <a:latin typeface="Arial" panose="020B0604020202020204" pitchFamily="34" charset="0"/>
                <a:cs typeface="Arial" panose="020B0604020202020204" pitchFamily="34" charset="0"/>
              </a:rPr>
              <a:t>sentences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5) </a:t>
            </a:r>
            <a:r>
              <a:rPr lang="en-GB" b="1" dirty="0">
                <a:solidFill>
                  <a:srgbClr val="002060"/>
                </a:solidFill>
                <a:latin typeface="Arial" panose="020B0604020202020204" pitchFamily="34" charset="0"/>
                <a:cs typeface="Arial" panose="020B0604020202020204" pitchFamily="34" charset="0"/>
              </a:rPr>
              <a:t>Describe</a:t>
            </a:r>
            <a:r>
              <a:rPr lang="en-GB" dirty="0">
                <a:solidFill>
                  <a:srgbClr val="002060"/>
                </a:solidFill>
                <a:latin typeface="Arial" panose="020B0604020202020204" pitchFamily="34" charset="0"/>
                <a:cs typeface="Arial" panose="020B0604020202020204" pitchFamily="34" charset="0"/>
              </a:rPr>
              <a:t> people, places, things</a:t>
            </a:r>
            <a:br>
              <a:rPr lang="en-GB"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a:p>
            <a:endParaRPr lang="en-GB" dirty="0">
              <a:solidFill>
                <a:prstClr val="white"/>
              </a:solidFill>
            </a:endParaRPr>
          </a:p>
        </p:txBody>
      </p:sp>
      <p:sp>
        <p:nvSpPr>
          <p:cNvPr id="6" name="Rounded Rectangle 5"/>
          <p:cNvSpPr/>
          <p:nvPr/>
        </p:nvSpPr>
        <p:spPr>
          <a:xfrm>
            <a:off x="1591236" y="3543300"/>
            <a:ext cx="4389120" cy="2476391"/>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latin typeface="Arial" panose="020B0604020202020204" pitchFamily="34" charset="0"/>
                <a:cs typeface="Arial" panose="020B0604020202020204" pitchFamily="34" charset="0"/>
              </a:rPr>
              <a:t>Reading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Read and show understanding of </a:t>
            </a:r>
            <a:r>
              <a:rPr lang="en-GB" b="1" dirty="0">
                <a:solidFill>
                  <a:srgbClr val="002060"/>
                </a:solidFill>
                <a:latin typeface="Arial" panose="020B0604020202020204" pitchFamily="34" charset="0"/>
                <a:cs typeface="Arial" panose="020B0604020202020204" pitchFamily="34" charset="0"/>
              </a:rPr>
              <a:t>phrases</a:t>
            </a:r>
            <a:r>
              <a:rPr lang="en-GB" dirty="0">
                <a:solidFill>
                  <a:srgbClr val="002060"/>
                </a:solidFill>
                <a:latin typeface="Arial" panose="020B0604020202020204" pitchFamily="34" charset="0"/>
                <a:cs typeface="Arial" panose="020B0604020202020204" pitchFamily="34" charset="0"/>
              </a:rPr>
              <a:t> and </a:t>
            </a:r>
            <a:r>
              <a:rPr lang="en-GB" b="1" dirty="0">
                <a:solidFill>
                  <a:srgbClr val="002060"/>
                </a:solidFill>
                <a:latin typeface="Arial" panose="020B0604020202020204" pitchFamily="34" charset="0"/>
                <a:cs typeface="Arial" panose="020B0604020202020204" pitchFamily="34" charset="0"/>
              </a:rPr>
              <a:t>simple texts</a:t>
            </a:r>
            <a:br>
              <a:rPr lang="en-GB" b="1"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a:t>
            </a:r>
            <a:r>
              <a:rPr lang="en-GB" b="1" dirty="0">
                <a:solidFill>
                  <a:srgbClr val="002060"/>
                </a:solidFill>
                <a:latin typeface="Arial" panose="020B0604020202020204" pitchFamily="34" charset="0"/>
                <a:cs typeface="Arial" panose="020B0604020202020204" pitchFamily="34" charset="0"/>
              </a:rPr>
              <a:t>Read aloud </a:t>
            </a:r>
            <a:r>
              <a:rPr lang="en-GB" dirty="0">
                <a:solidFill>
                  <a:srgbClr val="002060"/>
                </a:solidFill>
                <a:latin typeface="Arial" panose="020B0604020202020204" pitchFamily="34" charset="0"/>
                <a:cs typeface="Arial" panose="020B0604020202020204" pitchFamily="34" charset="0"/>
              </a:rPr>
              <a:t>with accurate pronunciation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Use a </a:t>
            </a:r>
            <a:r>
              <a:rPr lang="en-GB" b="1" dirty="0">
                <a:solidFill>
                  <a:srgbClr val="002060"/>
                </a:solidFill>
                <a:latin typeface="Arial" panose="020B0604020202020204" pitchFamily="34" charset="0"/>
                <a:cs typeface="Arial" panose="020B0604020202020204" pitchFamily="34" charset="0"/>
              </a:rPr>
              <a:t>dictionary </a:t>
            </a:r>
            <a:endParaRPr lang="en-GB" b="1" dirty="0">
              <a:solidFill>
                <a:prstClr val="white"/>
              </a:solidFill>
            </a:endParaRPr>
          </a:p>
        </p:txBody>
      </p:sp>
      <p:sp>
        <p:nvSpPr>
          <p:cNvPr id="7" name="Rounded Rectangle 6"/>
          <p:cNvSpPr/>
          <p:nvPr/>
        </p:nvSpPr>
        <p:spPr>
          <a:xfrm>
            <a:off x="6173097" y="3543300"/>
            <a:ext cx="4389120" cy="2476391"/>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Writing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Write </a:t>
            </a:r>
            <a:r>
              <a:rPr lang="en-GB" b="1" dirty="0">
                <a:solidFill>
                  <a:srgbClr val="002060"/>
                </a:solidFill>
                <a:latin typeface="Arial" panose="020B0604020202020204" pitchFamily="34" charset="0"/>
                <a:cs typeface="Arial" panose="020B0604020202020204" pitchFamily="34" charset="0"/>
              </a:rPr>
              <a:t>phrases from memory</a:t>
            </a:r>
            <a:br>
              <a:rPr lang="en-GB" b="1"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a:t>
            </a:r>
            <a:r>
              <a:rPr lang="en-GB" b="1" dirty="0">
                <a:solidFill>
                  <a:srgbClr val="002060"/>
                </a:solidFill>
                <a:latin typeface="Arial" panose="020B0604020202020204" pitchFamily="34" charset="0"/>
                <a:cs typeface="Arial" panose="020B0604020202020204" pitchFamily="34" charset="0"/>
              </a:rPr>
              <a:t>Adapt</a:t>
            </a:r>
            <a:r>
              <a:rPr lang="en-GB" dirty="0">
                <a:solidFill>
                  <a:srgbClr val="002060"/>
                </a:solidFill>
                <a:latin typeface="Arial" panose="020B0604020202020204" pitchFamily="34" charset="0"/>
                <a:cs typeface="Arial" panose="020B0604020202020204" pitchFamily="34" charset="0"/>
              </a:rPr>
              <a:t> phrases to create </a:t>
            </a:r>
            <a:r>
              <a:rPr lang="en-GB" b="1" dirty="0">
                <a:solidFill>
                  <a:srgbClr val="002060"/>
                </a:solidFill>
                <a:latin typeface="Arial" panose="020B0604020202020204" pitchFamily="34" charset="0"/>
                <a:cs typeface="Arial" panose="020B0604020202020204" pitchFamily="34" charset="0"/>
              </a:rPr>
              <a:t>new sentences.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Describe</a:t>
            </a:r>
            <a:r>
              <a:rPr lang="en-GB" dirty="0">
                <a:solidFill>
                  <a:srgbClr val="002060"/>
                </a:solidFill>
                <a:latin typeface="Arial" panose="020B0604020202020204" pitchFamily="34" charset="0"/>
                <a:cs typeface="Arial" panose="020B0604020202020204" pitchFamily="34" charset="0"/>
              </a:rPr>
              <a:t> people, places, things</a:t>
            </a:r>
          </a:p>
        </p:txBody>
      </p:sp>
      <p:sp>
        <p:nvSpPr>
          <p:cNvPr id="8" name="Rounded Rectangle 7"/>
          <p:cNvSpPr/>
          <p:nvPr/>
        </p:nvSpPr>
        <p:spPr>
          <a:xfrm>
            <a:off x="4163099" y="2275294"/>
            <a:ext cx="3452140" cy="1853794"/>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Grammar</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a:t>
            </a:r>
            <a:r>
              <a:rPr lang="en-GB" b="1" dirty="0">
                <a:solidFill>
                  <a:srgbClr val="002060"/>
                </a:solidFill>
                <a:latin typeface="Arial" panose="020B0604020202020204" pitchFamily="34" charset="0"/>
                <a:cs typeface="Arial" panose="020B0604020202020204" pitchFamily="34" charset="0"/>
              </a:rPr>
              <a:t>Gender</a:t>
            </a:r>
            <a:r>
              <a:rPr lang="en-GB" dirty="0">
                <a:solidFill>
                  <a:srgbClr val="002060"/>
                </a:solidFill>
                <a:latin typeface="Arial" panose="020B0604020202020204" pitchFamily="34" charset="0"/>
                <a:cs typeface="Arial" panose="020B0604020202020204" pitchFamily="34" charset="0"/>
              </a:rPr>
              <a:t> of nouns</a:t>
            </a:r>
          </a:p>
          <a:p>
            <a:r>
              <a:rPr lang="en-GB" dirty="0">
                <a:solidFill>
                  <a:srgbClr val="002060"/>
                </a:solidFill>
                <a:latin typeface="Arial" panose="020B0604020202020204" pitchFamily="34" charset="0"/>
                <a:cs typeface="Arial" panose="020B0604020202020204" pitchFamily="34" charset="0"/>
              </a:rPr>
              <a:t>2) Singular and </a:t>
            </a:r>
            <a:r>
              <a:rPr lang="en-GB" b="1" dirty="0">
                <a:solidFill>
                  <a:srgbClr val="002060"/>
                </a:solidFill>
                <a:latin typeface="Arial" panose="020B0604020202020204" pitchFamily="34" charset="0"/>
                <a:cs typeface="Arial" panose="020B0604020202020204" pitchFamily="34" charset="0"/>
              </a:rPr>
              <a:t>plural forms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Adjectives</a:t>
            </a:r>
            <a:r>
              <a:rPr lang="en-GB" dirty="0">
                <a:solidFill>
                  <a:srgbClr val="002060"/>
                </a:solidFill>
                <a:latin typeface="Arial" panose="020B0604020202020204" pitchFamily="34" charset="0"/>
                <a:cs typeface="Arial" panose="020B0604020202020204" pitchFamily="34" charset="0"/>
              </a:rPr>
              <a:t> (place and agreement)</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4) Conjugation of </a:t>
            </a:r>
            <a:r>
              <a:rPr lang="en-GB" b="1" dirty="0">
                <a:solidFill>
                  <a:srgbClr val="002060"/>
                </a:solidFill>
                <a:latin typeface="Arial" panose="020B0604020202020204" pitchFamily="34" charset="0"/>
                <a:cs typeface="Arial" panose="020B0604020202020204" pitchFamily="34" charset="0"/>
              </a:rPr>
              <a:t>key verbs</a:t>
            </a:r>
            <a:br>
              <a:rPr lang="en-GB" b="1" dirty="0">
                <a:solidFill>
                  <a:srgbClr val="002060"/>
                </a:solidFill>
                <a:latin typeface="Arial" panose="020B0604020202020204" pitchFamily="34" charset="0"/>
                <a:cs typeface="Arial" panose="020B0604020202020204" pitchFamily="34" charset="0"/>
              </a:rPr>
            </a:br>
            <a:endParaRPr lang="en-GB" b="1" dirty="0">
              <a:solidFill>
                <a:prstClr val="white"/>
              </a:solidFill>
            </a:endParaRPr>
          </a:p>
        </p:txBody>
      </p:sp>
      <p:sp>
        <p:nvSpPr>
          <p:cNvPr id="2" name="Title 1" hidden="1">
            <a:extLst>
              <a:ext uri="{FF2B5EF4-FFF2-40B4-BE49-F238E27FC236}">
                <a16:creationId xmlns:a16="http://schemas.microsoft.com/office/drawing/2014/main" id="{483C46D1-DF1B-6643-A37C-338AC341E512}"/>
              </a:ext>
            </a:extLst>
          </p:cNvPr>
          <p:cNvSpPr>
            <a:spLocks noGrp="1"/>
          </p:cNvSpPr>
          <p:nvPr>
            <p:ph type="title"/>
          </p:nvPr>
        </p:nvSpPr>
        <p:spPr/>
        <p:txBody>
          <a:bodyPr/>
          <a:lstStyle/>
          <a:p>
            <a:r>
              <a:rPr lang="en-US" dirty="0"/>
              <a:t>KS2</a:t>
            </a:r>
            <a:r>
              <a:rPr lang="en-US" baseline="0" dirty="0"/>
              <a:t> curriculum</a:t>
            </a:r>
            <a:endParaRPr lang="en-US" dirty="0"/>
          </a:p>
        </p:txBody>
      </p:sp>
    </p:spTree>
    <p:extLst>
      <p:ext uri="{BB962C8B-B14F-4D97-AF65-F5344CB8AC3E}">
        <p14:creationId xmlns:p14="http://schemas.microsoft.com/office/powerpoint/2010/main" val="2000130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A88608-83FB-254C-A88C-CAA46F21C961}"/>
              </a:ext>
            </a:extLst>
          </p:cNvPr>
          <p:cNvSpPr>
            <a:spLocks noGrp="1"/>
          </p:cNvSpPr>
          <p:nvPr>
            <p:ph type="title"/>
          </p:nvPr>
        </p:nvSpPr>
        <p:spPr/>
        <p:txBody>
          <a:bodyPr/>
          <a:lstStyle/>
          <a:p>
            <a:r>
              <a:rPr lang="en-US" dirty="0"/>
              <a:t>Vocabulary-what’s in a</a:t>
            </a:r>
            <a:r>
              <a:rPr lang="en-US" baseline="0" dirty="0"/>
              <a:t> word?</a:t>
            </a:r>
            <a:endParaRPr lang="en-US" dirty="0"/>
          </a:p>
        </p:txBody>
      </p:sp>
      <p:pic>
        <p:nvPicPr>
          <p:cNvPr id="4" name="Picture 3" descr="screenshot of a mind map around the idea 'what is in a wor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898" y="361245"/>
            <a:ext cx="7549561" cy="4891732"/>
          </a:xfrm>
          <a:prstGeom prst="rect">
            <a:avLst/>
          </a:prstGeom>
        </p:spPr>
      </p:pic>
      <p:pic>
        <p:nvPicPr>
          <p:cNvPr id="5" name="Picture 4" descr="screenshot of a mind map around the idea 'what is in a word'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459" y="361245"/>
            <a:ext cx="3768057" cy="4891732"/>
          </a:xfrm>
          <a:prstGeom prst="rect">
            <a:avLst/>
          </a:prstGeom>
        </p:spPr>
      </p:pic>
      <p:sp>
        <p:nvSpPr>
          <p:cNvPr id="6" name="Rectangle 5"/>
          <p:cNvSpPr/>
          <p:nvPr/>
        </p:nvSpPr>
        <p:spPr>
          <a:xfrm>
            <a:off x="334898" y="5719500"/>
            <a:ext cx="7815680" cy="923330"/>
          </a:xfrm>
          <a:prstGeom prst="rect">
            <a:avLst/>
          </a:prstGeom>
        </p:spPr>
        <p:txBody>
          <a:bodyPr wrap="square">
            <a:spAutoFit/>
          </a:bodyPr>
          <a:lstStyle/>
          <a:p>
            <a:r>
              <a:rPr lang="en-GB" dirty="0">
                <a:latin typeface="Century Gothic" panose="020B0502020202020204" pitchFamily="34" charset="0"/>
              </a:rPr>
              <a:t>Link to </a:t>
            </a:r>
            <a:r>
              <a:rPr lang="en-CA" dirty="0">
                <a:solidFill>
                  <a:srgbClr val="333333"/>
                </a:solidFill>
                <a:latin typeface="Century Gothic" panose="020B0502020202020204" pitchFamily="34" charset="0"/>
                <a:hlinkClick r:id="rId5"/>
              </a:rPr>
              <a:t>What's in a word? Presentation at the 30th Northern Primary Languages Show</a:t>
            </a:r>
            <a:endParaRPr lang="en-CA" dirty="0">
              <a:solidFill>
                <a:srgbClr val="333333"/>
              </a:solidFill>
              <a:latin typeface="Century Gothic" panose="020B0502020202020204" pitchFamily="34" charset="0"/>
            </a:endParaRPr>
          </a:p>
          <a:p>
            <a:r>
              <a:rPr lang="en-GB" dirty="0">
                <a:latin typeface="Century Gothic" panose="020B0502020202020204" pitchFamily="34" charset="0"/>
              </a:rPr>
              <a:t> </a:t>
            </a:r>
          </a:p>
        </p:txBody>
      </p:sp>
    </p:spTree>
    <p:extLst>
      <p:ext uri="{BB962C8B-B14F-4D97-AF65-F5344CB8AC3E}">
        <p14:creationId xmlns:p14="http://schemas.microsoft.com/office/powerpoint/2010/main" val="1593319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0BC727-D826-8D4F-AD93-9FEB421B530D}"/>
              </a:ext>
            </a:extLst>
          </p:cNvPr>
          <p:cNvSpPr>
            <a:spLocks noGrp="1"/>
          </p:cNvSpPr>
          <p:nvPr>
            <p:ph type="title" idx="4294967295"/>
          </p:nvPr>
        </p:nvSpPr>
        <p:spPr/>
        <p:txBody>
          <a:bodyPr/>
          <a:lstStyle/>
          <a:p>
            <a:r>
              <a:rPr lang="en-US" dirty="0"/>
              <a:t>Summary of recent keynote</a:t>
            </a:r>
          </a:p>
        </p:txBody>
      </p:sp>
      <p:pic>
        <p:nvPicPr>
          <p:cNvPr id="4" name="Picture 3" descr="screenshot of a mind map around the implications for languages in primary school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790" y="160989"/>
            <a:ext cx="3952792" cy="5167368"/>
          </a:xfrm>
          <a:prstGeom prst="rect">
            <a:avLst/>
          </a:prstGeom>
        </p:spPr>
      </p:pic>
      <p:pic>
        <p:nvPicPr>
          <p:cNvPr id="5" name="Picture 4" descr="screenshot of a mind map around the implications for languages in primary school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0" y="160989"/>
            <a:ext cx="7897590" cy="5167368"/>
          </a:xfrm>
          <a:prstGeom prst="rect">
            <a:avLst/>
          </a:prstGeom>
        </p:spPr>
      </p:pic>
      <p:sp>
        <p:nvSpPr>
          <p:cNvPr id="6" name="TextBox 5"/>
          <p:cNvSpPr txBox="1"/>
          <p:nvPr/>
        </p:nvSpPr>
        <p:spPr>
          <a:xfrm>
            <a:off x="203200" y="5565422"/>
            <a:ext cx="8647289" cy="646331"/>
          </a:xfrm>
          <a:prstGeom prst="rect">
            <a:avLst/>
          </a:prstGeom>
          <a:noFill/>
        </p:spPr>
        <p:txBody>
          <a:bodyPr wrap="square" rtlCol="0">
            <a:spAutoFit/>
          </a:bodyPr>
          <a:lstStyle/>
          <a:p>
            <a:r>
              <a:rPr lang="en-GB" dirty="0">
                <a:solidFill>
                  <a:srgbClr val="115076"/>
                </a:solidFill>
                <a:latin typeface="Century Gothic" panose="020B0502020202020204" pitchFamily="34" charset="0"/>
              </a:rPr>
              <a:t>Summary of Lead HMI for Languages Michael Wardle’s recent keynote on the new Ofsted Framework’s implications for KS2 languages</a:t>
            </a:r>
          </a:p>
        </p:txBody>
      </p:sp>
    </p:spTree>
    <p:extLst>
      <p:ext uri="{BB962C8B-B14F-4D97-AF65-F5344CB8AC3E}">
        <p14:creationId xmlns:p14="http://schemas.microsoft.com/office/powerpoint/2010/main" val="4204977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9425355" cy="867128"/>
          </a:xfrm>
          <a:prstGeom prst="rect">
            <a:avLst/>
          </a:prstGeom>
        </p:spPr>
      </p:pic>
      <p:sp>
        <p:nvSpPr>
          <p:cNvPr id="2" name="Title 1">
            <a:extLst>
              <a:ext uri="{FF2B5EF4-FFF2-40B4-BE49-F238E27FC236}">
                <a16:creationId xmlns:a16="http://schemas.microsoft.com/office/drawing/2014/main" id="{62AF183B-B86D-384F-B24F-33FD651542D1}"/>
              </a:ext>
            </a:extLst>
          </p:cNvPr>
          <p:cNvSpPr>
            <a:spLocks noGrp="1"/>
          </p:cNvSpPr>
          <p:nvPr>
            <p:ph type="title"/>
          </p:nvPr>
        </p:nvSpPr>
        <p:spPr>
          <a:xfrm>
            <a:off x="117481" y="0"/>
            <a:ext cx="4206546" cy="1325563"/>
          </a:xfrm>
        </p:spPr>
        <p:txBody>
          <a:bodyPr>
            <a:normAutofit/>
          </a:bodyPr>
          <a:lstStyle/>
          <a:p>
            <a:r>
              <a:rPr lang="en-GB" sz="3600" b="1" dirty="0">
                <a:solidFill>
                  <a:prstClr val="white"/>
                </a:solidFill>
              </a:rPr>
              <a:t>Group discussion</a:t>
            </a:r>
            <a:endParaRPr lang="en-US" sz="3600" dirty="0"/>
          </a:p>
        </p:txBody>
      </p:sp>
      <p:sp>
        <p:nvSpPr>
          <p:cNvPr id="7" name="Content Placeholder 2">
            <a:extLst>
              <a:ext uri="{FF2B5EF4-FFF2-40B4-BE49-F238E27FC236}">
                <a16:creationId xmlns:a16="http://schemas.microsoft.com/office/drawing/2014/main" id="{663D1395-57BD-474C-93D3-C835F90EC293}"/>
              </a:ext>
            </a:extLst>
          </p:cNvPr>
          <p:cNvSpPr>
            <a:spLocks noGrp="1"/>
          </p:cNvSpPr>
          <p:nvPr>
            <p:ph idx="4294967295"/>
          </p:nvPr>
        </p:nvSpPr>
        <p:spPr>
          <a:xfrm>
            <a:off x="0" y="1849438"/>
            <a:ext cx="6634163" cy="4351337"/>
          </a:xfrm>
        </p:spPr>
        <p:txBody>
          <a:bodyPr>
            <a:normAutofit/>
          </a:bodyPr>
          <a:lstStyle/>
          <a:p>
            <a:r>
              <a:rPr lang="en-GB" dirty="0"/>
              <a:t>What are your thoughts on these six ideas?</a:t>
            </a:r>
          </a:p>
          <a:p>
            <a:r>
              <a:rPr lang="en-GB" dirty="0"/>
              <a:t>Any additional ‘quick win’ ideas to add?</a:t>
            </a:r>
          </a:p>
          <a:p>
            <a:endParaRPr lang="en-GB" dirty="0"/>
          </a:p>
          <a:p>
            <a:endParaRPr lang="en-GB" dirty="0"/>
          </a:p>
        </p:txBody>
      </p:sp>
      <p:pic>
        <p:nvPicPr>
          <p:cNvPr id="4" name="Picture 3" descr="ideas written on a group of rocks "/>
          <p:cNvPicPr>
            <a:picLocks noChangeAspect="1"/>
          </p:cNvPicPr>
          <p:nvPr/>
        </p:nvPicPr>
        <p:blipFill rotWithShape="1">
          <a:blip r:embed="rId4">
            <a:extLst>
              <a:ext uri="{28A0092B-C50C-407E-A947-70E740481C1C}">
                <a14:useLocalDpi xmlns:a14="http://schemas.microsoft.com/office/drawing/2010/main" val="0"/>
              </a:ext>
            </a:extLst>
          </a:blip>
          <a:srcRect l="16550" r="17152"/>
          <a:stretch/>
        </p:blipFill>
        <p:spPr>
          <a:xfrm>
            <a:off x="6752309" y="1730913"/>
            <a:ext cx="4803478" cy="3396173"/>
          </a:xfrm>
          <a:prstGeom prst="rect">
            <a:avLst/>
          </a:prstGeom>
        </p:spPr>
      </p:pic>
    </p:spTree>
    <p:extLst>
      <p:ext uri="{BB962C8B-B14F-4D97-AF65-F5344CB8AC3E}">
        <p14:creationId xmlns:p14="http://schemas.microsoft.com/office/powerpoint/2010/main" val="2709410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9425355" cy="867128"/>
          </a:xfrm>
          <a:prstGeom prst="rect">
            <a:avLst/>
          </a:prstGeom>
        </p:spPr>
      </p:pic>
      <p:sp>
        <p:nvSpPr>
          <p:cNvPr id="4" name="Title 3">
            <a:extLst>
              <a:ext uri="{FF2B5EF4-FFF2-40B4-BE49-F238E27FC236}">
                <a16:creationId xmlns:a16="http://schemas.microsoft.com/office/drawing/2014/main" id="{87240AF4-7BF6-124B-A796-F0AF8C9BF9FC}"/>
              </a:ext>
            </a:extLst>
          </p:cNvPr>
          <p:cNvSpPr>
            <a:spLocks noGrp="1"/>
          </p:cNvSpPr>
          <p:nvPr>
            <p:ph type="title"/>
          </p:nvPr>
        </p:nvSpPr>
        <p:spPr>
          <a:xfrm>
            <a:off x="117481" y="6599"/>
            <a:ext cx="6252322" cy="1325563"/>
          </a:xfrm>
        </p:spPr>
        <p:txBody>
          <a:bodyPr>
            <a:normAutofit/>
          </a:bodyPr>
          <a:lstStyle/>
          <a:p>
            <a:r>
              <a:rPr lang="en-GB" sz="3600" b="1" dirty="0">
                <a:solidFill>
                  <a:prstClr val="white"/>
                </a:solidFill>
              </a:rPr>
              <a:t>SMART targets for transition</a:t>
            </a:r>
            <a:endParaRPr lang="en-US" sz="3600" dirty="0"/>
          </a:p>
        </p:txBody>
      </p:sp>
      <p:sp>
        <p:nvSpPr>
          <p:cNvPr id="7" name="Content Placeholder 2">
            <a:extLst>
              <a:ext uri="{FF2B5EF4-FFF2-40B4-BE49-F238E27FC236}">
                <a16:creationId xmlns:a16="http://schemas.microsoft.com/office/drawing/2014/main" id="{663D1395-57BD-474C-93D3-C835F90EC293}"/>
              </a:ext>
            </a:extLst>
          </p:cNvPr>
          <p:cNvSpPr>
            <a:spLocks noGrp="1"/>
          </p:cNvSpPr>
          <p:nvPr>
            <p:ph idx="4294967295"/>
          </p:nvPr>
        </p:nvSpPr>
        <p:spPr>
          <a:xfrm>
            <a:off x="298102" y="1370996"/>
            <a:ext cx="11341125" cy="3968943"/>
          </a:xfrm>
        </p:spPr>
        <p:txBody>
          <a:bodyPr>
            <a:normAutofit/>
          </a:bodyPr>
          <a:lstStyle/>
          <a:p>
            <a:pPr marL="0" lvl="0" indent="0">
              <a:lnSpc>
                <a:spcPct val="150000"/>
              </a:lnSpc>
              <a:buNone/>
            </a:pPr>
            <a:r>
              <a:rPr lang="en-GB" dirty="0"/>
              <a:t>Consider:</a:t>
            </a:r>
          </a:p>
          <a:p>
            <a:pPr lvl="0">
              <a:lnSpc>
                <a:spcPct val="150000"/>
              </a:lnSpc>
            </a:pPr>
            <a:r>
              <a:rPr lang="en-GB" dirty="0"/>
              <a:t>one thing you could do within your school as a department</a:t>
            </a:r>
          </a:p>
          <a:p>
            <a:pPr lvl="0">
              <a:lnSpc>
                <a:spcPct val="150000"/>
              </a:lnSpc>
            </a:pPr>
            <a:r>
              <a:rPr lang="en-GB" dirty="0"/>
              <a:t>one thing you could do jointly with primaries </a:t>
            </a:r>
          </a:p>
          <a:p>
            <a:pPr>
              <a:lnSpc>
                <a:spcPct val="150000"/>
              </a:lnSpc>
            </a:pPr>
            <a:endParaRPr lang="en-GB" dirty="0"/>
          </a:p>
          <a:p>
            <a:pPr>
              <a:lnSpc>
                <a:spcPct val="150000"/>
              </a:lnSpc>
            </a:pPr>
            <a:endParaRPr lang="en-GB" dirty="0"/>
          </a:p>
        </p:txBody>
      </p:sp>
      <p:sp>
        <p:nvSpPr>
          <p:cNvPr id="2" name="TextBox 1"/>
          <p:cNvSpPr txBox="1"/>
          <p:nvPr/>
        </p:nvSpPr>
        <p:spPr>
          <a:xfrm>
            <a:off x="298102" y="5554163"/>
            <a:ext cx="11532653" cy="646331"/>
          </a:xfrm>
          <a:prstGeom prst="rect">
            <a:avLst/>
          </a:prstGeom>
          <a:noFill/>
        </p:spPr>
        <p:txBody>
          <a:bodyPr wrap="square" rtlCol="0">
            <a:spAutoFit/>
          </a:bodyPr>
          <a:lstStyle/>
          <a:p>
            <a:r>
              <a:rPr lang="en-GB" b="1" i="1" dirty="0">
                <a:solidFill>
                  <a:srgbClr val="115076"/>
                </a:solidFill>
                <a:latin typeface="Century Gothic" panose="020B0502020202020204" pitchFamily="34" charset="0"/>
              </a:rPr>
              <a:t>Note: </a:t>
            </a:r>
            <a:r>
              <a:rPr lang="en-GB" dirty="0">
                <a:solidFill>
                  <a:srgbClr val="115076"/>
                </a:solidFill>
                <a:latin typeface="Century Gothic" panose="020B0502020202020204" pitchFamily="34" charset="0"/>
              </a:rPr>
              <a:t>Slides from this session to be included in </a:t>
            </a:r>
            <a:r>
              <a:rPr lang="en-GB" b="1" dirty="0">
                <a:solidFill>
                  <a:srgbClr val="115076"/>
                </a:solidFill>
                <a:latin typeface="Century Gothic" panose="020B0502020202020204" pitchFamily="34" charset="0"/>
              </a:rPr>
              <a:t>TRG 3</a:t>
            </a:r>
            <a:r>
              <a:rPr lang="en-GB" dirty="0">
                <a:solidFill>
                  <a:srgbClr val="115076"/>
                </a:solidFill>
                <a:latin typeface="Century Gothic" panose="020B0502020202020204" pitchFamily="34" charset="0"/>
              </a:rPr>
              <a:t> in May 2020: </a:t>
            </a:r>
            <a:br>
              <a:rPr lang="en-GB" dirty="0">
                <a:solidFill>
                  <a:srgbClr val="115076"/>
                </a:solidFill>
                <a:latin typeface="Century Gothic" panose="020B0502020202020204" pitchFamily="34" charset="0"/>
              </a:rPr>
            </a:br>
            <a:r>
              <a:rPr lang="en-GB" i="1" dirty="0">
                <a:solidFill>
                  <a:srgbClr val="115076"/>
                </a:solidFill>
                <a:latin typeface="Century Gothic" panose="020B0502020202020204" pitchFamily="34" charset="0"/>
              </a:rPr>
              <a:t>KS2 Grammar &amp; KS2 transition arrangements, plus preparation for Hub Day 2. </a:t>
            </a:r>
          </a:p>
        </p:txBody>
      </p:sp>
    </p:spTree>
    <p:extLst>
      <p:ext uri="{BB962C8B-B14F-4D97-AF65-F5344CB8AC3E}">
        <p14:creationId xmlns:p14="http://schemas.microsoft.com/office/powerpoint/2010/main" val="68558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3C88-7970-8144-826F-B7FE6E7F57A6}"/>
              </a:ext>
            </a:extLst>
          </p:cNvPr>
          <p:cNvSpPr>
            <a:spLocks noGrp="1"/>
          </p:cNvSpPr>
          <p:nvPr>
            <p:ph type="title"/>
          </p:nvPr>
        </p:nvSpPr>
        <p:spPr>
          <a:xfrm>
            <a:off x="838200" y="365127"/>
            <a:ext cx="3904281" cy="456283"/>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87EA8055-66B4-3B48-818B-0CEAD638709C}"/>
              </a:ext>
            </a:extLst>
          </p:cNvPr>
          <p:cNvSpPr>
            <a:spLocks noGrp="1"/>
          </p:cNvSpPr>
          <p:nvPr>
            <p:ph idx="1"/>
          </p:nvPr>
        </p:nvSpPr>
        <p:spPr>
          <a:xfrm>
            <a:off x="232475" y="1038386"/>
            <a:ext cx="11121325" cy="5098943"/>
          </a:xfrm>
        </p:spPr>
        <p:txBody>
          <a:bodyPr>
            <a:normAutofit fontScale="47500" lnSpcReduction="20000"/>
          </a:bodyPr>
          <a:lstStyle/>
          <a:p>
            <a:r>
              <a:rPr lang="en-US" dirty="0"/>
              <a:t>Baumert, J., Fleckenstein, J., </a:t>
            </a:r>
            <a:r>
              <a:rPr lang="en-US" dirty="0" err="1"/>
              <a:t>Leucht</a:t>
            </a:r>
            <a:r>
              <a:rPr lang="en-US" dirty="0"/>
              <a:t>, J., </a:t>
            </a:r>
            <a:r>
              <a:rPr lang="en-US" dirty="0" err="1"/>
              <a:t>Köller</a:t>
            </a:r>
            <a:r>
              <a:rPr lang="en-US" dirty="0"/>
              <a:t>, O., Moeller, J. (accepted). Starting Foreign Language learning early at school: Long-term </a:t>
            </a:r>
            <a:r>
              <a:rPr lang="en-US" dirty="0" err="1"/>
              <a:t>prfocieny</a:t>
            </a:r>
            <a:r>
              <a:rPr lang="en-US" dirty="0"/>
              <a:t> of </a:t>
            </a:r>
            <a:r>
              <a:rPr lang="en-US" dirty="0" err="1"/>
              <a:t>earlty</a:t>
            </a:r>
            <a:r>
              <a:rPr lang="en-US" dirty="0"/>
              <a:t>, </a:t>
            </a:r>
            <a:r>
              <a:rPr lang="en-US" dirty="0" err="1"/>
              <a:t>mideel</a:t>
            </a:r>
            <a:r>
              <a:rPr lang="en-US" dirty="0"/>
              <a:t> and late beginners. </a:t>
            </a:r>
            <a:r>
              <a:rPr lang="en-US" i="1" dirty="0"/>
              <a:t>Language Learning. 70, 4</a:t>
            </a:r>
            <a:endParaRPr lang="en-US" dirty="0"/>
          </a:p>
          <a:p>
            <a:r>
              <a:rPr lang="en-US" dirty="0" err="1"/>
              <a:t>Burstall</a:t>
            </a:r>
            <a:r>
              <a:rPr lang="en-US" dirty="0"/>
              <a:t>, C. (1975). Primary French in the balance. </a:t>
            </a:r>
            <a:r>
              <a:rPr lang="en-US" i="1" dirty="0"/>
              <a:t>Educational Research, 17</a:t>
            </a:r>
            <a:r>
              <a:rPr lang="en-US" dirty="0"/>
              <a:t>(3), 193–198. doi:10.1080/0013188750170304</a:t>
            </a:r>
          </a:p>
          <a:p>
            <a:r>
              <a:rPr lang="en-GB" dirty="0"/>
              <a:t>Courtney, L. (2017). Transition in modern foreign languages: a longitudinal study of motivation for language learning and second language proficiency. </a:t>
            </a:r>
            <a:r>
              <a:rPr lang="en-GB" i="1" dirty="0">
                <a:hlinkClick r:id="rId3"/>
              </a:rPr>
              <a:t>Oxford Review of Education</a:t>
            </a:r>
            <a:r>
              <a:rPr lang="en-GB" i="1" dirty="0"/>
              <a:t>43</a:t>
            </a:r>
            <a:r>
              <a:rPr lang="en-GB" dirty="0"/>
              <a:t>(4), 462-481. </a:t>
            </a:r>
            <a:r>
              <a:rPr lang="en-GB" dirty="0" err="1"/>
              <a:t>doi</a:t>
            </a:r>
            <a:r>
              <a:rPr lang="en-GB" dirty="0"/>
              <a:t>: https://</a:t>
            </a:r>
            <a:r>
              <a:rPr lang="en-GB" dirty="0" err="1"/>
              <a:t>doi.org</a:t>
            </a:r>
            <a:r>
              <a:rPr lang="en-GB" dirty="0"/>
              <a:t>/10.1080/03054985.2017.1329721</a:t>
            </a:r>
          </a:p>
          <a:p>
            <a:r>
              <a:rPr lang="en-US" dirty="0"/>
              <a:t>Courtney, L., Graham, S., </a:t>
            </a:r>
            <a:r>
              <a:rPr lang="en-US" dirty="0" err="1"/>
              <a:t>Tonkyn</a:t>
            </a:r>
            <a:r>
              <a:rPr lang="en-US" dirty="0"/>
              <a:t>, A., &amp; </a:t>
            </a:r>
            <a:r>
              <a:rPr lang="en-US" dirty="0" err="1"/>
              <a:t>Marinis</a:t>
            </a:r>
            <a:r>
              <a:rPr lang="en-US" dirty="0"/>
              <a:t>, T. (2017). Individual differences in early language learning: A study of English learners of French. </a:t>
            </a:r>
            <a:r>
              <a:rPr lang="en-US" i="1" dirty="0"/>
              <a:t>Applied Linguistics, 38</a:t>
            </a:r>
            <a:r>
              <a:rPr lang="en-US" dirty="0"/>
              <a:t>(6), 824–847. doi:10.1093/</a:t>
            </a:r>
            <a:r>
              <a:rPr lang="en-US" dirty="0" err="1"/>
              <a:t>applin</a:t>
            </a:r>
            <a:r>
              <a:rPr lang="en-US" dirty="0"/>
              <a:t>/amv071</a:t>
            </a:r>
          </a:p>
          <a:p>
            <a:r>
              <a:rPr lang="en-US" dirty="0"/>
              <a:t>Cummins, J. (1979). Linguistic interdependence and the educational development of bilingual children. </a:t>
            </a:r>
            <a:r>
              <a:rPr lang="en-US" i="1" dirty="0"/>
              <a:t>Review of Educational Research</a:t>
            </a:r>
            <a:r>
              <a:rPr lang="en-US" dirty="0"/>
              <a:t>, </a:t>
            </a:r>
            <a:r>
              <a:rPr lang="en-US" i="1" dirty="0"/>
              <a:t>49</a:t>
            </a:r>
            <a:r>
              <a:rPr lang="en-US" dirty="0"/>
              <a:t>(2), 222–251. doi:10.3102/00346543049002222</a:t>
            </a:r>
            <a:endParaRPr lang="en-GB" dirty="0"/>
          </a:p>
          <a:p>
            <a:r>
              <a:rPr lang="en-US" dirty="0"/>
              <a:t>De Bot, K. (2014). The effectiveness of early foreign language learning in the Netherlands. </a:t>
            </a:r>
            <a:r>
              <a:rPr lang="en-US" i="1" dirty="0"/>
              <a:t>Studies in Second Language Learning and Teaching, 4</a:t>
            </a:r>
            <a:r>
              <a:rPr lang="en-US" dirty="0"/>
              <a:t>(3), 409–418. doi:10.14746/ssllt.2014.4.3.2</a:t>
            </a:r>
          </a:p>
          <a:p>
            <a:r>
              <a:rPr lang="en-US" dirty="0"/>
              <a:t>Galton, M., &amp; McLellan, R. (2018). A transition Odyssey: Pupils’ experiences of transfer to secondary school across five decades. </a:t>
            </a:r>
            <a:r>
              <a:rPr lang="en-US" i="1" dirty="0"/>
              <a:t>Research Papers in Education, 33</a:t>
            </a:r>
            <a:r>
              <a:rPr lang="en-US" dirty="0"/>
              <a:t>(2), 255–277. doi:10.1080/02671522.2017.1302496</a:t>
            </a:r>
          </a:p>
          <a:p>
            <a:r>
              <a:rPr lang="en-US" dirty="0"/>
              <a:t>Graham, S., Courtney, L., </a:t>
            </a:r>
            <a:r>
              <a:rPr lang="en-US" dirty="0" err="1"/>
              <a:t>Marinis</a:t>
            </a:r>
            <a:r>
              <a:rPr lang="en-US" dirty="0"/>
              <a:t>, T., &amp; </a:t>
            </a:r>
            <a:r>
              <a:rPr lang="en-US" dirty="0" err="1"/>
              <a:t>Tonkyn</a:t>
            </a:r>
            <a:r>
              <a:rPr lang="en-US" dirty="0"/>
              <a:t>, A. (2017). Early language learning: The impact of teaching and teacher factors. </a:t>
            </a:r>
            <a:r>
              <a:rPr lang="de-DE" i="1" dirty="0"/>
              <a:t>Language Learning, 67</a:t>
            </a:r>
            <a:r>
              <a:rPr lang="de-DE" dirty="0"/>
              <a:t>(4), 922–958. </a:t>
            </a:r>
            <a:r>
              <a:rPr lang="de-DE" dirty="0">
                <a:hlinkClick r:id="rId3"/>
              </a:rPr>
              <a:t>doi:10.1111/lang.12251</a:t>
            </a:r>
            <a:endParaRPr lang="de-DE" dirty="0"/>
          </a:p>
          <a:p>
            <a:r>
              <a:rPr lang="en-GB" dirty="0"/>
              <a:t>Graham, S., Courtney, L, </a:t>
            </a:r>
            <a:r>
              <a:rPr lang="en-GB" dirty="0" err="1"/>
              <a:t>Tonkyn</a:t>
            </a:r>
            <a:r>
              <a:rPr lang="en-GB" dirty="0"/>
              <a:t>, A., &amp; </a:t>
            </a:r>
            <a:r>
              <a:rPr lang="en-GB" dirty="0" err="1"/>
              <a:t>Marinis</a:t>
            </a:r>
            <a:r>
              <a:rPr lang="en-GB" dirty="0"/>
              <a:t>, T. (2016). Motivational trajectories for early language learning across the primary-secondary school transition. British Educational Research Journal, 42 (4), 682-702. https://</a:t>
            </a:r>
            <a:r>
              <a:rPr lang="en-GB" dirty="0" err="1"/>
              <a:t>doi.org</a:t>
            </a:r>
            <a:r>
              <a:rPr lang="en-GB" dirty="0"/>
              <a:t>/10.1002/berj.3230</a:t>
            </a:r>
            <a:endParaRPr lang="en-US" dirty="0"/>
          </a:p>
          <a:p>
            <a:r>
              <a:rPr lang="en-US" dirty="0"/>
              <a:t>Huang, B. H. (2016). A synthesis of empirical research on the linguistic outcomes of early foreign language instruction. </a:t>
            </a:r>
            <a:r>
              <a:rPr lang="en-US" i="1" dirty="0"/>
              <a:t>International Journal of Multilingualism, 13</a:t>
            </a:r>
            <a:r>
              <a:rPr lang="en-US" dirty="0"/>
              <a:t>(3), 257–273. doi:10.1515/9783110197372.0.1</a:t>
            </a:r>
          </a:p>
          <a:p>
            <a:r>
              <a:rPr lang="en-US" dirty="0" err="1"/>
              <a:t>Jaekel</a:t>
            </a:r>
            <a:r>
              <a:rPr lang="en-US" dirty="0"/>
              <a:t>, N., </a:t>
            </a:r>
            <a:r>
              <a:rPr lang="en-US" dirty="0" err="1"/>
              <a:t>Schurig</a:t>
            </a:r>
            <a:r>
              <a:rPr lang="en-US" dirty="0"/>
              <a:t>, M., Florian, M., &amp; Ritter, M. (2017). From early starters to late finishers? A longitudinal study of early foreign language learning in school. </a:t>
            </a:r>
            <a:r>
              <a:rPr lang="en-US" i="1" dirty="0"/>
              <a:t>Language Learning, 67</a:t>
            </a:r>
            <a:r>
              <a:rPr lang="en-US" dirty="0"/>
              <a:t>(3), 631–664. doi:10.1111/lang.12242</a:t>
            </a:r>
          </a:p>
          <a:p>
            <a:r>
              <a:rPr lang="en-GB" dirty="0"/>
              <a:t>Kasprowicz, R. E., Marsden, E. J., &amp; </a:t>
            </a:r>
            <a:r>
              <a:rPr lang="en-GB" dirty="0" err="1"/>
              <a:t>Sephton</a:t>
            </a:r>
            <a:r>
              <a:rPr lang="en-GB" dirty="0"/>
              <a:t>, N. (2019). Investigating distribution of practice effects for the learning of foreign language verb morphology in the young learner classroom. </a:t>
            </a:r>
            <a:r>
              <a:rPr lang="en-GB" i="1" dirty="0"/>
              <a:t>The Modern Language Journal</a:t>
            </a:r>
            <a:r>
              <a:rPr lang="en-GB" dirty="0"/>
              <a:t>, </a:t>
            </a:r>
            <a:r>
              <a:rPr lang="en-GB" i="1" dirty="0"/>
              <a:t>103</a:t>
            </a:r>
            <a:r>
              <a:rPr lang="en-GB" dirty="0"/>
              <a:t>(3), 580-606. </a:t>
            </a:r>
            <a:r>
              <a:rPr lang="en-GB" dirty="0">
                <a:hlinkClick r:id="rId3"/>
              </a:rPr>
              <a:t>https://doi.org</a:t>
            </a:r>
            <a:r>
              <a:rPr lang="en-GB">
                <a:hlinkClick r:id="rId3"/>
              </a:rPr>
              <a:t>/10.1111/modl.12586</a:t>
            </a:r>
            <a:endParaRPr lang="en-US" dirty="0"/>
          </a:p>
        </p:txBody>
      </p:sp>
      <p:sp>
        <p:nvSpPr>
          <p:cNvPr id="6" name="Rectangle 1" descr="background rectangle ">
            <a:extLst>
              <a:ext uri="{FF2B5EF4-FFF2-40B4-BE49-F238E27FC236}">
                <a16:creationId xmlns:a16="http://schemas.microsoft.com/office/drawing/2014/main" id="{FE7EBBD5-D14D-724F-9E8C-0E3BB379E042}"/>
              </a:ext>
            </a:extLst>
          </p:cNvPr>
          <p:cNvSpPr>
            <a:spLocks noChangeArrowheads="1"/>
          </p:cNvSpPr>
          <p:nvPr/>
        </p:nvSpPr>
        <p:spPr bwMode="auto">
          <a:xfrm>
            <a:off x="838200" y="30114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0793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708E-51C3-4741-9F8F-9D0A0D372B5E}"/>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E49DAB7A-DD4F-B34F-89C1-E6B5CF037A6A}"/>
              </a:ext>
            </a:extLst>
          </p:cNvPr>
          <p:cNvSpPr>
            <a:spLocks noGrp="1"/>
          </p:cNvSpPr>
          <p:nvPr>
            <p:ph idx="1"/>
          </p:nvPr>
        </p:nvSpPr>
        <p:spPr/>
        <p:txBody>
          <a:bodyPr>
            <a:normAutofit fontScale="70000" lnSpcReduction="20000"/>
          </a:bodyPr>
          <a:lstStyle/>
          <a:p>
            <a:r>
              <a:rPr lang="en-US" dirty="0"/>
              <a:t>Bennett, S. N. (1975). Weighing the evidence: A review of ‘Primary French in the Balance’. </a:t>
            </a:r>
            <a:r>
              <a:rPr lang="en-US" i="1" dirty="0"/>
              <a:t>British Journal of Educational Psychology, 45</a:t>
            </a:r>
            <a:r>
              <a:rPr lang="en-US" dirty="0"/>
              <a:t>(3), 337–340. </a:t>
            </a:r>
            <a:r>
              <a:rPr lang="en-US" dirty="0" err="1"/>
              <a:t>doi</a:t>
            </a:r>
            <a:r>
              <a:rPr lang="de-DE" dirty="0"/>
              <a:t> </a:t>
            </a:r>
            <a:r>
              <a:rPr lang="en-US" dirty="0"/>
              <a:t>:10.1111/j.2044-8279.1975.tb02976.x</a:t>
            </a:r>
            <a:endParaRPr lang="en-GB" dirty="0"/>
          </a:p>
          <a:p>
            <a:r>
              <a:rPr lang="en-US" dirty="0"/>
              <a:t>Bolster, A., </a:t>
            </a:r>
            <a:r>
              <a:rPr lang="en-US" dirty="0" err="1"/>
              <a:t>Balandier</a:t>
            </a:r>
            <a:r>
              <a:rPr lang="en-US" dirty="0"/>
              <a:t>-Brown, C., &amp; Rea-Dickens, P. (2004) Young learners of modern foreign languages and their transition to the secondary phase: A lost opportunity? </a:t>
            </a:r>
            <a:r>
              <a:rPr lang="en-US" i="1" dirty="0"/>
              <a:t>Language Learning Journal </a:t>
            </a:r>
            <a:r>
              <a:rPr lang="en-US" dirty="0"/>
              <a:t>30, 35–41. doi:</a:t>
            </a:r>
            <a:r>
              <a:rPr lang="en-US" dirty="0">
                <a:hlinkClick r:id="rId3"/>
              </a:rPr>
              <a:t>10.1080/09571730485200211</a:t>
            </a:r>
            <a:endParaRPr lang="en-GB" dirty="0"/>
          </a:p>
          <a:p>
            <a:r>
              <a:rPr lang="en-US" dirty="0" err="1"/>
              <a:t>Boyson</a:t>
            </a:r>
            <a:r>
              <a:rPr lang="en-US" dirty="0"/>
              <a:t>, B. A., </a:t>
            </a:r>
            <a:r>
              <a:rPr lang="en-US" dirty="0" err="1"/>
              <a:t>Semmer</a:t>
            </a:r>
            <a:r>
              <a:rPr lang="en-US" dirty="0"/>
              <a:t>, M., Thompson, L. E., &amp; </a:t>
            </a:r>
            <a:r>
              <a:rPr lang="en-US" dirty="0" err="1"/>
              <a:t>Rosenbusch</a:t>
            </a:r>
            <a:r>
              <a:rPr lang="en-US" dirty="0"/>
              <a:t>, M. H. (2013). Does beginning foreign language in kindergarten make a difference? Results of one district’s study. </a:t>
            </a:r>
            <a:r>
              <a:rPr lang="de-DE" i="1" dirty="0" err="1"/>
              <a:t>Foreign</a:t>
            </a:r>
            <a:r>
              <a:rPr lang="de-DE" i="1" dirty="0"/>
              <a:t> Language </a:t>
            </a:r>
            <a:r>
              <a:rPr lang="de-DE" i="1" dirty="0" err="1"/>
              <a:t>Annals</a:t>
            </a:r>
            <a:r>
              <a:rPr lang="de-DE" i="1" dirty="0"/>
              <a:t>, 46</a:t>
            </a:r>
            <a:r>
              <a:rPr lang="de-DE" dirty="0"/>
              <a:t>(2), 246–263. doi:10.1111/flan.12023</a:t>
            </a:r>
          </a:p>
          <a:p>
            <a:r>
              <a:rPr lang="en-US" dirty="0" err="1"/>
              <a:t>Lambelet</a:t>
            </a:r>
            <a:r>
              <a:rPr lang="en-US" dirty="0"/>
              <a:t>, A., &amp; </a:t>
            </a:r>
            <a:r>
              <a:rPr lang="en-US" dirty="0" err="1"/>
              <a:t>Berthele</a:t>
            </a:r>
            <a:r>
              <a:rPr lang="en-US" dirty="0"/>
              <a:t>, R. (2015). </a:t>
            </a:r>
            <a:r>
              <a:rPr lang="en-US" i="1" dirty="0"/>
              <a:t>Age and foreign language learning in school</a:t>
            </a:r>
            <a:r>
              <a:rPr lang="en-US" dirty="0"/>
              <a:t>. New York, NY: Palgrave Macmillan</a:t>
            </a:r>
            <a:r>
              <a:rPr lang="en-GB" dirty="0"/>
              <a:t> </a:t>
            </a:r>
          </a:p>
          <a:p>
            <a:r>
              <a:rPr lang="en-US" dirty="0"/>
              <a:t>Larson-Hall, J. (2008). Weighing the benefits of studying a foreign language at a younger starting age in a minimal input situation. </a:t>
            </a:r>
            <a:r>
              <a:rPr lang="de-DE" i="1" dirty="0"/>
              <a:t>Second Language Research, 24</a:t>
            </a:r>
            <a:r>
              <a:rPr lang="de-DE" dirty="0"/>
              <a:t>(1), 35–63. doi:10.1177/0267658307082981</a:t>
            </a:r>
            <a:endParaRPr lang="en-GB" dirty="0"/>
          </a:p>
          <a:p>
            <a:pPr marL="0" indent="0">
              <a:buNone/>
            </a:pPr>
            <a:endParaRPr lang="en-GB" dirty="0"/>
          </a:p>
          <a:p>
            <a:endParaRPr lang="en-GB" dirty="0"/>
          </a:p>
          <a:p>
            <a:endParaRPr lang="en-US" dirty="0"/>
          </a:p>
        </p:txBody>
      </p:sp>
    </p:spTree>
    <p:extLst>
      <p:ext uri="{BB962C8B-B14F-4D97-AF65-F5344CB8AC3E}">
        <p14:creationId xmlns:p14="http://schemas.microsoft.com/office/powerpoint/2010/main" val="408518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258425" cy="1160462"/>
          </a:xfrm>
          <a:prstGeom prst="rect">
            <a:avLst/>
          </a:prstGeom>
        </p:spPr>
      </p:pic>
      <p:sp>
        <p:nvSpPr>
          <p:cNvPr id="2" name="Title 1"/>
          <p:cNvSpPr>
            <a:spLocks noGrp="1"/>
          </p:cNvSpPr>
          <p:nvPr>
            <p:ph type="title"/>
          </p:nvPr>
        </p:nvSpPr>
        <p:spPr>
          <a:xfrm>
            <a:off x="214456" y="131762"/>
            <a:ext cx="9090289" cy="1325563"/>
          </a:xfrm>
        </p:spPr>
        <p:txBody>
          <a:bodyPr>
            <a:normAutofit/>
          </a:bodyPr>
          <a:lstStyle/>
          <a:p>
            <a:r>
              <a:rPr lang="en-GB" sz="2400" b="1" dirty="0">
                <a:solidFill>
                  <a:schemeClr val="bg1"/>
                </a:solidFill>
              </a:rPr>
              <a:t>Things we don’t have much control over (cont’d…): </a:t>
            </a:r>
            <a:br>
              <a:rPr lang="en-GB" sz="2400" b="1" dirty="0">
                <a:solidFill>
                  <a:schemeClr val="bg1"/>
                </a:solidFill>
              </a:rPr>
            </a:br>
            <a:r>
              <a:rPr lang="en-GB" sz="2400" b="1" dirty="0">
                <a:solidFill>
                  <a:schemeClr val="bg1"/>
                </a:solidFill>
              </a:rPr>
              <a:t>Amount &amp; quality of provision in England? </a:t>
            </a:r>
          </a:p>
        </p:txBody>
      </p:sp>
      <p:sp>
        <p:nvSpPr>
          <p:cNvPr id="4" name="Content Placeholder 2"/>
          <p:cNvSpPr>
            <a:spLocks noGrp="1"/>
          </p:cNvSpPr>
          <p:nvPr>
            <p:ph idx="1"/>
          </p:nvPr>
        </p:nvSpPr>
        <p:spPr>
          <a:xfrm>
            <a:off x="585789" y="1622426"/>
            <a:ext cx="11256806" cy="4351338"/>
          </a:xfrm>
        </p:spPr>
        <p:txBody>
          <a:bodyPr/>
          <a:lstStyle/>
          <a:p>
            <a:r>
              <a:rPr lang="en-GB" dirty="0"/>
              <a:t>Almost 100% primary schools teach a language in curriculum time across KS2 </a:t>
            </a:r>
            <a:r>
              <a:rPr lang="en-GB" sz="1800" dirty="0"/>
              <a:t>(as % of schools responding to survey)</a:t>
            </a:r>
          </a:p>
          <a:p>
            <a:r>
              <a:rPr lang="en-GB" dirty="0"/>
              <a:t>French (75%), Spanish (29%), German (5%), Chinese (3%), Latin (2%), other languages (1%)</a:t>
            </a:r>
          </a:p>
          <a:p>
            <a:r>
              <a:rPr lang="en-GB" dirty="0"/>
              <a:t>81% allocate a set time each week, but very few knew the number of teaching hours per year</a:t>
            </a:r>
          </a:p>
          <a:p>
            <a:r>
              <a:rPr lang="en-GB" dirty="0"/>
              <a:t>In schools without a set time, teaching often ad hoc &amp; minimal</a:t>
            </a:r>
          </a:p>
          <a:p>
            <a:r>
              <a:rPr lang="en-GB" dirty="0"/>
              <a:t>46% language specialists, 62% class teachers</a:t>
            </a:r>
          </a:p>
        </p:txBody>
      </p:sp>
      <p:sp>
        <p:nvSpPr>
          <p:cNvPr id="3" name="TextBox 2"/>
          <p:cNvSpPr txBox="1"/>
          <p:nvPr/>
        </p:nvSpPr>
        <p:spPr>
          <a:xfrm>
            <a:off x="6566870" y="5973764"/>
            <a:ext cx="5275725" cy="369332"/>
          </a:xfrm>
          <a:prstGeom prst="rect">
            <a:avLst/>
          </a:prstGeom>
          <a:noFill/>
        </p:spPr>
        <p:txBody>
          <a:bodyPr wrap="square" rtlCol="0">
            <a:spAutoFit/>
          </a:bodyPr>
          <a:lstStyle/>
          <a:p>
            <a:pPr algn="r"/>
            <a:r>
              <a:rPr lang="en-GB" dirty="0">
                <a:solidFill>
                  <a:srgbClr val="115076"/>
                </a:solidFill>
                <a:latin typeface="Century Gothic" panose="020B0502020202020204" pitchFamily="34" charset="0"/>
              </a:rPr>
              <a:t>Source: Language Trends Survey 2019</a:t>
            </a:r>
          </a:p>
        </p:txBody>
      </p:sp>
    </p:spTree>
    <p:extLst>
      <p:ext uri="{BB962C8B-B14F-4D97-AF65-F5344CB8AC3E}">
        <p14:creationId xmlns:p14="http://schemas.microsoft.com/office/powerpoint/2010/main" val="2764779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a:extLst>
              <a:ext uri="{FF2B5EF4-FFF2-40B4-BE49-F238E27FC236}">
                <a16:creationId xmlns:a16="http://schemas.microsoft.com/office/drawing/2014/main" id="{6A2BEC79-6C70-454C-ACF3-0352B218F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258425" cy="1160462"/>
          </a:xfrm>
          <a:prstGeom prst="rect">
            <a:avLst/>
          </a:prstGeom>
        </p:spPr>
      </p:pic>
      <p:sp>
        <p:nvSpPr>
          <p:cNvPr id="2" name="Title 1">
            <a:extLst>
              <a:ext uri="{FF2B5EF4-FFF2-40B4-BE49-F238E27FC236}">
                <a16:creationId xmlns:a16="http://schemas.microsoft.com/office/drawing/2014/main" id="{5141AC31-BDE1-164C-BA89-32A3A92A86DE}"/>
              </a:ext>
            </a:extLst>
          </p:cNvPr>
          <p:cNvSpPr>
            <a:spLocks noGrp="1"/>
          </p:cNvSpPr>
          <p:nvPr>
            <p:ph type="title"/>
          </p:nvPr>
        </p:nvSpPr>
        <p:spPr>
          <a:xfrm>
            <a:off x="195262" y="131762"/>
            <a:ext cx="10515600" cy="1325563"/>
          </a:xfrm>
        </p:spPr>
        <p:txBody>
          <a:bodyPr>
            <a:normAutofit/>
          </a:bodyPr>
          <a:lstStyle/>
          <a:p>
            <a:r>
              <a:rPr lang="en-US" sz="3600" dirty="0">
                <a:solidFill>
                  <a:schemeClr val="bg1"/>
                </a:solidFill>
              </a:rPr>
              <a:t>But we </a:t>
            </a:r>
            <a:r>
              <a:rPr lang="en-US" sz="3600" i="1" dirty="0">
                <a:solidFill>
                  <a:schemeClr val="bg1"/>
                </a:solidFill>
              </a:rPr>
              <a:t>do</a:t>
            </a:r>
            <a:r>
              <a:rPr lang="en-US" sz="3600" dirty="0">
                <a:solidFill>
                  <a:schemeClr val="bg1"/>
                </a:solidFill>
              </a:rPr>
              <a:t> have some control over … </a:t>
            </a:r>
            <a:r>
              <a:rPr lang="en-US" sz="3600" dirty="0" smtClean="0">
                <a:solidFill>
                  <a:schemeClr val="bg1"/>
                </a:solidFill>
              </a:rPr>
              <a:t/>
            </a:r>
            <a:br>
              <a:rPr lang="en-US" sz="3600" dirty="0" smtClean="0">
                <a:solidFill>
                  <a:schemeClr val="bg1"/>
                </a:solidFill>
              </a:rPr>
            </a:br>
            <a:r>
              <a:rPr lang="en-US" sz="3600" b="1" i="1" dirty="0" smtClean="0">
                <a:solidFill>
                  <a:schemeClr val="bg1"/>
                </a:solidFill>
              </a:rPr>
              <a:t>quality</a:t>
            </a:r>
            <a:r>
              <a:rPr lang="en-US" sz="3600" dirty="0" smtClean="0">
                <a:solidFill>
                  <a:schemeClr val="bg1"/>
                </a:solidFill>
              </a:rPr>
              <a:t> </a:t>
            </a:r>
            <a:r>
              <a:rPr lang="en-US" sz="3600" dirty="0">
                <a:solidFill>
                  <a:schemeClr val="bg1"/>
                </a:solidFill>
              </a:rPr>
              <a:t>of transition</a:t>
            </a:r>
          </a:p>
        </p:txBody>
      </p:sp>
      <p:sp>
        <p:nvSpPr>
          <p:cNvPr id="3" name="Content Placeholder 2">
            <a:extLst>
              <a:ext uri="{FF2B5EF4-FFF2-40B4-BE49-F238E27FC236}">
                <a16:creationId xmlns:a16="http://schemas.microsoft.com/office/drawing/2014/main" id="{6B7EAB77-5708-DA4C-86C6-46290C0D0EEC}"/>
              </a:ext>
            </a:extLst>
          </p:cNvPr>
          <p:cNvSpPr>
            <a:spLocks noGrp="1"/>
          </p:cNvSpPr>
          <p:nvPr>
            <p:ph idx="1"/>
          </p:nvPr>
        </p:nvSpPr>
        <p:spPr>
          <a:xfrm>
            <a:off x="838200" y="1825625"/>
            <a:ext cx="10720388" cy="4351338"/>
          </a:xfrm>
        </p:spPr>
        <p:txBody>
          <a:bodyPr/>
          <a:lstStyle/>
          <a:p>
            <a:pPr marL="0" indent="0">
              <a:lnSpc>
                <a:spcPct val="120000"/>
              </a:lnSpc>
              <a:buNone/>
            </a:pPr>
            <a:r>
              <a:rPr lang="en-GB" sz="2400" dirty="0">
                <a:solidFill>
                  <a:srgbClr val="002060"/>
                </a:solidFill>
                <a:sym typeface="Wingdings" panose="05000000000000000000" pitchFamily="2" charset="2"/>
              </a:rPr>
              <a:t>A recent, very large study in Germany </a:t>
            </a:r>
            <a:r>
              <a:rPr lang="en-GB" sz="2000" dirty="0">
                <a:solidFill>
                  <a:srgbClr val="002060"/>
                </a:solidFill>
                <a:sym typeface="Wingdings" panose="05000000000000000000" pitchFamily="2" charset="2"/>
              </a:rPr>
              <a:t>(Baumert et al., 2020) showed…</a:t>
            </a:r>
          </a:p>
          <a:p>
            <a:pPr marL="0" indent="0">
              <a:lnSpc>
                <a:spcPct val="120000"/>
              </a:lnSpc>
              <a:buNone/>
            </a:pPr>
            <a:endParaRPr lang="en-GB" sz="2000" dirty="0">
              <a:solidFill>
                <a:srgbClr val="002060"/>
              </a:solidFill>
              <a:sym typeface="Wingdings" panose="05000000000000000000" pitchFamily="2" charset="2"/>
            </a:endParaRPr>
          </a:p>
          <a:p>
            <a:pPr marL="0" indent="0">
              <a:lnSpc>
                <a:spcPct val="120000"/>
              </a:lnSpc>
              <a:buNone/>
            </a:pPr>
            <a:r>
              <a:rPr lang="en-GB" sz="2400" dirty="0">
                <a:solidFill>
                  <a:srgbClr val="002060"/>
                </a:solidFill>
                <a:sym typeface="Wingdings" panose="05000000000000000000" pitchFamily="2" charset="2"/>
              </a:rPr>
              <a:t>Compared to many other factors, a </a:t>
            </a:r>
            <a:r>
              <a:rPr lang="en-GB" sz="2400" i="1" dirty="0">
                <a:solidFill>
                  <a:srgbClr val="002060"/>
                </a:solidFill>
                <a:sym typeface="Wingdings" panose="05000000000000000000" pitchFamily="2" charset="2"/>
              </a:rPr>
              <a:t>‘lack of adaptivity in secondaries’ </a:t>
            </a:r>
            <a:r>
              <a:rPr lang="en-GB" sz="2400" dirty="0">
                <a:solidFill>
                  <a:srgbClr val="002060"/>
                </a:solidFill>
                <a:sym typeface="Wingdings" panose="05000000000000000000" pitchFamily="2" charset="2"/>
              </a:rPr>
              <a:t>was </a:t>
            </a:r>
            <a:r>
              <a:rPr lang="en-GB" sz="2400" b="1" u="sng" dirty="0">
                <a:solidFill>
                  <a:srgbClr val="002060"/>
                </a:solidFill>
                <a:sym typeface="Wingdings" panose="05000000000000000000" pitchFamily="2" charset="2"/>
              </a:rPr>
              <a:t>the</a:t>
            </a:r>
            <a:r>
              <a:rPr lang="en-GB" sz="2400" dirty="0">
                <a:solidFill>
                  <a:srgbClr val="002060"/>
                </a:solidFill>
                <a:sym typeface="Wingdings" panose="05000000000000000000" pitchFamily="2" charset="2"/>
              </a:rPr>
              <a:t> most likely cause of little / no long-term benefit of early start</a:t>
            </a:r>
          </a:p>
          <a:p>
            <a:pPr marL="0" indent="0">
              <a:lnSpc>
                <a:spcPct val="120000"/>
              </a:lnSpc>
              <a:buNone/>
            </a:pPr>
            <a:endParaRPr lang="en-GB" sz="2400" dirty="0">
              <a:solidFill>
                <a:srgbClr val="002060"/>
              </a:solidFill>
              <a:sym typeface="Wingdings" panose="05000000000000000000" pitchFamily="2" charset="2"/>
            </a:endParaRPr>
          </a:p>
          <a:p>
            <a:pPr marL="0" indent="0">
              <a:lnSpc>
                <a:spcPct val="120000"/>
              </a:lnSpc>
              <a:buNone/>
            </a:pPr>
            <a:r>
              <a:rPr lang="en-GB" sz="2400" dirty="0">
                <a:solidFill>
                  <a:srgbClr val="002060"/>
                </a:solidFill>
                <a:sym typeface="Wingdings" panose="05000000000000000000" pitchFamily="2" charset="2"/>
              </a:rPr>
              <a:t>Poor transition may even </a:t>
            </a:r>
            <a:r>
              <a:rPr lang="en-GB" sz="2400" dirty="0" smtClean="0">
                <a:solidFill>
                  <a:srgbClr val="002060"/>
                </a:solidFill>
                <a:sym typeface="Wingdings" panose="05000000000000000000" pitchFamily="2" charset="2"/>
              </a:rPr>
              <a:t>have </a:t>
            </a:r>
            <a:r>
              <a:rPr lang="en-GB" sz="2400" dirty="0">
                <a:solidFill>
                  <a:srgbClr val="002060"/>
                </a:solidFill>
                <a:sym typeface="Wingdings" panose="05000000000000000000" pitchFamily="2" charset="2"/>
              </a:rPr>
              <a:t>negative effects for some pupils</a:t>
            </a:r>
          </a:p>
          <a:p>
            <a:pPr marL="0" indent="0" algn="r">
              <a:lnSpc>
                <a:spcPct val="120000"/>
              </a:lnSpc>
              <a:buNone/>
            </a:pPr>
            <a:endParaRPr lang="en-US" dirty="0">
              <a:solidFill>
                <a:srgbClr val="002060"/>
              </a:solidFill>
            </a:endParaRPr>
          </a:p>
        </p:txBody>
      </p:sp>
    </p:spTree>
    <p:extLst>
      <p:ext uri="{BB962C8B-B14F-4D97-AF65-F5344CB8AC3E}">
        <p14:creationId xmlns:p14="http://schemas.microsoft.com/office/powerpoint/2010/main" val="350352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FF2B5EF4-FFF2-40B4-BE49-F238E27FC236}">
                <a16:creationId xmlns:a16="http://schemas.microsoft.com/office/drawing/2014/main" id="{F910659F-469B-C14C-BF8F-B11AB5309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410"/>
            <a:ext cx="12372975" cy="1160462"/>
          </a:xfrm>
          <a:prstGeom prst="rect">
            <a:avLst/>
          </a:prstGeom>
        </p:spPr>
      </p:pic>
      <p:sp>
        <p:nvSpPr>
          <p:cNvPr id="2" name="Title 1">
            <a:extLst>
              <a:ext uri="{FF2B5EF4-FFF2-40B4-BE49-F238E27FC236}">
                <a16:creationId xmlns:a16="http://schemas.microsoft.com/office/drawing/2014/main" id="{5295D3A0-C849-0546-AF25-6EF595F12362}"/>
              </a:ext>
            </a:extLst>
          </p:cNvPr>
          <p:cNvSpPr>
            <a:spLocks noGrp="1"/>
          </p:cNvSpPr>
          <p:nvPr>
            <p:ph type="title"/>
          </p:nvPr>
        </p:nvSpPr>
        <p:spPr>
          <a:xfrm>
            <a:off x="1640" y="82410"/>
            <a:ext cx="11499798" cy="970150"/>
          </a:xfrm>
        </p:spPr>
        <p:txBody>
          <a:bodyPr>
            <a:noAutofit/>
          </a:bodyPr>
          <a:lstStyle/>
          <a:p>
            <a:r>
              <a:rPr lang="en-US" sz="2800" b="1" dirty="0">
                <a:solidFill>
                  <a:schemeClr val="bg1"/>
                </a:solidFill>
              </a:rPr>
              <a:t>So, how well </a:t>
            </a:r>
            <a:r>
              <a:rPr lang="en-US" sz="2800" b="1" i="1" dirty="0">
                <a:solidFill>
                  <a:schemeClr val="bg1"/>
                </a:solidFill>
              </a:rPr>
              <a:t>is</a:t>
            </a:r>
            <a:r>
              <a:rPr lang="en-US" sz="2800" b="1" dirty="0">
                <a:solidFill>
                  <a:schemeClr val="bg1"/>
                </a:solidFill>
              </a:rPr>
              <a:t> the gap bridged between primary &amp; secondary?</a:t>
            </a:r>
          </a:p>
        </p:txBody>
      </p:sp>
      <p:sp>
        <p:nvSpPr>
          <p:cNvPr id="3" name="Content Placeholder 2">
            <a:extLst>
              <a:ext uri="{FF2B5EF4-FFF2-40B4-BE49-F238E27FC236}">
                <a16:creationId xmlns:a16="http://schemas.microsoft.com/office/drawing/2014/main" id="{4309EC77-FBFB-C44C-B54B-DD3EF703E043}"/>
              </a:ext>
            </a:extLst>
          </p:cNvPr>
          <p:cNvSpPr>
            <a:spLocks noGrp="1"/>
          </p:cNvSpPr>
          <p:nvPr>
            <p:ph idx="1"/>
          </p:nvPr>
        </p:nvSpPr>
        <p:spPr>
          <a:xfrm>
            <a:off x="457199" y="1472454"/>
            <a:ext cx="11176109" cy="4542584"/>
          </a:xfrm>
        </p:spPr>
        <p:txBody>
          <a:bodyPr>
            <a:normAutofit/>
          </a:bodyPr>
          <a:lstStyle/>
          <a:p>
            <a:pPr marL="0" indent="0">
              <a:buNone/>
            </a:pPr>
            <a:r>
              <a:rPr lang="en-US" dirty="0"/>
              <a:t>Continuity of instruction a hot topic: </a:t>
            </a:r>
          </a:p>
          <a:p>
            <a:r>
              <a:rPr lang="en-US" dirty="0"/>
              <a:t>reports </a:t>
            </a:r>
            <a:r>
              <a:rPr lang="en-US" sz="1900" dirty="0"/>
              <a:t>(e.g., </a:t>
            </a:r>
            <a:r>
              <a:rPr lang="en-US" sz="1900" dirty="0" err="1"/>
              <a:t>Ofsted</a:t>
            </a:r>
            <a:r>
              <a:rPr lang="en-US" sz="1900" dirty="0"/>
              <a:t>, 2011) </a:t>
            </a:r>
            <a:endParaRPr lang="en-US" dirty="0"/>
          </a:p>
          <a:p>
            <a:r>
              <a:rPr lang="en-US" dirty="0"/>
              <a:t>studies/reviews </a:t>
            </a:r>
            <a:r>
              <a:rPr lang="en-US" sz="1900" dirty="0"/>
              <a:t>(e.g., Bolster, </a:t>
            </a:r>
            <a:r>
              <a:rPr lang="en-US" sz="1900" dirty="0" err="1"/>
              <a:t>Balandier</a:t>
            </a:r>
            <a:r>
              <a:rPr lang="en-US" sz="1900" dirty="0"/>
              <a:t>-Brown, &amp; Rea-Dickens, 2004; Courtney, 2014; Galton &amp; McLellan, 2018; Muñoz, </a:t>
            </a:r>
            <a:r>
              <a:rPr lang="en-US" sz="1900" dirty="0" err="1"/>
              <a:t>Tragant</a:t>
            </a:r>
            <a:r>
              <a:rPr lang="en-US" sz="1900" dirty="0"/>
              <a:t>, &amp; </a:t>
            </a:r>
            <a:r>
              <a:rPr lang="en-US" sz="1900" dirty="0" err="1"/>
              <a:t>Camuñas</a:t>
            </a:r>
            <a:r>
              <a:rPr lang="en-US" sz="1900" dirty="0"/>
              <a:t>, 2015; Richardson, 2014)</a:t>
            </a:r>
            <a:r>
              <a:rPr lang="en-US" dirty="0"/>
              <a:t> </a:t>
            </a:r>
          </a:p>
          <a:p>
            <a:endParaRPr lang="en-US" dirty="0"/>
          </a:p>
          <a:p>
            <a:pPr marL="0" indent="0">
              <a:buNone/>
            </a:pPr>
            <a:r>
              <a:rPr lang="en-US" dirty="0"/>
              <a:t>Main challenges identified: </a:t>
            </a:r>
          </a:p>
          <a:p>
            <a:pPr marL="914400" lvl="1" indent="-457200">
              <a:buFont typeface="+mj-lt"/>
              <a:buAutoNum type="arabicPeriod"/>
            </a:pPr>
            <a:r>
              <a:rPr lang="en-US" dirty="0"/>
              <a:t>secondary teachers systematically underestimating knowledge of new students; </a:t>
            </a:r>
          </a:p>
          <a:p>
            <a:pPr marL="914400" lvl="1" indent="-457200">
              <a:buFont typeface="+mj-lt"/>
              <a:buAutoNum type="arabicPeriod"/>
            </a:pPr>
            <a:r>
              <a:rPr lang="en-US" dirty="0"/>
              <a:t>mutual lack of acceptance of differences in teaching methods;</a:t>
            </a:r>
          </a:p>
          <a:p>
            <a:pPr marL="914400" lvl="1" indent="-457200">
              <a:buFont typeface="+mj-lt"/>
              <a:buAutoNum type="arabicPeriod"/>
            </a:pPr>
            <a:r>
              <a:rPr lang="en-US" dirty="0"/>
              <a:t>infrastructure (timetabling, grouping, exchange of performance data);</a:t>
            </a:r>
          </a:p>
          <a:p>
            <a:pPr marL="914400" lvl="1" indent="-457200">
              <a:buFont typeface="+mj-lt"/>
              <a:buAutoNum type="arabicPeriod"/>
            </a:pPr>
            <a:r>
              <a:rPr lang="en-US" dirty="0"/>
              <a:t>learning </a:t>
            </a:r>
            <a:r>
              <a:rPr lang="en-US" b="1" dirty="0"/>
              <a:t>content </a:t>
            </a:r>
            <a:r>
              <a:rPr lang="en-US" dirty="0"/>
              <a:t>not being aligned between primary and secondary schools.</a:t>
            </a:r>
          </a:p>
        </p:txBody>
      </p:sp>
    </p:spTree>
    <p:extLst>
      <p:ext uri="{BB962C8B-B14F-4D97-AF65-F5344CB8AC3E}">
        <p14:creationId xmlns:p14="http://schemas.microsoft.com/office/powerpoint/2010/main" val="358459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FF2B5EF4-FFF2-40B4-BE49-F238E27FC236}">
                <a16:creationId xmlns:a16="http://schemas.microsoft.com/office/drawing/2014/main" id="{F08DABA1-3F97-5549-A68C-2E15743E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311"/>
            <a:ext cx="12053561" cy="1160462"/>
          </a:xfrm>
          <a:prstGeom prst="rect">
            <a:avLst/>
          </a:prstGeom>
        </p:spPr>
      </p:pic>
      <p:sp>
        <p:nvSpPr>
          <p:cNvPr id="2" name="Title 1">
            <a:extLst>
              <a:ext uri="{FF2B5EF4-FFF2-40B4-BE49-F238E27FC236}">
                <a16:creationId xmlns:a16="http://schemas.microsoft.com/office/drawing/2014/main" id="{102430B8-3E8C-A74C-B07B-5E5FAED2A11D}"/>
              </a:ext>
            </a:extLst>
          </p:cNvPr>
          <p:cNvSpPr>
            <a:spLocks noGrp="1"/>
          </p:cNvSpPr>
          <p:nvPr>
            <p:ph type="title"/>
          </p:nvPr>
        </p:nvSpPr>
        <p:spPr>
          <a:xfrm>
            <a:off x="0" y="386797"/>
            <a:ext cx="10838793" cy="509427"/>
          </a:xfrm>
        </p:spPr>
        <p:txBody>
          <a:bodyPr>
            <a:normAutofit fontScale="90000"/>
          </a:bodyPr>
          <a:lstStyle/>
          <a:p>
            <a:r>
              <a:rPr lang="en-US" b="1" dirty="0">
                <a:solidFill>
                  <a:schemeClr val="bg1"/>
                </a:solidFill>
              </a:rPr>
              <a:t>Addressing the problem from grass-roots …</a:t>
            </a:r>
          </a:p>
        </p:txBody>
      </p:sp>
      <p:sp>
        <p:nvSpPr>
          <p:cNvPr id="3" name="Content Placeholder 2">
            <a:extLst>
              <a:ext uri="{FF2B5EF4-FFF2-40B4-BE49-F238E27FC236}">
                <a16:creationId xmlns:a16="http://schemas.microsoft.com/office/drawing/2014/main" id="{266DD85E-60C2-A642-A62E-E58A3B72D21A}"/>
              </a:ext>
            </a:extLst>
          </p:cNvPr>
          <p:cNvSpPr>
            <a:spLocks noGrp="1"/>
          </p:cNvSpPr>
          <p:nvPr>
            <p:ph idx="1"/>
          </p:nvPr>
        </p:nvSpPr>
        <p:spPr>
          <a:xfrm>
            <a:off x="461631" y="1560513"/>
            <a:ext cx="11011231" cy="4351338"/>
          </a:xfrm>
        </p:spPr>
        <p:txBody>
          <a:bodyPr>
            <a:normAutofit/>
          </a:bodyPr>
          <a:lstStyle/>
          <a:p>
            <a:pPr marL="0" indent="0">
              <a:spcAft>
                <a:spcPts val="1200"/>
              </a:spcAft>
              <a:buNone/>
            </a:pPr>
            <a:r>
              <a:rPr lang="en-US" sz="3200" dirty="0"/>
              <a:t>Long-term benefits for primary MFL might be felt if … </a:t>
            </a:r>
          </a:p>
          <a:p>
            <a:pPr marL="514350" indent="-514350">
              <a:spcAft>
                <a:spcPts val="1200"/>
              </a:spcAft>
              <a:buFont typeface="+mj-lt"/>
              <a:buAutoNum type="arabicPeriod"/>
            </a:pPr>
            <a:r>
              <a:rPr lang="en-US" dirty="0"/>
              <a:t>there were clear goal posts for the end of primary, e.g., </a:t>
            </a:r>
          </a:p>
          <a:p>
            <a:pPr lvl="1">
              <a:spcAft>
                <a:spcPts val="1200"/>
              </a:spcAft>
            </a:pPr>
            <a:r>
              <a:rPr lang="en-US" dirty="0"/>
              <a:t>an agreed list of 300 or 400 words? </a:t>
            </a:r>
          </a:p>
          <a:p>
            <a:pPr lvl="1">
              <a:spcAft>
                <a:spcPts val="1200"/>
              </a:spcAft>
            </a:pPr>
            <a:r>
              <a:rPr lang="en-US" dirty="0"/>
              <a:t>an agreed </a:t>
            </a:r>
            <a:r>
              <a:rPr lang="en-US" dirty="0" err="1"/>
              <a:t>programme</a:t>
            </a:r>
            <a:r>
              <a:rPr lang="en-US" dirty="0"/>
              <a:t> of basic phonics?</a:t>
            </a:r>
          </a:p>
          <a:p>
            <a:pPr marL="514350" indent="-514350">
              <a:spcAft>
                <a:spcPts val="1200"/>
              </a:spcAft>
              <a:buFont typeface="+mj-lt"/>
              <a:buAutoNum type="arabicPeriod"/>
            </a:pPr>
            <a:r>
              <a:rPr lang="en-US" dirty="0"/>
              <a:t>transition arrangements built on that knowledge? </a:t>
            </a:r>
          </a:p>
          <a:p>
            <a:pPr marL="514350" indent="-514350">
              <a:spcAft>
                <a:spcPts val="1200"/>
              </a:spcAft>
              <a:buFont typeface="+mj-lt"/>
              <a:buAutoNum type="arabicPeriod"/>
            </a:pPr>
            <a:r>
              <a:rPr lang="en-US" dirty="0"/>
              <a:t>primary FL involved some explicit language analysis to help learning other languages at secondary?</a:t>
            </a:r>
          </a:p>
        </p:txBody>
      </p:sp>
    </p:spTree>
    <p:extLst>
      <p:ext uri="{BB962C8B-B14F-4D97-AF65-F5344CB8AC3E}">
        <p14:creationId xmlns:p14="http://schemas.microsoft.com/office/powerpoint/2010/main" val="24708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a:extLst>
              <a:ext uri="{FF2B5EF4-FFF2-40B4-BE49-F238E27FC236}">
                <a16:creationId xmlns:a16="http://schemas.microsoft.com/office/drawing/2014/main" id="{907E00BD-B954-1243-B126-A0199F5F3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469"/>
            <a:ext cx="12053561" cy="1160462"/>
          </a:xfrm>
          <a:prstGeom prst="rect">
            <a:avLst/>
          </a:prstGeom>
        </p:spPr>
      </p:pic>
      <p:sp>
        <p:nvSpPr>
          <p:cNvPr id="2" name="Title 1">
            <a:extLst>
              <a:ext uri="{FF2B5EF4-FFF2-40B4-BE49-F238E27FC236}">
                <a16:creationId xmlns:a16="http://schemas.microsoft.com/office/drawing/2014/main" id="{8AB6852B-9FD2-BE49-84D0-20B2319D9C8D}"/>
              </a:ext>
            </a:extLst>
          </p:cNvPr>
          <p:cNvSpPr>
            <a:spLocks noGrp="1"/>
          </p:cNvSpPr>
          <p:nvPr>
            <p:ph type="title"/>
          </p:nvPr>
        </p:nvSpPr>
        <p:spPr>
          <a:xfrm>
            <a:off x="0" y="325858"/>
            <a:ext cx="10515600" cy="849700"/>
          </a:xfrm>
        </p:spPr>
        <p:txBody>
          <a:bodyPr>
            <a:noAutofit/>
          </a:bodyPr>
          <a:lstStyle/>
          <a:p>
            <a:r>
              <a:rPr lang="en-US" sz="3200" b="1" dirty="0">
                <a:solidFill>
                  <a:schemeClr val="bg1"/>
                </a:solidFill>
              </a:rPr>
              <a:t>Considering alignment of content at transition: </a:t>
            </a:r>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An </a:t>
            </a:r>
            <a:r>
              <a:rPr lang="en-US" sz="3200" b="1" dirty="0">
                <a:solidFill>
                  <a:schemeClr val="bg1"/>
                </a:solidFill>
              </a:rPr>
              <a:t>example</a:t>
            </a:r>
          </a:p>
        </p:txBody>
      </p:sp>
      <p:sp>
        <p:nvSpPr>
          <p:cNvPr id="3" name="Content Placeholder 2">
            <a:extLst>
              <a:ext uri="{FF2B5EF4-FFF2-40B4-BE49-F238E27FC236}">
                <a16:creationId xmlns:a16="http://schemas.microsoft.com/office/drawing/2014/main" id="{D4E4FD51-52C0-F449-A310-4887AA9F1E8C}"/>
              </a:ext>
            </a:extLst>
          </p:cNvPr>
          <p:cNvSpPr>
            <a:spLocks noGrp="1"/>
          </p:cNvSpPr>
          <p:nvPr>
            <p:ph idx="1"/>
          </p:nvPr>
        </p:nvSpPr>
        <p:spPr>
          <a:xfrm>
            <a:off x="838199" y="1825625"/>
            <a:ext cx="10943897" cy="4351338"/>
          </a:xfrm>
        </p:spPr>
        <p:txBody>
          <a:bodyPr>
            <a:normAutofit fontScale="85000" lnSpcReduction="10000"/>
          </a:bodyPr>
          <a:lstStyle/>
          <a:p>
            <a:pPr marL="0" indent="0">
              <a:buNone/>
            </a:pPr>
            <a:r>
              <a:rPr lang="en-US" dirty="0"/>
              <a:t>Can we reduce the drop in motivation during year 7? </a:t>
            </a:r>
          </a:p>
          <a:p>
            <a:pPr marL="457200" lvl="1" indent="0" algn="r">
              <a:buNone/>
            </a:pPr>
            <a:r>
              <a:rPr lang="en-US" sz="1800" dirty="0"/>
              <a:t>(Courtney 2017, </a:t>
            </a:r>
            <a:r>
              <a:rPr lang="en-US" sz="1800" dirty="0">
                <a:hlinkClick r:id="rId4"/>
              </a:rPr>
              <a:t>OASIS summary</a:t>
            </a:r>
            <a:r>
              <a:rPr lang="en-US" sz="1800" dirty="0"/>
              <a:t>; Graham et al., 2016 </a:t>
            </a:r>
            <a:r>
              <a:rPr lang="en-US" sz="1800" dirty="0">
                <a:hlinkClick r:id="rId4"/>
              </a:rPr>
              <a:t>OASIS summary</a:t>
            </a:r>
            <a:r>
              <a:rPr lang="en-US" sz="1800" dirty="0"/>
              <a:t>) </a:t>
            </a:r>
          </a:p>
          <a:p>
            <a:pPr marL="0" indent="0">
              <a:buNone/>
            </a:pPr>
            <a:endParaRPr lang="en-US" dirty="0"/>
          </a:p>
          <a:p>
            <a:pPr marL="0" indent="0">
              <a:buNone/>
            </a:pPr>
            <a:r>
              <a:rPr lang="en-US" b="1" i="1" dirty="0"/>
              <a:t>Option 1: Build on knowledge systematically?</a:t>
            </a:r>
            <a:endParaRPr lang="en-US" dirty="0"/>
          </a:p>
          <a:p>
            <a:pPr marL="0" indent="0">
              <a:buNone/>
            </a:pPr>
            <a:r>
              <a:rPr lang="en-US" dirty="0"/>
              <a:t>Increased focus on reading &amp; writing in year 7 causes de-motivation (??)</a:t>
            </a:r>
          </a:p>
          <a:p>
            <a:pPr lvl="1"/>
            <a:r>
              <a:rPr lang="en-US" sz="2400" dirty="0"/>
              <a:t>phonics is key to reading and writing, </a:t>
            </a:r>
          </a:p>
          <a:p>
            <a:pPr lvl="1"/>
            <a:r>
              <a:rPr lang="en-US" sz="2400" dirty="0"/>
              <a:t>if phonics </a:t>
            </a:r>
            <a:r>
              <a:rPr lang="en-US" sz="2400" i="1" dirty="0"/>
              <a:t>were</a:t>
            </a:r>
            <a:r>
              <a:rPr lang="en-US" sz="2400" dirty="0"/>
              <a:t> part of primary, an increased focus on reading &amp; writing might be fine. </a:t>
            </a:r>
          </a:p>
          <a:p>
            <a:pPr marL="0" indent="0">
              <a:buNone/>
            </a:pPr>
            <a:endParaRPr lang="en-US" dirty="0"/>
          </a:p>
          <a:p>
            <a:pPr marL="0" indent="0">
              <a:buNone/>
            </a:pPr>
            <a:r>
              <a:rPr lang="en-US" b="1" i="1" dirty="0"/>
              <a:t>Or option 2:</a:t>
            </a:r>
            <a:r>
              <a:rPr lang="en-US" dirty="0"/>
              <a:t> … </a:t>
            </a:r>
            <a:r>
              <a:rPr lang="en-US" b="1" i="1" dirty="0"/>
              <a:t>Make it different?! </a:t>
            </a:r>
          </a:p>
          <a:p>
            <a:pPr marL="0" indent="0">
              <a:buNone/>
            </a:pPr>
            <a:r>
              <a:rPr lang="en-US" dirty="0"/>
              <a:t>As things stand, Year 7 NCELP materials may help transition, as they reduce repetition of topic vocabulary from primary?!</a:t>
            </a:r>
          </a:p>
        </p:txBody>
      </p:sp>
    </p:spTree>
    <p:extLst>
      <p:ext uri="{BB962C8B-B14F-4D97-AF65-F5344CB8AC3E}">
        <p14:creationId xmlns:p14="http://schemas.microsoft.com/office/powerpoint/2010/main" val="1896839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RIPL White Paper Primary Languages Policy in England</a:t>
            </a:r>
          </a:p>
        </p:txBody>
      </p:sp>
      <p:sp>
        <p:nvSpPr>
          <p:cNvPr id="4" name="Rectangle 3"/>
          <p:cNvSpPr/>
          <p:nvPr/>
        </p:nvSpPr>
        <p:spPr>
          <a:xfrm>
            <a:off x="0" y="5941157"/>
            <a:ext cx="12293600" cy="369332"/>
          </a:xfrm>
          <a:prstGeom prst="rect">
            <a:avLst/>
          </a:prstGeom>
        </p:spPr>
        <p:txBody>
          <a:bodyPr wrap="square">
            <a:spAutoFit/>
          </a:bodyPr>
          <a:lstStyle/>
          <a:p>
            <a:r>
              <a:rPr lang="en-GB" dirty="0" smtClean="0">
                <a:latin typeface="Century Gothic" panose="020B0502020202020204" pitchFamily="34" charset="0"/>
                <a:hlinkClick r:id="rId3"/>
              </a:rPr>
              <a:t>Link to RIPL White Paper</a:t>
            </a:r>
            <a:endParaRPr lang="en-GB" dirty="0">
              <a:latin typeface="Century Gothic" panose="020B0502020202020204" pitchFamily="34" charset="0"/>
            </a:endParaRPr>
          </a:p>
        </p:txBody>
      </p:sp>
      <p:sp>
        <p:nvSpPr>
          <p:cNvPr id="3" name="Content Placeholder 2"/>
          <p:cNvSpPr>
            <a:spLocks noGrp="1"/>
          </p:cNvSpPr>
          <p:nvPr>
            <p:ph idx="1"/>
          </p:nvPr>
        </p:nvSpPr>
        <p:spPr>
          <a:xfrm>
            <a:off x="838200" y="1825625"/>
            <a:ext cx="10515600" cy="4115532"/>
          </a:xfrm>
        </p:spPr>
        <p:txBody>
          <a:bodyPr>
            <a:normAutofit/>
          </a:bodyPr>
          <a:lstStyle/>
          <a:p>
            <a:pPr marL="0" indent="0">
              <a:buNone/>
            </a:pPr>
            <a:r>
              <a:rPr lang="en-GB" sz="3200" b="1" dirty="0"/>
              <a:t>Recommendation 4:  Transition arrangements</a:t>
            </a:r>
          </a:p>
          <a:p>
            <a:r>
              <a:rPr lang="en-GB" dirty="0"/>
              <a:t>In the short term, at the very least, primary schools should provide receiving secondary schools with a clear statement of what pupils in the class have been taught and what pupils should know and be able to do at the point of transfer from KS2 to KS3.</a:t>
            </a:r>
          </a:p>
        </p:txBody>
      </p:sp>
    </p:spTree>
    <p:extLst>
      <p:ext uri="{BB962C8B-B14F-4D97-AF65-F5344CB8AC3E}">
        <p14:creationId xmlns:p14="http://schemas.microsoft.com/office/powerpoint/2010/main" val="613295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Vocabulary_010219_v2" id="{E94F8216-917C-451E-B248-AE5F6EBA123A}" vid="{CEABDA66-1B64-4CDE-AA93-BB3956E18AC1}"/>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4876</TotalTime>
  <Words>5706</Words>
  <Application>Microsoft Office PowerPoint</Application>
  <PresentationFormat>Widescreen</PresentationFormat>
  <Paragraphs>437</Paragraphs>
  <Slides>37</Slides>
  <Notes>35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ＭＳ Ｐゴシック</vt:lpstr>
      <vt:lpstr>Arial</vt:lpstr>
      <vt:lpstr>Calibri</vt:lpstr>
      <vt:lpstr>Century Gothic</vt:lpstr>
      <vt:lpstr>Times New Roman</vt:lpstr>
      <vt:lpstr>Tw Cen MT</vt:lpstr>
      <vt:lpstr>Wingdings</vt:lpstr>
      <vt:lpstr>1_Office Theme</vt:lpstr>
      <vt:lpstr>3_Office Theme</vt:lpstr>
      <vt:lpstr>2_Office Theme</vt:lpstr>
      <vt:lpstr>KS2 - KS3 Transition </vt:lpstr>
      <vt:lpstr>Does starting at primary help?</vt:lpstr>
      <vt:lpstr>What influences the usefulness of early FLs?</vt:lpstr>
      <vt:lpstr>Things we don’t have much control over (cont’d…):  Amount &amp; quality of provision in England? </vt:lpstr>
      <vt:lpstr>But we do have some control over …  quality of transition</vt:lpstr>
      <vt:lpstr>So, how well is the gap bridged between primary &amp; secondary?</vt:lpstr>
      <vt:lpstr>Addressing the problem from grass-roots …</vt:lpstr>
      <vt:lpstr>Considering alignment of content at transition:  An example</vt:lpstr>
      <vt:lpstr>RIPL White Paper Primary Languages Policy in England</vt:lpstr>
      <vt:lpstr>Survey findings (transition)</vt:lpstr>
      <vt:lpstr>Survey findings (transition)</vt:lpstr>
      <vt:lpstr>Group discussion</vt:lpstr>
      <vt:lpstr>Survey findings (transition) </vt:lpstr>
      <vt:lpstr>Quick wins [1]</vt:lpstr>
      <vt:lpstr>Quick wins [2]</vt:lpstr>
      <vt:lpstr>Quick wins [3]</vt:lpstr>
      <vt:lpstr>The Language Magician</vt:lpstr>
      <vt:lpstr>LAT</vt:lpstr>
      <vt:lpstr>Example of Language Analytic Ability test (Kasprowicz &amp; Marsden, 2019) Created for year 5 &amp; 6:</vt:lpstr>
      <vt:lpstr>Example of Language Analytic Ability test (Kasprowicz &amp; Marsden, 2019, question adapted from Tellier, 2013) Created for year 5 &amp; 6:</vt:lpstr>
      <vt:lpstr>Fill in the missing words. Use the examples above to help.</vt:lpstr>
      <vt:lpstr>Owl exercise</vt:lpstr>
      <vt:lpstr>The Primary Bee</vt:lpstr>
      <vt:lpstr>Ormiston Meadows Academy</vt:lpstr>
      <vt:lpstr>Quick wins [4]</vt:lpstr>
      <vt:lpstr>Y7 data</vt:lpstr>
      <vt:lpstr>Ma famille</vt:lpstr>
      <vt:lpstr>Quick wins [5]</vt:lpstr>
      <vt:lpstr>Quick wins [6]</vt:lpstr>
      <vt:lpstr>KS2 Language Co-Ordinator’s Handbook</vt:lpstr>
      <vt:lpstr>KS2 curriculum</vt:lpstr>
      <vt:lpstr>Vocabulary-what’s in a word?</vt:lpstr>
      <vt:lpstr>Summary of recent keynote</vt:lpstr>
      <vt:lpstr>Group discussion</vt:lpstr>
      <vt:lpstr>SMART targets for transition</vt:lpstr>
      <vt:lpstr>References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Rowena Kasprowicz</cp:lastModifiedBy>
  <cp:revision>126</cp:revision>
  <dcterms:created xsi:type="dcterms:W3CDTF">2019-03-27T07:30:03Z</dcterms:created>
  <dcterms:modified xsi:type="dcterms:W3CDTF">2020-05-21T11:42:34Z</dcterms:modified>
</cp:coreProperties>
</file>