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1"/>
  </p:notesMasterIdLst>
  <p:sldIdLst>
    <p:sldId id="283" r:id="rId3"/>
    <p:sldId id="284" r:id="rId4"/>
    <p:sldId id="285" r:id="rId5"/>
    <p:sldId id="286" r:id="rId6"/>
    <p:sldId id="287" r:id="rId7"/>
    <p:sldId id="288" r:id="rId8"/>
    <p:sldId id="289" r:id="rId9"/>
    <p:sldId id="29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Marsden" initials="EM" lastIdx="15" clrIdx="0">
    <p:extLst>
      <p:ext uri="{19B8F6BF-5375-455C-9EA6-DF929625EA0E}">
        <p15:presenceInfo xmlns:p15="http://schemas.microsoft.com/office/powerpoint/2012/main" userId="Emma Marsden" providerId="None"/>
      </p:ext>
    </p:extLst>
  </p:cmAuthor>
  <p:cmAuthor id="2" name="Natalie Finlayson" initials="NF" lastIdx="1" clrIdx="1">
    <p:extLst>
      <p:ext uri="{19B8F6BF-5375-455C-9EA6-DF929625EA0E}">
        <p15:presenceInfo xmlns:p15="http://schemas.microsoft.com/office/powerpoint/2012/main" userId="S::Natalie.Finlayson@glasgow.ac.uk::fffa9436-0c20-47f6-a103-b85039ead72e" providerId="AD"/>
      </p:ext>
    </p:extLst>
  </p:cmAuthor>
  <p:cmAuthor id="3" name="Stephen Owen" initials="SO" lastIdx="13" clrIdx="2">
    <p:extLst>
      <p:ext uri="{19B8F6BF-5375-455C-9EA6-DF929625EA0E}">
        <p15:presenceInfo xmlns:p15="http://schemas.microsoft.com/office/powerpoint/2012/main" userId="Stephen Ow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F00"/>
    <a:srgbClr val="105076"/>
    <a:srgbClr val="FF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530" autoAdjust="0"/>
    <p:restoredTop sz="64492" autoAdjust="0"/>
  </p:normalViewPr>
  <p:slideViewPr>
    <p:cSldViewPr snapToGrid="0">
      <p:cViewPr varScale="1">
        <p:scale>
          <a:sx n="72" d="100"/>
          <a:sy n="72" d="100"/>
        </p:scale>
        <p:origin x="208" y="344"/>
      </p:cViewPr>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70244-FCD1-461C-A73B-AD6DF66BA447}" type="datetimeFigureOut">
              <a:rPr lang="en-GB" smtClean="0"/>
              <a:t>23/02/2020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8E1776-69C2-4E12-A70F-79050CFBB1DD}" type="slidenum">
              <a:rPr lang="en-GB" smtClean="0"/>
              <a:t>‹#›</a:t>
            </a:fld>
            <a:endParaRPr lang="en-GB"/>
          </a:p>
        </p:txBody>
      </p:sp>
    </p:spTree>
    <p:extLst>
      <p:ext uri="{BB962C8B-B14F-4D97-AF65-F5344CB8AC3E}">
        <p14:creationId xmlns:p14="http://schemas.microsoft.com/office/powerpoint/2010/main" val="2612718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Phonics learning aims for Term 1.2, Week 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revisiting ‘</a:t>
            </a:r>
            <a:r>
              <a:rPr lang="en-GB" sz="1200" b="0" i="0" u="none" strike="noStrike" kern="1200" dirty="0" err="1">
                <a:solidFill>
                  <a:schemeClr val="tx1"/>
                </a:solidFill>
                <a:effectLst/>
                <a:latin typeface="+mn-lt"/>
                <a:ea typeface="+mn-ea"/>
                <a:cs typeface="+mn-cs"/>
              </a:rPr>
              <a:t>i</a:t>
            </a:r>
            <a:r>
              <a:rPr lang="en-GB" sz="1200" b="0" i="0" u="none" strike="noStrike" kern="1200" dirty="0">
                <a:solidFill>
                  <a:schemeClr val="tx1"/>
                </a:solidFill>
                <a:effectLst/>
                <a:latin typeface="+mn-lt"/>
                <a:ea typeface="+mn-ea"/>
                <a:cs typeface="+mn-cs"/>
              </a:rPr>
              <a:t>’</a:t>
            </a:r>
            <a:endParaRPr lang="en-GB" sz="1200" b="0" i="0" u="none" strike="noStrike" kern="1200" baseline="0" dirty="0">
              <a:solidFill>
                <a:schemeClr val="tx1"/>
              </a:solidFill>
              <a:effectLst/>
              <a:latin typeface="+mn-lt"/>
              <a:ea typeface="+mn-ea"/>
              <a:cs typeface="+mn-cs"/>
            </a:endParaRPr>
          </a:p>
          <a:p>
            <a:pPr marL="0" indent="0">
              <a:buFontTx/>
              <a:buNone/>
            </a:pPr>
            <a:endParaRPr lang="en-GB" sz="1200" b="0" i="0" u="none" strike="noStrike" kern="1200" baseline="0" dirty="0">
              <a:solidFill>
                <a:schemeClr val="tx1"/>
              </a:solidFill>
              <a:effectLst/>
              <a:latin typeface="+mn-lt"/>
              <a:ea typeface="+mn-ea"/>
              <a:cs typeface="+mn-cs"/>
            </a:endParaRPr>
          </a:p>
          <a:p>
            <a:pPr marL="0" indent="0">
              <a:buFontTx/>
              <a:buNone/>
            </a:pPr>
            <a:r>
              <a:rPr lang="en-GB" dirty="0"/>
              <a:t>All pictures selected are available</a:t>
            </a:r>
            <a:r>
              <a:rPr lang="en-GB" baseline="0" dirty="0"/>
              <a:t> under a Creative Commons license; no attribution required.</a:t>
            </a:r>
            <a:br>
              <a:rPr lang="en-GB" baseline="0" dirty="0"/>
            </a:br>
            <a:endParaRPr lang="en-GB" sz="1200" b="0" i="0"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33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1" baseline="0" dirty="0" err="1"/>
              <a:t>i</a:t>
            </a:r>
            <a:r>
              <a:rPr lang="en-GB" b="1" baseline="0" dirty="0"/>
              <a:t>’ </a:t>
            </a:r>
            <a:r>
              <a:rPr lang="en-GB" baseline="0" dirty="0"/>
              <a:t>and then present and practise the pronunciation of the </a:t>
            </a:r>
            <a:r>
              <a:rPr lang="en-GB" b="1" baseline="0" dirty="0"/>
              <a:t>source word ‘midi’.</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dirty="0"/>
              <a:t>A possible gesture for this </a:t>
            </a:r>
            <a:r>
              <a:rPr lang="en-GB" b="1" dirty="0"/>
              <a:t>source</a:t>
            </a:r>
            <a:r>
              <a:rPr lang="en-GB" dirty="0"/>
              <a:t> word</a:t>
            </a:r>
            <a:r>
              <a:rPr lang="en-GB" baseline="0" dirty="0"/>
              <a:t> </a:t>
            </a:r>
            <a:r>
              <a:rPr lang="en-GB" dirty="0"/>
              <a:t>would be to draw a circle representing a clock face with one hand, with the other arm and hand pointing</a:t>
            </a:r>
            <a:r>
              <a:rPr lang="en-GB" baseline="0" dirty="0"/>
              <a:t> straight up (representing the hands on 12) within the circle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a:t>
            </a:fld>
            <a:endParaRPr lang="en-GB"/>
          </a:p>
        </p:txBody>
      </p:sp>
    </p:spTree>
    <p:extLst>
      <p:ext uri="{BB962C8B-B14F-4D97-AF65-F5344CB8AC3E}">
        <p14:creationId xmlns:p14="http://schemas.microsoft.com/office/powerpoint/2010/main" val="2361905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1" baseline="0" dirty="0" err="1"/>
              <a:t>i</a:t>
            </a:r>
            <a:r>
              <a:rPr lang="en-GB" b="1" baseline="0" dirty="0"/>
              <a:t>’ </a:t>
            </a:r>
            <a:r>
              <a:rPr lang="en-GB" baseline="0" dirty="0"/>
              <a:t>and then present and practise the pronunciation of the </a:t>
            </a:r>
            <a:r>
              <a:rPr lang="en-GB" b="1" baseline="0" dirty="0"/>
              <a:t>source word ‘midi’.</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dirty="0"/>
              <a:t>A possible gesture for this </a:t>
            </a:r>
            <a:r>
              <a:rPr lang="en-GB" b="1" dirty="0"/>
              <a:t>source</a:t>
            </a:r>
            <a:r>
              <a:rPr lang="en-GB" dirty="0"/>
              <a:t> word</a:t>
            </a:r>
            <a:r>
              <a:rPr lang="en-GB" baseline="0" dirty="0"/>
              <a:t> </a:t>
            </a:r>
            <a:r>
              <a:rPr lang="en-GB" dirty="0"/>
              <a:t>would be to draw a circle representing a clock face with one hand, with the other arm and hand pointing</a:t>
            </a:r>
            <a:r>
              <a:rPr lang="en-GB" baseline="0" dirty="0"/>
              <a:t> straight up (representing the hands on 12) within the circle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a:t>
            </a:fld>
            <a:endParaRPr lang="en-GB"/>
          </a:p>
        </p:txBody>
      </p:sp>
    </p:spTree>
    <p:extLst>
      <p:ext uri="{BB962C8B-B14F-4D97-AF65-F5344CB8AC3E}">
        <p14:creationId xmlns:p14="http://schemas.microsoft.com/office/powerpoint/2010/main" val="692073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a:t>
            </a:r>
            <a:r>
              <a:rPr lang="en-GB" baseline="0" dirty="0"/>
              <a:t>licit the pronunciation of the individual </a:t>
            </a:r>
            <a:r>
              <a:rPr lang="en-GB" b="1" baseline="0" dirty="0"/>
              <a:t>SSC ‘</a:t>
            </a:r>
            <a:r>
              <a:rPr lang="en-GB" b="1" baseline="0" dirty="0" err="1"/>
              <a:t>i</a:t>
            </a:r>
            <a:r>
              <a:rPr lang="en-GB" b="1" baseline="0" dirty="0"/>
              <a:t>’ </a:t>
            </a:r>
            <a:r>
              <a:rPr lang="en-GB" baseline="0" dirty="0"/>
              <a:t>and practise the pronunciation of the </a:t>
            </a:r>
            <a:r>
              <a:rPr lang="en-GB" b="1" baseline="0" dirty="0"/>
              <a:t>source word ‘midi’ </a:t>
            </a:r>
            <a:r>
              <a:rPr lang="en-GB" b="0" baseline="0" dirty="0"/>
              <a:t>again, this time without the embedded audio.</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dirty="0"/>
              <a:t>A possible gesture for this </a:t>
            </a:r>
            <a:r>
              <a:rPr lang="en-GB" b="1" dirty="0"/>
              <a:t>source</a:t>
            </a:r>
            <a:r>
              <a:rPr lang="en-GB" dirty="0"/>
              <a:t> word</a:t>
            </a:r>
            <a:r>
              <a:rPr lang="en-GB" baseline="0" dirty="0"/>
              <a:t> </a:t>
            </a:r>
            <a:r>
              <a:rPr lang="en-GB" dirty="0"/>
              <a:t>would be to draw a circle representing a clock face with one hand, with the other arm and hand pointing</a:t>
            </a:r>
            <a:r>
              <a:rPr lang="en-GB" baseline="0" dirty="0"/>
              <a:t> straight up (representing the hands on 12) within the circle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4</a:t>
            </a:fld>
            <a:endParaRPr lang="en-GB"/>
          </a:p>
        </p:txBody>
      </p:sp>
    </p:spTree>
    <p:extLst>
      <p:ext uri="{BB962C8B-B14F-4D97-AF65-F5344CB8AC3E}">
        <p14:creationId xmlns:p14="http://schemas.microsoft.com/office/powerpoint/2010/main" val="4169061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a:t>
            </a:r>
            <a:r>
              <a:rPr lang="en-GB" b="1" baseline="0" dirty="0"/>
              <a:t>individual SSC ‘</a:t>
            </a:r>
            <a:r>
              <a:rPr lang="en-GB" b="1" baseline="0" dirty="0" err="1"/>
              <a:t>i</a:t>
            </a:r>
            <a:r>
              <a:rPr lang="en-GB" b="1" baseline="0" dirty="0"/>
              <a:t>’ </a:t>
            </a:r>
            <a:r>
              <a:rPr lang="en-GB" baseline="0" dirty="0"/>
              <a:t>and then the </a:t>
            </a:r>
            <a:r>
              <a:rPr lang="en-GB" b="1" baseline="0" dirty="0"/>
              <a:t>source</a:t>
            </a:r>
            <a:r>
              <a:rPr lang="en-GB" baseline="0" dirty="0"/>
              <a:t> word ‘</a:t>
            </a:r>
            <a:r>
              <a:rPr lang="en-GB" b="1" baseline="0" dirty="0"/>
              <a:t>midi</a:t>
            </a:r>
            <a:r>
              <a:rPr lang="en-GB" baseline="0" dirty="0"/>
              <a:t>’ again (with gesture, if using).</a:t>
            </a:r>
          </a:p>
          <a:p>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 (i.e. initial, 2</a:t>
            </a:r>
            <a:r>
              <a:rPr lang="en-GB" baseline="30000" dirty="0"/>
              <a:t>nd</a:t>
            </a:r>
            <a:r>
              <a:rPr lang="en-GB" baseline="0" dirty="0"/>
              <a:t>/final)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French): </a:t>
            </a:r>
            <a:br>
              <a:rPr lang="en-GB" baseline="0" dirty="0"/>
            </a:br>
            <a:r>
              <a:rPr lang="en-GB" b="1" baseline="0" dirty="0"/>
              <a:t>petit</a:t>
            </a:r>
            <a:r>
              <a:rPr lang="en-GB" baseline="0" dirty="0"/>
              <a:t> [138]; </a:t>
            </a:r>
            <a:r>
              <a:rPr lang="en-GB" b="1" baseline="0" dirty="0"/>
              <a:t>lit </a:t>
            </a:r>
            <a:r>
              <a:rPr lang="en-GB" b="0" baseline="0" dirty="0"/>
              <a:t>[1837]</a:t>
            </a:r>
            <a:r>
              <a:rPr lang="en-GB" baseline="0" dirty="0"/>
              <a:t> </a:t>
            </a:r>
            <a:r>
              <a:rPr lang="en-GB" b="1" baseline="0" dirty="0" err="1"/>
              <a:t>ici</a:t>
            </a:r>
            <a:r>
              <a:rPr lang="en-GB" baseline="0" dirty="0"/>
              <a:t> [167]; </a:t>
            </a:r>
            <a:r>
              <a:rPr lang="en-GB" b="1" baseline="0" dirty="0" err="1"/>
              <a:t>il</a:t>
            </a:r>
            <a:r>
              <a:rPr lang="en-GB" baseline="0" dirty="0"/>
              <a:t>[13]; </a:t>
            </a:r>
            <a:r>
              <a:rPr lang="en-GB" b="1" baseline="0" dirty="0"/>
              <a:t>qui</a:t>
            </a:r>
            <a:r>
              <a:rPr lang="en-GB" baseline="0" dirty="0"/>
              <a:t> [14]; </a:t>
            </a:r>
            <a:r>
              <a:rPr lang="en-GB" b="1" baseline="0" dirty="0"/>
              <a:t>midi </a:t>
            </a:r>
            <a:r>
              <a:rPr lang="en-GB" baseline="0" dirty="0"/>
              <a:t>[2483].</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fld id="{041B59E2-4D50-4B14-BF39-82B610062CD8}" type="slidenum">
              <a:rPr lang="en-GB" smtClean="0"/>
              <a:pPr/>
              <a:t>5</a:t>
            </a:fld>
            <a:endParaRPr lang="en-GB" dirty="0"/>
          </a:p>
        </p:txBody>
      </p:sp>
    </p:spTree>
    <p:extLst>
      <p:ext uri="{BB962C8B-B14F-4D97-AF65-F5344CB8AC3E}">
        <p14:creationId xmlns:p14="http://schemas.microsoft.com/office/powerpoint/2010/main" val="1499534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a:t>
            </a:r>
            <a:r>
              <a:rPr lang="en-GB" b="1" baseline="0" dirty="0"/>
              <a:t>individual SSC ‘</a:t>
            </a:r>
            <a:r>
              <a:rPr lang="en-GB" b="1" baseline="0" dirty="0" err="1"/>
              <a:t>i</a:t>
            </a:r>
            <a:r>
              <a:rPr lang="en-GB" b="1" baseline="0" dirty="0"/>
              <a:t>’ </a:t>
            </a:r>
            <a:r>
              <a:rPr lang="en-GB" baseline="0" dirty="0"/>
              <a:t>and then the </a:t>
            </a:r>
            <a:r>
              <a:rPr lang="en-GB" b="1" baseline="0" dirty="0"/>
              <a:t>source</a:t>
            </a:r>
            <a:r>
              <a:rPr lang="en-GB" baseline="0" dirty="0"/>
              <a:t> word ‘</a:t>
            </a:r>
            <a:r>
              <a:rPr lang="en-GB" b="1" baseline="0" dirty="0"/>
              <a:t>midi</a:t>
            </a:r>
            <a:r>
              <a:rPr lang="en-GB" baseline="0" dirty="0"/>
              <a:t>’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 (i.e. initial, 2</a:t>
            </a:r>
            <a:r>
              <a:rPr lang="en-GB" baseline="30000" dirty="0"/>
              <a:t>nd</a:t>
            </a:r>
            <a:r>
              <a:rPr lang="en-GB" baseline="0" dirty="0"/>
              <a:t>/ final)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French): </a:t>
            </a:r>
            <a:br>
              <a:rPr lang="en-GB" baseline="0" dirty="0"/>
            </a:br>
            <a:r>
              <a:rPr lang="en-GB" b="1" baseline="0" dirty="0"/>
              <a:t>petit</a:t>
            </a:r>
            <a:r>
              <a:rPr lang="en-GB" baseline="0" dirty="0"/>
              <a:t> [138]; </a:t>
            </a:r>
            <a:r>
              <a:rPr lang="en-GB" b="1" baseline="0" dirty="0"/>
              <a:t>lit </a:t>
            </a:r>
            <a:r>
              <a:rPr lang="en-GB" b="0" baseline="0" dirty="0"/>
              <a:t>[1837]</a:t>
            </a:r>
            <a:r>
              <a:rPr lang="en-GB" baseline="0" dirty="0"/>
              <a:t> </a:t>
            </a:r>
            <a:r>
              <a:rPr lang="en-GB" b="1" baseline="0" dirty="0" err="1"/>
              <a:t>ici</a:t>
            </a:r>
            <a:r>
              <a:rPr lang="en-GB" baseline="0" dirty="0"/>
              <a:t> [167]; </a:t>
            </a:r>
            <a:r>
              <a:rPr lang="en-GB" b="1" baseline="0" dirty="0" err="1"/>
              <a:t>il</a:t>
            </a:r>
            <a:r>
              <a:rPr lang="en-GB" baseline="0" dirty="0"/>
              <a:t>[13]; </a:t>
            </a:r>
            <a:r>
              <a:rPr lang="en-GB" b="1" baseline="0" dirty="0"/>
              <a:t>qui</a:t>
            </a:r>
            <a:r>
              <a:rPr lang="en-GB" baseline="0" dirty="0"/>
              <a:t> [14]; </a:t>
            </a:r>
            <a:r>
              <a:rPr lang="en-GB" b="1" baseline="0" dirty="0"/>
              <a:t>midi </a:t>
            </a:r>
            <a:r>
              <a:rPr lang="en-GB" baseline="0" dirty="0"/>
              <a:t>[2483].</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fld id="{041B59E2-4D50-4B14-BF39-82B610062CD8}" type="slidenum">
              <a:rPr lang="en-GB" smtClean="0"/>
              <a:pPr/>
              <a:t>6</a:t>
            </a:fld>
            <a:endParaRPr lang="en-GB" dirty="0"/>
          </a:p>
        </p:txBody>
      </p:sp>
    </p:spTree>
    <p:extLst>
      <p:ext uri="{BB962C8B-B14F-4D97-AF65-F5344CB8AC3E}">
        <p14:creationId xmlns:p14="http://schemas.microsoft.com/office/powerpoint/2010/main" val="512069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Elicit the pronunciation of the </a:t>
            </a:r>
            <a:r>
              <a:rPr lang="en-GB" b="1" baseline="0" dirty="0"/>
              <a:t>individual SSC ‘</a:t>
            </a:r>
            <a:r>
              <a:rPr lang="en-GB" b="1" baseline="0" dirty="0" err="1"/>
              <a:t>i</a:t>
            </a:r>
            <a:r>
              <a:rPr lang="en-GB" b="1" baseline="0" dirty="0"/>
              <a:t>’ </a:t>
            </a:r>
            <a:r>
              <a:rPr lang="en-GB" baseline="0" dirty="0"/>
              <a:t>and then the </a:t>
            </a:r>
            <a:r>
              <a:rPr lang="en-GB" b="1" baseline="0" dirty="0"/>
              <a:t>source</a:t>
            </a:r>
            <a:r>
              <a:rPr lang="en-GB" baseline="0" dirty="0"/>
              <a:t> word ‘</a:t>
            </a:r>
            <a:r>
              <a:rPr lang="en-GB" b="1" baseline="0" dirty="0"/>
              <a:t>midi</a:t>
            </a:r>
            <a:r>
              <a:rPr lang="en-GB" baseline="0" dirty="0"/>
              <a:t>’ again (with gesture, if using), followed by the five </a:t>
            </a:r>
            <a:r>
              <a:rPr lang="en-GB" b="1" baseline="0" dirty="0"/>
              <a:t>cluster</a:t>
            </a:r>
            <a:r>
              <a:rPr lang="en-GB" baseline="0" dirty="0"/>
              <a:t> words – this time without the embedded audio.</a:t>
            </a:r>
          </a:p>
          <a:p>
            <a:r>
              <a:rPr lang="en-GB" baseline="0" dirty="0"/>
              <a:t>The cluster words have been chosen for their high-frequency, from a range of word classes, with the SSC (where possible) positioned within a variety of syllables within the words (</a:t>
            </a:r>
            <a:r>
              <a:rPr lang="en-GB" baseline="0" dirty="0" err="1"/>
              <a:t>i.e.initial</a:t>
            </a:r>
            <a:r>
              <a:rPr lang="en-GB" baseline="0" dirty="0"/>
              <a:t>, 2</a:t>
            </a:r>
            <a:r>
              <a:rPr lang="en-GB" baseline="30000" dirty="0"/>
              <a:t>nd</a:t>
            </a:r>
            <a:r>
              <a:rPr lang="en-GB" baseline="0" dirty="0"/>
              <a:t>/final)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French): </a:t>
            </a:r>
            <a:br>
              <a:rPr lang="en-GB" baseline="0" dirty="0"/>
            </a:br>
            <a:r>
              <a:rPr lang="en-GB" b="1" baseline="0" dirty="0"/>
              <a:t>petit</a:t>
            </a:r>
            <a:r>
              <a:rPr lang="en-GB" baseline="0" dirty="0"/>
              <a:t> [138]; </a:t>
            </a:r>
            <a:r>
              <a:rPr lang="en-GB" b="1" baseline="0" dirty="0"/>
              <a:t>lit </a:t>
            </a:r>
            <a:r>
              <a:rPr lang="en-GB" b="0" baseline="0" dirty="0"/>
              <a:t>[1837]</a:t>
            </a:r>
            <a:r>
              <a:rPr lang="en-GB" baseline="0" dirty="0"/>
              <a:t> </a:t>
            </a:r>
            <a:r>
              <a:rPr lang="en-GB" b="1" baseline="0" dirty="0" err="1"/>
              <a:t>ici</a:t>
            </a:r>
            <a:r>
              <a:rPr lang="en-GB" baseline="0" dirty="0"/>
              <a:t> [167]; </a:t>
            </a:r>
            <a:r>
              <a:rPr lang="en-GB" b="1" baseline="0" dirty="0" err="1"/>
              <a:t>il</a:t>
            </a:r>
            <a:r>
              <a:rPr lang="en-GB" baseline="0" dirty="0"/>
              <a:t>[13]; </a:t>
            </a:r>
            <a:r>
              <a:rPr lang="en-GB" b="1" baseline="0" dirty="0"/>
              <a:t>qui</a:t>
            </a:r>
            <a:r>
              <a:rPr lang="en-GB" baseline="0" dirty="0"/>
              <a:t> [14]; </a:t>
            </a:r>
            <a:r>
              <a:rPr lang="en-GB" b="1" baseline="0" dirty="0"/>
              <a:t>midi </a:t>
            </a:r>
            <a:r>
              <a:rPr lang="en-GB" baseline="0" dirty="0"/>
              <a:t>[2483].</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fld id="{041B59E2-4D50-4B14-BF39-82B610062CD8}" type="slidenum">
              <a:rPr lang="en-GB" smtClean="0"/>
              <a:pPr/>
              <a:t>7</a:t>
            </a:fld>
            <a:endParaRPr lang="en-GB" dirty="0"/>
          </a:p>
        </p:txBody>
      </p:sp>
    </p:spTree>
    <p:extLst>
      <p:ext uri="{BB962C8B-B14F-4D97-AF65-F5344CB8AC3E}">
        <p14:creationId xmlns:p14="http://schemas.microsoft.com/office/powerpoint/2010/main" val="1226285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Learners take it in turns to try</a:t>
            </a:r>
            <a:r>
              <a:rPr lang="en-GB" sz="1200" kern="1200" baseline="0" dirty="0">
                <a:solidFill>
                  <a:schemeClr val="tx1"/>
                </a:solidFill>
                <a:effectLst/>
                <a:latin typeface="+mn-lt"/>
                <a:ea typeface="+mn-ea"/>
                <a:cs typeface="+mn-cs"/>
              </a:rPr>
              <a:t> to pronounce</a:t>
            </a:r>
            <a:r>
              <a:rPr lang="en-GB" sz="1200" kern="1200" dirty="0">
                <a:solidFill>
                  <a:schemeClr val="tx1"/>
                </a:solidFill>
                <a:effectLst/>
                <a:latin typeface="+mn-lt"/>
                <a:ea typeface="+mn-ea"/>
                <a:cs typeface="+mn-cs"/>
              </a:rPr>
              <a:t> correctly as many words as they can to</a:t>
            </a:r>
            <a:r>
              <a:rPr lang="en-GB" sz="1200" kern="1200" baseline="0" dirty="0">
                <a:solidFill>
                  <a:schemeClr val="tx1"/>
                </a:solidFill>
                <a:effectLst/>
                <a:latin typeface="+mn-lt"/>
                <a:ea typeface="+mn-ea"/>
                <a:cs typeface="+mn-cs"/>
              </a:rPr>
              <a:t> a partner in </a:t>
            </a:r>
            <a:r>
              <a:rPr lang="en-GB" sz="1200" kern="1200" dirty="0">
                <a:solidFill>
                  <a:schemeClr val="tx1"/>
                </a:solidFill>
                <a:effectLst/>
                <a:latin typeface="+mn-lt"/>
                <a:ea typeface="+mn-ea"/>
                <a:cs typeface="+mn-cs"/>
              </a:rPr>
              <a:t>one minute.</a:t>
            </a:r>
            <a:r>
              <a:rPr lang="en-GB" sz="1200" kern="1200" baseline="0" dirty="0">
                <a:solidFill>
                  <a:schemeClr val="tx1"/>
                </a:solidFill>
                <a:effectLst/>
                <a:latin typeface="+mn-lt"/>
                <a:ea typeface="+mn-ea"/>
                <a:cs typeface="+mn-cs"/>
              </a:rPr>
              <a:t> The person who has pronounced the greatest number of words correctly by the time limit wins, or the one with the greatest amount of time remaining, if both have said all the words correctly. The two words at the top of the slide recall the SSCs of the previous week (‘-</a:t>
            </a:r>
            <a:r>
              <a:rPr lang="en-GB" sz="1200" kern="1200" baseline="0" dirty="0" err="1">
                <a:solidFill>
                  <a:schemeClr val="tx1"/>
                </a:solidFill>
                <a:effectLst/>
                <a:latin typeface="+mn-lt"/>
                <a:ea typeface="+mn-ea"/>
                <a:cs typeface="+mn-cs"/>
              </a:rPr>
              <a:t>tion</a:t>
            </a:r>
            <a:r>
              <a:rPr lang="en-GB" sz="1200" kern="1200" baseline="0" dirty="0">
                <a:solidFill>
                  <a:schemeClr val="tx1"/>
                </a:solidFill>
                <a:effectLst/>
                <a:latin typeface="+mn-lt"/>
                <a:ea typeface="+mn-ea"/>
                <a:cs typeface="+mn-cs"/>
              </a:rPr>
              <a:t>’ and ‘-</a:t>
            </a:r>
            <a:r>
              <a:rPr lang="en-GB" sz="1200" kern="1200" baseline="0" dirty="0" err="1">
                <a:solidFill>
                  <a:schemeClr val="tx1"/>
                </a:solidFill>
                <a:effectLst/>
                <a:latin typeface="+mn-lt"/>
                <a:ea typeface="+mn-ea"/>
                <a:cs typeface="+mn-cs"/>
              </a:rPr>
              <a:t>ien</a:t>
            </a:r>
            <a:r>
              <a:rPr lang="en-GB" sz="1200" kern="1200" baseline="0" dirty="0">
                <a:solidFill>
                  <a:schemeClr val="tx1"/>
                </a:solidFill>
                <a:effectLst/>
                <a:latin typeface="+mn-lt"/>
                <a:ea typeface="+mn-ea"/>
                <a:cs typeface="+mn-cs"/>
              </a:rPr>
              <a:t>’), though focusing on the ‘</a:t>
            </a:r>
            <a:r>
              <a:rPr lang="en-GB" sz="1200" kern="1200" baseline="0" dirty="0" err="1">
                <a:solidFill>
                  <a:schemeClr val="tx1"/>
                </a:solidFill>
                <a:effectLst/>
                <a:latin typeface="+mn-lt"/>
                <a:ea typeface="+mn-ea"/>
                <a:cs typeface="+mn-cs"/>
              </a:rPr>
              <a:t>i</a:t>
            </a:r>
            <a:r>
              <a:rPr lang="en-GB" sz="1200" kern="1200" baseline="0" dirty="0">
                <a:solidFill>
                  <a:schemeClr val="tx1"/>
                </a:solidFill>
                <a:effectLst/>
                <a:latin typeface="+mn-lt"/>
                <a:ea typeface="+mn-ea"/>
                <a:cs typeface="+mn-cs"/>
              </a:rPr>
              <a:t>’ sound within these this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words have been selected from vocabulary presented early on in the course (therefore forming useful vocabulary revision), from a range of word classes, with the SSC positioned within a variety of syllables within the words (initial, 2</a:t>
            </a:r>
            <a:r>
              <a:rPr lang="en-GB" baseline="30000" dirty="0"/>
              <a:t>nd</a:t>
            </a:r>
            <a:r>
              <a:rPr lang="en-GB" baseline="0" dirty="0"/>
              <a:t>, final). </a:t>
            </a:r>
            <a:r>
              <a:rPr lang="en-GB" sz="1200" kern="1200" dirty="0">
                <a:solidFill>
                  <a:schemeClr val="tx1"/>
                </a:solidFill>
                <a:effectLst/>
                <a:latin typeface="+mn-lt"/>
                <a:ea typeface="+mn-ea"/>
                <a:cs typeface="+mn-cs"/>
              </a:rPr>
              <a:t>The</a:t>
            </a:r>
            <a:r>
              <a:rPr lang="en-GB" sz="1200" kern="1200" baseline="0" dirty="0">
                <a:solidFill>
                  <a:schemeClr val="tx1"/>
                </a:solidFill>
                <a:effectLst/>
                <a:latin typeface="+mn-lt"/>
                <a:ea typeface="+mn-ea"/>
                <a:cs typeface="+mn-cs"/>
              </a:rPr>
              <a:t> t</a:t>
            </a:r>
            <a:r>
              <a:rPr lang="en-GB" sz="1200" kern="1200" dirty="0">
                <a:solidFill>
                  <a:schemeClr val="tx1"/>
                </a:solidFill>
                <a:effectLst/>
                <a:latin typeface="+mn-lt"/>
                <a:ea typeface="+mn-ea"/>
                <a:cs typeface="+mn-cs"/>
              </a:rPr>
              <a:t>eacher can circulate during this activity to listen into learners’ SSC knowledge.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064264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272397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23/02/2020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87791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23/02/2020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83818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73638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5396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648439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3594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5702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232127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081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23/02/2020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933456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4391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23/02/2020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900790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23/02/2020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528583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23/02/2020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365127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37568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2397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6247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3329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23/02/2020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97022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23/02/2020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355822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23/02/2020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01834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562753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5634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7.png"/><Relationship Id="rId2" Type="http://schemas.openxmlformats.org/officeDocument/2006/relationships/notesSlide" Target="../notesSlides/notesSlide5.xml"/><Relationship Id="rId16"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audio" Target="../media/audio4.wav"/><Relationship Id="rId11" Type="http://schemas.openxmlformats.org/officeDocument/2006/relationships/image" Target="../media/image6.png"/><Relationship Id="rId5" Type="http://schemas.openxmlformats.org/officeDocument/2006/relationships/audio" Target="../media/audio3.wav"/><Relationship Id="rId1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audio" Target="../media/audio7.wav"/></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E3EAFD"/>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grpSp>
        <p:sp>
          <p:nvSpPr>
            <p:cNvPr id="4" name="Isosceles Triangle 3"/>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5" name="Rectangle 4"/>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gr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grpSp>
        <p:nvGrpSpPr>
          <p:cNvPr id="3" name="Group 2">
            <a:extLst>
              <a:ext uri="{FF2B5EF4-FFF2-40B4-BE49-F238E27FC236}">
                <a16:creationId xmlns:a16="http://schemas.microsoft.com/office/drawing/2014/main" id="{67C98102-8B67-464D-9A7A-7FBF0D46B95E}"/>
              </a:ext>
            </a:extLst>
          </p:cNvPr>
          <p:cNvGrpSpPr/>
          <p:nvPr/>
        </p:nvGrpSpPr>
        <p:grpSpPr>
          <a:xfrm>
            <a:off x="178969" y="4974112"/>
            <a:ext cx="5791386" cy="1883888"/>
            <a:chOff x="-204" y="5828736"/>
            <a:chExt cx="5791386" cy="1267777"/>
          </a:xfrm>
        </p:grpSpPr>
        <p:sp>
          <p:nvSpPr>
            <p:cNvPr id="16" name="Title 3">
              <a:extLst>
                <a:ext uri="{FF2B5EF4-FFF2-40B4-BE49-F238E27FC236}">
                  <a16:creationId xmlns:a16="http://schemas.microsoft.com/office/drawing/2014/main" id="{7B424077-B2D5-46AA-BDA8-6FF15DA500E8}"/>
                </a:ext>
              </a:extLst>
            </p:cNvPr>
            <p:cNvSpPr txBox="1">
              <a:spLocks/>
            </p:cNvSpPr>
            <p:nvPr/>
          </p:nvSpPr>
          <p:spPr>
            <a:xfrm>
              <a:off x="6210" y="5828736"/>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2200" b="1" dirty="0">
                  <a:solidFill>
                    <a:prstClr val="white"/>
                  </a:solidFill>
                  <a:latin typeface="Century Gothic" panose="020B0502020202020204" pitchFamily="34" charset="0"/>
                </a:rPr>
                <a:t>Year 7 French </a:t>
              </a:r>
            </a:p>
            <a:p>
              <a:r>
                <a:rPr lang="en-GB" sz="2200" dirty="0">
                  <a:solidFill>
                    <a:prstClr val="white"/>
                  </a:solidFill>
                  <a:latin typeface="Century Gothic" panose="020B0502020202020204" pitchFamily="34" charset="0"/>
                </a:rPr>
                <a:t>Term 1.2 - Week 7</a:t>
              </a:r>
            </a:p>
            <a:p>
              <a:endParaRPr lang="en-GB" sz="2200" dirty="0">
                <a:solidFill>
                  <a:prstClr val="white"/>
                </a:solidFill>
                <a:latin typeface="Century Gothic" panose="020B0502020202020204" pitchFamily="34" charset="0"/>
              </a:endParaRPr>
            </a:p>
          </p:txBody>
        </p:sp>
        <p:sp>
          <p:nvSpPr>
            <p:cNvPr id="17" name="Title 3">
              <a:extLst>
                <a:ext uri="{FF2B5EF4-FFF2-40B4-BE49-F238E27FC236}">
                  <a16:creationId xmlns:a16="http://schemas.microsoft.com/office/drawing/2014/main" id="{C0508B9B-5891-4D3C-9F6E-ECDA43B43AC2}"/>
                </a:ext>
              </a:extLst>
            </p:cNvPr>
            <p:cNvSpPr txBox="1">
              <a:spLocks/>
            </p:cNvSpPr>
            <p:nvPr/>
          </p:nvSpPr>
          <p:spPr>
            <a:xfrm>
              <a:off x="-204" y="6247200"/>
              <a:ext cx="5784972"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endParaRPr lang="en-GB" sz="1600" dirty="0">
                <a:solidFill>
                  <a:prstClr val="white"/>
                </a:solidFill>
                <a:latin typeface="Century Gothic" panose="020B0502020202020204" pitchFamily="34" charset="0"/>
              </a:endParaRPr>
            </a:p>
            <a:p>
              <a:r>
                <a:rPr lang="en-GB" sz="1600" dirty="0">
                  <a:solidFill>
                    <a:prstClr val="white"/>
                  </a:solidFill>
                  <a:latin typeface="Century Gothic" panose="020B0502020202020204" pitchFamily="34" charset="0"/>
                </a:rPr>
                <a:t>Stephen Owen / Rachel Hawkes</a:t>
              </a:r>
            </a:p>
            <a:p>
              <a:endParaRPr lang="en-GB" sz="1600" dirty="0">
                <a:solidFill>
                  <a:prstClr val="white"/>
                </a:solidFill>
                <a:latin typeface="Century Gothic" panose="020B0502020202020204" pitchFamily="34" charset="0"/>
              </a:endParaRPr>
            </a:p>
            <a:p>
              <a:r>
                <a:rPr lang="en-GB" sz="1600" dirty="0">
                  <a:solidFill>
                    <a:prstClr val="white"/>
                  </a:solidFill>
                  <a:latin typeface="Century Gothic" panose="020B0502020202020204" pitchFamily="34" charset="0"/>
                </a:rPr>
                <a:t>Date updated: 23/02/20</a:t>
              </a:r>
            </a:p>
          </p:txBody>
        </p:sp>
      </p:grpSp>
      <p:sp>
        <p:nvSpPr>
          <p:cNvPr id="6" name="Title 5">
            <a:extLst>
              <a:ext uri="{FF2B5EF4-FFF2-40B4-BE49-F238E27FC236}">
                <a16:creationId xmlns:a16="http://schemas.microsoft.com/office/drawing/2014/main" id="{65E22EF3-BAD1-554A-8C2E-BAAD4B4D3D51}"/>
              </a:ext>
            </a:extLst>
          </p:cNvPr>
          <p:cNvSpPr>
            <a:spLocks noGrp="1"/>
          </p:cNvSpPr>
          <p:nvPr>
            <p:ph type="title"/>
          </p:nvPr>
        </p:nvSpPr>
        <p:spPr>
          <a:xfrm>
            <a:off x="178969" y="1796722"/>
            <a:ext cx="2205002" cy="1325563"/>
          </a:xfrm>
        </p:spPr>
        <p:txBody>
          <a:bodyPr>
            <a:normAutofit/>
          </a:bodyPr>
          <a:lstStyle/>
          <a:p>
            <a:r>
              <a:rPr lang="en-GB" sz="4000" b="1" dirty="0">
                <a:solidFill>
                  <a:prstClr val="white"/>
                </a:solidFill>
              </a:rPr>
              <a:t>Phonics</a:t>
            </a:r>
            <a:endParaRPr lang="en-US" sz="4000" dirty="0"/>
          </a:p>
        </p:txBody>
      </p:sp>
    </p:spTree>
    <p:extLst>
      <p:ext uri="{BB962C8B-B14F-4D97-AF65-F5344CB8AC3E}">
        <p14:creationId xmlns:p14="http://schemas.microsoft.com/office/powerpoint/2010/main" val="456705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94131" y="4275767"/>
            <a:ext cx="6203734" cy="1938992"/>
          </a:xfrm>
          <a:prstGeom prst="rect">
            <a:avLst/>
          </a:prstGeom>
          <a:noFill/>
        </p:spPr>
        <p:txBody>
          <a:bodyPr wrap="square" rtlCol="0">
            <a:spAutoFit/>
          </a:bodyPr>
          <a:lstStyle/>
          <a:p>
            <a:pPr algn="ctr"/>
            <a:r>
              <a:rPr lang="en-GB" sz="12000" dirty="0">
                <a:solidFill>
                  <a:srgbClr val="1F4E79"/>
                </a:solidFill>
                <a:latin typeface="Century Gothic" panose="020B0502020202020204" pitchFamily="34" charset="0"/>
                <a:cs typeface="Calibri" panose="020F0502020204030204" pitchFamily="34" charset="0"/>
              </a:rPr>
              <a:t>m</a:t>
            </a:r>
            <a:r>
              <a:rPr lang="en-GB" sz="12000" b="1" dirty="0">
                <a:solidFill>
                  <a:srgbClr val="FA6500"/>
                </a:solidFill>
                <a:latin typeface="Century Gothic" panose="020B0502020202020204" pitchFamily="34" charset="0"/>
                <a:cs typeface="Calibri" panose="020F0502020204030204" pitchFamily="34" charset="0"/>
              </a:rPr>
              <a:t>i</a:t>
            </a:r>
            <a:r>
              <a:rPr lang="en-GB" sz="12000" dirty="0">
                <a:solidFill>
                  <a:srgbClr val="1F4E79"/>
                </a:solidFill>
                <a:latin typeface="Century Gothic" panose="020B0502020202020204" pitchFamily="34" charset="0"/>
                <a:cs typeface="Calibri" panose="020F0502020204030204" pitchFamily="34" charset="0"/>
              </a:rPr>
              <a:t>d</a:t>
            </a:r>
            <a:r>
              <a:rPr lang="en-GB" sz="12000" b="1" dirty="0">
                <a:solidFill>
                  <a:srgbClr val="FA6500"/>
                </a:solidFill>
                <a:latin typeface="Century Gothic" panose="020B0502020202020204" pitchFamily="34" charset="0"/>
                <a:cs typeface="Calibri" panose="020F0502020204030204" pitchFamily="34" charset="0"/>
              </a:rPr>
              <a:t>i</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9394" y="998568"/>
            <a:ext cx="3233209" cy="3277199"/>
          </a:xfrm>
          <a:prstGeom prst="rect">
            <a:avLst/>
          </a:prstGeom>
        </p:spPr>
      </p:pic>
      <p:sp>
        <p:nvSpPr>
          <p:cNvPr id="8" name="TextBox 7"/>
          <p:cNvSpPr txBox="1"/>
          <p:nvPr/>
        </p:nvSpPr>
        <p:spPr>
          <a:xfrm>
            <a:off x="69375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 Rachel Hawkes</a:t>
            </a:r>
          </a:p>
        </p:txBody>
      </p:sp>
      <p:sp>
        <p:nvSpPr>
          <p:cNvPr id="2" name="Title 1">
            <a:extLst>
              <a:ext uri="{FF2B5EF4-FFF2-40B4-BE49-F238E27FC236}">
                <a16:creationId xmlns:a16="http://schemas.microsoft.com/office/drawing/2014/main" id="{0D2D314A-E7D1-5141-8D55-331E2E09BDE6}"/>
              </a:ext>
            </a:extLst>
          </p:cNvPr>
          <p:cNvSpPr>
            <a:spLocks noGrp="1"/>
          </p:cNvSpPr>
          <p:nvPr>
            <p:ph type="title"/>
          </p:nvPr>
        </p:nvSpPr>
        <p:spPr>
          <a:xfrm>
            <a:off x="438318" y="998568"/>
            <a:ext cx="1939710" cy="1017414"/>
          </a:xfrm>
        </p:spPr>
        <p:txBody>
          <a:bodyPr>
            <a:noAutofit/>
          </a:bodyPr>
          <a:lstStyle/>
          <a:p>
            <a:r>
              <a:rPr lang="en-GB" sz="24000" b="1" dirty="0" err="1">
                <a:solidFill>
                  <a:srgbClr val="1F4E79"/>
                </a:solidFill>
                <a:cs typeface="Calibri" panose="020F0502020204030204" pitchFamily="34" charset="0"/>
              </a:rPr>
              <a:t>i</a:t>
            </a:r>
            <a:endParaRPr lang="en-US" sz="24000" dirty="0"/>
          </a:p>
        </p:txBody>
      </p:sp>
    </p:spTree>
    <p:extLst>
      <p:ext uri="{BB962C8B-B14F-4D97-AF65-F5344CB8AC3E}">
        <p14:creationId xmlns:p14="http://schemas.microsoft.com/office/powerpoint/2010/main" val="357169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midi.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subTnLst>
                                    <p:audio>
                                      <p:cMediaNode>
                                        <p:cTn display="0" masterRel="sameClick">
                                          <p:stCondLst>
                                            <p:cond evt="begin" delay="0">
                                              <p:tn val="15"/>
                                            </p:cond>
                                          </p:stCondLst>
                                          <p:endCondLst>
                                            <p:cond evt="onStopAudio" delay="0">
                                              <p:tgtEl>
                                                <p:sldTgt/>
                                              </p:tgtEl>
                                            </p:cond>
                                          </p:endCondLst>
                                        </p:cTn>
                                        <p:tgtEl>
                                          <p:sndTgt r:embed="rId4" name="midi.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94133" y="1908347"/>
            <a:ext cx="6203734" cy="1938992"/>
          </a:xfrm>
          <a:prstGeom prst="rect">
            <a:avLst/>
          </a:prstGeom>
          <a:noFill/>
        </p:spPr>
        <p:txBody>
          <a:bodyPr wrap="square" rtlCol="0">
            <a:spAutoFit/>
          </a:bodyPr>
          <a:lstStyle/>
          <a:p>
            <a:pPr algn="ctr"/>
            <a:r>
              <a:rPr lang="en-GB" sz="12000" dirty="0">
                <a:solidFill>
                  <a:srgbClr val="1F4E79"/>
                </a:solidFill>
                <a:latin typeface="Century Gothic" panose="020B0502020202020204" pitchFamily="34" charset="0"/>
                <a:cs typeface="Calibri" panose="020F0502020204030204" pitchFamily="34" charset="0"/>
              </a:rPr>
              <a:t>m</a:t>
            </a:r>
            <a:r>
              <a:rPr lang="en-GB" sz="12000" b="1" dirty="0">
                <a:solidFill>
                  <a:srgbClr val="FA6500"/>
                </a:solidFill>
                <a:latin typeface="Century Gothic" panose="020B0502020202020204" pitchFamily="34" charset="0"/>
                <a:cs typeface="Calibri" panose="020F0502020204030204" pitchFamily="34" charset="0"/>
              </a:rPr>
              <a:t>i</a:t>
            </a:r>
            <a:r>
              <a:rPr lang="en-GB" sz="12000" dirty="0">
                <a:solidFill>
                  <a:srgbClr val="1F4E79"/>
                </a:solidFill>
                <a:latin typeface="Century Gothic" panose="020B0502020202020204" pitchFamily="34" charset="0"/>
                <a:cs typeface="Calibri" panose="020F0502020204030204" pitchFamily="34" charset="0"/>
              </a:rPr>
              <a:t>d</a:t>
            </a:r>
            <a:r>
              <a:rPr lang="en-GB" sz="12000" b="1" dirty="0">
                <a:solidFill>
                  <a:srgbClr val="FA6500"/>
                </a:solidFill>
                <a:latin typeface="Century Gothic" panose="020B0502020202020204" pitchFamily="34" charset="0"/>
                <a:cs typeface="Calibri" panose="020F0502020204030204" pitchFamily="34" charset="0"/>
              </a:rPr>
              <a:t>i</a:t>
            </a:r>
          </a:p>
        </p:txBody>
      </p:sp>
      <p:sp>
        <p:nvSpPr>
          <p:cNvPr id="8" name="TextBox 7"/>
          <p:cNvSpPr txBox="1"/>
          <p:nvPr/>
        </p:nvSpPr>
        <p:spPr>
          <a:xfrm>
            <a:off x="69375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 Rachel Hawkes</a:t>
            </a:r>
          </a:p>
        </p:txBody>
      </p:sp>
      <p:sp>
        <p:nvSpPr>
          <p:cNvPr id="2" name="Title 1">
            <a:extLst>
              <a:ext uri="{FF2B5EF4-FFF2-40B4-BE49-F238E27FC236}">
                <a16:creationId xmlns:a16="http://schemas.microsoft.com/office/drawing/2014/main" id="{F6F07CDE-B752-FE42-9C91-CE4405612759}"/>
              </a:ext>
            </a:extLst>
          </p:cNvPr>
          <p:cNvSpPr>
            <a:spLocks noGrp="1"/>
          </p:cNvSpPr>
          <p:nvPr>
            <p:ph type="title"/>
          </p:nvPr>
        </p:nvSpPr>
        <p:spPr>
          <a:xfrm>
            <a:off x="456248" y="801286"/>
            <a:ext cx="1851212" cy="1107061"/>
          </a:xfrm>
        </p:spPr>
        <p:txBody>
          <a:bodyPr>
            <a:noAutofit/>
          </a:bodyPr>
          <a:lstStyle/>
          <a:p>
            <a:r>
              <a:rPr lang="en-GB" sz="24000" b="1" dirty="0" err="1">
                <a:solidFill>
                  <a:srgbClr val="1F4E79"/>
                </a:solidFill>
                <a:cs typeface="Calibri" panose="020F0502020204030204" pitchFamily="34" charset="0"/>
              </a:rPr>
              <a:t>i</a:t>
            </a:r>
            <a:endParaRPr lang="en-US" sz="24000" dirty="0"/>
          </a:p>
        </p:txBody>
      </p:sp>
    </p:spTree>
    <p:extLst>
      <p:ext uri="{BB962C8B-B14F-4D97-AF65-F5344CB8AC3E}">
        <p14:creationId xmlns:p14="http://schemas.microsoft.com/office/powerpoint/2010/main" val="233010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midi.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94133" y="1908347"/>
            <a:ext cx="6203734" cy="1938992"/>
          </a:xfrm>
          <a:prstGeom prst="rect">
            <a:avLst/>
          </a:prstGeom>
          <a:noFill/>
        </p:spPr>
        <p:txBody>
          <a:bodyPr wrap="square" rtlCol="0">
            <a:spAutoFit/>
          </a:bodyPr>
          <a:lstStyle/>
          <a:p>
            <a:pPr algn="ctr"/>
            <a:r>
              <a:rPr lang="en-GB" sz="12000" dirty="0">
                <a:solidFill>
                  <a:srgbClr val="1F4E79"/>
                </a:solidFill>
                <a:latin typeface="Century Gothic" panose="020B0502020202020204" pitchFamily="34" charset="0"/>
                <a:cs typeface="Calibri" panose="020F0502020204030204" pitchFamily="34" charset="0"/>
              </a:rPr>
              <a:t>m</a:t>
            </a:r>
            <a:r>
              <a:rPr lang="en-GB" sz="12000" b="1" dirty="0">
                <a:solidFill>
                  <a:srgbClr val="FA6500"/>
                </a:solidFill>
                <a:latin typeface="Century Gothic" panose="020B0502020202020204" pitchFamily="34" charset="0"/>
                <a:cs typeface="Calibri" panose="020F0502020204030204" pitchFamily="34" charset="0"/>
              </a:rPr>
              <a:t>i</a:t>
            </a:r>
            <a:r>
              <a:rPr lang="en-GB" sz="12000" dirty="0">
                <a:solidFill>
                  <a:srgbClr val="1F4E79"/>
                </a:solidFill>
                <a:latin typeface="Century Gothic" panose="020B0502020202020204" pitchFamily="34" charset="0"/>
                <a:cs typeface="Calibri" panose="020F0502020204030204" pitchFamily="34" charset="0"/>
              </a:rPr>
              <a:t>d</a:t>
            </a:r>
            <a:r>
              <a:rPr lang="en-GB" sz="12000" b="1" dirty="0">
                <a:solidFill>
                  <a:srgbClr val="FA6500"/>
                </a:solidFill>
                <a:latin typeface="Century Gothic" panose="020B0502020202020204" pitchFamily="34" charset="0"/>
                <a:cs typeface="Calibri" panose="020F0502020204030204" pitchFamily="34" charset="0"/>
              </a:rPr>
              <a:t>i</a:t>
            </a:r>
          </a:p>
        </p:txBody>
      </p:sp>
      <p:sp>
        <p:nvSpPr>
          <p:cNvPr id="8" name="TextBox 7"/>
          <p:cNvSpPr txBox="1"/>
          <p:nvPr/>
        </p:nvSpPr>
        <p:spPr>
          <a:xfrm>
            <a:off x="69375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 Rachel Hawkes</a:t>
            </a:r>
          </a:p>
        </p:txBody>
      </p:sp>
      <p:sp>
        <p:nvSpPr>
          <p:cNvPr id="2" name="Title 1">
            <a:extLst>
              <a:ext uri="{FF2B5EF4-FFF2-40B4-BE49-F238E27FC236}">
                <a16:creationId xmlns:a16="http://schemas.microsoft.com/office/drawing/2014/main" id="{0DA13EAB-C425-E04B-9380-994F54D5D9FA}"/>
              </a:ext>
            </a:extLst>
          </p:cNvPr>
          <p:cNvSpPr>
            <a:spLocks noGrp="1"/>
          </p:cNvSpPr>
          <p:nvPr>
            <p:ph type="title"/>
          </p:nvPr>
        </p:nvSpPr>
        <p:spPr>
          <a:xfrm>
            <a:off x="456248" y="729943"/>
            <a:ext cx="10515600" cy="1325563"/>
          </a:xfrm>
        </p:spPr>
        <p:txBody>
          <a:bodyPr>
            <a:noAutofit/>
          </a:bodyPr>
          <a:lstStyle/>
          <a:p>
            <a:r>
              <a:rPr lang="en-GB" sz="24000" b="1" dirty="0" err="1">
                <a:solidFill>
                  <a:srgbClr val="1F4E79"/>
                </a:solidFill>
                <a:cs typeface="Calibri" panose="020F0502020204030204" pitchFamily="34" charset="0"/>
              </a:rPr>
              <a:t>i</a:t>
            </a:r>
            <a:endParaRPr lang="en-US" sz="24000" dirty="0"/>
          </a:p>
        </p:txBody>
      </p:sp>
    </p:spTree>
    <p:extLst>
      <p:ext uri="{BB962C8B-B14F-4D97-AF65-F5344CB8AC3E}">
        <p14:creationId xmlns:p14="http://schemas.microsoft.com/office/powerpoint/2010/main" val="115042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411980" y="1706525"/>
            <a:ext cx="3368040" cy="2332517"/>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3" name="TextBox 2"/>
          <p:cNvSpPr txBox="1"/>
          <p:nvPr/>
        </p:nvSpPr>
        <p:spPr>
          <a:xfrm>
            <a:off x="5210438" y="3047807"/>
            <a:ext cx="1751958"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m</a:t>
            </a:r>
            <a:r>
              <a:rPr lang="en-GB" sz="6000" dirty="0">
                <a:solidFill>
                  <a:srgbClr val="E65D00"/>
                </a:solidFill>
                <a:latin typeface="Century Gothic" panose="020B0502020202020204" pitchFamily="34" charset="0"/>
                <a:cs typeface="Calibri" panose="020F0502020204030204" pitchFamily="34" charset="0"/>
              </a:rPr>
              <a:t>i</a:t>
            </a:r>
            <a:r>
              <a:rPr lang="en-GB" sz="6000" dirty="0">
                <a:solidFill>
                  <a:srgbClr val="115076"/>
                </a:solidFill>
                <a:latin typeface="Century Gothic" panose="020B0502020202020204" pitchFamily="34" charset="0"/>
                <a:cs typeface="Calibri" panose="020F0502020204030204" pitchFamily="34" charset="0"/>
              </a:rPr>
              <a:t>d</a:t>
            </a:r>
            <a:r>
              <a:rPr lang="en-GB" sz="6000" dirty="0">
                <a:solidFill>
                  <a:srgbClr val="E65D00"/>
                </a:solidFill>
                <a:latin typeface="Century Gothic" panose="020B0502020202020204" pitchFamily="34" charset="0"/>
                <a:cs typeface="Calibri" panose="020F0502020204030204" pitchFamily="34" charset="0"/>
              </a:rPr>
              <a:t>i</a:t>
            </a:r>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40117" y="1920916"/>
            <a:ext cx="1111765" cy="1126891"/>
          </a:xfrm>
          <a:prstGeom prst="rect">
            <a:avLst/>
          </a:prstGeom>
        </p:spPr>
      </p:pic>
      <p:sp>
        <p:nvSpPr>
          <p:cNvPr id="5" name="TextBox 4"/>
          <p:cNvSpPr txBox="1"/>
          <p:nvPr/>
        </p:nvSpPr>
        <p:spPr>
          <a:xfrm>
            <a:off x="1258853" y="491939"/>
            <a:ext cx="2440080"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pet</a:t>
            </a:r>
            <a:r>
              <a:rPr lang="en-GB" sz="6000" dirty="0">
                <a:solidFill>
                  <a:srgbClr val="E65D00"/>
                </a:solidFill>
                <a:latin typeface="Century Gothic" panose="020B0502020202020204" pitchFamily="34" charset="0"/>
                <a:cs typeface="Calibri" panose="020F0502020204030204" pitchFamily="34" charset="0"/>
              </a:rPr>
              <a:t>i</a:t>
            </a:r>
            <a:r>
              <a:rPr lang="en-GB" sz="6000" dirty="0">
                <a:solidFill>
                  <a:srgbClr val="115076"/>
                </a:solidFill>
                <a:latin typeface="Century Gothic" panose="020B0502020202020204" pitchFamily="34" charset="0"/>
                <a:cs typeface="Calibri" panose="020F0502020204030204" pitchFamily="34" charset="0"/>
              </a:rPr>
              <a:t>t</a:t>
            </a:r>
          </a:p>
        </p:txBody>
      </p:sp>
      <p:sp>
        <p:nvSpPr>
          <p:cNvPr id="6" name="TextBox 5"/>
          <p:cNvSpPr txBox="1"/>
          <p:nvPr/>
        </p:nvSpPr>
        <p:spPr>
          <a:xfrm>
            <a:off x="1702060" y="3555636"/>
            <a:ext cx="1143245" cy="1015663"/>
          </a:xfrm>
          <a:prstGeom prst="rect">
            <a:avLst/>
          </a:prstGeom>
          <a:noFill/>
        </p:spPr>
        <p:txBody>
          <a:bodyPr wrap="square" rtlCol="0">
            <a:spAutoFit/>
          </a:bodyPr>
          <a:lstStyle/>
          <a:p>
            <a:r>
              <a:rPr lang="en-GB" sz="6000" dirty="0" err="1">
                <a:solidFill>
                  <a:srgbClr val="E65D00"/>
                </a:solidFill>
                <a:latin typeface="Century Gothic" panose="020B0502020202020204" pitchFamily="34" charset="0"/>
                <a:cs typeface="Calibri" panose="020F0502020204030204" pitchFamily="34" charset="0"/>
              </a:rPr>
              <a:t>i</a:t>
            </a:r>
            <a:r>
              <a:rPr lang="en-GB" sz="6000" dirty="0" err="1">
                <a:solidFill>
                  <a:srgbClr val="115076"/>
                </a:solidFill>
                <a:latin typeface="Century Gothic" panose="020B0502020202020204" pitchFamily="34" charset="0"/>
                <a:cs typeface="Calibri" panose="020F0502020204030204" pitchFamily="34" charset="0"/>
              </a:rPr>
              <a:t>c</a:t>
            </a:r>
            <a:r>
              <a:rPr lang="en-GB" sz="6000" dirty="0" err="1">
                <a:solidFill>
                  <a:srgbClr val="E65D00"/>
                </a:solidFill>
                <a:latin typeface="Century Gothic" panose="020B0502020202020204" pitchFamily="34" charset="0"/>
                <a:cs typeface="Calibri" panose="020F0502020204030204" pitchFamily="34" charset="0"/>
              </a:rPr>
              <a:t>i</a:t>
            </a:r>
            <a:endParaRPr lang="en-GB" sz="6000" dirty="0">
              <a:solidFill>
                <a:srgbClr val="E65D00"/>
              </a:solidFill>
              <a:latin typeface="Century Gothic" panose="020B0502020202020204" pitchFamily="34" charset="0"/>
              <a:cs typeface="Calibri" panose="020F0502020204030204" pitchFamily="34" charset="0"/>
            </a:endParaRPr>
          </a:p>
        </p:txBody>
      </p:sp>
      <p:sp>
        <p:nvSpPr>
          <p:cNvPr id="7" name="TextBox 6"/>
          <p:cNvSpPr txBox="1"/>
          <p:nvPr/>
        </p:nvSpPr>
        <p:spPr>
          <a:xfrm rot="10800000" flipH="1" flipV="1">
            <a:off x="9008787" y="3555636"/>
            <a:ext cx="2087707"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qu</a:t>
            </a:r>
            <a:r>
              <a:rPr lang="en-GB" sz="6000" dirty="0">
                <a:solidFill>
                  <a:srgbClr val="E65D00"/>
                </a:solidFill>
                <a:latin typeface="Century Gothic" panose="020B0502020202020204" pitchFamily="34" charset="0"/>
                <a:cs typeface="Calibri" panose="020F0502020204030204" pitchFamily="34" charset="0"/>
              </a:rPr>
              <a:t>i </a:t>
            </a:r>
            <a:r>
              <a:rPr lang="en-GB" sz="6000" dirty="0">
                <a:solidFill>
                  <a:srgbClr val="115076"/>
                </a:solidFill>
                <a:latin typeface="Century Gothic" panose="020B0502020202020204" pitchFamily="34" charset="0"/>
                <a:cs typeface="Calibri" panose="020F0502020204030204" pitchFamily="34" charset="0"/>
              </a:rPr>
              <a:t>?</a:t>
            </a:r>
          </a:p>
        </p:txBody>
      </p:sp>
      <p:sp>
        <p:nvSpPr>
          <p:cNvPr id="8" name="TextBox 7"/>
          <p:cNvSpPr txBox="1"/>
          <p:nvPr/>
        </p:nvSpPr>
        <p:spPr>
          <a:xfrm>
            <a:off x="5860485" y="4063468"/>
            <a:ext cx="806087" cy="1015663"/>
          </a:xfrm>
          <a:prstGeom prst="rect">
            <a:avLst/>
          </a:prstGeom>
          <a:noFill/>
        </p:spPr>
        <p:txBody>
          <a:bodyPr wrap="square" rtlCol="0">
            <a:spAutoFit/>
          </a:bodyPr>
          <a:lstStyle/>
          <a:p>
            <a:r>
              <a:rPr lang="en-GB" sz="6000" dirty="0" err="1">
                <a:solidFill>
                  <a:srgbClr val="E65D00"/>
                </a:solidFill>
                <a:latin typeface="Century Gothic" panose="020B0502020202020204" pitchFamily="34" charset="0"/>
                <a:cs typeface="Calibri" panose="020F0502020204030204" pitchFamily="34" charset="0"/>
              </a:rPr>
              <a:t>i</a:t>
            </a:r>
            <a:r>
              <a:rPr lang="en-GB" sz="6000" dirty="0" err="1">
                <a:solidFill>
                  <a:srgbClr val="115076"/>
                </a:solidFill>
                <a:latin typeface="Century Gothic" panose="020B0502020202020204" pitchFamily="34" charset="0"/>
                <a:cs typeface="Calibri" panose="020F0502020204030204" pitchFamily="34" charset="0"/>
              </a:rPr>
              <a:t>l</a:t>
            </a:r>
            <a:endParaRPr lang="en-GB" sz="6000" dirty="0">
              <a:solidFill>
                <a:srgbClr val="115076"/>
              </a:solidFill>
              <a:latin typeface="Century Gothic" panose="020B0502020202020204" pitchFamily="34" charset="0"/>
              <a:cs typeface="Calibri" panose="020F0502020204030204" pitchFamily="34" charset="0"/>
            </a:endParaRPr>
          </a:p>
        </p:txBody>
      </p:sp>
      <p:pic>
        <p:nvPicPr>
          <p:cNvPr id="11" name="Picture 2" descr="C:\Users\wdj\Google Drive\Primary\Y5 SoW\From Tracy\Pronouns\h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31070" y="4995244"/>
            <a:ext cx="1732792" cy="128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9567248" y="500829"/>
            <a:ext cx="1030161"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l</a:t>
            </a:r>
            <a:r>
              <a:rPr lang="en-GB" sz="6000" dirty="0">
                <a:solidFill>
                  <a:srgbClr val="E65D00"/>
                </a:solidFill>
                <a:latin typeface="Century Gothic" panose="020B0502020202020204" pitchFamily="34" charset="0"/>
                <a:cs typeface="Calibri" panose="020F0502020204030204" pitchFamily="34" charset="0"/>
              </a:rPr>
              <a:t>i</a:t>
            </a:r>
            <a:r>
              <a:rPr lang="en-GB" sz="6000" dirty="0">
                <a:solidFill>
                  <a:srgbClr val="115076"/>
                </a:solidFill>
                <a:latin typeface="Century Gothic" panose="020B0502020202020204" pitchFamily="34" charset="0"/>
                <a:cs typeface="Calibri" panose="020F0502020204030204" pitchFamily="34" charset="0"/>
              </a:rPr>
              <a:t>t</a:t>
            </a:r>
          </a:p>
        </p:txBody>
      </p:sp>
      <p:sp>
        <p:nvSpPr>
          <p:cNvPr id="21" name="TextBox 20"/>
          <p:cNvSpPr txBox="1"/>
          <p:nvPr/>
        </p:nvSpPr>
        <p:spPr>
          <a:xfrm>
            <a:off x="7014437" y="6489683"/>
            <a:ext cx="3068623"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 Rachel Hawkes</a:t>
            </a:r>
          </a:p>
        </p:txBody>
      </p:sp>
      <p:grpSp>
        <p:nvGrpSpPr>
          <p:cNvPr id="22" name="Group 21"/>
          <p:cNvGrpSpPr/>
          <p:nvPr/>
        </p:nvGrpSpPr>
        <p:grpSpPr>
          <a:xfrm>
            <a:off x="1408102" y="1507602"/>
            <a:ext cx="1423730" cy="1953518"/>
            <a:chOff x="1199148" y="1347764"/>
            <a:chExt cx="1423730" cy="1953518"/>
          </a:xfrm>
        </p:grpSpPr>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99148" y="1347764"/>
              <a:ext cx="976759" cy="1953518"/>
            </a:xfrm>
            <a:prstGeom prst="rect">
              <a:avLst/>
            </a:prstGeom>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96404" y="2048334"/>
              <a:ext cx="626474" cy="1252948"/>
            </a:xfrm>
            <a:prstGeom prst="rect">
              <a:avLst/>
            </a:prstGeom>
          </p:spPr>
        </p:pic>
        <p:sp>
          <p:nvSpPr>
            <p:cNvPr id="25" name="Down Arrow 24"/>
            <p:cNvSpPr/>
            <p:nvPr/>
          </p:nvSpPr>
          <p:spPr>
            <a:xfrm>
              <a:off x="2151840" y="1347764"/>
              <a:ext cx="315601" cy="635876"/>
            </a:xfrm>
            <a:prstGeom prst="downArrow">
              <a:avLst/>
            </a:prstGeom>
            <a:solidFill>
              <a:srgbClr val="E65D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grpSp>
      <p:grpSp>
        <p:nvGrpSpPr>
          <p:cNvPr id="28" name="Group 27"/>
          <p:cNvGrpSpPr/>
          <p:nvPr/>
        </p:nvGrpSpPr>
        <p:grpSpPr>
          <a:xfrm>
            <a:off x="9487647" y="4253667"/>
            <a:ext cx="1404929" cy="1934599"/>
            <a:chOff x="9211285" y="4302750"/>
            <a:chExt cx="1404929" cy="1934599"/>
          </a:xfrm>
        </p:grpSpPr>
        <p:pic>
          <p:nvPicPr>
            <p:cNvPr id="26" name="Picture 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11285" y="5040188"/>
              <a:ext cx="598581" cy="1197161"/>
            </a:xfrm>
            <a:prstGeom prst="rect">
              <a:avLst/>
            </a:prstGeom>
          </p:spPr>
        </p:pic>
        <p:sp>
          <p:nvSpPr>
            <p:cNvPr id="27" name="TextBox 26"/>
            <p:cNvSpPr txBox="1"/>
            <p:nvPr/>
          </p:nvSpPr>
          <p:spPr>
            <a:xfrm>
              <a:off x="9211285" y="4302750"/>
              <a:ext cx="1404929" cy="923330"/>
            </a:xfrm>
            <a:prstGeom prst="rect">
              <a:avLst/>
            </a:prstGeom>
            <a:noFill/>
          </p:spPr>
          <p:txBody>
            <a:bodyPr wrap="square" rtlCol="0">
              <a:spAutoFit/>
            </a:bodyPr>
            <a:lstStyle/>
            <a:p>
              <a:r>
                <a:rPr lang="en-GB" sz="5400" b="1" dirty="0">
                  <a:solidFill>
                    <a:srgbClr val="E65D00"/>
                  </a:solidFill>
                  <a:latin typeface="Century Gothic" panose="020B0502020202020204" pitchFamily="34" charset="0"/>
                </a:rPr>
                <a:t>?</a:t>
              </a:r>
            </a:p>
          </p:txBody>
        </p:sp>
      </p:grpSp>
      <p:pic>
        <p:nvPicPr>
          <p:cNvPr id="29" name="Picture 2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416799" y="4557396"/>
            <a:ext cx="1713765" cy="1719535"/>
          </a:xfrm>
          <a:prstGeom prst="rect">
            <a:avLst/>
          </a:prstGeom>
        </p:spPr>
      </p:pic>
      <p:pic>
        <p:nvPicPr>
          <p:cNvPr id="30" name="Picture 2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794005" y="1462886"/>
            <a:ext cx="2517273" cy="1419899"/>
          </a:xfrm>
          <a:prstGeom prst="rect">
            <a:avLst/>
          </a:prstGeom>
        </p:spPr>
      </p:pic>
      <p:sp>
        <p:nvSpPr>
          <p:cNvPr id="9" name="Title 8">
            <a:extLst>
              <a:ext uri="{FF2B5EF4-FFF2-40B4-BE49-F238E27FC236}">
                <a16:creationId xmlns:a16="http://schemas.microsoft.com/office/drawing/2014/main" id="{3C6BCA23-0B36-9D46-A9DA-AB1C9BC53AF0}"/>
              </a:ext>
            </a:extLst>
          </p:cNvPr>
          <p:cNvSpPr>
            <a:spLocks noGrp="1"/>
          </p:cNvSpPr>
          <p:nvPr>
            <p:ph type="title"/>
          </p:nvPr>
        </p:nvSpPr>
        <p:spPr>
          <a:xfrm>
            <a:off x="4721206" y="388822"/>
            <a:ext cx="2559795" cy="1325563"/>
          </a:xfrm>
        </p:spPr>
        <p:txBody>
          <a:bodyPr>
            <a:noAutofit/>
          </a:bodyPr>
          <a:lstStyle/>
          <a:p>
            <a:pPr algn="ctr"/>
            <a:r>
              <a:rPr lang="en-GB" sz="12000" b="1" dirty="0" err="1">
                <a:solidFill>
                  <a:srgbClr val="115076"/>
                </a:solidFill>
                <a:cs typeface="Calibri" panose="020F0502020204030204" pitchFamily="34" charset="0"/>
              </a:rPr>
              <a:t>i</a:t>
            </a:r>
            <a:endParaRPr lang="en-US" sz="12000" dirty="0"/>
          </a:p>
        </p:txBody>
      </p:sp>
    </p:spTree>
    <p:extLst>
      <p:ext uri="{BB962C8B-B14F-4D97-AF65-F5344CB8AC3E}">
        <p14:creationId xmlns:p14="http://schemas.microsoft.com/office/powerpoint/2010/main" val="300943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midi.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subTnLst>
                                    <p:audio>
                                      <p:cMediaNode>
                                        <p:cTn display="0" masterRel="sameClick">
                                          <p:stCondLst>
                                            <p:cond evt="begin" delay="0">
                                              <p:tn val="21"/>
                                            </p:cond>
                                          </p:stCondLst>
                                          <p:endCondLst>
                                            <p:cond evt="onStopAudio" delay="0">
                                              <p:tgtEl>
                                                <p:sldTgt/>
                                              </p:tgtEl>
                                            </p:cond>
                                          </p:endCondLst>
                                        </p:cTn>
                                        <p:tgtEl>
                                          <p:sndTgt r:embed="rId5" name="petit.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subTnLst>
                                    <p:audio>
                                      <p:cMediaNode>
                                        <p:cTn display="0" masterRel="sameClick">
                                          <p:stCondLst>
                                            <p:cond evt="begin" delay="0">
                                              <p:tn val="31"/>
                                            </p:cond>
                                          </p:stCondLst>
                                          <p:endCondLst>
                                            <p:cond evt="onStopAudio" delay="0">
                                              <p:tgtEl>
                                                <p:sldTgt/>
                                              </p:tgtEl>
                                            </p:cond>
                                          </p:endCondLst>
                                        </p:cTn>
                                        <p:tgtEl>
                                          <p:sndTgt r:embed="rId6" name="lit.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subTnLst>
                                    <p:audio>
                                      <p:cMediaNode>
                                        <p:cTn display="0" masterRel="sameClick">
                                          <p:stCondLst>
                                            <p:cond evt="begin" delay="0">
                                              <p:tn val="41"/>
                                            </p:cond>
                                          </p:stCondLst>
                                          <p:endCondLst>
                                            <p:cond evt="onStopAudio" delay="0">
                                              <p:tgtEl>
                                                <p:sldTgt/>
                                              </p:tgtEl>
                                            </p:cond>
                                          </p:endCondLst>
                                        </p:cTn>
                                        <p:tgtEl>
                                          <p:sndTgt r:embed="rId7" name="ici.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subTnLst>
                                    <p:audio>
                                      <p:cMediaNode>
                                        <p:cTn display="0" masterRel="sameClick">
                                          <p:stCondLst>
                                            <p:cond evt="begin" delay="0">
                                              <p:tn val="51"/>
                                            </p:cond>
                                          </p:stCondLst>
                                          <p:endCondLst>
                                            <p:cond evt="onStopAudio" delay="0">
                                              <p:tgtEl>
                                                <p:sldTgt/>
                                              </p:tgtEl>
                                            </p:cond>
                                          </p:endCondLst>
                                        </p:cTn>
                                        <p:tgtEl>
                                          <p:sndTgt r:embed="rId8" name="il.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childTnLst>
                                  <p:subTnLst>
                                    <p:audio>
                                      <p:cMediaNode>
                                        <p:cTn display="0" masterRel="sameClick">
                                          <p:stCondLst>
                                            <p:cond evt="begin" delay="0">
                                              <p:tn val="61"/>
                                            </p:cond>
                                          </p:stCondLst>
                                          <p:endCondLst>
                                            <p:cond evt="onStopAudio" delay="0">
                                              <p:tgtEl>
                                                <p:sldTgt/>
                                              </p:tgtEl>
                                            </p:cond>
                                          </p:endCondLst>
                                        </p:cTn>
                                        <p:tgtEl>
                                          <p:sndTgt r:embed="rId9" name="qui.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P spid="7" grpId="0"/>
      <p:bldP spid="8" grpId="0"/>
      <p:bldP spid="1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411980" y="1706525"/>
            <a:ext cx="3368040" cy="2332517"/>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3" name="TextBox 2"/>
          <p:cNvSpPr txBox="1"/>
          <p:nvPr/>
        </p:nvSpPr>
        <p:spPr>
          <a:xfrm>
            <a:off x="5210438" y="3047807"/>
            <a:ext cx="1751958"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m</a:t>
            </a:r>
            <a:r>
              <a:rPr lang="en-GB" sz="6000" dirty="0">
                <a:solidFill>
                  <a:srgbClr val="E65D00"/>
                </a:solidFill>
                <a:latin typeface="Century Gothic" panose="020B0502020202020204" pitchFamily="34" charset="0"/>
                <a:cs typeface="Calibri" panose="020F0502020204030204" pitchFamily="34" charset="0"/>
              </a:rPr>
              <a:t>i</a:t>
            </a:r>
            <a:r>
              <a:rPr lang="en-GB" sz="6000" dirty="0">
                <a:solidFill>
                  <a:srgbClr val="115076"/>
                </a:solidFill>
                <a:latin typeface="Century Gothic" panose="020B0502020202020204" pitchFamily="34" charset="0"/>
                <a:cs typeface="Calibri" panose="020F0502020204030204" pitchFamily="34" charset="0"/>
              </a:rPr>
              <a:t>d</a:t>
            </a:r>
            <a:r>
              <a:rPr lang="en-GB" sz="6000" dirty="0">
                <a:solidFill>
                  <a:srgbClr val="E65D00"/>
                </a:solidFill>
                <a:latin typeface="Century Gothic" panose="020B0502020202020204" pitchFamily="34" charset="0"/>
                <a:cs typeface="Calibri" panose="020F0502020204030204" pitchFamily="34" charset="0"/>
              </a:rPr>
              <a:t>i</a:t>
            </a:r>
          </a:p>
        </p:txBody>
      </p:sp>
      <p:sp>
        <p:nvSpPr>
          <p:cNvPr id="5" name="TextBox 4"/>
          <p:cNvSpPr txBox="1"/>
          <p:nvPr/>
        </p:nvSpPr>
        <p:spPr>
          <a:xfrm>
            <a:off x="1258853" y="491939"/>
            <a:ext cx="2440080"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pet</a:t>
            </a:r>
            <a:r>
              <a:rPr lang="en-GB" sz="6000" dirty="0">
                <a:solidFill>
                  <a:srgbClr val="E65D00"/>
                </a:solidFill>
                <a:latin typeface="Century Gothic" panose="020B0502020202020204" pitchFamily="34" charset="0"/>
                <a:cs typeface="Calibri" panose="020F0502020204030204" pitchFamily="34" charset="0"/>
              </a:rPr>
              <a:t>i</a:t>
            </a:r>
            <a:r>
              <a:rPr lang="en-GB" sz="6000" dirty="0">
                <a:solidFill>
                  <a:srgbClr val="115076"/>
                </a:solidFill>
                <a:latin typeface="Century Gothic" panose="020B0502020202020204" pitchFamily="34" charset="0"/>
                <a:cs typeface="Calibri" panose="020F0502020204030204" pitchFamily="34" charset="0"/>
              </a:rPr>
              <a:t>t</a:t>
            </a:r>
          </a:p>
        </p:txBody>
      </p:sp>
      <p:sp>
        <p:nvSpPr>
          <p:cNvPr id="6" name="TextBox 5"/>
          <p:cNvSpPr txBox="1"/>
          <p:nvPr/>
        </p:nvSpPr>
        <p:spPr>
          <a:xfrm>
            <a:off x="1702060" y="3555636"/>
            <a:ext cx="1143245" cy="1015663"/>
          </a:xfrm>
          <a:prstGeom prst="rect">
            <a:avLst/>
          </a:prstGeom>
          <a:noFill/>
        </p:spPr>
        <p:txBody>
          <a:bodyPr wrap="square" rtlCol="0">
            <a:spAutoFit/>
          </a:bodyPr>
          <a:lstStyle/>
          <a:p>
            <a:r>
              <a:rPr lang="en-GB" sz="6000" dirty="0" err="1">
                <a:solidFill>
                  <a:srgbClr val="E65D00"/>
                </a:solidFill>
                <a:latin typeface="Century Gothic" panose="020B0502020202020204" pitchFamily="34" charset="0"/>
                <a:cs typeface="Calibri" panose="020F0502020204030204" pitchFamily="34" charset="0"/>
              </a:rPr>
              <a:t>i</a:t>
            </a:r>
            <a:r>
              <a:rPr lang="en-GB" sz="6000" dirty="0" err="1">
                <a:solidFill>
                  <a:srgbClr val="115076"/>
                </a:solidFill>
                <a:latin typeface="Century Gothic" panose="020B0502020202020204" pitchFamily="34" charset="0"/>
                <a:cs typeface="Calibri" panose="020F0502020204030204" pitchFamily="34" charset="0"/>
              </a:rPr>
              <a:t>c</a:t>
            </a:r>
            <a:r>
              <a:rPr lang="en-GB" sz="6000" dirty="0" err="1">
                <a:solidFill>
                  <a:srgbClr val="E65D00"/>
                </a:solidFill>
                <a:latin typeface="Century Gothic" panose="020B0502020202020204" pitchFamily="34" charset="0"/>
                <a:cs typeface="Calibri" panose="020F0502020204030204" pitchFamily="34" charset="0"/>
              </a:rPr>
              <a:t>i</a:t>
            </a:r>
            <a:endParaRPr lang="en-GB" sz="6000" dirty="0">
              <a:solidFill>
                <a:srgbClr val="E65D00"/>
              </a:solidFill>
              <a:latin typeface="Century Gothic" panose="020B0502020202020204" pitchFamily="34" charset="0"/>
              <a:cs typeface="Calibri" panose="020F0502020204030204" pitchFamily="34" charset="0"/>
            </a:endParaRPr>
          </a:p>
        </p:txBody>
      </p:sp>
      <p:sp>
        <p:nvSpPr>
          <p:cNvPr id="7" name="TextBox 6"/>
          <p:cNvSpPr txBox="1"/>
          <p:nvPr/>
        </p:nvSpPr>
        <p:spPr>
          <a:xfrm rot="10800000" flipH="1" flipV="1">
            <a:off x="9008787" y="3555636"/>
            <a:ext cx="2087707"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qu</a:t>
            </a:r>
            <a:r>
              <a:rPr lang="en-GB" sz="6000" dirty="0">
                <a:solidFill>
                  <a:srgbClr val="E65D00"/>
                </a:solidFill>
                <a:latin typeface="Century Gothic" panose="020B0502020202020204" pitchFamily="34" charset="0"/>
                <a:cs typeface="Calibri" panose="020F0502020204030204" pitchFamily="34" charset="0"/>
              </a:rPr>
              <a:t>i </a:t>
            </a:r>
            <a:r>
              <a:rPr lang="en-GB" sz="6000" dirty="0">
                <a:solidFill>
                  <a:srgbClr val="115076"/>
                </a:solidFill>
                <a:latin typeface="Century Gothic" panose="020B0502020202020204" pitchFamily="34" charset="0"/>
                <a:cs typeface="Calibri" panose="020F0502020204030204" pitchFamily="34" charset="0"/>
              </a:rPr>
              <a:t>?</a:t>
            </a:r>
          </a:p>
        </p:txBody>
      </p:sp>
      <p:sp>
        <p:nvSpPr>
          <p:cNvPr id="8" name="TextBox 7"/>
          <p:cNvSpPr txBox="1"/>
          <p:nvPr/>
        </p:nvSpPr>
        <p:spPr>
          <a:xfrm>
            <a:off x="5860485" y="4063468"/>
            <a:ext cx="806087" cy="1015663"/>
          </a:xfrm>
          <a:prstGeom prst="rect">
            <a:avLst/>
          </a:prstGeom>
          <a:noFill/>
        </p:spPr>
        <p:txBody>
          <a:bodyPr wrap="square" rtlCol="0">
            <a:spAutoFit/>
          </a:bodyPr>
          <a:lstStyle/>
          <a:p>
            <a:r>
              <a:rPr lang="en-GB" sz="6000" dirty="0" err="1">
                <a:solidFill>
                  <a:srgbClr val="E65D00"/>
                </a:solidFill>
                <a:latin typeface="Century Gothic" panose="020B0502020202020204" pitchFamily="34" charset="0"/>
                <a:cs typeface="Calibri" panose="020F0502020204030204" pitchFamily="34" charset="0"/>
              </a:rPr>
              <a:t>i</a:t>
            </a:r>
            <a:r>
              <a:rPr lang="en-GB" sz="6000" dirty="0" err="1">
                <a:solidFill>
                  <a:srgbClr val="115076"/>
                </a:solidFill>
                <a:latin typeface="Century Gothic" panose="020B0502020202020204" pitchFamily="34" charset="0"/>
                <a:cs typeface="Calibri" panose="020F0502020204030204" pitchFamily="34" charset="0"/>
              </a:rPr>
              <a:t>l</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7" name="TextBox 16"/>
          <p:cNvSpPr txBox="1"/>
          <p:nvPr/>
        </p:nvSpPr>
        <p:spPr>
          <a:xfrm>
            <a:off x="9567248" y="500829"/>
            <a:ext cx="1030161"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l</a:t>
            </a:r>
            <a:r>
              <a:rPr lang="en-GB" sz="6000" dirty="0">
                <a:solidFill>
                  <a:srgbClr val="E65D00"/>
                </a:solidFill>
                <a:latin typeface="Century Gothic" panose="020B0502020202020204" pitchFamily="34" charset="0"/>
                <a:cs typeface="Calibri" panose="020F0502020204030204" pitchFamily="34" charset="0"/>
              </a:rPr>
              <a:t>i</a:t>
            </a:r>
            <a:r>
              <a:rPr lang="en-GB" sz="6000" dirty="0">
                <a:solidFill>
                  <a:srgbClr val="115076"/>
                </a:solidFill>
                <a:latin typeface="Century Gothic" panose="020B0502020202020204" pitchFamily="34" charset="0"/>
                <a:cs typeface="Calibri" panose="020F0502020204030204" pitchFamily="34" charset="0"/>
              </a:rPr>
              <a:t>t</a:t>
            </a:r>
          </a:p>
        </p:txBody>
      </p:sp>
      <p:sp>
        <p:nvSpPr>
          <p:cNvPr id="21" name="TextBox 20"/>
          <p:cNvSpPr txBox="1"/>
          <p:nvPr/>
        </p:nvSpPr>
        <p:spPr>
          <a:xfrm>
            <a:off x="7014437" y="6489683"/>
            <a:ext cx="3068623"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 Rachel Hawkes</a:t>
            </a:r>
          </a:p>
        </p:txBody>
      </p:sp>
      <p:sp>
        <p:nvSpPr>
          <p:cNvPr id="4" name="Title 3">
            <a:extLst>
              <a:ext uri="{FF2B5EF4-FFF2-40B4-BE49-F238E27FC236}">
                <a16:creationId xmlns:a16="http://schemas.microsoft.com/office/drawing/2014/main" id="{9DD04FE3-7815-E048-8A6E-86E22EE8EB86}"/>
              </a:ext>
            </a:extLst>
          </p:cNvPr>
          <p:cNvSpPr>
            <a:spLocks noGrp="1"/>
          </p:cNvSpPr>
          <p:nvPr>
            <p:ph type="title"/>
          </p:nvPr>
        </p:nvSpPr>
        <p:spPr>
          <a:xfrm>
            <a:off x="4923492" y="271978"/>
            <a:ext cx="2345013" cy="1351045"/>
          </a:xfrm>
        </p:spPr>
        <p:txBody>
          <a:bodyPr>
            <a:noAutofit/>
          </a:bodyPr>
          <a:lstStyle/>
          <a:p>
            <a:pPr algn="ctr"/>
            <a:r>
              <a:rPr lang="en-GB" sz="12000" b="1" dirty="0" err="1">
                <a:solidFill>
                  <a:srgbClr val="115076"/>
                </a:solidFill>
                <a:cs typeface="Calibri" panose="020F0502020204030204" pitchFamily="34" charset="0"/>
              </a:rPr>
              <a:t>i</a:t>
            </a:r>
            <a:endParaRPr lang="en-US" sz="12000" dirty="0"/>
          </a:p>
        </p:txBody>
      </p:sp>
    </p:spTree>
    <p:extLst>
      <p:ext uri="{BB962C8B-B14F-4D97-AF65-F5344CB8AC3E}">
        <p14:creationId xmlns:p14="http://schemas.microsoft.com/office/powerpoint/2010/main" val="358963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midi.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5" name="petit.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subTnLst>
                                    <p:audio>
                                      <p:cMediaNode>
                                        <p:cTn display="0" masterRel="sameClick">
                                          <p:stCondLst>
                                            <p:cond evt="begin" delay="0">
                                              <p:tn val="23"/>
                                            </p:cond>
                                          </p:stCondLst>
                                          <p:endCondLst>
                                            <p:cond evt="onStopAudio" delay="0">
                                              <p:tgtEl>
                                                <p:sldTgt/>
                                              </p:tgtEl>
                                            </p:cond>
                                          </p:endCondLst>
                                        </p:cTn>
                                        <p:tgtEl>
                                          <p:sndTgt r:embed="rId6" name="lit.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subTnLst>
                                    <p:audio>
                                      <p:cMediaNode>
                                        <p:cTn display="0" masterRel="sameClick">
                                          <p:stCondLst>
                                            <p:cond evt="begin" delay="0">
                                              <p:tn val="28"/>
                                            </p:cond>
                                          </p:stCondLst>
                                          <p:endCondLst>
                                            <p:cond evt="onStopAudio" delay="0">
                                              <p:tgtEl>
                                                <p:sldTgt/>
                                              </p:tgtEl>
                                            </p:cond>
                                          </p:endCondLst>
                                        </p:cTn>
                                        <p:tgtEl>
                                          <p:sndTgt r:embed="rId7" name="ici.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subTnLst>
                                    <p:audio>
                                      <p:cMediaNode>
                                        <p:cTn display="0" masterRel="sameClick">
                                          <p:stCondLst>
                                            <p:cond evt="begin" delay="0">
                                              <p:tn val="33"/>
                                            </p:cond>
                                          </p:stCondLst>
                                          <p:endCondLst>
                                            <p:cond evt="onStopAudio" delay="0">
                                              <p:tgtEl>
                                                <p:sldTgt/>
                                              </p:tgtEl>
                                            </p:cond>
                                          </p:endCondLst>
                                        </p:cTn>
                                        <p:tgtEl>
                                          <p:sndTgt r:embed="rId8" name="il.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subTnLst>
                                    <p:audio>
                                      <p:cMediaNode>
                                        <p:cTn display="0" masterRel="sameClick">
                                          <p:stCondLst>
                                            <p:cond evt="begin" delay="0">
                                              <p:tn val="38"/>
                                            </p:cond>
                                          </p:stCondLst>
                                          <p:endCondLst>
                                            <p:cond evt="onStopAudio" delay="0">
                                              <p:tgtEl>
                                                <p:sldTgt/>
                                              </p:tgtEl>
                                            </p:cond>
                                          </p:endCondLst>
                                        </p:cTn>
                                        <p:tgtEl>
                                          <p:sndTgt r:embed="rId9" name="qui.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P spid="7" grpId="0"/>
      <p:bldP spid="8" grpId="0"/>
      <p:bldP spid="17"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411980" y="1706525"/>
            <a:ext cx="3368040" cy="2332517"/>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3" name="TextBox 2"/>
          <p:cNvSpPr txBox="1"/>
          <p:nvPr/>
        </p:nvSpPr>
        <p:spPr>
          <a:xfrm>
            <a:off x="5210438" y="3047807"/>
            <a:ext cx="1751958"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m</a:t>
            </a:r>
            <a:r>
              <a:rPr lang="en-GB" sz="6000" dirty="0">
                <a:solidFill>
                  <a:srgbClr val="E65D00"/>
                </a:solidFill>
                <a:latin typeface="Century Gothic" panose="020B0502020202020204" pitchFamily="34" charset="0"/>
                <a:cs typeface="Calibri" panose="020F0502020204030204" pitchFamily="34" charset="0"/>
              </a:rPr>
              <a:t>i</a:t>
            </a:r>
            <a:r>
              <a:rPr lang="en-GB" sz="6000" dirty="0">
                <a:solidFill>
                  <a:srgbClr val="115076"/>
                </a:solidFill>
                <a:latin typeface="Century Gothic" panose="020B0502020202020204" pitchFamily="34" charset="0"/>
                <a:cs typeface="Calibri" panose="020F0502020204030204" pitchFamily="34" charset="0"/>
              </a:rPr>
              <a:t>d</a:t>
            </a:r>
            <a:r>
              <a:rPr lang="en-GB" sz="6000" dirty="0">
                <a:solidFill>
                  <a:srgbClr val="E65D00"/>
                </a:solidFill>
                <a:latin typeface="Century Gothic" panose="020B0502020202020204" pitchFamily="34" charset="0"/>
                <a:cs typeface="Calibri" panose="020F0502020204030204" pitchFamily="34" charset="0"/>
              </a:rPr>
              <a:t>i</a:t>
            </a:r>
          </a:p>
        </p:txBody>
      </p:sp>
      <p:sp>
        <p:nvSpPr>
          <p:cNvPr id="5" name="TextBox 4"/>
          <p:cNvSpPr txBox="1"/>
          <p:nvPr/>
        </p:nvSpPr>
        <p:spPr>
          <a:xfrm>
            <a:off x="1258853" y="491939"/>
            <a:ext cx="2440080"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pet</a:t>
            </a:r>
            <a:r>
              <a:rPr lang="en-GB" sz="6000" dirty="0">
                <a:solidFill>
                  <a:srgbClr val="E65D00"/>
                </a:solidFill>
                <a:latin typeface="Century Gothic" panose="020B0502020202020204" pitchFamily="34" charset="0"/>
                <a:cs typeface="Calibri" panose="020F0502020204030204" pitchFamily="34" charset="0"/>
              </a:rPr>
              <a:t>i</a:t>
            </a:r>
            <a:r>
              <a:rPr lang="en-GB" sz="6000" dirty="0">
                <a:solidFill>
                  <a:srgbClr val="115076"/>
                </a:solidFill>
                <a:latin typeface="Century Gothic" panose="020B0502020202020204" pitchFamily="34" charset="0"/>
                <a:cs typeface="Calibri" panose="020F0502020204030204" pitchFamily="34" charset="0"/>
              </a:rPr>
              <a:t>t</a:t>
            </a:r>
          </a:p>
        </p:txBody>
      </p:sp>
      <p:sp>
        <p:nvSpPr>
          <p:cNvPr id="6" name="TextBox 5"/>
          <p:cNvSpPr txBox="1"/>
          <p:nvPr/>
        </p:nvSpPr>
        <p:spPr>
          <a:xfrm>
            <a:off x="1702060" y="3555636"/>
            <a:ext cx="1143245" cy="1015663"/>
          </a:xfrm>
          <a:prstGeom prst="rect">
            <a:avLst/>
          </a:prstGeom>
          <a:noFill/>
        </p:spPr>
        <p:txBody>
          <a:bodyPr wrap="square" rtlCol="0">
            <a:spAutoFit/>
          </a:bodyPr>
          <a:lstStyle/>
          <a:p>
            <a:r>
              <a:rPr lang="en-GB" sz="6000" dirty="0" err="1">
                <a:solidFill>
                  <a:srgbClr val="E65D00"/>
                </a:solidFill>
                <a:latin typeface="Century Gothic" panose="020B0502020202020204" pitchFamily="34" charset="0"/>
                <a:cs typeface="Calibri" panose="020F0502020204030204" pitchFamily="34" charset="0"/>
              </a:rPr>
              <a:t>i</a:t>
            </a:r>
            <a:r>
              <a:rPr lang="en-GB" sz="6000" dirty="0" err="1">
                <a:solidFill>
                  <a:srgbClr val="115076"/>
                </a:solidFill>
                <a:latin typeface="Century Gothic" panose="020B0502020202020204" pitchFamily="34" charset="0"/>
                <a:cs typeface="Calibri" panose="020F0502020204030204" pitchFamily="34" charset="0"/>
              </a:rPr>
              <a:t>c</a:t>
            </a:r>
            <a:r>
              <a:rPr lang="en-GB" sz="6000" dirty="0" err="1">
                <a:solidFill>
                  <a:srgbClr val="E65D00"/>
                </a:solidFill>
                <a:latin typeface="Century Gothic" panose="020B0502020202020204" pitchFamily="34" charset="0"/>
                <a:cs typeface="Calibri" panose="020F0502020204030204" pitchFamily="34" charset="0"/>
              </a:rPr>
              <a:t>i</a:t>
            </a:r>
            <a:endParaRPr lang="en-GB" sz="6000" dirty="0">
              <a:solidFill>
                <a:srgbClr val="E65D00"/>
              </a:solidFill>
              <a:latin typeface="Century Gothic" panose="020B0502020202020204" pitchFamily="34" charset="0"/>
              <a:cs typeface="Calibri" panose="020F0502020204030204" pitchFamily="34" charset="0"/>
            </a:endParaRPr>
          </a:p>
        </p:txBody>
      </p:sp>
      <p:sp>
        <p:nvSpPr>
          <p:cNvPr id="7" name="TextBox 6"/>
          <p:cNvSpPr txBox="1"/>
          <p:nvPr/>
        </p:nvSpPr>
        <p:spPr>
          <a:xfrm rot="10800000" flipH="1" flipV="1">
            <a:off x="9008787" y="3555636"/>
            <a:ext cx="2087707"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qu</a:t>
            </a:r>
            <a:r>
              <a:rPr lang="en-GB" sz="6000" dirty="0">
                <a:solidFill>
                  <a:srgbClr val="E65D00"/>
                </a:solidFill>
                <a:latin typeface="Century Gothic" panose="020B0502020202020204" pitchFamily="34" charset="0"/>
                <a:cs typeface="Calibri" panose="020F0502020204030204" pitchFamily="34" charset="0"/>
              </a:rPr>
              <a:t>i </a:t>
            </a:r>
            <a:r>
              <a:rPr lang="en-GB" sz="6000" dirty="0">
                <a:solidFill>
                  <a:srgbClr val="115076"/>
                </a:solidFill>
                <a:latin typeface="Century Gothic" panose="020B0502020202020204" pitchFamily="34" charset="0"/>
                <a:cs typeface="Calibri" panose="020F0502020204030204" pitchFamily="34" charset="0"/>
              </a:rPr>
              <a:t>?</a:t>
            </a:r>
          </a:p>
        </p:txBody>
      </p:sp>
      <p:sp>
        <p:nvSpPr>
          <p:cNvPr id="8" name="TextBox 7"/>
          <p:cNvSpPr txBox="1"/>
          <p:nvPr/>
        </p:nvSpPr>
        <p:spPr>
          <a:xfrm>
            <a:off x="5860485" y="4063468"/>
            <a:ext cx="806087" cy="1015663"/>
          </a:xfrm>
          <a:prstGeom prst="rect">
            <a:avLst/>
          </a:prstGeom>
          <a:noFill/>
        </p:spPr>
        <p:txBody>
          <a:bodyPr wrap="square" rtlCol="0">
            <a:spAutoFit/>
          </a:bodyPr>
          <a:lstStyle/>
          <a:p>
            <a:r>
              <a:rPr lang="en-GB" sz="6000" dirty="0" err="1">
                <a:solidFill>
                  <a:srgbClr val="E65D00"/>
                </a:solidFill>
                <a:latin typeface="Century Gothic" panose="020B0502020202020204" pitchFamily="34" charset="0"/>
                <a:cs typeface="Calibri" panose="020F0502020204030204" pitchFamily="34" charset="0"/>
              </a:rPr>
              <a:t>i</a:t>
            </a:r>
            <a:r>
              <a:rPr lang="en-GB" sz="6000" dirty="0" err="1">
                <a:solidFill>
                  <a:srgbClr val="115076"/>
                </a:solidFill>
                <a:latin typeface="Century Gothic" panose="020B0502020202020204" pitchFamily="34" charset="0"/>
                <a:cs typeface="Calibri" panose="020F0502020204030204" pitchFamily="34" charset="0"/>
              </a:rPr>
              <a:t>l</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7" name="TextBox 16"/>
          <p:cNvSpPr txBox="1"/>
          <p:nvPr/>
        </p:nvSpPr>
        <p:spPr>
          <a:xfrm>
            <a:off x="9567248" y="500829"/>
            <a:ext cx="1030161"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l</a:t>
            </a:r>
            <a:r>
              <a:rPr lang="en-GB" sz="6000" dirty="0">
                <a:solidFill>
                  <a:srgbClr val="E65D00"/>
                </a:solidFill>
                <a:latin typeface="Century Gothic" panose="020B0502020202020204" pitchFamily="34" charset="0"/>
                <a:cs typeface="Calibri" panose="020F0502020204030204" pitchFamily="34" charset="0"/>
              </a:rPr>
              <a:t>i</a:t>
            </a:r>
            <a:r>
              <a:rPr lang="en-GB" sz="6000" dirty="0">
                <a:solidFill>
                  <a:srgbClr val="115076"/>
                </a:solidFill>
                <a:latin typeface="Century Gothic" panose="020B0502020202020204" pitchFamily="34" charset="0"/>
                <a:cs typeface="Calibri" panose="020F0502020204030204" pitchFamily="34" charset="0"/>
              </a:rPr>
              <a:t>t</a:t>
            </a:r>
          </a:p>
        </p:txBody>
      </p:sp>
      <p:sp>
        <p:nvSpPr>
          <p:cNvPr id="21" name="TextBox 20"/>
          <p:cNvSpPr txBox="1"/>
          <p:nvPr/>
        </p:nvSpPr>
        <p:spPr>
          <a:xfrm>
            <a:off x="7014437" y="6489683"/>
            <a:ext cx="3068623"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 Rachel Hawkes</a:t>
            </a:r>
          </a:p>
        </p:txBody>
      </p:sp>
      <p:sp>
        <p:nvSpPr>
          <p:cNvPr id="4" name="Title 3">
            <a:extLst>
              <a:ext uri="{FF2B5EF4-FFF2-40B4-BE49-F238E27FC236}">
                <a16:creationId xmlns:a16="http://schemas.microsoft.com/office/drawing/2014/main" id="{F7778EB3-15C5-9040-9CE5-BA52DBA87389}"/>
              </a:ext>
            </a:extLst>
          </p:cNvPr>
          <p:cNvSpPr>
            <a:spLocks noGrp="1"/>
          </p:cNvSpPr>
          <p:nvPr>
            <p:ph type="title"/>
          </p:nvPr>
        </p:nvSpPr>
        <p:spPr>
          <a:xfrm>
            <a:off x="5227886" y="97492"/>
            <a:ext cx="1786551" cy="1618809"/>
          </a:xfrm>
        </p:spPr>
        <p:txBody>
          <a:bodyPr>
            <a:noAutofit/>
          </a:bodyPr>
          <a:lstStyle/>
          <a:p>
            <a:pPr algn="ctr"/>
            <a:r>
              <a:rPr lang="en-GB" sz="12000" b="1" dirty="0" err="1">
                <a:solidFill>
                  <a:srgbClr val="115076"/>
                </a:solidFill>
                <a:cs typeface="Calibri" panose="020F0502020204030204" pitchFamily="34" charset="0"/>
              </a:rPr>
              <a:t>i</a:t>
            </a:r>
            <a:endParaRPr lang="en-US" sz="12000" dirty="0"/>
          </a:p>
        </p:txBody>
      </p:sp>
    </p:spTree>
    <p:extLst>
      <p:ext uri="{BB962C8B-B14F-4D97-AF65-F5344CB8AC3E}">
        <p14:creationId xmlns:p14="http://schemas.microsoft.com/office/powerpoint/2010/main" val="213833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P spid="7" grpId="0"/>
      <p:bldP spid="8" grpId="0"/>
      <p:bldP spid="17"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4"/>
          <p:cNvSpPr>
            <a:spLocks noChangeShapeType="1"/>
          </p:cNvSpPr>
          <p:nvPr/>
        </p:nvSpPr>
        <p:spPr bwMode="auto">
          <a:xfrm>
            <a:off x="10855409" y="913496"/>
            <a:ext cx="0" cy="4156259"/>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13" name="Line 7"/>
          <p:cNvSpPr>
            <a:spLocks noChangeShapeType="1"/>
          </p:cNvSpPr>
          <p:nvPr/>
        </p:nvSpPr>
        <p:spPr bwMode="auto">
          <a:xfrm>
            <a:off x="10880097" y="913496"/>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14" name="Line 9"/>
          <p:cNvSpPr>
            <a:spLocks noChangeShapeType="1"/>
          </p:cNvSpPr>
          <p:nvPr/>
        </p:nvSpPr>
        <p:spPr bwMode="auto">
          <a:xfrm>
            <a:off x="10855409" y="5069755"/>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15" name="Text Box 10"/>
          <p:cNvSpPr txBox="1">
            <a:spLocks noChangeArrowheads="1"/>
          </p:cNvSpPr>
          <p:nvPr/>
        </p:nvSpPr>
        <p:spPr bwMode="auto">
          <a:xfrm>
            <a:off x="10855409" y="2897398"/>
            <a:ext cx="1439862" cy="369332"/>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GB" b="1" dirty="0" err="1">
                <a:solidFill>
                  <a:srgbClr val="5B9BD5">
                    <a:lumMod val="50000"/>
                  </a:srgbClr>
                </a:solidFill>
                <a:latin typeface="Century Gothic" panose="020B0502020202020204" pitchFamily="34" charset="0"/>
              </a:rPr>
              <a:t>Secondes</a:t>
            </a:r>
            <a:endParaRPr lang="en-GB" b="1" dirty="0">
              <a:solidFill>
                <a:srgbClr val="5B9BD5">
                  <a:lumMod val="50000"/>
                </a:srgbClr>
              </a:solidFill>
              <a:latin typeface="Century Gothic" panose="020B0502020202020204" pitchFamily="34" charset="0"/>
            </a:endParaRPr>
          </a:p>
        </p:txBody>
      </p:sp>
      <p:sp>
        <p:nvSpPr>
          <p:cNvPr id="16" name="Text Box 12"/>
          <p:cNvSpPr txBox="1">
            <a:spLocks noChangeArrowheads="1"/>
          </p:cNvSpPr>
          <p:nvPr/>
        </p:nvSpPr>
        <p:spPr bwMode="auto">
          <a:xfrm>
            <a:off x="11096888" y="755645"/>
            <a:ext cx="431800" cy="338554"/>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600" b="1" dirty="0">
                <a:solidFill>
                  <a:srgbClr val="5B9BD5">
                    <a:lumMod val="50000"/>
                  </a:srgbClr>
                </a:solidFill>
                <a:latin typeface="Century Gothic" panose="020B0502020202020204" pitchFamily="34" charset="0"/>
              </a:rPr>
              <a:t>60</a:t>
            </a:r>
          </a:p>
        </p:txBody>
      </p:sp>
      <p:sp>
        <p:nvSpPr>
          <p:cNvPr id="17" name="Text Box 14"/>
          <p:cNvSpPr txBox="1">
            <a:spLocks noChangeArrowheads="1"/>
          </p:cNvSpPr>
          <p:nvPr/>
        </p:nvSpPr>
        <p:spPr bwMode="auto">
          <a:xfrm>
            <a:off x="11072200" y="4889227"/>
            <a:ext cx="734174" cy="338554"/>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600" b="1" dirty="0">
                <a:solidFill>
                  <a:srgbClr val="5B9BD5">
                    <a:lumMod val="50000"/>
                  </a:srgbClr>
                </a:solidFill>
                <a:latin typeface="Century Gothic" panose="020B0502020202020204" pitchFamily="34" charset="0"/>
              </a:rPr>
              <a:t>0</a:t>
            </a:r>
          </a:p>
        </p:txBody>
      </p:sp>
      <p:sp>
        <p:nvSpPr>
          <p:cNvPr id="18" name="Rectangle 17"/>
          <p:cNvSpPr/>
          <p:nvPr/>
        </p:nvSpPr>
        <p:spPr>
          <a:xfrm>
            <a:off x="10018442" y="5081181"/>
            <a:ext cx="745068" cy="765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TextBox 19"/>
          <p:cNvSpPr txBox="1"/>
          <p:nvPr/>
        </p:nvSpPr>
        <p:spPr>
          <a:xfrm>
            <a:off x="286504" y="5014725"/>
            <a:ext cx="3462433" cy="1015663"/>
          </a:xfrm>
          <a:prstGeom prst="rect">
            <a:avLst/>
          </a:prstGeom>
          <a:noFill/>
        </p:spPr>
        <p:txBody>
          <a:bodyPr wrap="square" rtlCol="0">
            <a:spAutoFit/>
          </a:bodyPr>
          <a:lstStyle/>
          <a:p>
            <a:pPr algn="ctr"/>
            <a:r>
              <a:rPr lang="en-GB" sz="6000" dirty="0" err="1">
                <a:solidFill>
                  <a:schemeClr val="accent1">
                    <a:lumMod val="50000"/>
                  </a:schemeClr>
                </a:solidFill>
                <a:latin typeface="Century Gothic" panose="020B0502020202020204" pitchFamily="34" charset="0"/>
              </a:rPr>
              <a:t>rap</a:t>
            </a:r>
            <a:r>
              <a:rPr lang="en-GB" sz="6000" dirty="0" err="1">
                <a:solidFill>
                  <a:schemeClr val="accent4">
                    <a:lumMod val="75000"/>
                  </a:schemeClr>
                </a:solidFill>
                <a:latin typeface="Century Gothic" panose="020B0502020202020204" pitchFamily="34" charset="0"/>
              </a:rPr>
              <a:t>i</a:t>
            </a:r>
            <a:r>
              <a:rPr lang="en-GB" sz="6000" dirty="0" err="1">
                <a:solidFill>
                  <a:schemeClr val="accent1">
                    <a:lumMod val="50000"/>
                  </a:schemeClr>
                </a:solidFill>
                <a:latin typeface="Century Gothic" panose="020B0502020202020204" pitchFamily="34" charset="0"/>
              </a:rPr>
              <a:t>de</a:t>
            </a:r>
            <a:endParaRPr lang="en-GB" sz="6000" dirty="0">
              <a:solidFill>
                <a:schemeClr val="accent1">
                  <a:lumMod val="50000"/>
                </a:schemeClr>
              </a:solidFill>
              <a:latin typeface="Century Gothic" panose="020B0502020202020204" pitchFamily="34" charset="0"/>
              <a:cs typeface="Calibri" panose="020F0502020204030204" pitchFamily="34" charset="0"/>
            </a:endParaRPr>
          </a:p>
        </p:txBody>
      </p:sp>
      <p:sp>
        <p:nvSpPr>
          <p:cNvPr id="21" name="TextBox 20"/>
          <p:cNvSpPr txBox="1"/>
          <p:nvPr/>
        </p:nvSpPr>
        <p:spPr>
          <a:xfrm>
            <a:off x="2245244" y="326326"/>
            <a:ext cx="3007386"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ac</a:t>
            </a:r>
            <a:r>
              <a:rPr lang="en-GB" sz="6000" dirty="0">
                <a:solidFill>
                  <a:schemeClr val="accent1">
                    <a:lumMod val="50000"/>
                  </a:schemeClr>
                </a:solidFill>
                <a:latin typeface="Century Gothic" panose="020B0502020202020204" pitchFamily="34" charset="0"/>
                <a:cs typeface="Calibri" panose="020F0502020204030204" pitchFamily="34" charset="0"/>
              </a:rPr>
              <a:t>t</a:t>
            </a:r>
            <a:r>
              <a:rPr lang="en-GB" sz="6000" dirty="0">
                <a:solidFill>
                  <a:schemeClr val="accent4">
                    <a:lumMod val="75000"/>
                  </a:schemeClr>
                </a:solidFill>
                <a:latin typeface="Century Gothic" panose="020B0502020202020204" pitchFamily="34" charset="0"/>
                <a:cs typeface="Calibri" panose="020F0502020204030204" pitchFamily="34" charset="0"/>
              </a:rPr>
              <a:t>i</a:t>
            </a:r>
            <a:r>
              <a:rPr lang="en-GB" sz="6000" dirty="0">
                <a:solidFill>
                  <a:schemeClr val="accent1">
                    <a:lumMod val="50000"/>
                  </a:schemeClr>
                </a:solidFill>
                <a:latin typeface="Century Gothic" panose="020B0502020202020204" pitchFamily="34" charset="0"/>
                <a:cs typeface="Calibri" panose="020F0502020204030204" pitchFamily="34" charset="0"/>
              </a:rPr>
              <a:t>on</a:t>
            </a:r>
          </a:p>
        </p:txBody>
      </p:sp>
      <p:sp>
        <p:nvSpPr>
          <p:cNvPr id="22" name="TextBox 21"/>
          <p:cNvSpPr txBox="1"/>
          <p:nvPr/>
        </p:nvSpPr>
        <p:spPr>
          <a:xfrm>
            <a:off x="4865837" y="5299115"/>
            <a:ext cx="4504249" cy="1053133"/>
          </a:xfrm>
          <a:prstGeom prst="rect">
            <a:avLst/>
          </a:prstGeom>
          <a:noFill/>
        </p:spPr>
        <p:txBody>
          <a:bodyPr wrap="square" rtlCol="0">
            <a:spAutoFit/>
          </a:bodyPr>
          <a:lstStyle/>
          <a:p>
            <a:pPr algn="ctr"/>
            <a:r>
              <a:rPr lang="en-GB" sz="6000" dirty="0" err="1">
                <a:solidFill>
                  <a:schemeClr val="accent1">
                    <a:lumMod val="50000"/>
                  </a:schemeClr>
                </a:solidFill>
                <a:latin typeface="Century Gothic" panose="020B0502020202020204" pitchFamily="34" charset="0"/>
                <a:cs typeface="Calibri" panose="020F0502020204030204" pitchFamily="34" charset="0"/>
              </a:rPr>
              <a:t>am</a:t>
            </a:r>
            <a:r>
              <a:rPr lang="en-GB" sz="6000" dirty="0" err="1">
                <a:solidFill>
                  <a:schemeClr val="accent4">
                    <a:lumMod val="75000"/>
                  </a:schemeClr>
                </a:solidFill>
                <a:latin typeface="Century Gothic" panose="020B0502020202020204" pitchFamily="34" charset="0"/>
                <a:cs typeface="Calibri" panose="020F0502020204030204" pitchFamily="34" charset="0"/>
              </a:rPr>
              <a:t>i</a:t>
            </a:r>
            <a:endParaRPr lang="en-GB" sz="6000" dirty="0">
              <a:solidFill>
                <a:schemeClr val="accent4">
                  <a:lumMod val="75000"/>
                </a:schemeClr>
              </a:solidFill>
              <a:latin typeface="Century Gothic" panose="020B0502020202020204" pitchFamily="34" charset="0"/>
              <a:cs typeface="Calibri" panose="020F0502020204030204" pitchFamily="34" charset="0"/>
            </a:endParaRPr>
          </a:p>
        </p:txBody>
      </p:sp>
      <p:sp>
        <p:nvSpPr>
          <p:cNvPr id="23" name="TextBox 22"/>
          <p:cNvSpPr txBox="1"/>
          <p:nvPr/>
        </p:nvSpPr>
        <p:spPr>
          <a:xfrm>
            <a:off x="2954495" y="2934177"/>
            <a:ext cx="4301405" cy="1015663"/>
          </a:xfrm>
          <a:prstGeom prst="rect">
            <a:avLst/>
          </a:prstGeom>
          <a:noFill/>
        </p:spPr>
        <p:txBody>
          <a:bodyPr wrap="square" rtlCol="0">
            <a:spAutoFit/>
          </a:bodyPr>
          <a:lstStyle/>
          <a:p>
            <a:pPr algn="ctr"/>
            <a:r>
              <a:rPr lang="en-GB" sz="6000" dirty="0">
                <a:solidFill>
                  <a:schemeClr val="accent1">
                    <a:lumMod val="50000"/>
                  </a:schemeClr>
                </a:solidFill>
                <a:latin typeface="Century Gothic" panose="020B0502020202020204" pitchFamily="34" charset="0"/>
                <a:cs typeface="Calibri" panose="020F0502020204030204" pitchFamily="34" charset="0"/>
              </a:rPr>
              <a:t>an</a:t>
            </a:r>
            <a:r>
              <a:rPr lang="en-GB" sz="6000" dirty="0">
                <a:solidFill>
                  <a:schemeClr val="accent4">
                    <a:lumMod val="75000"/>
                  </a:schemeClr>
                </a:solidFill>
                <a:latin typeface="Century Gothic" panose="020B0502020202020204" pitchFamily="34" charset="0"/>
                <a:cs typeface="Calibri" panose="020F0502020204030204" pitchFamily="34" charset="0"/>
              </a:rPr>
              <a:t>i</a:t>
            </a:r>
            <a:r>
              <a:rPr lang="en-GB" sz="6000" dirty="0">
                <a:solidFill>
                  <a:schemeClr val="accent1">
                    <a:lumMod val="50000"/>
                  </a:schemeClr>
                </a:solidFill>
                <a:latin typeface="Century Gothic" panose="020B0502020202020204" pitchFamily="34" charset="0"/>
                <a:cs typeface="Calibri" panose="020F0502020204030204" pitchFamily="34" charset="0"/>
              </a:rPr>
              <a:t>mal</a:t>
            </a:r>
          </a:p>
        </p:txBody>
      </p:sp>
      <p:sp>
        <p:nvSpPr>
          <p:cNvPr id="24" name="TextBox 23"/>
          <p:cNvSpPr txBox="1"/>
          <p:nvPr/>
        </p:nvSpPr>
        <p:spPr>
          <a:xfrm>
            <a:off x="306909" y="2629117"/>
            <a:ext cx="3007386" cy="1015663"/>
          </a:xfrm>
          <a:prstGeom prst="rect">
            <a:avLst/>
          </a:prstGeom>
          <a:noFill/>
        </p:spPr>
        <p:txBody>
          <a:bodyPr wrap="square" rtlCol="0">
            <a:spAutoFit/>
          </a:bodyPr>
          <a:lstStyle/>
          <a:p>
            <a:pPr algn="ctr"/>
            <a:r>
              <a:rPr lang="en-GB" sz="6000" dirty="0" err="1">
                <a:solidFill>
                  <a:schemeClr val="accent1">
                    <a:lumMod val="50000"/>
                  </a:schemeClr>
                </a:solidFill>
                <a:latin typeface="Century Gothic" panose="020B0502020202020204" pitchFamily="34" charset="0"/>
                <a:cs typeface="Calibri" panose="020F0502020204030204" pitchFamily="34" charset="0"/>
              </a:rPr>
              <a:t>ou</a:t>
            </a:r>
            <a:r>
              <a:rPr lang="en-GB" sz="6000" dirty="0" err="1">
                <a:solidFill>
                  <a:schemeClr val="accent4">
                    <a:lumMod val="75000"/>
                  </a:schemeClr>
                </a:solidFill>
                <a:latin typeface="Century Gothic" panose="020B0502020202020204" pitchFamily="34" charset="0"/>
                <a:cs typeface="Calibri" panose="020F0502020204030204" pitchFamily="34" charset="0"/>
              </a:rPr>
              <a:t>i</a:t>
            </a:r>
            <a:endParaRPr lang="en-GB" sz="6000" dirty="0">
              <a:solidFill>
                <a:schemeClr val="accent4">
                  <a:lumMod val="75000"/>
                </a:schemeClr>
              </a:solidFill>
              <a:latin typeface="Century Gothic" panose="020B0502020202020204" pitchFamily="34" charset="0"/>
              <a:cs typeface="Calibri" panose="020F0502020204030204" pitchFamily="34" charset="0"/>
            </a:endParaRPr>
          </a:p>
        </p:txBody>
      </p:sp>
      <p:sp>
        <p:nvSpPr>
          <p:cNvPr id="30" name="TextBox 29"/>
          <p:cNvSpPr txBox="1"/>
          <p:nvPr/>
        </p:nvSpPr>
        <p:spPr>
          <a:xfrm>
            <a:off x="3072324" y="4386170"/>
            <a:ext cx="4301405" cy="1015663"/>
          </a:xfrm>
          <a:prstGeom prst="rect">
            <a:avLst/>
          </a:prstGeom>
          <a:noFill/>
        </p:spPr>
        <p:txBody>
          <a:bodyPr wrap="square" rtlCol="0">
            <a:spAutoFit/>
          </a:bodyPr>
          <a:lstStyle/>
          <a:p>
            <a:pPr algn="ctr"/>
            <a:r>
              <a:rPr lang="en-GB" sz="6000" dirty="0">
                <a:solidFill>
                  <a:schemeClr val="accent1">
                    <a:lumMod val="50000"/>
                  </a:schemeClr>
                </a:solidFill>
                <a:latin typeface="Century Gothic" panose="020B0502020202020204" pitchFamily="34" charset="0"/>
                <a:cs typeface="Calibri" panose="020F0502020204030204" pitchFamily="34" charset="0"/>
              </a:rPr>
              <a:t>mach</a:t>
            </a:r>
            <a:r>
              <a:rPr lang="en-GB" sz="6000" dirty="0">
                <a:solidFill>
                  <a:schemeClr val="accent4">
                    <a:lumMod val="75000"/>
                  </a:schemeClr>
                </a:solidFill>
                <a:latin typeface="Century Gothic" panose="020B0502020202020204" pitchFamily="34" charset="0"/>
                <a:cs typeface="Calibri" panose="020F0502020204030204" pitchFamily="34" charset="0"/>
              </a:rPr>
              <a:t>i</a:t>
            </a:r>
            <a:r>
              <a:rPr lang="en-GB" sz="6000" dirty="0">
                <a:solidFill>
                  <a:schemeClr val="accent1">
                    <a:lumMod val="50000"/>
                  </a:schemeClr>
                </a:solidFill>
                <a:latin typeface="Century Gothic" panose="020B0502020202020204" pitchFamily="34" charset="0"/>
                <a:cs typeface="Calibri" panose="020F0502020204030204" pitchFamily="34" charset="0"/>
              </a:rPr>
              <a:t>ne</a:t>
            </a:r>
          </a:p>
        </p:txBody>
      </p:sp>
      <p:pic>
        <p:nvPicPr>
          <p:cNvPr id="31" name="Picture 30"/>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08638" y="162088"/>
            <a:ext cx="896536" cy="67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19"/>
          <p:cNvSpPr txBox="1"/>
          <p:nvPr/>
        </p:nvSpPr>
        <p:spPr>
          <a:xfrm>
            <a:off x="0" y="3849544"/>
            <a:ext cx="3963527"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6000" dirty="0">
                <a:solidFill>
                  <a:schemeClr val="accent4">
                    <a:lumMod val="75000"/>
                  </a:schemeClr>
                </a:solidFill>
                <a:latin typeface="Century Gothic" panose="020B0502020202020204" pitchFamily="34" charset="0"/>
                <a:cs typeface="Calibri" panose="020F0502020204030204" pitchFamily="34" charset="0"/>
              </a:rPr>
              <a:t>i</a:t>
            </a:r>
            <a:r>
              <a:rPr lang="en-GB" sz="6000" dirty="0">
                <a:solidFill>
                  <a:schemeClr val="accent1">
                    <a:lumMod val="50000"/>
                  </a:schemeClr>
                </a:solidFill>
                <a:latin typeface="Century Gothic" panose="020B0502020202020204" pitchFamily="34" charset="0"/>
                <a:cs typeface="Calibri" panose="020F0502020204030204" pitchFamily="34" charset="0"/>
              </a:rPr>
              <a:t>dée</a:t>
            </a:r>
          </a:p>
        </p:txBody>
      </p:sp>
      <p:sp>
        <p:nvSpPr>
          <p:cNvPr id="34" name="TextBox 20"/>
          <p:cNvSpPr txBox="1"/>
          <p:nvPr/>
        </p:nvSpPr>
        <p:spPr>
          <a:xfrm flipH="1">
            <a:off x="6684584" y="3917061"/>
            <a:ext cx="2685502"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6000" dirty="0">
                <a:solidFill>
                  <a:schemeClr val="accent1">
                    <a:lumMod val="50000"/>
                  </a:schemeClr>
                </a:solidFill>
                <a:latin typeface="Century Gothic" panose="020B0502020202020204" pitchFamily="34" charset="0"/>
                <a:cs typeface="Calibri" panose="020F0502020204030204" pitchFamily="34" charset="0"/>
              </a:rPr>
              <a:t>pet</a:t>
            </a:r>
            <a:r>
              <a:rPr lang="en-GB" sz="6000" dirty="0">
                <a:solidFill>
                  <a:schemeClr val="accent4">
                    <a:lumMod val="75000"/>
                  </a:schemeClr>
                </a:solidFill>
                <a:latin typeface="Century Gothic" panose="020B0502020202020204" pitchFamily="34" charset="0"/>
                <a:cs typeface="Calibri" panose="020F0502020204030204" pitchFamily="34" charset="0"/>
              </a:rPr>
              <a:t>i</a:t>
            </a:r>
            <a:r>
              <a:rPr lang="en-GB" sz="6000" dirty="0">
                <a:solidFill>
                  <a:schemeClr val="accent1">
                    <a:lumMod val="50000"/>
                  </a:schemeClr>
                </a:solidFill>
                <a:latin typeface="Century Gothic" panose="020B0502020202020204" pitchFamily="34" charset="0"/>
                <a:cs typeface="Calibri" panose="020F0502020204030204" pitchFamily="34" charset="0"/>
              </a:rPr>
              <a:t>t</a:t>
            </a:r>
          </a:p>
        </p:txBody>
      </p:sp>
      <p:sp>
        <p:nvSpPr>
          <p:cNvPr id="35" name="TextBox 21"/>
          <p:cNvSpPr txBox="1"/>
          <p:nvPr/>
        </p:nvSpPr>
        <p:spPr>
          <a:xfrm>
            <a:off x="286504" y="1491507"/>
            <a:ext cx="503732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6000" dirty="0" err="1">
                <a:solidFill>
                  <a:schemeClr val="accent1">
                    <a:lumMod val="50000"/>
                  </a:schemeClr>
                </a:solidFill>
                <a:latin typeface="Century Gothic" panose="020B0502020202020204" pitchFamily="34" charset="0"/>
                <a:cs typeface="Calibri" panose="020F0502020204030204" pitchFamily="34" charset="0"/>
              </a:rPr>
              <a:t>f</a:t>
            </a:r>
            <a:r>
              <a:rPr lang="en-GB" sz="6000" dirty="0" err="1">
                <a:solidFill>
                  <a:schemeClr val="accent4">
                    <a:lumMod val="75000"/>
                  </a:schemeClr>
                </a:solidFill>
                <a:latin typeface="Century Gothic" panose="020B0502020202020204" pitchFamily="34" charset="0"/>
                <a:cs typeface="Calibri" panose="020F0502020204030204" pitchFamily="34" charset="0"/>
              </a:rPr>
              <a:t>i</a:t>
            </a:r>
            <a:r>
              <a:rPr lang="en-GB" sz="6000" dirty="0" err="1">
                <a:solidFill>
                  <a:schemeClr val="accent1">
                    <a:lumMod val="50000"/>
                  </a:schemeClr>
                </a:solidFill>
                <a:latin typeface="Century Gothic" panose="020B0502020202020204" pitchFamily="34" charset="0"/>
                <a:cs typeface="Calibri" panose="020F0502020204030204" pitchFamily="34" charset="0"/>
              </a:rPr>
              <a:t>lle</a:t>
            </a:r>
            <a:endParaRPr lang="en-GB" sz="6000" dirty="0">
              <a:solidFill>
                <a:schemeClr val="accent1">
                  <a:lumMod val="50000"/>
                </a:schemeClr>
              </a:solidFill>
              <a:latin typeface="Century Gothic" panose="020B0502020202020204" pitchFamily="34" charset="0"/>
              <a:cs typeface="Calibri" panose="020F0502020204030204" pitchFamily="34" charset="0"/>
            </a:endParaRPr>
          </a:p>
        </p:txBody>
      </p:sp>
      <p:sp>
        <p:nvSpPr>
          <p:cNvPr id="36" name="TextBox 22"/>
          <p:cNvSpPr txBox="1"/>
          <p:nvPr/>
        </p:nvSpPr>
        <p:spPr>
          <a:xfrm>
            <a:off x="6746824" y="2226844"/>
            <a:ext cx="2175862"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6000" dirty="0" err="1">
                <a:solidFill>
                  <a:schemeClr val="accent4">
                    <a:lumMod val="75000"/>
                  </a:schemeClr>
                </a:solidFill>
                <a:latin typeface="Century Gothic" panose="020B0502020202020204" pitchFamily="34" charset="0"/>
                <a:cs typeface="Calibri" panose="020F0502020204030204" pitchFamily="34" charset="0"/>
              </a:rPr>
              <a:t>i</a:t>
            </a:r>
            <a:r>
              <a:rPr lang="en-GB" sz="6000" dirty="0" err="1">
                <a:solidFill>
                  <a:schemeClr val="accent1">
                    <a:lumMod val="50000"/>
                  </a:schemeClr>
                </a:solidFill>
                <a:latin typeface="Century Gothic" panose="020B0502020202020204" pitchFamily="34" charset="0"/>
                <a:cs typeface="Calibri" panose="020F0502020204030204" pitchFamily="34" charset="0"/>
              </a:rPr>
              <a:t>l</a:t>
            </a:r>
            <a:endParaRPr lang="en-GB" sz="6000" dirty="0">
              <a:solidFill>
                <a:schemeClr val="accent1">
                  <a:lumMod val="50000"/>
                </a:schemeClr>
              </a:solidFill>
              <a:latin typeface="Century Gothic" panose="020B0502020202020204" pitchFamily="34" charset="0"/>
              <a:cs typeface="Calibri" panose="020F0502020204030204" pitchFamily="34" charset="0"/>
            </a:endParaRPr>
          </a:p>
        </p:txBody>
      </p:sp>
      <p:sp>
        <p:nvSpPr>
          <p:cNvPr id="38" name="TextBox 20"/>
          <p:cNvSpPr txBox="1"/>
          <p:nvPr/>
        </p:nvSpPr>
        <p:spPr>
          <a:xfrm flipH="1">
            <a:off x="5789035" y="162088"/>
            <a:ext cx="3102970"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6000" dirty="0" err="1">
                <a:solidFill>
                  <a:srgbClr val="002060"/>
                </a:solidFill>
                <a:latin typeface="Century Gothic" panose="020B0502020202020204" pitchFamily="34" charset="0"/>
                <a:cs typeface="Calibri" panose="020F0502020204030204" pitchFamily="34" charset="0"/>
              </a:rPr>
              <a:t>anc</a:t>
            </a:r>
            <a:r>
              <a:rPr lang="en-GB" sz="6000" dirty="0" err="1">
                <a:solidFill>
                  <a:schemeClr val="accent4">
                    <a:lumMod val="75000"/>
                  </a:schemeClr>
                </a:solidFill>
                <a:latin typeface="Century Gothic" panose="020B0502020202020204" pitchFamily="34" charset="0"/>
                <a:cs typeface="Calibri" panose="020F0502020204030204" pitchFamily="34" charset="0"/>
              </a:rPr>
              <a:t>i</a:t>
            </a:r>
            <a:r>
              <a:rPr lang="en-GB" sz="6000" dirty="0" err="1">
                <a:solidFill>
                  <a:schemeClr val="accent1">
                    <a:lumMod val="50000"/>
                  </a:schemeClr>
                </a:solidFill>
                <a:latin typeface="Century Gothic" panose="020B0502020202020204" pitchFamily="34" charset="0"/>
                <a:cs typeface="Calibri" panose="020F0502020204030204" pitchFamily="34" charset="0"/>
              </a:rPr>
              <a:t>en</a:t>
            </a:r>
            <a:endParaRPr lang="en-GB" sz="6000" dirty="0">
              <a:solidFill>
                <a:schemeClr val="accent1">
                  <a:lumMod val="50000"/>
                </a:schemeClr>
              </a:solidFill>
              <a:latin typeface="Century Gothic" panose="020B0502020202020204" pitchFamily="34" charset="0"/>
              <a:cs typeface="Calibri" panose="020F0502020204030204" pitchFamily="34" charset="0"/>
            </a:endParaRPr>
          </a:p>
        </p:txBody>
      </p:sp>
      <p:sp>
        <p:nvSpPr>
          <p:cNvPr id="39" name="TextBox 20"/>
          <p:cNvSpPr txBox="1"/>
          <p:nvPr/>
        </p:nvSpPr>
        <p:spPr>
          <a:xfrm flipH="1">
            <a:off x="5442219" y="1221411"/>
            <a:ext cx="4394223"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6000" dirty="0">
                <a:solidFill>
                  <a:srgbClr val="002060"/>
                </a:solidFill>
                <a:latin typeface="Century Gothic" panose="020B0502020202020204" pitchFamily="34" charset="0"/>
                <a:cs typeface="Calibri" panose="020F0502020204030204" pitchFamily="34" charset="0"/>
              </a:rPr>
              <a:t>l</a:t>
            </a:r>
            <a:r>
              <a:rPr lang="en-GB" sz="6000" dirty="0">
                <a:solidFill>
                  <a:schemeClr val="accent4">
                    <a:lumMod val="75000"/>
                  </a:schemeClr>
                </a:solidFill>
                <a:latin typeface="Century Gothic" panose="020B0502020202020204" pitchFamily="34" charset="0"/>
                <a:cs typeface="Calibri" panose="020F0502020204030204" pitchFamily="34" charset="0"/>
              </a:rPr>
              <a:t>i</a:t>
            </a:r>
            <a:r>
              <a:rPr lang="en-GB" sz="6000" dirty="0">
                <a:solidFill>
                  <a:srgbClr val="002060"/>
                </a:solidFill>
                <a:latin typeface="Century Gothic" panose="020B0502020202020204" pitchFamily="34" charset="0"/>
                <a:cs typeface="Calibri" panose="020F0502020204030204" pitchFamily="34" charset="0"/>
              </a:rPr>
              <a:t>vre</a:t>
            </a:r>
          </a:p>
        </p:txBody>
      </p:sp>
      <p:sp>
        <p:nvSpPr>
          <p:cNvPr id="27" name="Rounded Rectangle 26"/>
          <p:cNvSpPr/>
          <p:nvPr/>
        </p:nvSpPr>
        <p:spPr>
          <a:xfrm>
            <a:off x="9720469" y="218661"/>
            <a:ext cx="2186609" cy="496957"/>
          </a:xfrm>
          <a:prstGeom prst="roundRect">
            <a:avLst/>
          </a:prstGeom>
          <a:solidFill>
            <a:schemeClr val="accent1">
              <a:lumMod val="50000"/>
            </a:schemeClr>
          </a:solidFill>
          <a:ln>
            <a:solidFill>
              <a:schemeClr val="accent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bg1"/>
              </a:solidFill>
              <a:latin typeface="Century Gothic" panose="020B0502020202020204" pitchFamily="34" charset="0"/>
            </a:endParaRPr>
          </a:p>
        </p:txBody>
      </p:sp>
      <p:sp>
        <p:nvSpPr>
          <p:cNvPr id="28" name="Rectangle 3"/>
          <p:cNvSpPr>
            <a:spLocks noChangeArrowheads="1"/>
          </p:cNvSpPr>
          <p:nvPr/>
        </p:nvSpPr>
        <p:spPr bwMode="auto">
          <a:xfrm>
            <a:off x="10211965" y="938417"/>
            <a:ext cx="503528" cy="4156259"/>
          </a:xfrm>
          <a:prstGeom prst="rect">
            <a:avLst/>
          </a:prstGeom>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fontAlgn="base">
              <a:spcBef>
                <a:spcPct val="0"/>
              </a:spcBef>
              <a:spcAft>
                <a:spcPct val="0"/>
              </a:spcAft>
              <a:defRPr/>
            </a:pPr>
            <a:endParaRPr lang="en-GB" sz="2000" dirty="0">
              <a:solidFill>
                <a:prstClr val="black"/>
              </a:solidFill>
              <a:latin typeface="Century Gothic" panose="020B0502020202020204" pitchFamily="34" charset="0"/>
            </a:endParaRPr>
          </a:p>
        </p:txBody>
      </p:sp>
      <p:sp>
        <p:nvSpPr>
          <p:cNvPr id="29" name="AutoShape 11">
            <a:hlinkClick r:id="" action="ppaction://noaction" highlightClick="1"/>
          </p:cNvPr>
          <p:cNvSpPr>
            <a:spLocks noChangeArrowheads="1"/>
          </p:cNvSpPr>
          <p:nvPr/>
        </p:nvSpPr>
        <p:spPr bwMode="auto">
          <a:xfrm>
            <a:off x="9908524" y="5076592"/>
            <a:ext cx="1058732" cy="588228"/>
          </a:xfrm>
          <a:prstGeom prst="actionButtonBlank">
            <a:avLst/>
          </a:prstGeom>
          <a:solidFill>
            <a:srgbClr val="1F4E79"/>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base">
              <a:spcBef>
                <a:spcPct val="0"/>
              </a:spcBef>
              <a:spcAft>
                <a:spcPct val="0"/>
              </a:spcAft>
              <a:defRPr/>
            </a:pPr>
            <a:r>
              <a:rPr lang="en-GB" b="1" dirty="0">
                <a:solidFill>
                  <a:prstClr val="white"/>
                </a:solidFill>
                <a:latin typeface="Century Gothic" panose="020B0502020202020204" pitchFamily="34" charset="0"/>
              </a:rPr>
              <a:t>DÉBUT</a:t>
            </a:r>
          </a:p>
        </p:txBody>
      </p:sp>
      <p:sp>
        <p:nvSpPr>
          <p:cNvPr id="2" name="Title 1">
            <a:extLst>
              <a:ext uri="{FF2B5EF4-FFF2-40B4-BE49-F238E27FC236}">
                <a16:creationId xmlns:a16="http://schemas.microsoft.com/office/drawing/2014/main" id="{51E8AABD-8447-4C41-B01C-11724E7F77E0}"/>
              </a:ext>
            </a:extLst>
          </p:cNvPr>
          <p:cNvSpPr>
            <a:spLocks noGrp="1"/>
          </p:cNvSpPr>
          <p:nvPr>
            <p:ph type="title"/>
          </p:nvPr>
        </p:nvSpPr>
        <p:spPr>
          <a:xfrm>
            <a:off x="9665096" y="241314"/>
            <a:ext cx="2241982" cy="489944"/>
          </a:xfrm>
        </p:spPr>
        <p:txBody>
          <a:bodyPr>
            <a:normAutofit/>
          </a:bodyPr>
          <a:lstStyle/>
          <a:p>
            <a:pPr algn="ctr"/>
            <a:r>
              <a:rPr lang="en-GB" sz="2400" b="1" dirty="0" err="1">
                <a:solidFill>
                  <a:schemeClr val="bg1"/>
                </a:solidFill>
              </a:rPr>
              <a:t>parler</a:t>
            </a:r>
            <a:endParaRPr lang="en-US" sz="2400" b="1" dirty="0"/>
          </a:p>
        </p:txBody>
      </p:sp>
    </p:spTree>
    <p:extLst>
      <p:ext uri="{BB962C8B-B14F-4D97-AF65-F5344CB8AC3E}">
        <p14:creationId xmlns:p14="http://schemas.microsoft.com/office/powerpoint/2010/main" val="17370511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hold" nodeType="clickEffect">
                                  <p:stCondLst>
                                    <p:cond delay="0"/>
                                  </p:stCondLst>
                                  <p:childTnLst>
                                    <p:animEffect transition="out" filter="slide(fromBottom)">
                                      <p:cBhvr>
                                        <p:cTn id="6" dur="59000"/>
                                        <p:tgtEl>
                                          <p:spTgt spid="28"/>
                                        </p:tgtEl>
                                      </p:cBhvr>
                                    </p:animEffect>
                                    <p:set>
                                      <p:cBhvr>
                                        <p:cTn id="7" dur="1" fill="hold">
                                          <p:stCondLst>
                                            <p:cond delay="58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_Resources" id="{11A74820-D49C-4102-A547-EA352E383B78}" vid="{F925F16B-5C62-4A9E-8DE9-3F9C4922FCE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1638</TotalTime>
  <Words>574</Words>
  <Application>Microsoft Macintosh PowerPoint</Application>
  <PresentationFormat>Widescreen</PresentationFormat>
  <Paragraphs>87</Paragraphs>
  <Slides>8</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Calibri</vt:lpstr>
      <vt:lpstr>Century Gothic</vt:lpstr>
      <vt:lpstr>Tw Cen MT</vt:lpstr>
      <vt:lpstr>1_Office Theme</vt:lpstr>
      <vt:lpstr>2_Office Theme</vt:lpstr>
      <vt:lpstr>Phonics</vt:lpstr>
      <vt:lpstr>i</vt:lpstr>
      <vt:lpstr>i</vt:lpstr>
      <vt:lpstr>i</vt:lpstr>
      <vt:lpstr>i</vt:lpstr>
      <vt:lpstr>i</vt:lpstr>
      <vt:lpstr>i</vt:lpstr>
      <vt:lpstr>parler</vt:lpstr>
    </vt:vector>
  </TitlesOfParts>
  <Company>University of York</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Finlayson</dc:creator>
  <cp:lastModifiedBy>Helen Thomas</cp:lastModifiedBy>
  <cp:revision>339</cp:revision>
  <dcterms:created xsi:type="dcterms:W3CDTF">2019-10-14T11:05:21Z</dcterms:created>
  <dcterms:modified xsi:type="dcterms:W3CDTF">2020-02-23T16:42:58Z</dcterms:modified>
</cp:coreProperties>
</file>