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3"/>
  </p:notesMasterIdLst>
  <p:handoutMasterIdLst>
    <p:handoutMasterId r:id="rId24"/>
  </p:handoutMasterIdLst>
  <p:sldIdLst>
    <p:sldId id="302" r:id="rId3"/>
    <p:sldId id="271" r:id="rId4"/>
    <p:sldId id="272" r:id="rId5"/>
    <p:sldId id="284" r:id="rId6"/>
    <p:sldId id="289" r:id="rId7"/>
    <p:sldId id="290" r:id="rId8"/>
    <p:sldId id="300" r:id="rId9"/>
    <p:sldId id="277" r:id="rId10"/>
    <p:sldId id="279" r:id="rId11"/>
    <p:sldId id="282" r:id="rId12"/>
    <p:sldId id="285" r:id="rId13"/>
    <p:sldId id="288" r:id="rId14"/>
    <p:sldId id="286" r:id="rId15"/>
    <p:sldId id="280" r:id="rId16"/>
    <p:sldId id="283" r:id="rId17"/>
    <p:sldId id="291" r:id="rId18"/>
    <p:sldId id="294" r:id="rId19"/>
    <p:sldId id="296" r:id="rId20"/>
    <p:sldId id="297" r:id="rId21"/>
    <p:sldId id="29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189" userDrawn="1">
          <p15:clr>
            <a:srgbClr val="A4A3A4"/>
          </p15:clr>
        </p15:guide>
        <p15:guide id="4" pos="7469" userDrawn="1">
          <p15:clr>
            <a:srgbClr val="A4A3A4"/>
          </p15:clr>
        </p15:guide>
        <p15:guide id="5" orient="horz" pos="187" userDrawn="1">
          <p15:clr>
            <a:srgbClr val="A4A3A4"/>
          </p15:clr>
        </p15:guide>
        <p15:guide id="6" orient="horz" pos="4020" userDrawn="1">
          <p15:clr>
            <a:srgbClr val="A4A3A4"/>
          </p15:clr>
        </p15:guide>
        <p15:guide id="7" orient="horz" pos="417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holas Avery" initials="NA" lastIdx="2" clrIdx="0">
    <p:extLst>
      <p:ext uri="{19B8F6BF-5375-455C-9EA6-DF929625EA0E}">
        <p15:presenceInfo xmlns:p15="http://schemas.microsoft.com/office/powerpoint/2012/main" userId="Nicholas Aver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53"/>
    <a:srgbClr val="FDEFE3"/>
    <a:srgbClr val="EA5F00"/>
    <a:srgbClr val="F8D9BD"/>
    <a:srgbClr val="E56700"/>
    <a:srgbClr val="02456F"/>
    <a:srgbClr val="1F4E79"/>
    <a:srgbClr val="E36800"/>
    <a:srgbClr val="E87D1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039" autoAdjust="0"/>
    <p:restoredTop sz="82674" autoAdjust="0"/>
  </p:normalViewPr>
  <p:slideViewPr>
    <p:cSldViewPr snapToGrid="0">
      <p:cViewPr varScale="1">
        <p:scale>
          <a:sx n="95" d="100"/>
          <a:sy n="95" d="100"/>
        </p:scale>
        <p:origin x="1590" y="84"/>
      </p:cViewPr>
      <p:guideLst>
        <p:guide orient="horz" pos="2160"/>
        <p:guide pos="3840"/>
        <p:guide pos="189"/>
        <p:guide pos="7469"/>
        <p:guide orient="horz" pos="187"/>
        <p:guide orient="horz" pos="4020"/>
        <p:guide orient="horz" pos="4178"/>
      </p:guideLst>
    </p:cSldViewPr>
  </p:slideViewPr>
  <p:outlineViewPr>
    <p:cViewPr>
      <p:scale>
        <a:sx n="33" d="100"/>
        <a:sy n="33" d="100"/>
      </p:scale>
      <p:origin x="0" y="0"/>
    </p:cViewPr>
  </p:outlineViewPr>
  <p:notesTextViewPr>
    <p:cViewPr>
      <p:scale>
        <a:sx n="150" d="100"/>
        <a:sy n="150" d="100"/>
      </p:scale>
      <p:origin x="0" y="0"/>
    </p:cViewPr>
  </p:notesTextViewPr>
  <p:sorterViewPr>
    <p:cViewPr>
      <p:scale>
        <a:sx n="75" d="100"/>
        <a:sy n="75" d="100"/>
      </p:scale>
      <p:origin x="0" y="0"/>
    </p:cViewPr>
  </p:sorterViewPr>
  <p:notesViewPr>
    <p:cSldViewPr snapToGrid="0">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D87329E-DB2E-41DA-84EB-DD1CB6379886}" type="datetimeFigureOut">
              <a:rPr lang="en-GB" smtClean="0"/>
              <a:t>15/05/2019</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76F231-98B4-428A-9959-891748452E57}" type="slidenum">
              <a:rPr lang="en-GB" smtClean="0"/>
              <a:t>‹#›</a:t>
            </a:fld>
            <a:endParaRPr lang="en-GB"/>
          </a:p>
        </p:txBody>
      </p:sp>
    </p:spTree>
    <p:extLst>
      <p:ext uri="{BB962C8B-B14F-4D97-AF65-F5344CB8AC3E}">
        <p14:creationId xmlns:p14="http://schemas.microsoft.com/office/powerpoint/2010/main" val="31053532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075100-6DF9-4F9D-AB28-13A346D859C0}" type="datetimeFigureOut">
              <a:rPr lang="en-GB" smtClean="0"/>
              <a:t>15/05/2019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2843D9-4757-4631-B0CD-BAA271821DF5}" type="slidenum">
              <a:rPr lang="en-GB" smtClean="0"/>
              <a:t>‹#›</a:t>
            </a:fld>
            <a:endParaRPr lang="en-GB"/>
          </a:p>
        </p:txBody>
      </p:sp>
    </p:spTree>
    <p:extLst>
      <p:ext uri="{BB962C8B-B14F-4D97-AF65-F5344CB8AC3E}">
        <p14:creationId xmlns:p14="http://schemas.microsoft.com/office/powerpoint/2010/main" val="2515385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7024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Help slide for Student B</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These could be shown briefly for a couple of minutes in a quick "revision and knowledge check" opportunity before the speaking activity. They would</a:t>
            </a:r>
            <a:r>
              <a:rPr lang="en-GB" sz="1200" b="0" i="0" kern="1200" baseline="0" dirty="0">
                <a:solidFill>
                  <a:schemeClr val="tx1"/>
                </a:solidFill>
                <a:effectLst/>
                <a:latin typeface="+mn-lt"/>
                <a:ea typeface="+mn-ea"/>
                <a:cs typeface="+mn-cs"/>
              </a:rPr>
              <a:t> then be removed.</a:t>
            </a:r>
            <a:endParaRPr lang="en-GB" dirty="0"/>
          </a:p>
          <a:p>
            <a:r>
              <a:rPr lang="en-GB" dirty="0"/>
              <a:t> </a:t>
            </a:r>
          </a:p>
        </p:txBody>
      </p:sp>
      <p:sp>
        <p:nvSpPr>
          <p:cNvPr id="4" name="Slide Number Placeholder 3"/>
          <p:cNvSpPr>
            <a:spLocks noGrp="1"/>
          </p:cNvSpPr>
          <p:nvPr>
            <p:ph type="sldNum" sz="quarter" idx="10"/>
          </p:nvPr>
        </p:nvSpPr>
        <p:spPr/>
        <p:txBody>
          <a:bodyPr/>
          <a:lstStyle/>
          <a:p>
            <a:fld id="{672843D9-4757-4631-B0CD-BAA271821DF5}" type="slidenum">
              <a:rPr lang="en-GB" smtClean="0"/>
              <a:t>12</a:t>
            </a:fld>
            <a:endParaRPr lang="en-GB"/>
          </a:p>
        </p:txBody>
      </p:sp>
    </p:spTree>
    <p:extLst>
      <p:ext uri="{BB962C8B-B14F-4D97-AF65-F5344CB8AC3E}">
        <p14:creationId xmlns:p14="http://schemas.microsoft.com/office/powerpoint/2010/main" val="18510070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 B – blank grid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follow up question</a:t>
            </a:r>
            <a:r>
              <a:rPr lang="en-GB" baseline="0" dirty="0"/>
              <a:t> </a:t>
            </a:r>
            <a:r>
              <a:rPr lang="en-GB" dirty="0"/>
              <a:t>could be ‘who </a:t>
            </a:r>
            <a:r>
              <a:rPr lang="en-GB" baseline="0" dirty="0"/>
              <a:t>would you rather have as a teacher?’.</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13</a:t>
            </a:fld>
            <a:endParaRPr lang="en-GB"/>
          </a:p>
        </p:txBody>
      </p:sp>
    </p:spTree>
    <p:extLst>
      <p:ext uri="{BB962C8B-B14F-4D97-AF65-F5344CB8AC3E}">
        <p14:creationId xmlns:p14="http://schemas.microsoft.com/office/powerpoint/2010/main" val="5361409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 B grid</a:t>
            </a:r>
            <a:r>
              <a:rPr lang="en-GB" baseline="0" dirty="0"/>
              <a:t> – ANSWERS</a:t>
            </a:r>
            <a:endParaRPr lang="en-GB" dirty="0"/>
          </a:p>
          <a:p>
            <a:endParaRPr lang="en-GB" dirty="0"/>
          </a:p>
          <a:p>
            <a:r>
              <a:rPr lang="en-GB" dirty="0"/>
              <a:t>A follow up question</a:t>
            </a:r>
            <a:r>
              <a:rPr lang="en-GB" baseline="0" dirty="0"/>
              <a:t> </a:t>
            </a:r>
            <a:r>
              <a:rPr lang="en-GB" dirty="0"/>
              <a:t>could be ‘who </a:t>
            </a:r>
            <a:r>
              <a:rPr lang="en-GB" baseline="0" dirty="0"/>
              <a:t>would you rather have as a teacher?’.</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14</a:t>
            </a:fld>
            <a:endParaRPr lang="en-GB"/>
          </a:p>
        </p:txBody>
      </p:sp>
    </p:spTree>
    <p:extLst>
      <p:ext uri="{BB962C8B-B14F-4D97-AF65-F5344CB8AC3E}">
        <p14:creationId xmlns:p14="http://schemas.microsoft.com/office/powerpoint/2010/main" val="1572935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 A grid – blank</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follow up question</a:t>
            </a:r>
            <a:r>
              <a:rPr lang="en-GB" baseline="0" dirty="0"/>
              <a:t> </a:t>
            </a:r>
            <a:r>
              <a:rPr lang="en-GB" dirty="0"/>
              <a:t>could be ‘who </a:t>
            </a:r>
            <a:r>
              <a:rPr lang="en-GB" baseline="0" dirty="0"/>
              <a:t>would you rather have as a teacher?’.</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15</a:t>
            </a:fld>
            <a:endParaRPr lang="en-GB"/>
          </a:p>
        </p:txBody>
      </p:sp>
    </p:spTree>
    <p:extLst>
      <p:ext uri="{BB962C8B-B14F-4D97-AF65-F5344CB8AC3E}">
        <p14:creationId xmlns:p14="http://schemas.microsoft.com/office/powerpoint/2010/main" val="3653668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 A grid –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follow up question</a:t>
            </a:r>
            <a:r>
              <a:rPr lang="en-GB" baseline="0" dirty="0"/>
              <a:t> </a:t>
            </a:r>
            <a:r>
              <a:rPr lang="en-GB" dirty="0"/>
              <a:t>could be ‘who </a:t>
            </a:r>
            <a:r>
              <a:rPr lang="en-GB" baseline="0" dirty="0"/>
              <a:t>would you rather have as a teacher?’.</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16</a:t>
            </a:fld>
            <a:endParaRPr lang="en-GB"/>
          </a:p>
        </p:txBody>
      </p:sp>
    </p:spTree>
    <p:extLst>
      <p:ext uri="{BB962C8B-B14F-4D97-AF65-F5344CB8AC3E}">
        <p14:creationId xmlns:p14="http://schemas.microsoft.com/office/powerpoint/2010/main" val="22145745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Blank writing</a:t>
            </a:r>
            <a:r>
              <a:rPr lang="en-GB" baseline="0" dirty="0"/>
              <a:t> exercise – Student A</a:t>
            </a:r>
          </a:p>
          <a:p>
            <a:r>
              <a:rPr lang="en-GB" baseline="0" dirty="0"/>
              <a:t>The aim here is that a) students recall and produce ‘</a:t>
            </a:r>
            <a:r>
              <a:rPr lang="en-GB" baseline="0" dirty="0" err="1"/>
              <a:t>es</a:t>
            </a:r>
            <a:r>
              <a:rPr lang="en-GB" baseline="0" dirty="0"/>
              <a:t>’ and ‘son’ and b) they are able to use ‘</a:t>
            </a:r>
            <a:r>
              <a:rPr lang="en-GB" baseline="0" dirty="0" err="1"/>
              <a:t>es</a:t>
            </a:r>
            <a:r>
              <a:rPr lang="en-GB" baseline="0" dirty="0"/>
              <a:t>’ / ‘son’ correctly with a singular/plural subject. </a:t>
            </a:r>
          </a:p>
          <a:p>
            <a:r>
              <a:rPr lang="en-GB" baseline="0" dirty="0"/>
              <a:t>Beforehand, check that students remember how to write ‘the history teacher’ / ‘the maths teachers’ in Spanish.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NB On Student A cards, the teachers are male, so adjectival agreement is masculine. </a:t>
            </a:r>
          </a:p>
          <a:p>
            <a:endParaRPr lang="en-GB"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17</a:t>
            </a:fld>
            <a:endParaRPr lang="en-GB"/>
          </a:p>
        </p:txBody>
      </p:sp>
    </p:spTree>
    <p:extLst>
      <p:ext uri="{BB962C8B-B14F-4D97-AF65-F5344CB8AC3E}">
        <p14:creationId xmlns:p14="http://schemas.microsoft.com/office/powerpoint/2010/main" val="1592075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Blank writing</a:t>
            </a:r>
            <a:r>
              <a:rPr lang="en-GB" baseline="0" dirty="0"/>
              <a:t> exercise – Student A</a:t>
            </a:r>
          </a:p>
          <a:p>
            <a:r>
              <a:rPr lang="en-GB" baseline="0" dirty="0"/>
              <a:t>The aim here is that a) students recall and produce ‘</a:t>
            </a:r>
            <a:r>
              <a:rPr lang="en-GB" baseline="0" dirty="0" err="1"/>
              <a:t>es</a:t>
            </a:r>
            <a:r>
              <a:rPr lang="en-GB" baseline="0" dirty="0"/>
              <a:t>’ and ‘son’ and b) they are able to use ‘</a:t>
            </a:r>
            <a:r>
              <a:rPr lang="en-GB" baseline="0" dirty="0" err="1"/>
              <a:t>es</a:t>
            </a:r>
            <a:r>
              <a:rPr lang="en-GB" baseline="0" dirty="0"/>
              <a:t>’ / ‘son’ correctly with a singular/plural subject. </a:t>
            </a:r>
          </a:p>
          <a:p>
            <a:r>
              <a:rPr lang="en-GB" baseline="0" dirty="0"/>
              <a:t>Beforehand, check that students remember how to write ‘the history teacher’ / ‘the maths teachers’ in Spanish. </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NB On Student A cards, the teachers are male, so adjectival agreement is masculine. </a:t>
            </a:r>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18</a:t>
            </a:fld>
            <a:endParaRPr lang="en-GB"/>
          </a:p>
        </p:txBody>
      </p:sp>
    </p:spTree>
    <p:extLst>
      <p:ext uri="{BB962C8B-B14F-4D97-AF65-F5344CB8AC3E}">
        <p14:creationId xmlns:p14="http://schemas.microsoft.com/office/powerpoint/2010/main" val="1957478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Blank writing</a:t>
            </a:r>
            <a:r>
              <a:rPr lang="en-GB" baseline="0" dirty="0"/>
              <a:t> exercise – Student B</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NB On Student B cards, the teachers are female, so adjectival agreement is feminine and ‘</a:t>
            </a:r>
            <a:r>
              <a:rPr lang="en-GB" baseline="0" dirty="0" err="1"/>
              <a:t>profesora</a:t>
            </a:r>
            <a:r>
              <a:rPr lang="en-GB" baseline="0" dirty="0"/>
              <a:t>’ is used.</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19</a:t>
            </a:fld>
            <a:endParaRPr lang="en-GB"/>
          </a:p>
        </p:txBody>
      </p:sp>
    </p:spTree>
    <p:extLst>
      <p:ext uri="{BB962C8B-B14F-4D97-AF65-F5344CB8AC3E}">
        <p14:creationId xmlns:p14="http://schemas.microsoft.com/office/powerpoint/2010/main" val="13680877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Blank writing</a:t>
            </a:r>
            <a:r>
              <a:rPr lang="en-GB" baseline="0" dirty="0"/>
              <a:t> exercise – Student B</a:t>
            </a:r>
          </a:p>
          <a:p>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NB On Student B cards, the teachers are female, so adjectival agreement is feminine and ‘</a:t>
            </a:r>
            <a:r>
              <a:rPr lang="en-GB" baseline="0" dirty="0" err="1"/>
              <a:t>profesora</a:t>
            </a:r>
            <a:r>
              <a:rPr lang="en-GB" baseline="0" dirty="0"/>
              <a:t>’ is used.</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20</a:t>
            </a:fld>
            <a:endParaRPr lang="en-GB"/>
          </a:p>
        </p:txBody>
      </p:sp>
    </p:spTree>
    <p:extLst>
      <p:ext uri="{BB962C8B-B14F-4D97-AF65-F5344CB8AC3E}">
        <p14:creationId xmlns:p14="http://schemas.microsoft.com/office/powerpoint/2010/main" val="26118703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Short grammar explanations can never be fully complete.</a:t>
            </a:r>
            <a:r>
              <a:rPr lang="en-GB" baseline="0" dirty="0"/>
              <a:t> (For example,</a:t>
            </a:r>
            <a:r>
              <a:rPr lang="en-GB" dirty="0"/>
              <a:t> ‘</a:t>
            </a:r>
            <a:r>
              <a:rPr lang="en-GB" dirty="0" err="1"/>
              <a:t>está</a:t>
            </a:r>
            <a:r>
              <a:rPr lang="en-GB" dirty="0"/>
              <a:t>’ and ‘</a:t>
            </a:r>
            <a:r>
              <a:rPr lang="en-GB" dirty="0" err="1"/>
              <a:t>están</a:t>
            </a:r>
            <a:r>
              <a:rPr lang="en-GB" dirty="0"/>
              <a:t>’ may also be used </a:t>
            </a:r>
            <a:r>
              <a:rPr lang="en-GB" baseline="0" dirty="0"/>
              <a:t>for ‘is’ and ‘are’.) The use of </a:t>
            </a:r>
            <a:r>
              <a:rPr lang="en-GB" i="1" baseline="0" dirty="0"/>
              <a:t>ser</a:t>
            </a:r>
            <a:r>
              <a:rPr lang="en-GB" baseline="0" dirty="0"/>
              <a:t> versus </a:t>
            </a:r>
            <a:r>
              <a:rPr lang="en-GB" i="1" baseline="0" dirty="0"/>
              <a:t>estar</a:t>
            </a:r>
            <a:r>
              <a:rPr lang="en-GB" baseline="0" dirty="0"/>
              <a:t> is addressed in grammar resources that students are likely to see later. The </a:t>
            </a:r>
            <a:r>
              <a:rPr lang="en-GB" dirty="0"/>
              <a:t>aim here is to get pupils to learn a ‘default’, main pattern and then introduce the complexities and exceptions to the rule later. In any case, evidence suggests that it is the </a:t>
            </a:r>
            <a:r>
              <a:rPr lang="en-GB" b="1" i="1" dirty="0"/>
              <a:t>practice</a:t>
            </a:r>
            <a:r>
              <a:rPr lang="en-GB" dirty="0"/>
              <a:t> activities that are most helpful for learning (rather than these grammar explanations).</a:t>
            </a:r>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1824877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Items 1-5 here (see next slide for 6-10)</a:t>
            </a:r>
          </a:p>
        </p:txBody>
      </p:sp>
      <p:sp>
        <p:nvSpPr>
          <p:cNvPr id="4" name="Slide Number Placeholder 3"/>
          <p:cNvSpPr>
            <a:spLocks noGrp="1"/>
          </p:cNvSpPr>
          <p:nvPr>
            <p:ph type="sldNum" sz="quarter" idx="10"/>
          </p:nvPr>
        </p:nvSpPr>
        <p:spPr/>
        <p:txBody>
          <a:bodyPr/>
          <a:lstStyle/>
          <a:p>
            <a:fld id="{672843D9-4757-4631-B0CD-BAA271821DF5}" type="slidenum">
              <a:rPr lang="en-GB" smtClean="0"/>
              <a:t>3</a:t>
            </a:fld>
            <a:endParaRPr lang="en-GB"/>
          </a:p>
        </p:txBody>
      </p:sp>
    </p:spTree>
    <p:extLst>
      <p:ext uri="{BB962C8B-B14F-4D97-AF65-F5344CB8AC3E}">
        <p14:creationId xmlns:p14="http://schemas.microsoft.com/office/powerpoint/2010/main" val="31460913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Items 1-5 (see next slide for 6-10)</a:t>
            </a:r>
          </a:p>
        </p:txBody>
      </p:sp>
      <p:sp>
        <p:nvSpPr>
          <p:cNvPr id="4" name="Slide Number Placeholder 3"/>
          <p:cNvSpPr>
            <a:spLocks noGrp="1"/>
          </p:cNvSpPr>
          <p:nvPr>
            <p:ph type="sldNum" sz="quarter" idx="10"/>
          </p:nvPr>
        </p:nvSpPr>
        <p:spPr/>
        <p:txBody>
          <a:bodyPr/>
          <a:lstStyle/>
          <a:p>
            <a:fld id="{672843D9-4757-4631-B0CD-BAA271821DF5}" type="slidenum">
              <a:rPr lang="en-GB" smtClean="0"/>
              <a:t>5</a:t>
            </a:fld>
            <a:endParaRPr lang="en-GB"/>
          </a:p>
        </p:txBody>
      </p:sp>
    </p:spTree>
    <p:extLst>
      <p:ext uri="{BB962C8B-B14F-4D97-AF65-F5344CB8AC3E}">
        <p14:creationId xmlns:p14="http://schemas.microsoft.com/office/powerpoint/2010/main" val="351969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Transcript. </a:t>
            </a:r>
            <a:r>
              <a:rPr lang="en-GB" dirty="0"/>
              <a:t>1. *noise* es alto / 2.</a:t>
            </a:r>
            <a:r>
              <a:rPr lang="en-GB" baseline="0" dirty="0"/>
              <a:t> *noise* son </a:t>
            </a:r>
            <a:r>
              <a:rPr lang="en-GB" baseline="0" dirty="0" err="1"/>
              <a:t>jovenes</a:t>
            </a:r>
            <a:r>
              <a:rPr lang="en-GB" baseline="0" dirty="0"/>
              <a:t> / 3. *noise* son </a:t>
            </a:r>
            <a:r>
              <a:rPr lang="en-GB" baseline="0" dirty="0" err="1"/>
              <a:t>claros</a:t>
            </a:r>
            <a:r>
              <a:rPr lang="en-GB" baseline="0" dirty="0"/>
              <a:t> / 4. *noise* es </a:t>
            </a:r>
            <a:r>
              <a:rPr lang="en-GB" baseline="0" dirty="0" err="1"/>
              <a:t>responsable</a:t>
            </a:r>
            <a:r>
              <a:rPr lang="en-GB" baseline="0" dirty="0"/>
              <a:t>. / 5. *noise* son </a:t>
            </a:r>
            <a:r>
              <a:rPr lang="en-GB" baseline="0" dirty="0" err="1"/>
              <a:t>pacientes</a:t>
            </a:r>
            <a:r>
              <a:rPr lang="en-GB" baseline="0" dirty="0"/>
              <a:t> / 6. *noise* son </a:t>
            </a:r>
            <a:r>
              <a:rPr lang="en-GB" baseline="0" dirty="0" err="1"/>
              <a:t>amables</a:t>
            </a:r>
            <a:r>
              <a:rPr lang="en-GB" baseline="0" dirty="0"/>
              <a:t>/ 7. *noise* son </a:t>
            </a:r>
            <a:r>
              <a:rPr lang="en-GB" baseline="0" dirty="0" err="1"/>
              <a:t>dinámicos</a:t>
            </a:r>
            <a:r>
              <a:rPr lang="en-GB" baseline="0" dirty="0"/>
              <a:t> / 8. *noise* es atento / 9. *noise* son </a:t>
            </a:r>
            <a:r>
              <a:rPr lang="en-GB" baseline="0" dirty="0" err="1"/>
              <a:t>inteligentes</a:t>
            </a:r>
            <a:r>
              <a:rPr lang="en-GB" baseline="0" dirty="0"/>
              <a:t> / 10. *noise* es </a:t>
            </a:r>
            <a:r>
              <a:rPr lang="en-GB" baseline="0" dirty="0" err="1"/>
              <a:t>tímido</a:t>
            </a: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7</a:t>
            </a:fld>
            <a:endParaRPr lang="en-GB"/>
          </a:p>
        </p:txBody>
      </p:sp>
    </p:spTree>
    <p:extLst>
      <p:ext uri="{BB962C8B-B14F-4D97-AF65-F5344CB8AC3E}">
        <p14:creationId xmlns:p14="http://schemas.microsoft.com/office/powerpoint/2010/main" val="7939564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Although gender agreement is not the focus of this activity, and students are not required to manipulate any of the adjectives, it might be useful to point out this pattern after the activity. </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8</a:t>
            </a:fld>
            <a:endParaRPr lang="en-GB"/>
          </a:p>
        </p:txBody>
      </p:sp>
    </p:spTree>
    <p:extLst>
      <p:ext uri="{BB962C8B-B14F-4D97-AF65-F5344CB8AC3E}">
        <p14:creationId xmlns:p14="http://schemas.microsoft.com/office/powerpoint/2010/main" val="2565918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Student </a:t>
            </a:r>
            <a:r>
              <a:rPr lang="en-GB" baseline="0" dirty="0"/>
              <a:t>A describes his/her picture to Student B, using the adjective and singularity/plurality information in the pictures.</a:t>
            </a:r>
          </a:p>
          <a:p>
            <a:r>
              <a:rPr lang="en-GB" baseline="0" dirty="0"/>
              <a:t>Instruct students to refer to the item number i.e. </a:t>
            </a:r>
            <a:r>
              <a:rPr lang="en-GB" b="0" baseline="0" dirty="0"/>
              <a:t>“En </a:t>
            </a:r>
            <a:r>
              <a:rPr lang="en-GB" b="0" baseline="0" dirty="0" err="1" smtClean="0"/>
              <a:t>número</a:t>
            </a:r>
            <a:r>
              <a:rPr lang="en-GB" b="0" baseline="0" dirty="0" smtClean="0"/>
              <a:t> </a:t>
            </a:r>
            <a:r>
              <a:rPr lang="en-GB" b="0" baseline="0" dirty="0" err="1"/>
              <a:t>uno</a:t>
            </a:r>
            <a:r>
              <a:rPr lang="en-GB" b="0" baseline="0" dirty="0"/>
              <a:t>, son…”, “En </a:t>
            </a:r>
            <a:r>
              <a:rPr lang="en-GB" b="0" baseline="0" dirty="0" err="1"/>
              <a:t>número</a:t>
            </a:r>
            <a:r>
              <a:rPr lang="en-GB" b="0" baseline="0" dirty="0"/>
              <a:t> dos, es…” </a:t>
            </a:r>
            <a:r>
              <a:rPr lang="en-GB" baseline="0" dirty="0"/>
              <a:t>and </a:t>
            </a:r>
            <a:r>
              <a:rPr lang="en-GB" b="0" u="none" baseline="0" dirty="0"/>
              <a:t>not</a:t>
            </a:r>
            <a:r>
              <a:rPr lang="en-GB" baseline="0" dirty="0"/>
              <a:t> ‘el </a:t>
            </a:r>
            <a:r>
              <a:rPr lang="en-GB" baseline="0" dirty="0" err="1"/>
              <a:t>profesor</a:t>
            </a:r>
            <a:r>
              <a:rPr lang="en-GB" baseline="0" dirty="0"/>
              <a:t> es’, ‘</a:t>
            </a:r>
            <a:r>
              <a:rPr lang="en-GB" baseline="0" dirty="0" err="1"/>
              <a:t>los</a:t>
            </a:r>
            <a:r>
              <a:rPr lang="en-GB" baseline="0" dirty="0"/>
              <a:t> </a:t>
            </a:r>
            <a:r>
              <a:rPr lang="en-GB" baseline="0" dirty="0" err="1"/>
              <a:t>profesores</a:t>
            </a:r>
            <a:r>
              <a:rPr lang="en-GB" baseline="0" dirty="0"/>
              <a:t> son’. In this way, Student B will have to listen out for ‘es’ or ‘son’ to know who Student A is referring to.</a:t>
            </a:r>
          </a:p>
          <a:p>
            <a:endParaRPr lang="en-GB" baseline="0" dirty="0"/>
          </a:p>
          <a:p>
            <a:r>
              <a:rPr lang="en-GB" sz="1200" b="0" i="0" kern="1200" dirty="0">
                <a:solidFill>
                  <a:schemeClr val="tx1"/>
                </a:solidFill>
                <a:effectLst/>
                <a:latin typeface="+mn-lt"/>
                <a:ea typeface="+mn-ea"/>
                <a:cs typeface="+mn-cs"/>
              </a:rPr>
              <a:t>Tell the students briefly that they should add an ‘s’ to the adjectives if they refer to more than one teacher. </a:t>
            </a:r>
            <a:r>
              <a:rPr lang="en-GB" sz="1200" b="0" i="0" kern="1200" dirty="0" smtClean="0">
                <a:solidFill>
                  <a:schemeClr val="tx1"/>
                </a:solidFill>
                <a:effectLst/>
                <a:latin typeface="+mn-lt"/>
                <a:ea typeface="+mn-ea"/>
                <a:cs typeface="+mn-cs"/>
              </a:rPr>
              <a:t>But </a:t>
            </a:r>
            <a:r>
              <a:rPr lang="en-GB" sz="1200" b="0" i="0" kern="1200" dirty="0">
                <a:solidFill>
                  <a:schemeClr val="tx1"/>
                </a:solidFill>
                <a:effectLst/>
                <a:latin typeface="+mn-lt"/>
                <a:ea typeface="+mn-ea"/>
                <a:cs typeface="+mn-cs"/>
              </a:rPr>
              <a:t>this isn’t the focus of the task here, so it’s not so important to spend long talking about this or correct the students on this.</a:t>
            </a:r>
          </a:p>
          <a:p>
            <a:r>
              <a:rPr lang="en-GB" baseline="0" dirty="0"/>
              <a:t> </a:t>
            </a:r>
          </a:p>
          <a:p>
            <a:r>
              <a:rPr lang="en-GB" baseline="0" dirty="0"/>
              <a:t>Vocabulary frequency rankings (1 indicates the most common word in Spanish)</a:t>
            </a:r>
          </a:p>
          <a:p>
            <a:r>
              <a:rPr lang="en-GB" dirty="0"/>
              <a:t>alto</a:t>
            </a:r>
            <a:r>
              <a:rPr lang="en-GB" baseline="0" dirty="0"/>
              <a:t> [231]; joven [423]; </a:t>
            </a:r>
            <a:r>
              <a:rPr lang="en-GB" baseline="0" dirty="0" err="1"/>
              <a:t>paciente</a:t>
            </a:r>
            <a:r>
              <a:rPr lang="en-GB" baseline="0" dirty="0"/>
              <a:t> [1119]; atento [3001]; </a:t>
            </a:r>
            <a:r>
              <a:rPr lang="en-GB" baseline="0" dirty="0" err="1"/>
              <a:t>inteligente</a:t>
            </a:r>
            <a:r>
              <a:rPr lang="en-GB" baseline="0" dirty="0"/>
              <a:t> [2167]; </a:t>
            </a:r>
            <a:r>
              <a:rPr lang="en-GB" baseline="0" dirty="0" err="1"/>
              <a:t>tímido</a:t>
            </a:r>
            <a:r>
              <a:rPr lang="en-GB" baseline="0" dirty="0"/>
              <a:t> [3607]</a:t>
            </a:r>
          </a:p>
          <a:p>
            <a:r>
              <a:rPr lang="en-GB" dirty="0"/>
              <a:t>Source: </a:t>
            </a:r>
            <a:r>
              <a:rPr lang="en-GB" baseline="0" dirty="0"/>
              <a:t>Davies, M. &amp; Davies, K. (2018). </a:t>
            </a:r>
            <a:r>
              <a:rPr lang="en-GB" i="1" baseline="0" dirty="0"/>
              <a:t>A frequency dictionary of Spanish: Core vocabulary for learners </a:t>
            </a:r>
            <a:r>
              <a:rPr lang="en-GB" i="0" baseline="0" dirty="0"/>
              <a:t>(2</a:t>
            </a:r>
            <a:r>
              <a:rPr lang="en-GB" i="0" baseline="30000" dirty="0"/>
              <a:t>nd</a:t>
            </a:r>
            <a:r>
              <a:rPr lang="en-GB" i="0" baseline="0" dirty="0"/>
              <a:t> ed.)</a:t>
            </a:r>
            <a:r>
              <a:rPr lang="en-GB" baseline="0" dirty="0"/>
              <a:t>. London: Routledge. </a:t>
            </a:r>
          </a:p>
          <a:p>
            <a:endParaRPr lang="en-GB" baseline="0" dirty="0"/>
          </a:p>
        </p:txBody>
      </p:sp>
      <p:sp>
        <p:nvSpPr>
          <p:cNvPr id="4" name="Slide Number Placeholder 3"/>
          <p:cNvSpPr>
            <a:spLocks noGrp="1"/>
          </p:cNvSpPr>
          <p:nvPr>
            <p:ph type="sldNum" sz="quarter" idx="10"/>
          </p:nvPr>
        </p:nvSpPr>
        <p:spPr/>
        <p:txBody>
          <a:bodyPr/>
          <a:lstStyle/>
          <a:p>
            <a:fld id="{672843D9-4757-4631-B0CD-BAA271821DF5}" type="slidenum">
              <a:rPr lang="en-GB" smtClean="0"/>
              <a:t>9</a:t>
            </a:fld>
            <a:endParaRPr lang="en-GB"/>
          </a:p>
        </p:txBody>
      </p:sp>
    </p:spTree>
    <p:extLst>
      <p:ext uri="{BB962C8B-B14F-4D97-AF65-F5344CB8AC3E}">
        <p14:creationId xmlns:p14="http://schemas.microsoft.com/office/powerpoint/2010/main" val="30670541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a:t>
            </a:r>
            <a:r>
              <a:rPr lang="en-GB" baseline="0" dirty="0"/>
              <a:t> swap roles and talk about a new set of teachers. Student B now describes some other new teachers (Spanish teachers and geography teacher). Student A now listens.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Instruct students to refer to the item number i.e. </a:t>
            </a:r>
            <a:r>
              <a:rPr lang="en-GB" b="0" baseline="0" dirty="0"/>
              <a:t>“En </a:t>
            </a:r>
            <a:r>
              <a:rPr lang="en-GB" b="0" baseline="0" dirty="0" err="1"/>
              <a:t>número</a:t>
            </a:r>
            <a:r>
              <a:rPr lang="en-GB" b="0" baseline="0" dirty="0"/>
              <a:t> </a:t>
            </a:r>
            <a:r>
              <a:rPr lang="en-GB" b="0" baseline="0" dirty="0" err="1"/>
              <a:t>uno</a:t>
            </a:r>
            <a:r>
              <a:rPr lang="en-GB" b="0" baseline="0" dirty="0"/>
              <a:t>, son…”, “En </a:t>
            </a:r>
            <a:r>
              <a:rPr lang="en-GB" b="0" baseline="0" dirty="0" err="1"/>
              <a:t>número</a:t>
            </a:r>
            <a:r>
              <a:rPr lang="en-GB" b="0" baseline="0" dirty="0"/>
              <a:t> dos, es…” </a:t>
            </a:r>
            <a:r>
              <a:rPr lang="en-GB" baseline="0" dirty="0"/>
              <a:t>and </a:t>
            </a:r>
            <a:r>
              <a:rPr lang="en-GB" b="0" u="none" baseline="0" dirty="0"/>
              <a:t>not</a:t>
            </a:r>
            <a:r>
              <a:rPr lang="en-GB" baseline="0" dirty="0"/>
              <a:t> ‘el </a:t>
            </a:r>
            <a:r>
              <a:rPr lang="en-GB" baseline="0" dirty="0" err="1"/>
              <a:t>profesor</a:t>
            </a:r>
            <a:r>
              <a:rPr lang="en-GB" baseline="0" dirty="0"/>
              <a:t> es’, ‘</a:t>
            </a:r>
            <a:r>
              <a:rPr lang="en-GB" baseline="0" dirty="0" err="1"/>
              <a:t>los</a:t>
            </a:r>
            <a:r>
              <a:rPr lang="en-GB" baseline="0" dirty="0"/>
              <a:t> </a:t>
            </a:r>
            <a:r>
              <a:rPr lang="en-GB" baseline="0" dirty="0" err="1"/>
              <a:t>profesores</a:t>
            </a:r>
            <a:r>
              <a:rPr lang="en-GB" baseline="0" dirty="0"/>
              <a:t> son’. In this way, Student B will have to listen out for ‘</a:t>
            </a:r>
            <a:r>
              <a:rPr lang="en-GB" baseline="0" dirty="0" err="1"/>
              <a:t>es</a:t>
            </a:r>
            <a:r>
              <a:rPr lang="en-GB" baseline="0" dirty="0"/>
              <a:t>’ or ‘son’ to know who Student A is referring 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r>
              <a:rPr lang="en-GB" sz="1200" b="0" i="0" kern="1200" dirty="0">
                <a:solidFill>
                  <a:schemeClr val="tx1"/>
                </a:solidFill>
                <a:effectLst/>
                <a:latin typeface="+mn-lt"/>
                <a:ea typeface="+mn-ea"/>
                <a:cs typeface="+mn-cs"/>
              </a:rPr>
              <a:t>Tell the students briefly that they should add an ‘s’ to the adjectives if they refer to more than one teacher. But, this isn’t the focus of the task here, so it’s not so important to spend long talking about this or correct the students on this.</a:t>
            </a:r>
          </a:p>
          <a:p>
            <a:endParaRPr lang="en-GB" dirty="0"/>
          </a:p>
          <a:p>
            <a:r>
              <a:rPr lang="en-GB" baseline="0" dirty="0"/>
              <a:t>Vocabulary frequency rankings (1 indicates the most common word in Spanish)</a:t>
            </a:r>
          </a:p>
          <a:p>
            <a:r>
              <a:rPr lang="en-GB" dirty="0" err="1"/>
              <a:t>amable</a:t>
            </a:r>
            <a:r>
              <a:rPr lang="en-GB" baseline="0" dirty="0"/>
              <a:t> [2707]; </a:t>
            </a:r>
            <a:r>
              <a:rPr lang="en-GB" baseline="0" dirty="0" err="1"/>
              <a:t>claro</a:t>
            </a:r>
            <a:r>
              <a:rPr lang="en-GB" baseline="0" dirty="0"/>
              <a:t> [124]; </a:t>
            </a:r>
            <a:r>
              <a:rPr lang="en-GB" baseline="0" dirty="0" err="1"/>
              <a:t>paciente</a:t>
            </a:r>
            <a:r>
              <a:rPr lang="en-GB" baseline="0" dirty="0"/>
              <a:t> [1119]; </a:t>
            </a:r>
            <a:r>
              <a:rPr lang="en-GB" baseline="0" dirty="0" err="1"/>
              <a:t>dinámico</a:t>
            </a:r>
            <a:r>
              <a:rPr lang="en-GB" baseline="0" dirty="0"/>
              <a:t> [4033]; </a:t>
            </a:r>
            <a:r>
              <a:rPr lang="en-GB" baseline="0" dirty="0" err="1"/>
              <a:t>atento</a:t>
            </a:r>
            <a:r>
              <a:rPr lang="en-GB" baseline="0" dirty="0"/>
              <a:t>[3001]; </a:t>
            </a:r>
            <a:r>
              <a:rPr lang="en-GB" baseline="0" dirty="0" err="1"/>
              <a:t>inteligente</a:t>
            </a:r>
            <a:r>
              <a:rPr lang="en-GB" baseline="0" dirty="0"/>
              <a:t> [2167]</a:t>
            </a:r>
          </a:p>
          <a:p>
            <a:r>
              <a:rPr lang="en-GB" dirty="0"/>
              <a:t>Source: </a:t>
            </a:r>
            <a:r>
              <a:rPr lang="en-GB" baseline="0" dirty="0"/>
              <a:t>Davies, M. &amp; Davies, K. (2018). </a:t>
            </a:r>
            <a:r>
              <a:rPr lang="en-GB" i="1" baseline="0" dirty="0"/>
              <a:t>A frequency dictionary of Spanish: Core vocabulary for learners </a:t>
            </a:r>
            <a:r>
              <a:rPr lang="en-GB" i="0" baseline="0" dirty="0"/>
              <a:t>(2</a:t>
            </a:r>
            <a:r>
              <a:rPr lang="en-GB" i="0" baseline="30000" dirty="0"/>
              <a:t>nd</a:t>
            </a:r>
            <a:r>
              <a:rPr lang="en-GB" i="0" baseline="0" dirty="0"/>
              <a:t> ed.)</a:t>
            </a:r>
            <a:r>
              <a:rPr lang="en-GB" baseline="0" dirty="0"/>
              <a:t>. London: Routledge. </a:t>
            </a:r>
          </a:p>
          <a:p>
            <a:endParaRPr lang="en-GB" dirty="0"/>
          </a:p>
          <a:p>
            <a:r>
              <a:rPr lang="en-GB" dirty="0"/>
              <a:t>Other adjectives that could be useful in this context, and used to produce</a:t>
            </a:r>
            <a:r>
              <a:rPr lang="en-GB" baseline="0" dirty="0"/>
              <a:t> further variants of this activity:</a:t>
            </a:r>
            <a:br>
              <a:rPr lang="en-GB" baseline="0" dirty="0"/>
            </a:br>
            <a:r>
              <a:rPr lang="en-GB" baseline="0" dirty="0" err="1"/>
              <a:t>raro</a:t>
            </a:r>
            <a:r>
              <a:rPr lang="en-GB" baseline="0" dirty="0"/>
              <a:t> [1005]; </a:t>
            </a:r>
            <a:r>
              <a:rPr lang="en-GB" baseline="0" dirty="0" err="1"/>
              <a:t>interesante</a:t>
            </a:r>
            <a:r>
              <a:rPr lang="en-GB" baseline="0" dirty="0"/>
              <a:t> [616]; </a:t>
            </a:r>
            <a:r>
              <a:rPr lang="en-GB" baseline="0" dirty="0" err="1"/>
              <a:t>divertido</a:t>
            </a:r>
            <a:r>
              <a:rPr lang="en-GB" baseline="0" dirty="0"/>
              <a:t> [2465]; tonto [2379]; </a:t>
            </a:r>
            <a:r>
              <a:rPr lang="en-GB" baseline="0" dirty="0" err="1"/>
              <a:t>severo</a:t>
            </a:r>
            <a:r>
              <a:rPr lang="en-GB" baseline="0" dirty="0"/>
              <a:t> [2879]; </a:t>
            </a:r>
            <a:r>
              <a:rPr lang="en-GB" baseline="0" dirty="0" err="1"/>
              <a:t>estricto</a:t>
            </a:r>
            <a:r>
              <a:rPr lang="en-GB" baseline="0" dirty="0"/>
              <a:t> [3155]; </a:t>
            </a:r>
            <a:r>
              <a:rPr lang="en-GB" baseline="0" dirty="0" err="1"/>
              <a:t>simpático</a:t>
            </a:r>
            <a:r>
              <a:rPr lang="en-GB" baseline="0" dirty="0"/>
              <a:t> [3349]; </a:t>
            </a:r>
            <a:r>
              <a:rPr lang="en-GB" baseline="0" dirty="0" err="1"/>
              <a:t>gracioso</a:t>
            </a:r>
            <a:r>
              <a:rPr lang="en-GB" baseline="0" dirty="0"/>
              <a:t> [3874]; </a:t>
            </a:r>
            <a:r>
              <a:rPr lang="en-GB" baseline="0" dirty="0" err="1"/>
              <a:t>aburrido</a:t>
            </a:r>
            <a:r>
              <a:rPr lang="en-GB" baseline="0" dirty="0"/>
              <a:t> [3917]; </a:t>
            </a:r>
            <a:r>
              <a:rPr lang="en-GB" baseline="0" dirty="0" err="1"/>
              <a:t>cómico</a:t>
            </a:r>
            <a:r>
              <a:rPr lang="en-GB" baseline="0" dirty="0"/>
              <a:t> [4889].</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10</a:t>
            </a:fld>
            <a:endParaRPr lang="en-GB"/>
          </a:p>
        </p:txBody>
      </p:sp>
    </p:spTree>
    <p:extLst>
      <p:ext uri="{BB962C8B-B14F-4D97-AF65-F5344CB8AC3E}">
        <p14:creationId xmlns:p14="http://schemas.microsoft.com/office/powerpoint/2010/main" val="31787577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Help slide for student</a:t>
            </a:r>
            <a:r>
              <a:rPr lang="en-GB" sz="1200" b="0" i="0" kern="1200" baseline="0" dirty="0">
                <a:solidFill>
                  <a:schemeClr val="tx1"/>
                </a:solidFill>
                <a:effectLst/>
                <a:latin typeface="+mn-lt"/>
                <a:ea typeface="+mn-ea"/>
                <a:cs typeface="+mn-cs"/>
              </a:rPr>
              <a:t> A</a:t>
            </a: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kern="1200" dirty="0">
                <a:solidFill>
                  <a:schemeClr val="tx1"/>
                </a:solidFill>
                <a:effectLst/>
                <a:latin typeface="+mn-lt"/>
                <a:ea typeface="+mn-ea"/>
                <a:cs typeface="+mn-cs"/>
              </a:rPr>
              <a:t>These could be shown briefly for a couple of minutes in a quick "revision and knowledge check" opportunity before the speaking activity. They would</a:t>
            </a:r>
            <a:r>
              <a:rPr lang="en-GB" sz="1200" b="0" i="0" kern="1200" baseline="0" dirty="0">
                <a:solidFill>
                  <a:schemeClr val="tx1"/>
                </a:solidFill>
                <a:effectLst/>
                <a:latin typeface="+mn-lt"/>
                <a:ea typeface="+mn-ea"/>
                <a:cs typeface="+mn-cs"/>
              </a:rPr>
              <a:t> then be removed.</a:t>
            </a: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11</a:t>
            </a:fld>
            <a:endParaRPr lang="en-GB"/>
          </a:p>
        </p:txBody>
      </p:sp>
    </p:spTree>
    <p:extLst>
      <p:ext uri="{BB962C8B-B14F-4D97-AF65-F5344CB8AC3E}">
        <p14:creationId xmlns:p14="http://schemas.microsoft.com/office/powerpoint/2010/main" val="1717084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Tree>
    <p:extLst>
      <p:ext uri="{BB962C8B-B14F-4D97-AF65-F5344CB8AC3E}">
        <p14:creationId xmlns:p14="http://schemas.microsoft.com/office/powerpoint/2010/main" val="39568580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15/05/2019</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25277869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15/05/2019</a:t>
            </a:fld>
            <a:endParaRPr lang="en-GB"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2324648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09123AB-8DD5-44FA-A6CD-64C5676BAE9E}" type="datetimeFigureOut">
              <a:rPr lang="en-GB" smtClean="0"/>
              <a:t>15/05/2019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1A5107-8ACA-4E2C-8C9B-F195F338B789}" type="slidenum">
              <a:rPr lang="en-GB" smtClean="0"/>
              <a:t>‹#›</a:t>
            </a:fld>
            <a:endParaRPr lang="en-GB"/>
          </a:p>
        </p:txBody>
      </p:sp>
    </p:spTree>
    <p:extLst>
      <p:ext uri="{BB962C8B-B14F-4D97-AF65-F5344CB8AC3E}">
        <p14:creationId xmlns:p14="http://schemas.microsoft.com/office/powerpoint/2010/main" val="41099590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09123AB-8DD5-44FA-A6CD-64C5676BAE9E}" type="datetimeFigureOut">
              <a:rPr lang="en-GB" smtClean="0"/>
              <a:t>15/05/2019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1A5107-8ACA-4E2C-8C9B-F195F338B789}" type="slidenum">
              <a:rPr lang="en-GB" smtClean="0"/>
              <a:t>‹#›</a:t>
            </a:fld>
            <a:endParaRPr lang="en-GB"/>
          </a:p>
        </p:txBody>
      </p:sp>
    </p:spTree>
    <p:extLst>
      <p:ext uri="{BB962C8B-B14F-4D97-AF65-F5344CB8AC3E}">
        <p14:creationId xmlns:p14="http://schemas.microsoft.com/office/powerpoint/2010/main" val="4097426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09123AB-8DD5-44FA-A6CD-64C5676BAE9E}" type="datetimeFigureOut">
              <a:rPr lang="en-GB" smtClean="0"/>
              <a:t>15/05/2019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1A5107-8ACA-4E2C-8C9B-F195F338B789}" type="slidenum">
              <a:rPr lang="en-GB" smtClean="0"/>
              <a:t>‹#›</a:t>
            </a:fld>
            <a:endParaRPr lang="en-GB"/>
          </a:p>
        </p:txBody>
      </p:sp>
    </p:spTree>
    <p:extLst>
      <p:ext uri="{BB962C8B-B14F-4D97-AF65-F5344CB8AC3E}">
        <p14:creationId xmlns:p14="http://schemas.microsoft.com/office/powerpoint/2010/main" val="22580899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09123AB-8DD5-44FA-A6CD-64C5676BAE9E}" type="datetimeFigureOut">
              <a:rPr lang="en-GB" smtClean="0"/>
              <a:t>15/05/2019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71A5107-8ACA-4E2C-8C9B-F195F338B789}" type="slidenum">
              <a:rPr lang="en-GB" smtClean="0"/>
              <a:t>‹#›</a:t>
            </a:fld>
            <a:endParaRPr lang="en-GB"/>
          </a:p>
        </p:txBody>
      </p:sp>
    </p:spTree>
    <p:extLst>
      <p:ext uri="{BB962C8B-B14F-4D97-AF65-F5344CB8AC3E}">
        <p14:creationId xmlns:p14="http://schemas.microsoft.com/office/powerpoint/2010/main" val="2905415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09123AB-8DD5-44FA-A6CD-64C5676BAE9E}" type="datetimeFigureOut">
              <a:rPr lang="en-GB" smtClean="0"/>
              <a:t>15/05/2019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71A5107-8ACA-4E2C-8C9B-F195F338B789}" type="slidenum">
              <a:rPr lang="en-GB" smtClean="0"/>
              <a:t>‹#›</a:t>
            </a:fld>
            <a:endParaRPr lang="en-GB"/>
          </a:p>
        </p:txBody>
      </p:sp>
    </p:spTree>
    <p:extLst>
      <p:ext uri="{BB962C8B-B14F-4D97-AF65-F5344CB8AC3E}">
        <p14:creationId xmlns:p14="http://schemas.microsoft.com/office/powerpoint/2010/main" val="275799417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09123AB-8DD5-44FA-A6CD-64C5676BAE9E}" type="datetimeFigureOut">
              <a:rPr lang="en-GB" smtClean="0"/>
              <a:t>15/05/2019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71A5107-8ACA-4E2C-8C9B-F195F338B789}" type="slidenum">
              <a:rPr lang="en-GB" smtClean="0"/>
              <a:t>‹#›</a:t>
            </a:fld>
            <a:endParaRPr lang="en-GB"/>
          </a:p>
        </p:txBody>
      </p:sp>
    </p:spTree>
    <p:extLst>
      <p:ext uri="{BB962C8B-B14F-4D97-AF65-F5344CB8AC3E}">
        <p14:creationId xmlns:p14="http://schemas.microsoft.com/office/powerpoint/2010/main" val="24254534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9123AB-8DD5-44FA-A6CD-64C5676BAE9E}" type="datetimeFigureOut">
              <a:rPr lang="en-GB" smtClean="0"/>
              <a:t>15/05/2019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71A5107-8ACA-4E2C-8C9B-F195F338B789}" type="slidenum">
              <a:rPr lang="en-GB" smtClean="0"/>
              <a:t>‹#›</a:t>
            </a:fld>
            <a:endParaRPr lang="en-GB"/>
          </a:p>
        </p:txBody>
      </p:sp>
    </p:spTree>
    <p:extLst>
      <p:ext uri="{BB962C8B-B14F-4D97-AF65-F5344CB8AC3E}">
        <p14:creationId xmlns:p14="http://schemas.microsoft.com/office/powerpoint/2010/main" val="6974190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09123AB-8DD5-44FA-A6CD-64C5676BAE9E}" type="datetimeFigureOut">
              <a:rPr lang="en-GB" smtClean="0"/>
              <a:t>15/05/2019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71A5107-8ACA-4E2C-8C9B-F195F338B789}" type="slidenum">
              <a:rPr lang="en-GB" smtClean="0"/>
              <a:t>‹#›</a:t>
            </a:fld>
            <a:endParaRPr lang="en-GB"/>
          </a:p>
        </p:txBody>
      </p:sp>
    </p:spTree>
    <p:extLst>
      <p:ext uri="{BB962C8B-B14F-4D97-AF65-F5344CB8AC3E}">
        <p14:creationId xmlns:p14="http://schemas.microsoft.com/office/powerpoint/2010/main" val="9044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7866992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09123AB-8DD5-44FA-A6CD-64C5676BAE9E}" type="datetimeFigureOut">
              <a:rPr lang="en-GB" smtClean="0"/>
              <a:t>15/05/2019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71A5107-8ACA-4E2C-8C9B-F195F338B789}" type="slidenum">
              <a:rPr lang="en-GB" smtClean="0"/>
              <a:t>‹#›</a:t>
            </a:fld>
            <a:endParaRPr lang="en-GB"/>
          </a:p>
        </p:txBody>
      </p:sp>
    </p:spTree>
    <p:extLst>
      <p:ext uri="{BB962C8B-B14F-4D97-AF65-F5344CB8AC3E}">
        <p14:creationId xmlns:p14="http://schemas.microsoft.com/office/powerpoint/2010/main" val="2750858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09123AB-8DD5-44FA-A6CD-64C5676BAE9E}" type="datetimeFigureOut">
              <a:rPr lang="en-GB" smtClean="0"/>
              <a:t>15/05/2019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1A5107-8ACA-4E2C-8C9B-F195F338B789}" type="slidenum">
              <a:rPr lang="en-GB" smtClean="0"/>
              <a:t>‹#›</a:t>
            </a:fld>
            <a:endParaRPr lang="en-GB"/>
          </a:p>
        </p:txBody>
      </p:sp>
    </p:spTree>
    <p:extLst>
      <p:ext uri="{BB962C8B-B14F-4D97-AF65-F5344CB8AC3E}">
        <p14:creationId xmlns:p14="http://schemas.microsoft.com/office/powerpoint/2010/main" val="38116020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09123AB-8DD5-44FA-A6CD-64C5676BAE9E}" type="datetimeFigureOut">
              <a:rPr lang="en-GB" smtClean="0"/>
              <a:t>15/05/2019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71A5107-8ACA-4E2C-8C9B-F195F338B789}" type="slidenum">
              <a:rPr lang="en-GB" smtClean="0"/>
              <a:t>‹#›</a:t>
            </a:fld>
            <a:endParaRPr lang="en-GB"/>
          </a:p>
        </p:txBody>
      </p:sp>
    </p:spTree>
    <p:extLst>
      <p:ext uri="{BB962C8B-B14F-4D97-AF65-F5344CB8AC3E}">
        <p14:creationId xmlns:p14="http://schemas.microsoft.com/office/powerpoint/2010/main" val="835390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8048738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606560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58377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5204779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15/05/2019</a:t>
            </a:fld>
            <a:endParaRPr lang="en-GB" dirty="0"/>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15798259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15/05/2019</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1057678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lvl1pPr>
              <a:defRPr>
                <a:latin typeface="Century Gothic" panose="020B0502020202020204" pitchFamily="34" charset="0"/>
              </a:defRPr>
            </a:lvl1pPr>
          </a:lstStyle>
          <a:p>
            <a:fld id="{80FB12E3-6F75-41C0-8FD2-F7ED0FB4E94A}" type="datetimeFigureOut">
              <a:rPr lang="en-GB" smtClean="0"/>
              <a:pPr/>
              <a:t>15/05/2019</a:t>
            </a:fld>
            <a:endParaRPr lang="en-GB" dirty="0"/>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lvl1pPr>
              <a:defRPr>
                <a:latin typeface="Century Gothic" panose="020B0502020202020204" pitchFamily="34" charset="0"/>
              </a:defRPr>
            </a:lvl1pPr>
          </a:lstStyle>
          <a:p>
            <a:endParaRPr lang="en-GB" dirty="0"/>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lvl1pPr>
              <a:defRPr>
                <a:latin typeface="Century Gothic" panose="020B0502020202020204" pitchFamily="34" charset="0"/>
              </a:defRPr>
            </a:lvl1pPr>
          </a:lstStyle>
          <a:p>
            <a:fld id="{AD31E8EB-F65A-4D69-92C9-21AA3BC167FC}" type="slidenum">
              <a:rPr lang="en-GB" smtClean="0"/>
              <a:pPr/>
              <a:t>‹#›</a:t>
            </a:fld>
            <a:endParaRPr lang="en-GB" dirty="0"/>
          </a:p>
        </p:txBody>
      </p:sp>
    </p:spTree>
    <p:extLst>
      <p:ext uri="{BB962C8B-B14F-4D97-AF65-F5344CB8AC3E}">
        <p14:creationId xmlns:p14="http://schemas.microsoft.com/office/powerpoint/2010/main" val="34753144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hyperlink" Target="https://creativecommons.org/licenses/by-nc-sa/4.0/" TargetMode="Externa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485120" y="-61459"/>
            <a:ext cx="1627856" cy="56313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 y="0"/>
            <a:ext cx="4775200" cy="417830"/>
          </a:xfrm>
          <a:prstGeom prst="rect">
            <a:avLst/>
          </a:prstGeom>
        </p:spPr>
      </p:pic>
      <p:sp>
        <p:nvSpPr>
          <p:cNvPr id="4" name="Rectangle 3"/>
          <p:cNvSpPr/>
          <p:nvPr userDrawn="1"/>
        </p:nvSpPr>
        <p:spPr>
          <a:xfrm>
            <a:off x="9088583" y="6572243"/>
            <a:ext cx="8434647" cy="430887"/>
          </a:xfrm>
          <a:prstGeom prst="rect">
            <a:avLst/>
          </a:prstGeom>
        </p:spPr>
        <p:txBody>
          <a:bodyPr wrap="square">
            <a:spAutoFit/>
          </a:bodyPr>
          <a:lstStyle/>
          <a:p>
            <a:r>
              <a:rPr lang="en-GB" sz="1100" dirty="0">
                <a:solidFill>
                  <a:srgbClr val="002060"/>
                </a:solidFill>
                <a:latin typeface="Century Gothic" panose="020B0502020202020204" pitchFamily="34" charset="0"/>
              </a:rPr>
              <a:t>Material</a:t>
            </a:r>
            <a:r>
              <a:rPr lang="en-GB" sz="1100" dirty="0">
                <a:solidFill>
                  <a:srgbClr val="002060"/>
                </a:solidFill>
                <a:latin typeface="Arial" panose="020B0604020202020204" pitchFamily="34" charset="0"/>
              </a:rPr>
              <a:t> </a:t>
            </a:r>
            <a:r>
              <a:rPr lang="en-GB" sz="1100" dirty="0">
                <a:solidFill>
                  <a:srgbClr val="002060"/>
                </a:solidFill>
                <a:latin typeface="Century Gothic" panose="020B0502020202020204" pitchFamily="34" charset="0"/>
              </a:rPr>
              <a:t>licensed as </a:t>
            </a:r>
            <a:r>
              <a:rPr lang="en-GB" sz="1100" b="1" u="sng" dirty="0">
                <a:solidFill>
                  <a:srgbClr val="FFFFFF"/>
                </a:solidFill>
                <a:latin typeface="Century Gothic" panose="020B0502020202020204" pitchFamily="34" charset="0"/>
                <a:hlinkClick r:id="rId16"/>
              </a:rPr>
              <a:t>CC BY-NC-SA 4.0</a:t>
            </a:r>
            <a:r>
              <a:rPr lang="en-GB" sz="1100" dirty="0">
                <a:latin typeface="Century Gothic" panose="020B0502020202020204" pitchFamily="34" charset="0"/>
              </a:rPr>
              <a:t/>
            </a:r>
            <a:br>
              <a:rPr lang="en-GB" sz="1100" dirty="0">
                <a:latin typeface="Century Gothic" panose="020B0502020202020204" pitchFamily="34" charset="0"/>
              </a:rPr>
            </a:br>
            <a:endParaRPr lang="en-GB" sz="1100" dirty="0">
              <a:latin typeface="Century Gothic" panose="020B0502020202020204" pitchFamily="34" charset="0"/>
            </a:endParaRPr>
          </a:p>
        </p:txBody>
      </p:sp>
      <p:sp>
        <p:nvSpPr>
          <p:cNvPr id="8" name="Rectangle 7"/>
          <p:cNvSpPr/>
          <p:nvPr userDrawn="1"/>
        </p:nvSpPr>
        <p:spPr>
          <a:xfrm>
            <a:off x="2" y="6572241"/>
            <a:ext cx="8434647" cy="261610"/>
          </a:xfrm>
          <a:prstGeom prst="rect">
            <a:avLst/>
          </a:prstGeom>
        </p:spPr>
        <p:txBody>
          <a:bodyPr wrap="square">
            <a:spAutoFit/>
          </a:bodyPr>
          <a:lstStyle/>
          <a:p>
            <a:r>
              <a:rPr lang="en-GB" sz="1050" dirty="0">
                <a:solidFill>
                  <a:srgbClr val="002060"/>
                </a:solidFill>
                <a:latin typeface="Century Gothic" panose="020B0502020202020204" pitchFamily="34" charset="0"/>
              </a:rPr>
              <a:t>Rachel Hawkes</a:t>
            </a:r>
            <a:endParaRPr lang="en-GB" sz="1050" dirty="0">
              <a:latin typeface="Century Gothic" panose="020B0502020202020204" pitchFamily="34" charset="0"/>
            </a:endParaRPr>
          </a:p>
        </p:txBody>
      </p:sp>
    </p:spTree>
    <p:extLst>
      <p:ext uri="{BB962C8B-B14F-4D97-AF65-F5344CB8AC3E}">
        <p14:creationId xmlns:p14="http://schemas.microsoft.com/office/powerpoint/2010/main" val="32229454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9123AB-8DD5-44FA-A6CD-64C5676BAE9E}" type="datetimeFigureOut">
              <a:rPr lang="en-GB" smtClean="0"/>
              <a:t>15/05/2019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1A5107-8ACA-4E2C-8C9B-F195F338B789}" type="slidenum">
              <a:rPr lang="en-GB" smtClean="0"/>
              <a:t>‹#›</a:t>
            </a:fld>
            <a:endParaRPr lang="en-GB"/>
          </a:p>
        </p:txBody>
      </p:sp>
    </p:spTree>
    <p:extLst>
      <p:ext uri="{BB962C8B-B14F-4D97-AF65-F5344CB8AC3E}">
        <p14:creationId xmlns:p14="http://schemas.microsoft.com/office/powerpoint/2010/main" val="67305094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audio" Target="../media/audio10.wav"/><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audio" Target="../media/audio4.wav"/><Relationship Id="rId11" Type="http://schemas.openxmlformats.org/officeDocument/2006/relationships/audio" Target="../media/audio9.wav"/><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DEFE3"/>
            </a:solidFill>
          </p:grpSpPr>
          <p:sp>
            <p:nvSpPr>
              <p:cNvPr id="9" name="Isosceles Triangle 8"/>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4" name="Isosceles Triangle 3"/>
            <p:cNvSpPr/>
            <p:nvPr/>
          </p:nvSpPr>
          <p:spPr>
            <a:xfrm rot="5400000">
              <a:off x="4636029" y="-341488"/>
              <a:ext cx="6857998" cy="7540978"/>
            </a:xfrm>
            <a:prstGeom prst="triangle">
              <a:avLst>
                <a:gd name="adj" fmla="val 0"/>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 name="Rectangle 4"/>
          <p:cNvSpPr/>
          <p:nvPr/>
        </p:nvSpPr>
        <p:spPr>
          <a:xfrm>
            <a:off x="-56445" y="0"/>
            <a:ext cx="4350984" cy="6858000"/>
          </a:xfrm>
          <a:prstGeom prst="rect">
            <a:avLst/>
          </a:prstGeom>
          <a:solidFill>
            <a:srgbClr val="E5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
        <p:nvSpPr>
          <p:cNvPr id="3" name="Rectangle 2"/>
          <p:cNvSpPr/>
          <p:nvPr/>
        </p:nvSpPr>
        <p:spPr>
          <a:xfrm>
            <a:off x="720864" y="1827838"/>
            <a:ext cx="7747426" cy="1815882"/>
          </a:xfrm>
          <a:prstGeom prst="rect">
            <a:avLst/>
          </a:prstGeom>
        </p:spPr>
        <p:txBody>
          <a:bodyPr wrap="square">
            <a:spAutoFit/>
          </a:bodyPr>
          <a:lstStyle/>
          <a:p>
            <a:pPr lvl="0"/>
            <a:r>
              <a:rPr lang="en-GB" sz="4000" b="1" dirty="0">
                <a:solidFill>
                  <a:schemeClr val="bg1"/>
                </a:solidFill>
                <a:latin typeface="Century Gothic" panose="020B0502020202020204" pitchFamily="34" charset="0"/>
              </a:rPr>
              <a:t>Talking about one thing </a:t>
            </a:r>
            <a:r>
              <a:rPr lang="en-GB" sz="4000" b="1" dirty="0" smtClean="0">
                <a:solidFill>
                  <a:schemeClr val="bg1"/>
                </a:solidFill>
                <a:latin typeface="Century Gothic" panose="020B0502020202020204" pitchFamily="34" charset="0"/>
              </a:rPr>
              <a:t>versus </a:t>
            </a:r>
            <a:r>
              <a:rPr lang="en-GB" sz="4000" b="1" dirty="0">
                <a:solidFill>
                  <a:schemeClr val="bg1"/>
                </a:solidFill>
                <a:latin typeface="Century Gothic" panose="020B0502020202020204" pitchFamily="34" charset="0"/>
              </a:rPr>
              <a:t>more than one: </a:t>
            </a:r>
            <a:br>
              <a:rPr lang="en-GB" sz="4000" b="1" dirty="0">
                <a:solidFill>
                  <a:schemeClr val="bg1"/>
                </a:solidFill>
                <a:latin typeface="Century Gothic" panose="020B0502020202020204" pitchFamily="34" charset="0"/>
              </a:rPr>
            </a:br>
            <a:r>
              <a:rPr lang="en-GB" sz="3200" dirty="0">
                <a:solidFill>
                  <a:schemeClr val="bg1"/>
                </a:solidFill>
                <a:latin typeface="Century Gothic" panose="020B0502020202020204" pitchFamily="34" charset="0"/>
              </a:rPr>
              <a:t>Using ‘es’ and ‘son’ </a:t>
            </a:r>
            <a:endParaRPr kumimoji="0" lang="en-GB" sz="3200" i="0" u="none" strike="noStrike" kern="1200" cap="none" spc="0" normalizeH="0" baseline="0" noProof="0" dirty="0">
              <a:ln>
                <a:noFill/>
              </a:ln>
              <a:solidFill>
                <a:prstClr val="white"/>
              </a:solidFill>
              <a:effectLst/>
              <a:uLnTx/>
              <a:uFillTx/>
              <a:latin typeface="Century Gothic" panose="020B0502020202020204" pitchFamily="34" charset="0"/>
            </a:endParaRPr>
          </a:p>
        </p:txBody>
      </p:sp>
    </p:spTree>
    <p:extLst>
      <p:ext uri="{BB962C8B-B14F-4D97-AF65-F5344CB8AC3E}">
        <p14:creationId xmlns:p14="http://schemas.microsoft.com/office/powerpoint/2010/main" val="32077590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83665" y="838520"/>
            <a:ext cx="2734906" cy="1982169"/>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1489309" y="894002"/>
            <a:ext cx="189491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1. friendly</a:t>
            </a:r>
          </a:p>
        </p:txBody>
      </p:sp>
      <p:sp>
        <p:nvSpPr>
          <p:cNvPr id="26" name="Rectangle 25"/>
          <p:cNvSpPr/>
          <p:nvPr/>
        </p:nvSpPr>
        <p:spPr>
          <a:xfrm>
            <a:off x="848557" y="3618728"/>
            <a:ext cx="2757468" cy="1961241"/>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1182645" y="3611624"/>
            <a:ext cx="207927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2. dynamic</a:t>
            </a:r>
          </a:p>
        </p:txBody>
      </p:sp>
      <p:sp>
        <p:nvSpPr>
          <p:cNvPr id="57" name="Rectangle 56"/>
          <p:cNvSpPr/>
          <p:nvPr/>
        </p:nvSpPr>
        <p:spPr>
          <a:xfrm>
            <a:off x="4005125" y="857365"/>
            <a:ext cx="2757468" cy="1961241"/>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Box 59"/>
          <p:cNvSpPr txBox="1"/>
          <p:nvPr/>
        </p:nvSpPr>
        <p:spPr>
          <a:xfrm>
            <a:off x="4091232" y="894002"/>
            <a:ext cx="247204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3. clear</a:t>
            </a:r>
          </a:p>
        </p:txBody>
      </p:sp>
      <p:sp>
        <p:nvSpPr>
          <p:cNvPr id="63" name="Rectangle 62"/>
          <p:cNvSpPr/>
          <p:nvPr/>
        </p:nvSpPr>
        <p:spPr>
          <a:xfrm>
            <a:off x="4005125" y="3618728"/>
            <a:ext cx="2734906" cy="1982169"/>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p:cNvSpPr txBox="1"/>
          <p:nvPr/>
        </p:nvSpPr>
        <p:spPr>
          <a:xfrm>
            <a:off x="4165542" y="3639735"/>
            <a:ext cx="232342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4. attentive</a:t>
            </a:r>
          </a:p>
        </p:txBody>
      </p:sp>
      <p:sp>
        <p:nvSpPr>
          <p:cNvPr id="67" name="Rectangle 66"/>
          <p:cNvSpPr/>
          <p:nvPr/>
        </p:nvSpPr>
        <p:spPr>
          <a:xfrm>
            <a:off x="7149147" y="857365"/>
            <a:ext cx="2757468" cy="1961241"/>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TextBox 67"/>
          <p:cNvSpPr txBox="1"/>
          <p:nvPr/>
        </p:nvSpPr>
        <p:spPr>
          <a:xfrm>
            <a:off x="7396278" y="882782"/>
            <a:ext cx="212182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5. patient</a:t>
            </a:r>
          </a:p>
        </p:txBody>
      </p:sp>
      <p:sp>
        <p:nvSpPr>
          <p:cNvPr id="71" name="Rectangle 70"/>
          <p:cNvSpPr/>
          <p:nvPr/>
        </p:nvSpPr>
        <p:spPr>
          <a:xfrm>
            <a:off x="7171709" y="3611624"/>
            <a:ext cx="2734906" cy="1982169"/>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TextBox 71"/>
          <p:cNvSpPr txBox="1"/>
          <p:nvPr/>
        </p:nvSpPr>
        <p:spPr>
          <a:xfrm>
            <a:off x="7396278" y="3639735"/>
            <a:ext cx="232342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6. intelligent </a:t>
            </a:r>
          </a:p>
        </p:txBody>
      </p:sp>
      <p:pic>
        <p:nvPicPr>
          <p:cNvPr id="1030" name="Picture 6" descr="http://www.clker.com/cliparts/Z/v/d/1/4/W/womn-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405" y="1373001"/>
            <a:ext cx="647453" cy="141000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clker.com/cliparts/d/b/1/f/1194984552173837810woman_01.svg.m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1173" y="1362771"/>
            <a:ext cx="881004" cy="137977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6" descr="http://www.clker.com/cliparts/Z/v/d/1/4/W/womn-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2729" y="4019018"/>
            <a:ext cx="674447" cy="146879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http://www.clker.com/cliparts/d/b/1/f/1194984552173837810woman_01.svg.m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380" y="4019018"/>
            <a:ext cx="937846" cy="1468796"/>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http://www.clker.com/cliparts/Z/v/d/1/4/W/womn-m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0869" y="1303256"/>
            <a:ext cx="674447" cy="1468795"/>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8" descr="http://www.clker.com/cliparts/d/b/1/f/1194984552173837810woman_01.svg.me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2998" y="1303256"/>
            <a:ext cx="937846" cy="14687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11262" y="1281791"/>
            <a:ext cx="1511724" cy="1511724"/>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88544" y="4073289"/>
            <a:ext cx="1474738" cy="1474738"/>
          </a:xfrm>
          <a:prstGeom prst="rect">
            <a:avLst/>
          </a:prstGeom>
        </p:spPr>
      </p:pic>
      <p:pic>
        <p:nvPicPr>
          <p:cNvPr id="42" name="Picture 4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77712" y="4071942"/>
            <a:ext cx="1474738" cy="1474738"/>
          </a:xfrm>
          <a:prstGeom prst="rect">
            <a:avLst/>
          </a:prstGeom>
        </p:spPr>
      </p:pic>
      <p:sp>
        <p:nvSpPr>
          <p:cNvPr id="28" name="TextBox 27"/>
          <p:cNvSpPr txBox="1"/>
          <p:nvPr/>
        </p:nvSpPr>
        <p:spPr>
          <a:xfrm>
            <a:off x="354332" y="128216"/>
            <a:ext cx="322217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Student B</a:t>
            </a:r>
          </a:p>
        </p:txBody>
      </p:sp>
      <p:sp>
        <p:nvSpPr>
          <p:cNvPr id="29" name="TextBox 28"/>
          <p:cNvSpPr txBox="1"/>
          <p:nvPr/>
        </p:nvSpPr>
        <p:spPr>
          <a:xfrm>
            <a:off x="5138057" y="6475222"/>
            <a:ext cx="3751299"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Nick Avery / Emma Marsden / Rachel Hawkes </a:t>
            </a:r>
          </a:p>
        </p:txBody>
      </p:sp>
      <p:sp>
        <p:nvSpPr>
          <p:cNvPr id="34" name="Rounded Rectangle 33"/>
          <p:cNvSpPr/>
          <p:nvPr/>
        </p:nvSpPr>
        <p:spPr>
          <a:xfrm>
            <a:off x="9590314" y="5866080"/>
            <a:ext cx="248194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smtClean="0">
                <a:latin typeface="Century Gothic" panose="020B0502020202020204" pitchFamily="34" charset="0"/>
              </a:rPr>
              <a:t>hablar</a:t>
            </a:r>
            <a:r>
              <a:rPr lang="en-GB" b="1" dirty="0" smtClean="0">
                <a:latin typeface="Century Gothic" panose="020B0502020202020204" pitchFamily="34" charset="0"/>
              </a:rPr>
              <a:t> </a:t>
            </a:r>
            <a:r>
              <a:rPr lang="en-GB" b="1" dirty="0">
                <a:latin typeface="Century Gothic" panose="020B0502020202020204" pitchFamily="34" charset="0"/>
              </a:rPr>
              <a:t>/ </a:t>
            </a:r>
            <a:r>
              <a:rPr lang="en-GB" b="1" dirty="0" err="1" smtClean="0">
                <a:latin typeface="Century Gothic" panose="020B0502020202020204" pitchFamily="34" charset="0"/>
              </a:rPr>
              <a:t>escuchar</a:t>
            </a:r>
            <a:endParaRPr lang="en-GB" b="1" dirty="0">
              <a:latin typeface="Century Gothic" panose="020B0502020202020204" pitchFamily="34" charset="0"/>
            </a:endParaRPr>
          </a:p>
        </p:txBody>
      </p:sp>
    </p:spTree>
    <p:extLst>
      <p:ext uri="{BB962C8B-B14F-4D97-AF65-F5344CB8AC3E}">
        <p14:creationId xmlns:p14="http://schemas.microsoft.com/office/powerpoint/2010/main" val="21714087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7409" y="922376"/>
            <a:ext cx="10515600" cy="4351338"/>
          </a:xfrm>
        </p:spPr>
        <p:txBody>
          <a:bodyPr/>
          <a:lstStyle/>
          <a:p>
            <a:pPr marL="0" indent="0">
              <a:buNone/>
            </a:pPr>
            <a:r>
              <a:rPr lang="en-GB" b="1" dirty="0"/>
              <a:t>Need some help?</a:t>
            </a:r>
          </a:p>
          <a:p>
            <a:r>
              <a:rPr lang="en-GB" dirty="0"/>
              <a:t>tall – alto</a:t>
            </a:r>
          </a:p>
          <a:p>
            <a:r>
              <a:rPr lang="en-GB" dirty="0"/>
              <a:t>attentive – atento</a:t>
            </a:r>
          </a:p>
          <a:p>
            <a:r>
              <a:rPr lang="en-GB" dirty="0"/>
              <a:t>young – joven</a:t>
            </a:r>
          </a:p>
          <a:p>
            <a:r>
              <a:rPr lang="en-GB" dirty="0"/>
              <a:t>intelligent – </a:t>
            </a:r>
            <a:r>
              <a:rPr lang="en-GB" dirty="0" err="1"/>
              <a:t>inteligente</a:t>
            </a:r>
            <a:endParaRPr lang="en-GB" dirty="0"/>
          </a:p>
          <a:p>
            <a:r>
              <a:rPr lang="en-GB" dirty="0"/>
              <a:t>patient – </a:t>
            </a:r>
            <a:r>
              <a:rPr lang="en-GB" dirty="0" err="1"/>
              <a:t>paciente</a:t>
            </a:r>
            <a:endParaRPr lang="en-GB" dirty="0"/>
          </a:p>
          <a:p>
            <a:r>
              <a:rPr lang="en-GB" dirty="0"/>
              <a:t>shy – </a:t>
            </a:r>
            <a:r>
              <a:rPr lang="en-GB" dirty="0" err="1"/>
              <a:t>tímido</a:t>
            </a:r>
            <a:endParaRPr lang="en-GB" dirty="0"/>
          </a:p>
        </p:txBody>
      </p:sp>
      <p:sp>
        <p:nvSpPr>
          <p:cNvPr id="5" name="TextBox 4"/>
          <p:cNvSpPr txBox="1"/>
          <p:nvPr/>
        </p:nvSpPr>
        <p:spPr>
          <a:xfrm>
            <a:off x="5138057" y="6475222"/>
            <a:ext cx="3751299"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Nick Avery / Emma Marsden / Rachel Hawkes </a:t>
            </a:r>
          </a:p>
        </p:txBody>
      </p:sp>
      <p:sp>
        <p:nvSpPr>
          <p:cNvPr id="6" name="Rounded Rectangle 5"/>
          <p:cNvSpPr/>
          <p:nvPr/>
        </p:nvSpPr>
        <p:spPr>
          <a:xfrm>
            <a:off x="9590314" y="5866080"/>
            <a:ext cx="248194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smtClean="0">
                <a:latin typeface="Century Gothic" panose="020B0502020202020204" pitchFamily="34" charset="0"/>
              </a:rPr>
              <a:t>hablar</a:t>
            </a:r>
            <a:r>
              <a:rPr lang="en-GB" b="1" dirty="0" smtClean="0">
                <a:latin typeface="Century Gothic" panose="020B0502020202020204" pitchFamily="34" charset="0"/>
              </a:rPr>
              <a:t> </a:t>
            </a:r>
            <a:r>
              <a:rPr lang="en-GB" b="1" dirty="0">
                <a:latin typeface="Century Gothic" panose="020B0502020202020204" pitchFamily="34" charset="0"/>
              </a:rPr>
              <a:t>/ </a:t>
            </a:r>
            <a:r>
              <a:rPr lang="en-GB" b="1" dirty="0" err="1" smtClean="0">
                <a:latin typeface="Century Gothic" panose="020B0502020202020204" pitchFamily="34" charset="0"/>
              </a:rPr>
              <a:t>escuchar</a:t>
            </a:r>
            <a:endParaRPr lang="en-GB" b="1" dirty="0">
              <a:latin typeface="Century Gothic" panose="020B0502020202020204" pitchFamily="34" charset="0"/>
            </a:endParaRPr>
          </a:p>
        </p:txBody>
      </p:sp>
    </p:spTree>
    <p:extLst>
      <p:ext uri="{BB962C8B-B14F-4D97-AF65-F5344CB8AC3E}">
        <p14:creationId xmlns:p14="http://schemas.microsoft.com/office/powerpoint/2010/main" val="16838413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27409" y="922376"/>
            <a:ext cx="10515600" cy="4351338"/>
          </a:xfrm>
        </p:spPr>
        <p:txBody>
          <a:bodyPr/>
          <a:lstStyle/>
          <a:p>
            <a:pPr marL="0" indent="0">
              <a:buNone/>
            </a:pPr>
            <a:r>
              <a:rPr lang="en-GB" b="1" dirty="0"/>
              <a:t>Need some help?</a:t>
            </a:r>
          </a:p>
          <a:p>
            <a:r>
              <a:rPr lang="en-GB" dirty="0"/>
              <a:t>friendly – </a:t>
            </a:r>
            <a:r>
              <a:rPr lang="en-GB" dirty="0" err="1"/>
              <a:t>amable</a:t>
            </a:r>
            <a:endParaRPr lang="en-GB" dirty="0"/>
          </a:p>
          <a:p>
            <a:r>
              <a:rPr lang="en-GB" dirty="0"/>
              <a:t>dynamic – </a:t>
            </a:r>
            <a:r>
              <a:rPr lang="en-GB" dirty="0" err="1"/>
              <a:t>dínamica</a:t>
            </a:r>
            <a:endParaRPr lang="en-GB" dirty="0"/>
          </a:p>
          <a:p>
            <a:r>
              <a:rPr lang="en-GB" dirty="0"/>
              <a:t>clear – </a:t>
            </a:r>
            <a:r>
              <a:rPr lang="en-GB" dirty="0" err="1"/>
              <a:t>clara</a:t>
            </a:r>
            <a:endParaRPr lang="en-GB" dirty="0"/>
          </a:p>
          <a:p>
            <a:r>
              <a:rPr lang="en-GB" dirty="0"/>
              <a:t>attentive – </a:t>
            </a:r>
            <a:r>
              <a:rPr lang="en-GB" dirty="0" err="1"/>
              <a:t>atenta</a:t>
            </a:r>
            <a:endParaRPr lang="en-GB" dirty="0"/>
          </a:p>
          <a:p>
            <a:r>
              <a:rPr lang="en-GB" dirty="0"/>
              <a:t>patient – </a:t>
            </a:r>
            <a:r>
              <a:rPr lang="en-GB" dirty="0" err="1"/>
              <a:t>paciente</a:t>
            </a:r>
            <a:endParaRPr lang="en-GB" dirty="0"/>
          </a:p>
          <a:p>
            <a:r>
              <a:rPr lang="en-GB" dirty="0"/>
              <a:t>intelligent – </a:t>
            </a:r>
            <a:r>
              <a:rPr lang="en-GB" dirty="0" err="1"/>
              <a:t>inteligente</a:t>
            </a:r>
            <a:endParaRPr lang="en-GB" dirty="0"/>
          </a:p>
        </p:txBody>
      </p:sp>
      <p:sp>
        <p:nvSpPr>
          <p:cNvPr id="5" name="TextBox 4"/>
          <p:cNvSpPr txBox="1"/>
          <p:nvPr/>
        </p:nvSpPr>
        <p:spPr>
          <a:xfrm>
            <a:off x="5138057" y="6475222"/>
            <a:ext cx="3751299"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Nick Avery / Emma Marsden / Rachel Hawkes </a:t>
            </a:r>
          </a:p>
        </p:txBody>
      </p:sp>
      <p:sp>
        <p:nvSpPr>
          <p:cNvPr id="6" name="Rounded Rectangle 5"/>
          <p:cNvSpPr/>
          <p:nvPr/>
        </p:nvSpPr>
        <p:spPr>
          <a:xfrm>
            <a:off x="9590314" y="5866080"/>
            <a:ext cx="248194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smtClean="0">
                <a:latin typeface="Century Gothic" panose="020B0502020202020204" pitchFamily="34" charset="0"/>
              </a:rPr>
              <a:t>hablar</a:t>
            </a:r>
            <a:r>
              <a:rPr lang="en-GB" b="1" dirty="0" smtClean="0">
                <a:latin typeface="Century Gothic" panose="020B0502020202020204" pitchFamily="34" charset="0"/>
              </a:rPr>
              <a:t> </a:t>
            </a:r>
            <a:r>
              <a:rPr lang="en-GB" b="1" dirty="0">
                <a:latin typeface="Century Gothic" panose="020B0502020202020204" pitchFamily="34" charset="0"/>
              </a:rPr>
              <a:t>/ </a:t>
            </a:r>
            <a:r>
              <a:rPr lang="en-GB" b="1" dirty="0" err="1" smtClean="0">
                <a:latin typeface="Century Gothic" panose="020B0502020202020204" pitchFamily="34" charset="0"/>
              </a:rPr>
              <a:t>escuchar</a:t>
            </a:r>
            <a:endParaRPr lang="en-GB" b="1" dirty="0">
              <a:latin typeface="Century Gothic" panose="020B0502020202020204" pitchFamily="34" charset="0"/>
            </a:endParaRPr>
          </a:p>
        </p:txBody>
      </p:sp>
    </p:spTree>
    <p:extLst>
      <p:ext uri="{BB962C8B-B14F-4D97-AF65-F5344CB8AC3E}">
        <p14:creationId xmlns:p14="http://schemas.microsoft.com/office/powerpoint/2010/main" val="16075900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910418516"/>
              </p:ext>
            </p:extLst>
          </p:nvPr>
        </p:nvGraphicFramePr>
        <p:xfrm>
          <a:off x="1447801" y="707621"/>
          <a:ext cx="9763125" cy="4902556"/>
        </p:xfrm>
        <a:graphic>
          <a:graphicData uri="http://schemas.openxmlformats.org/drawingml/2006/table">
            <a:tbl>
              <a:tblPr firstRow="1" bandRow="1">
                <a:tableStyleId>{5DA37D80-6434-44D0-A028-1B22A696006F}</a:tableStyleId>
              </a:tblPr>
              <a:tblGrid>
                <a:gridCol w="3464186">
                  <a:extLst>
                    <a:ext uri="{9D8B030D-6E8A-4147-A177-3AD203B41FA5}">
                      <a16:colId xmlns:a16="http://schemas.microsoft.com/office/drawing/2014/main" val="829846645"/>
                    </a:ext>
                  </a:extLst>
                </a:gridCol>
                <a:gridCol w="3235888">
                  <a:extLst>
                    <a:ext uri="{9D8B030D-6E8A-4147-A177-3AD203B41FA5}">
                      <a16:colId xmlns:a16="http://schemas.microsoft.com/office/drawing/2014/main" val="2614269172"/>
                    </a:ext>
                  </a:extLst>
                </a:gridCol>
                <a:gridCol w="3063051">
                  <a:extLst>
                    <a:ext uri="{9D8B030D-6E8A-4147-A177-3AD203B41FA5}">
                      <a16:colId xmlns:a16="http://schemas.microsoft.com/office/drawing/2014/main" val="422270713"/>
                    </a:ext>
                  </a:extLst>
                </a:gridCol>
              </a:tblGrid>
              <a:tr h="768754">
                <a:tc>
                  <a:txBody>
                    <a:bodyPr/>
                    <a:lstStyle/>
                    <a:p>
                      <a:endParaRPr lang="en-GB" dirty="0">
                        <a:solidFill>
                          <a:srgbClr val="002060"/>
                        </a:solidFill>
                        <a:latin typeface="Century Gothic" panose="020B0502020202020204" pitchFamily="34" charset="0"/>
                      </a:endParaRPr>
                    </a:p>
                  </a:txBody>
                  <a:tcPr anchor="ctr"/>
                </a:tc>
                <a:tc>
                  <a:txBody>
                    <a:bodyPr/>
                    <a:lstStyle/>
                    <a:p>
                      <a:pPr algn="ctr"/>
                      <a:r>
                        <a:rPr lang="en-GB" sz="2400" dirty="0">
                          <a:solidFill>
                            <a:srgbClr val="002060"/>
                          </a:solidFill>
                          <a:latin typeface="Century Gothic" panose="020B0502020202020204" pitchFamily="34" charset="0"/>
                        </a:rPr>
                        <a:t>The maths teachers</a:t>
                      </a:r>
                    </a:p>
                  </a:txBody>
                  <a:tcPr anchor="ctr"/>
                </a:tc>
                <a:tc>
                  <a:txBody>
                    <a:bodyPr/>
                    <a:lstStyle/>
                    <a:p>
                      <a:pPr algn="ctr"/>
                      <a:r>
                        <a:rPr lang="en-GB" sz="2400" dirty="0">
                          <a:solidFill>
                            <a:srgbClr val="002060"/>
                          </a:solidFill>
                          <a:latin typeface="Century Gothic" panose="020B0502020202020204" pitchFamily="34" charset="0"/>
                        </a:rPr>
                        <a:t>The history</a:t>
                      </a:r>
                      <a:r>
                        <a:rPr lang="en-GB" sz="2400" baseline="0" dirty="0">
                          <a:solidFill>
                            <a:srgbClr val="002060"/>
                          </a:solidFill>
                          <a:latin typeface="Century Gothic" panose="020B0502020202020204" pitchFamily="34" charset="0"/>
                        </a:rPr>
                        <a:t> teacher</a:t>
                      </a:r>
                      <a:endParaRPr lang="en-GB" sz="24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987091880"/>
                  </a:ext>
                </a:extLst>
              </a:tr>
              <a:tr h="688569">
                <a:tc>
                  <a:txBody>
                    <a:bodyPr/>
                    <a:lstStyle/>
                    <a:p>
                      <a:r>
                        <a:rPr lang="en-GB" sz="2400" dirty="0">
                          <a:solidFill>
                            <a:srgbClr val="002060"/>
                          </a:solidFill>
                          <a:latin typeface="Century Gothic" panose="020B0502020202020204" pitchFamily="34" charset="0"/>
                        </a:rPr>
                        <a:t>Who is tall?</a:t>
                      </a:r>
                    </a:p>
                  </a:txBody>
                  <a:tcPr anchor="ctr"/>
                </a:tc>
                <a:tc>
                  <a:txBody>
                    <a:bodyPr/>
                    <a:lstStyle/>
                    <a:p>
                      <a:endParaRPr lang="en-GB" sz="2400" dirty="0">
                        <a:solidFill>
                          <a:srgbClr val="002060"/>
                        </a:solidFill>
                        <a:latin typeface="Century Gothic" panose="020B0502020202020204" pitchFamily="34" charset="0"/>
                      </a:endParaRPr>
                    </a:p>
                  </a:txBody>
                  <a:tcPr anchor="ctr"/>
                </a:tc>
                <a:tc>
                  <a:txBody>
                    <a:bodyPr/>
                    <a:lstStyle/>
                    <a:p>
                      <a:endParaRPr lang="en-GB" sz="240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4077229401"/>
                  </a:ext>
                </a:extLst>
              </a:tr>
              <a:tr h="688569">
                <a:tc>
                  <a:txBody>
                    <a:bodyPr/>
                    <a:lstStyle/>
                    <a:p>
                      <a:r>
                        <a:rPr lang="en-GB" sz="2400" dirty="0">
                          <a:solidFill>
                            <a:srgbClr val="002060"/>
                          </a:solidFill>
                          <a:latin typeface="Century Gothic" panose="020B0502020202020204" pitchFamily="34" charset="0"/>
                        </a:rPr>
                        <a:t>Who is attentive?</a:t>
                      </a:r>
                    </a:p>
                  </a:txBody>
                  <a:tcPr anchor="ctr"/>
                </a:tc>
                <a:tc>
                  <a:txBody>
                    <a:bodyPr/>
                    <a:lstStyle/>
                    <a:p>
                      <a:endParaRPr lang="en-GB" sz="2400" dirty="0">
                        <a:solidFill>
                          <a:srgbClr val="002060"/>
                        </a:solidFill>
                        <a:latin typeface="Century Gothic" panose="020B0502020202020204" pitchFamily="34" charset="0"/>
                      </a:endParaRPr>
                    </a:p>
                  </a:txBody>
                  <a:tcPr anchor="ctr"/>
                </a:tc>
                <a:tc>
                  <a:txBody>
                    <a:bodyPr/>
                    <a:lstStyle/>
                    <a:p>
                      <a:endParaRPr lang="en-GB" sz="24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331230269"/>
                  </a:ext>
                </a:extLst>
              </a:tr>
              <a:tr h="688569">
                <a:tc>
                  <a:txBody>
                    <a:bodyPr/>
                    <a:lstStyle/>
                    <a:p>
                      <a:r>
                        <a:rPr lang="en-GB" sz="2400" dirty="0">
                          <a:solidFill>
                            <a:srgbClr val="002060"/>
                          </a:solidFill>
                          <a:latin typeface="Century Gothic" panose="020B0502020202020204" pitchFamily="34" charset="0"/>
                        </a:rPr>
                        <a:t>Who is young?</a:t>
                      </a:r>
                    </a:p>
                  </a:txBody>
                  <a:tcPr anchor="ctr"/>
                </a:tc>
                <a:tc>
                  <a:txBody>
                    <a:bodyPr/>
                    <a:lstStyle/>
                    <a:p>
                      <a:endParaRPr lang="en-GB" sz="2400" dirty="0">
                        <a:solidFill>
                          <a:srgbClr val="002060"/>
                        </a:solidFill>
                        <a:latin typeface="Century Gothic" panose="020B0502020202020204" pitchFamily="34" charset="0"/>
                      </a:endParaRPr>
                    </a:p>
                  </a:txBody>
                  <a:tcPr anchor="ctr"/>
                </a:tc>
                <a:tc>
                  <a:txBody>
                    <a:bodyPr/>
                    <a:lstStyle/>
                    <a:p>
                      <a:endParaRPr lang="en-GB" sz="24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4181548426"/>
                  </a:ext>
                </a:extLst>
              </a:tr>
              <a:tr h="690957">
                <a:tc>
                  <a:txBody>
                    <a:bodyPr/>
                    <a:lstStyle/>
                    <a:p>
                      <a:r>
                        <a:rPr lang="en-GB" sz="2400" dirty="0">
                          <a:solidFill>
                            <a:srgbClr val="002060"/>
                          </a:solidFill>
                          <a:latin typeface="Century Gothic" panose="020B0502020202020204" pitchFamily="34" charset="0"/>
                        </a:rPr>
                        <a:t>Who is intelligent?</a:t>
                      </a:r>
                    </a:p>
                  </a:txBody>
                  <a:tcPr anchor="ctr"/>
                </a:tc>
                <a:tc>
                  <a:txBody>
                    <a:bodyPr/>
                    <a:lstStyle/>
                    <a:p>
                      <a:endParaRPr lang="en-GB" sz="2400" dirty="0">
                        <a:solidFill>
                          <a:srgbClr val="002060"/>
                        </a:solidFill>
                        <a:latin typeface="Century Gothic" panose="020B0502020202020204" pitchFamily="34" charset="0"/>
                      </a:endParaRPr>
                    </a:p>
                  </a:txBody>
                  <a:tcPr anchor="ctr"/>
                </a:tc>
                <a:tc>
                  <a:txBody>
                    <a:bodyPr/>
                    <a:lstStyle/>
                    <a:p>
                      <a:endParaRPr lang="en-GB" sz="24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11670566"/>
                  </a:ext>
                </a:extLst>
              </a:tr>
              <a:tr h="688569">
                <a:tc>
                  <a:txBody>
                    <a:bodyPr/>
                    <a:lstStyle/>
                    <a:p>
                      <a:r>
                        <a:rPr lang="en-GB" sz="2400" dirty="0">
                          <a:solidFill>
                            <a:srgbClr val="002060"/>
                          </a:solidFill>
                          <a:latin typeface="Century Gothic" panose="020B0502020202020204" pitchFamily="34" charset="0"/>
                        </a:rPr>
                        <a:t>Who is patient?</a:t>
                      </a:r>
                    </a:p>
                  </a:txBody>
                  <a:tcPr anchor="ctr"/>
                </a:tc>
                <a:tc>
                  <a:txBody>
                    <a:bodyPr/>
                    <a:lstStyle/>
                    <a:p>
                      <a:endParaRPr lang="en-GB" sz="2400" dirty="0">
                        <a:solidFill>
                          <a:srgbClr val="002060"/>
                        </a:solidFill>
                        <a:latin typeface="Century Gothic" panose="020B0502020202020204" pitchFamily="34" charset="0"/>
                      </a:endParaRPr>
                    </a:p>
                  </a:txBody>
                  <a:tcPr anchor="ctr"/>
                </a:tc>
                <a:tc>
                  <a:txBody>
                    <a:bodyPr/>
                    <a:lstStyle/>
                    <a:p>
                      <a:endParaRPr lang="en-GB" sz="24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603875400"/>
                  </a:ext>
                </a:extLst>
              </a:tr>
              <a:tr h="688569">
                <a:tc>
                  <a:txBody>
                    <a:bodyPr/>
                    <a:lstStyle/>
                    <a:p>
                      <a:r>
                        <a:rPr lang="en-GB" sz="2400" dirty="0">
                          <a:solidFill>
                            <a:srgbClr val="002060"/>
                          </a:solidFill>
                          <a:latin typeface="Century Gothic" panose="020B0502020202020204" pitchFamily="34" charset="0"/>
                        </a:rPr>
                        <a:t>Who is shy?</a:t>
                      </a:r>
                    </a:p>
                  </a:txBody>
                  <a:tcPr anchor="ctr"/>
                </a:tc>
                <a:tc>
                  <a:txBody>
                    <a:bodyPr/>
                    <a:lstStyle/>
                    <a:p>
                      <a:endParaRPr lang="en-GB" sz="2400" dirty="0">
                        <a:solidFill>
                          <a:srgbClr val="002060"/>
                        </a:solidFill>
                        <a:latin typeface="Century Gothic" panose="020B0502020202020204" pitchFamily="34" charset="0"/>
                      </a:endParaRPr>
                    </a:p>
                  </a:txBody>
                  <a:tcPr anchor="ctr"/>
                </a:tc>
                <a:tc>
                  <a:txBody>
                    <a:bodyPr/>
                    <a:lstStyle/>
                    <a:p>
                      <a:endParaRPr lang="en-GB" sz="24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739944398"/>
                  </a:ext>
                </a:extLst>
              </a:tr>
            </a:tbl>
          </a:graphicData>
        </a:graphic>
      </p:graphicFrame>
      <p:sp>
        <p:nvSpPr>
          <p:cNvPr id="6" name="TextBox 5"/>
          <p:cNvSpPr txBox="1"/>
          <p:nvPr/>
        </p:nvSpPr>
        <p:spPr>
          <a:xfrm>
            <a:off x="354332" y="128216"/>
            <a:ext cx="322217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Student B</a:t>
            </a:r>
          </a:p>
        </p:txBody>
      </p:sp>
      <p:sp>
        <p:nvSpPr>
          <p:cNvPr id="8" name="TextBox 7"/>
          <p:cNvSpPr txBox="1"/>
          <p:nvPr/>
        </p:nvSpPr>
        <p:spPr>
          <a:xfrm>
            <a:off x="5138057" y="6475222"/>
            <a:ext cx="3751299"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Nick Avery / Emma Marsden / Rachel Hawkes </a:t>
            </a:r>
          </a:p>
        </p:txBody>
      </p:sp>
      <p:sp>
        <p:nvSpPr>
          <p:cNvPr id="7" name="Rounded Rectangle 6"/>
          <p:cNvSpPr/>
          <p:nvPr/>
        </p:nvSpPr>
        <p:spPr>
          <a:xfrm>
            <a:off x="9590314" y="5866080"/>
            <a:ext cx="248194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smtClean="0">
                <a:latin typeface="Century Gothic" panose="020B0502020202020204" pitchFamily="34" charset="0"/>
              </a:rPr>
              <a:t>hablar</a:t>
            </a:r>
            <a:r>
              <a:rPr lang="en-GB" b="1" dirty="0" smtClean="0">
                <a:latin typeface="Century Gothic" panose="020B0502020202020204" pitchFamily="34" charset="0"/>
              </a:rPr>
              <a:t> </a:t>
            </a:r>
            <a:r>
              <a:rPr lang="en-GB" b="1" dirty="0">
                <a:latin typeface="Century Gothic" panose="020B0502020202020204" pitchFamily="34" charset="0"/>
              </a:rPr>
              <a:t>/ </a:t>
            </a:r>
            <a:r>
              <a:rPr lang="en-GB" b="1" dirty="0" err="1" smtClean="0">
                <a:latin typeface="Century Gothic" panose="020B0502020202020204" pitchFamily="34" charset="0"/>
              </a:rPr>
              <a:t>escuchar</a:t>
            </a:r>
            <a:endParaRPr lang="en-GB" b="1" dirty="0">
              <a:latin typeface="Century Gothic" panose="020B0502020202020204" pitchFamily="34" charset="0"/>
            </a:endParaRPr>
          </a:p>
        </p:txBody>
      </p:sp>
    </p:spTree>
    <p:extLst>
      <p:ext uri="{BB962C8B-B14F-4D97-AF65-F5344CB8AC3E}">
        <p14:creationId xmlns:p14="http://schemas.microsoft.com/office/powerpoint/2010/main" val="13471032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650950487"/>
              </p:ext>
            </p:extLst>
          </p:nvPr>
        </p:nvGraphicFramePr>
        <p:xfrm>
          <a:off x="1447801" y="707621"/>
          <a:ext cx="9763125" cy="4902556"/>
        </p:xfrm>
        <a:graphic>
          <a:graphicData uri="http://schemas.openxmlformats.org/drawingml/2006/table">
            <a:tbl>
              <a:tblPr firstRow="1" bandRow="1">
                <a:tableStyleId>{5DA37D80-6434-44D0-A028-1B22A696006F}</a:tableStyleId>
              </a:tblPr>
              <a:tblGrid>
                <a:gridCol w="3464186">
                  <a:extLst>
                    <a:ext uri="{9D8B030D-6E8A-4147-A177-3AD203B41FA5}">
                      <a16:colId xmlns:a16="http://schemas.microsoft.com/office/drawing/2014/main" val="829846645"/>
                    </a:ext>
                  </a:extLst>
                </a:gridCol>
                <a:gridCol w="3235888">
                  <a:extLst>
                    <a:ext uri="{9D8B030D-6E8A-4147-A177-3AD203B41FA5}">
                      <a16:colId xmlns:a16="http://schemas.microsoft.com/office/drawing/2014/main" val="2614269172"/>
                    </a:ext>
                  </a:extLst>
                </a:gridCol>
                <a:gridCol w="3063051">
                  <a:extLst>
                    <a:ext uri="{9D8B030D-6E8A-4147-A177-3AD203B41FA5}">
                      <a16:colId xmlns:a16="http://schemas.microsoft.com/office/drawing/2014/main" val="422270713"/>
                    </a:ext>
                  </a:extLst>
                </a:gridCol>
              </a:tblGrid>
              <a:tr h="768754">
                <a:tc>
                  <a:txBody>
                    <a:bodyPr/>
                    <a:lstStyle/>
                    <a:p>
                      <a:endParaRPr lang="en-GB" dirty="0">
                        <a:solidFill>
                          <a:srgbClr val="002060"/>
                        </a:solidFill>
                        <a:latin typeface="Century Gothic" panose="020B0502020202020204" pitchFamily="34" charset="0"/>
                      </a:endParaRPr>
                    </a:p>
                  </a:txBody>
                  <a:tcPr/>
                </a:tc>
                <a:tc>
                  <a:txBody>
                    <a:bodyPr/>
                    <a:lstStyle/>
                    <a:p>
                      <a:r>
                        <a:rPr lang="en-GB" sz="2400" dirty="0">
                          <a:solidFill>
                            <a:srgbClr val="002060"/>
                          </a:solidFill>
                          <a:latin typeface="Century Gothic" panose="020B0502020202020204" pitchFamily="34" charset="0"/>
                        </a:rPr>
                        <a:t>The maths teachers</a:t>
                      </a:r>
                    </a:p>
                  </a:txBody>
                  <a:tcPr anchor="ctr"/>
                </a:tc>
                <a:tc>
                  <a:txBody>
                    <a:bodyPr/>
                    <a:lstStyle/>
                    <a:p>
                      <a:r>
                        <a:rPr lang="en-GB" sz="2400" dirty="0">
                          <a:solidFill>
                            <a:srgbClr val="002060"/>
                          </a:solidFill>
                          <a:latin typeface="Century Gothic" panose="020B0502020202020204" pitchFamily="34" charset="0"/>
                        </a:rPr>
                        <a:t>The history</a:t>
                      </a:r>
                      <a:r>
                        <a:rPr lang="en-GB" sz="2400" baseline="0" dirty="0">
                          <a:solidFill>
                            <a:srgbClr val="002060"/>
                          </a:solidFill>
                          <a:latin typeface="Century Gothic" panose="020B0502020202020204" pitchFamily="34" charset="0"/>
                        </a:rPr>
                        <a:t> teacher</a:t>
                      </a:r>
                      <a:endParaRPr lang="en-GB" sz="24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987091880"/>
                  </a:ext>
                </a:extLst>
              </a:tr>
              <a:tr h="688569">
                <a:tc>
                  <a:txBody>
                    <a:bodyPr/>
                    <a:lstStyle/>
                    <a:p>
                      <a:r>
                        <a:rPr lang="en-GB" sz="2400" dirty="0">
                          <a:solidFill>
                            <a:srgbClr val="002060"/>
                          </a:solidFill>
                          <a:latin typeface="Century Gothic" panose="020B0502020202020204" pitchFamily="34" charset="0"/>
                        </a:rPr>
                        <a:t>Who is tall?</a:t>
                      </a:r>
                    </a:p>
                  </a:txBody>
                  <a:tcPr/>
                </a:tc>
                <a:tc>
                  <a:txBody>
                    <a:bodyPr/>
                    <a:lstStyle/>
                    <a:p>
                      <a:endParaRPr lang="en-GB" sz="2400" dirty="0">
                        <a:solidFill>
                          <a:srgbClr val="002060"/>
                        </a:solidFill>
                        <a:latin typeface="Century Gothic" panose="020B0502020202020204" pitchFamily="34" charset="0"/>
                      </a:endParaRPr>
                    </a:p>
                  </a:txBody>
                  <a:tcPr/>
                </a:tc>
                <a:tc>
                  <a:txBody>
                    <a:bodyPr/>
                    <a:lstStyle/>
                    <a:p>
                      <a:endParaRPr lang="en-GB" sz="2400">
                        <a:solidFill>
                          <a:srgbClr val="002060"/>
                        </a:solidFill>
                        <a:latin typeface="Century Gothic" panose="020B0502020202020204" pitchFamily="34" charset="0"/>
                      </a:endParaRPr>
                    </a:p>
                  </a:txBody>
                  <a:tcPr/>
                </a:tc>
                <a:extLst>
                  <a:ext uri="{0D108BD9-81ED-4DB2-BD59-A6C34878D82A}">
                    <a16:rowId xmlns:a16="http://schemas.microsoft.com/office/drawing/2014/main" val="4077229401"/>
                  </a:ext>
                </a:extLst>
              </a:tr>
              <a:tr h="688569">
                <a:tc>
                  <a:txBody>
                    <a:bodyPr/>
                    <a:lstStyle/>
                    <a:p>
                      <a:r>
                        <a:rPr lang="en-GB" sz="2400" dirty="0">
                          <a:solidFill>
                            <a:srgbClr val="002060"/>
                          </a:solidFill>
                          <a:latin typeface="Century Gothic" panose="020B0502020202020204" pitchFamily="34" charset="0"/>
                        </a:rPr>
                        <a:t>Who is attentive?</a:t>
                      </a:r>
                    </a:p>
                  </a:txBody>
                  <a:tcPr/>
                </a:tc>
                <a:tc>
                  <a:txBody>
                    <a:bodyPr/>
                    <a:lstStyle/>
                    <a:p>
                      <a:endParaRPr lang="en-GB" sz="2400" dirty="0">
                        <a:solidFill>
                          <a:srgbClr val="002060"/>
                        </a:solidFill>
                        <a:latin typeface="Century Gothic" panose="020B0502020202020204" pitchFamily="34" charset="0"/>
                      </a:endParaRPr>
                    </a:p>
                  </a:txBody>
                  <a:tcPr/>
                </a:tc>
                <a:tc>
                  <a:txBody>
                    <a:bodyPr/>
                    <a:lstStyle/>
                    <a:p>
                      <a:endParaRPr lang="en-GB" sz="2400" dirty="0">
                        <a:solidFill>
                          <a:srgbClr val="002060"/>
                        </a:solidFill>
                        <a:latin typeface="Century Gothic" panose="020B0502020202020204" pitchFamily="34" charset="0"/>
                      </a:endParaRPr>
                    </a:p>
                  </a:txBody>
                  <a:tcPr/>
                </a:tc>
                <a:extLst>
                  <a:ext uri="{0D108BD9-81ED-4DB2-BD59-A6C34878D82A}">
                    <a16:rowId xmlns:a16="http://schemas.microsoft.com/office/drawing/2014/main" val="3331230269"/>
                  </a:ext>
                </a:extLst>
              </a:tr>
              <a:tr h="688569">
                <a:tc>
                  <a:txBody>
                    <a:bodyPr/>
                    <a:lstStyle/>
                    <a:p>
                      <a:r>
                        <a:rPr lang="en-GB" sz="2400" dirty="0">
                          <a:solidFill>
                            <a:srgbClr val="002060"/>
                          </a:solidFill>
                          <a:latin typeface="Century Gothic" panose="020B0502020202020204" pitchFamily="34" charset="0"/>
                        </a:rPr>
                        <a:t>Who is young?</a:t>
                      </a:r>
                    </a:p>
                  </a:txBody>
                  <a:tcPr/>
                </a:tc>
                <a:tc>
                  <a:txBody>
                    <a:bodyPr/>
                    <a:lstStyle/>
                    <a:p>
                      <a:endParaRPr lang="en-GB" sz="2400" dirty="0">
                        <a:solidFill>
                          <a:srgbClr val="002060"/>
                        </a:solidFill>
                        <a:latin typeface="Century Gothic" panose="020B0502020202020204" pitchFamily="34" charset="0"/>
                      </a:endParaRPr>
                    </a:p>
                  </a:txBody>
                  <a:tcPr/>
                </a:tc>
                <a:tc>
                  <a:txBody>
                    <a:bodyPr/>
                    <a:lstStyle/>
                    <a:p>
                      <a:endParaRPr lang="en-GB" sz="2400" dirty="0">
                        <a:solidFill>
                          <a:srgbClr val="002060"/>
                        </a:solidFill>
                        <a:latin typeface="Century Gothic" panose="020B0502020202020204" pitchFamily="34" charset="0"/>
                      </a:endParaRPr>
                    </a:p>
                  </a:txBody>
                  <a:tcPr/>
                </a:tc>
                <a:extLst>
                  <a:ext uri="{0D108BD9-81ED-4DB2-BD59-A6C34878D82A}">
                    <a16:rowId xmlns:a16="http://schemas.microsoft.com/office/drawing/2014/main" val="4181548426"/>
                  </a:ext>
                </a:extLst>
              </a:tr>
              <a:tr h="690957">
                <a:tc>
                  <a:txBody>
                    <a:bodyPr/>
                    <a:lstStyle/>
                    <a:p>
                      <a:r>
                        <a:rPr lang="en-GB" sz="2400" dirty="0">
                          <a:solidFill>
                            <a:srgbClr val="002060"/>
                          </a:solidFill>
                          <a:latin typeface="Century Gothic" panose="020B0502020202020204" pitchFamily="34" charset="0"/>
                        </a:rPr>
                        <a:t>Who is intelligent?</a:t>
                      </a:r>
                    </a:p>
                  </a:txBody>
                  <a:tcPr/>
                </a:tc>
                <a:tc>
                  <a:txBody>
                    <a:bodyPr/>
                    <a:lstStyle/>
                    <a:p>
                      <a:endParaRPr lang="en-GB" sz="2400" dirty="0">
                        <a:solidFill>
                          <a:srgbClr val="002060"/>
                        </a:solidFill>
                        <a:latin typeface="Century Gothic" panose="020B0502020202020204" pitchFamily="34" charset="0"/>
                      </a:endParaRPr>
                    </a:p>
                  </a:txBody>
                  <a:tcPr/>
                </a:tc>
                <a:tc>
                  <a:txBody>
                    <a:bodyPr/>
                    <a:lstStyle/>
                    <a:p>
                      <a:endParaRPr lang="en-GB" sz="2400" dirty="0">
                        <a:solidFill>
                          <a:srgbClr val="002060"/>
                        </a:solidFill>
                        <a:latin typeface="Century Gothic" panose="020B0502020202020204" pitchFamily="34" charset="0"/>
                      </a:endParaRPr>
                    </a:p>
                  </a:txBody>
                  <a:tcPr/>
                </a:tc>
                <a:extLst>
                  <a:ext uri="{0D108BD9-81ED-4DB2-BD59-A6C34878D82A}">
                    <a16:rowId xmlns:a16="http://schemas.microsoft.com/office/drawing/2014/main" val="11670566"/>
                  </a:ext>
                </a:extLst>
              </a:tr>
              <a:tr h="688569">
                <a:tc>
                  <a:txBody>
                    <a:bodyPr/>
                    <a:lstStyle/>
                    <a:p>
                      <a:r>
                        <a:rPr lang="en-GB" sz="2400" dirty="0">
                          <a:solidFill>
                            <a:srgbClr val="002060"/>
                          </a:solidFill>
                          <a:latin typeface="Century Gothic" panose="020B0502020202020204" pitchFamily="34" charset="0"/>
                        </a:rPr>
                        <a:t>Who is patient?</a:t>
                      </a:r>
                    </a:p>
                  </a:txBody>
                  <a:tcPr/>
                </a:tc>
                <a:tc>
                  <a:txBody>
                    <a:bodyPr/>
                    <a:lstStyle/>
                    <a:p>
                      <a:endParaRPr lang="en-GB" sz="2400" dirty="0">
                        <a:solidFill>
                          <a:srgbClr val="002060"/>
                        </a:solidFill>
                        <a:latin typeface="Century Gothic" panose="020B0502020202020204" pitchFamily="34" charset="0"/>
                      </a:endParaRPr>
                    </a:p>
                  </a:txBody>
                  <a:tcPr/>
                </a:tc>
                <a:tc>
                  <a:txBody>
                    <a:bodyPr/>
                    <a:lstStyle/>
                    <a:p>
                      <a:endParaRPr lang="en-GB" sz="2400" dirty="0">
                        <a:solidFill>
                          <a:srgbClr val="002060"/>
                        </a:solidFill>
                        <a:latin typeface="Century Gothic" panose="020B0502020202020204" pitchFamily="34" charset="0"/>
                      </a:endParaRPr>
                    </a:p>
                  </a:txBody>
                  <a:tcPr/>
                </a:tc>
                <a:extLst>
                  <a:ext uri="{0D108BD9-81ED-4DB2-BD59-A6C34878D82A}">
                    <a16:rowId xmlns:a16="http://schemas.microsoft.com/office/drawing/2014/main" val="3603875400"/>
                  </a:ext>
                </a:extLst>
              </a:tr>
              <a:tr h="688569">
                <a:tc>
                  <a:txBody>
                    <a:bodyPr/>
                    <a:lstStyle/>
                    <a:p>
                      <a:r>
                        <a:rPr lang="en-GB" sz="2400" dirty="0">
                          <a:solidFill>
                            <a:srgbClr val="002060"/>
                          </a:solidFill>
                          <a:latin typeface="Century Gothic" panose="020B0502020202020204" pitchFamily="34" charset="0"/>
                        </a:rPr>
                        <a:t>Who is shy?</a:t>
                      </a:r>
                    </a:p>
                  </a:txBody>
                  <a:tcPr/>
                </a:tc>
                <a:tc>
                  <a:txBody>
                    <a:bodyPr/>
                    <a:lstStyle/>
                    <a:p>
                      <a:endParaRPr lang="en-GB" sz="2400" dirty="0">
                        <a:solidFill>
                          <a:srgbClr val="002060"/>
                        </a:solidFill>
                        <a:latin typeface="Century Gothic" panose="020B0502020202020204" pitchFamily="34" charset="0"/>
                      </a:endParaRPr>
                    </a:p>
                  </a:txBody>
                  <a:tcPr/>
                </a:tc>
                <a:tc>
                  <a:txBody>
                    <a:bodyPr/>
                    <a:lstStyle/>
                    <a:p>
                      <a:endParaRPr lang="en-GB" sz="2400" dirty="0">
                        <a:solidFill>
                          <a:srgbClr val="002060"/>
                        </a:solidFill>
                        <a:latin typeface="Century Gothic" panose="020B0502020202020204" pitchFamily="34" charset="0"/>
                      </a:endParaRPr>
                    </a:p>
                  </a:txBody>
                  <a:tcPr/>
                </a:tc>
                <a:extLst>
                  <a:ext uri="{0D108BD9-81ED-4DB2-BD59-A6C34878D82A}">
                    <a16:rowId xmlns:a16="http://schemas.microsoft.com/office/drawing/2014/main" val="739944398"/>
                  </a:ext>
                </a:extLst>
              </a:tr>
            </a:tbl>
          </a:graphicData>
        </a:graphic>
      </p:graphicFrame>
      <p:sp>
        <p:nvSpPr>
          <p:cNvPr id="10" name="TextBox 9"/>
          <p:cNvSpPr txBox="1"/>
          <p:nvPr/>
        </p:nvSpPr>
        <p:spPr>
          <a:xfrm>
            <a:off x="6193903" y="1539024"/>
            <a:ext cx="69758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p>
        </p:txBody>
      </p:sp>
      <p:sp>
        <p:nvSpPr>
          <p:cNvPr id="12" name="TextBox 11"/>
          <p:cNvSpPr txBox="1"/>
          <p:nvPr/>
        </p:nvSpPr>
        <p:spPr>
          <a:xfrm>
            <a:off x="9412046" y="2240300"/>
            <a:ext cx="75128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p>
        </p:txBody>
      </p:sp>
      <p:sp>
        <p:nvSpPr>
          <p:cNvPr id="13" name="TextBox 12"/>
          <p:cNvSpPr txBox="1"/>
          <p:nvPr/>
        </p:nvSpPr>
        <p:spPr>
          <a:xfrm>
            <a:off x="9412046" y="2963084"/>
            <a:ext cx="75128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p>
        </p:txBody>
      </p:sp>
      <p:sp>
        <p:nvSpPr>
          <p:cNvPr id="14" name="TextBox 13"/>
          <p:cNvSpPr txBox="1"/>
          <p:nvPr/>
        </p:nvSpPr>
        <p:spPr>
          <a:xfrm>
            <a:off x="6193903" y="3686888"/>
            <a:ext cx="69758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p>
        </p:txBody>
      </p:sp>
      <p:sp>
        <p:nvSpPr>
          <p:cNvPr id="15" name="TextBox 14"/>
          <p:cNvSpPr txBox="1"/>
          <p:nvPr/>
        </p:nvSpPr>
        <p:spPr>
          <a:xfrm>
            <a:off x="9412046" y="4313568"/>
            <a:ext cx="75128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p>
        </p:txBody>
      </p:sp>
      <p:sp>
        <p:nvSpPr>
          <p:cNvPr id="16" name="TextBox 15"/>
          <p:cNvSpPr txBox="1"/>
          <p:nvPr/>
        </p:nvSpPr>
        <p:spPr>
          <a:xfrm>
            <a:off x="6193903" y="4977548"/>
            <a:ext cx="69758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p>
        </p:txBody>
      </p:sp>
      <p:sp>
        <p:nvSpPr>
          <p:cNvPr id="19" name="TextBox 18"/>
          <p:cNvSpPr txBox="1"/>
          <p:nvPr/>
        </p:nvSpPr>
        <p:spPr>
          <a:xfrm>
            <a:off x="354332" y="128216"/>
            <a:ext cx="322217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Student B</a:t>
            </a:r>
          </a:p>
        </p:txBody>
      </p:sp>
      <p:sp>
        <p:nvSpPr>
          <p:cNvPr id="20" name="TextBox 19"/>
          <p:cNvSpPr txBox="1"/>
          <p:nvPr/>
        </p:nvSpPr>
        <p:spPr>
          <a:xfrm>
            <a:off x="10163329" y="0"/>
            <a:ext cx="322217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ANSWERS</a:t>
            </a:r>
          </a:p>
        </p:txBody>
      </p:sp>
      <p:sp>
        <p:nvSpPr>
          <p:cNvPr id="21" name="TextBox 20"/>
          <p:cNvSpPr txBox="1"/>
          <p:nvPr/>
        </p:nvSpPr>
        <p:spPr>
          <a:xfrm>
            <a:off x="5138057" y="6475222"/>
            <a:ext cx="3751299"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Nick Avery / Emma Marsden / Rachel Hawkes </a:t>
            </a:r>
          </a:p>
        </p:txBody>
      </p:sp>
      <p:sp>
        <p:nvSpPr>
          <p:cNvPr id="17" name="Rounded Rectangle 16"/>
          <p:cNvSpPr/>
          <p:nvPr/>
        </p:nvSpPr>
        <p:spPr>
          <a:xfrm>
            <a:off x="9590314" y="5866080"/>
            <a:ext cx="248194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smtClean="0">
                <a:latin typeface="Century Gothic" panose="020B0502020202020204" pitchFamily="34" charset="0"/>
              </a:rPr>
              <a:t>hablar</a:t>
            </a:r>
            <a:r>
              <a:rPr lang="en-GB" b="1" dirty="0" smtClean="0">
                <a:latin typeface="Century Gothic" panose="020B0502020202020204" pitchFamily="34" charset="0"/>
              </a:rPr>
              <a:t> </a:t>
            </a:r>
            <a:r>
              <a:rPr lang="en-GB" b="1" dirty="0">
                <a:latin typeface="Century Gothic" panose="020B0502020202020204" pitchFamily="34" charset="0"/>
              </a:rPr>
              <a:t>/ </a:t>
            </a:r>
            <a:r>
              <a:rPr lang="en-GB" b="1" dirty="0" err="1" smtClean="0">
                <a:latin typeface="Century Gothic" panose="020B0502020202020204" pitchFamily="34" charset="0"/>
              </a:rPr>
              <a:t>escuchar</a:t>
            </a:r>
            <a:endParaRPr lang="en-GB" b="1" dirty="0">
              <a:latin typeface="Century Gothic" panose="020B0502020202020204" pitchFamily="34" charset="0"/>
            </a:endParaRPr>
          </a:p>
        </p:txBody>
      </p:sp>
    </p:spTree>
    <p:extLst>
      <p:ext uri="{BB962C8B-B14F-4D97-AF65-F5344CB8AC3E}">
        <p14:creationId xmlns:p14="http://schemas.microsoft.com/office/powerpoint/2010/main" val="338308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436751167"/>
              </p:ext>
            </p:extLst>
          </p:nvPr>
        </p:nvGraphicFramePr>
        <p:xfrm>
          <a:off x="593204" y="803338"/>
          <a:ext cx="11277600" cy="4854572"/>
        </p:xfrm>
        <a:graphic>
          <a:graphicData uri="http://schemas.openxmlformats.org/drawingml/2006/table">
            <a:tbl>
              <a:tblPr firstRow="1" bandRow="1">
                <a:tableStyleId>{5DA37D80-6434-44D0-A028-1B22A696006F}</a:tableStyleId>
              </a:tblPr>
              <a:tblGrid>
                <a:gridCol w="3759200">
                  <a:extLst>
                    <a:ext uri="{9D8B030D-6E8A-4147-A177-3AD203B41FA5}">
                      <a16:colId xmlns:a16="http://schemas.microsoft.com/office/drawing/2014/main" val="829846645"/>
                    </a:ext>
                  </a:extLst>
                </a:gridCol>
                <a:gridCol w="3759200">
                  <a:extLst>
                    <a:ext uri="{9D8B030D-6E8A-4147-A177-3AD203B41FA5}">
                      <a16:colId xmlns:a16="http://schemas.microsoft.com/office/drawing/2014/main" val="2614269172"/>
                    </a:ext>
                  </a:extLst>
                </a:gridCol>
                <a:gridCol w="3759200">
                  <a:extLst>
                    <a:ext uri="{9D8B030D-6E8A-4147-A177-3AD203B41FA5}">
                      <a16:colId xmlns:a16="http://schemas.microsoft.com/office/drawing/2014/main" val="422270713"/>
                    </a:ext>
                  </a:extLst>
                </a:gridCol>
              </a:tblGrid>
              <a:tr h="650708">
                <a:tc>
                  <a:txBody>
                    <a:bodyPr/>
                    <a:lstStyle/>
                    <a:p>
                      <a:endParaRPr lang="en-GB" dirty="0">
                        <a:solidFill>
                          <a:srgbClr val="002060"/>
                        </a:solidFill>
                        <a:latin typeface="Century Gothic" panose="020B0502020202020204" pitchFamily="34" charset="0"/>
                      </a:endParaRPr>
                    </a:p>
                  </a:txBody>
                  <a:tcPr anchor="ctr"/>
                </a:tc>
                <a:tc>
                  <a:txBody>
                    <a:bodyPr/>
                    <a:lstStyle/>
                    <a:p>
                      <a:pPr algn="ctr"/>
                      <a:r>
                        <a:rPr lang="en-GB" sz="2400" dirty="0">
                          <a:solidFill>
                            <a:srgbClr val="002060"/>
                          </a:solidFill>
                          <a:latin typeface="Century Gothic" panose="020B0502020202020204" pitchFamily="34" charset="0"/>
                        </a:rPr>
                        <a:t>The Spanish teachers</a:t>
                      </a:r>
                      <a:endParaRPr lang="en-GB" sz="2400" b="0" dirty="0">
                        <a:solidFill>
                          <a:srgbClr val="002060"/>
                        </a:solidFill>
                        <a:latin typeface="Century Gothic" panose="020B0502020202020204" pitchFamily="34" charset="0"/>
                      </a:endParaRPr>
                    </a:p>
                  </a:txBody>
                  <a:tcPr anchor="ctr"/>
                </a:tc>
                <a:tc>
                  <a:txBody>
                    <a:bodyPr/>
                    <a:lstStyle/>
                    <a:p>
                      <a:pPr algn="ctr"/>
                      <a:r>
                        <a:rPr lang="en-GB" sz="2400" dirty="0">
                          <a:solidFill>
                            <a:srgbClr val="002060"/>
                          </a:solidFill>
                          <a:latin typeface="Century Gothic" panose="020B0502020202020204" pitchFamily="34" charset="0"/>
                        </a:rPr>
                        <a:t>The geography</a:t>
                      </a:r>
                      <a:r>
                        <a:rPr lang="en-GB" sz="2400" baseline="0" dirty="0">
                          <a:solidFill>
                            <a:srgbClr val="002060"/>
                          </a:solidFill>
                          <a:latin typeface="Century Gothic" panose="020B0502020202020204" pitchFamily="34" charset="0"/>
                        </a:rPr>
                        <a:t> teacher</a:t>
                      </a:r>
                      <a:endParaRPr lang="en-GB" sz="24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987091880"/>
                  </a:ext>
                </a:extLst>
              </a:tr>
              <a:tr h="700644">
                <a:tc>
                  <a:txBody>
                    <a:bodyPr/>
                    <a:lstStyle/>
                    <a:p>
                      <a:r>
                        <a:rPr lang="en-GB" sz="2400" dirty="0">
                          <a:solidFill>
                            <a:srgbClr val="002060"/>
                          </a:solidFill>
                          <a:latin typeface="Century Gothic" panose="020B0502020202020204" pitchFamily="34" charset="0"/>
                        </a:rPr>
                        <a:t>Who is friendly?</a:t>
                      </a:r>
                    </a:p>
                  </a:txBody>
                  <a:tcPr anchor="ct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4077229401"/>
                  </a:ext>
                </a:extLst>
              </a:tr>
              <a:tr h="700644">
                <a:tc>
                  <a:txBody>
                    <a:bodyPr/>
                    <a:lstStyle/>
                    <a:p>
                      <a:r>
                        <a:rPr lang="en-GB" sz="2400" dirty="0">
                          <a:solidFill>
                            <a:srgbClr val="002060"/>
                          </a:solidFill>
                          <a:latin typeface="Century Gothic" panose="020B0502020202020204" pitchFamily="34" charset="0"/>
                        </a:rPr>
                        <a:t>Who is dynamic?</a:t>
                      </a:r>
                    </a:p>
                  </a:txBody>
                  <a:tcPr anchor="ct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3331230269"/>
                  </a:ext>
                </a:extLst>
              </a:tr>
              <a:tr h="700644">
                <a:tc>
                  <a:txBody>
                    <a:bodyPr/>
                    <a:lstStyle/>
                    <a:p>
                      <a:r>
                        <a:rPr lang="en-GB" sz="2400" dirty="0">
                          <a:solidFill>
                            <a:srgbClr val="002060"/>
                          </a:solidFill>
                          <a:latin typeface="Century Gothic" panose="020B0502020202020204" pitchFamily="34" charset="0"/>
                        </a:rPr>
                        <a:t>Who is clear?</a:t>
                      </a:r>
                    </a:p>
                  </a:txBody>
                  <a:tcPr anchor="ctr"/>
                </a:tc>
                <a:tc>
                  <a:txBody>
                    <a:bodyPr/>
                    <a:lstStyle/>
                    <a:p>
                      <a:endParaRPr lang="en-GB" dirty="0">
                        <a:solidFill>
                          <a:srgbClr val="002060"/>
                        </a:solidFill>
                        <a:latin typeface="Century Gothic" panose="020B0502020202020204" pitchFamily="34" charset="0"/>
                      </a:endParaRPr>
                    </a:p>
                  </a:txBody>
                  <a:tcPr/>
                </a:tc>
                <a:tc>
                  <a:txBody>
                    <a:bodyPr/>
                    <a:lstStyle/>
                    <a:p>
                      <a:endParaRPr lang="en-GB">
                        <a:solidFill>
                          <a:srgbClr val="002060"/>
                        </a:solidFill>
                        <a:latin typeface="Century Gothic" panose="020B0502020202020204" pitchFamily="34" charset="0"/>
                      </a:endParaRPr>
                    </a:p>
                  </a:txBody>
                  <a:tcPr/>
                </a:tc>
                <a:extLst>
                  <a:ext uri="{0D108BD9-81ED-4DB2-BD59-A6C34878D82A}">
                    <a16:rowId xmlns:a16="http://schemas.microsoft.com/office/drawing/2014/main" val="4181548426"/>
                  </a:ext>
                </a:extLst>
              </a:tr>
              <a:tr h="700644">
                <a:tc>
                  <a:txBody>
                    <a:bodyPr/>
                    <a:lstStyle/>
                    <a:p>
                      <a:r>
                        <a:rPr lang="en-GB" sz="2400" dirty="0">
                          <a:solidFill>
                            <a:srgbClr val="002060"/>
                          </a:solidFill>
                          <a:latin typeface="Century Gothic" panose="020B0502020202020204" pitchFamily="34" charset="0"/>
                        </a:rPr>
                        <a:t>Who is attentive?</a:t>
                      </a:r>
                    </a:p>
                  </a:txBody>
                  <a:tcPr anchor="ct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11670566"/>
                  </a:ext>
                </a:extLst>
              </a:tr>
              <a:tr h="700644">
                <a:tc>
                  <a:txBody>
                    <a:bodyPr/>
                    <a:lstStyle/>
                    <a:p>
                      <a:r>
                        <a:rPr lang="en-GB" sz="2400" dirty="0">
                          <a:solidFill>
                            <a:srgbClr val="002060"/>
                          </a:solidFill>
                          <a:latin typeface="Century Gothic" panose="020B0502020202020204" pitchFamily="34" charset="0"/>
                        </a:rPr>
                        <a:t>Who is patient?</a:t>
                      </a:r>
                    </a:p>
                  </a:txBody>
                  <a:tcPr anchor="ct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3603875400"/>
                  </a:ext>
                </a:extLst>
              </a:tr>
              <a:tr h="700644">
                <a:tc>
                  <a:txBody>
                    <a:bodyPr/>
                    <a:lstStyle/>
                    <a:p>
                      <a:r>
                        <a:rPr lang="en-GB" sz="2400" dirty="0">
                          <a:solidFill>
                            <a:srgbClr val="002060"/>
                          </a:solidFill>
                          <a:latin typeface="Century Gothic" panose="020B0502020202020204" pitchFamily="34" charset="0"/>
                        </a:rPr>
                        <a:t>Who is intelligent?</a:t>
                      </a:r>
                    </a:p>
                  </a:txBody>
                  <a:tcPr anchor="ct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739944398"/>
                  </a:ext>
                </a:extLst>
              </a:tr>
            </a:tbl>
          </a:graphicData>
        </a:graphic>
      </p:graphicFrame>
      <p:sp>
        <p:nvSpPr>
          <p:cNvPr id="6" name="TextBox 5"/>
          <p:cNvSpPr txBox="1"/>
          <p:nvPr/>
        </p:nvSpPr>
        <p:spPr>
          <a:xfrm>
            <a:off x="154147" y="88505"/>
            <a:ext cx="322217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Student A</a:t>
            </a:r>
          </a:p>
        </p:txBody>
      </p:sp>
      <p:sp>
        <p:nvSpPr>
          <p:cNvPr id="7" name="TextBox 6"/>
          <p:cNvSpPr txBox="1"/>
          <p:nvPr/>
        </p:nvSpPr>
        <p:spPr>
          <a:xfrm>
            <a:off x="5138057" y="6475222"/>
            <a:ext cx="3751299"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Nick Avery / Emma Marsden / Rachel Hawkes </a:t>
            </a:r>
          </a:p>
        </p:txBody>
      </p:sp>
      <p:sp>
        <p:nvSpPr>
          <p:cNvPr id="8" name="Rounded Rectangle 7"/>
          <p:cNvSpPr/>
          <p:nvPr/>
        </p:nvSpPr>
        <p:spPr>
          <a:xfrm>
            <a:off x="9590314" y="5866080"/>
            <a:ext cx="248194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smtClean="0">
                <a:latin typeface="Century Gothic" panose="020B0502020202020204" pitchFamily="34" charset="0"/>
              </a:rPr>
              <a:t>hablar</a:t>
            </a:r>
            <a:r>
              <a:rPr lang="en-GB" b="1" dirty="0" smtClean="0">
                <a:latin typeface="Century Gothic" panose="020B0502020202020204" pitchFamily="34" charset="0"/>
              </a:rPr>
              <a:t> </a:t>
            </a:r>
            <a:r>
              <a:rPr lang="en-GB" b="1" dirty="0">
                <a:latin typeface="Century Gothic" panose="020B0502020202020204" pitchFamily="34" charset="0"/>
              </a:rPr>
              <a:t>/ </a:t>
            </a:r>
            <a:r>
              <a:rPr lang="en-GB" b="1" dirty="0" err="1" smtClean="0">
                <a:latin typeface="Century Gothic" panose="020B0502020202020204" pitchFamily="34" charset="0"/>
              </a:rPr>
              <a:t>escuchar</a:t>
            </a:r>
            <a:endParaRPr lang="en-GB" b="1" dirty="0">
              <a:latin typeface="Century Gothic" panose="020B0502020202020204" pitchFamily="34" charset="0"/>
            </a:endParaRPr>
          </a:p>
        </p:txBody>
      </p:sp>
    </p:spTree>
    <p:extLst>
      <p:ext uri="{BB962C8B-B14F-4D97-AF65-F5344CB8AC3E}">
        <p14:creationId xmlns:p14="http://schemas.microsoft.com/office/powerpoint/2010/main" val="9798671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3436751167"/>
              </p:ext>
            </p:extLst>
          </p:nvPr>
        </p:nvGraphicFramePr>
        <p:xfrm>
          <a:off x="593204" y="803338"/>
          <a:ext cx="11277600" cy="4854572"/>
        </p:xfrm>
        <a:graphic>
          <a:graphicData uri="http://schemas.openxmlformats.org/drawingml/2006/table">
            <a:tbl>
              <a:tblPr firstRow="1" bandRow="1">
                <a:tableStyleId>{5DA37D80-6434-44D0-A028-1B22A696006F}</a:tableStyleId>
              </a:tblPr>
              <a:tblGrid>
                <a:gridCol w="3759200">
                  <a:extLst>
                    <a:ext uri="{9D8B030D-6E8A-4147-A177-3AD203B41FA5}">
                      <a16:colId xmlns:a16="http://schemas.microsoft.com/office/drawing/2014/main" val="829846645"/>
                    </a:ext>
                  </a:extLst>
                </a:gridCol>
                <a:gridCol w="3759200">
                  <a:extLst>
                    <a:ext uri="{9D8B030D-6E8A-4147-A177-3AD203B41FA5}">
                      <a16:colId xmlns:a16="http://schemas.microsoft.com/office/drawing/2014/main" val="2614269172"/>
                    </a:ext>
                  </a:extLst>
                </a:gridCol>
                <a:gridCol w="3759200">
                  <a:extLst>
                    <a:ext uri="{9D8B030D-6E8A-4147-A177-3AD203B41FA5}">
                      <a16:colId xmlns:a16="http://schemas.microsoft.com/office/drawing/2014/main" val="422270713"/>
                    </a:ext>
                  </a:extLst>
                </a:gridCol>
              </a:tblGrid>
              <a:tr h="650708">
                <a:tc>
                  <a:txBody>
                    <a:bodyPr/>
                    <a:lstStyle/>
                    <a:p>
                      <a:endParaRPr lang="en-GB" dirty="0">
                        <a:solidFill>
                          <a:srgbClr val="002060"/>
                        </a:solidFill>
                        <a:latin typeface="Century Gothic" panose="020B0502020202020204" pitchFamily="34" charset="0"/>
                      </a:endParaRPr>
                    </a:p>
                  </a:txBody>
                  <a:tcPr anchor="ctr"/>
                </a:tc>
                <a:tc>
                  <a:txBody>
                    <a:bodyPr/>
                    <a:lstStyle/>
                    <a:p>
                      <a:pPr algn="ctr"/>
                      <a:r>
                        <a:rPr lang="en-GB" sz="2400" dirty="0">
                          <a:solidFill>
                            <a:srgbClr val="002060"/>
                          </a:solidFill>
                          <a:latin typeface="Century Gothic" panose="020B0502020202020204" pitchFamily="34" charset="0"/>
                        </a:rPr>
                        <a:t>The Spanish teachers</a:t>
                      </a:r>
                      <a:endParaRPr lang="en-GB" sz="2400" b="0" dirty="0">
                        <a:solidFill>
                          <a:srgbClr val="002060"/>
                        </a:solidFill>
                        <a:latin typeface="Century Gothic" panose="020B0502020202020204" pitchFamily="34" charset="0"/>
                      </a:endParaRPr>
                    </a:p>
                  </a:txBody>
                  <a:tcPr anchor="ctr"/>
                </a:tc>
                <a:tc>
                  <a:txBody>
                    <a:bodyPr/>
                    <a:lstStyle/>
                    <a:p>
                      <a:pPr algn="ctr"/>
                      <a:r>
                        <a:rPr lang="en-GB" sz="2400" dirty="0">
                          <a:solidFill>
                            <a:srgbClr val="002060"/>
                          </a:solidFill>
                          <a:latin typeface="Century Gothic" panose="020B0502020202020204" pitchFamily="34" charset="0"/>
                        </a:rPr>
                        <a:t>The geography</a:t>
                      </a:r>
                      <a:r>
                        <a:rPr lang="en-GB" sz="2400" baseline="0" dirty="0">
                          <a:solidFill>
                            <a:srgbClr val="002060"/>
                          </a:solidFill>
                          <a:latin typeface="Century Gothic" panose="020B0502020202020204" pitchFamily="34" charset="0"/>
                        </a:rPr>
                        <a:t> teacher</a:t>
                      </a:r>
                      <a:endParaRPr lang="en-GB" sz="2400" b="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987091880"/>
                  </a:ext>
                </a:extLst>
              </a:tr>
              <a:tr h="700644">
                <a:tc>
                  <a:txBody>
                    <a:bodyPr/>
                    <a:lstStyle/>
                    <a:p>
                      <a:r>
                        <a:rPr lang="en-GB" sz="2400" dirty="0">
                          <a:solidFill>
                            <a:srgbClr val="002060"/>
                          </a:solidFill>
                          <a:latin typeface="Century Gothic" panose="020B0502020202020204" pitchFamily="34" charset="0"/>
                        </a:rPr>
                        <a:t>Who is friendly?</a:t>
                      </a:r>
                    </a:p>
                  </a:txBody>
                  <a:tcPr anchor="ct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4077229401"/>
                  </a:ext>
                </a:extLst>
              </a:tr>
              <a:tr h="700644">
                <a:tc>
                  <a:txBody>
                    <a:bodyPr/>
                    <a:lstStyle/>
                    <a:p>
                      <a:r>
                        <a:rPr lang="en-GB" sz="2400" dirty="0">
                          <a:solidFill>
                            <a:srgbClr val="002060"/>
                          </a:solidFill>
                          <a:latin typeface="Century Gothic" panose="020B0502020202020204" pitchFamily="34" charset="0"/>
                        </a:rPr>
                        <a:t>Who is dynamic?</a:t>
                      </a:r>
                    </a:p>
                  </a:txBody>
                  <a:tcPr anchor="ct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3331230269"/>
                  </a:ext>
                </a:extLst>
              </a:tr>
              <a:tr h="700644">
                <a:tc>
                  <a:txBody>
                    <a:bodyPr/>
                    <a:lstStyle/>
                    <a:p>
                      <a:r>
                        <a:rPr lang="en-GB" sz="2400" dirty="0">
                          <a:solidFill>
                            <a:srgbClr val="002060"/>
                          </a:solidFill>
                          <a:latin typeface="Century Gothic" panose="020B0502020202020204" pitchFamily="34" charset="0"/>
                        </a:rPr>
                        <a:t>Who is clear?</a:t>
                      </a:r>
                    </a:p>
                  </a:txBody>
                  <a:tcPr anchor="ctr"/>
                </a:tc>
                <a:tc>
                  <a:txBody>
                    <a:bodyPr/>
                    <a:lstStyle/>
                    <a:p>
                      <a:endParaRPr lang="en-GB" dirty="0">
                        <a:solidFill>
                          <a:srgbClr val="002060"/>
                        </a:solidFill>
                        <a:latin typeface="Century Gothic" panose="020B0502020202020204" pitchFamily="34" charset="0"/>
                      </a:endParaRPr>
                    </a:p>
                  </a:txBody>
                  <a:tcPr/>
                </a:tc>
                <a:tc>
                  <a:txBody>
                    <a:bodyPr/>
                    <a:lstStyle/>
                    <a:p>
                      <a:endParaRPr lang="en-GB">
                        <a:solidFill>
                          <a:srgbClr val="002060"/>
                        </a:solidFill>
                        <a:latin typeface="Century Gothic" panose="020B0502020202020204" pitchFamily="34" charset="0"/>
                      </a:endParaRPr>
                    </a:p>
                  </a:txBody>
                  <a:tcPr/>
                </a:tc>
                <a:extLst>
                  <a:ext uri="{0D108BD9-81ED-4DB2-BD59-A6C34878D82A}">
                    <a16:rowId xmlns:a16="http://schemas.microsoft.com/office/drawing/2014/main" val="4181548426"/>
                  </a:ext>
                </a:extLst>
              </a:tr>
              <a:tr h="700644">
                <a:tc>
                  <a:txBody>
                    <a:bodyPr/>
                    <a:lstStyle/>
                    <a:p>
                      <a:r>
                        <a:rPr lang="en-GB" sz="2400" dirty="0">
                          <a:solidFill>
                            <a:srgbClr val="002060"/>
                          </a:solidFill>
                          <a:latin typeface="Century Gothic" panose="020B0502020202020204" pitchFamily="34" charset="0"/>
                        </a:rPr>
                        <a:t>Who is attentive?</a:t>
                      </a:r>
                    </a:p>
                  </a:txBody>
                  <a:tcPr anchor="ct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11670566"/>
                  </a:ext>
                </a:extLst>
              </a:tr>
              <a:tr h="700644">
                <a:tc>
                  <a:txBody>
                    <a:bodyPr/>
                    <a:lstStyle/>
                    <a:p>
                      <a:r>
                        <a:rPr lang="en-GB" sz="2400" dirty="0">
                          <a:solidFill>
                            <a:srgbClr val="002060"/>
                          </a:solidFill>
                          <a:latin typeface="Century Gothic" panose="020B0502020202020204" pitchFamily="34" charset="0"/>
                        </a:rPr>
                        <a:t>Who is patient?</a:t>
                      </a:r>
                    </a:p>
                  </a:txBody>
                  <a:tcPr anchor="ct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3603875400"/>
                  </a:ext>
                </a:extLst>
              </a:tr>
              <a:tr h="700644">
                <a:tc>
                  <a:txBody>
                    <a:bodyPr/>
                    <a:lstStyle/>
                    <a:p>
                      <a:r>
                        <a:rPr lang="en-GB" sz="2400" dirty="0">
                          <a:solidFill>
                            <a:srgbClr val="002060"/>
                          </a:solidFill>
                          <a:latin typeface="Century Gothic" panose="020B0502020202020204" pitchFamily="34" charset="0"/>
                        </a:rPr>
                        <a:t>Who is intelligent?</a:t>
                      </a:r>
                    </a:p>
                  </a:txBody>
                  <a:tcPr anchor="ctr"/>
                </a:tc>
                <a:tc>
                  <a:txBody>
                    <a:bodyPr/>
                    <a:lstStyle/>
                    <a:p>
                      <a:endParaRPr lang="en-GB" dirty="0">
                        <a:solidFill>
                          <a:srgbClr val="002060"/>
                        </a:solidFill>
                        <a:latin typeface="Century Gothic" panose="020B0502020202020204" pitchFamily="34" charset="0"/>
                      </a:endParaRPr>
                    </a:p>
                  </a:txBody>
                  <a:tcPr/>
                </a:tc>
                <a:tc>
                  <a:txBody>
                    <a:bodyPr/>
                    <a:lstStyle/>
                    <a:p>
                      <a:endParaRPr lang="en-GB" dirty="0">
                        <a:solidFill>
                          <a:srgbClr val="002060"/>
                        </a:solidFill>
                        <a:latin typeface="Century Gothic" panose="020B0502020202020204" pitchFamily="34" charset="0"/>
                      </a:endParaRPr>
                    </a:p>
                  </a:txBody>
                  <a:tcPr/>
                </a:tc>
                <a:extLst>
                  <a:ext uri="{0D108BD9-81ED-4DB2-BD59-A6C34878D82A}">
                    <a16:rowId xmlns:a16="http://schemas.microsoft.com/office/drawing/2014/main" val="739944398"/>
                  </a:ext>
                </a:extLst>
              </a:tr>
            </a:tbl>
          </a:graphicData>
        </a:graphic>
      </p:graphicFrame>
      <p:sp>
        <p:nvSpPr>
          <p:cNvPr id="18" name="Rounded Rectangle 17"/>
          <p:cNvSpPr/>
          <p:nvPr/>
        </p:nvSpPr>
        <p:spPr>
          <a:xfrm>
            <a:off x="9590314" y="5866080"/>
            <a:ext cx="248194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smtClean="0">
                <a:latin typeface="Century Gothic" panose="020B0502020202020204" pitchFamily="34" charset="0"/>
              </a:rPr>
              <a:t>hablar</a:t>
            </a:r>
            <a:r>
              <a:rPr lang="en-GB" b="1" dirty="0" smtClean="0">
                <a:latin typeface="Century Gothic" panose="020B0502020202020204" pitchFamily="34" charset="0"/>
              </a:rPr>
              <a:t> </a:t>
            </a:r>
            <a:r>
              <a:rPr lang="en-GB" b="1" dirty="0">
                <a:latin typeface="Century Gothic" panose="020B0502020202020204" pitchFamily="34" charset="0"/>
              </a:rPr>
              <a:t>/ </a:t>
            </a:r>
            <a:r>
              <a:rPr lang="en-GB" b="1" dirty="0" err="1" smtClean="0">
                <a:latin typeface="Century Gothic" panose="020B0502020202020204" pitchFamily="34" charset="0"/>
              </a:rPr>
              <a:t>escuchar</a:t>
            </a:r>
            <a:endParaRPr lang="en-GB" b="1" dirty="0">
              <a:latin typeface="Century Gothic" panose="020B0502020202020204" pitchFamily="34" charset="0"/>
            </a:endParaRPr>
          </a:p>
        </p:txBody>
      </p:sp>
      <p:sp>
        <p:nvSpPr>
          <p:cNvPr id="6" name="TextBox 5"/>
          <p:cNvSpPr txBox="1"/>
          <p:nvPr/>
        </p:nvSpPr>
        <p:spPr>
          <a:xfrm>
            <a:off x="154147" y="88505"/>
            <a:ext cx="322217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Student A</a:t>
            </a:r>
          </a:p>
        </p:txBody>
      </p:sp>
      <p:sp>
        <p:nvSpPr>
          <p:cNvPr id="7" name="TextBox 6"/>
          <p:cNvSpPr txBox="1"/>
          <p:nvPr/>
        </p:nvSpPr>
        <p:spPr>
          <a:xfrm>
            <a:off x="6029565" y="1676789"/>
            <a:ext cx="40535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p>
        </p:txBody>
      </p:sp>
      <p:sp>
        <p:nvSpPr>
          <p:cNvPr id="8" name="TextBox 7"/>
          <p:cNvSpPr txBox="1"/>
          <p:nvPr/>
        </p:nvSpPr>
        <p:spPr>
          <a:xfrm>
            <a:off x="5995743" y="2301674"/>
            <a:ext cx="40535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p>
        </p:txBody>
      </p:sp>
      <p:sp>
        <p:nvSpPr>
          <p:cNvPr id="9" name="TextBox 8"/>
          <p:cNvSpPr txBox="1"/>
          <p:nvPr/>
        </p:nvSpPr>
        <p:spPr>
          <a:xfrm>
            <a:off x="9830500" y="3035783"/>
            <a:ext cx="40535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p>
        </p:txBody>
      </p:sp>
      <p:sp>
        <p:nvSpPr>
          <p:cNvPr id="10" name="TextBox 9"/>
          <p:cNvSpPr txBox="1"/>
          <p:nvPr/>
        </p:nvSpPr>
        <p:spPr>
          <a:xfrm>
            <a:off x="9830500" y="3744364"/>
            <a:ext cx="40535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p>
        </p:txBody>
      </p:sp>
      <p:sp>
        <p:nvSpPr>
          <p:cNvPr id="11" name="TextBox 10"/>
          <p:cNvSpPr txBox="1"/>
          <p:nvPr/>
        </p:nvSpPr>
        <p:spPr>
          <a:xfrm>
            <a:off x="5995743" y="4373974"/>
            <a:ext cx="40535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p>
        </p:txBody>
      </p:sp>
      <p:sp>
        <p:nvSpPr>
          <p:cNvPr id="12" name="TextBox 11"/>
          <p:cNvSpPr txBox="1"/>
          <p:nvPr/>
        </p:nvSpPr>
        <p:spPr>
          <a:xfrm>
            <a:off x="9830500" y="5126021"/>
            <a:ext cx="40535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p>
        </p:txBody>
      </p:sp>
      <p:sp>
        <p:nvSpPr>
          <p:cNvPr id="14" name="TextBox 13"/>
          <p:cNvSpPr txBox="1"/>
          <p:nvPr/>
        </p:nvSpPr>
        <p:spPr>
          <a:xfrm>
            <a:off x="10163329" y="0"/>
            <a:ext cx="322217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ANSWERS</a:t>
            </a:r>
          </a:p>
        </p:txBody>
      </p:sp>
      <p:sp>
        <p:nvSpPr>
          <p:cNvPr id="15" name="TextBox 14"/>
          <p:cNvSpPr txBox="1"/>
          <p:nvPr/>
        </p:nvSpPr>
        <p:spPr>
          <a:xfrm>
            <a:off x="5138057" y="6475222"/>
            <a:ext cx="3751299"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Nick Avery / Emma Marsden / Rachel Hawkes </a:t>
            </a:r>
          </a:p>
        </p:txBody>
      </p:sp>
    </p:spTree>
    <p:extLst>
      <p:ext uri="{BB962C8B-B14F-4D97-AF65-F5344CB8AC3E}">
        <p14:creationId xmlns:p14="http://schemas.microsoft.com/office/powerpoint/2010/main" val="102806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12290" y="231311"/>
            <a:ext cx="9983993" cy="2062103"/>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Student A</a:t>
            </a:r>
          </a:p>
          <a:p>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Using the prompt cards, write 5 sentences about your new history teacher / maths teachers.</a:t>
            </a:r>
          </a:p>
        </p:txBody>
      </p:sp>
      <p:sp>
        <p:nvSpPr>
          <p:cNvPr id="9" name="TextBox 8"/>
          <p:cNvSpPr txBox="1"/>
          <p:nvPr/>
        </p:nvSpPr>
        <p:spPr>
          <a:xfrm>
            <a:off x="612290" y="2936837"/>
            <a:ext cx="9273092" cy="1200329"/>
          </a:xfrm>
          <a:prstGeom prst="rect">
            <a:avLst/>
          </a:prstGeom>
          <a:noFill/>
        </p:spPr>
        <p:txBody>
          <a:bodyPr wrap="square" rtlCol="0">
            <a:spAutoFit/>
          </a:bodyPr>
          <a:lstStyle/>
          <a:p>
            <a:pPr marL="457200" indent="-457200">
              <a:buAutoNum type="arabicParenR"/>
            </a:pPr>
            <a:endParaRPr lang="en-GB" sz="2400" dirty="0">
              <a:latin typeface="Century Gothic" panose="020B0502020202020204" pitchFamily="34" charset="0"/>
            </a:endParaRPr>
          </a:p>
          <a:p>
            <a:pPr marL="457200" indent="-457200">
              <a:buAutoNum type="arabicParenR"/>
            </a:pPr>
            <a:endParaRPr lang="en-GB" sz="2400" dirty="0">
              <a:latin typeface="Century Gothic" panose="020B0502020202020204" pitchFamily="34" charset="0"/>
            </a:endParaRPr>
          </a:p>
          <a:p>
            <a:pPr marL="457200" indent="-457200">
              <a:buAutoNum type="arabicParenR"/>
            </a:pPr>
            <a:endParaRPr lang="en-GB" sz="2400" dirty="0">
              <a:latin typeface="Century Gothic" panose="020B0502020202020204" pitchFamily="34" charset="0"/>
            </a:endParaRPr>
          </a:p>
        </p:txBody>
      </p:sp>
      <p:sp>
        <p:nvSpPr>
          <p:cNvPr id="13" name="TextBox 12"/>
          <p:cNvSpPr txBox="1"/>
          <p:nvPr/>
        </p:nvSpPr>
        <p:spPr>
          <a:xfrm>
            <a:off x="612289" y="2675706"/>
            <a:ext cx="10108719"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1) ___________________________________ altos.</a:t>
            </a:r>
          </a:p>
        </p:txBody>
      </p:sp>
      <p:sp>
        <p:nvSpPr>
          <p:cNvPr id="14" name="TextBox 13"/>
          <p:cNvSpPr txBox="1"/>
          <p:nvPr/>
        </p:nvSpPr>
        <p:spPr>
          <a:xfrm>
            <a:off x="612290" y="3302498"/>
            <a:ext cx="10359600"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2) ___________________________________ atento.</a:t>
            </a:r>
          </a:p>
        </p:txBody>
      </p:sp>
      <p:sp>
        <p:nvSpPr>
          <p:cNvPr id="15" name="TextBox 14"/>
          <p:cNvSpPr txBox="1"/>
          <p:nvPr/>
        </p:nvSpPr>
        <p:spPr>
          <a:xfrm>
            <a:off x="612290" y="3921723"/>
            <a:ext cx="10359600"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3) ___________________________________ joven.</a:t>
            </a:r>
          </a:p>
        </p:txBody>
      </p:sp>
      <p:sp>
        <p:nvSpPr>
          <p:cNvPr id="16" name="TextBox 15"/>
          <p:cNvSpPr txBox="1"/>
          <p:nvPr/>
        </p:nvSpPr>
        <p:spPr>
          <a:xfrm>
            <a:off x="612290" y="4519458"/>
            <a:ext cx="10359600"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4) ___________________________________ </a:t>
            </a:r>
            <a:r>
              <a:rPr lang="en-GB" sz="3200" dirty="0" err="1">
                <a:solidFill>
                  <a:schemeClr val="accent5">
                    <a:lumMod val="50000"/>
                  </a:schemeClr>
                </a:solidFill>
                <a:latin typeface="Century Gothic" panose="020B0502020202020204" pitchFamily="34" charset="0"/>
              </a:rPr>
              <a:t>inteligentes</a:t>
            </a:r>
            <a:r>
              <a:rPr lang="en-GB" sz="3200" dirty="0">
                <a:solidFill>
                  <a:schemeClr val="accent5">
                    <a:lumMod val="50000"/>
                  </a:schemeClr>
                </a:solidFill>
                <a:latin typeface="Century Gothic" panose="020B0502020202020204" pitchFamily="34" charset="0"/>
              </a:rPr>
              <a:t>. </a:t>
            </a:r>
          </a:p>
        </p:txBody>
      </p:sp>
      <p:sp>
        <p:nvSpPr>
          <p:cNvPr id="17" name="TextBox 16"/>
          <p:cNvSpPr txBox="1"/>
          <p:nvPr/>
        </p:nvSpPr>
        <p:spPr>
          <a:xfrm>
            <a:off x="612290" y="5117193"/>
            <a:ext cx="10817710"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5) ___________________________________ </a:t>
            </a:r>
            <a:r>
              <a:rPr lang="en-GB" sz="3200" dirty="0" err="1">
                <a:solidFill>
                  <a:schemeClr val="accent5">
                    <a:lumMod val="50000"/>
                  </a:schemeClr>
                </a:solidFill>
                <a:latin typeface="Century Gothic" panose="020B0502020202020204" pitchFamily="34" charset="0"/>
              </a:rPr>
              <a:t>paciente</a:t>
            </a:r>
            <a:r>
              <a:rPr lang="en-GB" sz="3200" dirty="0">
                <a:solidFill>
                  <a:schemeClr val="accent5">
                    <a:lumMod val="50000"/>
                  </a:schemeClr>
                </a:solidFill>
                <a:latin typeface="Century Gothic" panose="020B0502020202020204" pitchFamily="34" charset="0"/>
              </a:rPr>
              <a:t>.</a:t>
            </a:r>
          </a:p>
        </p:txBody>
      </p:sp>
      <p:sp>
        <p:nvSpPr>
          <p:cNvPr id="10" name="Rounded Rectangle 9"/>
          <p:cNvSpPr/>
          <p:nvPr/>
        </p:nvSpPr>
        <p:spPr>
          <a:xfrm>
            <a:off x="10721008" y="5870646"/>
            <a:ext cx="1365889"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smtClean="0">
                <a:latin typeface="Century Gothic" panose="020B0502020202020204" pitchFamily="34" charset="0"/>
              </a:rPr>
              <a:t>escribir</a:t>
            </a:r>
            <a:endParaRPr lang="en-GB" b="1" dirty="0">
              <a:latin typeface="Century Gothic" panose="020B0502020202020204" pitchFamily="34" charset="0"/>
            </a:endParaRPr>
          </a:p>
        </p:txBody>
      </p:sp>
      <p:sp>
        <p:nvSpPr>
          <p:cNvPr id="11" name="TextBox 10"/>
          <p:cNvSpPr txBox="1"/>
          <p:nvPr/>
        </p:nvSpPr>
        <p:spPr>
          <a:xfrm>
            <a:off x="612289" y="5674631"/>
            <a:ext cx="9983993"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6) ___________________________________ </a:t>
            </a:r>
            <a:r>
              <a:rPr lang="en-GB" sz="3200" dirty="0" err="1">
                <a:solidFill>
                  <a:schemeClr val="accent5">
                    <a:lumMod val="50000"/>
                  </a:schemeClr>
                </a:solidFill>
                <a:latin typeface="Century Gothic" panose="020B0502020202020204" pitchFamily="34" charset="0"/>
              </a:rPr>
              <a:t>tímidos</a:t>
            </a:r>
            <a:r>
              <a:rPr lang="en-GB" sz="3200" dirty="0">
                <a:solidFill>
                  <a:schemeClr val="accent5">
                    <a:lumMod val="50000"/>
                  </a:schemeClr>
                </a:solidFill>
                <a:latin typeface="Century Gothic" panose="020B0502020202020204" pitchFamily="34" charset="0"/>
              </a:rPr>
              <a:t>.</a:t>
            </a:r>
          </a:p>
        </p:txBody>
      </p:sp>
      <p:sp>
        <p:nvSpPr>
          <p:cNvPr id="12" name="TextBox 11"/>
          <p:cNvSpPr txBox="1"/>
          <p:nvPr/>
        </p:nvSpPr>
        <p:spPr>
          <a:xfrm>
            <a:off x="5138057" y="6475222"/>
            <a:ext cx="3751299"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Nick Avery / Emma Marsden / Rachel Hawkes </a:t>
            </a:r>
          </a:p>
        </p:txBody>
      </p:sp>
    </p:spTree>
    <p:extLst>
      <p:ext uri="{BB962C8B-B14F-4D97-AF65-F5344CB8AC3E}">
        <p14:creationId xmlns:p14="http://schemas.microsoft.com/office/powerpoint/2010/main" val="2776275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12290" y="231311"/>
            <a:ext cx="9983993" cy="2062103"/>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Student A</a:t>
            </a:r>
          </a:p>
          <a:p>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Using the prompt cards, write 5 sentences about your new history teacher / maths teachers.</a:t>
            </a:r>
          </a:p>
        </p:txBody>
      </p:sp>
      <p:sp>
        <p:nvSpPr>
          <p:cNvPr id="9" name="TextBox 8"/>
          <p:cNvSpPr txBox="1"/>
          <p:nvPr/>
        </p:nvSpPr>
        <p:spPr>
          <a:xfrm>
            <a:off x="612290" y="2936837"/>
            <a:ext cx="9273092" cy="1200329"/>
          </a:xfrm>
          <a:prstGeom prst="rect">
            <a:avLst/>
          </a:prstGeom>
          <a:noFill/>
        </p:spPr>
        <p:txBody>
          <a:bodyPr wrap="square" rtlCol="0">
            <a:spAutoFit/>
          </a:bodyPr>
          <a:lstStyle/>
          <a:p>
            <a:pPr marL="457200" indent="-457200">
              <a:buAutoNum type="arabicParenR"/>
            </a:pPr>
            <a:endParaRPr lang="en-GB" sz="2400" dirty="0">
              <a:latin typeface="Century Gothic" panose="020B0502020202020204" pitchFamily="34" charset="0"/>
            </a:endParaRPr>
          </a:p>
          <a:p>
            <a:pPr marL="457200" indent="-457200">
              <a:buAutoNum type="arabicParenR"/>
            </a:pPr>
            <a:endParaRPr lang="en-GB" sz="2400" dirty="0">
              <a:latin typeface="Century Gothic" panose="020B0502020202020204" pitchFamily="34" charset="0"/>
            </a:endParaRPr>
          </a:p>
          <a:p>
            <a:pPr marL="457200" indent="-457200">
              <a:buAutoNum type="arabicParenR"/>
            </a:pPr>
            <a:endParaRPr lang="en-GB" sz="2400" dirty="0">
              <a:latin typeface="Century Gothic" panose="020B0502020202020204" pitchFamily="34" charset="0"/>
            </a:endParaRPr>
          </a:p>
        </p:txBody>
      </p:sp>
      <p:sp>
        <p:nvSpPr>
          <p:cNvPr id="13" name="TextBox 12"/>
          <p:cNvSpPr txBox="1"/>
          <p:nvPr/>
        </p:nvSpPr>
        <p:spPr>
          <a:xfrm>
            <a:off x="612289" y="2675706"/>
            <a:ext cx="10108719"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1) ___________________________________altos.</a:t>
            </a:r>
          </a:p>
        </p:txBody>
      </p:sp>
      <p:sp>
        <p:nvSpPr>
          <p:cNvPr id="14" name="TextBox 13"/>
          <p:cNvSpPr txBox="1"/>
          <p:nvPr/>
        </p:nvSpPr>
        <p:spPr>
          <a:xfrm>
            <a:off x="612290" y="3302498"/>
            <a:ext cx="11225924"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2) ___________________________________ atento.</a:t>
            </a:r>
          </a:p>
        </p:txBody>
      </p:sp>
      <p:sp>
        <p:nvSpPr>
          <p:cNvPr id="15" name="TextBox 14"/>
          <p:cNvSpPr txBox="1"/>
          <p:nvPr/>
        </p:nvSpPr>
        <p:spPr>
          <a:xfrm>
            <a:off x="612289" y="3921723"/>
            <a:ext cx="10507467"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3) ___________________________________ joven.</a:t>
            </a:r>
          </a:p>
        </p:txBody>
      </p:sp>
      <p:sp>
        <p:nvSpPr>
          <p:cNvPr id="16" name="TextBox 15"/>
          <p:cNvSpPr txBox="1"/>
          <p:nvPr/>
        </p:nvSpPr>
        <p:spPr>
          <a:xfrm>
            <a:off x="612289" y="4519458"/>
            <a:ext cx="10736067"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4) ___________________________________ </a:t>
            </a:r>
            <a:r>
              <a:rPr lang="en-GB" sz="3200" dirty="0" err="1">
                <a:solidFill>
                  <a:schemeClr val="accent5">
                    <a:lumMod val="50000"/>
                  </a:schemeClr>
                </a:solidFill>
                <a:latin typeface="Century Gothic" panose="020B0502020202020204" pitchFamily="34" charset="0"/>
              </a:rPr>
              <a:t>inteligentes</a:t>
            </a:r>
            <a:r>
              <a:rPr lang="en-GB" sz="3200" dirty="0">
                <a:solidFill>
                  <a:schemeClr val="accent5">
                    <a:lumMod val="50000"/>
                  </a:schemeClr>
                </a:solidFill>
                <a:latin typeface="Century Gothic" panose="020B0502020202020204" pitchFamily="34" charset="0"/>
              </a:rPr>
              <a:t>. </a:t>
            </a:r>
          </a:p>
        </p:txBody>
      </p:sp>
      <p:sp>
        <p:nvSpPr>
          <p:cNvPr id="17" name="TextBox 16"/>
          <p:cNvSpPr txBox="1"/>
          <p:nvPr/>
        </p:nvSpPr>
        <p:spPr>
          <a:xfrm>
            <a:off x="612290" y="5117193"/>
            <a:ext cx="10736066"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5) ___________________________________ </a:t>
            </a:r>
            <a:r>
              <a:rPr lang="en-GB" sz="3200" dirty="0" err="1">
                <a:solidFill>
                  <a:schemeClr val="accent5">
                    <a:lumMod val="50000"/>
                  </a:schemeClr>
                </a:solidFill>
                <a:latin typeface="Century Gothic" panose="020B0502020202020204" pitchFamily="34" charset="0"/>
              </a:rPr>
              <a:t>paciente</a:t>
            </a:r>
            <a:r>
              <a:rPr lang="en-GB" sz="3200" dirty="0">
                <a:solidFill>
                  <a:schemeClr val="accent5">
                    <a:lumMod val="50000"/>
                  </a:schemeClr>
                </a:solidFill>
                <a:latin typeface="Century Gothic" panose="020B0502020202020204" pitchFamily="34" charset="0"/>
              </a:rPr>
              <a:t>.</a:t>
            </a:r>
          </a:p>
        </p:txBody>
      </p:sp>
      <p:sp>
        <p:nvSpPr>
          <p:cNvPr id="11" name="TextBox 10"/>
          <p:cNvSpPr txBox="1"/>
          <p:nvPr/>
        </p:nvSpPr>
        <p:spPr>
          <a:xfrm>
            <a:off x="612289" y="5674631"/>
            <a:ext cx="9983993"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6) ___________________________________ </a:t>
            </a:r>
            <a:r>
              <a:rPr lang="en-GB" sz="3200" dirty="0" err="1">
                <a:solidFill>
                  <a:schemeClr val="accent5">
                    <a:lumMod val="50000"/>
                  </a:schemeClr>
                </a:solidFill>
                <a:latin typeface="Century Gothic" panose="020B0502020202020204" pitchFamily="34" charset="0"/>
              </a:rPr>
              <a:t>tímidos</a:t>
            </a:r>
            <a:r>
              <a:rPr lang="en-GB" sz="3200" dirty="0">
                <a:solidFill>
                  <a:schemeClr val="accent5">
                    <a:lumMod val="50000"/>
                  </a:schemeClr>
                </a:solidFill>
                <a:latin typeface="Century Gothic" panose="020B0502020202020204" pitchFamily="34" charset="0"/>
              </a:rPr>
              <a:t>.</a:t>
            </a:r>
          </a:p>
        </p:txBody>
      </p:sp>
      <p:sp>
        <p:nvSpPr>
          <p:cNvPr id="12" name="TextBox 11"/>
          <p:cNvSpPr txBox="1"/>
          <p:nvPr/>
        </p:nvSpPr>
        <p:spPr>
          <a:xfrm>
            <a:off x="1049095" y="2540256"/>
            <a:ext cx="7312960"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Los </a:t>
            </a:r>
            <a:r>
              <a:rPr lang="en-GB" sz="3200" dirty="0" err="1">
                <a:solidFill>
                  <a:srgbClr val="E56700"/>
                </a:solidFill>
                <a:latin typeface="Century Gothic" panose="020B0502020202020204" pitchFamily="34" charset="0"/>
              </a:rPr>
              <a:t>profesores</a:t>
            </a:r>
            <a:r>
              <a:rPr lang="en-GB" sz="3200" dirty="0">
                <a:solidFill>
                  <a:srgbClr val="E56700"/>
                </a:solidFill>
                <a:latin typeface="Century Gothic" panose="020B0502020202020204" pitchFamily="34" charset="0"/>
              </a:rPr>
              <a:t> de </a:t>
            </a:r>
            <a:r>
              <a:rPr lang="en-GB" sz="3200" dirty="0" err="1">
                <a:solidFill>
                  <a:srgbClr val="E56700"/>
                </a:solidFill>
                <a:latin typeface="Century Gothic" panose="020B0502020202020204" pitchFamily="34" charset="0"/>
              </a:rPr>
              <a:t>matemáticas</a:t>
            </a:r>
            <a:r>
              <a:rPr lang="en-GB" sz="3200" dirty="0">
                <a:solidFill>
                  <a:srgbClr val="E56700"/>
                </a:solidFill>
                <a:latin typeface="Century Gothic" panose="020B0502020202020204" pitchFamily="34" charset="0"/>
              </a:rPr>
              <a:t> son </a:t>
            </a:r>
          </a:p>
        </p:txBody>
      </p:sp>
      <p:sp>
        <p:nvSpPr>
          <p:cNvPr id="22" name="TextBox 21"/>
          <p:cNvSpPr txBox="1"/>
          <p:nvPr/>
        </p:nvSpPr>
        <p:spPr>
          <a:xfrm>
            <a:off x="2507741" y="3214935"/>
            <a:ext cx="7312960"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El </a:t>
            </a:r>
            <a:r>
              <a:rPr lang="en-GB" sz="3200" dirty="0" err="1">
                <a:solidFill>
                  <a:srgbClr val="E56700"/>
                </a:solidFill>
                <a:latin typeface="Century Gothic" panose="020B0502020202020204" pitchFamily="34" charset="0"/>
              </a:rPr>
              <a:t>profesor</a:t>
            </a:r>
            <a:r>
              <a:rPr lang="en-GB" sz="3200" dirty="0">
                <a:solidFill>
                  <a:srgbClr val="E56700"/>
                </a:solidFill>
                <a:latin typeface="Century Gothic" panose="020B0502020202020204" pitchFamily="34" charset="0"/>
              </a:rPr>
              <a:t> de </a:t>
            </a:r>
            <a:r>
              <a:rPr lang="en-GB" sz="3200" dirty="0" err="1">
                <a:solidFill>
                  <a:srgbClr val="E56700"/>
                </a:solidFill>
                <a:latin typeface="Century Gothic" panose="020B0502020202020204" pitchFamily="34" charset="0"/>
              </a:rPr>
              <a:t>historia</a:t>
            </a:r>
            <a:r>
              <a:rPr lang="en-GB" sz="3200" dirty="0">
                <a:solidFill>
                  <a:srgbClr val="E56700"/>
                </a:solidFill>
                <a:latin typeface="Century Gothic" panose="020B0502020202020204" pitchFamily="34" charset="0"/>
              </a:rPr>
              <a:t> es</a:t>
            </a:r>
          </a:p>
        </p:txBody>
      </p:sp>
      <p:sp>
        <p:nvSpPr>
          <p:cNvPr id="23" name="TextBox 22"/>
          <p:cNvSpPr txBox="1"/>
          <p:nvPr/>
        </p:nvSpPr>
        <p:spPr>
          <a:xfrm>
            <a:off x="2507741" y="3757942"/>
            <a:ext cx="7312960"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El </a:t>
            </a:r>
            <a:r>
              <a:rPr lang="en-GB" sz="3200" dirty="0" err="1">
                <a:solidFill>
                  <a:srgbClr val="E56700"/>
                </a:solidFill>
                <a:latin typeface="Century Gothic" panose="020B0502020202020204" pitchFamily="34" charset="0"/>
              </a:rPr>
              <a:t>profesor</a:t>
            </a:r>
            <a:r>
              <a:rPr lang="en-GB" sz="3200" dirty="0">
                <a:solidFill>
                  <a:srgbClr val="E56700"/>
                </a:solidFill>
                <a:latin typeface="Century Gothic" panose="020B0502020202020204" pitchFamily="34" charset="0"/>
              </a:rPr>
              <a:t> de </a:t>
            </a:r>
            <a:r>
              <a:rPr lang="en-GB" sz="3200" dirty="0" err="1">
                <a:solidFill>
                  <a:srgbClr val="E56700"/>
                </a:solidFill>
                <a:latin typeface="Century Gothic" panose="020B0502020202020204" pitchFamily="34" charset="0"/>
              </a:rPr>
              <a:t>historia</a:t>
            </a:r>
            <a:r>
              <a:rPr lang="en-GB" sz="3200" dirty="0">
                <a:solidFill>
                  <a:srgbClr val="E56700"/>
                </a:solidFill>
                <a:latin typeface="Century Gothic" panose="020B0502020202020204" pitchFamily="34" charset="0"/>
              </a:rPr>
              <a:t> es</a:t>
            </a:r>
          </a:p>
        </p:txBody>
      </p:sp>
      <p:sp>
        <p:nvSpPr>
          <p:cNvPr id="24" name="TextBox 23"/>
          <p:cNvSpPr txBox="1"/>
          <p:nvPr/>
        </p:nvSpPr>
        <p:spPr>
          <a:xfrm>
            <a:off x="1049095" y="4423144"/>
            <a:ext cx="7312960"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Los </a:t>
            </a:r>
            <a:r>
              <a:rPr lang="en-GB" sz="3200" dirty="0" err="1">
                <a:solidFill>
                  <a:srgbClr val="E56700"/>
                </a:solidFill>
                <a:latin typeface="Century Gothic" panose="020B0502020202020204" pitchFamily="34" charset="0"/>
              </a:rPr>
              <a:t>profesores</a:t>
            </a:r>
            <a:r>
              <a:rPr lang="en-GB" sz="3200" dirty="0">
                <a:solidFill>
                  <a:srgbClr val="E56700"/>
                </a:solidFill>
                <a:latin typeface="Century Gothic" panose="020B0502020202020204" pitchFamily="34" charset="0"/>
              </a:rPr>
              <a:t> de </a:t>
            </a:r>
            <a:r>
              <a:rPr lang="en-GB" sz="3200" dirty="0" err="1">
                <a:solidFill>
                  <a:srgbClr val="E56700"/>
                </a:solidFill>
                <a:latin typeface="Century Gothic" panose="020B0502020202020204" pitchFamily="34" charset="0"/>
              </a:rPr>
              <a:t>matemáticas</a:t>
            </a:r>
            <a:r>
              <a:rPr lang="en-GB" sz="3200" dirty="0">
                <a:solidFill>
                  <a:srgbClr val="E56700"/>
                </a:solidFill>
                <a:latin typeface="Century Gothic" panose="020B0502020202020204" pitchFamily="34" charset="0"/>
              </a:rPr>
              <a:t> son </a:t>
            </a:r>
          </a:p>
        </p:txBody>
      </p:sp>
      <p:sp>
        <p:nvSpPr>
          <p:cNvPr id="25" name="TextBox 24"/>
          <p:cNvSpPr txBox="1"/>
          <p:nvPr/>
        </p:nvSpPr>
        <p:spPr>
          <a:xfrm>
            <a:off x="2495514" y="5038971"/>
            <a:ext cx="7312960"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El </a:t>
            </a:r>
            <a:r>
              <a:rPr lang="en-GB" sz="3200" dirty="0" err="1">
                <a:solidFill>
                  <a:srgbClr val="E56700"/>
                </a:solidFill>
                <a:latin typeface="Century Gothic" panose="020B0502020202020204" pitchFamily="34" charset="0"/>
              </a:rPr>
              <a:t>profesor</a:t>
            </a:r>
            <a:r>
              <a:rPr lang="en-GB" sz="3200" dirty="0">
                <a:solidFill>
                  <a:srgbClr val="E56700"/>
                </a:solidFill>
                <a:latin typeface="Century Gothic" panose="020B0502020202020204" pitchFamily="34" charset="0"/>
              </a:rPr>
              <a:t> de </a:t>
            </a:r>
            <a:r>
              <a:rPr lang="en-GB" sz="3200" dirty="0" err="1">
                <a:solidFill>
                  <a:srgbClr val="E56700"/>
                </a:solidFill>
                <a:latin typeface="Century Gothic" panose="020B0502020202020204" pitchFamily="34" charset="0"/>
              </a:rPr>
              <a:t>historia</a:t>
            </a:r>
            <a:r>
              <a:rPr lang="en-GB" sz="3200" dirty="0">
                <a:solidFill>
                  <a:srgbClr val="E56700"/>
                </a:solidFill>
                <a:latin typeface="Century Gothic" panose="020B0502020202020204" pitchFamily="34" charset="0"/>
              </a:rPr>
              <a:t> es</a:t>
            </a:r>
          </a:p>
        </p:txBody>
      </p:sp>
      <p:sp>
        <p:nvSpPr>
          <p:cNvPr id="26" name="TextBox 25"/>
          <p:cNvSpPr txBox="1"/>
          <p:nvPr/>
        </p:nvSpPr>
        <p:spPr>
          <a:xfrm>
            <a:off x="1212792" y="5580848"/>
            <a:ext cx="7312960"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Los </a:t>
            </a:r>
            <a:r>
              <a:rPr lang="en-GB" sz="3200" dirty="0" err="1">
                <a:solidFill>
                  <a:srgbClr val="E56700"/>
                </a:solidFill>
                <a:latin typeface="Century Gothic" panose="020B0502020202020204" pitchFamily="34" charset="0"/>
              </a:rPr>
              <a:t>profesores</a:t>
            </a:r>
            <a:r>
              <a:rPr lang="en-GB" sz="3200" dirty="0">
                <a:solidFill>
                  <a:srgbClr val="E56700"/>
                </a:solidFill>
                <a:latin typeface="Century Gothic" panose="020B0502020202020204" pitchFamily="34" charset="0"/>
              </a:rPr>
              <a:t> de </a:t>
            </a:r>
            <a:r>
              <a:rPr lang="en-GB" sz="3200" dirty="0" err="1">
                <a:solidFill>
                  <a:srgbClr val="E56700"/>
                </a:solidFill>
                <a:latin typeface="Century Gothic" panose="020B0502020202020204" pitchFamily="34" charset="0"/>
              </a:rPr>
              <a:t>matemáticas</a:t>
            </a:r>
            <a:r>
              <a:rPr lang="en-GB" sz="3200" dirty="0">
                <a:solidFill>
                  <a:srgbClr val="E56700"/>
                </a:solidFill>
                <a:latin typeface="Century Gothic" panose="020B0502020202020204" pitchFamily="34" charset="0"/>
              </a:rPr>
              <a:t> son </a:t>
            </a:r>
          </a:p>
        </p:txBody>
      </p:sp>
      <p:sp>
        <p:nvSpPr>
          <p:cNvPr id="18" name="TextBox 17"/>
          <p:cNvSpPr txBox="1"/>
          <p:nvPr/>
        </p:nvSpPr>
        <p:spPr>
          <a:xfrm>
            <a:off x="5138057" y="6475222"/>
            <a:ext cx="3751299"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Nick Avery / Emma Marsden / Rachel Hawkes </a:t>
            </a:r>
          </a:p>
        </p:txBody>
      </p:sp>
      <p:sp>
        <p:nvSpPr>
          <p:cNvPr id="19" name="Rounded Rectangle 18"/>
          <p:cNvSpPr/>
          <p:nvPr/>
        </p:nvSpPr>
        <p:spPr>
          <a:xfrm>
            <a:off x="10721008" y="5870646"/>
            <a:ext cx="1365889"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smtClean="0">
                <a:latin typeface="Century Gothic" panose="020B0502020202020204" pitchFamily="34" charset="0"/>
              </a:rPr>
              <a:t>escribir</a:t>
            </a:r>
            <a:endParaRPr lang="en-GB" b="1" dirty="0">
              <a:latin typeface="Century Gothic" panose="020B0502020202020204" pitchFamily="34" charset="0"/>
            </a:endParaRPr>
          </a:p>
        </p:txBody>
      </p:sp>
      <p:sp>
        <p:nvSpPr>
          <p:cNvPr id="20" name="TextBox 19"/>
          <p:cNvSpPr txBox="1"/>
          <p:nvPr/>
        </p:nvSpPr>
        <p:spPr>
          <a:xfrm>
            <a:off x="10163329" y="0"/>
            <a:ext cx="322217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ANSWERS</a:t>
            </a:r>
          </a:p>
        </p:txBody>
      </p:sp>
    </p:spTree>
    <p:extLst>
      <p:ext uri="{BB962C8B-B14F-4D97-AF65-F5344CB8AC3E}">
        <p14:creationId xmlns:p14="http://schemas.microsoft.com/office/powerpoint/2010/main" val="129958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22" grpId="0"/>
      <p:bldP spid="23" grpId="0"/>
      <p:bldP spid="24" grpId="0"/>
      <p:bldP spid="25" grpId="0"/>
      <p:bldP spid="2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12290" y="231311"/>
            <a:ext cx="9983993" cy="2062103"/>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Student B</a:t>
            </a:r>
          </a:p>
          <a:p>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Using the prompt cards, write 5 sentences about your new history teacher / maths teachers.</a:t>
            </a:r>
          </a:p>
        </p:txBody>
      </p:sp>
      <p:sp>
        <p:nvSpPr>
          <p:cNvPr id="9" name="TextBox 8"/>
          <p:cNvSpPr txBox="1"/>
          <p:nvPr/>
        </p:nvSpPr>
        <p:spPr>
          <a:xfrm>
            <a:off x="612290" y="2936837"/>
            <a:ext cx="9273092" cy="1200329"/>
          </a:xfrm>
          <a:prstGeom prst="rect">
            <a:avLst/>
          </a:prstGeom>
          <a:noFill/>
        </p:spPr>
        <p:txBody>
          <a:bodyPr wrap="square" rtlCol="0">
            <a:spAutoFit/>
          </a:bodyPr>
          <a:lstStyle/>
          <a:p>
            <a:pPr marL="457200" indent="-457200">
              <a:buAutoNum type="arabicParenR"/>
            </a:pPr>
            <a:endParaRPr lang="en-GB" sz="2400" dirty="0">
              <a:latin typeface="Century Gothic" panose="020B0502020202020204" pitchFamily="34" charset="0"/>
            </a:endParaRPr>
          </a:p>
          <a:p>
            <a:pPr marL="457200" indent="-457200">
              <a:buAutoNum type="arabicParenR"/>
            </a:pPr>
            <a:endParaRPr lang="en-GB" sz="2400" dirty="0">
              <a:latin typeface="Century Gothic" panose="020B0502020202020204" pitchFamily="34" charset="0"/>
            </a:endParaRPr>
          </a:p>
          <a:p>
            <a:pPr marL="457200" indent="-457200">
              <a:buAutoNum type="arabicParenR"/>
            </a:pPr>
            <a:endParaRPr lang="en-GB" sz="2400" dirty="0">
              <a:latin typeface="Century Gothic" panose="020B0502020202020204" pitchFamily="34" charset="0"/>
            </a:endParaRPr>
          </a:p>
        </p:txBody>
      </p:sp>
      <p:sp>
        <p:nvSpPr>
          <p:cNvPr id="13" name="TextBox 12"/>
          <p:cNvSpPr txBox="1"/>
          <p:nvPr/>
        </p:nvSpPr>
        <p:spPr>
          <a:xfrm>
            <a:off x="612289" y="2675706"/>
            <a:ext cx="10108719"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1) ___________________________________ </a:t>
            </a:r>
            <a:r>
              <a:rPr lang="en-GB" sz="3200" dirty="0" err="1">
                <a:solidFill>
                  <a:schemeClr val="accent5">
                    <a:lumMod val="50000"/>
                  </a:schemeClr>
                </a:solidFill>
                <a:latin typeface="Century Gothic" panose="020B0502020202020204" pitchFamily="34" charset="0"/>
              </a:rPr>
              <a:t>amables</a:t>
            </a:r>
            <a:r>
              <a:rPr lang="en-GB" sz="3200" dirty="0">
                <a:solidFill>
                  <a:schemeClr val="accent5">
                    <a:lumMod val="50000"/>
                  </a:schemeClr>
                </a:solidFill>
                <a:latin typeface="Century Gothic" panose="020B0502020202020204" pitchFamily="34" charset="0"/>
              </a:rPr>
              <a:t>.</a:t>
            </a:r>
          </a:p>
        </p:txBody>
      </p:sp>
      <p:sp>
        <p:nvSpPr>
          <p:cNvPr id="14" name="TextBox 13"/>
          <p:cNvSpPr txBox="1"/>
          <p:nvPr/>
        </p:nvSpPr>
        <p:spPr>
          <a:xfrm>
            <a:off x="612289" y="3302498"/>
            <a:ext cx="10670753"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2) ___________________________________ </a:t>
            </a:r>
            <a:r>
              <a:rPr lang="en-GB" sz="3200" dirty="0" err="1">
                <a:solidFill>
                  <a:schemeClr val="accent5">
                    <a:lumMod val="50000"/>
                  </a:schemeClr>
                </a:solidFill>
                <a:latin typeface="Century Gothic" panose="020B0502020202020204" pitchFamily="34" charset="0"/>
              </a:rPr>
              <a:t>dinámicas</a:t>
            </a:r>
            <a:r>
              <a:rPr lang="en-GB" sz="3200" dirty="0">
                <a:solidFill>
                  <a:schemeClr val="accent5">
                    <a:lumMod val="50000"/>
                  </a:schemeClr>
                </a:solidFill>
                <a:latin typeface="Century Gothic" panose="020B0502020202020204" pitchFamily="34" charset="0"/>
              </a:rPr>
              <a:t>.</a:t>
            </a:r>
          </a:p>
        </p:txBody>
      </p:sp>
      <p:sp>
        <p:nvSpPr>
          <p:cNvPr id="15" name="TextBox 14"/>
          <p:cNvSpPr txBox="1"/>
          <p:nvPr/>
        </p:nvSpPr>
        <p:spPr>
          <a:xfrm>
            <a:off x="612290" y="3921723"/>
            <a:ext cx="11579710"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3) ___________________________________ </a:t>
            </a:r>
            <a:r>
              <a:rPr lang="en-GB" sz="3200" dirty="0" err="1">
                <a:solidFill>
                  <a:schemeClr val="accent5">
                    <a:lumMod val="50000"/>
                  </a:schemeClr>
                </a:solidFill>
                <a:latin typeface="Century Gothic" panose="020B0502020202020204" pitchFamily="34" charset="0"/>
              </a:rPr>
              <a:t>clara</a:t>
            </a:r>
            <a:r>
              <a:rPr lang="en-GB" sz="3200" dirty="0">
                <a:solidFill>
                  <a:schemeClr val="accent5">
                    <a:lumMod val="50000"/>
                  </a:schemeClr>
                </a:solidFill>
                <a:latin typeface="Century Gothic" panose="020B0502020202020204" pitchFamily="34" charset="0"/>
              </a:rPr>
              <a:t>.</a:t>
            </a:r>
          </a:p>
        </p:txBody>
      </p:sp>
      <p:sp>
        <p:nvSpPr>
          <p:cNvPr id="16" name="TextBox 15"/>
          <p:cNvSpPr txBox="1"/>
          <p:nvPr/>
        </p:nvSpPr>
        <p:spPr>
          <a:xfrm>
            <a:off x="612290" y="4519458"/>
            <a:ext cx="10359600"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4) ___________________________________ </a:t>
            </a:r>
            <a:r>
              <a:rPr lang="en-GB" sz="3200" dirty="0" err="1">
                <a:solidFill>
                  <a:schemeClr val="accent5">
                    <a:lumMod val="50000"/>
                  </a:schemeClr>
                </a:solidFill>
                <a:latin typeface="Century Gothic" panose="020B0502020202020204" pitchFamily="34" charset="0"/>
              </a:rPr>
              <a:t>atenta</a:t>
            </a:r>
            <a:r>
              <a:rPr lang="en-GB" sz="3200" dirty="0">
                <a:solidFill>
                  <a:schemeClr val="accent5">
                    <a:lumMod val="50000"/>
                  </a:schemeClr>
                </a:solidFill>
                <a:latin typeface="Century Gothic" panose="020B0502020202020204" pitchFamily="34" charset="0"/>
              </a:rPr>
              <a:t>. </a:t>
            </a:r>
          </a:p>
        </p:txBody>
      </p:sp>
      <p:sp>
        <p:nvSpPr>
          <p:cNvPr id="17" name="TextBox 16"/>
          <p:cNvSpPr txBox="1"/>
          <p:nvPr/>
        </p:nvSpPr>
        <p:spPr>
          <a:xfrm>
            <a:off x="612290" y="5117193"/>
            <a:ext cx="10359600"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5) ___________________________________ </a:t>
            </a:r>
            <a:r>
              <a:rPr lang="en-GB" sz="3200" dirty="0" err="1">
                <a:solidFill>
                  <a:schemeClr val="accent5">
                    <a:lumMod val="50000"/>
                  </a:schemeClr>
                </a:solidFill>
                <a:latin typeface="Century Gothic" panose="020B0502020202020204" pitchFamily="34" charset="0"/>
              </a:rPr>
              <a:t>pacientes</a:t>
            </a:r>
            <a:r>
              <a:rPr lang="en-GB" sz="3200" dirty="0">
                <a:solidFill>
                  <a:schemeClr val="accent5">
                    <a:lumMod val="50000"/>
                  </a:schemeClr>
                </a:solidFill>
                <a:latin typeface="Century Gothic" panose="020B0502020202020204" pitchFamily="34" charset="0"/>
              </a:rPr>
              <a:t>.</a:t>
            </a:r>
          </a:p>
        </p:txBody>
      </p:sp>
      <p:sp>
        <p:nvSpPr>
          <p:cNvPr id="11" name="TextBox 10"/>
          <p:cNvSpPr txBox="1"/>
          <p:nvPr/>
        </p:nvSpPr>
        <p:spPr>
          <a:xfrm>
            <a:off x="612290" y="5674631"/>
            <a:ext cx="10359600"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6) ___________________________________ </a:t>
            </a:r>
            <a:r>
              <a:rPr lang="en-GB" sz="3200" dirty="0" err="1">
                <a:solidFill>
                  <a:schemeClr val="accent5">
                    <a:lumMod val="50000"/>
                  </a:schemeClr>
                </a:solidFill>
                <a:latin typeface="Century Gothic" panose="020B0502020202020204" pitchFamily="34" charset="0"/>
              </a:rPr>
              <a:t>inteligente</a:t>
            </a:r>
            <a:r>
              <a:rPr lang="en-GB" sz="3200" dirty="0">
                <a:solidFill>
                  <a:schemeClr val="accent5">
                    <a:lumMod val="50000"/>
                  </a:schemeClr>
                </a:solidFill>
                <a:latin typeface="Century Gothic" panose="020B0502020202020204" pitchFamily="34" charset="0"/>
              </a:rPr>
              <a:t>.</a:t>
            </a:r>
          </a:p>
        </p:txBody>
      </p:sp>
      <p:sp>
        <p:nvSpPr>
          <p:cNvPr id="12" name="TextBox 11"/>
          <p:cNvSpPr txBox="1"/>
          <p:nvPr/>
        </p:nvSpPr>
        <p:spPr>
          <a:xfrm>
            <a:off x="5138057" y="6475222"/>
            <a:ext cx="3751299"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Nick Avery / Emma Marsden / Rachel Hawkes </a:t>
            </a:r>
          </a:p>
        </p:txBody>
      </p:sp>
      <p:sp>
        <p:nvSpPr>
          <p:cNvPr id="18" name="Rounded Rectangle 17"/>
          <p:cNvSpPr/>
          <p:nvPr/>
        </p:nvSpPr>
        <p:spPr>
          <a:xfrm>
            <a:off x="10721008" y="5870646"/>
            <a:ext cx="1365889"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smtClean="0">
                <a:latin typeface="Century Gothic" panose="020B0502020202020204" pitchFamily="34" charset="0"/>
              </a:rPr>
              <a:t>escribir</a:t>
            </a:r>
            <a:endParaRPr lang="en-GB" b="1" dirty="0">
              <a:latin typeface="Century Gothic" panose="020B0502020202020204" pitchFamily="34" charset="0"/>
            </a:endParaRPr>
          </a:p>
        </p:txBody>
      </p:sp>
    </p:spTree>
    <p:extLst>
      <p:ext uri="{BB962C8B-B14F-4D97-AF65-F5344CB8AC3E}">
        <p14:creationId xmlns:p14="http://schemas.microsoft.com/office/powerpoint/2010/main" val="33235265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96863"/>
            <a:ext cx="8889357" cy="867128"/>
          </a:xfrm>
          <a:prstGeom prst="rect">
            <a:avLst/>
          </a:prstGeom>
        </p:spPr>
      </p:pic>
      <p:sp>
        <p:nvSpPr>
          <p:cNvPr id="2" name="Title 1"/>
          <p:cNvSpPr>
            <a:spLocks noGrp="1"/>
          </p:cNvSpPr>
          <p:nvPr>
            <p:ph type="title"/>
          </p:nvPr>
        </p:nvSpPr>
        <p:spPr>
          <a:xfrm>
            <a:off x="-1" y="-184378"/>
            <a:ext cx="12095544" cy="1706108"/>
          </a:xfrm>
        </p:spPr>
        <p:txBody>
          <a:bodyPr>
            <a:normAutofit/>
          </a:bodyPr>
          <a:lstStyle/>
          <a:p>
            <a:r>
              <a:rPr lang="en-GB" sz="2800" b="1" dirty="0">
                <a:solidFill>
                  <a:schemeClr val="bg1"/>
                </a:solidFill>
              </a:rPr>
              <a:t>Talking about one thing vs more than one: </a:t>
            </a:r>
            <a:br>
              <a:rPr lang="en-GB" sz="2800" b="1" dirty="0">
                <a:solidFill>
                  <a:schemeClr val="bg1"/>
                </a:solidFill>
              </a:rPr>
            </a:br>
            <a:r>
              <a:rPr lang="en-GB" sz="2800" b="1" dirty="0">
                <a:solidFill>
                  <a:schemeClr val="bg1"/>
                </a:solidFill>
              </a:rPr>
              <a:t>Using ‘es’ and ‘son’  </a:t>
            </a:r>
          </a:p>
        </p:txBody>
      </p:sp>
      <p:sp>
        <p:nvSpPr>
          <p:cNvPr id="6" name="TextBox 5"/>
          <p:cNvSpPr txBox="1"/>
          <p:nvPr/>
        </p:nvSpPr>
        <p:spPr>
          <a:xfrm>
            <a:off x="5138057" y="6475222"/>
            <a:ext cx="3751299"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Nick Avery / Emma Marsden / Rachel Hawkes </a:t>
            </a:r>
          </a:p>
        </p:txBody>
      </p:sp>
      <p:sp>
        <p:nvSpPr>
          <p:cNvPr id="3" name="TextBox 2"/>
          <p:cNvSpPr txBox="1"/>
          <p:nvPr/>
        </p:nvSpPr>
        <p:spPr>
          <a:xfrm>
            <a:off x="465827" y="1507281"/>
            <a:ext cx="11438626" cy="2677656"/>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Spanish often uses the verb forms ‘es’ and ‘son’ when describing one thing and multiple things. These are from ‘</a:t>
            </a:r>
            <a:r>
              <a:rPr lang="en-GB" sz="2800" dirty="0" err="1">
                <a:solidFill>
                  <a:srgbClr val="002060"/>
                </a:solidFill>
                <a:latin typeface="Century Gothic" panose="020B0502020202020204" pitchFamily="34" charset="0"/>
              </a:rPr>
              <a:t>ser</a:t>
            </a:r>
            <a:r>
              <a:rPr lang="en-GB" sz="2800" dirty="0">
                <a:solidFill>
                  <a:srgbClr val="002060"/>
                </a:solidFill>
                <a:latin typeface="Century Gothic" panose="020B0502020202020204" pitchFamily="34" charset="0"/>
              </a:rPr>
              <a:t>’ (to be).</a:t>
            </a:r>
          </a:p>
          <a:p>
            <a:endParaRPr lang="en-GB" sz="2800" dirty="0">
              <a:solidFill>
                <a:srgbClr val="002060"/>
              </a:solidFill>
              <a:latin typeface="Century Gothic" panose="020B0502020202020204" pitchFamily="34" charset="0"/>
            </a:endParaRPr>
          </a:p>
          <a:p>
            <a:r>
              <a:rPr lang="en-GB" sz="2800" dirty="0">
                <a:solidFill>
                  <a:srgbClr val="002060"/>
                </a:solidFill>
                <a:latin typeface="Century Gothic" panose="020B0502020202020204" pitchFamily="34" charset="0"/>
              </a:rPr>
              <a:t>Compare </a:t>
            </a:r>
          </a:p>
          <a:p>
            <a:r>
              <a:rPr lang="en-GB" sz="2800" dirty="0">
                <a:solidFill>
                  <a:srgbClr val="002060"/>
                </a:solidFill>
                <a:latin typeface="Century Gothic" panose="020B0502020202020204" pitchFamily="34" charset="0"/>
              </a:rPr>
              <a:t>‘The teacher </a:t>
            </a:r>
            <a:r>
              <a:rPr lang="en-GB" sz="2800" b="1" dirty="0">
                <a:solidFill>
                  <a:srgbClr val="002060"/>
                </a:solidFill>
                <a:latin typeface="Century Gothic" panose="020B0502020202020204" pitchFamily="34" charset="0"/>
              </a:rPr>
              <a:t>is</a:t>
            </a:r>
            <a:r>
              <a:rPr lang="en-GB" sz="2800" dirty="0">
                <a:solidFill>
                  <a:srgbClr val="002060"/>
                </a:solidFill>
                <a:latin typeface="Century Gothic" panose="020B0502020202020204" pitchFamily="34" charset="0"/>
              </a:rPr>
              <a:t> tall.’ </a:t>
            </a:r>
          </a:p>
          <a:p>
            <a:r>
              <a:rPr lang="en-GB" sz="2800" dirty="0">
                <a:solidFill>
                  <a:srgbClr val="002060"/>
                </a:solidFill>
                <a:latin typeface="Century Gothic" panose="020B0502020202020204" pitchFamily="34" charset="0"/>
              </a:rPr>
              <a:t>‘The teachers </a:t>
            </a:r>
            <a:r>
              <a:rPr lang="en-GB" sz="2800" b="1" dirty="0">
                <a:solidFill>
                  <a:srgbClr val="002060"/>
                </a:solidFill>
                <a:latin typeface="Century Gothic" panose="020B0502020202020204" pitchFamily="34" charset="0"/>
              </a:rPr>
              <a:t>are</a:t>
            </a:r>
            <a:r>
              <a:rPr lang="en-GB" sz="2800" dirty="0">
                <a:solidFill>
                  <a:srgbClr val="002060"/>
                </a:solidFill>
                <a:latin typeface="Century Gothic" panose="020B0502020202020204" pitchFamily="34" charset="0"/>
              </a:rPr>
              <a:t> tall.’</a:t>
            </a:r>
            <a:endParaRPr lang="en-GB" sz="2000" dirty="0">
              <a:solidFill>
                <a:srgbClr val="002060"/>
              </a:solidFill>
              <a:latin typeface="Century Gothic" panose="020B0502020202020204" pitchFamily="34" charset="0"/>
            </a:endParaRPr>
          </a:p>
        </p:txBody>
      </p:sp>
      <p:sp>
        <p:nvSpPr>
          <p:cNvPr id="4" name="TextBox 3"/>
          <p:cNvSpPr txBox="1"/>
          <p:nvPr/>
        </p:nvSpPr>
        <p:spPr>
          <a:xfrm>
            <a:off x="4419400" y="3209628"/>
            <a:ext cx="4917057"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sym typeface="Wingdings" panose="05000000000000000000" pitchFamily="2" charset="2"/>
              </a:rPr>
              <a:t></a:t>
            </a:r>
            <a:r>
              <a:rPr lang="en-GB" sz="2800" dirty="0">
                <a:solidFill>
                  <a:srgbClr val="002060"/>
                </a:solidFill>
                <a:latin typeface="Century Gothic" panose="020B0502020202020204" pitchFamily="34" charset="0"/>
              </a:rPr>
              <a:t> ‘El profesor </a:t>
            </a:r>
            <a:r>
              <a:rPr lang="en-GB" sz="2800" b="1" dirty="0">
                <a:solidFill>
                  <a:srgbClr val="002060"/>
                </a:solidFill>
                <a:latin typeface="Century Gothic" panose="020B0502020202020204" pitchFamily="34" charset="0"/>
              </a:rPr>
              <a:t>es</a:t>
            </a:r>
            <a:r>
              <a:rPr lang="en-GB" sz="2800" dirty="0">
                <a:solidFill>
                  <a:srgbClr val="002060"/>
                </a:solidFill>
                <a:latin typeface="Century Gothic" panose="020B0502020202020204" pitchFamily="34" charset="0"/>
              </a:rPr>
              <a:t> alto.’</a:t>
            </a:r>
          </a:p>
        </p:txBody>
      </p:sp>
      <p:sp>
        <p:nvSpPr>
          <p:cNvPr id="7" name="TextBox 6"/>
          <p:cNvSpPr txBox="1"/>
          <p:nvPr/>
        </p:nvSpPr>
        <p:spPr>
          <a:xfrm>
            <a:off x="4419400" y="3623872"/>
            <a:ext cx="5572665" cy="523220"/>
          </a:xfrm>
          <a:prstGeom prst="rect">
            <a:avLst/>
          </a:prstGeom>
          <a:noFill/>
        </p:spPr>
        <p:txBody>
          <a:bodyPr wrap="square" rtlCol="0">
            <a:spAutoFit/>
          </a:bodyPr>
          <a:lstStyle/>
          <a:p>
            <a:r>
              <a:rPr lang="en-GB" sz="2800" dirty="0">
                <a:solidFill>
                  <a:srgbClr val="002060"/>
                </a:solidFill>
                <a:latin typeface="Century Gothic" panose="020B0502020202020204" pitchFamily="34" charset="0"/>
                <a:sym typeface="Wingdings" panose="05000000000000000000" pitchFamily="2" charset="2"/>
              </a:rPr>
              <a:t></a:t>
            </a:r>
            <a:r>
              <a:rPr lang="en-GB" sz="2800" dirty="0">
                <a:solidFill>
                  <a:srgbClr val="002060"/>
                </a:solidFill>
                <a:latin typeface="Century Gothic" panose="020B0502020202020204" pitchFamily="34" charset="0"/>
              </a:rPr>
              <a:t> ‘Los profesores </a:t>
            </a:r>
            <a:r>
              <a:rPr lang="en-GB" sz="2800" b="1" dirty="0">
                <a:solidFill>
                  <a:srgbClr val="002060"/>
                </a:solidFill>
                <a:latin typeface="Century Gothic" panose="020B0502020202020204" pitchFamily="34" charset="0"/>
              </a:rPr>
              <a:t>son</a:t>
            </a:r>
            <a:r>
              <a:rPr lang="en-GB" sz="2800" dirty="0">
                <a:solidFill>
                  <a:srgbClr val="002060"/>
                </a:solidFill>
                <a:latin typeface="Century Gothic" panose="020B0502020202020204" pitchFamily="34" charset="0"/>
              </a:rPr>
              <a:t> altos.’</a:t>
            </a:r>
          </a:p>
        </p:txBody>
      </p:sp>
      <p:sp>
        <p:nvSpPr>
          <p:cNvPr id="8" name="TextBox 7"/>
          <p:cNvSpPr txBox="1"/>
          <p:nvPr/>
        </p:nvSpPr>
        <p:spPr>
          <a:xfrm>
            <a:off x="560717" y="4297921"/>
            <a:ext cx="11343736" cy="1384995"/>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So, we use ‘es’ to describe one thing </a:t>
            </a:r>
            <a:r>
              <a:rPr lang="en-GB" sz="2000" dirty="0">
                <a:solidFill>
                  <a:srgbClr val="002060"/>
                </a:solidFill>
                <a:latin typeface="Century Gothic" panose="020B0502020202020204" pitchFamily="34" charset="0"/>
              </a:rPr>
              <a:t>(singular, ‘is’).</a:t>
            </a:r>
            <a:r>
              <a:rPr lang="en-GB" sz="2800" dirty="0">
                <a:solidFill>
                  <a:srgbClr val="002060"/>
                </a:solidFill>
                <a:latin typeface="Century Gothic" panose="020B0502020202020204" pitchFamily="34" charset="0"/>
              </a:rPr>
              <a:t> </a:t>
            </a:r>
          </a:p>
          <a:p>
            <a:endParaRPr lang="en-GB" sz="2800" dirty="0">
              <a:solidFill>
                <a:srgbClr val="002060"/>
              </a:solidFill>
              <a:latin typeface="Century Gothic" panose="020B0502020202020204" pitchFamily="34" charset="0"/>
            </a:endParaRPr>
          </a:p>
          <a:p>
            <a:r>
              <a:rPr lang="en-GB" sz="2800" dirty="0">
                <a:solidFill>
                  <a:srgbClr val="002060"/>
                </a:solidFill>
                <a:latin typeface="Century Gothic" panose="020B0502020202020204" pitchFamily="34" charset="0"/>
              </a:rPr>
              <a:t>We use ‘son’ to describe two or more things </a:t>
            </a:r>
            <a:r>
              <a:rPr lang="en-GB" sz="2000" dirty="0">
                <a:solidFill>
                  <a:srgbClr val="002060"/>
                </a:solidFill>
                <a:latin typeface="Century Gothic" panose="020B0502020202020204" pitchFamily="34" charset="0"/>
              </a:rPr>
              <a:t>(plural, ‘are’).</a:t>
            </a:r>
          </a:p>
        </p:txBody>
      </p:sp>
    </p:spTree>
    <p:extLst>
      <p:ext uri="{BB962C8B-B14F-4D97-AF65-F5344CB8AC3E}">
        <p14:creationId xmlns:p14="http://schemas.microsoft.com/office/powerpoint/2010/main" val="4101213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612290" y="231311"/>
            <a:ext cx="9983993" cy="2062103"/>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Student B</a:t>
            </a:r>
          </a:p>
          <a:p>
            <a:endParaRPr lang="en-GB" sz="3200" dirty="0">
              <a:solidFill>
                <a:schemeClr val="accent5">
                  <a:lumMod val="50000"/>
                </a:schemeClr>
              </a:solidFill>
              <a:latin typeface="Century Gothic" panose="020B0502020202020204" pitchFamily="34" charset="0"/>
            </a:endParaRPr>
          </a:p>
          <a:p>
            <a:r>
              <a:rPr lang="en-GB" sz="3200" dirty="0">
                <a:solidFill>
                  <a:schemeClr val="accent5">
                    <a:lumMod val="50000"/>
                  </a:schemeClr>
                </a:solidFill>
                <a:latin typeface="Century Gothic" panose="020B0502020202020204" pitchFamily="34" charset="0"/>
              </a:rPr>
              <a:t>Using the prompt cards, write 5 sentences about your new history teacher / maths teachers.</a:t>
            </a:r>
          </a:p>
        </p:txBody>
      </p:sp>
      <p:sp>
        <p:nvSpPr>
          <p:cNvPr id="9" name="TextBox 8"/>
          <p:cNvSpPr txBox="1"/>
          <p:nvPr/>
        </p:nvSpPr>
        <p:spPr>
          <a:xfrm>
            <a:off x="612290" y="2936837"/>
            <a:ext cx="9273092" cy="1200329"/>
          </a:xfrm>
          <a:prstGeom prst="rect">
            <a:avLst/>
          </a:prstGeom>
          <a:noFill/>
        </p:spPr>
        <p:txBody>
          <a:bodyPr wrap="square" rtlCol="0">
            <a:spAutoFit/>
          </a:bodyPr>
          <a:lstStyle/>
          <a:p>
            <a:pPr marL="457200" indent="-457200">
              <a:buAutoNum type="arabicParenR"/>
            </a:pPr>
            <a:endParaRPr lang="en-GB" sz="2400" dirty="0">
              <a:latin typeface="Century Gothic" panose="020B0502020202020204" pitchFamily="34" charset="0"/>
            </a:endParaRPr>
          </a:p>
          <a:p>
            <a:pPr marL="457200" indent="-457200">
              <a:buAutoNum type="arabicParenR"/>
            </a:pPr>
            <a:endParaRPr lang="en-GB" sz="2400" dirty="0">
              <a:latin typeface="Century Gothic" panose="020B0502020202020204" pitchFamily="34" charset="0"/>
            </a:endParaRPr>
          </a:p>
          <a:p>
            <a:pPr marL="457200" indent="-457200">
              <a:buAutoNum type="arabicParenR"/>
            </a:pPr>
            <a:endParaRPr lang="en-GB" sz="2400" dirty="0">
              <a:latin typeface="Century Gothic" panose="020B0502020202020204" pitchFamily="34" charset="0"/>
            </a:endParaRPr>
          </a:p>
        </p:txBody>
      </p:sp>
      <p:sp>
        <p:nvSpPr>
          <p:cNvPr id="13" name="TextBox 12"/>
          <p:cNvSpPr txBox="1"/>
          <p:nvPr/>
        </p:nvSpPr>
        <p:spPr>
          <a:xfrm>
            <a:off x="612289" y="2675706"/>
            <a:ext cx="10108719"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1) ___________________________________ </a:t>
            </a:r>
            <a:r>
              <a:rPr lang="en-GB" sz="3200" dirty="0" err="1">
                <a:solidFill>
                  <a:schemeClr val="accent5">
                    <a:lumMod val="50000"/>
                  </a:schemeClr>
                </a:solidFill>
                <a:latin typeface="Century Gothic" panose="020B0502020202020204" pitchFamily="34" charset="0"/>
              </a:rPr>
              <a:t>amables</a:t>
            </a:r>
            <a:r>
              <a:rPr lang="en-GB" sz="3200" dirty="0">
                <a:solidFill>
                  <a:schemeClr val="accent5">
                    <a:lumMod val="50000"/>
                  </a:schemeClr>
                </a:solidFill>
                <a:latin typeface="Century Gothic" panose="020B0502020202020204" pitchFamily="34" charset="0"/>
              </a:rPr>
              <a:t>.</a:t>
            </a:r>
          </a:p>
        </p:txBody>
      </p:sp>
      <p:sp>
        <p:nvSpPr>
          <p:cNvPr id="14" name="TextBox 13"/>
          <p:cNvSpPr txBox="1"/>
          <p:nvPr/>
        </p:nvSpPr>
        <p:spPr>
          <a:xfrm>
            <a:off x="612289" y="3302498"/>
            <a:ext cx="10670753"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2) ___________________________________ </a:t>
            </a:r>
            <a:r>
              <a:rPr lang="en-GB" sz="3200" dirty="0" err="1">
                <a:solidFill>
                  <a:schemeClr val="accent5">
                    <a:lumMod val="50000"/>
                  </a:schemeClr>
                </a:solidFill>
                <a:latin typeface="Century Gothic" panose="020B0502020202020204" pitchFamily="34" charset="0"/>
              </a:rPr>
              <a:t>dinámicas</a:t>
            </a:r>
            <a:r>
              <a:rPr lang="en-GB" sz="3200" dirty="0">
                <a:solidFill>
                  <a:schemeClr val="accent5">
                    <a:lumMod val="50000"/>
                  </a:schemeClr>
                </a:solidFill>
                <a:latin typeface="Century Gothic" panose="020B0502020202020204" pitchFamily="34" charset="0"/>
              </a:rPr>
              <a:t>.</a:t>
            </a:r>
          </a:p>
        </p:txBody>
      </p:sp>
      <p:sp>
        <p:nvSpPr>
          <p:cNvPr id="15" name="TextBox 14"/>
          <p:cNvSpPr txBox="1"/>
          <p:nvPr/>
        </p:nvSpPr>
        <p:spPr>
          <a:xfrm>
            <a:off x="612290" y="3921723"/>
            <a:ext cx="11579710"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3) ___________________________________ </a:t>
            </a:r>
            <a:r>
              <a:rPr lang="en-GB" sz="3200" dirty="0" err="1">
                <a:solidFill>
                  <a:schemeClr val="accent5">
                    <a:lumMod val="50000"/>
                  </a:schemeClr>
                </a:solidFill>
                <a:latin typeface="Century Gothic" panose="020B0502020202020204" pitchFamily="34" charset="0"/>
              </a:rPr>
              <a:t>clara</a:t>
            </a:r>
            <a:r>
              <a:rPr lang="en-GB" sz="3200" dirty="0">
                <a:solidFill>
                  <a:schemeClr val="accent5">
                    <a:lumMod val="50000"/>
                  </a:schemeClr>
                </a:solidFill>
                <a:latin typeface="Century Gothic" panose="020B0502020202020204" pitchFamily="34" charset="0"/>
              </a:rPr>
              <a:t>.</a:t>
            </a:r>
          </a:p>
        </p:txBody>
      </p:sp>
      <p:sp>
        <p:nvSpPr>
          <p:cNvPr id="16" name="TextBox 15"/>
          <p:cNvSpPr txBox="1"/>
          <p:nvPr/>
        </p:nvSpPr>
        <p:spPr>
          <a:xfrm>
            <a:off x="612290" y="4519458"/>
            <a:ext cx="10359600"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4) ___________________________________ </a:t>
            </a:r>
            <a:r>
              <a:rPr lang="en-GB" sz="3200" dirty="0" err="1">
                <a:solidFill>
                  <a:schemeClr val="accent5">
                    <a:lumMod val="50000"/>
                  </a:schemeClr>
                </a:solidFill>
                <a:latin typeface="Century Gothic" panose="020B0502020202020204" pitchFamily="34" charset="0"/>
              </a:rPr>
              <a:t>atenta</a:t>
            </a:r>
            <a:r>
              <a:rPr lang="en-GB" sz="3200" dirty="0">
                <a:solidFill>
                  <a:schemeClr val="accent5">
                    <a:lumMod val="50000"/>
                  </a:schemeClr>
                </a:solidFill>
                <a:latin typeface="Century Gothic" panose="020B0502020202020204" pitchFamily="34" charset="0"/>
              </a:rPr>
              <a:t>. </a:t>
            </a:r>
          </a:p>
        </p:txBody>
      </p:sp>
      <p:sp>
        <p:nvSpPr>
          <p:cNvPr id="17" name="TextBox 16"/>
          <p:cNvSpPr txBox="1"/>
          <p:nvPr/>
        </p:nvSpPr>
        <p:spPr>
          <a:xfrm>
            <a:off x="612290" y="5117193"/>
            <a:ext cx="10359600"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5) ___________________________________ </a:t>
            </a:r>
            <a:r>
              <a:rPr lang="en-GB" sz="3200" dirty="0" err="1">
                <a:solidFill>
                  <a:schemeClr val="accent5">
                    <a:lumMod val="50000"/>
                  </a:schemeClr>
                </a:solidFill>
                <a:latin typeface="Century Gothic" panose="020B0502020202020204" pitchFamily="34" charset="0"/>
              </a:rPr>
              <a:t>pacientes</a:t>
            </a:r>
            <a:r>
              <a:rPr lang="en-GB" sz="3200" dirty="0">
                <a:solidFill>
                  <a:schemeClr val="accent5">
                    <a:lumMod val="50000"/>
                  </a:schemeClr>
                </a:solidFill>
                <a:latin typeface="Century Gothic" panose="020B0502020202020204" pitchFamily="34" charset="0"/>
              </a:rPr>
              <a:t>.</a:t>
            </a:r>
          </a:p>
        </p:txBody>
      </p:sp>
      <p:sp>
        <p:nvSpPr>
          <p:cNvPr id="11" name="TextBox 10"/>
          <p:cNvSpPr txBox="1"/>
          <p:nvPr/>
        </p:nvSpPr>
        <p:spPr>
          <a:xfrm>
            <a:off x="612290" y="5674631"/>
            <a:ext cx="10359600" cy="584775"/>
          </a:xfrm>
          <a:prstGeom prst="rect">
            <a:avLst/>
          </a:prstGeom>
          <a:noFill/>
        </p:spPr>
        <p:txBody>
          <a:bodyPr wrap="square" rtlCol="0">
            <a:spAutoFit/>
          </a:bodyPr>
          <a:lstStyle/>
          <a:p>
            <a:r>
              <a:rPr lang="en-GB" sz="3200" dirty="0">
                <a:solidFill>
                  <a:schemeClr val="accent5">
                    <a:lumMod val="50000"/>
                  </a:schemeClr>
                </a:solidFill>
                <a:latin typeface="Century Gothic" panose="020B0502020202020204" pitchFamily="34" charset="0"/>
              </a:rPr>
              <a:t>6) ___________________________________ </a:t>
            </a:r>
            <a:r>
              <a:rPr lang="en-GB" sz="3200" dirty="0" err="1">
                <a:solidFill>
                  <a:schemeClr val="accent5">
                    <a:lumMod val="50000"/>
                  </a:schemeClr>
                </a:solidFill>
                <a:latin typeface="Century Gothic" panose="020B0502020202020204" pitchFamily="34" charset="0"/>
              </a:rPr>
              <a:t>inteligente</a:t>
            </a:r>
            <a:r>
              <a:rPr lang="en-GB" sz="3200" dirty="0">
                <a:solidFill>
                  <a:schemeClr val="accent5">
                    <a:lumMod val="50000"/>
                  </a:schemeClr>
                </a:solidFill>
                <a:latin typeface="Century Gothic" panose="020B0502020202020204" pitchFamily="34" charset="0"/>
              </a:rPr>
              <a:t>.</a:t>
            </a:r>
          </a:p>
        </p:txBody>
      </p:sp>
      <p:sp>
        <p:nvSpPr>
          <p:cNvPr id="12" name="TextBox 11"/>
          <p:cNvSpPr txBox="1"/>
          <p:nvPr/>
        </p:nvSpPr>
        <p:spPr>
          <a:xfrm>
            <a:off x="1049095" y="2540256"/>
            <a:ext cx="7312960"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Las </a:t>
            </a:r>
            <a:r>
              <a:rPr lang="en-GB" sz="3200" dirty="0" err="1">
                <a:solidFill>
                  <a:srgbClr val="E56700"/>
                </a:solidFill>
                <a:latin typeface="Century Gothic" panose="020B0502020202020204" pitchFamily="34" charset="0"/>
              </a:rPr>
              <a:t>profesoras</a:t>
            </a:r>
            <a:r>
              <a:rPr lang="en-GB" sz="3200" dirty="0">
                <a:solidFill>
                  <a:srgbClr val="E56700"/>
                </a:solidFill>
                <a:latin typeface="Century Gothic" panose="020B0502020202020204" pitchFamily="34" charset="0"/>
              </a:rPr>
              <a:t> de </a:t>
            </a:r>
            <a:r>
              <a:rPr lang="en-GB" sz="3200" dirty="0" err="1">
                <a:solidFill>
                  <a:srgbClr val="E56700"/>
                </a:solidFill>
                <a:latin typeface="Century Gothic" panose="020B0502020202020204" pitchFamily="34" charset="0"/>
              </a:rPr>
              <a:t>matemáticas</a:t>
            </a:r>
            <a:r>
              <a:rPr lang="en-GB" sz="3200" dirty="0">
                <a:solidFill>
                  <a:srgbClr val="E56700"/>
                </a:solidFill>
                <a:latin typeface="Century Gothic" panose="020B0502020202020204" pitchFamily="34" charset="0"/>
              </a:rPr>
              <a:t> son </a:t>
            </a:r>
          </a:p>
        </p:txBody>
      </p:sp>
      <p:sp>
        <p:nvSpPr>
          <p:cNvPr id="19" name="TextBox 18"/>
          <p:cNvSpPr txBox="1"/>
          <p:nvPr/>
        </p:nvSpPr>
        <p:spPr>
          <a:xfrm>
            <a:off x="2507741" y="3757942"/>
            <a:ext cx="7312960"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La </a:t>
            </a:r>
            <a:r>
              <a:rPr lang="en-GB" sz="3200" dirty="0" err="1">
                <a:solidFill>
                  <a:srgbClr val="E56700"/>
                </a:solidFill>
                <a:latin typeface="Century Gothic" panose="020B0502020202020204" pitchFamily="34" charset="0"/>
              </a:rPr>
              <a:t>profesora</a:t>
            </a:r>
            <a:r>
              <a:rPr lang="en-GB" sz="3200" dirty="0">
                <a:solidFill>
                  <a:srgbClr val="E56700"/>
                </a:solidFill>
                <a:latin typeface="Century Gothic" panose="020B0502020202020204" pitchFamily="34" charset="0"/>
              </a:rPr>
              <a:t> de </a:t>
            </a:r>
            <a:r>
              <a:rPr lang="en-GB" sz="3200" dirty="0" err="1">
                <a:solidFill>
                  <a:srgbClr val="E56700"/>
                </a:solidFill>
                <a:latin typeface="Century Gothic" panose="020B0502020202020204" pitchFamily="34" charset="0"/>
              </a:rPr>
              <a:t>historia</a:t>
            </a:r>
            <a:r>
              <a:rPr lang="en-GB" sz="3200" dirty="0">
                <a:solidFill>
                  <a:srgbClr val="E56700"/>
                </a:solidFill>
                <a:latin typeface="Century Gothic" panose="020B0502020202020204" pitchFamily="34" charset="0"/>
              </a:rPr>
              <a:t> es</a:t>
            </a:r>
          </a:p>
        </p:txBody>
      </p:sp>
      <p:sp>
        <p:nvSpPr>
          <p:cNvPr id="23" name="TextBox 22"/>
          <p:cNvSpPr txBox="1"/>
          <p:nvPr/>
        </p:nvSpPr>
        <p:spPr>
          <a:xfrm>
            <a:off x="1110081" y="3182575"/>
            <a:ext cx="7312960"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Las </a:t>
            </a:r>
            <a:r>
              <a:rPr lang="en-GB" sz="3200" dirty="0" err="1">
                <a:solidFill>
                  <a:srgbClr val="E56700"/>
                </a:solidFill>
                <a:latin typeface="Century Gothic" panose="020B0502020202020204" pitchFamily="34" charset="0"/>
              </a:rPr>
              <a:t>profesoras</a:t>
            </a:r>
            <a:r>
              <a:rPr lang="en-GB" sz="3200" dirty="0">
                <a:solidFill>
                  <a:srgbClr val="E56700"/>
                </a:solidFill>
                <a:latin typeface="Century Gothic" panose="020B0502020202020204" pitchFamily="34" charset="0"/>
              </a:rPr>
              <a:t> de </a:t>
            </a:r>
            <a:r>
              <a:rPr lang="en-GB" sz="3200" dirty="0" err="1">
                <a:solidFill>
                  <a:srgbClr val="E56700"/>
                </a:solidFill>
                <a:latin typeface="Century Gothic" panose="020B0502020202020204" pitchFamily="34" charset="0"/>
              </a:rPr>
              <a:t>matemáticas</a:t>
            </a:r>
            <a:r>
              <a:rPr lang="en-GB" sz="3200" dirty="0">
                <a:solidFill>
                  <a:srgbClr val="E56700"/>
                </a:solidFill>
                <a:latin typeface="Century Gothic" panose="020B0502020202020204" pitchFamily="34" charset="0"/>
              </a:rPr>
              <a:t> son </a:t>
            </a:r>
          </a:p>
        </p:txBody>
      </p:sp>
      <p:sp>
        <p:nvSpPr>
          <p:cNvPr id="24" name="TextBox 23"/>
          <p:cNvSpPr txBox="1"/>
          <p:nvPr/>
        </p:nvSpPr>
        <p:spPr>
          <a:xfrm>
            <a:off x="2495514" y="4402216"/>
            <a:ext cx="7312960"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La </a:t>
            </a:r>
            <a:r>
              <a:rPr lang="en-GB" sz="3200" dirty="0" err="1">
                <a:solidFill>
                  <a:srgbClr val="E56700"/>
                </a:solidFill>
                <a:latin typeface="Century Gothic" panose="020B0502020202020204" pitchFamily="34" charset="0"/>
              </a:rPr>
              <a:t>profesora</a:t>
            </a:r>
            <a:r>
              <a:rPr lang="en-GB" sz="3200" dirty="0">
                <a:solidFill>
                  <a:srgbClr val="E56700"/>
                </a:solidFill>
                <a:latin typeface="Century Gothic" panose="020B0502020202020204" pitchFamily="34" charset="0"/>
              </a:rPr>
              <a:t> de </a:t>
            </a:r>
            <a:r>
              <a:rPr lang="en-GB" sz="3200" dirty="0" err="1">
                <a:solidFill>
                  <a:srgbClr val="E56700"/>
                </a:solidFill>
                <a:latin typeface="Century Gothic" panose="020B0502020202020204" pitchFamily="34" charset="0"/>
              </a:rPr>
              <a:t>historia</a:t>
            </a:r>
            <a:r>
              <a:rPr lang="en-GB" sz="3200" dirty="0">
                <a:solidFill>
                  <a:srgbClr val="E56700"/>
                </a:solidFill>
                <a:latin typeface="Century Gothic" panose="020B0502020202020204" pitchFamily="34" charset="0"/>
              </a:rPr>
              <a:t> es</a:t>
            </a:r>
          </a:p>
        </p:txBody>
      </p:sp>
      <p:sp>
        <p:nvSpPr>
          <p:cNvPr id="25" name="TextBox 24"/>
          <p:cNvSpPr txBox="1"/>
          <p:nvPr/>
        </p:nvSpPr>
        <p:spPr>
          <a:xfrm>
            <a:off x="1212792" y="5026276"/>
            <a:ext cx="7312960"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Las </a:t>
            </a:r>
            <a:r>
              <a:rPr lang="en-GB" sz="3200" dirty="0" err="1">
                <a:solidFill>
                  <a:srgbClr val="E56700"/>
                </a:solidFill>
                <a:latin typeface="Century Gothic" panose="020B0502020202020204" pitchFamily="34" charset="0"/>
              </a:rPr>
              <a:t>profesoras</a:t>
            </a:r>
            <a:r>
              <a:rPr lang="en-GB" sz="3200" dirty="0">
                <a:solidFill>
                  <a:srgbClr val="E56700"/>
                </a:solidFill>
                <a:latin typeface="Century Gothic" panose="020B0502020202020204" pitchFamily="34" charset="0"/>
              </a:rPr>
              <a:t> de </a:t>
            </a:r>
            <a:r>
              <a:rPr lang="en-GB" sz="3200" dirty="0" err="1">
                <a:solidFill>
                  <a:srgbClr val="E56700"/>
                </a:solidFill>
                <a:latin typeface="Century Gothic" panose="020B0502020202020204" pitchFamily="34" charset="0"/>
              </a:rPr>
              <a:t>matemáticas</a:t>
            </a:r>
            <a:r>
              <a:rPr lang="en-GB" sz="3200" dirty="0">
                <a:solidFill>
                  <a:srgbClr val="E56700"/>
                </a:solidFill>
                <a:latin typeface="Century Gothic" panose="020B0502020202020204" pitchFamily="34" charset="0"/>
              </a:rPr>
              <a:t> son </a:t>
            </a:r>
          </a:p>
        </p:txBody>
      </p:sp>
      <p:sp>
        <p:nvSpPr>
          <p:cNvPr id="26" name="TextBox 25"/>
          <p:cNvSpPr txBox="1"/>
          <p:nvPr/>
        </p:nvSpPr>
        <p:spPr>
          <a:xfrm>
            <a:off x="1212792" y="5583714"/>
            <a:ext cx="7312960" cy="584775"/>
          </a:xfrm>
          <a:prstGeom prst="rect">
            <a:avLst/>
          </a:prstGeom>
          <a:noFill/>
        </p:spPr>
        <p:txBody>
          <a:bodyPr wrap="square" rtlCol="0">
            <a:spAutoFit/>
          </a:bodyPr>
          <a:lstStyle/>
          <a:p>
            <a:r>
              <a:rPr lang="en-GB" sz="3200" dirty="0">
                <a:solidFill>
                  <a:srgbClr val="E56700"/>
                </a:solidFill>
                <a:latin typeface="Century Gothic" panose="020B0502020202020204" pitchFamily="34" charset="0"/>
              </a:rPr>
              <a:t>Las </a:t>
            </a:r>
            <a:r>
              <a:rPr lang="en-GB" sz="3200" dirty="0" err="1">
                <a:solidFill>
                  <a:srgbClr val="E56700"/>
                </a:solidFill>
                <a:latin typeface="Century Gothic" panose="020B0502020202020204" pitchFamily="34" charset="0"/>
              </a:rPr>
              <a:t>profesoras</a:t>
            </a:r>
            <a:r>
              <a:rPr lang="en-GB" sz="3200" dirty="0">
                <a:solidFill>
                  <a:srgbClr val="E56700"/>
                </a:solidFill>
                <a:latin typeface="Century Gothic" panose="020B0502020202020204" pitchFamily="34" charset="0"/>
              </a:rPr>
              <a:t> de </a:t>
            </a:r>
            <a:r>
              <a:rPr lang="en-GB" sz="3200" dirty="0" err="1">
                <a:solidFill>
                  <a:srgbClr val="E56700"/>
                </a:solidFill>
                <a:latin typeface="Century Gothic" panose="020B0502020202020204" pitchFamily="34" charset="0"/>
              </a:rPr>
              <a:t>matemáticas</a:t>
            </a:r>
            <a:r>
              <a:rPr lang="en-GB" sz="3200" dirty="0">
                <a:solidFill>
                  <a:srgbClr val="E56700"/>
                </a:solidFill>
                <a:latin typeface="Century Gothic" panose="020B0502020202020204" pitchFamily="34" charset="0"/>
              </a:rPr>
              <a:t> son </a:t>
            </a:r>
          </a:p>
        </p:txBody>
      </p:sp>
      <p:sp>
        <p:nvSpPr>
          <p:cNvPr id="18" name="TextBox 17"/>
          <p:cNvSpPr txBox="1"/>
          <p:nvPr/>
        </p:nvSpPr>
        <p:spPr>
          <a:xfrm>
            <a:off x="5138057" y="6475222"/>
            <a:ext cx="3751299"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Nick Avery / Emma Marsden / Rachel Hawkes </a:t>
            </a:r>
          </a:p>
        </p:txBody>
      </p:sp>
      <p:sp>
        <p:nvSpPr>
          <p:cNvPr id="21" name="Rounded Rectangle 20"/>
          <p:cNvSpPr/>
          <p:nvPr/>
        </p:nvSpPr>
        <p:spPr>
          <a:xfrm>
            <a:off x="10721008" y="5870646"/>
            <a:ext cx="1365889"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smtClean="0">
                <a:latin typeface="Century Gothic" panose="020B0502020202020204" pitchFamily="34" charset="0"/>
              </a:rPr>
              <a:t>escribir</a:t>
            </a:r>
            <a:endParaRPr lang="en-GB" b="1" dirty="0">
              <a:latin typeface="Century Gothic" panose="020B0502020202020204" pitchFamily="34" charset="0"/>
            </a:endParaRPr>
          </a:p>
        </p:txBody>
      </p:sp>
      <p:sp>
        <p:nvSpPr>
          <p:cNvPr id="20" name="TextBox 19"/>
          <p:cNvSpPr txBox="1"/>
          <p:nvPr/>
        </p:nvSpPr>
        <p:spPr>
          <a:xfrm>
            <a:off x="10163329" y="0"/>
            <a:ext cx="322217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ANSWERS</a:t>
            </a:r>
          </a:p>
        </p:txBody>
      </p:sp>
    </p:spTree>
    <p:extLst>
      <p:ext uri="{BB962C8B-B14F-4D97-AF65-F5344CB8AC3E}">
        <p14:creationId xmlns:p14="http://schemas.microsoft.com/office/powerpoint/2010/main" val="1037907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P spid="23" grpId="0"/>
      <p:bldP spid="24" grpId="0"/>
      <p:bldP spid="25" grpId="0"/>
      <p:bldP spid="2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5324" y="-141890"/>
            <a:ext cx="5268686" cy="1006637"/>
          </a:xfrm>
        </p:spPr>
        <p:txBody>
          <a:bodyPr>
            <a:normAutofit fontScale="90000"/>
          </a:bodyPr>
          <a:lstStyle/>
          <a:p>
            <a:r>
              <a:rPr lang="en-GB" dirty="0"/>
              <a:t>La nueva profesora</a:t>
            </a:r>
          </a:p>
        </p:txBody>
      </p:sp>
      <p:sp>
        <p:nvSpPr>
          <p:cNvPr id="4" name="TextBox 3"/>
          <p:cNvSpPr txBox="1"/>
          <p:nvPr/>
        </p:nvSpPr>
        <p:spPr>
          <a:xfrm>
            <a:off x="759232" y="687619"/>
            <a:ext cx="10635343" cy="2462213"/>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Marta has written about her new Spanish teacher, </a:t>
            </a:r>
            <a:r>
              <a:rPr lang="en-GB" sz="2000" dirty="0" err="1">
                <a:solidFill>
                  <a:srgbClr val="002060"/>
                </a:solidFill>
                <a:latin typeface="Century Gothic" panose="020B0502020202020204" pitchFamily="34" charset="0"/>
              </a:rPr>
              <a:t>Señora</a:t>
            </a:r>
            <a:r>
              <a:rPr lang="en-GB" sz="2000" dirty="0">
                <a:solidFill>
                  <a:srgbClr val="002060"/>
                </a:solidFill>
                <a:latin typeface="Century Gothic" panose="020B0502020202020204" pitchFamily="34" charset="0"/>
              </a:rPr>
              <a:t> Ramírez, and about all her other teachers. Who is she talking about in each sentence? </a:t>
            </a:r>
          </a:p>
          <a:p>
            <a:r>
              <a:rPr lang="en-GB" sz="2000" dirty="0">
                <a:solidFill>
                  <a:srgbClr val="002060"/>
                </a:solidFill>
                <a:latin typeface="Century Gothic" panose="020B0502020202020204" pitchFamily="34" charset="0"/>
              </a:rPr>
              <a:t>Tick the subject that goes before the verb. Only one option is correct.</a:t>
            </a: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dirty="0">
              <a:solidFill>
                <a:srgbClr val="002060"/>
              </a:solidFill>
              <a:latin typeface="Century Gothic" panose="020B0502020202020204" pitchFamily="34" charset="0"/>
            </a:endParaRPr>
          </a:p>
          <a:p>
            <a:endParaRPr lang="en-GB" dirty="0">
              <a:solidFill>
                <a:srgbClr val="002060"/>
              </a:solidFill>
              <a:latin typeface="Century Gothic" panose="020B0502020202020204" pitchFamily="34" charset="0"/>
            </a:endParaRPr>
          </a:p>
          <a:p>
            <a:endParaRPr lang="en-GB" dirty="0">
              <a:solidFill>
                <a:srgbClr val="002060"/>
              </a:solidFill>
              <a:latin typeface="Century Gothic" panose="020B0502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859892321"/>
              </p:ext>
            </p:extLst>
          </p:nvPr>
        </p:nvGraphicFramePr>
        <p:xfrm>
          <a:off x="867637" y="1837679"/>
          <a:ext cx="8704490" cy="4402144"/>
        </p:xfrm>
        <a:graphic>
          <a:graphicData uri="http://schemas.openxmlformats.org/drawingml/2006/table">
            <a:tbl>
              <a:tblPr firstRow="1" bandRow="1">
                <a:tableStyleId>{5940675A-B579-460E-94D1-54222C63F5DA}</a:tableStyleId>
              </a:tblPr>
              <a:tblGrid>
                <a:gridCol w="703354">
                  <a:extLst>
                    <a:ext uri="{9D8B030D-6E8A-4147-A177-3AD203B41FA5}">
                      <a16:colId xmlns:a16="http://schemas.microsoft.com/office/drawing/2014/main" val="1538968713"/>
                    </a:ext>
                  </a:extLst>
                </a:gridCol>
                <a:gridCol w="2778441">
                  <a:extLst>
                    <a:ext uri="{9D8B030D-6E8A-4147-A177-3AD203B41FA5}">
                      <a16:colId xmlns:a16="http://schemas.microsoft.com/office/drawing/2014/main" val="3902333431"/>
                    </a:ext>
                  </a:extLst>
                </a:gridCol>
                <a:gridCol w="593771">
                  <a:extLst>
                    <a:ext uri="{9D8B030D-6E8A-4147-A177-3AD203B41FA5}">
                      <a16:colId xmlns:a16="http://schemas.microsoft.com/office/drawing/2014/main" val="1208048317"/>
                    </a:ext>
                  </a:extLst>
                </a:gridCol>
                <a:gridCol w="4628924">
                  <a:extLst>
                    <a:ext uri="{9D8B030D-6E8A-4147-A177-3AD203B41FA5}">
                      <a16:colId xmlns:a16="http://schemas.microsoft.com/office/drawing/2014/main" val="3700692663"/>
                    </a:ext>
                  </a:extLst>
                </a:gridCol>
              </a:tblGrid>
              <a:tr h="234189">
                <a:tc gridSpan="4">
                  <a:txBody>
                    <a:bodyPr/>
                    <a:lstStyle/>
                    <a:p>
                      <a:endParaRPr lang="en-GB" dirty="0"/>
                    </a:p>
                  </a:txBody>
                  <a:tcPr>
                    <a:solidFill>
                      <a:srgbClr val="FF9953"/>
                    </a:solidFill>
                  </a:tcPr>
                </a:tc>
                <a:tc hMerge="1">
                  <a:txBody>
                    <a:bodyPr/>
                    <a:lstStyle/>
                    <a:p>
                      <a:endParaRPr lang="en-GB" dirty="0"/>
                    </a:p>
                  </a:txBody>
                  <a:tcPr>
                    <a:solidFill>
                      <a:srgbClr val="FF9953"/>
                    </a:solidFill>
                  </a:tcPr>
                </a:tc>
                <a:tc hMerge="1">
                  <a:txBody>
                    <a:bodyPr/>
                    <a:lstStyle/>
                    <a:p>
                      <a:pPr algn="ctr"/>
                      <a:endParaRPr lang="en-GB" dirty="0">
                        <a:solidFill>
                          <a:schemeClr val="tx1"/>
                        </a:solidFill>
                      </a:endParaRPr>
                    </a:p>
                  </a:txBody>
                  <a:tcPr>
                    <a:solidFill>
                      <a:srgbClr val="FF9953"/>
                    </a:solidFill>
                  </a:tcPr>
                </a:tc>
                <a:tc hMerge="1">
                  <a:txBody>
                    <a:bodyPr/>
                    <a:lstStyle/>
                    <a:p>
                      <a:endParaRPr lang="en-GB" dirty="0"/>
                    </a:p>
                  </a:txBody>
                  <a:tcPr>
                    <a:solidFill>
                      <a:srgbClr val="FF9953"/>
                    </a:solidFill>
                  </a:tcPr>
                </a:tc>
                <a:extLst>
                  <a:ext uri="{0D108BD9-81ED-4DB2-BD59-A6C34878D82A}">
                    <a16:rowId xmlns:a16="http://schemas.microsoft.com/office/drawing/2014/main" val="1232099042"/>
                  </a:ext>
                </a:extLst>
              </a:tr>
              <a:tr h="404192">
                <a:tc rowSpan="2">
                  <a:txBody>
                    <a:bodyPr/>
                    <a:lstStyle/>
                    <a:p>
                      <a:pPr algn="ctr"/>
                      <a:r>
                        <a:rPr lang="en-GB" sz="2800" dirty="0">
                          <a:solidFill>
                            <a:srgbClr val="002060"/>
                          </a:solidFill>
                        </a:rPr>
                        <a:t>1</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rowSpan="2">
                  <a:txBody>
                    <a:bodyPr/>
                    <a:lstStyle/>
                    <a:p>
                      <a:pPr algn="l"/>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1451558689"/>
                  </a:ext>
                </a:extLst>
              </a:tr>
              <a:tr h="404192">
                <a:tc vMerge="1">
                  <a:txBody>
                    <a:bodyPr/>
                    <a:lstStyle/>
                    <a:p>
                      <a:endParaRPr lang="en-GB" dirty="0"/>
                    </a:p>
                  </a:txBody>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endParaRPr lang="en-GB" dirty="0"/>
                    </a:p>
                  </a:txBody>
                  <a:tcPr/>
                </a:tc>
                <a:extLst>
                  <a:ext uri="{0D108BD9-81ED-4DB2-BD59-A6C34878D82A}">
                    <a16:rowId xmlns:a16="http://schemas.microsoft.com/office/drawing/2014/main" val="3658350783"/>
                  </a:ext>
                </a:extLst>
              </a:tr>
              <a:tr h="398656">
                <a:tc rowSpan="2">
                  <a:txBody>
                    <a:bodyPr/>
                    <a:lstStyle/>
                    <a:p>
                      <a:pPr algn="ctr"/>
                      <a:r>
                        <a:rPr lang="en-GB" sz="2800" dirty="0">
                          <a:solidFill>
                            <a:srgbClr val="002060"/>
                          </a:solidFill>
                        </a:rPr>
                        <a:t>2</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rowSpan="2">
                  <a:txBody>
                    <a:bodyPr/>
                    <a:lstStyle/>
                    <a:p>
                      <a:pPr algn="l"/>
                      <a:endParaRPr lang="en-GB" baseline="0"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134051697"/>
                  </a:ext>
                </a:extLst>
              </a:tr>
              <a:tr h="404192">
                <a:tc vMerge="1">
                  <a:txBody>
                    <a:bodyPr/>
                    <a:lstStyle/>
                    <a:p>
                      <a:endParaRPr lang="en-GB" dirty="0"/>
                    </a:p>
                  </a:txBody>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pPr algn="l"/>
                      <a:endParaRPr lang="en-GB" dirty="0"/>
                    </a:p>
                  </a:txBody>
                  <a:tcPr/>
                </a:tc>
                <a:extLst>
                  <a:ext uri="{0D108BD9-81ED-4DB2-BD59-A6C34878D82A}">
                    <a16:rowId xmlns:a16="http://schemas.microsoft.com/office/drawing/2014/main" val="349607882"/>
                  </a:ext>
                </a:extLst>
              </a:tr>
              <a:tr h="404192">
                <a:tc rowSpan="2">
                  <a:txBody>
                    <a:bodyPr/>
                    <a:lstStyle/>
                    <a:p>
                      <a:pPr algn="ctr"/>
                      <a:r>
                        <a:rPr lang="en-GB" sz="2800" dirty="0">
                          <a:solidFill>
                            <a:srgbClr val="002060"/>
                          </a:solidFill>
                        </a:rPr>
                        <a:t>3</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rowSpan="2">
                  <a:txBody>
                    <a:bodyPr/>
                    <a:lstStyle/>
                    <a:p>
                      <a:pPr algn="l"/>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2865752588"/>
                  </a:ext>
                </a:extLst>
              </a:tr>
              <a:tr h="404192">
                <a:tc vMerge="1">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pPr algn="l"/>
                      <a:endParaRPr lang="en-GB" dirty="0"/>
                    </a:p>
                  </a:txBody>
                  <a:tcPr/>
                </a:tc>
                <a:extLst>
                  <a:ext uri="{0D108BD9-81ED-4DB2-BD59-A6C34878D82A}">
                    <a16:rowId xmlns:a16="http://schemas.microsoft.com/office/drawing/2014/main" val="3646375748"/>
                  </a:ext>
                </a:extLst>
              </a:tr>
              <a:tr h="404192">
                <a:tc rowSpan="2">
                  <a:txBody>
                    <a:bodyPr/>
                    <a:lstStyle/>
                    <a:p>
                      <a:pPr algn="ctr"/>
                      <a:r>
                        <a:rPr lang="en-GB" sz="2800" dirty="0">
                          <a:solidFill>
                            <a:srgbClr val="002060"/>
                          </a:solidFill>
                        </a:rPr>
                        <a:t>4</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rowSpan="2">
                  <a:txBody>
                    <a:bodyPr/>
                    <a:lstStyle/>
                    <a:p>
                      <a:pPr algn="l"/>
                      <a:endParaRPr lang="en-GB" baseline="0"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2589582004"/>
                  </a:ext>
                </a:extLst>
              </a:tr>
              <a:tr h="404192">
                <a:tc vMerge="1">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pPr algn="l"/>
                      <a:endParaRPr lang="en-GB" dirty="0"/>
                    </a:p>
                  </a:txBody>
                  <a:tcPr/>
                </a:tc>
                <a:extLst>
                  <a:ext uri="{0D108BD9-81ED-4DB2-BD59-A6C34878D82A}">
                    <a16:rowId xmlns:a16="http://schemas.microsoft.com/office/drawing/2014/main" val="306386367"/>
                  </a:ext>
                </a:extLst>
              </a:tr>
              <a:tr h="404192">
                <a:tc rowSpan="2">
                  <a:txBody>
                    <a:bodyPr/>
                    <a:lstStyle/>
                    <a:p>
                      <a:pPr algn="ctr"/>
                      <a:r>
                        <a:rPr lang="en-GB" sz="2800" dirty="0">
                          <a:solidFill>
                            <a:srgbClr val="002060"/>
                          </a:solidFill>
                        </a:rPr>
                        <a:t>5</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endParaRPr lang="en-GB" dirty="0">
                        <a:solidFill>
                          <a:srgbClr val="002060"/>
                        </a:solidFill>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rowSpan="2">
                  <a:txBody>
                    <a:bodyPr/>
                    <a:lstStyle/>
                    <a:p>
                      <a:pPr algn="l"/>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767521564"/>
                  </a:ext>
                </a:extLst>
              </a:tr>
              <a:tr h="404192">
                <a:tc vMerge="1">
                  <a:txBody>
                    <a:bodyPr/>
                    <a:lstStyle/>
                    <a:p>
                      <a:endParaRPr lang="en-GB" dirty="0">
                        <a:solidFill>
                          <a:srgbClr val="002060"/>
                        </a:solidFill>
                      </a:endParaRPr>
                    </a:p>
                  </a:txBody>
                  <a:tcPr>
                    <a:solidFill>
                      <a:srgbClr val="FDEFE3"/>
                    </a:solidFill>
                  </a:tcPr>
                </a:tc>
                <a:tc>
                  <a:txBody>
                    <a:bodyPr/>
                    <a:lstStyle/>
                    <a:p>
                      <a:endParaRPr lang="en-GB" dirty="0">
                        <a:solidFill>
                          <a:srgbClr val="002060"/>
                        </a:solidFill>
                      </a:endParaRPr>
                    </a:p>
                  </a:txBody>
                  <a:tcPr>
                    <a:solidFill>
                      <a:srgbClr val="FDEFE3"/>
                    </a:solidFill>
                  </a:tcPr>
                </a:tc>
                <a:tc>
                  <a:txBody>
                    <a:bodyPr/>
                    <a:lstStyle/>
                    <a:p>
                      <a:endParaRPr lang="en-GB" dirty="0">
                        <a:solidFill>
                          <a:srgbClr val="002060"/>
                        </a:solidFill>
                      </a:endParaRPr>
                    </a:p>
                  </a:txBody>
                  <a:tcPr>
                    <a:solidFill>
                      <a:srgbClr val="FDEFE3"/>
                    </a:solidFill>
                  </a:tcPr>
                </a:tc>
                <a:tc vMerge="1">
                  <a:txBody>
                    <a:bodyPr/>
                    <a:lstStyle/>
                    <a:p>
                      <a:pPr algn="l"/>
                      <a:endParaRPr lang="en-GB" dirty="0"/>
                    </a:p>
                  </a:txBody>
                  <a:tcPr/>
                </a:tc>
                <a:extLst>
                  <a:ext uri="{0D108BD9-81ED-4DB2-BD59-A6C34878D82A}">
                    <a16:rowId xmlns:a16="http://schemas.microsoft.com/office/drawing/2014/main" val="3861412623"/>
                  </a:ext>
                </a:extLst>
              </a:tr>
            </a:tbl>
          </a:graphicData>
        </a:graphic>
      </p:graphicFrame>
      <p:pic>
        <p:nvPicPr>
          <p:cNvPr id="7" name="Picture 6" descr="http://www.clker.com/cliparts/s/N/I/w/o/Q/mom-hi.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62604" y="3054906"/>
            <a:ext cx="1240376" cy="1924794"/>
          </a:xfrm>
          <a:prstGeom prst="rect">
            <a:avLst/>
          </a:prstGeom>
          <a:noFill/>
          <a:extLst/>
        </p:spPr>
      </p:pic>
      <p:sp>
        <p:nvSpPr>
          <p:cNvPr id="16" name="Rounded Rectangle 15"/>
          <p:cNvSpPr/>
          <p:nvPr/>
        </p:nvSpPr>
        <p:spPr>
          <a:xfrm>
            <a:off x="11248372" y="5870646"/>
            <a:ext cx="858003"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smtClean="0">
                <a:latin typeface="Century Gothic" panose="020B0502020202020204" pitchFamily="34" charset="0"/>
              </a:rPr>
              <a:t>leer</a:t>
            </a:r>
            <a:endParaRPr lang="en-GB" b="1" dirty="0">
              <a:latin typeface="Century Gothic" panose="020B0502020202020204" pitchFamily="34" charset="0"/>
            </a:endParaRPr>
          </a:p>
        </p:txBody>
      </p:sp>
      <p:sp>
        <p:nvSpPr>
          <p:cNvPr id="3" name="TextBox 2"/>
          <p:cNvSpPr txBox="1"/>
          <p:nvPr/>
        </p:nvSpPr>
        <p:spPr>
          <a:xfrm>
            <a:off x="1659117" y="2175231"/>
            <a:ext cx="2608230" cy="830997"/>
          </a:xfrm>
          <a:prstGeom prst="rect">
            <a:avLst/>
          </a:prstGeom>
          <a:noFill/>
        </p:spPr>
        <p:txBody>
          <a:bodyPr wrap="square" rtlCol="0">
            <a:spAutoFit/>
          </a:bodyPr>
          <a:lstStyle/>
          <a:p>
            <a:pPr fontAlgn="t">
              <a:lnSpc>
                <a:spcPct val="120000"/>
              </a:lnSpc>
            </a:pPr>
            <a:r>
              <a:rPr lang="en-GB" sz="2000" dirty="0" err="1">
                <a:solidFill>
                  <a:srgbClr val="002060"/>
                </a:solidFill>
                <a:latin typeface="Century Gothic" panose="020B0502020202020204" pitchFamily="34" charset="0"/>
              </a:rPr>
              <a:t>Señora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Ramírez</a:t>
            </a:r>
            <a:endParaRPr lang="en-GB" sz="2000" dirty="0">
              <a:solidFill>
                <a:srgbClr val="002060"/>
              </a:solidFill>
              <a:latin typeface="Century Gothic" panose="020B0502020202020204" pitchFamily="34" charset="0"/>
            </a:endParaRPr>
          </a:p>
          <a:p>
            <a:pPr fontAlgn="t">
              <a:lnSpc>
                <a:spcPct val="120000"/>
              </a:lnSpc>
            </a:pPr>
            <a:r>
              <a:rPr lang="en-GB" sz="2000" dirty="0">
                <a:solidFill>
                  <a:srgbClr val="002060"/>
                </a:solidFill>
                <a:latin typeface="Century Gothic" panose="020B0502020202020204" pitchFamily="34" charset="0"/>
              </a:rPr>
              <a:t>Los </a:t>
            </a:r>
            <a:r>
              <a:rPr lang="en-GB" sz="2000" dirty="0" err="1">
                <a:solidFill>
                  <a:srgbClr val="002060"/>
                </a:solidFill>
                <a:latin typeface="Century Gothic" panose="020B0502020202020204" pitchFamily="34" charset="0"/>
              </a:rPr>
              <a:t>otros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profesores</a:t>
            </a:r>
            <a:endParaRPr lang="en-GB" sz="2000" dirty="0">
              <a:solidFill>
                <a:srgbClr val="002060"/>
              </a:solidFill>
              <a:latin typeface="Century Gothic" panose="020B0502020202020204" pitchFamily="34" charset="0"/>
            </a:endParaRPr>
          </a:p>
        </p:txBody>
      </p:sp>
      <p:sp>
        <p:nvSpPr>
          <p:cNvPr id="6" name="TextBox 5"/>
          <p:cNvSpPr txBox="1"/>
          <p:nvPr/>
        </p:nvSpPr>
        <p:spPr>
          <a:xfrm>
            <a:off x="5297864" y="2449730"/>
            <a:ext cx="1659117"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es </a:t>
            </a:r>
            <a:r>
              <a:rPr lang="en-GB" dirty="0" err="1">
                <a:solidFill>
                  <a:srgbClr val="002060"/>
                </a:solidFill>
                <a:latin typeface="Century Gothic" panose="020B0502020202020204" pitchFamily="34" charset="0"/>
              </a:rPr>
              <a:t>alegre</a:t>
            </a:r>
            <a:r>
              <a:rPr lang="en-GB" dirty="0">
                <a:solidFill>
                  <a:srgbClr val="002060"/>
                </a:solidFill>
                <a:latin typeface="Century Gothic" panose="020B0502020202020204" pitchFamily="34" charset="0"/>
              </a:rPr>
              <a:t>.</a:t>
            </a:r>
          </a:p>
        </p:txBody>
      </p:sp>
      <p:sp>
        <p:nvSpPr>
          <p:cNvPr id="8" name="TextBox 7"/>
          <p:cNvSpPr txBox="1"/>
          <p:nvPr/>
        </p:nvSpPr>
        <p:spPr>
          <a:xfrm>
            <a:off x="5297864" y="3236125"/>
            <a:ext cx="3516198" cy="646331"/>
          </a:xfrm>
          <a:prstGeom prst="rect">
            <a:avLst/>
          </a:prstGeom>
          <a:noFill/>
        </p:spPr>
        <p:txBody>
          <a:bodyPr wrap="square" rtlCol="0">
            <a:spAutoFit/>
          </a:bodyPr>
          <a:lstStyle/>
          <a:p>
            <a:r>
              <a:rPr lang="en-GB" dirty="0">
                <a:solidFill>
                  <a:srgbClr val="002060"/>
                </a:solidFill>
                <a:latin typeface="Century Gothic" panose="020B0502020202020204" pitchFamily="34" charset="0"/>
              </a:rPr>
              <a:t>son </a:t>
            </a:r>
            <a:r>
              <a:rPr lang="en-GB" dirty="0" err="1">
                <a:solidFill>
                  <a:srgbClr val="002060"/>
                </a:solidFill>
                <a:latin typeface="Century Gothic" panose="020B0502020202020204" pitchFamily="34" charset="0"/>
              </a:rPr>
              <a:t>carismáticos</a:t>
            </a:r>
            <a:r>
              <a:rPr lang="en-GB" dirty="0">
                <a:solidFill>
                  <a:srgbClr val="002060"/>
                </a:solidFill>
                <a:latin typeface="Century Gothic" panose="020B0502020202020204" pitchFamily="34" charset="0"/>
              </a:rPr>
              <a:t>.</a:t>
            </a:r>
          </a:p>
          <a:p>
            <a:endParaRPr lang="en-GB" dirty="0">
              <a:solidFill>
                <a:srgbClr val="002060"/>
              </a:solidFill>
            </a:endParaRPr>
          </a:p>
        </p:txBody>
      </p:sp>
      <p:sp>
        <p:nvSpPr>
          <p:cNvPr id="9" name="TextBox 8"/>
          <p:cNvSpPr txBox="1"/>
          <p:nvPr/>
        </p:nvSpPr>
        <p:spPr>
          <a:xfrm>
            <a:off x="5297864" y="4040778"/>
            <a:ext cx="1951348"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es </a:t>
            </a:r>
            <a:r>
              <a:rPr lang="en-GB" dirty="0" err="1">
                <a:solidFill>
                  <a:srgbClr val="002060"/>
                </a:solidFill>
                <a:latin typeface="Century Gothic" panose="020B0502020202020204" pitchFamily="34" charset="0"/>
              </a:rPr>
              <a:t>atenta</a:t>
            </a:r>
            <a:r>
              <a:rPr lang="en-GB" dirty="0">
                <a:solidFill>
                  <a:srgbClr val="002060"/>
                </a:solidFill>
                <a:latin typeface="Century Gothic" panose="020B0502020202020204" pitchFamily="34" charset="0"/>
              </a:rPr>
              <a:t>.</a:t>
            </a:r>
          </a:p>
        </p:txBody>
      </p:sp>
      <p:sp>
        <p:nvSpPr>
          <p:cNvPr id="17" name="TextBox 16"/>
          <p:cNvSpPr txBox="1"/>
          <p:nvPr/>
        </p:nvSpPr>
        <p:spPr>
          <a:xfrm>
            <a:off x="5297864" y="4868144"/>
            <a:ext cx="1921723" cy="646331"/>
          </a:xfrm>
          <a:prstGeom prst="rect">
            <a:avLst/>
          </a:prstGeom>
          <a:noFill/>
        </p:spPr>
        <p:txBody>
          <a:bodyPr wrap="square" rtlCol="0">
            <a:spAutoFit/>
          </a:bodyPr>
          <a:lstStyle/>
          <a:p>
            <a:r>
              <a:rPr lang="en-GB" dirty="0">
                <a:solidFill>
                  <a:srgbClr val="002060"/>
                </a:solidFill>
                <a:latin typeface="Century Gothic" panose="020B0502020202020204" pitchFamily="34" charset="0"/>
              </a:rPr>
              <a:t>son </a:t>
            </a:r>
            <a:r>
              <a:rPr lang="en-GB" dirty="0" err="1">
                <a:solidFill>
                  <a:srgbClr val="002060"/>
                </a:solidFill>
                <a:latin typeface="Century Gothic" panose="020B0502020202020204" pitchFamily="34" charset="0"/>
              </a:rPr>
              <a:t>estrictos</a:t>
            </a:r>
            <a:r>
              <a:rPr lang="en-GB" dirty="0">
                <a:solidFill>
                  <a:srgbClr val="002060"/>
                </a:solidFill>
                <a:latin typeface="Century Gothic" panose="020B0502020202020204" pitchFamily="34" charset="0"/>
              </a:rPr>
              <a:t>.</a:t>
            </a:r>
          </a:p>
          <a:p>
            <a:endParaRPr lang="en-GB" dirty="0">
              <a:solidFill>
                <a:srgbClr val="002060"/>
              </a:solidFill>
            </a:endParaRPr>
          </a:p>
        </p:txBody>
      </p:sp>
      <p:sp>
        <p:nvSpPr>
          <p:cNvPr id="18" name="TextBox 17"/>
          <p:cNvSpPr txBox="1"/>
          <p:nvPr/>
        </p:nvSpPr>
        <p:spPr>
          <a:xfrm>
            <a:off x="5297864" y="5628816"/>
            <a:ext cx="1811573"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es </a:t>
            </a:r>
            <a:r>
              <a:rPr lang="en-GB" dirty="0" err="1">
                <a:solidFill>
                  <a:srgbClr val="002060"/>
                </a:solidFill>
                <a:latin typeface="Century Gothic" panose="020B0502020202020204" pitchFamily="34" charset="0"/>
              </a:rPr>
              <a:t>inteligente</a:t>
            </a:r>
            <a:r>
              <a:rPr lang="en-GB" dirty="0">
                <a:solidFill>
                  <a:srgbClr val="002060"/>
                </a:solidFill>
                <a:latin typeface="Century Gothic" panose="020B0502020202020204" pitchFamily="34" charset="0"/>
              </a:rPr>
              <a:t>.</a:t>
            </a:r>
          </a:p>
        </p:txBody>
      </p:sp>
      <p:sp>
        <p:nvSpPr>
          <p:cNvPr id="19" name="TextBox 18"/>
          <p:cNvSpPr txBox="1"/>
          <p:nvPr/>
        </p:nvSpPr>
        <p:spPr>
          <a:xfrm>
            <a:off x="1659117" y="2999016"/>
            <a:ext cx="2608230" cy="830997"/>
          </a:xfrm>
          <a:prstGeom prst="rect">
            <a:avLst/>
          </a:prstGeom>
          <a:noFill/>
        </p:spPr>
        <p:txBody>
          <a:bodyPr wrap="square" rtlCol="0">
            <a:spAutoFit/>
          </a:bodyPr>
          <a:lstStyle/>
          <a:p>
            <a:pPr fontAlgn="t">
              <a:lnSpc>
                <a:spcPct val="120000"/>
              </a:lnSpc>
            </a:pPr>
            <a:r>
              <a:rPr lang="en-GB" sz="2000" dirty="0" err="1">
                <a:solidFill>
                  <a:srgbClr val="002060"/>
                </a:solidFill>
                <a:latin typeface="Century Gothic" panose="020B0502020202020204" pitchFamily="34" charset="0"/>
              </a:rPr>
              <a:t>Señora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Ramírez</a:t>
            </a:r>
            <a:endParaRPr lang="en-GB" sz="2000" dirty="0">
              <a:solidFill>
                <a:srgbClr val="002060"/>
              </a:solidFill>
              <a:latin typeface="Century Gothic" panose="020B0502020202020204" pitchFamily="34" charset="0"/>
            </a:endParaRPr>
          </a:p>
          <a:p>
            <a:pPr fontAlgn="t">
              <a:lnSpc>
                <a:spcPct val="120000"/>
              </a:lnSpc>
            </a:pPr>
            <a:r>
              <a:rPr lang="en-GB" sz="2000" dirty="0">
                <a:solidFill>
                  <a:srgbClr val="002060"/>
                </a:solidFill>
                <a:latin typeface="Century Gothic" panose="020B0502020202020204" pitchFamily="34" charset="0"/>
              </a:rPr>
              <a:t>Los </a:t>
            </a:r>
            <a:r>
              <a:rPr lang="en-GB" sz="2000" dirty="0" err="1">
                <a:solidFill>
                  <a:srgbClr val="002060"/>
                </a:solidFill>
                <a:latin typeface="Century Gothic" panose="020B0502020202020204" pitchFamily="34" charset="0"/>
              </a:rPr>
              <a:t>otros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profesores</a:t>
            </a:r>
            <a:endParaRPr lang="en-GB" sz="2000" dirty="0">
              <a:solidFill>
                <a:srgbClr val="002060"/>
              </a:solidFill>
              <a:latin typeface="Century Gothic" panose="020B0502020202020204" pitchFamily="34" charset="0"/>
            </a:endParaRPr>
          </a:p>
        </p:txBody>
      </p:sp>
      <p:sp>
        <p:nvSpPr>
          <p:cNvPr id="20" name="TextBox 19"/>
          <p:cNvSpPr txBox="1"/>
          <p:nvPr/>
        </p:nvSpPr>
        <p:spPr>
          <a:xfrm>
            <a:off x="1659117" y="3795634"/>
            <a:ext cx="2608230" cy="830997"/>
          </a:xfrm>
          <a:prstGeom prst="rect">
            <a:avLst/>
          </a:prstGeom>
          <a:noFill/>
        </p:spPr>
        <p:txBody>
          <a:bodyPr wrap="square" rtlCol="0">
            <a:spAutoFit/>
          </a:bodyPr>
          <a:lstStyle/>
          <a:p>
            <a:pPr fontAlgn="t">
              <a:lnSpc>
                <a:spcPct val="120000"/>
              </a:lnSpc>
            </a:pPr>
            <a:r>
              <a:rPr lang="en-GB" sz="2000" dirty="0" err="1">
                <a:solidFill>
                  <a:srgbClr val="002060"/>
                </a:solidFill>
                <a:latin typeface="Century Gothic" panose="020B0502020202020204" pitchFamily="34" charset="0"/>
              </a:rPr>
              <a:t>Señora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Ramírez</a:t>
            </a:r>
            <a:endParaRPr lang="en-GB" sz="2000" dirty="0">
              <a:solidFill>
                <a:srgbClr val="002060"/>
              </a:solidFill>
              <a:latin typeface="Century Gothic" panose="020B0502020202020204" pitchFamily="34" charset="0"/>
            </a:endParaRPr>
          </a:p>
          <a:p>
            <a:pPr fontAlgn="t">
              <a:lnSpc>
                <a:spcPct val="120000"/>
              </a:lnSpc>
            </a:pPr>
            <a:r>
              <a:rPr lang="en-GB" sz="2000" dirty="0">
                <a:solidFill>
                  <a:srgbClr val="002060"/>
                </a:solidFill>
                <a:latin typeface="Century Gothic" panose="020B0502020202020204" pitchFamily="34" charset="0"/>
              </a:rPr>
              <a:t>Los </a:t>
            </a:r>
            <a:r>
              <a:rPr lang="en-GB" sz="2000" dirty="0" err="1">
                <a:solidFill>
                  <a:srgbClr val="002060"/>
                </a:solidFill>
                <a:latin typeface="Century Gothic" panose="020B0502020202020204" pitchFamily="34" charset="0"/>
              </a:rPr>
              <a:t>otros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profesores</a:t>
            </a:r>
            <a:endParaRPr lang="en-GB" sz="2000" dirty="0">
              <a:solidFill>
                <a:srgbClr val="002060"/>
              </a:solidFill>
              <a:latin typeface="Century Gothic" panose="020B0502020202020204" pitchFamily="34" charset="0"/>
            </a:endParaRPr>
          </a:p>
        </p:txBody>
      </p:sp>
      <p:sp>
        <p:nvSpPr>
          <p:cNvPr id="21" name="TextBox 20"/>
          <p:cNvSpPr txBox="1"/>
          <p:nvPr/>
        </p:nvSpPr>
        <p:spPr>
          <a:xfrm>
            <a:off x="1641209" y="4572953"/>
            <a:ext cx="2608230" cy="830997"/>
          </a:xfrm>
          <a:prstGeom prst="rect">
            <a:avLst/>
          </a:prstGeom>
          <a:noFill/>
        </p:spPr>
        <p:txBody>
          <a:bodyPr wrap="square" rtlCol="0">
            <a:spAutoFit/>
          </a:bodyPr>
          <a:lstStyle/>
          <a:p>
            <a:pPr fontAlgn="t">
              <a:lnSpc>
                <a:spcPct val="120000"/>
              </a:lnSpc>
            </a:pPr>
            <a:r>
              <a:rPr lang="en-GB" sz="2000" dirty="0" err="1">
                <a:solidFill>
                  <a:srgbClr val="002060"/>
                </a:solidFill>
                <a:latin typeface="Century Gothic" panose="020B0502020202020204" pitchFamily="34" charset="0"/>
              </a:rPr>
              <a:t>Señora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Ramírez</a:t>
            </a:r>
            <a:endParaRPr lang="en-GB" sz="2000" dirty="0">
              <a:solidFill>
                <a:srgbClr val="002060"/>
              </a:solidFill>
              <a:latin typeface="Century Gothic" panose="020B0502020202020204" pitchFamily="34" charset="0"/>
            </a:endParaRPr>
          </a:p>
          <a:p>
            <a:pPr fontAlgn="t">
              <a:lnSpc>
                <a:spcPct val="120000"/>
              </a:lnSpc>
            </a:pPr>
            <a:r>
              <a:rPr lang="en-GB" sz="2000" dirty="0">
                <a:solidFill>
                  <a:srgbClr val="002060"/>
                </a:solidFill>
                <a:latin typeface="Century Gothic" panose="020B0502020202020204" pitchFamily="34" charset="0"/>
              </a:rPr>
              <a:t>Los </a:t>
            </a:r>
            <a:r>
              <a:rPr lang="en-GB" sz="2000" dirty="0" err="1">
                <a:solidFill>
                  <a:srgbClr val="002060"/>
                </a:solidFill>
                <a:latin typeface="Century Gothic" panose="020B0502020202020204" pitchFamily="34" charset="0"/>
              </a:rPr>
              <a:t>otros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profesores</a:t>
            </a:r>
            <a:endParaRPr lang="en-GB" sz="2000" dirty="0">
              <a:solidFill>
                <a:srgbClr val="002060"/>
              </a:solidFill>
              <a:latin typeface="Century Gothic" panose="020B0502020202020204" pitchFamily="34" charset="0"/>
            </a:endParaRPr>
          </a:p>
        </p:txBody>
      </p:sp>
      <p:sp>
        <p:nvSpPr>
          <p:cNvPr id="22" name="TextBox 21"/>
          <p:cNvSpPr txBox="1"/>
          <p:nvPr/>
        </p:nvSpPr>
        <p:spPr>
          <a:xfrm>
            <a:off x="1698017" y="5386268"/>
            <a:ext cx="2608230" cy="830997"/>
          </a:xfrm>
          <a:prstGeom prst="rect">
            <a:avLst/>
          </a:prstGeom>
          <a:noFill/>
        </p:spPr>
        <p:txBody>
          <a:bodyPr wrap="square" rtlCol="0">
            <a:spAutoFit/>
          </a:bodyPr>
          <a:lstStyle/>
          <a:p>
            <a:pPr fontAlgn="t">
              <a:lnSpc>
                <a:spcPct val="120000"/>
              </a:lnSpc>
            </a:pPr>
            <a:r>
              <a:rPr lang="en-GB" sz="2000" dirty="0" err="1">
                <a:solidFill>
                  <a:srgbClr val="002060"/>
                </a:solidFill>
                <a:latin typeface="Century Gothic" panose="020B0502020202020204" pitchFamily="34" charset="0"/>
              </a:rPr>
              <a:t>Señora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Ramírez</a:t>
            </a:r>
            <a:endParaRPr lang="en-GB" sz="2000" dirty="0">
              <a:solidFill>
                <a:srgbClr val="002060"/>
              </a:solidFill>
              <a:latin typeface="Century Gothic" panose="020B0502020202020204" pitchFamily="34" charset="0"/>
            </a:endParaRPr>
          </a:p>
          <a:p>
            <a:pPr fontAlgn="t">
              <a:lnSpc>
                <a:spcPct val="120000"/>
              </a:lnSpc>
            </a:pPr>
            <a:r>
              <a:rPr lang="en-GB" sz="2000" dirty="0">
                <a:solidFill>
                  <a:srgbClr val="002060"/>
                </a:solidFill>
                <a:latin typeface="Century Gothic" panose="020B0502020202020204" pitchFamily="34" charset="0"/>
              </a:rPr>
              <a:t>Los </a:t>
            </a:r>
            <a:r>
              <a:rPr lang="en-GB" sz="2000" dirty="0" err="1">
                <a:solidFill>
                  <a:srgbClr val="002060"/>
                </a:solidFill>
                <a:latin typeface="Century Gothic" panose="020B0502020202020204" pitchFamily="34" charset="0"/>
              </a:rPr>
              <a:t>otros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profesores</a:t>
            </a:r>
            <a:endParaRPr lang="en-GB" sz="2000" dirty="0">
              <a:solidFill>
                <a:srgbClr val="002060"/>
              </a:solidFill>
              <a:latin typeface="Century Gothic" panose="020B0502020202020204" pitchFamily="34" charset="0"/>
            </a:endParaRPr>
          </a:p>
        </p:txBody>
      </p:sp>
      <p:sp>
        <p:nvSpPr>
          <p:cNvPr id="23" name="TextBox 22"/>
          <p:cNvSpPr txBox="1"/>
          <p:nvPr/>
        </p:nvSpPr>
        <p:spPr>
          <a:xfrm>
            <a:off x="5138057" y="6475222"/>
            <a:ext cx="3751299"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Nick Avery / Emma Marsden / Rachel Hawkes </a:t>
            </a:r>
          </a:p>
        </p:txBody>
      </p:sp>
    </p:spTree>
    <p:extLst>
      <p:ext uri="{BB962C8B-B14F-4D97-AF65-F5344CB8AC3E}">
        <p14:creationId xmlns:p14="http://schemas.microsoft.com/office/powerpoint/2010/main" val="322157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3" grpId="0"/>
      <p:bldP spid="6" grpId="0"/>
      <p:bldP spid="8" grpId="0"/>
      <p:bldP spid="9" grpId="0"/>
      <p:bldP spid="17" grpId="0"/>
      <p:bldP spid="18" grpId="0"/>
      <p:bldP spid="19" grpId="0"/>
      <p:bldP spid="20" grpId="0"/>
      <p:bldP spid="21" grpId="0"/>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0"/>
          <p:cNvGraphicFramePr>
            <a:graphicFrameLocks noGrp="1"/>
          </p:cNvGraphicFramePr>
          <p:nvPr>
            <p:extLst>
              <p:ext uri="{D42A27DB-BD31-4B8C-83A1-F6EECF244321}">
                <p14:modId xmlns:p14="http://schemas.microsoft.com/office/powerpoint/2010/main" val="3003730838"/>
              </p:ext>
            </p:extLst>
          </p:nvPr>
        </p:nvGraphicFramePr>
        <p:xfrm>
          <a:off x="867638" y="957668"/>
          <a:ext cx="8704490" cy="4912978"/>
        </p:xfrm>
        <a:graphic>
          <a:graphicData uri="http://schemas.openxmlformats.org/drawingml/2006/table">
            <a:tbl>
              <a:tblPr firstRow="1" bandRow="1">
                <a:tableStyleId>{5940675A-B579-460E-94D1-54222C63F5DA}</a:tableStyleId>
              </a:tblPr>
              <a:tblGrid>
                <a:gridCol w="703354">
                  <a:extLst>
                    <a:ext uri="{9D8B030D-6E8A-4147-A177-3AD203B41FA5}">
                      <a16:colId xmlns:a16="http://schemas.microsoft.com/office/drawing/2014/main" val="1538968713"/>
                    </a:ext>
                  </a:extLst>
                </a:gridCol>
                <a:gridCol w="2778441">
                  <a:extLst>
                    <a:ext uri="{9D8B030D-6E8A-4147-A177-3AD203B41FA5}">
                      <a16:colId xmlns:a16="http://schemas.microsoft.com/office/drawing/2014/main" val="3902333431"/>
                    </a:ext>
                  </a:extLst>
                </a:gridCol>
                <a:gridCol w="593771">
                  <a:extLst>
                    <a:ext uri="{9D8B030D-6E8A-4147-A177-3AD203B41FA5}">
                      <a16:colId xmlns:a16="http://schemas.microsoft.com/office/drawing/2014/main" val="1208048317"/>
                    </a:ext>
                  </a:extLst>
                </a:gridCol>
                <a:gridCol w="4628924">
                  <a:extLst>
                    <a:ext uri="{9D8B030D-6E8A-4147-A177-3AD203B41FA5}">
                      <a16:colId xmlns:a16="http://schemas.microsoft.com/office/drawing/2014/main" val="3700692663"/>
                    </a:ext>
                  </a:extLst>
                </a:gridCol>
              </a:tblGrid>
              <a:tr h="408204">
                <a:tc gridSpan="4">
                  <a:txBody>
                    <a:bodyPr/>
                    <a:lstStyle/>
                    <a:p>
                      <a:endParaRPr lang="en-GB" dirty="0"/>
                    </a:p>
                  </a:txBody>
                  <a:tcPr>
                    <a:solidFill>
                      <a:srgbClr val="FF9953"/>
                    </a:solidFill>
                  </a:tcPr>
                </a:tc>
                <a:tc hMerge="1">
                  <a:txBody>
                    <a:bodyPr/>
                    <a:lstStyle/>
                    <a:p>
                      <a:endParaRPr lang="en-GB" dirty="0"/>
                    </a:p>
                  </a:txBody>
                  <a:tcPr>
                    <a:solidFill>
                      <a:srgbClr val="FF9953"/>
                    </a:solidFill>
                  </a:tcPr>
                </a:tc>
                <a:tc hMerge="1">
                  <a:txBody>
                    <a:bodyPr/>
                    <a:lstStyle/>
                    <a:p>
                      <a:pPr algn="ctr"/>
                      <a:endParaRPr lang="en-GB" dirty="0">
                        <a:solidFill>
                          <a:schemeClr val="tx1"/>
                        </a:solidFill>
                      </a:endParaRPr>
                    </a:p>
                  </a:txBody>
                  <a:tcPr>
                    <a:solidFill>
                      <a:srgbClr val="FF9953"/>
                    </a:solidFill>
                  </a:tcPr>
                </a:tc>
                <a:tc hMerge="1">
                  <a:txBody>
                    <a:bodyPr/>
                    <a:lstStyle/>
                    <a:p>
                      <a:endParaRPr lang="en-GB" dirty="0"/>
                    </a:p>
                  </a:txBody>
                  <a:tcPr>
                    <a:solidFill>
                      <a:srgbClr val="FF9953"/>
                    </a:solidFill>
                  </a:tcPr>
                </a:tc>
                <a:extLst>
                  <a:ext uri="{0D108BD9-81ED-4DB2-BD59-A6C34878D82A}">
                    <a16:rowId xmlns:a16="http://schemas.microsoft.com/office/drawing/2014/main" val="1232099042"/>
                  </a:ext>
                </a:extLst>
              </a:tr>
              <a:tr h="451095">
                <a:tc rowSpan="2">
                  <a:txBody>
                    <a:bodyPr/>
                    <a:lstStyle/>
                    <a:p>
                      <a:pPr algn="ctr"/>
                      <a:r>
                        <a:rPr lang="en-GB" sz="2800" dirty="0">
                          <a:solidFill>
                            <a:srgbClr val="002060"/>
                          </a:solidFill>
                        </a:rPr>
                        <a:t>6</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rowSpan="2">
                  <a:txBody>
                    <a:bodyPr/>
                    <a:lstStyle/>
                    <a:p>
                      <a:pPr algn="l"/>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1451558689"/>
                  </a:ext>
                </a:extLst>
              </a:tr>
              <a:tr h="451095">
                <a:tc vMerge="1">
                  <a:txBody>
                    <a:bodyPr/>
                    <a:lstStyle/>
                    <a:p>
                      <a:endParaRPr lang="en-GB" dirty="0"/>
                    </a:p>
                  </a:txBody>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endParaRPr lang="en-GB" dirty="0"/>
                    </a:p>
                  </a:txBody>
                  <a:tcPr/>
                </a:tc>
                <a:extLst>
                  <a:ext uri="{0D108BD9-81ED-4DB2-BD59-A6C34878D82A}">
                    <a16:rowId xmlns:a16="http://schemas.microsoft.com/office/drawing/2014/main" val="3658350783"/>
                  </a:ext>
                </a:extLst>
              </a:tr>
              <a:tr h="444919">
                <a:tc rowSpan="2">
                  <a:txBody>
                    <a:bodyPr/>
                    <a:lstStyle/>
                    <a:p>
                      <a:pPr algn="ctr"/>
                      <a:r>
                        <a:rPr lang="en-GB" sz="2800" dirty="0">
                          <a:solidFill>
                            <a:srgbClr val="002060"/>
                          </a:solidFill>
                        </a:rPr>
                        <a:t>7</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rowSpan="2">
                  <a:txBody>
                    <a:bodyPr/>
                    <a:lstStyle/>
                    <a:p>
                      <a:pPr algn="l"/>
                      <a:endParaRPr lang="en-GB" baseline="0"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134051697"/>
                  </a:ext>
                </a:extLst>
              </a:tr>
              <a:tr h="451095">
                <a:tc vMerge="1">
                  <a:txBody>
                    <a:bodyPr/>
                    <a:lstStyle/>
                    <a:p>
                      <a:endParaRPr lang="en-GB" dirty="0"/>
                    </a:p>
                  </a:txBody>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pPr algn="l"/>
                      <a:endParaRPr lang="en-GB" dirty="0"/>
                    </a:p>
                  </a:txBody>
                  <a:tcPr/>
                </a:tc>
                <a:extLst>
                  <a:ext uri="{0D108BD9-81ED-4DB2-BD59-A6C34878D82A}">
                    <a16:rowId xmlns:a16="http://schemas.microsoft.com/office/drawing/2014/main" val="349607882"/>
                  </a:ext>
                </a:extLst>
              </a:tr>
              <a:tr h="451095">
                <a:tc rowSpan="2">
                  <a:txBody>
                    <a:bodyPr/>
                    <a:lstStyle/>
                    <a:p>
                      <a:pPr algn="ctr"/>
                      <a:r>
                        <a:rPr lang="en-GB" sz="2800" dirty="0">
                          <a:solidFill>
                            <a:srgbClr val="002060"/>
                          </a:solidFill>
                        </a:rPr>
                        <a:t>8</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rowSpan="2">
                  <a:txBody>
                    <a:bodyPr/>
                    <a:lstStyle/>
                    <a:p>
                      <a:pPr algn="l"/>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2865752588"/>
                  </a:ext>
                </a:extLst>
              </a:tr>
              <a:tr h="451095">
                <a:tc vMerge="1">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pPr algn="l"/>
                      <a:endParaRPr lang="en-GB" dirty="0"/>
                    </a:p>
                  </a:txBody>
                  <a:tcPr/>
                </a:tc>
                <a:extLst>
                  <a:ext uri="{0D108BD9-81ED-4DB2-BD59-A6C34878D82A}">
                    <a16:rowId xmlns:a16="http://schemas.microsoft.com/office/drawing/2014/main" val="3646375748"/>
                  </a:ext>
                </a:extLst>
              </a:tr>
              <a:tr h="451095">
                <a:tc rowSpan="2">
                  <a:txBody>
                    <a:bodyPr/>
                    <a:lstStyle/>
                    <a:p>
                      <a:pPr algn="ctr"/>
                      <a:r>
                        <a:rPr lang="en-GB" sz="2800" dirty="0">
                          <a:solidFill>
                            <a:srgbClr val="002060"/>
                          </a:solidFill>
                        </a:rPr>
                        <a:t>9</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rowSpan="2">
                  <a:txBody>
                    <a:bodyPr/>
                    <a:lstStyle/>
                    <a:p>
                      <a:pPr algn="l"/>
                      <a:endParaRPr lang="en-GB" baseline="0"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2589582004"/>
                  </a:ext>
                </a:extLst>
              </a:tr>
              <a:tr h="451095">
                <a:tc vMerge="1">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pPr algn="l"/>
                      <a:endParaRPr lang="en-GB" dirty="0"/>
                    </a:p>
                  </a:txBody>
                  <a:tcPr/>
                </a:tc>
                <a:extLst>
                  <a:ext uri="{0D108BD9-81ED-4DB2-BD59-A6C34878D82A}">
                    <a16:rowId xmlns:a16="http://schemas.microsoft.com/office/drawing/2014/main" val="306386367"/>
                  </a:ext>
                </a:extLst>
              </a:tr>
              <a:tr h="451095">
                <a:tc rowSpan="2">
                  <a:txBody>
                    <a:bodyPr/>
                    <a:lstStyle/>
                    <a:p>
                      <a:pPr algn="ctr"/>
                      <a:r>
                        <a:rPr lang="en-GB" sz="2800" dirty="0">
                          <a:solidFill>
                            <a:srgbClr val="002060"/>
                          </a:solidFill>
                          <a:latin typeface="+mn-lt"/>
                        </a:rPr>
                        <a:t>10</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endParaRPr lang="en-GB" dirty="0">
                        <a:solidFill>
                          <a:srgbClr val="002060"/>
                        </a:solidFill>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rowSpan="2">
                  <a:txBody>
                    <a:bodyPr/>
                    <a:lstStyle/>
                    <a:p>
                      <a:pPr algn="l"/>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767521564"/>
                  </a:ext>
                </a:extLst>
              </a:tr>
              <a:tr h="451095">
                <a:tc vMerge="1">
                  <a:txBody>
                    <a:bodyPr/>
                    <a:lstStyle/>
                    <a:p>
                      <a:endParaRPr lang="en-GB" dirty="0">
                        <a:solidFill>
                          <a:srgbClr val="002060"/>
                        </a:solidFill>
                      </a:endParaRPr>
                    </a:p>
                  </a:txBody>
                  <a:tcPr>
                    <a:solidFill>
                      <a:srgbClr val="FDEFE3"/>
                    </a:solidFill>
                  </a:tcPr>
                </a:tc>
                <a:tc>
                  <a:txBody>
                    <a:bodyPr/>
                    <a:lstStyle/>
                    <a:p>
                      <a:endParaRPr lang="en-GB" dirty="0">
                        <a:solidFill>
                          <a:srgbClr val="002060"/>
                        </a:solidFill>
                      </a:endParaRPr>
                    </a:p>
                  </a:txBody>
                  <a:tcPr>
                    <a:solidFill>
                      <a:srgbClr val="FDEFE3"/>
                    </a:solidFill>
                  </a:tcPr>
                </a:tc>
                <a:tc>
                  <a:txBody>
                    <a:bodyPr/>
                    <a:lstStyle/>
                    <a:p>
                      <a:endParaRPr lang="en-GB" dirty="0">
                        <a:solidFill>
                          <a:srgbClr val="002060"/>
                        </a:solidFill>
                      </a:endParaRPr>
                    </a:p>
                  </a:txBody>
                  <a:tcPr>
                    <a:solidFill>
                      <a:srgbClr val="FDEFE3"/>
                    </a:solidFill>
                  </a:tcPr>
                </a:tc>
                <a:tc vMerge="1">
                  <a:txBody>
                    <a:bodyPr/>
                    <a:lstStyle/>
                    <a:p>
                      <a:pPr algn="l"/>
                      <a:endParaRPr lang="en-GB" dirty="0"/>
                    </a:p>
                  </a:txBody>
                  <a:tcPr/>
                </a:tc>
                <a:extLst>
                  <a:ext uri="{0D108BD9-81ED-4DB2-BD59-A6C34878D82A}">
                    <a16:rowId xmlns:a16="http://schemas.microsoft.com/office/drawing/2014/main" val="3861412623"/>
                  </a:ext>
                </a:extLst>
              </a:tr>
            </a:tbl>
          </a:graphicData>
        </a:graphic>
      </p:graphicFrame>
      <p:pic>
        <p:nvPicPr>
          <p:cNvPr id="5" name="Picture 4" descr="http://www.clker.com/cliparts/c/f/4/9/12371000482029765734nicubunu_Comic_characters_Professor.svg.med.png"/>
          <p:cNvPicPr/>
          <p:nvPr/>
        </p:nvPicPr>
        <p:blipFill>
          <a:blip r:embed="rId2">
            <a:extLst>
              <a:ext uri="{28A0092B-C50C-407E-A947-70E740481C1C}">
                <a14:useLocalDpi xmlns:a14="http://schemas.microsoft.com/office/drawing/2010/main" val="0"/>
              </a:ext>
            </a:extLst>
          </a:blip>
          <a:srcRect/>
          <a:stretch>
            <a:fillRect/>
          </a:stretch>
        </p:blipFill>
        <p:spPr bwMode="auto">
          <a:xfrm>
            <a:off x="10431352" y="2262433"/>
            <a:ext cx="1352153" cy="2582943"/>
          </a:xfrm>
          <a:prstGeom prst="rect">
            <a:avLst/>
          </a:prstGeom>
          <a:noFill/>
          <a:ln>
            <a:noFill/>
          </a:ln>
        </p:spPr>
      </p:pic>
      <p:sp>
        <p:nvSpPr>
          <p:cNvPr id="2" name="TextBox 1"/>
          <p:cNvSpPr txBox="1"/>
          <p:nvPr/>
        </p:nvSpPr>
        <p:spPr>
          <a:xfrm>
            <a:off x="1649253" y="1384793"/>
            <a:ext cx="3046006" cy="830997"/>
          </a:xfrm>
          <a:prstGeom prst="rect">
            <a:avLst/>
          </a:prstGeom>
          <a:noFill/>
        </p:spPr>
        <p:txBody>
          <a:bodyPr wrap="square" rtlCol="0">
            <a:spAutoFit/>
          </a:bodyPr>
          <a:lstStyle/>
          <a:p>
            <a:pPr fontAlgn="t">
              <a:lnSpc>
                <a:spcPct val="120000"/>
              </a:lnSpc>
            </a:pPr>
            <a:r>
              <a:rPr lang="en-GB" sz="2000" dirty="0" err="1">
                <a:solidFill>
                  <a:srgbClr val="002060"/>
                </a:solidFill>
                <a:latin typeface="Century Gothic" panose="020B0502020202020204" pitchFamily="34" charset="0"/>
              </a:rPr>
              <a:t>Señor</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McDonell</a:t>
            </a:r>
            <a:endParaRPr lang="en-GB" sz="2000" dirty="0">
              <a:solidFill>
                <a:srgbClr val="002060"/>
              </a:solidFill>
              <a:latin typeface="Century Gothic" panose="020B0502020202020204" pitchFamily="34" charset="0"/>
            </a:endParaRPr>
          </a:p>
          <a:p>
            <a:pPr fontAlgn="t">
              <a:lnSpc>
                <a:spcPct val="120000"/>
              </a:lnSpc>
            </a:pPr>
            <a:r>
              <a:rPr lang="en-GB" sz="2000" dirty="0">
                <a:solidFill>
                  <a:srgbClr val="002060"/>
                </a:solidFill>
                <a:latin typeface="Century Gothic" panose="020B0502020202020204" pitchFamily="34" charset="0"/>
              </a:rPr>
              <a:t>Los </a:t>
            </a:r>
            <a:r>
              <a:rPr lang="en-GB" sz="2000" dirty="0" err="1">
                <a:solidFill>
                  <a:srgbClr val="002060"/>
                </a:solidFill>
                <a:latin typeface="Century Gothic" panose="020B0502020202020204" pitchFamily="34" charset="0"/>
              </a:rPr>
              <a:t>otros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profesores</a:t>
            </a:r>
            <a:endParaRPr lang="en-GB" sz="2000" dirty="0">
              <a:solidFill>
                <a:srgbClr val="002060"/>
              </a:solidFill>
              <a:latin typeface="Century Gothic" panose="020B0502020202020204" pitchFamily="34" charset="0"/>
            </a:endParaRPr>
          </a:p>
        </p:txBody>
      </p:sp>
      <p:sp>
        <p:nvSpPr>
          <p:cNvPr id="12" name="TextBox 11"/>
          <p:cNvSpPr txBox="1"/>
          <p:nvPr/>
        </p:nvSpPr>
        <p:spPr>
          <a:xfrm>
            <a:off x="1709893" y="4099321"/>
            <a:ext cx="3046006" cy="830997"/>
          </a:xfrm>
          <a:prstGeom prst="rect">
            <a:avLst/>
          </a:prstGeom>
          <a:noFill/>
        </p:spPr>
        <p:txBody>
          <a:bodyPr wrap="square" rtlCol="0">
            <a:spAutoFit/>
          </a:bodyPr>
          <a:lstStyle/>
          <a:p>
            <a:pPr fontAlgn="t">
              <a:lnSpc>
                <a:spcPct val="120000"/>
              </a:lnSpc>
            </a:pPr>
            <a:r>
              <a:rPr lang="en-GB" sz="2000" dirty="0" err="1">
                <a:solidFill>
                  <a:srgbClr val="002060"/>
                </a:solidFill>
                <a:latin typeface="Century Gothic" panose="020B0502020202020204" pitchFamily="34" charset="0"/>
              </a:rPr>
              <a:t>Señor</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McDonell</a:t>
            </a:r>
            <a:endParaRPr lang="en-GB" sz="2000" dirty="0">
              <a:solidFill>
                <a:srgbClr val="002060"/>
              </a:solidFill>
              <a:latin typeface="Century Gothic" panose="020B0502020202020204" pitchFamily="34" charset="0"/>
            </a:endParaRPr>
          </a:p>
          <a:p>
            <a:pPr fontAlgn="t">
              <a:lnSpc>
                <a:spcPct val="120000"/>
              </a:lnSpc>
            </a:pPr>
            <a:r>
              <a:rPr lang="en-GB" sz="2000" dirty="0">
                <a:solidFill>
                  <a:srgbClr val="002060"/>
                </a:solidFill>
                <a:latin typeface="Century Gothic" panose="020B0502020202020204" pitchFamily="34" charset="0"/>
              </a:rPr>
              <a:t>Los </a:t>
            </a:r>
            <a:r>
              <a:rPr lang="en-GB" sz="2000" dirty="0" err="1">
                <a:solidFill>
                  <a:srgbClr val="002060"/>
                </a:solidFill>
                <a:latin typeface="Century Gothic" panose="020B0502020202020204" pitchFamily="34" charset="0"/>
              </a:rPr>
              <a:t>otros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profesores</a:t>
            </a:r>
            <a:endParaRPr lang="en-GB" sz="2000" dirty="0">
              <a:solidFill>
                <a:srgbClr val="002060"/>
              </a:solidFill>
              <a:latin typeface="Century Gothic" panose="020B0502020202020204" pitchFamily="34" charset="0"/>
            </a:endParaRPr>
          </a:p>
        </p:txBody>
      </p:sp>
      <p:sp>
        <p:nvSpPr>
          <p:cNvPr id="13" name="TextBox 12"/>
          <p:cNvSpPr txBox="1"/>
          <p:nvPr/>
        </p:nvSpPr>
        <p:spPr>
          <a:xfrm>
            <a:off x="1709893" y="3198954"/>
            <a:ext cx="3046006" cy="830997"/>
          </a:xfrm>
          <a:prstGeom prst="rect">
            <a:avLst/>
          </a:prstGeom>
          <a:noFill/>
        </p:spPr>
        <p:txBody>
          <a:bodyPr wrap="square" rtlCol="0">
            <a:spAutoFit/>
          </a:bodyPr>
          <a:lstStyle/>
          <a:p>
            <a:pPr fontAlgn="t">
              <a:lnSpc>
                <a:spcPct val="120000"/>
              </a:lnSpc>
            </a:pPr>
            <a:r>
              <a:rPr lang="en-GB" sz="2000" dirty="0" err="1">
                <a:solidFill>
                  <a:srgbClr val="002060"/>
                </a:solidFill>
                <a:latin typeface="Century Gothic" panose="020B0502020202020204" pitchFamily="34" charset="0"/>
              </a:rPr>
              <a:t>Señor</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McDonell</a:t>
            </a:r>
            <a:endParaRPr lang="en-GB" sz="2000" dirty="0">
              <a:solidFill>
                <a:srgbClr val="002060"/>
              </a:solidFill>
              <a:latin typeface="Century Gothic" panose="020B0502020202020204" pitchFamily="34" charset="0"/>
            </a:endParaRPr>
          </a:p>
          <a:p>
            <a:pPr fontAlgn="t">
              <a:lnSpc>
                <a:spcPct val="120000"/>
              </a:lnSpc>
            </a:pPr>
            <a:r>
              <a:rPr lang="en-GB" sz="2000" dirty="0">
                <a:solidFill>
                  <a:srgbClr val="002060"/>
                </a:solidFill>
                <a:latin typeface="Century Gothic" panose="020B0502020202020204" pitchFamily="34" charset="0"/>
              </a:rPr>
              <a:t>Los </a:t>
            </a:r>
            <a:r>
              <a:rPr lang="en-GB" sz="2000" dirty="0" err="1">
                <a:solidFill>
                  <a:srgbClr val="002060"/>
                </a:solidFill>
                <a:latin typeface="Century Gothic" panose="020B0502020202020204" pitchFamily="34" charset="0"/>
              </a:rPr>
              <a:t>otros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profesores</a:t>
            </a:r>
            <a:endParaRPr lang="en-GB" sz="2000" dirty="0">
              <a:solidFill>
                <a:srgbClr val="002060"/>
              </a:solidFill>
              <a:latin typeface="Century Gothic" panose="020B0502020202020204" pitchFamily="34" charset="0"/>
            </a:endParaRPr>
          </a:p>
        </p:txBody>
      </p:sp>
      <p:sp>
        <p:nvSpPr>
          <p:cNvPr id="14" name="TextBox 13"/>
          <p:cNvSpPr txBox="1"/>
          <p:nvPr/>
        </p:nvSpPr>
        <p:spPr>
          <a:xfrm>
            <a:off x="1709893" y="2301161"/>
            <a:ext cx="3046006" cy="830997"/>
          </a:xfrm>
          <a:prstGeom prst="rect">
            <a:avLst/>
          </a:prstGeom>
          <a:noFill/>
        </p:spPr>
        <p:txBody>
          <a:bodyPr wrap="square" rtlCol="0">
            <a:spAutoFit/>
          </a:bodyPr>
          <a:lstStyle/>
          <a:p>
            <a:pPr fontAlgn="t">
              <a:lnSpc>
                <a:spcPct val="120000"/>
              </a:lnSpc>
            </a:pPr>
            <a:r>
              <a:rPr lang="en-GB" sz="2000" dirty="0" err="1">
                <a:solidFill>
                  <a:srgbClr val="002060"/>
                </a:solidFill>
                <a:latin typeface="Century Gothic" panose="020B0502020202020204" pitchFamily="34" charset="0"/>
              </a:rPr>
              <a:t>Señor</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McDonell</a:t>
            </a:r>
            <a:endParaRPr lang="en-GB" sz="2000" dirty="0">
              <a:solidFill>
                <a:srgbClr val="002060"/>
              </a:solidFill>
              <a:latin typeface="Century Gothic" panose="020B0502020202020204" pitchFamily="34" charset="0"/>
            </a:endParaRPr>
          </a:p>
          <a:p>
            <a:pPr fontAlgn="t">
              <a:lnSpc>
                <a:spcPct val="120000"/>
              </a:lnSpc>
            </a:pPr>
            <a:r>
              <a:rPr lang="en-GB" sz="2000" dirty="0">
                <a:solidFill>
                  <a:srgbClr val="002060"/>
                </a:solidFill>
                <a:latin typeface="Century Gothic" panose="020B0502020202020204" pitchFamily="34" charset="0"/>
              </a:rPr>
              <a:t>Los </a:t>
            </a:r>
            <a:r>
              <a:rPr lang="en-GB" sz="2000" dirty="0" err="1">
                <a:solidFill>
                  <a:srgbClr val="002060"/>
                </a:solidFill>
                <a:latin typeface="Century Gothic" panose="020B0502020202020204" pitchFamily="34" charset="0"/>
              </a:rPr>
              <a:t>otros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profesores</a:t>
            </a:r>
            <a:endParaRPr lang="en-GB" sz="2000" dirty="0">
              <a:solidFill>
                <a:srgbClr val="002060"/>
              </a:solidFill>
              <a:latin typeface="Century Gothic" panose="020B0502020202020204" pitchFamily="34" charset="0"/>
            </a:endParaRPr>
          </a:p>
        </p:txBody>
      </p:sp>
      <p:sp>
        <p:nvSpPr>
          <p:cNvPr id="15" name="TextBox 14"/>
          <p:cNvSpPr txBox="1"/>
          <p:nvPr/>
        </p:nvSpPr>
        <p:spPr>
          <a:xfrm>
            <a:off x="1649253" y="4997114"/>
            <a:ext cx="3046006" cy="830997"/>
          </a:xfrm>
          <a:prstGeom prst="rect">
            <a:avLst/>
          </a:prstGeom>
          <a:noFill/>
        </p:spPr>
        <p:txBody>
          <a:bodyPr wrap="square" rtlCol="0">
            <a:spAutoFit/>
          </a:bodyPr>
          <a:lstStyle/>
          <a:p>
            <a:pPr fontAlgn="t">
              <a:lnSpc>
                <a:spcPct val="120000"/>
              </a:lnSpc>
            </a:pPr>
            <a:r>
              <a:rPr lang="en-GB" sz="2000" dirty="0" err="1">
                <a:solidFill>
                  <a:srgbClr val="002060"/>
                </a:solidFill>
                <a:latin typeface="Century Gothic" panose="020B0502020202020204" pitchFamily="34" charset="0"/>
              </a:rPr>
              <a:t>Señor</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McDonell</a:t>
            </a:r>
            <a:endParaRPr lang="en-GB" sz="2000" dirty="0">
              <a:solidFill>
                <a:srgbClr val="002060"/>
              </a:solidFill>
              <a:latin typeface="Century Gothic" panose="020B0502020202020204" pitchFamily="34" charset="0"/>
            </a:endParaRPr>
          </a:p>
          <a:p>
            <a:pPr fontAlgn="t">
              <a:lnSpc>
                <a:spcPct val="120000"/>
              </a:lnSpc>
            </a:pPr>
            <a:r>
              <a:rPr lang="en-GB" sz="2000" dirty="0">
                <a:solidFill>
                  <a:srgbClr val="002060"/>
                </a:solidFill>
                <a:latin typeface="Century Gothic" panose="020B0502020202020204" pitchFamily="34" charset="0"/>
              </a:rPr>
              <a:t>Los </a:t>
            </a:r>
            <a:r>
              <a:rPr lang="en-GB" sz="2000" dirty="0" err="1">
                <a:solidFill>
                  <a:srgbClr val="002060"/>
                </a:solidFill>
                <a:latin typeface="Century Gothic" panose="020B0502020202020204" pitchFamily="34" charset="0"/>
              </a:rPr>
              <a:t>otros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profesores</a:t>
            </a:r>
            <a:endParaRPr lang="en-GB" sz="2000" dirty="0">
              <a:solidFill>
                <a:srgbClr val="002060"/>
              </a:solidFill>
              <a:latin typeface="Century Gothic" panose="020B0502020202020204" pitchFamily="34" charset="0"/>
            </a:endParaRPr>
          </a:p>
        </p:txBody>
      </p:sp>
      <p:sp>
        <p:nvSpPr>
          <p:cNvPr id="3" name="TextBox 2"/>
          <p:cNvSpPr txBox="1"/>
          <p:nvPr/>
        </p:nvSpPr>
        <p:spPr>
          <a:xfrm>
            <a:off x="5442028" y="1659050"/>
            <a:ext cx="210502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son </a:t>
            </a:r>
            <a:r>
              <a:rPr lang="en-GB" sz="2000" dirty="0" err="1">
                <a:solidFill>
                  <a:srgbClr val="002060"/>
                </a:solidFill>
                <a:latin typeface="Century Gothic" panose="020B0502020202020204" pitchFamily="34" charset="0"/>
              </a:rPr>
              <a:t>serios</a:t>
            </a:r>
            <a:r>
              <a:rPr lang="en-GB" sz="2000" dirty="0">
                <a:solidFill>
                  <a:srgbClr val="002060"/>
                </a:solidFill>
                <a:latin typeface="Century Gothic" panose="020B0502020202020204" pitchFamily="34" charset="0"/>
              </a:rPr>
              <a:t>.</a:t>
            </a:r>
          </a:p>
        </p:txBody>
      </p:sp>
      <p:sp>
        <p:nvSpPr>
          <p:cNvPr id="16" name="TextBox 15"/>
          <p:cNvSpPr txBox="1"/>
          <p:nvPr/>
        </p:nvSpPr>
        <p:spPr>
          <a:xfrm>
            <a:off x="5408691" y="2506668"/>
            <a:ext cx="2733675"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es </a:t>
            </a:r>
            <a:r>
              <a:rPr lang="en-GB" sz="2000" dirty="0" err="1">
                <a:solidFill>
                  <a:srgbClr val="002060"/>
                </a:solidFill>
                <a:latin typeface="Century Gothic" panose="020B0502020202020204" pitchFamily="34" charset="0"/>
              </a:rPr>
              <a:t>muy</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responsable</a:t>
            </a:r>
            <a:r>
              <a:rPr lang="en-GB" sz="2000" dirty="0">
                <a:solidFill>
                  <a:srgbClr val="002060"/>
                </a:solidFill>
                <a:latin typeface="Century Gothic" panose="020B0502020202020204" pitchFamily="34" charset="0"/>
              </a:rPr>
              <a:t>.</a:t>
            </a:r>
          </a:p>
          <a:p>
            <a:endParaRPr lang="en-GB" sz="2000" dirty="0">
              <a:solidFill>
                <a:srgbClr val="002060"/>
              </a:solidFill>
            </a:endParaRPr>
          </a:p>
        </p:txBody>
      </p:sp>
      <p:sp>
        <p:nvSpPr>
          <p:cNvPr id="17" name="TextBox 16"/>
          <p:cNvSpPr txBox="1"/>
          <p:nvPr/>
        </p:nvSpPr>
        <p:spPr>
          <a:xfrm>
            <a:off x="5475366" y="3414157"/>
            <a:ext cx="210502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es </a:t>
            </a:r>
            <a:r>
              <a:rPr lang="en-GB" sz="2000" dirty="0" err="1">
                <a:solidFill>
                  <a:srgbClr val="002060"/>
                </a:solidFill>
                <a:latin typeface="Century Gothic" panose="020B0502020202020204" pitchFamily="34" charset="0"/>
              </a:rPr>
              <a:t>guapo</a:t>
            </a:r>
            <a:r>
              <a:rPr lang="en-GB" sz="2000" dirty="0">
                <a:solidFill>
                  <a:srgbClr val="002060"/>
                </a:solidFill>
                <a:latin typeface="Century Gothic" panose="020B0502020202020204" pitchFamily="34" charset="0"/>
              </a:rPr>
              <a:t>.</a:t>
            </a:r>
          </a:p>
        </p:txBody>
      </p:sp>
      <p:sp>
        <p:nvSpPr>
          <p:cNvPr id="18" name="TextBox 17"/>
          <p:cNvSpPr txBox="1"/>
          <p:nvPr/>
        </p:nvSpPr>
        <p:spPr>
          <a:xfrm>
            <a:off x="5408691" y="4367813"/>
            <a:ext cx="217170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son </a:t>
            </a:r>
            <a:r>
              <a:rPr lang="en-GB" sz="2000" dirty="0" err="1">
                <a:solidFill>
                  <a:srgbClr val="002060"/>
                </a:solidFill>
                <a:latin typeface="Century Gothic" panose="020B0502020202020204" pitchFamily="34" charset="0"/>
              </a:rPr>
              <a:t>tranquilos</a:t>
            </a:r>
            <a:r>
              <a:rPr lang="en-GB" sz="2000" dirty="0">
                <a:solidFill>
                  <a:srgbClr val="002060"/>
                </a:solidFill>
                <a:latin typeface="Century Gothic" panose="020B0502020202020204" pitchFamily="34" charset="0"/>
              </a:rPr>
              <a:t>.</a:t>
            </a:r>
          </a:p>
        </p:txBody>
      </p:sp>
      <p:sp>
        <p:nvSpPr>
          <p:cNvPr id="19" name="TextBox 18"/>
          <p:cNvSpPr txBox="1"/>
          <p:nvPr/>
        </p:nvSpPr>
        <p:spPr>
          <a:xfrm>
            <a:off x="5338762" y="5270483"/>
            <a:ext cx="244792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son </a:t>
            </a:r>
            <a:r>
              <a:rPr lang="en-GB" sz="2000" dirty="0" err="1">
                <a:solidFill>
                  <a:srgbClr val="002060"/>
                </a:solidFill>
                <a:latin typeface="Century Gothic" panose="020B0502020202020204" pitchFamily="34" charset="0"/>
              </a:rPr>
              <a:t>divertidos</a:t>
            </a:r>
            <a:r>
              <a:rPr lang="en-GB" sz="2000" dirty="0">
                <a:solidFill>
                  <a:srgbClr val="002060"/>
                </a:solidFill>
                <a:latin typeface="Century Gothic" panose="020B0502020202020204" pitchFamily="34" charset="0"/>
              </a:rPr>
              <a:t>.</a:t>
            </a:r>
          </a:p>
        </p:txBody>
      </p:sp>
      <p:sp>
        <p:nvSpPr>
          <p:cNvPr id="22" name="TextBox 21"/>
          <p:cNvSpPr txBox="1"/>
          <p:nvPr/>
        </p:nvSpPr>
        <p:spPr>
          <a:xfrm>
            <a:off x="759232" y="321412"/>
            <a:ext cx="10635343"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She also compares her science teacher, </a:t>
            </a:r>
            <a:r>
              <a:rPr lang="en-GB" sz="2000" dirty="0" err="1">
                <a:solidFill>
                  <a:srgbClr val="002060"/>
                </a:solidFill>
                <a:latin typeface="Century Gothic" panose="020B0502020202020204" pitchFamily="34" charset="0"/>
              </a:rPr>
              <a:t>Señor</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McDonell</a:t>
            </a:r>
            <a:r>
              <a:rPr lang="en-GB" sz="2000" dirty="0">
                <a:solidFill>
                  <a:srgbClr val="002060"/>
                </a:solidFill>
                <a:latin typeface="Century Gothic" panose="020B0502020202020204" pitchFamily="34" charset="0"/>
              </a:rPr>
              <a:t>, to her other teachers. </a:t>
            </a:r>
          </a:p>
        </p:txBody>
      </p:sp>
      <p:sp>
        <p:nvSpPr>
          <p:cNvPr id="23" name="TextBox 22"/>
          <p:cNvSpPr txBox="1"/>
          <p:nvPr/>
        </p:nvSpPr>
        <p:spPr>
          <a:xfrm>
            <a:off x="5138057" y="6475222"/>
            <a:ext cx="3751299"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Nick Avery / Emma Marsden / Rachel Hawkes </a:t>
            </a:r>
          </a:p>
        </p:txBody>
      </p:sp>
      <p:sp>
        <p:nvSpPr>
          <p:cNvPr id="24" name="Rounded Rectangle 23"/>
          <p:cNvSpPr/>
          <p:nvPr/>
        </p:nvSpPr>
        <p:spPr>
          <a:xfrm>
            <a:off x="11248372" y="5870646"/>
            <a:ext cx="858003"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smtClean="0">
                <a:latin typeface="Century Gothic" panose="020B0502020202020204" pitchFamily="34" charset="0"/>
              </a:rPr>
              <a:t>leer</a:t>
            </a:r>
            <a:endParaRPr lang="en-GB" b="1" dirty="0">
              <a:latin typeface="Century Gothic" panose="020B0502020202020204" pitchFamily="34" charset="0"/>
            </a:endParaRPr>
          </a:p>
        </p:txBody>
      </p:sp>
    </p:spTree>
    <p:extLst>
      <p:ext uri="{BB962C8B-B14F-4D97-AF65-F5344CB8AC3E}">
        <p14:creationId xmlns:p14="http://schemas.microsoft.com/office/powerpoint/2010/main" val="1611769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3" grpId="0"/>
      <p:bldP spid="14" grpId="0"/>
      <p:bldP spid="15" grpId="0"/>
      <p:bldP spid="3" grpId="0"/>
      <p:bldP spid="16" grpId="0"/>
      <p:bldP spid="17" grpId="0"/>
      <p:bldP spid="18"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5086" y="76200"/>
            <a:ext cx="5268686" cy="1006637"/>
          </a:xfrm>
        </p:spPr>
        <p:txBody>
          <a:bodyPr>
            <a:normAutofit fontScale="90000"/>
          </a:bodyPr>
          <a:lstStyle/>
          <a:p>
            <a:r>
              <a:rPr lang="en-GB" dirty="0"/>
              <a:t>La nueva profesora</a:t>
            </a:r>
          </a:p>
        </p:txBody>
      </p:sp>
      <p:sp>
        <p:nvSpPr>
          <p:cNvPr id="4" name="TextBox 3"/>
          <p:cNvSpPr txBox="1"/>
          <p:nvPr/>
        </p:nvSpPr>
        <p:spPr>
          <a:xfrm>
            <a:off x="785041" y="831034"/>
            <a:ext cx="10635343" cy="2431435"/>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Marta has written about her new Spanish teacher and her other teachers. Who is she talking about in each sentence? </a:t>
            </a:r>
            <a:r>
              <a:rPr lang="en-GB" dirty="0">
                <a:solidFill>
                  <a:srgbClr val="002060"/>
                </a:solidFill>
                <a:latin typeface="Century Gothic" panose="020B0502020202020204" pitchFamily="34" charset="0"/>
              </a:rPr>
              <a:t>Tick the subject that goes before the verb. Only one option is correct.</a:t>
            </a:r>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dirty="0">
              <a:solidFill>
                <a:srgbClr val="002060"/>
              </a:solidFill>
              <a:latin typeface="Century Gothic" panose="020B0502020202020204" pitchFamily="34" charset="0"/>
            </a:endParaRPr>
          </a:p>
          <a:p>
            <a:endParaRPr lang="en-GB" dirty="0">
              <a:solidFill>
                <a:srgbClr val="002060"/>
              </a:solidFill>
              <a:latin typeface="Century Gothic" panose="020B0502020202020204" pitchFamily="34" charset="0"/>
            </a:endParaRPr>
          </a:p>
          <a:p>
            <a:endParaRPr lang="en-GB" dirty="0">
              <a:solidFill>
                <a:srgbClr val="002060"/>
              </a:solidFill>
              <a:latin typeface="Century Gothic" panose="020B0502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859892321"/>
              </p:ext>
            </p:extLst>
          </p:nvPr>
        </p:nvGraphicFramePr>
        <p:xfrm>
          <a:off x="867637" y="1837679"/>
          <a:ext cx="8704490" cy="4402144"/>
        </p:xfrm>
        <a:graphic>
          <a:graphicData uri="http://schemas.openxmlformats.org/drawingml/2006/table">
            <a:tbl>
              <a:tblPr firstRow="1" bandRow="1">
                <a:tableStyleId>{5940675A-B579-460E-94D1-54222C63F5DA}</a:tableStyleId>
              </a:tblPr>
              <a:tblGrid>
                <a:gridCol w="703354">
                  <a:extLst>
                    <a:ext uri="{9D8B030D-6E8A-4147-A177-3AD203B41FA5}">
                      <a16:colId xmlns:a16="http://schemas.microsoft.com/office/drawing/2014/main" val="1538968713"/>
                    </a:ext>
                  </a:extLst>
                </a:gridCol>
                <a:gridCol w="2778441">
                  <a:extLst>
                    <a:ext uri="{9D8B030D-6E8A-4147-A177-3AD203B41FA5}">
                      <a16:colId xmlns:a16="http://schemas.microsoft.com/office/drawing/2014/main" val="3902333431"/>
                    </a:ext>
                  </a:extLst>
                </a:gridCol>
                <a:gridCol w="593771">
                  <a:extLst>
                    <a:ext uri="{9D8B030D-6E8A-4147-A177-3AD203B41FA5}">
                      <a16:colId xmlns:a16="http://schemas.microsoft.com/office/drawing/2014/main" val="1208048317"/>
                    </a:ext>
                  </a:extLst>
                </a:gridCol>
                <a:gridCol w="4628924">
                  <a:extLst>
                    <a:ext uri="{9D8B030D-6E8A-4147-A177-3AD203B41FA5}">
                      <a16:colId xmlns:a16="http://schemas.microsoft.com/office/drawing/2014/main" val="3700692663"/>
                    </a:ext>
                  </a:extLst>
                </a:gridCol>
              </a:tblGrid>
              <a:tr h="234189">
                <a:tc gridSpan="4">
                  <a:txBody>
                    <a:bodyPr/>
                    <a:lstStyle/>
                    <a:p>
                      <a:endParaRPr lang="en-GB" dirty="0"/>
                    </a:p>
                  </a:txBody>
                  <a:tcPr>
                    <a:solidFill>
                      <a:srgbClr val="FF9953"/>
                    </a:solidFill>
                  </a:tcPr>
                </a:tc>
                <a:tc hMerge="1">
                  <a:txBody>
                    <a:bodyPr/>
                    <a:lstStyle/>
                    <a:p>
                      <a:endParaRPr lang="en-GB" dirty="0"/>
                    </a:p>
                  </a:txBody>
                  <a:tcPr>
                    <a:solidFill>
                      <a:srgbClr val="FF9953"/>
                    </a:solidFill>
                  </a:tcPr>
                </a:tc>
                <a:tc hMerge="1">
                  <a:txBody>
                    <a:bodyPr/>
                    <a:lstStyle/>
                    <a:p>
                      <a:pPr algn="ctr"/>
                      <a:endParaRPr lang="en-GB" dirty="0">
                        <a:solidFill>
                          <a:schemeClr val="tx1"/>
                        </a:solidFill>
                      </a:endParaRPr>
                    </a:p>
                  </a:txBody>
                  <a:tcPr>
                    <a:solidFill>
                      <a:srgbClr val="FF9953"/>
                    </a:solidFill>
                  </a:tcPr>
                </a:tc>
                <a:tc hMerge="1">
                  <a:txBody>
                    <a:bodyPr/>
                    <a:lstStyle/>
                    <a:p>
                      <a:endParaRPr lang="en-GB" dirty="0"/>
                    </a:p>
                  </a:txBody>
                  <a:tcPr>
                    <a:solidFill>
                      <a:srgbClr val="FF9953"/>
                    </a:solidFill>
                  </a:tcPr>
                </a:tc>
                <a:extLst>
                  <a:ext uri="{0D108BD9-81ED-4DB2-BD59-A6C34878D82A}">
                    <a16:rowId xmlns:a16="http://schemas.microsoft.com/office/drawing/2014/main" val="1232099042"/>
                  </a:ext>
                </a:extLst>
              </a:tr>
              <a:tr h="404192">
                <a:tc rowSpan="2">
                  <a:txBody>
                    <a:bodyPr/>
                    <a:lstStyle/>
                    <a:p>
                      <a:pPr algn="ctr"/>
                      <a:r>
                        <a:rPr lang="en-GB" sz="2800" dirty="0">
                          <a:solidFill>
                            <a:srgbClr val="002060"/>
                          </a:solidFill>
                        </a:rPr>
                        <a:t>1</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rowSpan="2">
                  <a:txBody>
                    <a:bodyPr/>
                    <a:lstStyle/>
                    <a:p>
                      <a:pPr algn="l"/>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1451558689"/>
                  </a:ext>
                </a:extLst>
              </a:tr>
              <a:tr h="404192">
                <a:tc vMerge="1">
                  <a:txBody>
                    <a:bodyPr/>
                    <a:lstStyle/>
                    <a:p>
                      <a:endParaRPr lang="en-GB" dirty="0"/>
                    </a:p>
                  </a:txBody>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endParaRPr lang="en-GB" dirty="0"/>
                    </a:p>
                  </a:txBody>
                  <a:tcPr/>
                </a:tc>
                <a:extLst>
                  <a:ext uri="{0D108BD9-81ED-4DB2-BD59-A6C34878D82A}">
                    <a16:rowId xmlns:a16="http://schemas.microsoft.com/office/drawing/2014/main" val="3658350783"/>
                  </a:ext>
                </a:extLst>
              </a:tr>
              <a:tr h="398656">
                <a:tc rowSpan="2">
                  <a:txBody>
                    <a:bodyPr/>
                    <a:lstStyle/>
                    <a:p>
                      <a:pPr algn="ctr"/>
                      <a:r>
                        <a:rPr lang="en-GB" sz="2800" dirty="0">
                          <a:solidFill>
                            <a:srgbClr val="002060"/>
                          </a:solidFill>
                        </a:rPr>
                        <a:t>2</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rowSpan="2">
                  <a:txBody>
                    <a:bodyPr/>
                    <a:lstStyle/>
                    <a:p>
                      <a:pPr algn="l"/>
                      <a:endParaRPr lang="en-GB" baseline="0"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134051697"/>
                  </a:ext>
                </a:extLst>
              </a:tr>
              <a:tr h="404192">
                <a:tc vMerge="1">
                  <a:txBody>
                    <a:bodyPr/>
                    <a:lstStyle/>
                    <a:p>
                      <a:endParaRPr lang="en-GB" dirty="0"/>
                    </a:p>
                  </a:txBody>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pPr algn="l"/>
                      <a:endParaRPr lang="en-GB" dirty="0"/>
                    </a:p>
                  </a:txBody>
                  <a:tcPr/>
                </a:tc>
                <a:extLst>
                  <a:ext uri="{0D108BD9-81ED-4DB2-BD59-A6C34878D82A}">
                    <a16:rowId xmlns:a16="http://schemas.microsoft.com/office/drawing/2014/main" val="349607882"/>
                  </a:ext>
                </a:extLst>
              </a:tr>
              <a:tr h="404192">
                <a:tc rowSpan="2">
                  <a:txBody>
                    <a:bodyPr/>
                    <a:lstStyle/>
                    <a:p>
                      <a:pPr algn="ctr"/>
                      <a:r>
                        <a:rPr lang="en-GB" sz="2800" dirty="0">
                          <a:solidFill>
                            <a:srgbClr val="002060"/>
                          </a:solidFill>
                        </a:rPr>
                        <a:t>3</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rowSpan="2">
                  <a:txBody>
                    <a:bodyPr/>
                    <a:lstStyle/>
                    <a:p>
                      <a:pPr algn="l"/>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2865752588"/>
                  </a:ext>
                </a:extLst>
              </a:tr>
              <a:tr h="404192">
                <a:tc vMerge="1">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pPr algn="l"/>
                      <a:endParaRPr lang="en-GB" dirty="0"/>
                    </a:p>
                  </a:txBody>
                  <a:tcPr/>
                </a:tc>
                <a:extLst>
                  <a:ext uri="{0D108BD9-81ED-4DB2-BD59-A6C34878D82A}">
                    <a16:rowId xmlns:a16="http://schemas.microsoft.com/office/drawing/2014/main" val="3646375748"/>
                  </a:ext>
                </a:extLst>
              </a:tr>
              <a:tr h="404192">
                <a:tc rowSpan="2">
                  <a:txBody>
                    <a:bodyPr/>
                    <a:lstStyle/>
                    <a:p>
                      <a:pPr algn="ctr"/>
                      <a:r>
                        <a:rPr lang="en-GB" sz="2800" dirty="0">
                          <a:solidFill>
                            <a:srgbClr val="002060"/>
                          </a:solidFill>
                        </a:rPr>
                        <a:t>4</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rowSpan="2">
                  <a:txBody>
                    <a:bodyPr/>
                    <a:lstStyle/>
                    <a:p>
                      <a:pPr algn="l"/>
                      <a:endParaRPr lang="en-GB" baseline="0"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2589582004"/>
                  </a:ext>
                </a:extLst>
              </a:tr>
              <a:tr h="404192">
                <a:tc vMerge="1">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pPr algn="l"/>
                      <a:endParaRPr lang="en-GB" dirty="0"/>
                    </a:p>
                  </a:txBody>
                  <a:tcPr/>
                </a:tc>
                <a:extLst>
                  <a:ext uri="{0D108BD9-81ED-4DB2-BD59-A6C34878D82A}">
                    <a16:rowId xmlns:a16="http://schemas.microsoft.com/office/drawing/2014/main" val="306386367"/>
                  </a:ext>
                </a:extLst>
              </a:tr>
              <a:tr h="404192">
                <a:tc rowSpan="2">
                  <a:txBody>
                    <a:bodyPr/>
                    <a:lstStyle/>
                    <a:p>
                      <a:pPr algn="ctr"/>
                      <a:r>
                        <a:rPr lang="en-GB" sz="2800" dirty="0">
                          <a:solidFill>
                            <a:srgbClr val="002060"/>
                          </a:solidFill>
                        </a:rPr>
                        <a:t>5</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endParaRPr lang="en-GB" dirty="0">
                        <a:solidFill>
                          <a:srgbClr val="002060"/>
                        </a:solidFill>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rowSpan="2">
                  <a:txBody>
                    <a:bodyPr/>
                    <a:lstStyle/>
                    <a:p>
                      <a:pPr algn="l"/>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767521564"/>
                  </a:ext>
                </a:extLst>
              </a:tr>
              <a:tr h="404192">
                <a:tc vMerge="1">
                  <a:txBody>
                    <a:bodyPr/>
                    <a:lstStyle/>
                    <a:p>
                      <a:endParaRPr lang="en-GB" dirty="0">
                        <a:solidFill>
                          <a:srgbClr val="002060"/>
                        </a:solidFill>
                      </a:endParaRPr>
                    </a:p>
                  </a:txBody>
                  <a:tcPr>
                    <a:solidFill>
                      <a:srgbClr val="FDEFE3"/>
                    </a:solidFill>
                  </a:tcPr>
                </a:tc>
                <a:tc>
                  <a:txBody>
                    <a:bodyPr/>
                    <a:lstStyle/>
                    <a:p>
                      <a:endParaRPr lang="en-GB" dirty="0">
                        <a:solidFill>
                          <a:srgbClr val="002060"/>
                        </a:solidFill>
                      </a:endParaRPr>
                    </a:p>
                  </a:txBody>
                  <a:tcPr>
                    <a:solidFill>
                      <a:srgbClr val="FDEFE3"/>
                    </a:solidFill>
                  </a:tcPr>
                </a:tc>
                <a:tc>
                  <a:txBody>
                    <a:bodyPr/>
                    <a:lstStyle/>
                    <a:p>
                      <a:endParaRPr lang="en-GB" dirty="0">
                        <a:solidFill>
                          <a:srgbClr val="002060"/>
                        </a:solidFill>
                      </a:endParaRPr>
                    </a:p>
                  </a:txBody>
                  <a:tcPr>
                    <a:solidFill>
                      <a:srgbClr val="FDEFE3"/>
                    </a:solidFill>
                  </a:tcPr>
                </a:tc>
                <a:tc vMerge="1">
                  <a:txBody>
                    <a:bodyPr/>
                    <a:lstStyle/>
                    <a:p>
                      <a:pPr algn="l"/>
                      <a:endParaRPr lang="en-GB" dirty="0"/>
                    </a:p>
                  </a:txBody>
                  <a:tcPr/>
                </a:tc>
                <a:extLst>
                  <a:ext uri="{0D108BD9-81ED-4DB2-BD59-A6C34878D82A}">
                    <a16:rowId xmlns:a16="http://schemas.microsoft.com/office/drawing/2014/main" val="3861412623"/>
                  </a:ext>
                </a:extLst>
              </a:tr>
            </a:tbl>
          </a:graphicData>
        </a:graphic>
      </p:graphicFrame>
      <p:pic>
        <p:nvPicPr>
          <p:cNvPr id="7" name="Picture 6" descr="http://www.clker.com/cliparts/s/N/I/w/o/Q/mom-hi.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62604" y="3054906"/>
            <a:ext cx="1240376" cy="1924794"/>
          </a:xfrm>
          <a:prstGeom prst="rect">
            <a:avLst/>
          </a:prstGeom>
          <a:noFill/>
          <a:extLst/>
        </p:spPr>
      </p:pic>
      <p:sp>
        <p:nvSpPr>
          <p:cNvPr id="10" name="TextBox 9"/>
          <p:cNvSpPr txBox="1"/>
          <p:nvPr/>
        </p:nvSpPr>
        <p:spPr>
          <a:xfrm>
            <a:off x="4472492" y="2265064"/>
            <a:ext cx="44268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a:t>
            </a:r>
          </a:p>
        </p:txBody>
      </p:sp>
      <p:sp>
        <p:nvSpPr>
          <p:cNvPr id="11" name="TextBox 10"/>
          <p:cNvSpPr txBox="1"/>
          <p:nvPr/>
        </p:nvSpPr>
        <p:spPr>
          <a:xfrm>
            <a:off x="4472492" y="3468403"/>
            <a:ext cx="442685"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a:t>
            </a:r>
          </a:p>
        </p:txBody>
      </p:sp>
      <p:sp>
        <p:nvSpPr>
          <p:cNvPr id="12" name="TextBox 11"/>
          <p:cNvSpPr txBox="1"/>
          <p:nvPr/>
        </p:nvSpPr>
        <p:spPr>
          <a:xfrm>
            <a:off x="4472492" y="3856112"/>
            <a:ext cx="442685"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a:t>
            </a:r>
          </a:p>
        </p:txBody>
      </p:sp>
      <p:sp>
        <p:nvSpPr>
          <p:cNvPr id="13" name="TextBox 12"/>
          <p:cNvSpPr txBox="1"/>
          <p:nvPr/>
        </p:nvSpPr>
        <p:spPr>
          <a:xfrm>
            <a:off x="4472493" y="5006644"/>
            <a:ext cx="442685"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a:t>
            </a:r>
          </a:p>
        </p:txBody>
      </p:sp>
      <p:sp>
        <p:nvSpPr>
          <p:cNvPr id="14" name="TextBox 13"/>
          <p:cNvSpPr txBox="1"/>
          <p:nvPr/>
        </p:nvSpPr>
        <p:spPr>
          <a:xfrm>
            <a:off x="4472493" y="5457783"/>
            <a:ext cx="442685"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a:t>
            </a:r>
          </a:p>
        </p:txBody>
      </p:sp>
      <p:sp>
        <p:nvSpPr>
          <p:cNvPr id="3" name="TextBox 2"/>
          <p:cNvSpPr txBox="1"/>
          <p:nvPr/>
        </p:nvSpPr>
        <p:spPr>
          <a:xfrm>
            <a:off x="1659117" y="2175231"/>
            <a:ext cx="2608230" cy="830997"/>
          </a:xfrm>
          <a:prstGeom prst="rect">
            <a:avLst/>
          </a:prstGeom>
          <a:noFill/>
        </p:spPr>
        <p:txBody>
          <a:bodyPr wrap="square" rtlCol="0">
            <a:spAutoFit/>
          </a:bodyPr>
          <a:lstStyle/>
          <a:p>
            <a:pPr fontAlgn="t">
              <a:lnSpc>
                <a:spcPct val="120000"/>
              </a:lnSpc>
            </a:pPr>
            <a:r>
              <a:rPr lang="en-GB" sz="2000" dirty="0" err="1">
                <a:solidFill>
                  <a:srgbClr val="002060"/>
                </a:solidFill>
                <a:latin typeface="Century Gothic" panose="020B0502020202020204" pitchFamily="34" charset="0"/>
              </a:rPr>
              <a:t>Señora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Ramírez</a:t>
            </a:r>
            <a:endParaRPr lang="en-GB" sz="2000" dirty="0">
              <a:solidFill>
                <a:srgbClr val="002060"/>
              </a:solidFill>
              <a:latin typeface="Century Gothic" panose="020B0502020202020204" pitchFamily="34" charset="0"/>
            </a:endParaRPr>
          </a:p>
          <a:p>
            <a:pPr fontAlgn="t">
              <a:lnSpc>
                <a:spcPct val="120000"/>
              </a:lnSpc>
            </a:pPr>
            <a:r>
              <a:rPr lang="en-GB" sz="2000" dirty="0">
                <a:solidFill>
                  <a:srgbClr val="002060"/>
                </a:solidFill>
                <a:latin typeface="Century Gothic" panose="020B0502020202020204" pitchFamily="34" charset="0"/>
              </a:rPr>
              <a:t>Los </a:t>
            </a:r>
            <a:r>
              <a:rPr lang="en-GB" sz="2000" dirty="0" err="1">
                <a:solidFill>
                  <a:srgbClr val="002060"/>
                </a:solidFill>
                <a:latin typeface="Century Gothic" panose="020B0502020202020204" pitchFamily="34" charset="0"/>
              </a:rPr>
              <a:t>otros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profesores</a:t>
            </a:r>
            <a:endParaRPr lang="en-GB" sz="2000" dirty="0">
              <a:solidFill>
                <a:srgbClr val="002060"/>
              </a:solidFill>
              <a:latin typeface="Century Gothic" panose="020B0502020202020204" pitchFamily="34" charset="0"/>
            </a:endParaRPr>
          </a:p>
        </p:txBody>
      </p:sp>
      <p:sp>
        <p:nvSpPr>
          <p:cNvPr id="6" name="TextBox 5"/>
          <p:cNvSpPr txBox="1"/>
          <p:nvPr/>
        </p:nvSpPr>
        <p:spPr>
          <a:xfrm>
            <a:off x="5297864" y="2449730"/>
            <a:ext cx="1659117"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es </a:t>
            </a:r>
            <a:r>
              <a:rPr lang="en-GB" dirty="0" err="1">
                <a:solidFill>
                  <a:srgbClr val="002060"/>
                </a:solidFill>
                <a:latin typeface="Century Gothic" panose="020B0502020202020204" pitchFamily="34" charset="0"/>
              </a:rPr>
              <a:t>alegre</a:t>
            </a:r>
            <a:r>
              <a:rPr lang="en-GB" dirty="0">
                <a:solidFill>
                  <a:srgbClr val="002060"/>
                </a:solidFill>
                <a:latin typeface="Century Gothic" panose="020B0502020202020204" pitchFamily="34" charset="0"/>
              </a:rPr>
              <a:t>.</a:t>
            </a:r>
          </a:p>
        </p:txBody>
      </p:sp>
      <p:sp>
        <p:nvSpPr>
          <p:cNvPr id="8" name="TextBox 7"/>
          <p:cNvSpPr txBox="1"/>
          <p:nvPr/>
        </p:nvSpPr>
        <p:spPr>
          <a:xfrm>
            <a:off x="5297864" y="3236125"/>
            <a:ext cx="3516198" cy="646331"/>
          </a:xfrm>
          <a:prstGeom prst="rect">
            <a:avLst/>
          </a:prstGeom>
          <a:noFill/>
        </p:spPr>
        <p:txBody>
          <a:bodyPr wrap="square" rtlCol="0">
            <a:spAutoFit/>
          </a:bodyPr>
          <a:lstStyle/>
          <a:p>
            <a:r>
              <a:rPr lang="en-GB" dirty="0">
                <a:solidFill>
                  <a:srgbClr val="002060"/>
                </a:solidFill>
                <a:latin typeface="Century Gothic" panose="020B0502020202020204" pitchFamily="34" charset="0"/>
              </a:rPr>
              <a:t>son </a:t>
            </a:r>
            <a:r>
              <a:rPr lang="en-GB" dirty="0" err="1">
                <a:solidFill>
                  <a:srgbClr val="002060"/>
                </a:solidFill>
                <a:latin typeface="Century Gothic" panose="020B0502020202020204" pitchFamily="34" charset="0"/>
              </a:rPr>
              <a:t>carismáticos</a:t>
            </a:r>
            <a:r>
              <a:rPr lang="en-GB" dirty="0">
                <a:solidFill>
                  <a:srgbClr val="002060"/>
                </a:solidFill>
                <a:latin typeface="Century Gothic" panose="020B0502020202020204" pitchFamily="34" charset="0"/>
              </a:rPr>
              <a:t>.</a:t>
            </a:r>
          </a:p>
          <a:p>
            <a:endParaRPr lang="en-GB" dirty="0">
              <a:solidFill>
                <a:srgbClr val="002060"/>
              </a:solidFill>
            </a:endParaRPr>
          </a:p>
        </p:txBody>
      </p:sp>
      <p:sp>
        <p:nvSpPr>
          <p:cNvPr id="9" name="TextBox 8"/>
          <p:cNvSpPr txBox="1"/>
          <p:nvPr/>
        </p:nvSpPr>
        <p:spPr>
          <a:xfrm>
            <a:off x="5297864" y="4040778"/>
            <a:ext cx="1951348"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es </a:t>
            </a:r>
            <a:r>
              <a:rPr lang="en-GB" dirty="0" err="1">
                <a:solidFill>
                  <a:srgbClr val="002060"/>
                </a:solidFill>
                <a:latin typeface="Century Gothic" panose="020B0502020202020204" pitchFamily="34" charset="0"/>
              </a:rPr>
              <a:t>atenta</a:t>
            </a:r>
            <a:r>
              <a:rPr lang="en-GB" dirty="0">
                <a:solidFill>
                  <a:srgbClr val="002060"/>
                </a:solidFill>
                <a:latin typeface="Century Gothic" panose="020B0502020202020204" pitchFamily="34" charset="0"/>
              </a:rPr>
              <a:t>.</a:t>
            </a:r>
          </a:p>
        </p:txBody>
      </p:sp>
      <p:sp>
        <p:nvSpPr>
          <p:cNvPr id="17" name="TextBox 16"/>
          <p:cNvSpPr txBox="1"/>
          <p:nvPr/>
        </p:nvSpPr>
        <p:spPr>
          <a:xfrm>
            <a:off x="5297864" y="4868144"/>
            <a:ext cx="1921723" cy="646331"/>
          </a:xfrm>
          <a:prstGeom prst="rect">
            <a:avLst/>
          </a:prstGeom>
          <a:noFill/>
        </p:spPr>
        <p:txBody>
          <a:bodyPr wrap="square" rtlCol="0">
            <a:spAutoFit/>
          </a:bodyPr>
          <a:lstStyle/>
          <a:p>
            <a:r>
              <a:rPr lang="en-GB" dirty="0">
                <a:solidFill>
                  <a:srgbClr val="002060"/>
                </a:solidFill>
                <a:latin typeface="Century Gothic" panose="020B0502020202020204" pitchFamily="34" charset="0"/>
              </a:rPr>
              <a:t>son </a:t>
            </a:r>
            <a:r>
              <a:rPr lang="en-GB" dirty="0" err="1">
                <a:solidFill>
                  <a:srgbClr val="002060"/>
                </a:solidFill>
                <a:latin typeface="Century Gothic" panose="020B0502020202020204" pitchFamily="34" charset="0"/>
              </a:rPr>
              <a:t>estrictos</a:t>
            </a:r>
            <a:r>
              <a:rPr lang="en-GB" dirty="0">
                <a:solidFill>
                  <a:srgbClr val="002060"/>
                </a:solidFill>
                <a:latin typeface="Century Gothic" panose="020B0502020202020204" pitchFamily="34" charset="0"/>
              </a:rPr>
              <a:t>.</a:t>
            </a:r>
          </a:p>
          <a:p>
            <a:endParaRPr lang="en-GB" dirty="0">
              <a:solidFill>
                <a:srgbClr val="002060"/>
              </a:solidFill>
            </a:endParaRPr>
          </a:p>
        </p:txBody>
      </p:sp>
      <p:sp>
        <p:nvSpPr>
          <p:cNvPr id="18" name="TextBox 17"/>
          <p:cNvSpPr txBox="1"/>
          <p:nvPr/>
        </p:nvSpPr>
        <p:spPr>
          <a:xfrm>
            <a:off x="5297864" y="5628816"/>
            <a:ext cx="1811573" cy="369332"/>
          </a:xfrm>
          <a:prstGeom prst="rect">
            <a:avLst/>
          </a:prstGeom>
          <a:noFill/>
        </p:spPr>
        <p:txBody>
          <a:bodyPr wrap="square" rtlCol="0">
            <a:spAutoFit/>
          </a:bodyPr>
          <a:lstStyle/>
          <a:p>
            <a:r>
              <a:rPr lang="en-GB" dirty="0">
                <a:solidFill>
                  <a:srgbClr val="002060"/>
                </a:solidFill>
                <a:latin typeface="Century Gothic" panose="020B0502020202020204" pitchFamily="34" charset="0"/>
              </a:rPr>
              <a:t>es </a:t>
            </a:r>
            <a:r>
              <a:rPr lang="en-GB" dirty="0" err="1">
                <a:solidFill>
                  <a:srgbClr val="002060"/>
                </a:solidFill>
                <a:latin typeface="Century Gothic" panose="020B0502020202020204" pitchFamily="34" charset="0"/>
              </a:rPr>
              <a:t>inteligente</a:t>
            </a:r>
            <a:r>
              <a:rPr lang="en-GB" dirty="0">
                <a:solidFill>
                  <a:srgbClr val="002060"/>
                </a:solidFill>
                <a:latin typeface="Century Gothic" panose="020B0502020202020204" pitchFamily="34" charset="0"/>
              </a:rPr>
              <a:t>.</a:t>
            </a:r>
          </a:p>
        </p:txBody>
      </p:sp>
      <p:sp>
        <p:nvSpPr>
          <p:cNvPr id="19" name="TextBox 18"/>
          <p:cNvSpPr txBox="1"/>
          <p:nvPr/>
        </p:nvSpPr>
        <p:spPr>
          <a:xfrm>
            <a:off x="1659117" y="2999016"/>
            <a:ext cx="2608230" cy="830997"/>
          </a:xfrm>
          <a:prstGeom prst="rect">
            <a:avLst/>
          </a:prstGeom>
          <a:noFill/>
        </p:spPr>
        <p:txBody>
          <a:bodyPr wrap="square" rtlCol="0">
            <a:spAutoFit/>
          </a:bodyPr>
          <a:lstStyle/>
          <a:p>
            <a:pPr fontAlgn="t">
              <a:lnSpc>
                <a:spcPct val="120000"/>
              </a:lnSpc>
            </a:pPr>
            <a:r>
              <a:rPr lang="en-GB" sz="2000" dirty="0" err="1">
                <a:solidFill>
                  <a:srgbClr val="002060"/>
                </a:solidFill>
                <a:latin typeface="Century Gothic" panose="020B0502020202020204" pitchFamily="34" charset="0"/>
              </a:rPr>
              <a:t>Señora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Ramírez</a:t>
            </a:r>
            <a:endParaRPr lang="en-GB" sz="2000" dirty="0">
              <a:solidFill>
                <a:srgbClr val="002060"/>
              </a:solidFill>
              <a:latin typeface="Century Gothic" panose="020B0502020202020204" pitchFamily="34" charset="0"/>
            </a:endParaRPr>
          </a:p>
          <a:p>
            <a:pPr fontAlgn="t">
              <a:lnSpc>
                <a:spcPct val="120000"/>
              </a:lnSpc>
            </a:pPr>
            <a:r>
              <a:rPr lang="en-GB" sz="2000" dirty="0">
                <a:solidFill>
                  <a:srgbClr val="002060"/>
                </a:solidFill>
                <a:latin typeface="Century Gothic" panose="020B0502020202020204" pitchFamily="34" charset="0"/>
              </a:rPr>
              <a:t>Los </a:t>
            </a:r>
            <a:r>
              <a:rPr lang="en-GB" sz="2000" dirty="0" err="1">
                <a:solidFill>
                  <a:srgbClr val="002060"/>
                </a:solidFill>
                <a:latin typeface="Century Gothic" panose="020B0502020202020204" pitchFamily="34" charset="0"/>
              </a:rPr>
              <a:t>otros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profesores</a:t>
            </a:r>
            <a:endParaRPr lang="en-GB" sz="2000" dirty="0">
              <a:solidFill>
                <a:srgbClr val="002060"/>
              </a:solidFill>
              <a:latin typeface="Century Gothic" panose="020B0502020202020204" pitchFamily="34" charset="0"/>
            </a:endParaRPr>
          </a:p>
        </p:txBody>
      </p:sp>
      <p:sp>
        <p:nvSpPr>
          <p:cNvPr id="20" name="TextBox 19"/>
          <p:cNvSpPr txBox="1"/>
          <p:nvPr/>
        </p:nvSpPr>
        <p:spPr>
          <a:xfrm>
            <a:off x="1659117" y="3795634"/>
            <a:ext cx="2608230" cy="830997"/>
          </a:xfrm>
          <a:prstGeom prst="rect">
            <a:avLst/>
          </a:prstGeom>
          <a:noFill/>
        </p:spPr>
        <p:txBody>
          <a:bodyPr wrap="square" rtlCol="0">
            <a:spAutoFit/>
          </a:bodyPr>
          <a:lstStyle/>
          <a:p>
            <a:pPr fontAlgn="t">
              <a:lnSpc>
                <a:spcPct val="120000"/>
              </a:lnSpc>
            </a:pPr>
            <a:r>
              <a:rPr lang="en-GB" sz="2000" dirty="0" err="1">
                <a:solidFill>
                  <a:srgbClr val="002060"/>
                </a:solidFill>
                <a:latin typeface="Century Gothic" panose="020B0502020202020204" pitchFamily="34" charset="0"/>
              </a:rPr>
              <a:t>Señora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Ramírez</a:t>
            </a:r>
            <a:endParaRPr lang="en-GB" sz="2000" dirty="0">
              <a:solidFill>
                <a:srgbClr val="002060"/>
              </a:solidFill>
              <a:latin typeface="Century Gothic" panose="020B0502020202020204" pitchFamily="34" charset="0"/>
            </a:endParaRPr>
          </a:p>
          <a:p>
            <a:pPr fontAlgn="t">
              <a:lnSpc>
                <a:spcPct val="120000"/>
              </a:lnSpc>
            </a:pPr>
            <a:r>
              <a:rPr lang="en-GB" sz="2000" dirty="0">
                <a:solidFill>
                  <a:srgbClr val="002060"/>
                </a:solidFill>
                <a:latin typeface="Century Gothic" panose="020B0502020202020204" pitchFamily="34" charset="0"/>
              </a:rPr>
              <a:t>Los </a:t>
            </a:r>
            <a:r>
              <a:rPr lang="en-GB" sz="2000" dirty="0" err="1">
                <a:solidFill>
                  <a:srgbClr val="002060"/>
                </a:solidFill>
                <a:latin typeface="Century Gothic" panose="020B0502020202020204" pitchFamily="34" charset="0"/>
              </a:rPr>
              <a:t>otros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profesores</a:t>
            </a:r>
            <a:endParaRPr lang="en-GB" sz="2000" dirty="0">
              <a:solidFill>
                <a:srgbClr val="002060"/>
              </a:solidFill>
              <a:latin typeface="Century Gothic" panose="020B0502020202020204" pitchFamily="34" charset="0"/>
            </a:endParaRPr>
          </a:p>
        </p:txBody>
      </p:sp>
      <p:sp>
        <p:nvSpPr>
          <p:cNvPr id="21" name="TextBox 20"/>
          <p:cNvSpPr txBox="1"/>
          <p:nvPr/>
        </p:nvSpPr>
        <p:spPr>
          <a:xfrm>
            <a:off x="1641209" y="4572953"/>
            <a:ext cx="2608230" cy="830997"/>
          </a:xfrm>
          <a:prstGeom prst="rect">
            <a:avLst/>
          </a:prstGeom>
          <a:noFill/>
        </p:spPr>
        <p:txBody>
          <a:bodyPr wrap="square" rtlCol="0">
            <a:spAutoFit/>
          </a:bodyPr>
          <a:lstStyle/>
          <a:p>
            <a:pPr fontAlgn="t">
              <a:lnSpc>
                <a:spcPct val="120000"/>
              </a:lnSpc>
            </a:pPr>
            <a:r>
              <a:rPr lang="en-GB" sz="2000" dirty="0" err="1">
                <a:solidFill>
                  <a:srgbClr val="002060"/>
                </a:solidFill>
                <a:latin typeface="Century Gothic" panose="020B0502020202020204" pitchFamily="34" charset="0"/>
              </a:rPr>
              <a:t>Señora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Ramírez</a:t>
            </a:r>
            <a:endParaRPr lang="en-GB" sz="2000" dirty="0">
              <a:solidFill>
                <a:srgbClr val="002060"/>
              </a:solidFill>
              <a:latin typeface="Century Gothic" panose="020B0502020202020204" pitchFamily="34" charset="0"/>
            </a:endParaRPr>
          </a:p>
          <a:p>
            <a:pPr fontAlgn="t">
              <a:lnSpc>
                <a:spcPct val="120000"/>
              </a:lnSpc>
            </a:pPr>
            <a:r>
              <a:rPr lang="en-GB" sz="2000" dirty="0">
                <a:solidFill>
                  <a:srgbClr val="002060"/>
                </a:solidFill>
                <a:latin typeface="Century Gothic" panose="020B0502020202020204" pitchFamily="34" charset="0"/>
              </a:rPr>
              <a:t>Los </a:t>
            </a:r>
            <a:r>
              <a:rPr lang="en-GB" sz="2000" dirty="0" err="1">
                <a:solidFill>
                  <a:srgbClr val="002060"/>
                </a:solidFill>
                <a:latin typeface="Century Gothic" panose="020B0502020202020204" pitchFamily="34" charset="0"/>
              </a:rPr>
              <a:t>otros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profesores</a:t>
            </a:r>
            <a:endParaRPr lang="en-GB" sz="2000" dirty="0">
              <a:solidFill>
                <a:srgbClr val="002060"/>
              </a:solidFill>
              <a:latin typeface="Century Gothic" panose="020B0502020202020204" pitchFamily="34" charset="0"/>
            </a:endParaRPr>
          </a:p>
        </p:txBody>
      </p:sp>
      <p:sp>
        <p:nvSpPr>
          <p:cNvPr id="22" name="TextBox 21"/>
          <p:cNvSpPr txBox="1"/>
          <p:nvPr/>
        </p:nvSpPr>
        <p:spPr>
          <a:xfrm>
            <a:off x="1698017" y="5386268"/>
            <a:ext cx="2608230" cy="830997"/>
          </a:xfrm>
          <a:prstGeom prst="rect">
            <a:avLst/>
          </a:prstGeom>
          <a:noFill/>
        </p:spPr>
        <p:txBody>
          <a:bodyPr wrap="square" rtlCol="0">
            <a:spAutoFit/>
          </a:bodyPr>
          <a:lstStyle/>
          <a:p>
            <a:pPr fontAlgn="t">
              <a:lnSpc>
                <a:spcPct val="120000"/>
              </a:lnSpc>
            </a:pPr>
            <a:r>
              <a:rPr lang="en-GB" sz="2000" dirty="0" err="1">
                <a:solidFill>
                  <a:srgbClr val="002060"/>
                </a:solidFill>
                <a:latin typeface="Century Gothic" panose="020B0502020202020204" pitchFamily="34" charset="0"/>
              </a:rPr>
              <a:t>Señora</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Ramírez</a:t>
            </a:r>
            <a:endParaRPr lang="en-GB" sz="2000" dirty="0">
              <a:solidFill>
                <a:srgbClr val="002060"/>
              </a:solidFill>
              <a:latin typeface="Century Gothic" panose="020B0502020202020204" pitchFamily="34" charset="0"/>
            </a:endParaRPr>
          </a:p>
          <a:p>
            <a:pPr fontAlgn="t">
              <a:lnSpc>
                <a:spcPct val="120000"/>
              </a:lnSpc>
            </a:pPr>
            <a:r>
              <a:rPr lang="en-GB" sz="2000" dirty="0">
                <a:solidFill>
                  <a:srgbClr val="002060"/>
                </a:solidFill>
                <a:latin typeface="Century Gothic" panose="020B0502020202020204" pitchFamily="34" charset="0"/>
              </a:rPr>
              <a:t>Los </a:t>
            </a:r>
            <a:r>
              <a:rPr lang="en-GB" sz="2000" dirty="0" err="1">
                <a:solidFill>
                  <a:srgbClr val="002060"/>
                </a:solidFill>
                <a:latin typeface="Century Gothic" panose="020B0502020202020204" pitchFamily="34" charset="0"/>
              </a:rPr>
              <a:t>otros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profesores</a:t>
            </a:r>
            <a:endParaRPr lang="en-GB" sz="2000" dirty="0">
              <a:solidFill>
                <a:srgbClr val="002060"/>
              </a:solidFill>
              <a:latin typeface="Century Gothic" panose="020B0502020202020204" pitchFamily="34" charset="0"/>
            </a:endParaRPr>
          </a:p>
        </p:txBody>
      </p:sp>
      <p:sp>
        <p:nvSpPr>
          <p:cNvPr id="23" name="TextBox 22"/>
          <p:cNvSpPr txBox="1"/>
          <p:nvPr/>
        </p:nvSpPr>
        <p:spPr>
          <a:xfrm>
            <a:off x="173620" y="76200"/>
            <a:ext cx="2361236"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ANSWERS</a:t>
            </a:r>
          </a:p>
        </p:txBody>
      </p:sp>
      <p:sp>
        <p:nvSpPr>
          <p:cNvPr id="24" name="TextBox 23"/>
          <p:cNvSpPr txBox="1"/>
          <p:nvPr/>
        </p:nvSpPr>
        <p:spPr>
          <a:xfrm>
            <a:off x="5138057" y="6475222"/>
            <a:ext cx="3751299"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Nick Avery / Emma Marsden / Rachel Hawkes </a:t>
            </a:r>
          </a:p>
        </p:txBody>
      </p:sp>
      <p:sp>
        <p:nvSpPr>
          <p:cNvPr id="25" name="Rounded Rectangle 24"/>
          <p:cNvSpPr/>
          <p:nvPr/>
        </p:nvSpPr>
        <p:spPr>
          <a:xfrm>
            <a:off x="11248372" y="5870646"/>
            <a:ext cx="858003"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smtClean="0">
                <a:latin typeface="Century Gothic" panose="020B0502020202020204" pitchFamily="34" charset="0"/>
              </a:rPr>
              <a:t>leer</a:t>
            </a:r>
            <a:endParaRPr lang="en-GB" b="1" dirty="0">
              <a:latin typeface="Century Gothic" panose="020B0502020202020204" pitchFamily="34" charset="0"/>
            </a:endParaRPr>
          </a:p>
        </p:txBody>
      </p:sp>
    </p:spTree>
    <p:extLst>
      <p:ext uri="{BB962C8B-B14F-4D97-AF65-F5344CB8AC3E}">
        <p14:creationId xmlns:p14="http://schemas.microsoft.com/office/powerpoint/2010/main" val="3440208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Table 20"/>
          <p:cNvGraphicFramePr>
            <a:graphicFrameLocks noGrp="1"/>
          </p:cNvGraphicFramePr>
          <p:nvPr>
            <p:extLst>
              <p:ext uri="{D42A27DB-BD31-4B8C-83A1-F6EECF244321}">
                <p14:modId xmlns:p14="http://schemas.microsoft.com/office/powerpoint/2010/main" val="3003730838"/>
              </p:ext>
            </p:extLst>
          </p:nvPr>
        </p:nvGraphicFramePr>
        <p:xfrm>
          <a:off x="867638" y="957668"/>
          <a:ext cx="8704490" cy="4912978"/>
        </p:xfrm>
        <a:graphic>
          <a:graphicData uri="http://schemas.openxmlformats.org/drawingml/2006/table">
            <a:tbl>
              <a:tblPr firstRow="1" bandRow="1">
                <a:tableStyleId>{5940675A-B579-460E-94D1-54222C63F5DA}</a:tableStyleId>
              </a:tblPr>
              <a:tblGrid>
                <a:gridCol w="703354">
                  <a:extLst>
                    <a:ext uri="{9D8B030D-6E8A-4147-A177-3AD203B41FA5}">
                      <a16:colId xmlns:a16="http://schemas.microsoft.com/office/drawing/2014/main" val="1538968713"/>
                    </a:ext>
                  </a:extLst>
                </a:gridCol>
                <a:gridCol w="2778441">
                  <a:extLst>
                    <a:ext uri="{9D8B030D-6E8A-4147-A177-3AD203B41FA5}">
                      <a16:colId xmlns:a16="http://schemas.microsoft.com/office/drawing/2014/main" val="3902333431"/>
                    </a:ext>
                  </a:extLst>
                </a:gridCol>
                <a:gridCol w="593771">
                  <a:extLst>
                    <a:ext uri="{9D8B030D-6E8A-4147-A177-3AD203B41FA5}">
                      <a16:colId xmlns:a16="http://schemas.microsoft.com/office/drawing/2014/main" val="1208048317"/>
                    </a:ext>
                  </a:extLst>
                </a:gridCol>
                <a:gridCol w="4628924">
                  <a:extLst>
                    <a:ext uri="{9D8B030D-6E8A-4147-A177-3AD203B41FA5}">
                      <a16:colId xmlns:a16="http://schemas.microsoft.com/office/drawing/2014/main" val="3700692663"/>
                    </a:ext>
                  </a:extLst>
                </a:gridCol>
              </a:tblGrid>
              <a:tr h="408204">
                <a:tc gridSpan="4">
                  <a:txBody>
                    <a:bodyPr/>
                    <a:lstStyle/>
                    <a:p>
                      <a:endParaRPr lang="en-GB" dirty="0"/>
                    </a:p>
                  </a:txBody>
                  <a:tcPr>
                    <a:solidFill>
                      <a:srgbClr val="FF9953"/>
                    </a:solidFill>
                  </a:tcPr>
                </a:tc>
                <a:tc hMerge="1">
                  <a:txBody>
                    <a:bodyPr/>
                    <a:lstStyle/>
                    <a:p>
                      <a:endParaRPr lang="en-GB" dirty="0"/>
                    </a:p>
                  </a:txBody>
                  <a:tcPr>
                    <a:solidFill>
                      <a:srgbClr val="FF9953"/>
                    </a:solidFill>
                  </a:tcPr>
                </a:tc>
                <a:tc hMerge="1">
                  <a:txBody>
                    <a:bodyPr/>
                    <a:lstStyle/>
                    <a:p>
                      <a:pPr algn="ctr"/>
                      <a:endParaRPr lang="en-GB" dirty="0">
                        <a:solidFill>
                          <a:schemeClr val="tx1"/>
                        </a:solidFill>
                      </a:endParaRPr>
                    </a:p>
                  </a:txBody>
                  <a:tcPr>
                    <a:solidFill>
                      <a:srgbClr val="FF9953"/>
                    </a:solidFill>
                  </a:tcPr>
                </a:tc>
                <a:tc hMerge="1">
                  <a:txBody>
                    <a:bodyPr/>
                    <a:lstStyle/>
                    <a:p>
                      <a:endParaRPr lang="en-GB" dirty="0"/>
                    </a:p>
                  </a:txBody>
                  <a:tcPr>
                    <a:solidFill>
                      <a:srgbClr val="FF9953"/>
                    </a:solidFill>
                  </a:tcPr>
                </a:tc>
                <a:extLst>
                  <a:ext uri="{0D108BD9-81ED-4DB2-BD59-A6C34878D82A}">
                    <a16:rowId xmlns:a16="http://schemas.microsoft.com/office/drawing/2014/main" val="1232099042"/>
                  </a:ext>
                </a:extLst>
              </a:tr>
              <a:tr h="451095">
                <a:tc rowSpan="2">
                  <a:txBody>
                    <a:bodyPr/>
                    <a:lstStyle/>
                    <a:p>
                      <a:pPr algn="ctr"/>
                      <a:r>
                        <a:rPr lang="en-GB" sz="2800" dirty="0">
                          <a:solidFill>
                            <a:srgbClr val="002060"/>
                          </a:solidFill>
                        </a:rPr>
                        <a:t>6</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rowSpan="2">
                  <a:txBody>
                    <a:bodyPr/>
                    <a:lstStyle/>
                    <a:p>
                      <a:pPr algn="l"/>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1451558689"/>
                  </a:ext>
                </a:extLst>
              </a:tr>
              <a:tr h="451095">
                <a:tc vMerge="1">
                  <a:txBody>
                    <a:bodyPr/>
                    <a:lstStyle/>
                    <a:p>
                      <a:endParaRPr lang="en-GB" dirty="0"/>
                    </a:p>
                  </a:txBody>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endParaRPr lang="en-GB" dirty="0"/>
                    </a:p>
                  </a:txBody>
                  <a:tcPr/>
                </a:tc>
                <a:extLst>
                  <a:ext uri="{0D108BD9-81ED-4DB2-BD59-A6C34878D82A}">
                    <a16:rowId xmlns:a16="http://schemas.microsoft.com/office/drawing/2014/main" val="3658350783"/>
                  </a:ext>
                </a:extLst>
              </a:tr>
              <a:tr h="444919">
                <a:tc rowSpan="2">
                  <a:txBody>
                    <a:bodyPr/>
                    <a:lstStyle/>
                    <a:p>
                      <a:pPr algn="ctr"/>
                      <a:r>
                        <a:rPr lang="en-GB" sz="2800" dirty="0">
                          <a:solidFill>
                            <a:srgbClr val="002060"/>
                          </a:solidFill>
                        </a:rPr>
                        <a:t>7</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rowSpan="2">
                  <a:txBody>
                    <a:bodyPr/>
                    <a:lstStyle/>
                    <a:p>
                      <a:pPr algn="l"/>
                      <a:endParaRPr lang="en-GB" baseline="0"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134051697"/>
                  </a:ext>
                </a:extLst>
              </a:tr>
              <a:tr h="451095">
                <a:tc vMerge="1">
                  <a:txBody>
                    <a:bodyPr/>
                    <a:lstStyle/>
                    <a:p>
                      <a:endParaRPr lang="en-GB" dirty="0"/>
                    </a:p>
                  </a:txBody>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pPr algn="l"/>
                      <a:endParaRPr lang="en-GB" dirty="0"/>
                    </a:p>
                  </a:txBody>
                  <a:tcPr/>
                </a:tc>
                <a:extLst>
                  <a:ext uri="{0D108BD9-81ED-4DB2-BD59-A6C34878D82A}">
                    <a16:rowId xmlns:a16="http://schemas.microsoft.com/office/drawing/2014/main" val="349607882"/>
                  </a:ext>
                </a:extLst>
              </a:tr>
              <a:tr h="451095">
                <a:tc rowSpan="2">
                  <a:txBody>
                    <a:bodyPr/>
                    <a:lstStyle/>
                    <a:p>
                      <a:pPr algn="ctr"/>
                      <a:r>
                        <a:rPr lang="en-GB" sz="2800" dirty="0">
                          <a:solidFill>
                            <a:srgbClr val="002060"/>
                          </a:solidFill>
                        </a:rPr>
                        <a:t>8</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rowSpan="2">
                  <a:txBody>
                    <a:bodyPr/>
                    <a:lstStyle/>
                    <a:p>
                      <a:pPr algn="l"/>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2865752588"/>
                  </a:ext>
                </a:extLst>
              </a:tr>
              <a:tr h="451095">
                <a:tc vMerge="1">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pPr algn="l"/>
                      <a:endParaRPr lang="en-GB" dirty="0"/>
                    </a:p>
                  </a:txBody>
                  <a:tcPr/>
                </a:tc>
                <a:extLst>
                  <a:ext uri="{0D108BD9-81ED-4DB2-BD59-A6C34878D82A}">
                    <a16:rowId xmlns:a16="http://schemas.microsoft.com/office/drawing/2014/main" val="3646375748"/>
                  </a:ext>
                </a:extLst>
              </a:tr>
              <a:tr h="451095">
                <a:tc rowSpan="2">
                  <a:txBody>
                    <a:bodyPr/>
                    <a:lstStyle/>
                    <a:p>
                      <a:pPr algn="ctr"/>
                      <a:r>
                        <a:rPr lang="en-GB" sz="2800" dirty="0">
                          <a:solidFill>
                            <a:srgbClr val="002060"/>
                          </a:solidFill>
                        </a:rPr>
                        <a:t>9</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rowSpan="2">
                  <a:txBody>
                    <a:bodyPr/>
                    <a:lstStyle/>
                    <a:p>
                      <a:pPr algn="l"/>
                      <a:endParaRPr lang="en-GB" baseline="0"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2589582004"/>
                  </a:ext>
                </a:extLst>
              </a:tr>
              <a:tr h="451095">
                <a:tc vMerge="1">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vMerge="1">
                  <a:txBody>
                    <a:bodyPr/>
                    <a:lstStyle/>
                    <a:p>
                      <a:pPr algn="l"/>
                      <a:endParaRPr lang="en-GB" dirty="0"/>
                    </a:p>
                  </a:txBody>
                  <a:tcPr/>
                </a:tc>
                <a:extLst>
                  <a:ext uri="{0D108BD9-81ED-4DB2-BD59-A6C34878D82A}">
                    <a16:rowId xmlns:a16="http://schemas.microsoft.com/office/drawing/2014/main" val="306386367"/>
                  </a:ext>
                </a:extLst>
              </a:tr>
              <a:tr h="451095">
                <a:tc rowSpan="2">
                  <a:txBody>
                    <a:bodyPr/>
                    <a:lstStyle/>
                    <a:p>
                      <a:pPr algn="ctr"/>
                      <a:r>
                        <a:rPr lang="en-GB" sz="2800" dirty="0">
                          <a:solidFill>
                            <a:srgbClr val="002060"/>
                          </a:solidFill>
                          <a:latin typeface="+mn-lt"/>
                        </a:rPr>
                        <a:t>10</a:t>
                      </a:r>
                      <a:endParaRPr lang="en-GB" sz="2800" dirty="0">
                        <a:solidFill>
                          <a:srgbClr val="002060"/>
                        </a:solidFill>
                        <a:latin typeface="Century Gothic" panose="020B0502020202020204" pitchFamily="34" charset="0"/>
                      </a:endParaRPr>
                    </a:p>
                  </a:txBody>
                  <a:tcPr anchor="ctr">
                    <a:solidFill>
                      <a:srgbClr val="FDEFE3"/>
                    </a:solidFill>
                  </a:tcPr>
                </a:tc>
                <a:tc>
                  <a:txBody>
                    <a:bodyPr/>
                    <a:lstStyle/>
                    <a:p>
                      <a:endParaRPr lang="en-GB" dirty="0">
                        <a:solidFill>
                          <a:srgbClr val="002060"/>
                        </a:solidFill>
                      </a:endParaRPr>
                    </a:p>
                  </a:txBody>
                  <a:tcPr>
                    <a:solidFill>
                      <a:srgbClr val="FDEFE3"/>
                    </a:solidFill>
                  </a:tcPr>
                </a:tc>
                <a:tc>
                  <a:txBody>
                    <a:bodyPr/>
                    <a:lstStyle/>
                    <a:p>
                      <a:endParaRPr lang="en-GB" dirty="0">
                        <a:solidFill>
                          <a:srgbClr val="002060"/>
                        </a:solidFill>
                        <a:latin typeface="Century Gothic" panose="020B0502020202020204" pitchFamily="34" charset="0"/>
                      </a:endParaRPr>
                    </a:p>
                  </a:txBody>
                  <a:tcPr>
                    <a:solidFill>
                      <a:srgbClr val="FDEFE3"/>
                    </a:solidFill>
                  </a:tcPr>
                </a:tc>
                <a:tc rowSpan="2">
                  <a:txBody>
                    <a:bodyPr/>
                    <a:lstStyle/>
                    <a:p>
                      <a:pPr algn="l"/>
                      <a:endParaRPr lang="en-GB" dirty="0">
                        <a:solidFill>
                          <a:srgbClr val="002060"/>
                        </a:solidFill>
                        <a:latin typeface="Century Gothic" panose="020B0502020202020204" pitchFamily="34" charset="0"/>
                      </a:endParaRPr>
                    </a:p>
                  </a:txBody>
                  <a:tcPr>
                    <a:solidFill>
                      <a:srgbClr val="FDEFE3"/>
                    </a:solidFill>
                  </a:tcPr>
                </a:tc>
                <a:extLst>
                  <a:ext uri="{0D108BD9-81ED-4DB2-BD59-A6C34878D82A}">
                    <a16:rowId xmlns:a16="http://schemas.microsoft.com/office/drawing/2014/main" val="3767521564"/>
                  </a:ext>
                </a:extLst>
              </a:tr>
              <a:tr h="451095">
                <a:tc vMerge="1">
                  <a:txBody>
                    <a:bodyPr/>
                    <a:lstStyle/>
                    <a:p>
                      <a:endParaRPr lang="en-GB" dirty="0">
                        <a:solidFill>
                          <a:srgbClr val="002060"/>
                        </a:solidFill>
                      </a:endParaRPr>
                    </a:p>
                  </a:txBody>
                  <a:tcPr>
                    <a:solidFill>
                      <a:srgbClr val="FDEFE3"/>
                    </a:solidFill>
                  </a:tcPr>
                </a:tc>
                <a:tc>
                  <a:txBody>
                    <a:bodyPr/>
                    <a:lstStyle/>
                    <a:p>
                      <a:endParaRPr lang="en-GB" dirty="0">
                        <a:solidFill>
                          <a:srgbClr val="002060"/>
                        </a:solidFill>
                      </a:endParaRPr>
                    </a:p>
                  </a:txBody>
                  <a:tcPr>
                    <a:solidFill>
                      <a:srgbClr val="FDEFE3"/>
                    </a:solidFill>
                  </a:tcPr>
                </a:tc>
                <a:tc>
                  <a:txBody>
                    <a:bodyPr/>
                    <a:lstStyle/>
                    <a:p>
                      <a:endParaRPr lang="en-GB" dirty="0">
                        <a:solidFill>
                          <a:srgbClr val="002060"/>
                        </a:solidFill>
                      </a:endParaRPr>
                    </a:p>
                  </a:txBody>
                  <a:tcPr>
                    <a:solidFill>
                      <a:srgbClr val="FDEFE3"/>
                    </a:solidFill>
                  </a:tcPr>
                </a:tc>
                <a:tc vMerge="1">
                  <a:txBody>
                    <a:bodyPr/>
                    <a:lstStyle/>
                    <a:p>
                      <a:pPr algn="l"/>
                      <a:endParaRPr lang="en-GB" dirty="0"/>
                    </a:p>
                  </a:txBody>
                  <a:tcPr/>
                </a:tc>
                <a:extLst>
                  <a:ext uri="{0D108BD9-81ED-4DB2-BD59-A6C34878D82A}">
                    <a16:rowId xmlns:a16="http://schemas.microsoft.com/office/drawing/2014/main" val="3861412623"/>
                  </a:ext>
                </a:extLst>
              </a:tr>
            </a:tbl>
          </a:graphicData>
        </a:graphic>
      </p:graphicFrame>
      <p:pic>
        <p:nvPicPr>
          <p:cNvPr id="5" name="Picture 4" descr="http://www.clker.com/cliparts/c/f/4/9/12371000482029765734nicubunu_Comic_characters_Professor.svg.med.png"/>
          <p:cNvPicPr/>
          <p:nvPr/>
        </p:nvPicPr>
        <p:blipFill>
          <a:blip r:embed="rId2">
            <a:extLst>
              <a:ext uri="{28A0092B-C50C-407E-A947-70E740481C1C}">
                <a14:useLocalDpi xmlns:a14="http://schemas.microsoft.com/office/drawing/2010/main" val="0"/>
              </a:ext>
            </a:extLst>
          </a:blip>
          <a:srcRect/>
          <a:stretch>
            <a:fillRect/>
          </a:stretch>
        </p:blipFill>
        <p:spPr bwMode="auto">
          <a:xfrm>
            <a:off x="10431352" y="2262433"/>
            <a:ext cx="1352153" cy="2582943"/>
          </a:xfrm>
          <a:prstGeom prst="rect">
            <a:avLst/>
          </a:prstGeom>
          <a:noFill/>
          <a:ln>
            <a:noFill/>
          </a:ln>
        </p:spPr>
      </p:pic>
      <p:sp>
        <p:nvSpPr>
          <p:cNvPr id="6" name="TextBox 5"/>
          <p:cNvSpPr txBox="1"/>
          <p:nvPr/>
        </p:nvSpPr>
        <p:spPr>
          <a:xfrm>
            <a:off x="4455093" y="1856960"/>
            <a:ext cx="44268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a:t>
            </a:r>
          </a:p>
        </p:txBody>
      </p:sp>
      <p:sp>
        <p:nvSpPr>
          <p:cNvPr id="7" name="TextBox 6"/>
          <p:cNvSpPr txBox="1"/>
          <p:nvPr/>
        </p:nvSpPr>
        <p:spPr>
          <a:xfrm>
            <a:off x="4466667" y="2319406"/>
            <a:ext cx="44268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a:t>
            </a:r>
          </a:p>
        </p:txBody>
      </p:sp>
      <p:sp>
        <p:nvSpPr>
          <p:cNvPr id="8" name="TextBox 7"/>
          <p:cNvSpPr txBox="1"/>
          <p:nvPr/>
        </p:nvSpPr>
        <p:spPr>
          <a:xfrm>
            <a:off x="4479538" y="3207842"/>
            <a:ext cx="44268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a:t>
            </a:r>
          </a:p>
        </p:txBody>
      </p:sp>
      <p:sp>
        <p:nvSpPr>
          <p:cNvPr id="9" name="TextBox 8"/>
          <p:cNvSpPr txBox="1"/>
          <p:nvPr/>
        </p:nvSpPr>
        <p:spPr>
          <a:xfrm>
            <a:off x="4479538" y="4578624"/>
            <a:ext cx="44268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a:t>
            </a:r>
          </a:p>
        </p:txBody>
      </p:sp>
      <p:sp>
        <p:nvSpPr>
          <p:cNvPr id="10" name="TextBox 9"/>
          <p:cNvSpPr txBox="1"/>
          <p:nvPr/>
        </p:nvSpPr>
        <p:spPr>
          <a:xfrm>
            <a:off x="4479538" y="5406952"/>
            <a:ext cx="44268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a:t>
            </a:r>
          </a:p>
        </p:txBody>
      </p:sp>
      <p:sp>
        <p:nvSpPr>
          <p:cNvPr id="2" name="TextBox 1"/>
          <p:cNvSpPr txBox="1"/>
          <p:nvPr/>
        </p:nvSpPr>
        <p:spPr>
          <a:xfrm>
            <a:off x="1649253" y="1384793"/>
            <a:ext cx="3046006" cy="830997"/>
          </a:xfrm>
          <a:prstGeom prst="rect">
            <a:avLst/>
          </a:prstGeom>
          <a:noFill/>
        </p:spPr>
        <p:txBody>
          <a:bodyPr wrap="square" rtlCol="0">
            <a:spAutoFit/>
          </a:bodyPr>
          <a:lstStyle/>
          <a:p>
            <a:pPr fontAlgn="t">
              <a:lnSpc>
                <a:spcPct val="120000"/>
              </a:lnSpc>
            </a:pPr>
            <a:r>
              <a:rPr lang="en-GB" sz="2000" dirty="0" err="1">
                <a:solidFill>
                  <a:srgbClr val="002060"/>
                </a:solidFill>
                <a:latin typeface="Century Gothic" panose="020B0502020202020204" pitchFamily="34" charset="0"/>
              </a:rPr>
              <a:t>Señor</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McDonell</a:t>
            </a:r>
            <a:endParaRPr lang="en-GB" sz="2000" dirty="0">
              <a:solidFill>
                <a:srgbClr val="002060"/>
              </a:solidFill>
              <a:latin typeface="Century Gothic" panose="020B0502020202020204" pitchFamily="34" charset="0"/>
            </a:endParaRPr>
          </a:p>
          <a:p>
            <a:pPr fontAlgn="t">
              <a:lnSpc>
                <a:spcPct val="120000"/>
              </a:lnSpc>
            </a:pPr>
            <a:r>
              <a:rPr lang="en-GB" sz="2000" dirty="0">
                <a:solidFill>
                  <a:srgbClr val="002060"/>
                </a:solidFill>
                <a:latin typeface="Century Gothic" panose="020B0502020202020204" pitchFamily="34" charset="0"/>
              </a:rPr>
              <a:t>Los </a:t>
            </a:r>
            <a:r>
              <a:rPr lang="en-GB" sz="2000" dirty="0" err="1">
                <a:solidFill>
                  <a:srgbClr val="002060"/>
                </a:solidFill>
                <a:latin typeface="Century Gothic" panose="020B0502020202020204" pitchFamily="34" charset="0"/>
              </a:rPr>
              <a:t>otros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profesores</a:t>
            </a:r>
            <a:endParaRPr lang="en-GB" sz="2000" dirty="0">
              <a:solidFill>
                <a:srgbClr val="002060"/>
              </a:solidFill>
              <a:latin typeface="Century Gothic" panose="020B0502020202020204" pitchFamily="34" charset="0"/>
            </a:endParaRPr>
          </a:p>
        </p:txBody>
      </p:sp>
      <p:sp>
        <p:nvSpPr>
          <p:cNvPr id="12" name="TextBox 11"/>
          <p:cNvSpPr txBox="1"/>
          <p:nvPr/>
        </p:nvSpPr>
        <p:spPr>
          <a:xfrm>
            <a:off x="1709893" y="4099321"/>
            <a:ext cx="3046006" cy="830997"/>
          </a:xfrm>
          <a:prstGeom prst="rect">
            <a:avLst/>
          </a:prstGeom>
          <a:noFill/>
        </p:spPr>
        <p:txBody>
          <a:bodyPr wrap="square" rtlCol="0">
            <a:spAutoFit/>
          </a:bodyPr>
          <a:lstStyle/>
          <a:p>
            <a:pPr fontAlgn="t">
              <a:lnSpc>
                <a:spcPct val="120000"/>
              </a:lnSpc>
            </a:pPr>
            <a:r>
              <a:rPr lang="en-GB" sz="2000" dirty="0" err="1">
                <a:solidFill>
                  <a:srgbClr val="002060"/>
                </a:solidFill>
                <a:latin typeface="Century Gothic" panose="020B0502020202020204" pitchFamily="34" charset="0"/>
              </a:rPr>
              <a:t>Señor</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McDonell</a:t>
            </a:r>
            <a:endParaRPr lang="en-GB" sz="2000" dirty="0">
              <a:solidFill>
                <a:srgbClr val="002060"/>
              </a:solidFill>
              <a:latin typeface="Century Gothic" panose="020B0502020202020204" pitchFamily="34" charset="0"/>
            </a:endParaRPr>
          </a:p>
          <a:p>
            <a:pPr fontAlgn="t">
              <a:lnSpc>
                <a:spcPct val="120000"/>
              </a:lnSpc>
            </a:pPr>
            <a:r>
              <a:rPr lang="en-GB" sz="2000" dirty="0">
                <a:solidFill>
                  <a:srgbClr val="002060"/>
                </a:solidFill>
                <a:latin typeface="Century Gothic" panose="020B0502020202020204" pitchFamily="34" charset="0"/>
              </a:rPr>
              <a:t>Los </a:t>
            </a:r>
            <a:r>
              <a:rPr lang="en-GB" sz="2000" dirty="0" err="1">
                <a:solidFill>
                  <a:srgbClr val="002060"/>
                </a:solidFill>
                <a:latin typeface="Century Gothic" panose="020B0502020202020204" pitchFamily="34" charset="0"/>
              </a:rPr>
              <a:t>otros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profesores</a:t>
            </a:r>
            <a:endParaRPr lang="en-GB" sz="2000" dirty="0">
              <a:solidFill>
                <a:srgbClr val="002060"/>
              </a:solidFill>
              <a:latin typeface="Century Gothic" panose="020B0502020202020204" pitchFamily="34" charset="0"/>
            </a:endParaRPr>
          </a:p>
        </p:txBody>
      </p:sp>
      <p:sp>
        <p:nvSpPr>
          <p:cNvPr id="13" name="TextBox 12"/>
          <p:cNvSpPr txBox="1"/>
          <p:nvPr/>
        </p:nvSpPr>
        <p:spPr>
          <a:xfrm>
            <a:off x="1709893" y="3198954"/>
            <a:ext cx="3046006" cy="830997"/>
          </a:xfrm>
          <a:prstGeom prst="rect">
            <a:avLst/>
          </a:prstGeom>
          <a:noFill/>
        </p:spPr>
        <p:txBody>
          <a:bodyPr wrap="square" rtlCol="0">
            <a:spAutoFit/>
          </a:bodyPr>
          <a:lstStyle/>
          <a:p>
            <a:pPr fontAlgn="t">
              <a:lnSpc>
                <a:spcPct val="120000"/>
              </a:lnSpc>
            </a:pPr>
            <a:r>
              <a:rPr lang="en-GB" sz="2000" dirty="0" err="1">
                <a:solidFill>
                  <a:srgbClr val="002060"/>
                </a:solidFill>
                <a:latin typeface="Century Gothic" panose="020B0502020202020204" pitchFamily="34" charset="0"/>
              </a:rPr>
              <a:t>Señor</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McDonell</a:t>
            </a:r>
            <a:endParaRPr lang="en-GB" sz="2000" dirty="0">
              <a:solidFill>
                <a:srgbClr val="002060"/>
              </a:solidFill>
              <a:latin typeface="Century Gothic" panose="020B0502020202020204" pitchFamily="34" charset="0"/>
            </a:endParaRPr>
          </a:p>
          <a:p>
            <a:pPr fontAlgn="t">
              <a:lnSpc>
                <a:spcPct val="120000"/>
              </a:lnSpc>
            </a:pPr>
            <a:r>
              <a:rPr lang="en-GB" sz="2000" dirty="0">
                <a:solidFill>
                  <a:srgbClr val="002060"/>
                </a:solidFill>
                <a:latin typeface="Century Gothic" panose="020B0502020202020204" pitchFamily="34" charset="0"/>
              </a:rPr>
              <a:t>Los </a:t>
            </a:r>
            <a:r>
              <a:rPr lang="en-GB" sz="2000" dirty="0" err="1">
                <a:solidFill>
                  <a:srgbClr val="002060"/>
                </a:solidFill>
                <a:latin typeface="Century Gothic" panose="020B0502020202020204" pitchFamily="34" charset="0"/>
              </a:rPr>
              <a:t>otros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profesores</a:t>
            </a:r>
            <a:endParaRPr lang="en-GB" sz="2000" dirty="0">
              <a:solidFill>
                <a:srgbClr val="002060"/>
              </a:solidFill>
              <a:latin typeface="Century Gothic" panose="020B0502020202020204" pitchFamily="34" charset="0"/>
            </a:endParaRPr>
          </a:p>
        </p:txBody>
      </p:sp>
      <p:sp>
        <p:nvSpPr>
          <p:cNvPr id="14" name="TextBox 13"/>
          <p:cNvSpPr txBox="1"/>
          <p:nvPr/>
        </p:nvSpPr>
        <p:spPr>
          <a:xfrm>
            <a:off x="1709893" y="2301161"/>
            <a:ext cx="3046006" cy="830997"/>
          </a:xfrm>
          <a:prstGeom prst="rect">
            <a:avLst/>
          </a:prstGeom>
          <a:noFill/>
        </p:spPr>
        <p:txBody>
          <a:bodyPr wrap="square" rtlCol="0">
            <a:spAutoFit/>
          </a:bodyPr>
          <a:lstStyle/>
          <a:p>
            <a:pPr fontAlgn="t">
              <a:lnSpc>
                <a:spcPct val="120000"/>
              </a:lnSpc>
            </a:pPr>
            <a:r>
              <a:rPr lang="en-GB" sz="2000" dirty="0" err="1">
                <a:solidFill>
                  <a:srgbClr val="002060"/>
                </a:solidFill>
                <a:latin typeface="Century Gothic" panose="020B0502020202020204" pitchFamily="34" charset="0"/>
              </a:rPr>
              <a:t>Señor</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McDonell</a:t>
            </a:r>
            <a:endParaRPr lang="en-GB" sz="2000" dirty="0">
              <a:solidFill>
                <a:srgbClr val="002060"/>
              </a:solidFill>
              <a:latin typeface="Century Gothic" panose="020B0502020202020204" pitchFamily="34" charset="0"/>
            </a:endParaRPr>
          </a:p>
          <a:p>
            <a:pPr fontAlgn="t">
              <a:lnSpc>
                <a:spcPct val="120000"/>
              </a:lnSpc>
            </a:pPr>
            <a:r>
              <a:rPr lang="en-GB" sz="2000" dirty="0">
                <a:solidFill>
                  <a:srgbClr val="002060"/>
                </a:solidFill>
                <a:latin typeface="Century Gothic" panose="020B0502020202020204" pitchFamily="34" charset="0"/>
              </a:rPr>
              <a:t>Los </a:t>
            </a:r>
            <a:r>
              <a:rPr lang="en-GB" sz="2000" dirty="0" err="1">
                <a:solidFill>
                  <a:srgbClr val="002060"/>
                </a:solidFill>
                <a:latin typeface="Century Gothic" panose="020B0502020202020204" pitchFamily="34" charset="0"/>
              </a:rPr>
              <a:t>otros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profesores</a:t>
            </a:r>
            <a:endParaRPr lang="en-GB" sz="2000" dirty="0">
              <a:solidFill>
                <a:srgbClr val="002060"/>
              </a:solidFill>
              <a:latin typeface="Century Gothic" panose="020B0502020202020204" pitchFamily="34" charset="0"/>
            </a:endParaRPr>
          </a:p>
        </p:txBody>
      </p:sp>
      <p:sp>
        <p:nvSpPr>
          <p:cNvPr id="15" name="TextBox 14"/>
          <p:cNvSpPr txBox="1"/>
          <p:nvPr/>
        </p:nvSpPr>
        <p:spPr>
          <a:xfrm>
            <a:off x="1649253" y="4997114"/>
            <a:ext cx="3046006" cy="830997"/>
          </a:xfrm>
          <a:prstGeom prst="rect">
            <a:avLst/>
          </a:prstGeom>
          <a:noFill/>
        </p:spPr>
        <p:txBody>
          <a:bodyPr wrap="square" rtlCol="0">
            <a:spAutoFit/>
          </a:bodyPr>
          <a:lstStyle/>
          <a:p>
            <a:pPr fontAlgn="t">
              <a:lnSpc>
                <a:spcPct val="120000"/>
              </a:lnSpc>
            </a:pPr>
            <a:r>
              <a:rPr lang="en-GB" sz="2000" dirty="0" err="1">
                <a:solidFill>
                  <a:srgbClr val="002060"/>
                </a:solidFill>
                <a:latin typeface="Century Gothic" panose="020B0502020202020204" pitchFamily="34" charset="0"/>
              </a:rPr>
              <a:t>Señor</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McDonell</a:t>
            </a:r>
            <a:endParaRPr lang="en-GB" sz="2000" dirty="0">
              <a:solidFill>
                <a:srgbClr val="002060"/>
              </a:solidFill>
              <a:latin typeface="Century Gothic" panose="020B0502020202020204" pitchFamily="34" charset="0"/>
            </a:endParaRPr>
          </a:p>
          <a:p>
            <a:pPr fontAlgn="t">
              <a:lnSpc>
                <a:spcPct val="120000"/>
              </a:lnSpc>
            </a:pPr>
            <a:r>
              <a:rPr lang="en-GB" sz="2000" dirty="0">
                <a:solidFill>
                  <a:srgbClr val="002060"/>
                </a:solidFill>
                <a:latin typeface="Century Gothic" panose="020B0502020202020204" pitchFamily="34" charset="0"/>
              </a:rPr>
              <a:t>Los </a:t>
            </a:r>
            <a:r>
              <a:rPr lang="en-GB" sz="2000" dirty="0" err="1">
                <a:solidFill>
                  <a:srgbClr val="002060"/>
                </a:solidFill>
                <a:latin typeface="Century Gothic" panose="020B0502020202020204" pitchFamily="34" charset="0"/>
              </a:rPr>
              <a:t>otros</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profesores</a:t>
            </a:r>
            <a:endParaRPr lang="en-GB" sz="2000" dirty="0">
              <a:solidFill>
                <a:srgbClr val="002060"/>
              </a:solidFill>
              <a:latin typeface="Century Gothic" panose="020B0502020202020204" pitchFamily="34" charset="0"/>
            </a:endParaRPr>
          </a:p>
        </p:txBody>
      </p:sp>
      <p:sp>
        <p:nvSpPr>
          <p:cNvPr id="3" name="TextBox 2"/>
          <p:cNvSpPr txBox="1"/>
          <p:nvPr/>
        </p:nvSpPr>
        <p:spPr>
          <a:xfrm>
            <a:off x="5442028" y="1659050"/>
            <a:ext cx="210502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son </a:t>
            </a:r>
            <a:r>
              <a:rPr lang="en-GB" sz="2000" dirty="0" err="1">
                <a:solidFill>
                  <a:srgbClr val="002060"/>
                </a:solidFill>
                <a:latin typeface="Century Gothic" panose="020B0502020202020204" pitchFamily="34" charset="0"/>
              </a:rPr>
              <a:t>serios</a:t>
            </a:r>
            <a:r>
              <a:rPr lang="en-GB" sz="2000" dirty="0">
                <a:solidFill>
                  <a:srgbClr val="002060"/>
                </a:solidFill>
                <a:latin typeface="Century Gothic" panose="020B0502020202020204" pitchFamily="34" charset="0"/>
              </a:rPr>
              <a:t>.</a:t>
            </a:r>
          </a:p>
        </p:txBody>
      </p:sp>
      <p:sp>
        <p:nvSpPr>
          <p:cNvPr id="16" name="TextBox 15"/>
          <p:cNvSpPr txBox="1"/>
          <p:nvPr/>
        </p:nvSpPr>
        <p:spPr>
          <a:xfrm>
            <a:off x="5408691" y="2506668"/>
            <a:ext cx="2733675"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es </a:t>
            </a:r>
            <a:r>
              <a:rPr lang="en-GB" sz="2000" dirty="0" err="1">
                <a:solidFill>
                  <a:srgbClr val="002060"/>
                </a:solidFill>
                <a:latin typeface="Century Gothic" panose="020B0502020202020204" pitchFamily="34" charset="0"/>
              </a:rPr>
              <a:t>muy</a:t>
            </a:r>
            <a:r>
              <a:rPr lang="en-GB" sz="2000" dirty="0">
                <a:solidFill>
                  <a:srgbClr val="002060"/>
                </a:solidFill>
                <a:latin typeface="Century Gothic" panose="020B0502020202020204" pitchFamily="34" charset="0"/>
              </a:rPr>
              <a:t> </a:t>
            </a:r>
            <a:r>
              <a:rPr lang="en-GB" sz="2000" dirty="0" err="1">
                <a:solidFill>
                  <a:srgbClr val="002060"/>
                </a:solidFill>
                <a:latin typeface="Century Gothic" panose="020B0502020202020204" pitchFamily="34" charset="0"/>
              </a:rPr>
              <a:t>responsable</a:t>
            </a:r>
            <a:r>
              <a:rPr lang="en-GB" sz="2000" dirty="0">
                <a:solidFill>
                  <a:srgbClr val="002060"/>
                </a:solidFill>
                <a:latin typeface="Century Gothic" panose="020B0502020202020204" pitchFamily="34" charset="0"/>
              </a:rPr>
              <a:t>.</a:t>
            </a:r>
          </a:p>
          <a:p>
            <a:endParaRPr lang="en-GB" sz="2000" dirty="0">
              <a:solidFill>
                <a:srgbClr val="002060"/>
              </a:solidFill>
            </a:endParaRPr>
          </a:p>
        </p:txBody>
      </p:sp>
      <p:sp>
        <p:nvSpPr>
          <p:cNvPr id="17" name="TextBox 16"/>
          <p:cNvSpPr txBox="1"/>
          <p:nvPr/>
        </p:nvSpPr>
        <p:spPr>
          <a:xfrm>
            <a:off x="5475366" y="3414157"/>
            <a:ext cx="210502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es </a:t>
            </a:r>
            <a:r>
              <a:rPr lang="en-GB" sz="2000" dirty="0" err="1">
                <a:solidFill>
                  <a:srgbClr val="002060"/>
                </a:solidFill>
                <a:latin typeface="Century Gothic" panose="020B0502020202020204" pitchFamily="34" charset="0"/>
              </a:rPr>
              <a:t>guapo</a:t>
            </a:r>
            <a:r>
              <a:rPr lang="en-GB" sz="2000" dirty="0">
                <a:solidFill>
                  <a:srgbClr val="002060"/>
                </a:solidFill>
                <a:latin typeface="Century Gothic" panose="020B0502020202020204" pitchFamily="34" charset="0"/>
              </a:rPr>
              <a:t>.</a:t>
            </a:r>
          </a:p>
        </p:txBody>
      </p:sp>
      <p:sp>
        <p:nvSpPr>
          <p:cNvPr id="18" name="TextBox 17"/>
          <p:cNvSpPr txBox="1"/>
          <p:nvPr/>
        </p:nvSpPr>
        <p:spPr>
          <a:xfrm>
            <a:off x="5408691" y="4367813"/>
            <a:ext cx="2171700"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son </a:t>
            </a:r>
            <a:r>
              <a:rPr lang="en-GB" sz="2000" dirty="0" err="1">
                <a:solidFill>
                  <a:srgbClr val="002060"/>
                </a:solidFill>
                <a:latin typeface="Century Gothic" panose="020B0502020202020204" pitchFamily="34" charset="0"/>
              </a:rPr>
              <a:t>tranquilos</a:t>
            </a:r>
            <a:r>
              <a:rPr lang="en-GB" sz="2000" dirty="0">
                <a:solidFill>
                  <a:srgbClr val="002060"/>
                </a:solidFill>
                <a:latin typeface="Century Gothic" panose="020B0502020202020204" pitchFamily="34" charset="0"/>
              </a:rPr>
              <a:t>.</a:t>
            </a:r>
          </a:p>
        </p:txBody>
      </p:sp>
      <p:sp>
        <p:nvSpPr>
          <p:cNvPr id="19" name="TextBox 18"/>
          <p:cNvSpPr txBox="1"/>
          <p:nvPr/>
        </p:nvSpPr>
        <p:spPr>
          <a:xfrm>
            <a:off x="5338762" y="5270483"/>
            <a:ext cx="2447925" cy="400110"/>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son </a:t>
            </a:r>
            <a:r>
              <a:rPr lang="en-GB" sz="2000" dirty="0" err="1">
                <a:solidFill>
                  <a:srgbClr val="002060"/>
                </a:solidFill>
                <a:latin typeface="Century Gothic" panose="020B0502020202020204" pitchFamily="34" charset="0"/>
              </a:rPr>
              <a:t>divertidos</a:t>
            </a:r>
            <a:r>
              <a:rPr lang="en-GB" sz="2000" dirty="0">
                <a:solidFill>
                  <a:srgbClr val="002060"/>
                </a:solidFill>
                <a:latin typeface="Century Gothic" panose="020B0502020202020204" pitchFamily="34" charset="0"/>
              </a:rPr>
              <a:t>.</a:t>
            </a:r>
          </a:p>
        </p:txBody>
      </p:sp>
      <p:sp>
        <p:nvSpPr>
          <p:cNvPr id="22" name="TextBox 21"/>
          <p:cNvSpPr txBox="1"/>
          <p:nvPr/>
        </p:nvSpPr>
        <p:spPr>
          <a:xfrm>
            <a:off x="759232" y="483225"/>
            <a:ext cx="10635343" cy="707886"/>
          </a:xfrm>
          <a:prstGeom prst="rect">
            <a:avLst/>
          </a:prstGeom>
          <a:noFill/>
        </p:spPr>
        <p:txBody>
          <a:bodyPr wrap="square" rtlCol="0">
            <a:spAutoFit/>
          </a:bodyPr>
          <a:lstStyle/>
          <a:p>
            <a:r>
              <a:rPr lang="en-GB" sz="2000" dirty="0">
                <a:solidFill>
                  <a:srgbClr val="002060"/>
                </a:solidFill>
                <a:latin typeface="Century Gothic" panose="020B0502020202020204" pitchFamily="34" charset="0"/>
              </a:rPr>
              <a:t>She also compares her science teachers to her other teachers.</a:t>
            </a:r>
          </a:p>
          <a:p>
            <a:endParaRPr lang="en-GB" sz="2000" dirty="0">
              <a:solidFill>
                <a:srgbClr val="002060"/>
              </a:solidFill>
              <a:latin typeface="Century Gothic" panose="020B0502020202020204" pitchFamily="34" charset="0"/>
            </a:endParaRPr>
          </a:p>
        </p:txBody>
      </p:sp>
      <p:sp>
        <p:nvSpPr>
          <p:cNvPr id="23" name="TextBox 22"/>
          <p:cNvSpPr txBox="1"/>
          <p:nvPr/>
        </p:nvSpPr>
        <p:spPr>
          <a:xfrm>
            <a:off x="173620" y="76200"/>
            <a:ext cx="2361236" cy="369332"/>
          </a:xfrm>
          <a:prstGeom prst="rect">
            <a:avLst/>
          </a:prstGeom>
          <a:noFill/>
        </p:spPr>
        <p:txBody>
          <a:bodyPr wrap="square" rtlCol="0">
            <a:spAutoFit/>
          </a:bodyPr>
          <a:lstStyle/>
          <a:p>
            <a:r>
              <a:rPr lang="en-GB" b="1" dirty="0">
                <a:solidFill>
                  <a:srgbClr val="002060"/>
                </a:solidFill>
                <a:latin typeface="Century Gothic" panose="020B0502020202020204" pitchFamily="34" charset="0"/>
              </a:rPr>
              <a:t>ANSWERS</a:t>
            </a:r>
          </a:p>
        </p:txBody>
      </p:sp>
      <p:sp>
        <p:nvSpPr>
          <p:cNvPr id="24" name="TextBox 23"/>
          <p:cNvSpPr txBox="1"/>
          <p:nvPr/>
        </p:nvSpPr>
        <p:spPr>
          <a:xfrm>
            <a:off x="5138057" y="6475222"/>
            <a:ext cx="3751299"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Nick Avery / Emma Marsden / Rachel Hawkes </a:t>
            </a:r>
          </a:p>
        </p:txBody>
      </p:sp>
      <p:sp>
        <p:nvSpPr>
          <p:cNvPr id="25" name="Rounded Rectangle 24"/>
          <p:cNvSpPr/>
          <p:nvPr/>
        </p:nvSpPr>
        <p:spPr>
          <a:xfrm>
            <a:off x="11248372" y="5870646"/>
            <a:ext cx="858003"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smtClean="0">
                <a:latin typeface="Century Gothic" panose="020B0502020202020204" pitchFamily="34" charset="0"/>
              </a:rPr>
              <a:t>leer</a:t>
            </a:r>
            <a:endParaRPr lang="en-GB" b="1" dirty="0">
              <a:latin typeface="Century Gothic" panose="020B0502020202020204" pitchFamily="34" charset="0"/>
            </a:endParaRPr>
          </a:p>
        </p:txBody>
      </p:sp>
    </p:spTree>
    <p:extLst>
      <p:ext uri="{BB962C8B-B14F-4D97-AF65-F5344CB8AC3E}">
        <p14:creationId xmlns:p14="http://schemas.microsoft.com/office/powerpoint/2010/main" val="313830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2747" y="90102"/>
            <a:ext cx="12272427" cy="2492990"/>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Now </a:t>
            </a:r>
            <a:r>
              <a:rPr lang="en-GB" sz="2400" dirty="0" smtClean="0">
                <a:solidFill>
                  <a:srgbClr val="002060"/>
                </a:solidFill>
                <a:latin typeface="Century Gothic" panose="020B0502020202020204" pitchFamily="34" charset="0"/>
              </a:rPr>
              <a:t>listen </a:t>
            </a:r>
            <a:r>
              <a:rPr lang="en-GB" sz="2400" dirty="0">
                <a:solidFill>
                  <a:srgbClr val="002060"/>
                </a:solidFill>
                <a:latin typeface="Century Gothic" panose="020B0502020202020204" pitchFamily="34" charset="0"/>
              </a:rPr>
              <a:t>to </a:t>
            </a:r>
            <a:r>
              <a:rPr lang="en-GB" sz="2400" dirty="0" smtClean="0">
                <a:solidFill>
                  <a:srgbClr val="002060"/>
                </a:solidFill>
                <a:latin typeface="Century Gothic" panose="020B0502020202020204" pitchFamily="34" charset="0"/>
              </a:rPr>
              <a:t>Marta </a:t>
            </a:r>
            <a:r>
              <a:rPr lang="en-GB" sz="2400" dirty="0">
                <a:solidFill>
                  <a:srgbClr val="002060"/>
                </a:solidFill>
                <a:latin typeface="Century Gothic" panose="020B0502020202020204" pitchFamily="34" charset="0"/>
              </a:rPr>
              <a:t>talk about </a:t>
            </a:r>
            <a:r>
              <a:rPr lang="en-GB" sz="2400" dirty="0" smtClean="0">
                <a:solidFill>
                  <a:srgbClr val="002060"/>
                </a:solidFill>
                <a:latin typeface="Century Gothic" panose="020B0502020202020204" pitchFamily="34" charset="0"/>
              </a:rPr>
              <a:t>her </a:t>
            </a:r>
            <a:r>
              <a:rPr lang="en-GB" sz="2400" dirty="0">
                <a:solidFill>
                  <a:srgbClr val="002060"/>
                </a:solidFill>
                <a:latin typeface="Century Gothic" panose="020B0502020202020204" pitchFamily="34" charset="0"/>
              </a:rPr>
              <a:t>new art teacher and two new biology teachers. Listen carefully - part of the sentence is missing.</a:t>
            </a:r>
          </a:p>
          <a:p>
            <a:endParaRPr lang="en-GB" sz="2400" dirty="0">
              <a:solidFill>
                <a:srgbClr val="002060"/>
              </a:solidFill>
              <a:latin typeface="Century Gothic" panose="020B0502020202020204" pitchFamily="34" charset="0"/>
            </a:endParaRPr>
          </a:p>
          <a:p>
            <a:endParaRPr lang="en-GB" sz="24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a:p>
            <a:endParaRPr lang="en-GB" sz="2000" dirty="0">
              <a:solidFill>
                <a:srgbClr val="002060"/>
              </a:solidFill>
              <a:latin typeface="Century Gothic" panose="020B0502020202020204" pitchFamily="34"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976364147"/>
              </p:ext>
            </p:extLst>
          </p:nvPr>
        </p:nvGraphicFramePr>
        <p:xfrm>
          <a:off x="928688" y="1002081"/>
          <a:ext cx="10844213" cy="5110622"/>
        </p:xfrm>
        <a:graphic>
          <a:graphicData uri="http://schemas.openxmlformats.org/drawingml/2006/table">
            <a:tbl>
              <a:tblPr firstRow="1" bandRow="1">
                <a:tableStyleId>{5DA37D80-6434-44D0-A028-1B22A696006F}</a:tableStyleId>
              </a:tblPr>
              <a:tblGrid>
                <a:gridCol w="3522281">
                  <a:extLst>
                    <a:ext uri="{9D8B030D-6E8A-4147-A177-3AD203B41FA5}">
                      <a16:colId xmlns:a16="http://schemas.microsoft.com/office/drawing/2014/main" val="1076796826"/>
                    </a:ext>
                  </a:extLst>
                </a:gridCol>
                <a:gridCol w="3482382">
                  <a:extLst>
                    <a:ext uri="{9D8B030D-6E8A-4147-A177-3AD203B41FA5}">
                      <a16:colId xmlns:a16="http://schemas.microsoft.com/office/drawing/2014/main" val="3026318580"/>
                    </a:ext>
                  </a:extLst>
                </a:gridCol>
                <a:gridCol w="3839550">
                  <a:extLst>
                    <a:ext uri="{9D8B030D-6E8A-4147-A177-3AD203B41FA5}">
                      <a16:colId xmlns:a16="http://schemas.microsoft.com/office/drawing/2014/main" val="1778868195"/>
                    </a:ext>
                  </a:extLst>
                </a:gridCol>
              </a:tblGrid>
              <a:tr h="464602">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r>
                        <a:rPr lang="en-GB" sz="2000" dirty="0">
                          <a:solidFill>
                            <a:schemeClr val="accent5">
                              <a:lumMod val="50000"/>
                            </a:schemeClr>
                          </a:solidFill>
                          <a:latin typeface="Century Gothic" panose="020B0502020202020204" pitchFamily="34" charset="0"/>
                        </a:rPr>
                        <a:t>El </a:t>
                      </a:r>
                      <a:r>
                        <a:rPr lang="en-GB" sz="2000" dirty="0" err="1">
                          <a:solidFill>
                            <a:schemeClr val="accent5">
                              <a:lumMod val="50000"/>
                            </a:schemeClr>
                          </a:solidFill>
                          <a:latin typeface="Century Gothic" panose="020B0502020202020204" pitchFamily="34" charset="0"/>
                        </a:rPr>
                        <a:t>profesor</a:t>
                      </a:r>
                      <a:r>
                        <a:rPr lang="en-GB" sz="2000" dirty="0">
                          <a:solidFill>
                            <a:schemeClr val="accent5">
                              <a:lumMod val="50000"/>
                            </a:schemeClr>
                          </a:solidFill>
                          <a:latin typeface="Century Gothic" panose="020B0502020202020204" pitchFamily="34" charset="0"/>
                        </a:rPr>
                        <a:t> de arte</a:t>
                      </a:r>
                      <a:endParaRPr lang="en-GB" sz="2000" b="0" dirty="0">
                        <a:solidFill>
                          <a:schemeClr val="accent5">
                            <a:lumMod val="50000"/>
                          </a:schemeClr>
                        </a:solidFill>
                        <a:latin typeface="Century Gothic" panose="020B0502020202020204" pitchFamily="34" charset="0"/>
                      </a:endParaRPr>
                    </a:p>
                  </a:txBody>
                  <a:tcPr/>
                </a:tc>
                <a:tc>
                  <a:txBody>
                    <a:bodyPr/>
                    <a:lstStyle/>
                    <a:p>
                      <a:r>
                        <a:rPr lang="en-GB" sz="2000" dirty="0">
                          <a:solidFill>
                            <a:schemeClr val="accent5">
                              <a:lumMod val="50000"/>
                            </a:schemeClr>
                          </a:solidFill>
                          <a:latin typeface="Century Gothic" panose="020B0502020202020204" pitchFamily="34" charset="0"/>
                        </a:rPr>
                        <a:t>Los </a:t>
                      </a:r>
                      <a:r>
                        <a:rPr lang="en-GB" sz="2000" dirty="0" err="1">
                          <a:solidFill>
                            <a:schemeClr val="accent5">
                              <a:lumMod val="50000"/>
                            </a:schemeClr>
                          </a:solidFill>
                          <a:latin typeface="Century Gothic" panose="020B0502020202020204" pitchFamily="34" charset="0"/>
                        </a:rPr>
                        <a:t>profesores</a:t>
                      </a:r>
                      <a:r>
                        <a:rPr lang="en-GB" sz="2000" baseline="0" dirty="0">
                          <a:solidFill>
                            <a:schemeClr val="accent5">
                              <a:lumMod val="50000"/>
                            </a:schemeClr>
                          </a:solidFill>
                          <a:latin typeface="Century Gothic" panose="020B0502020202020204" pitchFamily="34" charset="0"/>
                        </a:rPr>
                        <a:t> de </a:t>
                      </a:r>
                      <a:r>
                        <a:rPr lang="en-GB" sz="2000" baseline="0" dirty="0" err="1">
                          <a:solidFill>
                            <a:schemeClr val="accent5">
                              <a:lumMod val="50000"/>
                            </a:schemeClr>
                          </a:solidFill>
                          <a:latin typeface="Century Gothic" panose="020B0502020202020204" pitchFamily="34" charset="0"/>
                        </a:rPr>
                        <a:t>biología</a:t>
                      </a:r>
                      <a:endParaRPr lang="en-GB" sz="2000" b="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2693340449"/>
                  </a:ext>
                </a:extLst>
              </a:tr>
              <a:tr h="464602">
                <a:tc>
                  <a:txBody>
                    <a:bodyPr/>
                    <a:lstStyle/>
                    <a:p>
                      <a:r>
                        <a:rPr lang="en-GB" sz="2000" dirty="0">
                          <a:solidFill>
                            <a:schemeClr val="accent5">
                              <a:lumMod val="50000"/>
                            </a:schemeClr>
                          </a:solidFill>
                          <a:latin typeface="Century Gothic" panose="020B0502020202020204" pitchFamily="34" charset="0"/>
                        </a:rPr>
                        <a:t>Who is tall?</a:t>
                      </a:r>
                    </a:p>
                  </a:txBody>
                  <a:tcPr/>
                </a:tc>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3056283451"/>
                  </a:ext>
                </a:extLst>
              </a:tr>
              <a:tr h="4646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B0502020202020204" pitchFamily="34" charset="0"/>
                        </a:rPr>
                        <a:t>Who is young?</a:t>
                      </a:r>
                    </a:p>
                  </a:txBody>
                  <a:tcPr/>
                </a:tc>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2334054685"/>
                  </a:ext>
                </a:extLst>
              </a:tr>
              <a:tr h="464602">
                <a:tc>
                  <a:txBody>
                    <a:bodyPr/>
                    <a:lstStyle/>
                    <a:p>
                      <a:r>
                        <a:rPr lang="en-GB" sz="2000" dirty="0">
                          <a:solidFill>
                            <a:schemeClr val="accent5">
                              <a:lumMod val="50000"/>
                            </a:schemeClr>
                          </a:solidFill>
                          <a:latin typeface="Century Gothic" panose="020B0502020202020204" pitchFamily="34" charset="0"/>
                        </a:rPr>
                        <a:t>Who is clear?</a:t>
                      </a:r>
                    </a:p>
                  </a:txBody>
                  <a:tcPr/>
                </a:tc>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342174136"/>
                  </a:ext>
                </a:extLst>
              </a:tr>
              <a:tr h="464602">
                <a:tc>
                  <a:txBody>
                    <a:bodyPr/>
                    <a:lstStyle/>
                    <a:p>
                      <a:r>
                        <a:rPr lang="en-GB" sz="2000" dirty="0">
                          <a:solidFill>
                            <a:schemeClr val="accent5">
                              <a:lumMod val="50000"/>
                            </a:schemeClr>
                          </a:solidFill>
                          <a:latin typeface="Century Gothic" panose="020B0502020202020204" pitchFamily="34" charset="0"/>
                        </a:rPr>
                        <a:t>Who is responsible?</a:t>
                      </a:r>
                    </a:p>
                  </a:txBody>
                  <a:tcPr/>
                </a:tc>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2098029567"/>
                  </a:ext>
                </a:extLst>
              </a:tr>
              <a:tr h="464602">
                <a:tc>
                  <a:txBody>
                    <a:bodyPr/>
                    <a:lstStyle/>
                    <a:p>
                      <a:r>
                        <a:rPr lang="en-GB" sz="2000" dirty="0">
                          <a:solidFill>
                            <a:schemeClr val="accent5">
                              <a:lumMod val="50000"/>
                            </a:schemeClr>
                          </a:solidFill>
                          <a:latin typeface="Century Gothic" panose="020B0502020202020204" pitchFamily="34" charset="0"/>
                        </a:rPr>
                        <a:t>Who is patient?</a:t>
                      </a:r>
                    </a:p>
                  </a:txBody>
                  <a:tcPr/>
                </a:tc>
                <a:tc>
                  <a:txBody>
                    <a:bodyPr/>
                    <a:lstStyle/>
                    <a:p>
                      <a:endParaRPr lang="en-GB" sz="2000">
                        <a:solidFill>
                          <a:schemeClr val="accent5">
                            <a:lumMod val="50000"/>
                          </a:schemeClr>
                        </a:solidFill>
                        <a:latin typeface="Century Gothic" panose="020B0502020202020204" pitchFamily="34" charset="0"/>
                      </a:endParaRPr>
                    </a:p>
                  </a:txBody>
                  <a:tcPr/>
                </a:tc>
                <a:tc>
                  <a:txBody>
                    <a:bodyPr/>
                    <a:lstStyle/>
                    <a:p>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74358322"/>
                  </a:ext>
                </a:extLst>
              </a:tr>
              <a:tr h="464602">
                <a:tc>
                  <a:txBody>
                    <a:bodyPr/>
                    <a:lstStyle/>
                    <a:p>
                      <a:r>
                        <a:rPr lang="en-GB" sz="2000" dirty="0">
                          <a:solidFill>
                            <a:schemeClr val="accent5">
                              <a:lumMod val="50000"/>
                            </a:schemeClr>
                          </a:solidFill>
                          <a:latin typeface="Century Gothic" panose="020B0502020202020204" pitchFamily="34" charset="0"/>
                        </a:rPr>
                        <a:t>Who is</a:t>
                      </a:r>
                      <a:r>
                        <a:rPr lang="en-GB" sz="2000" baseline="0" dirty="0">
                          <a:solidFill>
                            <a:schemeClr val="accent5">
                              <a:lumMod val="50000"/>
                            </a:schemeClr>
                          </a:solidFill>
                          <a:latin typeface="Century Gothic" panose="020B0502020202020204" pitchFamily="34" charset="0"/>
                        </a:rPr>
                        <a:t> friendly</a:t>
                      </a:r>
                      <a:r>
                        <a:rPr lang="en-GB" sz="2000" dirty="0">
                          <a:solidFill>
                            <a:schemeClr val="accent5">
                              <a:lumMod val="50000"/>
                            </a:schemeClr>
                          </a:solidFill>
                          <a:latin typeface="Century Gothic" panose="020B0502020202020204" pitchFamily="34" charset="0"/>
                        </a:rPr>
                        <a:t>?</a:t>
                      </a:r>
                    </a:p>
                  </a:txBody>
                  <a:tcPr/>
                </a:tc>
                <a:tc>
                  <a:txBody>
                    <a:bodyPr/>
                    <a:lstStyle/>
                    <a:p>
                      <a:endParaRPr lang="en-GB" sz="2000">
                        <a:solidFill>
                          <a:schemeClr val="accent5">
                            <a:lumMod val="50000"/>
                          </a:schemeClr>
                        </a:solidFill>
                        <a:latin typeface="Century Gothic" panose="020B0502020202020204" pitchFamily="34" charset="0"/>
                      </a:endParaRPr>
                    </a:p>
                  </a:txBody>
                  <a:tcPr/>
                </a:tc>
                <a:tc>
                  <a:txBody>
                    <a:bodyPr/>
                    <a:lstStyle/>
                    <a:p>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1564621761"/>
                  </a:ext>
                </a:extLst>
              </a:tr>
              <a:tr h="464602">
                <a:tc>
                  <a:txBody>
                    <a:bodyPr/>
                    <a:lstStyle/>
                    <a:p>
                      <a:r>
                        <a:rPr lang="en-GB" sz="2000" dirty="0">
                          <a:solidFill>
                            <a:schemeClr val="accent5">
                              <a:lumMod val="50000"/>
                            </a:schemeClr>
                          </a:solidFill>
                          <a:latin typeface="Century Gothic" panose="020B0502020202020204" pitchFamily="34" charset="0"/>
                        </a:rPr>
                        <a:t>Who is dynamic?</a:t>
                      </a:r>
                    </a:p>
                  </a:txBody>
                  <a:tcPr/>
                </a:tc>
                <a:tc>
                  <a:txBody>
                    <a:bodyPr/>
                    <a:lstStyle/>
                    <a:p>
                      <a:endParaRPr lang="en-GB" sz="2000">
                        <a:solidFill>
                          <a:schemeClr val="accent5">
                            <a:lumMod val="50000"/>
                          </a:schemeClr>
                        </a:solidFill>
                        <a:latin typeface="Century Gothic" panose="020B0502020202020204" pitchFamily="34" charset="0"/>
                      </a:endParaRPr>
                    </a:p>
                  </a:txBody>
                  <a:tcPr/>
                </a:tc>
                <a:tc>
                  <a:txBody>
                    <a:bodyPr/>
                    <a:lstStyle/>
                    <a:p>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156383043"/>
                  </a:ext>
                </a:extLst>
              </a:tr>
              <a:tr h="464602">
                <a:tc>
                  <a:txBody>
                    <a:bodyPr/>
                    <a:lstStyle/>
                    <a:p>
                      <a:r>
                        <a:rPr lang="en-GB" sz="2000" dirty="0">
                          <a:solidFill>
                            <a:schemeClr val="accent5">
                              <a:lumMod val="50000"/>
                            </a:schemeClr>
                          </a:solidFill>
                          <a:latin typeface="Century Gothic" panose="020B0502020202020204" pitchFamily="34" charset="0"/>
                        </a:rPr>
                        <a:t>Who is attentive?</a:t>
                      </a:r>
                    </a:p>
                  </a:txBody>
                  <a:tcPr/>
                </a:tc>
                <a:tc>
                  <a:txBody>
                    <a:bodyPr/>
                    <a:lstStyle/>
                    <a:p>
                      <a:endParaRPr lang="en-GB" sz="2000">
                        <a:solidFill>
                          <a:schemeClr val="accent5">
                            <a:lumMod val="50000"/>
                          </a:schemeClr>
                        </a:solidFill>
                        <a:latin typeface="Century Gothic" panose="020B0502020202020204" pitchFamily="34" charset="0"/>
                      </a:endParaRPr>
                    </a:p>
                  </a:txBody>
                  <a:tcPr/>
                </a:tc>
                <a:tc>
                  <a:txBody>
                    <a:bodyPr/>
                    <a:lstStyle/>
                    <a:p>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1624424840"/>
                  </a:ext>
                </a:extLst>
              </a:tr>
              <a:tr h="464602">
                <a:tc>
                  <a:txBody>
                    <a:bodyPr/>
                    <a:lstStyle/>
                    <a:p>
                      <a:r>
                        <a:rPr lang="en-GB" sz="2000" dirty="0">
                          <a:solidFill>
                            <a:schemeClr val="accent5">
                              <a:lumMod val="50000"/>
                            </a:schemeClr>
                          </a:solidFill>
                          <a:latin typeface="Century Gothic" panose="020B0502020202020204" pitchFamily="34" charset="0"/>
                        </a:rPr>
                        <a:t>Who is intelligent?</a:t>
                      </a:r>
                    </a:p>
                  </a:txBody>
                  <a:tcPr/>
                </a:tc>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4175971627"/>
                  </a:ext>
                </a:extLst>
              </a:tr>
              <a:tr h="464602">
                <a:tc>
                  <a:txBody>
                    <a:bodyPr/>
                    <a:lstStyle/>
                    <a:p>
                      <a:r>
                        <a:rPr lang="en-GB" sz="2000" dirty="0">
                          <a:solidFill>
                            <a:schemeClr val="accent5">
                              <a:lumMod val="50000"/>
                            </a:schemeClr>
                          </a:solidFill>
                          <a:latin typeface="Century Gothic" panose="020B0502020202020204" pitchFamily="34" charset="0"/>
                        </a:rPr>
                        <a:t>Who is shy?</a:t>
                      </a:r>
                    </a:p>
                  </a:txBody>
                  <a:tcPr/>
                </a:tc>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endParaRPr lang="en-GB" sz="2000" dirty="0">
                        <a:solidFill>
                          <a:schemeClr val="accent5">
                            <a:lumMod val="50000"/>
                          </a:schemeClr>
                        </a:solidFill>
                        <a:latin typeface="Century Gothic" panose="020B0502020202020204" pitchFamily="34" charset="0"/>
                      </a:endParaRPr>
                    </a:p>
                  </a:txBody>
                  <a:tcPr/>
                </a:tc>
                <a:extLst>
                  <a:ext uri="{0D108BD9-81ED-4DB2-BD59-A6C34878D82A}">
                    <a16:rowId xmlns:a16="http://schemas.microsoft.com/office/drawing/2014/main" val="1002560307"/>
                  </a:ext>
                </a:extLst>
              </a:tr>
            </a:tbl>
          </a:graphicData>
        </a:graphic>
      </p:graphicFrame>
      <p:sp>
        <p:nvSpPr>
          <p:cNvPr id="6" name="Rounded Rectangle 5"/>
          <p:cNvSpPr/>
          <p:nvPr/>
        </p:nvSpPr>
        <p:spPr>
          <a:xfrm>
            <a:off x="10682774" y="5870646"/>
            <a:ext cx="142360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smtClean="0">
                <a:latin typeface="Century Gothic" panose="020B0502020202020204" pitchFamily="34" charset="0"/>
              </a:rPr>
              <a:t>escuchar</a:t>
            </a:r>
            <a:endParaRPr lang="en-GB" b="1" dirty="0">
              <a:latin typeface="Century Gothic" panose="020B0502020202020204" pitchFamily="34" charset="0"/>
            </a:endParaRPr>
          </a:p>
        </p:txBody>
      </p:sp>
      <p:sp>
        <p:nvSpPr>
          <p:cNvPr id="8" name="TextBox 7"/>
          <p:cNvSpPr txBox="1"/>
          <p:nvPr/>
        </p:nvSpPr>
        <p:spPr>
          <a:xfrm>
            <a:off x="5786276" y="1453288"/>
            <a:ext cx="44268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p>
        </p:txBody>
      </p:sp>
      <p:sp>
        <p:nvSpPr>
          <p:cNvPr id="9" name="TextBox 8"/>
          <p:cNvSpPr txBox="1"/>
          <p:nvPr/>
        </p:nvSpPr>
        <p:spPr>
          <a:xfrm>
            <a:off x="9750658" y="1980880"/>
            <a:ext cx="44268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p>
        </p:txBody>
      </p:sp>
      <p:sp>
        <p:nvSpPr>
          <p:cNvPr id="10" name="TextBox 9"/>
          <p:cNvSpPr txBox="1"/>
          <p:nvPr/>
        </p:nvSpPr>
        <p:spPr>
          <a:xfrm>
            <a:off x="9750656" y="2404326"/>
            <a:ext cx="44268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p>
        </p:txBody>
      </p:sp>
      <p:sp>
        <p:nvSpPr>
          <p:cNvPr id="11" name="TextBox 10"/>
          <p:cNvSpPr txBox="1"/>
          <p:nvPr/>
        </p:nvSpPr>
        <p:spPr>
          <a:xfrm>
            <a:off x="5786279" y="2823079"/>
            <a:ext cx="44268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p>
        </p:txBody>
      </p:sp>
      <p:sp>
        <p:nvSpPr>
          <p:cNvPr id="12" name="TextBox 11"/>
          <p:cNvSpPr txBox="1"/>
          <p:nvPr/>
        </p:nvSpPr>
        <p:spPr>
          <a:xfrm>
            <a:off x="9750656" y="3293409"/>
            <a:ext cx="44268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p>
        </p:txBody>
      </p:sp>
      <p:sp>
        <p:nvSpPr>
          <p:cNvPr id="13" name="TextBox 12"/>
          <p:cNvSpPr txBox="1"/>
          <p:nvPr/>
        </p:nvSpPr>
        <p:spPr>
          <a:xfrm>
            <a:off x="9750656" y="3748350"/>
            <a:ext cx="44268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p>
        </p:txBody>
      </p:sp>
      <p:sp>
        <p:nvSpPr>
          <p:cNvPr id="14" name="TextBox 13"/>
          <p:cNvSpPr txBox="1"/>
          <p:nvPr/>
        </p:nvSpPr>
        <p:spPr>
          <a:xfrm>
            <a:off x="9750656" y="4258326"/>
            <a:ext cx="44268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p>
        </p:txBody>
      </p:sp>
      <p:sp>
        <p:nvSpPr>
          <p:cNvPr id="15" name="TextBox 14"/>
          <p:cNvSpPr txBox="1"/>
          <p:nvPr/>
        </p:nvSpPr>
        <p:spPr>
          <a:xfrm>
            <a:off x="5786276" y="4681772"/>
            <a:ext cx="44268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p>
        </p:txBody>
      </p:sp>
      <p:sp>
        <p:nvSpPr>
          <p:cNvPr id="16" name="TextBox 15"/>
          <p:cNvSpPr txBox="1"/>
          <p:nvPr/>
        </p:nvSpPr>
        <p:spPr>
          <a:xfrm>
            <a:off x="9750656" y="5143437"/>
            <a:ext cx="44268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p>
        </p:txBody>
      </p:sp>
      <p:sp>
        <p:nvSpPr>
          <p:cNvPr id="17" name="TextBox 16"/>
          <p:cNvSpPr txBox="1"/>
          <p:nvPr/>
        </p:nvSpPr>
        <p:spPr>
          <a:xfrm>
            <a:off x="5786276" y="5655456"/>
            <a:ext cx="44268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p>
        </p:txBody>
      </p:sp>
      <p:sp>
        <p:nvSpPr>
          <p:cNvPr id="18" name="TextBox 17"/>
          <p:cNvSpPr txBox="1"/>
          <p:nvPr/>
        </p:nvSpPr>
        <p:spPr>
          <a:xfrm>
            <a:off x="5138057" y="6475222"/>
            <a:ext cx="3751299"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Nick Avery / Emma Marsden / Rachel Hawkes </a:t>
            </a:r>
          </a:p>
        </p:txBody>
      </p:sp>
      <p:sp>
        <p:nvSpPr>
          <p:cNvPr id="19" name="Action Button: Custom 18">
            <a:hlinkClick r:id="" action="ppaction://noaction" highlightClick="1">
              <a:snd r:embed="rId3" name="1. es alto.wav"/>
            </a:hlinkClick>
          </p:cNvPr>
          <p:cNvSpPr/>
          <p:nvPr/>
        </p:nvSpPr>
        <p:spPr>
          <a:xfrm>
            <a:off x="348720" y="1554176"/>
            <a:ext cx="414926" cy="25989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entury Gothic" panose="020B0502020202020204" pitchFamily="34" charset="0"/>
              </a:rPr>
              <a:t>1</a:t>
            </a:r>
            <a:endParaRPr lang="en-GB" sz="2000" b="1" dirty="0">
              <a:latin typeface="Century Gothic" panose="020B0502020202020204" pitchFamily="34" charset="0"/>
            </a:endParaRPr>
          </a:p>
        </p:txBody>
      </p:sp>
      <p:sp>
        <p:nvSpPr>
          <p:cNvPr id="20" name="Action Button: Custom 19">
            <a:hlinkClick r:id="" action="ppaction://noaction" highlightClick="1">
              <a:snd r:embed="rId4" name="2. son jovenes.wav"/>
            </a:hlinkClick>
          </p:cNvPr>
          <p:cNvSpPr/>
          <p:nvPr/>
        </p:nvSpPr>
        <p:spPr>
          <a:xfrm>
            <a:off x="348720" y="2027378"/>
            <a:ext cx="414926" cy="25989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entury Gothic" panose="020B0502020202020204" pitchFamily="34" charset="0"/>
              </a:rPr>
              <a:t>2</a:t>
            </a:r>
            <a:endParaRPr lang="en-GB" sz="2000" b="1" dirty="0">
              <a:latin typeface="Century Gothic" panose="020B0502020202020204" pitchFamily="34" charset="0"/>
            </a:endParaRPr>
          </a:p>
        </p:txBody>
      </p:sp>
      <p:sp>
        <p:nvSpPr>
          <p:cNvPr id="21" name="Action Button: Custom 20">
            <a:hlinkClick r:id="" action="ppaction://noaction" highlightClick="1">
              <a:snd r:embed="rId5" name="3. son claros.wav"/>
            </a:hlinkClick>
          </p:cNvPr>
          <p:cNvSpPr/>
          <p:nvPr/>
        </p:nvSpPr>
        <p:spPr>
          <a:xfrm>
            <a:off x="348720" y="2493157"/>
            <a:ext cx="414926" cy="25989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entury Gothic" panose="020B0502020202020204" pitchFamily="34" charset="0"/>
              </a:rPr>
              <a:t>3</a:t>
            </a:r>
            <a:endParaRPr lang="en-GB" sz="2000" b="1" dirty="0">
              <a:latin typeface="Century Gothic" panose="020B0502020202020204" pitchFamily="34" charset="0"/>
            </a:endParaRPr>
          </a:p>
        </p:txBody>
      </p:sp>
      <p:sp>
        <p:nvSpPr>
          <p:cNvPr id="22" name="Action Button: Custom 21">
            <a:hlinkClick r:id="" action="ppaction://noaction" highlightClick="1">
              <a:snd r:embed="rId6" name="4. es responsable.wav"/>
            </a:hlinkClick>
          </p:cNvPr>
          <p:cNvSpPr/>
          <p:nvPr/>
        </p:nvSpPr>
        <p:spPr>
          <a:xfrm>
            <a:off x="336415" y="2926484"/>
            <a:ext cx="414926" cy="25989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entury Gothic" panose="020B0502020202020204" pitchFamily="34" charset="0"/>
              </a:rPr>
              <a:t>4</a:t>
            </a:r>
            <a:endParaRPr lang="en-GB" sz="2000" b="1" dirty="0">
              <a:latin typeface="Century Gothic" panose="020B0502020202020204" pitchFamily="34" charset="0"/>
            </a:endParaRPr>
          </a:p>
        </p:txBody>
      </p:sp>
      <p:sp>
        <p:nvSpPr>
          <p:cNvPr id="23" name="Action Button: Custom 22">
            <a:hlinkClick r:id="" action="ppaction://noaction" highlightClick="1">
              <a:snd r:embed="rId7" name="5. son pacientes.wav"/>
            </a:hlinkClick>
          </p:cNvPr>
          <p:cNvSpPr/>
          <p:nvPr/>
        </p:nvSpPr>
        <p:spPr>
          <a:xfrm>
            <a:off x="336415" y="3394297"/>
            <a:ext cx="414926" cy="25989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entury Gothic" panose="020B0502020202020204" pitchFamily="34" charset="0"/>
              </a:rPr>
              <a:t>5</a:t>
            </a:r>
            <a:endParaRPr lang="en-GB" sz="2000" b="1" dirty="0">
              <a:latin typeface="Century Gothic" panose="020B0502020202020204" pitchFamily="34" charset="0"/>
            </a:endParaRPr>
          </a:p>
        </p:txBody>
      </p:sp>
      <p:sp>
        <p:nvSpPr>
          <p:cNvPr id="24" name="Action Button: Custom 23">
            <a:hlinkClick r:id="" action="ppaction://noaction" highlightClick="1">
              <a:snd r:embed="rId8" name="6. son amables.wav"/>
            </a:hlinkClick>
          </p:cNvPr>
          <p:cNvSpPr/>
          <p:nvPr/>
        </p:nvSpPr>
        <p:spPr>
          <a:xfrm>
            <a:off x="348720" y="3849238"/>
            <a:ext cx="414926" cy="25989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entury Gothic" panose="020B0502020202020204" pitchFamily="34" charset="0"/>
              </a:rPr>
              <a:t>6</a:t>
            </a:r>
            <a:endParaRPr lang="en-GB" sz="2000" b="1" dirty="0">
              <a:latin typeface="Century Gothic" panose="020B0502020202020204" pitchFamily="34" charset="0"/>
            </a:endParaRPr>
          </a:p>
        </p:txBody>
      </p:sp>
      <p:sp>
        <p:nvSpPr>
          <p:cNvPr id="25" name="Action Button: Custom 24">
            <a:hlinkClick r:id="" action="ppaction://noaction" highlightClick="1">
              <a:snd r:embed="rId9" name="7. son dinamicos.wav"/>
            </a:hlinkClick>
          </p:cNvPr>
          <p:cNvSpPr/>
          <p:nvPr/>
        </p:nvSpPr>
        <p:spPr>
          <a:xfrm>
            <a:off x="336415" y="4339856"/>
            <a:ext cx="414926" cy="25989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entury Gothic" panose="020B0502020202020204" pitchFamily="34" charset="0"/>
              </a:rPr>
              <a:t>7</a:t>
            </a:r>
            <a:endParaRPr lang="en-GB" sz="2000" b="1" dirty="0">
              <a:latin typeface="Century Gothic" panose="020B0502020202020204" pitchFamily="34" charset="0"/>
            </a:endParaRPr>
          </a:p>
        </p:txBody>
      </p:sp>
      <p:sp>
        <p:nvSpPr>
          <p:cNvPr id="26" name="Action Button: Custom 25">
            <a:hlinkClick r:id="" action="ppaction://noaction" highlightClick="1">
              <a:snd r:embed="rId10" name="8. es atento.wav"/>
            </a:hlinkClick>
          </p:cNvPr>
          <p:cNvSpPr/>
          <p:nvPr/>
        </p:nvSpPr>
        <p:spPr>
          <a:xfrm>
            <a:off x="336415" y="4816481"/>
            <a:ext cx="414926" cy="25989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entury Gothic" panose="020B0502020202020204" pitchFamily="34" charset="0"/>
              </a:rPr>
              <a:t>8</a:t>
            </a:r>
            <a:endParaRPr lang="en-GB" sz="2000" b="1" dirty="0">
              <a:latin typeface="Century Gothic" panose="020B0502020202020204" pitchFamily="34" charset="0"/>
            </a:endParaRPr>
          </a:p>
        </p:txBody>
      </p:sp>
      <p:sp>
        <p:nvSpPr>
          <p:cNvPr id="27" name="Action Button: Custom 26">
            <a:hlinkClick r:id="" action="ppaction://noaction" highlightClick="1">
              <a:snd r:embed="rId11" name="9. son inteligentes.wav"/>
            </a:hlinkClick>
          </p:cNvPr>
          <p:cNvSpPr/>
          <p:nvPr/>
        </p:nvSpPr>
        <p:spPr>
          <a:xfrm>
            <a:off x="348720" y="5238262"/>
            <a:ext cx="414926" cy="25989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smtClean="0">
                <a:latin typeface="Century Gothic" panose="020B0502020202020204" pitchFamily="34" charset="0"/>
              </a:rPr>
              <a:t>9</a:t>
            </a:r>
            <a:endParaRPr lang="en-GB" sz="2000" b="1" dirty="0">
              <a:latin typeface="Century Gothic" panose="020B0502020202020204" pitchFamily="34" charset="0"/>
            </a:endParaRPr>
          </a:p>
        </p:txBody>
      </p:sp>
      <p:sp>
        <p:nvSpPr>
          <p:cNvPr id="28" name="Action Button: Custom 27">
            <a:hlinkClick r:id="" action="ppaction://noaction" highlightClick="1">
              <a:snd r:embed="rId12" name="10. es timido.wav"/>
            </a:hlinkClick>
          </p:cNvPr>
          <p:cNvSpPr/>
          <p:nvPr/>
        </p:nvSpPr>
        <p:spPr>
          <a:xfrm>
            <a:off x="336415" y="5753865"/>
            <a:ext cx="414926" cy="259891"/>
          </a:xfrm>
          <a:prstGeom prst="actionButtonBlank">
            <a:avLst/>
          </a:prstGeom>
          <a:solidFill>
            <a:srgbClr val="EA5F00"/>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smtClean="0">
                <a:latin typeface="Century Gothic" panose="020B0502020202020204" pitchFamily="34" charset="0"/>
              </a:rPr>
              <a:t>10</a:t>
            </a:r>
            <a:endParaRPr lang="en-GB" sz="1600" b="1" dirty="0">
              <a:latin typeface="Century Gothic" panose="020B0502020202020204" pitchFamily="34" charset="0"/>
            </a:endParaRPr>
          </a:p>
        </p:txBody>
      </p:sp>
    </p:spTree>
    <p:extLst>
      <p:ext uri="{BB962C8B-B14F-4D97-AF65-F5344CB8AC3E}">
        <p14:creationId xmlns:p14="http://schemas.microsoft.com/office/powerpoint/2010/main" val="177744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P spid="10" grpId="0"/>
      <p:bldP spid="11" grpId="0"/>
      <p:bldP spid="12" grpId="0"/>
      <p:bldP spid="13" grpId="0"/>
      <p:bldP spid="14" grpId="0"/>
      <p:bldP spid="1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0544" y="261478"/>
            <a:ext cx="6738305" cy="1325563"/>
          </a:xfrm>
        </p:spPr>
        <p:txBody>
          <a:bodyPr/>
          <a:lstStyle/>
          <a:p>
            <a:r>
              <a:rPr lang="en-GB" dirty="0"/>
              <a:t>Your new teachers!</a:t>
            </a:r>
          </a:p>
        </p:txBody>
      </p:sp>
      <p:sp>
        <p:nvSpPr>
          <p:cNvPr id="4" name="TextBox 3"/>
          <p:cNvSpPr txBox="1"/>
          <p:nvPr/>
        </p:nvSpPr>
        <p:spPr>
          <a:xfrm>
            <a:off x="1015045" y="1494639"/>
            <a:ext cx="10024430" cy="1815882"/>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This year you have some new teachers and you’re telling a friend about them.</a:t>
            </a:r>
          </a:p>
          <a:p>
            <a:endParaRPr lang="en-GB" sz="2800" dirty="0">
              <a:solidFill>
                <a:srgbClr val="002060"/>
              </a:solidFill>
              <a:latin typeface="Century Gothic" panose="020B0502020202020204" pitchFamily="34" charset="0"/>
            </a:endParaRPr>
          </a:p>
          <a:p>
            <a:endParaRPr lang="en-GB" sz="2800" dirty="0">
              <a:solidFill>
                <a:srgbClr val="002060"/>
              </a:solidFill>
              <a:latin typeface="Century Gothic" panose="020B0502020202020204" pitchFamily="34" charset="0"/>
            </a:endParaRPr>
          </a:p>
        </p:txBody>
      </p:sp>
      <p:sp>
        <p:nvSpPr>
          <p:cNvPr id="5" name="Rounded Rectangle 4"/>
          <p:cNvSpPr/>
          <p:nvPr/>
        </p:nvSpPr>
        <p:spPr>
          <a:xfrm>
            <a:off x="9590314" y="5866080"/>
            <a:ext cx="248194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smtClean="0">
                <a:latin typeface="Century Gothic" panose="020B0502020202020204" pitchFamily="34" charset="0"/>
              </a:rPr>
              <a:t>hablar</a:t>
            </a:r>
            <a:r>
              <a:rPr lang="en-GB" b="1" dirty="0" smtClean="0">
                <a:latin typeface="Century Gothic" panose="020B0502020202020204" pitchFamily="34" charset="0"/>
              </a:rPr>
              <a:t> </a:t>
            </a:r>
            <a:r>
              <a:rPr lang="en-GB" b="1" dirty="0">
                <a:latin typeface="Century Gothic" panose="020B0502020202020204" pitchFamily="34" charset="0"/>
              </a:rPr>
              <a:t>/ </a:t>
            </a:r>
            <a:r>
              <a:rPr lang="en-GB" b="1" dirty="0" err="1" smtClean="0">
                <a:latin typeface="Century Gothic" panose="020B0502020202020204" pitchFamily="34" charset="0"/>
              </a:rPr>
              <a:t>escuchar</a:t>
            </a:r>
            <a:endParaRPr lang="en-GB" b="1" dirty="0">
              <a:latin typeface="Century Gothic" panose="020B0502020202020204" pitchFamily="34" charset="0"/>
            </a:endParaRPr>
          </a:p>
        </p:txBody>
      </p:sp>
      <p:sp>
        <p:nvSpPr>
          <p:cNvPr id="6" name="TextBox 5"/>
          <p:cNvSpPr txBox="1"/>
          <p:nvPr/>
        </p:nvSpPr>
        <p:spPr>
          <a:xfrm>
            <a:off x="957895" y="2820202"/>
            <a:ext cx="10138730" cy="1661993"/>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Using the prompts on your cards, talk about:</a:t>
            </a:r>
          </a:p>
          <a:p>
            <a:pPr marL="514350" indent="-514350">
              <a:buAutoNum type="alphaLcParenR"/>
            </a:pPr>
            <a:r>
              <a:rPr lang="en-GB" sz="2800" dirty="0">
                <a:solidFill>
                  <a:srgbClr val="002060"/>
                </a:solidFill>
                <a:latin typeface="Century Gothic" panose="020B0502020202020204" pitchFamily="34" charset="0"/>
              </a:rPr>
              <a:t>the new history teacher.</a:t>
            </a:r>
          </a:p>
          <a:p>
            <a:pPr marL="514350" indent="-514350">
              <a:buAutoNum type="alphaLcParenR"/>
            </a:pPr>
            <a:r>
              <a:rPr lang="en-GB" sz="2800" dirty="0">
                <a:solidFill>
                  <a:srgbClr val="002060"/>
                </a:solidFill>
                <a:latin typeface="Century Gothic" panose="020B0502020202020204" pitchFamily="34" charset="0"/>
              </a:rPr>
              <a:t>the two new maths teachers.</a:t>
            </a:r>
          </a:p>
          <a:p>
            <a:endParaRPr lang="en-GB" dirty="0">
              <a:solidFill>
                <a:srgbClr val="002060"/>
              </a:solidFill>
            </a:endParaRPr>
          </a:p>
        </p:txBody>
      </p:sp>
      <p:sp>
        <p:nvSpPr>
          <p:cNvPr id="7" name="TextBox 6"/>
          <p:cNvSpPr txBox="1"/>
          <p:nvPr/>
        </p:nvSpPr>
        <p:spPr>
          <a:xfrm>
            <a:off x="858927" y="4367365"/>
            <a:ext cx="9386255" cy="800219"/>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Your partner will be listening and taking notes.</a:t>
            </a:r>
          </a:p>
          <a:p>
            <a:endParaRPr lang="en-GB" dirty="0">
              <a:solidFill>
                <a:srgbClr val="002060"/>
              </a:solidFill>
            </a:endParaRPr>
          </a:p>
        </p:txBody>
      </p:sp>
      <p:sp>
        <p:nvSpPr>
          <p:cNvPr id="10" name="TextBox 9"/>
          <p:cNvSpPr txBox="1"/>
          <p:nvPr/>
        </p:nvSpPr>
        <p:spPr>
          <a:xfrm>
            <a:off x="957895" y="5083911"/>
            <a:ext cx="7334250" cy="800219"/>
          </a:xfrm>
          <a:prstGeom prst="rect">
            <a:avLst/>
          </a:prstGeom>
          <a:noFill/>
        </p:spPr>
        <p:txBody>
          <a:bodyPr wrap="square" rtlCol="0">
            <a:spAutoFit/>
          </a:bodyPr>
          <a:lstStyle/>
          <a:p>
            <a:r>
              <a:rPr lang="en-GB" sz="2800" dirty="0">
                <a:solidFill>
                  <a:srgbClr val="002060"/>
                </a:solidFill>
                <a:latin typeface="Century Gothic" panose="020B0502020202020204" pitchFamily="34" charset="0"/>
              </a:rPr>
              <a:t>Remember to use ‘</a:t>
            </a:r>
            <a:r>
              <a:rPr lang="en-GB" sz="2800" dirty="0" err="1">
                <a:solidFill>
                  <a:srgbClr val="002060"/>
                </a:solidFill>
                <a:latin typeface="Century Gothic" panose="020B0502020202020204" pitchFamily="34" charset="0"/>
              </a:rPr>
              <a:t>es</a:t>
            </a:r>
            <a:r>
              <a:rPr lang="en-GB" sz="2800" dirty="0">
                <a:solidFill>
                  <a:srgbClr val="002060"/>
                </a:solidFill>
                <a:latin typeface="Century Gothic" panose="020B0502020202020204" pitchFamily="34" charset="0"/>
              </a:rPr>
              <a:t>’ and ‘son’!</a:t>
            </a:r>
          </a:p>
          <a:p>
            <a:endParaRPr lang="en-GB" dirty="0">
              <a:solidFill>
                <a:srgbClr val="002060"/>
              </a:solidFill>
            </a:endParaRPr>
          </a:p>
        </p:txBody>
      </p:sp>
      <p:sp>
        <p:nvSpPr>
          <p:cNvPr id="9" name="TextBox 8"/>
          <p:cNvSpPr txBox="1"/>
          <p:nvPr/>
        </p:nvSpPr>
        <p:spPr>
          <a:xfrm>
            <a:off x="5138057" y="6475222"/>
            <a:ext cx="3751299"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Nick Avery / Emma Marsden / Rachel Hawkes </a:t>
            </a:r>
          </a:p>
        </p:txBody>
      </p:sp>
    </p:spTree>
    <p:extLst>
      <p:ext uri="{BB962C8B-B14F-4D97-AF65-F5344CB8AC3E}">
        <p14:creationId xmlns:p14="http://schemas.microsoft.com/office/powerpoint/2010/main" val="1314012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528" y="1356406"/>
            <a:ext cx="1409163" cy="1409163"/>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 t="6204" r="14213"/>
          <a:stretch/>
        </p:blipFill>
        <p:spPr>
          <a:xfrm>
            <a:off x="2265305" y="1385001"/>
            <a:ext cx="1311199" cy="1433605"/>
          </a:xfrm>
          <a:prstGeom prst="rect">
            <a:avLst/>
          </a:prstGeom>
        </p:spPr>
      </p:pic>
      <p:sp>
        <p:nvSpPr>
          <p:cNvPr id="11" name="TextBox 10"/>
          <p:cNvSpPr txBox="1"/>
          <p:nvPr/>
        </p:nvSpPr>
        <p:spPr>
          <a:xfrm>
            <a:off x="354332" y="128216"/>
            <a:ext cx="3222172" cy="523220"/>
          </a:xfrm>
          <a:prstGeom prst="rect">
            <a:avLst/>
          </a:prstGeom>
          <a:noFill/>
        </p:spPr>
        <p:txBody>
          <a:bodyPr wrap="square" rtlCol="0">
            <a:spAutoFit/>
          </a:bodyPr>
          <a:lstStyle/>
          <a:p>
            <a:r>
              <a:rPr lang="en-GB" sz="2800" b="1" dirty="0">
                <a:solidFill>
                  <a:srgbClr val="002060"/>
                </a:solidFill>
                <a:latin typeface="Century Gothic" panose="020B0502020202020204" pitchFamily="34" charset="0"/>
              </a:rPr>
              <a:t>Student A</a:t>
            </a:r>
          </a:p>
        </p:txBody>
      </p: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72226" y="4020247"/>
            <a:ext cx="1448678" cy="1448678"/>
          </a:xfrm>
          <a:prstGeom prst="rect">
            <a:avLst/>
          </a:prstGeom>
        </p:spPr>
      </p:pic>
      <p:sp>
        <p:nvSpPr>
          <p:cNvPr id="10" name="Rectangle 9"/>
          <p:cNvSpPr/>
          <p:nvPr/>
        </p:nvSpPr>
        <p:spPr>
          <a:xfrm>
            <a:off x="883665" y="838520"/>
            <a:ext cx="2734906" cy="1982169"/>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TextBox 11"/>
          <p:cNvSpPr txBox="1"/>
          <p:nvPr/>
        </p:nvSpPr>
        <p:spPr>
          <a:xfrm>
            <a:off x="1724663" y="916598"/>
            <a:ext cx="1325383"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1. tall</a:t>
            </a:r>
          </a:p>
        </p:txBody>
      </p:sp>
      <p:sp>
        <p:nvSpPr>
          <p:cNvPr id="26" name="Rectangle 25"/>
          <p:cNvSpPr/>
          <p:nvPr/>
        </p:nvSpPr>
        <p:spPr>
          <a:xfrm>
            <a:off x="848557" y="3618728"/>
            <a:ext cx="2757468" cy="1961241"/>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26"/>
          <p:cNvSpPr txBox="1"/>
          <p:nvPr/>
        </p:nvSpPr>
        <p:spPr>
          <a:xfrm>
            <a:off x="1304693" y="3611624"/>
            <a:ext cx="1886946"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2. attentive</a:t>
            </a:r>
          </a:p>
        </p:txBody>
      </p:sp>
      <p:pic>
        <p:nvPicPr>
          <p:cNvPr id="56" name="Picture 5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59569" y="1250599"/>
            <a:ext cx="1448678" cy="1448678"/>
          </a:xfrm>
          <a:prstGeom prst="rect">
            <a:avLst/>
          </a:prstGeom>
        </p:spPr>
      </p:pic>
      <p:sp>
        <p:nvSpPr>
          <p:cNvPr id="57" name="Rectangle 56"/>
          <p:cNvSpPr/>
          <p:nvPr/>
        </p:nvSpPr>
        <p:spPr>
          <a:xfrm>
            <a:off x="4005125" y="857365"/>
            <a:ext cx="2757468" cy="1961241"/>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Box 59"/>
          <p:cNvSpPr txBox="1"/>
          <p:nvPr/>
        </p:nvSpPr>
        <p:spPr>
          <a:xfrm>
            <a:off x="4632359" y="894002"/>
            <a:ext cx="1730332"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3. young</a:t>
            </a:r>
          </a:p>
        </p:txBody>
      </p:sp>
      <p:pic>
        <p:nvPicPr>
          <p:cNvPr id="61" name="Picture 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48988" y="4136614"/>
            <a:ext cx="1409163" cy="1409163"/>
          </a:xfrm>
          <a:prstGeom prst="rect">
            <a:avLst/>
          </a:prstGeom>
        </p:spPr>
      </p:pic>
      <p:pic>
        <p:nvPicPr>
          <p:cNvPr id="62" name="Picture 61"/>
          <p:cNvPicPr>
            <a:picLocks noChangeAspect="1"/>
          </p:cNvPicPr>
          <p:nvPr/>
        </p:nvPicPr>
        <p:blipFill rotWithShape="1">
          <a:blip r:embed="rId4" cstate="print">
            <a:extLst>
              <a:ext uri="{28A0092B-C50C-407E-A947-70E740481C1C}">
                <a14:useLocalDpi xmlns:a14="http://schemas.microsoft.com/office/drawing/2010/main" val="0"/>
              </a:ext>
            </a:extLst>
          </a:blip>
          <a:srcRect l="-1" t="6204" r="14213"/>
          <a:stretch/>
        </p:blipFill>
        <p:spPr>
          <a:xfrm>
            <a:off x="5386765" y="4165209"/>
            <a:ext cx="1311199" cy="1433605"/>
          </a:xfrm>
          <a:prstGeom prst="rect">
            <a:avLst/>
          </a:prstGeom>
        </p:spPr>
      </p:pic>
      <p:sp>
        <p:nvSpPr>
          <p:cNvPr id="63" name="Rectangle 62"/>
          <p:cNvSpPr/>
          <p:nvPr/>
        </p:nvSpPr>
        <p:spPr>
          <a:xfrm>
            <a:off x="4005125" y="3618728"/>
            <a:ext cx="2734906" cy="1982169"/>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p:cNvSpPr txBox="1"/>
          <p:nvPr/>
        </p:nvSpPr>
        <p:spPr>
          <a:xfrm>
            <a:off x="4229694" y="3646839"/>
            <a:ext cx="232342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4. intelligent</a:t>
            </a:r>
          </a:p>
        </p:txBody>
      </p:sp>
      <p:pic>
        <p:nvPicPr>
          <p:cNvPr id="66" name="Picture 6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3591" y="1250599"/>
            <a:ext cx="1448678" cy="1448678"/>
          </a:xfrm>
          <a:prstGeom prst="rect">
            <a:avLst/>
          </a:prstGeom>
        </p:spPr>
      </p:pic>
      <p:sp>
        <p:nvSpPr>
          <p:cNvPr id="67" name="Rectangle 66"/>
          <p:cNvSpPr/>
          <p:nvPr/>
        </p:nvSpPr>
        <p:spPr>
          <a:xfrm>
            <a:off x="7149147" y="857365"/>
            <a:ext cx="2757468" cy="1961241"/>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TextBox 67"/>
          <p:cNvSpPr txBox="1"/>
          <p:nvPr/>
        </p:nvSpPr>
        <p:spPr>
          <a:xfrm>
            <a:off x="7622584" y="882782"/>
            <a:ext cx="18955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5. patient</a:t>
            </a:r>
          </a:p>
        </p:txBody>
      </p:sp>
      <p:pic>
        <p:nvPicPr>
          <p:cNvPr id="69" name="Picture 6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5572" y="4129510"/>
            <a:ext cx="1409163" cy="1409163"/>
          </a:xfrm>
          <a:prstGeom prst="rect">
            <a:avLst/>
          </a:prstGeom>
        </p:spPr>
      </p:pic>
      <p:pic>
        <p:nvPicPr>
          <p:cNvPr id="70" name="Picture 69"/>
          <p:cNvPicPr>
            <a:picLocks noChangeAspect="1"/>
          </p:cNvPicPr>
          <p:nvPr/>
        </p:nvPicPr>
        <p:blipFill rotWithShape="1">
          <a:blip r:embed="rId4" cstate="print">
            <a:extLst>
              <a:ext uri="{28A0092B-C50C-407E-A947-70E740481C1C}">
                <a14:useLocalDpi xmlns:a14="http://schemas.microsoft.com/office/drawing/2010/main" val="0"/>
              </a:ext>
            </a:extLst>
          </a:blip>
          <a:srcRect l="-1" t="6204" r="14213"/>
          <a:stretch/>
        </p:blipFill>
        <p:spPr>
          <a:xfrm>
            <a:off x="8553349" y="4158105"/>
            <a:ext cx="1311199" cy="1433605"/>
          </a:xfrm>
          <a:prstGeom prst="rect">
            <a:avLst/>
          </a:prstGeom>
        </p:spPr>
      </p:pic>
      <p:sp>
        <p:nvSpPr>
          <p:cNvPr id="71" name="Rectangle 70"/>
          <p:cNvSpPr/>
          <p:nvPr/>
        </p:nvSpPr>
        <p:spPr>
          <a:xfrm>
            <a:off x="7171709" y="3611624"/>
            <a:ext cx="2734906" cy="1982169"/>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TextBox 71"/>
          <p:cNvSpPr txBox="1"/>
          <p:nvPr/>
        </p:nvSpPr>
        <p:spPr>
          <a:xfrm>
            <a:off x="7396278" y="3639735"/>
            <a:ext cx="232342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6. shy </a:t>
            </a:r>
          </a:p>
        </p:txBody>
      </p:sp>
      <p:sp>
        <p:nvSpPr>
          <p:cNvPr id="28" name="TextBox 27"/>
          <p:cNvSpPr txBox="1"/>
          <p:nvPr/>
        </p:nvSpPr>
        <p:spPr>
          <a:xfrm>
            <a:off x="5138057" y="6475222"/>
            <a:ext cx="3751299"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Nick Avery / Emma Marsden / Rachel Hawkes </a:t>
            </a:r>
          </a:p>
        </p:txBody>
      </p:sp>
      <p:sp>
        <p:nvSpPr>
          <p:cNvPr id="29" name="Rounded Rectangle 28"/>
          <p:cNvSpPr/>
          <p:nvPr/>
        </p:nvSpPr>
        <p:spPr>
          <a:xfrm>
            <a:off x="9590314" y="5866080"/>
            <a:ext cx="2481942" cy="400919"/>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smtClean="0">
                <a:latin typeface="Century Gothic" panose="020B0502020202020204" pitchFamily="34" charset="0"/>
              </a:rPr>
              <a:t>hablar</a:t>
            </a:r>
            <a:r>
              <a:rPr lang="en-GB" b="1" dirty="0" smtClean="0">
                <a:latin typeface="Century Gothic" panose="020B0502020202020204" pitchFamily="34" charset="0"/>
              </a:rPr>
              <a:t> </a:t>
            </a:r>
            <a:r>
              <a:rPr lang="en-GB" b="1" dirty="0">
                <a:latin typeface="Century Gothic" panose="020B0502020202020204" pitchFamily="34" charset="0"/>
              </a:rPr>
              <a:t>/ </a:t>
            </a:r>
            <a:r>
              <a:rPr lang="en-GB" b="1" dirty="0" err="1" smtClean="0">
                <a:latin typeface="Century Gothic" panose="020B0502020202020204" pitchFamily="34" charset="0"/>
              </a:rPr>
              <a:t>escuchar</a:t>
            </a:r>
            <a:endParaRPr lang="en-GB" b="1" dirty="0">
              <a:latin typeface="Century Gothic" panose="020B0502020202020204" pitchFamily="34" charset="0"/>
            </a:endParaRPr>
          </a:p>
        </p:txBody>
      </p:sp>
    </p:spTree>
    <p:extLst>
      <p:ext uri="{BB962C8B-B14F-4D97-AF65-F5344CB8AC3E}">
        <p14:creationId xmlns:p14="http://schemas.microsoft.com/office/powerpoint/2010/main" val="83429374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w Cen MT">
      <a:maj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anish_French_German_Templates (2).pptx" id="{30E28854-302B-4733-9883-753A70868D1A}" vid="{5A19C407-B07F-4991-B60B-FF1D41BF5924}"/>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2101</TotalTime>
  <Words>2325</Words>
  <Application>Microsoft Office PowerPoint</Application>
  <PresentationFormat>Widescreen</PresentationFormat>
  <Paragraphs>405</Paragraphs>
  <Slides>20</Slides>
  <Notes>18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20</vt:i4>
      </vt:variant>
    </vt:vector>
  </HeadingPairs>
  <TitlesOfParts>
    <vt:vector size="28" baseType="lpstr">
      <vt:lpstr>Arial</vt:lpstr>
      <vt:lpstr>Calibri</vt:lpstr>
      <vt:lpstr>Calibri Light</vt:lpstr>
      <vt:lpstr>Century Gothic</vt:lpstr>
      <vt:lpstr>Tw Cen MT</vt:lpstr>
      <vt:lpstr>Wingdings</vt:lpstr>
      <vt:lpstr>Office Theme</vt:lpstr>
      <vt:lpstr>1_Office Theme</vt:lpstr>
      <vt:lpstr>PowerPoint Presentation</vt:lpstr>
      <vt:lpstr>Talking about one thing vs more than one:  Using ‘es’ and ‘son’  </vt:lpstr>
      <vt:lpstr>La nueva profesora</vt:lpstr>
      <vt:lpstr>PowerPoint Presentation</vt:lpstr>
      <vt:lpstr>La nueva profesora</vt:lpstr>
      <vt:lpstr>PowerPoint Presentation</vt:lpstr>
      <vt:lpstr>PowerPoint Presentation</vt:lpstr>
      <vt:lpstr>Your new teachers!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Nicholas Avery</cp:lastModifiedBy>
  <cp:revision>149</cp:revision>
  <dcterms:created xsi:type="dcterms:W3CDTF">2019-03-13T19:15:09Z</dcterms:created>
  <dcterms:modified xsi:type="dcterms:W3CDTF">2019-05-15T12:41:08Z</dcterms:modified>
</cp:coreProperties>
</file>