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710" r:id="rId2"/>
    <p:sldMasterId id="2147483760" r:id="rId3"/>
    <p:sldMasterId id="2147483773" r:id="rId4"/>
    <p:sldMasterId id="2147483786" r:id="rId5"/>
  </p:sldMasterIdLst>
  <p:notesMasterIdLst>
    <p:notesMasterId r:id="rId52"/>
  </p:notesMasterIdLst>
  <p:sldIdLst>
    <p:sldId id="259" r:id="rId6"/>
    <p:sldId id="560" r:id="rId7"/>
    <p:sldId id="561" r:id="rId8"/>
    <p:sldId id="562" r:id="rId9"/>
    <p:sldId id="503" r:id="rId10"/>
    <p:sldId id="563" r:id="rId11"/>
    <p:sldId id="603" r:id="rId12"/>
    <p:sldId id="605" r:id="rId13"/>
    <p:sldId id="604" r:id="rId14"/>
    <p:sldId id="606" r:id="rId15"/>
    <p:sldId id="607" r:id="rId16"/>
    <p:sldId id="608" r:id="rId17"/>
    <p:sldId id="609" r:id="rId18"/>
    <p:sldId id="602" r:id="rId19"/>
    <p:sldId id="521" r:id="rId20"/>
    <p:sldId id="519" r:id="rId21"/>
    <p:sldId id="635" r:id="rId22"/>
    <p:sldId id="315" r:id="rId23"/>
    <p:sldId id="273" r:id="rId24"/>
    <p:sldId id="625" r:id="rId25"/>
    <p:sldId id="281" r:id="rId26"/>
    <p:sldId id="617" r:id="rId27"/>
    <p:sldId id="618" r:id="rId28"/>
    <p:sldId id="558" r:id="rId29"/>
    <p:sldId id="611" r:id="rId30"/>
    <p:sldId id="601" r:id="rId31"/>
    <p:sldId id="612" r:id="rId32"/>
    <p:sldId id="504" r:id="rId33"/>
    <p:sldId id="619" r:id="rId34"/>
    <p:sldId id="282" r:id="rId35"/>
    <p:sldId id="620" r:id="rId36"/>
    <p:sldId id="621" r:id="rId37"/>
    <p:sldId id="622" r:id="rId38"/>
    <p:sldId id="624" r:id="rId39"/>
    <p:sldId id="623" r:id="rId40"/>
    <p:sldId id="615" r:id="rId41"/>
    <p:sldId id="279" r:id="rId42"/>
    <p:sldId id="616" r:id="rId43"/>
    <p:sldId id="597" r:id="rId44"/>
    <p:sldId id="627" r:id="rId45"/>
    <p:sldId id="632" r:id="rId46"/>
    <p:sldId id="633" r:id="rId47"/>
    <p:sldId id="634" r:id="rId48"/>
    <p:sldId id="641" r:id="rId49"/>
    <p:sldId id="490" r:id="rId50"/>
    <p:sldId id="26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erine Morris" initials="CM" lastIdx="1" clrIdx="0">
    <p:extLst>
      <p:ext uri="{19B8F6BF-5375-455C-9EA6-DF929625EA0E}">
        <p15:presenceInfo xmlns:p15="http://schemas.microsoft.com/office/powerpoint/2012/main" userId="Catherine Morris" providerId="None"/>
      </p:ext>
    </p:extLst>
  </p:cmAuthor>
  <p:cmAuthor id="2" name="Natalie Finlayson" initials="NF" lastIdx="1" clrIdx="1">
    <p:extLst>
      <p:ext uri="{19B8F6BF-5375-455C-9EA6-DF929625EA0E}">
        <p15:presenceInfo xmlns:p15="http://schemas.microsoft.com/office/powerpoint/2012/main" userId="Natalie Finlay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FF6600"/>
    <a:srgbClr val="E87D1E"/>
    <a:srgbClr val="203864"/>
    <a:srgbClr val="115076"/>
    <a:srgbClr val="104F75"/>
    <a:srgbClr val="FFE8CB"/>
    <a:srgbClr val="FFF4E7"/>
    <a:srgbClr val="BE12BA"/>
    <a:srgbClr val="D1DF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96" autoAdjust="0"/>
    <p:restoredTop sz="64153" autoAdjust="0"/>
  </p:normalViewPr>
  <p:slideViewPr>
    <p:cSldViewPr snapToGrid="0">
      <p:cViewPr varScale="1">
        <p:scale>
          <a:sx n="43" d="100"/>
          <a:sy n="43" d="100"/>
        </p:scale>
        <p:origin x="1532" y="3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39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21/07/2021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r.de/ratgeber/karriere/traumberuf-strassenbauerin-11433660.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r.de/ratgeber/karriere/traumberuf-strassenbauerin-11433660.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speaker teacher feedback provided by Stephanie Cross.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several SSCs</a:t>
            </a:r>
            <a:endParaRPr lang="en-GB" sz="1200" b="1" dirty="0"/>
          </a:p>
          <a:p>
            <a:pPr algn="l"/>
            <a:r>
              <a:rPr lang="en-GB" sz="1200" dirty="0">
                <a:solidFill>
                  <a:prstClr val="white"/>
                </a:solidFill>
              </a:rPr>
              <a:t>Authentic non-fiction texts: ich </a:t>
            </a:r>
            <a:r>
              <a:rPr lang="en-GB" sz="1200" dirty="0" err="1">
                <a:solidFill>
                  <a:prstClr val="white"/>
                </a:solidFill>
              </a:rPr>
              <a:t>lebe</a:t>
            </a:r>
            <a:r>
              <a:rPr lang="en-GB" sz="1200" dirty="0">
                <a:solidFill>
                  <a:prstClr val="white"/>
                </a:solidFill>
              </a:rPr>
              <a:t> </a:t>
            </a:r>
            <a:r>
              <a:rPr lang="en-GB" sz="1200" dirty="0" err="1">
                <a:solidFill>
                  <a:prstClr val="white"/>
                </a:solidFill>
              </a:rPr>
              <a:t>für</a:t>
            </a:r>
            <a:r>
              <a:rPr lang="en-GB" sz="1200" dirty="0">
                <a:solidFill>
                  <a:prstClr val="white"/>
                </a:solidFill>
              </a:rPr>
              <a:t> den </a:t>
            </a:r>
            <a:r>
              <a:rPr lang="en-GB" sz="1200" dirty="0" err="1">
                <a:solidFill>
                  <a:prstClr val="white"/>
                </a:solidFill>
              </a:rPr>
              <a:t>Fußball</a:t>
            </a:r>
            <a:r>
              <a:rPr lang="en-GB" sz="1200" dirty="0">
                <a:solidFill>
                  <a:prstClr val="white"/>
                </a:solidFill>
              </a:rPr>
              <a:t>, </a:t>
            </a:r>
            <a:r>
              <a:rPr lang="en-GB" sz="1200" dirty="0" err="1">
                <a:solidFill>
                  <a:prstClr val="white"/>
                </a:solidFill>
              </a:rPr>
              <a:t>Traumberuf</a:t>
            </a:r>
            <a:r>
              <a:rPr lang="en-GB" sz="1200" dirty="0">
                <a:solidFill>
                  <a:prstClr val="white"/>
                </a:solidFill>
              </a:rPr>
              <a:t>, </a:t>
            </a:r>
            <a:r>
              <a:rPr lang="en-GB" sz="1200" dirty="0" err="1">
                <a:solidFill>
                  <a:prstClr val="white"/>
                </a:solidFill>
              </a:rPr>
              <a:t>Strassenbauerin</a:t>
            </a:r>
            <a:endParaRPr lang="en-GB" sz="1200" dirty="0">
              <a:solidFill>
                <a:prstClr val="white"/>
              </a:solidFill>
            </a:endParaRPr>
          </a:p>
          <a:p>
            <a:pPr algn="l"/>
            <a:r>
              <a:rPr lang="en-US" sz="1200" dirty="0">
                <a:solidFill>
                  <a:prstClr val="white"/>
                </a:solidFill>
              </a:rPr>
              <a:t>Introduction of </a:t>
            </a:r>
            <a:r>
              <a:rPr lang="en-US" sz="1200" b="1" dirty="0" err="1">
                <a:solidFill>
                  <a:prstClr val="white"/>
                </a:solidFill>
              </a:rPr>
              <a:t>wenn</a:t>
            </a:r>
            <a:r>
              <a:rPr lang="en-US" sz="1200" b="1" dirty="0">
                <a:solidFill>
                  <a:prstClr val="white"/>
                </a:solidFill>
              </a:rPr>
              <a:t> + WO3</a:t>
            </a:r>
            <a:r>
              <a:rPr lang="en-US" sz="1200" dirty="0">
                <a:solidFill>
                  <a:prstClr val="white"/>
                </a:solidFill>
              </a:rPr>
              <a:t>, </a:t>
            </a:r>
            <a:r>
              <a:rPr lang="en-US" sz="1200" b="1" dirty="0">
                <a:solidFill>
                  <a:prstClr val="white"/>
                </a:solidFill>
              </a:rPr>
              <a:t>preposition ‘</a:t>
            </a:r>
            <a:r>
              <a:rPr lang="en-US" sz="1200" b="1" dirty="0" err="1">
                <a:solidFill>
                  <a:prstClr val="white"/>
                </a:solidFill>
              </a:rPr>
              <a:t>aus</a:t>
            </a:r>
            <a:r>
              <a:rPr lang="en-US" sz="1200" b="1" dirty="0">
                <a:solidFill>
                  <a:prstClr val="white"/>
                </a:solidFill>
              </a:rPr>
              <a:t>’</a:t>
            </a:r>
          </a:p>
          <a:p>
            <a:pPr algn="l"/>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8.3.2.6</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bauen [667] studieren [600] Ausbildung [1174] Freizeit [2594] Karriere [1813] Traum [992] relativ [571] wenn [42] aus</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[37] pro [412] tausend [1177]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8.3.2.1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bringen [153] gebracht [153] verlieren [313] verloren [313] Insel [1029] Meer [852] Reise [734]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Wind [1124] halb [443] stark [178] nach</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[34] vor</a:t>
            </a:r>
            <a:r>
              <a:rPr lang="de-DE" sz="1200" b="0" i="0" u="none" strike="noStrike" kern="1200" cap="none" baseline="30000" dirty="0">
                <a:solidFill>
                  <a:schemeClr val="tx1"/>
                </a:solidFill>
                <a:effectLst/>
                <a:latin typeface="+mn-lt"/>
                <a:ea typeface="Calibri"/>
                <a:cs typeface="Calibri"/>
                <a:sym typeface="Calibri"/>
              </a:rPr>
              <a:t>3</a:t>
            </a:r>
            <a:r>
              <a:rPr lang="de-DE" sz="1200" b="0" i="0" u="none" strike="noStrike" kern="1200" cap="none" dirty="0">
                <a:solidFill>
                  <a:schemeClr val="tx1"/>
                </a:solidFill>
                <a:effectLst/>
                <a:latin typeface="+mn-lt"/>
                <a:ea typeface="Calibri"/>
                <a:cs typeface="Calibri"/>
                <a:sym typeface="Calibri"/>
              </a:rPr>
              <a:t> [50]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8.2.2.5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kennen [216] Anwalt [1887] Deutschland [140] Firma [686] Firmen [686] Weile [1631] gleich [141] einmal [124] bei [29] seit [130] vor</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[50]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slide </a:t>
            </a:r>
            <a:r>
              <a:rPr lang="en-GB" b="1" dirty="0"/>
              <a:t>4/8.</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967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slide </a:t>
            </a:r>
            <a:r>
              <a:rPr lang="en-GB" b="1" dirty="0"/>
              <a:t>5/8.</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862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This is slide </a:t>
            </a:r>
            <a:r>
              <a:rPr lang="en-GB" b="1" dirty="0"/>
              <a:t>6/8.</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351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This is slide </a:t>
            </a:r>
            <a:r>
              <a:rPr lang="en-GB" b="1" dirty="0"/>
              <a:t>7/8.</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830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slide </a:t>
            </a:r>
            <a:r>
              <a:rPr lang="en-GB" b="1" dirty="0"/>
              <a:t>8/8.</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639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Bimodal input; written recognition of this week’s new vocabulary in context; reading comprehension.</a:t>
            </a:r>
            <a:br>
              <a:rPr lang="en-GB" dirty="0"/>
            </a:br>
            <a:br>
              <a:rPr lang="en-GB" dirty="0"/>
            </a:br>
            <a:r>
              <a:rPr lang="en-GB" b="1" dirty="0"/>
              <a:t>Procedure:</a:t>
            </a:r>
            <a:br>
              <a:rPr lang="en-GB" dirty="0"/>
            </a:br>
            <a:r>
              <a:rPr lang="en-GB" dirty="0"/>
              <a:t>1. Click on a number to hear a section of the text read aloud. The audio stops just before each question mark.</a:t>
            </a:r>
          </a:p>
          <a:p>
            <a:r>
              <a:rPr lang="en-GB" dirty="0"/>
              <a:t>2. Students read along. When the audio stops, ensure comprehension of the text that has been heard up to that point. Pay particular attention to the words which precede and follow the question mark (see below for suggested hints).</a:t>
            </a:r>
          </a:p>
          <a:p>
            <a:r>
              <a:rPr lang="en-GB" dirty="0"/>
              <a:t>3. Students choose,</a:t>
            </a:r>
            <a:r>
              <a:rPr lang="en-GB" baseline="0" dirty="0"/>
              <a:t> </a:t>
            </a:r>
            <a:r>
              <a:rPr lang="en-GB" dirty="0"/>
              <a:t>from the distractors in the blue box, the word that they think is hidden.</a:t>
            </a:r>
          </a:p>
          <a:p>
            <a:r>
              <a:rPr lang="en-GB" dirty="0"/>
              <a:t>4. Click to reveal the answer.</a:t>
            </a:r>
          </a:p>
          <a:p>
            <a:r>
              <a:rPr lang="en-GB" dirty="0"/>
              <a:t>5. Click on the next number to restart the audio.</a:t>
            </a:r>
          </a:p>
          <a:p>
            <a:r>
              <a:rPr lang="en-GB" dirty="0"/>
              <a:t>6. Repeat steps 1-5 until the whole text has played.</a:t>
            </a:r>
          </a:p>
          <a:p>
            <a:r>
              <a:rPr lang="en-GB" dirty="0"/>
              <a:t>7. Click to reveal the note about the past tense of </a:t>
            </a:r>
            <a:r>
              <a:rPr lang="en-GB" i="1" dirty="0" err="1"/>
              <a:t>faszinieren</a:t>
            </a:r>
            <a:r>
              <a:rPr lang="en-GB" i="0" dirty="0"/>
              <a:t>.</a:t>
            </a:r>
          </a:p>
          <a:p>
            <a:endParaRPr lang="en-GB"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AT"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 Traumberuf Straßenbauerin. </a:t>
            </a:r>
            <a:r>
              <a:rPr lang="de-DE"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Der Girls' Day will Mädchen Männerberufe näher bringen. Janet Schulz (22)…</a:t>
            </a:r>
            <a:br>
              <a:rPr lang="de-DE"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de-DE"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de-DE" sz="1200" b="0" i="0" u="none"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Ask students</a:t>
            </a:r>
            <a:r>
              <a:rPr lang="de-DE"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what is </a:t>
            </a:r>
            <a:r>
              <a:rPr lang="de-DE" sz="1200" b="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Dresden</a:t>
            </a:r>
            <a:r>
              <a:rPr lang="de-DE"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They may not have heard of it. Explain that it is the name of the city and perhaps give some brief information </a:t>
            </a:r>
            <a:br>
              <a:rPr lang="de-DE"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de-DE"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about it. Ask which word is likely to come before the name of a city.</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i="0"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2. </a:t>
            </a:r>
            <a:r>
              <a:rPr lang="en-GB" sz="1200" b="1" i="0" dirty="0" err="1">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aus</a:t>
            </a:r>
            <a:r>
              <a:rPr lang="en-GB" sz="1200" b="1"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Dresden </a:t>
            </a:r>
            <a:r>
              <a:rPr lang="en-GB" sz="1200" b="0" i="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macht</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200" b="0" i="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eine</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b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Ask students look at the words which surround the gap. Remind them of the usage note about </a:t>
            </a:r>
            <a:r>
              <a:rPr lang="en-GB" sz="1200" b="0"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Ausbildung</a:t>
            </a:r>
            <a:r>
              <a:rPr lang="en-GB" sz="1200" b="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on the vocabulary slide. What must you do </a:t>
            </a:r>
            <a:b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to become a road builder?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i="0"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3. </a:t>
            </a:r>
            <a:r>
              <a:rPr lang="en-GB" sz="1200" b="1" i="0" dirty="0" err="1">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Ausbildung</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200" b="0" i="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zur</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de-AT" sz="1200" b="0" i="0" dirty="0">
                <a:solidFill>
                  <a:srgbClr val="1F3864"/>
                </a:solidFill>
                <a:effectLst/>
                <a:latin typeface="+mj-lt"/>
                <a:ea typeface="SimSun" panose="02010600030101010101" pitchFamily="2" charset="-122"/>
                <a:cs typeface="Times New Roman" panose="02020603050405020304" pitchFamily="18" charset="0"/>
              </a:rPr>
              <a:t>Straßenbauerin.</a:t>
            </a:r>
            <a:r>
              <a:rPr lang="de-AT"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Manche Mädchen träumen von Puppen und schöne Kleidung, nicht so Janet Schultz. «Straßen haben mich immer </a:t>
            </a:r>
            <a:br>
              <a:rPr lang="de-AT"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de-AT"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fasziniert», sagt sie. Das Interesse liegt in der Familie: Ihr Opa hat Brücken…</a:t>
            </a:r>
            <a:br>
              <a:rPr lang="de-AT"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de-AT"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Ask students to look at the words before the gap. Which tense is indicate by the presence of </a:t>
            </a:r>
            <a:r>
              <a:rPr lang="de-AT" sz="1200" b="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hat</a:t>
            </a:r>
            <a:r>
              <a:rPr lang="de-AT"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What type of word is needed to complete the tense ?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AT"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What can you do to bridges?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AT" sz="1200" b="0" i="0"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4. </a:t>
            </a:r>
            <a:r>
              <a:rPr lang="de-AT" sz="1200" b="1" i="0"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gebaut</a:t>
            </a:r>
            <a:r>
              <a:rPr lang="de-AT"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Janet ist als Kind in ihrer…</a:t>
            </a:r>
            <a:br>
              <a:rPr lang="de-AT"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de-AT"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Ask students to consider the phrases </a:t>
            </a:r>
            <a:r>
              <a:rPr lang="de-AT" sz="1200" b="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in ihrer. </a:t>
            </a:r>
            <a:r>
              <a:rPr lang="de-AT"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They may need some help with this as they have not seen </a:t>
            </a:r>
            <a:r>
              <a:rPr lang="de-AT" sz="1200" b="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ihre </a:t>
            </a:r>
            <a:r>
              <a:rPr lang="de-AT"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in the dative before. Explain that the   </a:t>
            </a:r>
            <a:br>
              <a:rPr lang="de-AT"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de-AT"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structure means 'in her‘. They may guess </a:t>
            </a:r>
            <a:r>
              <a:rPr lang="de-AT" sz="1200" b="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Karriere </a:t>
            </a:r>
            <a:r>
              <a:rPr lang="de-AT"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or </a:t>
            </a:r>
            <a:r>
              <a:rPr lang="de-AT" sz="1200" b="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Traum,</a:t>
            </a:r>
            <a:r>
              <a:rPr lang="de-AT"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both of which are semantically possible answers and should be commended (it is not </a:t>
            </a:r>
            <a:br>
              <a:rPr lang="de-AT"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de-AT"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expected at this stage that students will connect </a:t>
            </a:r>
            <a:r>
              <a:rPr lang="de-AT" sz="1200" b="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ihrer </a:t>
            </a:r>
            <a:r>
              <a:rPr lang="de-AT"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with a feminine noun).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AT" sz="1200" b="0" i="0"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5. </a:t>
            </a:r>
            <a:r>
              <a:rPr lang="de-AT" sz="1200" b="1" i="0"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Freizeit</a:t>
            </a:r>
            <a:r>
              <a:rPr lang="de-AT" sz="1200" b="1"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de-AT"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mit ihm auf die Baustelle gegangen. Seit damals ist es klar: eine…</a:t>
            </a:r>
            <a:br>
              <a:rPr lang="de-AT"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de-AT"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Ask students what kind of word </a:t>
            </a:r>
            <a:r>
              <a:rPr lang="de-AT" sz="1200" b="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eine </a:t>
            </a:r>
            <a:r>
              <a:rPr lang="de-AT"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introduces (a feminine noun).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AT" sz="1200" b="0" i="0"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6. </a:t>
            </a:r>
            <a:r>
              <a:rPr lang="de-AT" sz="1200" b="1" i="0"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Karriere</a:t>
            </a:r>
            <a:r>
              <a:rPr lang="de-AT"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als </a:t>
            </a:r>
            <a:r>
              <a:rPr lang="de-AT" sz="1200" b="0" i="0" dirty="0">
                <a:solidFill>
                  <a:srgbClr val="1F3864"/>
                </a:solidFill>
                <a:effectLst/>
                <a:latin typeface="+mj-lt"/>
                <a:ea typeface="SimSun" panose="02010600030101010101" pitchFamily="2" charset="-122"/>
                <a:cs typeface="Times New Roman" panose="02020603050405020304" pitchFamily="18" charset="0"/>
              </a:rPr>
              <a:t>Straßenbauerin</a:t>
            </a:r>
            <a:r>
              <a:rPr lang="de-AT"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ist ihr…</a:t>
            </a:r>
            <a:br>
              <a:rPr lang="de-AT"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de-AT"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Ask student what kind of word </a:t>
            </a:r>
            <a:r>
              <a:rPr lang="de-AT" sz="1200" b="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ihr </a:t>
            </a:r>
            <a:r>
              <a:rPr lang="de-AT"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introduces (a masculine or neuter noun).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AT" sz="1200" b="0" i="0"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7. </a:t>
            </a:r>
            <a:r>
              <a:rPr lang="de-AT" sz="1200" b="1" i="0"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Traum</a:t>
            </a:r>
            <a:r>
              <a:rPr lang="de-AT"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«Am </a:t>
            </a:r>
            <a:r>
              <a:rPr lang="en-GB" sz="1200" b="0" i="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Anfang</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war es…</a:t>
            </a:r>
            <a:b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Ask students what kind of word could describe an adjective.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i="0"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8. </a:t>
            </a:r>
            <a:r>
              <a:rPr lang="en-GB" sz="1200" b="1" i="0" dirty="0" err="1">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relativ</a:t>
            </a:r>
            <a:r>
              <a:rPr lang="en-GB" sz="1200" b="0" i="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1200" b="0" i="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schwierig</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r>
              <a:rPr lang="de-AT"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erzählt </a:t>
            </a:r>
            <a:r>
              <a:rPr lang="en-GB" sz="1200" b="0" i="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Janet</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200" b="0" i="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Früher</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hat </a:t>
            </a:r>
            <a:r>
              <a:rPr lang="en-GB" sz="1200" b="0" i="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sie</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200" b="0" i="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frauentypischen</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200" b="0" i="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Arbeiten</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200" b="0" i="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wie</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200" b="0" i="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putzen</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200" b="0" i="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oder</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200" b="0" i="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Kaffeekochen</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200" b="0" i="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bekommen</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Aber </a:t>
            </a:r>
            <a:r>
              <a:rPr lang="en-GB" sz="1200" b="0" i="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jetzt</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200" b="0" i="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nicht</a:t>
            </a:r>
            <a:r>
              <a:rPr lang="en-GB" sz="1200" b="0" i="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1200" b="0" i="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mehr</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«Heute </a:t>
            </a:r>
            <a:b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200" b="0" i="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wissen</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alle, </a:t>
            </a:r>
            <a:r>
              <a:rPr lang="en-GB" sz="1200" b="0" i="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dass</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ich so gut </a:t>
            </a:r>
            <a:r>
              <a:rPr lang="en-GB" sz="1200" b="0" i="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wie</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die </a:t>
            </a:r>
            <a:r>
              <a:rPr lang="en-GB" sz="1200" b="0" i="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Männer</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200" b="0" i="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arbeite</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200" b="0" i="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sagt</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200" b="0" i="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sie</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«Das </a:t>
            </a:r>
            <a:r>
              <a:rPr lang="en-GB" sz="1200" b="0" i="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macht</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200" b="0" i="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richtig</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200" b="0" i="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Spaß</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Janet </a:t>
            </a:r>
            <a:r>
              <a:rPr lang="en-GB" sz="1200" b="0" i="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wird</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200" b="0" i="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vielleicht</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200" b="0" i="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Bauingenieurwissenschaften</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b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Ask students to identify the tense indicated by </a:t>
            </a:r>
            <a:r>
              <a:rPr lang="en-GB" sz="1200" b="0"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wird</a:t>
            </a:r>
            <a:r>
              <a:rPr lang="en-GB" sz="1200" b="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and what kind of word they expect to complete the clause (verb in infinitive). Ask them to check </a:t>
            </a:r>
            <a:b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whether the remaining word </a:t>
            </a:r>
            <a:r>
              <a:rPr lang="en-GB" sz="1200" b="0"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wenn</a:t>
            </a:r>
            <a:r>
              <a:rPr lang="en-GB" sz="1200" b="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fits the context. They are only likely to work this out by process of elimination, but it provides a convenient lead-in to </a:t>
            </a:r>
            <a:b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12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the further information given about it on slide 18.</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i="0"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9. </a:t>
            </a:r>
            <a:r>
              <a:rPr lang="en-GB" sz="1200" b="1" i="0" dirty="0" err="1">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studieren</a:t>
            </a:r>
            <a:r>
              <a:rPr lang="en-GB" sz="1200" b="0" i="0"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200" b="1" i="0" dirty="0" err="1">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wenn</a:t>
            </a:r>
            <a:r>
              <a:rPr lang="en-GB" sz="1200" b="1" i="0"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200" b="0" i="0" dirty="0" err="1">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sie</a:t>
            </a:r>
            <a:r>
              <a:rPr lang="en-GB" sz="1200" b="0" i="0"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200" b="0" i="0" dirty="0" err="1">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später</a:t>
            </a:r>
            <a:r>
              <a:rPr lang="en-GB" sz="1200" b="0" i="0"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 an die Universität </a:t>
            </a:r>
            <a:r>
              <a:rPr lang="en-GB" sz="1200" b="0" i="0" dirty="0" err="1">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geht</a:t>
            </a:r>
            <a:r>
              <a:rPr lang="en-GB" sz="1200" b="0" i="0"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0" i="0"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baseline="0" dirty="0"/>
              <a:t>Word frequency of cognates used (1 is the most frequent word in German):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0" baseline="0" dirty="0" err="1"/>
              <a:t>fasziniert</a:t>
            </a:r>
            <a:r>
              <a:rPr lang="en-GB" b="0" baseline="0" dirty="0"/>
              <a:t> [</a:t>
            </a:r>
            <a:r>
              <a:rPr lang="en-GB" b="0" baseline="0" dirty="0" err="1"/>
              <a:t>faszinieren</a:t>
            </a:r>
            <a:r>
              <a:rPr lang="en-GB" b="0" baseline="0" dirty="0"/>
              <a:t> 2655] Interesse [606]</a:t>
            </a:r>
            <a:br>
              <a:rPr lang="en-GB" baseline="0" dirty="0"/>
            </a:br>
            <a:r>
              <a:rPr lang="en-GB" i="1" dirty="0"/>
              <a:t>Source: Jones, R.L. &amp; </a:t>
            </a:r>
            <a:r>
              <a:rPr lang="en-GB" i="1" dirty="0" err="1"/>
              <a:t>Tschirner</a:t>
            </a:r>
            <a:r>
              <a:rPr lang="en-GB" i="1" dirty="0"/>
              <a:t>, E. (2019). A frequency dictionary of German: core vocabulary for learners. Routledge</a:t>
            </a:r>
            <a:endParaRPr lang="de-AT" sz="120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de-AT" sz="1200" b="1" baseline="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baseline="0" dirty="0"/>
              <a:t>Word frequency of unknown words used (1 is the most frequent word in German):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0" baseline="0" dirty="0" err="1"/>
              <a:t>Traumberuf</a:t>
            </a:r>
            <a:r>
              <a:rPr lang="en-GB" b="0" baseline="0" dirty="0"/>
              <a:t> [</a:t>
            </a:r>
            <a:r>
              <a:rPr lang="en-GB" b="0" baseline="0" dirty="0" err="1"/>
              <a:t>Traum</a:t>
            </a:r>
            <a:r>
              <a:rPr lang="en-GB" b="0" baseline="0" dirty="0"/>
              <a:t> 992; </a:t>
            </a:r>
            <a:r>
              <a:rPr lang="en-GB" b="0" baseline="0" dirty="0" err="1"/>
              <a:t>Beruf</a:t>
            </a:r>
            <a:r>
              <a:rPr lang="en-GB" b="0" baseline="0" dirty="0"/>
              <a:t> 1036] </a:t>
            </a:r>
            <a:r>
              <a:rPr lang="en-GB" b="0" baseline="0" dirty="0" err="1"/>
              <a:t>Männerberuf</a:t>
            </a:r>
            <a:r>
              <a:rPr lang="en-GB" b="0" baseline="0" dirty="0"/>
              <a:t> [Mann 121; </a:t>
            </a:r>
            <a:r>
              <a:rPr lang="en-GB" b="0" baseline="0" dirty="0" err="1"/>
              <a:t>Beruf</a:t>
            </a:r>
            <a:r>
              <a:rPr lang="en-GB" b="0" baseline="0" dirty="0"/>
              <a:t> 1036] </a:t>
            </a:r>
            <a:r>
              <a:rPr lang="en-GB" b="0" baseline="0" dirty="0" err="1"/>
              <a:t>Straßenbauer</a:t>
            </a:r>
            <a:r>
              <a:rPr lang="en-GB" b="0" baseline="0" dirty="0"/>
              <a:t> [</a:t>
            </a:r>
            <a:r>
              <a:rPr lang="en-GB" b="0" baseline="0" dirty="0" err="1"/>
              <a:t>Straße</a:t>
            </a:r>
            <a:r>
              <a:rPr lang="en-GB" b="0" baseline="0" dirty="0"/>
              <a:t> 391; Bauer 1548] </a:t>
            </a:r>
            <a:r>
              <a:rPr lang="en-GB" b="0" baseline="0" dirty="0" err="1"/>
              <a:t>träumen</a:t>
            </a:r>
            <a:r>
              <a:rPr lang="en-GB" b="0" baseline="0" dirty="0"/>
              <a:t> [1793] </a:t>
            </a:r>
            <a:r>
              <a:rPr lang="en-GB" b="0" baseline="0" dirty="0" err="1"/>
              <a:t>Puppe</a:t>
            </a:r>
            <a:r>
              <a:rPr lang="en-GB" b="0" baseline="0" dirty="0"/>
              <a:t> [4674] </a:t>
            </a:r>
            <a:r>
              <a:rPr lang="en-GB" b="0" baseline="0" dirty="0" err="1"/>
              <a:t>Opa</a:t>
            </a:r>
            <a:r>
              <a:rPr lang="en-GB" b="0" baseline="0" dirty="0"/>
              <a:t> [2776] Brücke [1938] </a:t>
            </a:r>
            <a:r>
              <a:rPr lang="en-GB" b="0" baseline="0" dirty="0" err="1"/>
              <a:t>Baustelle</a:t>
            </a:r>
            <a:r>
              <a:rPr lang="en-GB" b="0" baseline="0" dirty="0"/>
              <a:t> [4016] </a:t>
            </a:r>
            <a:r>
              <a:rPr lang="en-GB" b="0" baseline="0" dirty="0" err="1"/>
              <a:t>klar</a:t>
            </a:r>
            <a:r>
              <a:rPr lang="en-GB" b="0" baseline="0" dirty="0"/>
              <a:t> [239] </a:t>
            </a:r>
            <a:r>
              <a:rPr lang="en-GB" b="0" baseline="0" dirty="0" err="1"/>
              <a:t>Anfang</a:t>
            </a:r>
            <a:r>
              <a:rPr lang="en-GB" b="0" baseline="0" dirty="0"/>
              <a:t> [427] </a:t>
            </a:r>
            <a:r>
              <a:rPr lang="en-GB" b="0" baseline="0" dirty="0" err="1"/>
              <a:t>frauentypisch</a:t>
            </a:r>
            <a:r>
              <a:rPr lang="en-GB" b="0" baseline="0" dirty="0"/>
              <a:t> [Frau 99; </a:t>
            </a:r>
            <a:r>
              <a:rPr lang="en-GB" b="0" baseline="0" dirty="0" err="1"/>
              <a:t>typisch</a:t>
            </a:r>
            <a:r>
              <a:rPr lang="en-GB" b="0" baseline="0" dirty="0"/>
              <a:t> 1109] </a:t>
            </a:r>
            <a:r>
              <a:rPr lang="en-GB" b="0" baseline="0" dirty="0" err="1"/>
              <a:t>Kaffeekochen</a:t>
            </a:r>
            <a:r>
              <a:rPr lang="en-GB" b="0" baseline="0" dirty="0"/>
              <a:t> [</a:t>
            </a:r>
            <a:r>
              <a:rPr lang="en-GB" b="0" baseline="0" dirty="0" err="1"/>
              <a:t>Kaffee</a:t>
            </a:r>
            <a:r>
              <a:rPr lang="en-GB" b="0" baseline="0" dirty="0"/>
              <a:t> 1299; </a:t>
            </a:r>
            <a:r>
              <a:rPr lang="en-GB" b="0" baseline="0" dirty="0" err="1"/>
              <a:t>kochen</a:t>
            </a:r>
            <a:r>
              <a:rPr lang="en-GB" b="0" baseline="0" dirty="0"/>
              <a:t> 1481] </a:t>
            </a:r>
            <a:r>
              <a:rPr lang="en-GB" b="0" baseline="0" dirty="0" err="1"/>
              <a:t>Bauingenieurwissenschaften</a:t>
            </a:r>
            <a:r>
              <a:rPr lang="en-GB" b="0" baseline="0" dirty="0"/>
              <a:t> [</a:t>
            </a:r>
            <a:r>
              <a:rPr lang="en-GB" b="0" baseline="0" dirty="0" err="1"/>
              <a:t>Bau</a:t>
            </a:r>
            <a:r>
              <a:rPr lang="en-GB" b="0" baseline="0" dirty="0"/>
              <a:t> 1598; </a:t>
            </a:r>
            <a:r>
              <a:rPr lang="en-GB" b="0" baseline="0" dirty="0" err="1"/>
              <a:t>Ingenieur</a:t>
            </a:r>
            <a:r>
              <a:rPr lang="en-GB" b="0" baseline="0" dirty="0"/>
              <a:t> 4005; </a:t>
            </a:r>
            <a:r>
              <a:rPr lang="en-GB" b="0" baseline="0" dirty="0" err="1"/>
              <a:t>Wissenschaft</a:t>
            </a:r>
            <a:r>
              <a:rPr lang="en-GB" b="0" baseline="0" dirty="0"/>
              <a:t> 1462]</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8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Adapted from the original: </a:t>
            </a:r>
            <a:r>
              <a:rPr lang="de-DE" sz="1800"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hlinkClick r:id="rId3"/>
              </a:rPr>
              <a:t>https://www.fr.de/ratgeber/karriere/traumberuf-strassenbauerin-11433660.html</a:t>
            </a:r>
            <a:r>
              <a:rPr lang="de-DE"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[accessed 2 March 2021]</a:t>
            </a:r>
            <a:endParaRPr lang="fr-FR" sz="1800" dirty="0">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231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increasing students’ </a:t>
            </a:r>
            <a:r>
              <a:rPr lang="en-GB" b="0" i="0" dirty="0">
                <a:solidFill>
                  <a:srgbClr val="5F6368"/>
                </a:solidFill>
                <a:effectLst/>
                <a:latin typeface="arial" panose="020B0604020202020204" pitchFamily="34" charset="0"/>
              </a:rPr>
              <a:t>vocabulary coverage</a:t>
            </a:r>
            <a:r>
              <a:rPr lang="en-GB" b="0" i="0" dirty="0">
                <a:solidFill>
                  <a:srgbClr val="4D5156"/>
                </a:solidFill>
                <a:effectLst/>
                <a:latin typeface="arial" panose="020B0604020202020204" pitchFamily="34" charset="0"/>
              </a:rPr>
              <a:t> for comprehension of texts; to encourage students to think more broadly about vocabulary; </a:t>
            </a:r>
            <a:r>
              <a:rPr lang="en-GB" b="0" dirty="0"/>
              <a:t>inference of meanings of word family members of known words; priming students for recognising these words in short texts.</a:t>
            </a:r>
            <a:br>
              <a:rPr lang="en-GB" dirty="0"/>
            </a:br>
            <a:br>
              <a:rPr lang="en-GB" dirty="0"/>
            </a:br>
            <a:r>
              <a:rPr lang="en-GB" b="1" dirty="0"/>
              <a:t>Procedure:</a:t>
            </a:r>
            <a:br>
              <a:rPr lang="en-GB" dirty="0"/>
            </a:br>
            <a:r>
              <a:rPr lang="en-GB" dirty="0"/>
              <a:t>1. Complete question 1 as a class. Students know the meaning of </a:t>
            </a:r>
            <a:r>
              <a:rPr lang="en-GB" i="1" dirty="0"/>
              <a:t>der</a:t>
            </a:r>
            <a:r>
              <a:rPr lang="en-GB" dirty="0"/>
              <a:t> </a:t>
            </a:r>
            <a:r>
              <a:rPr lang="en-GB" sz="1200" i="1" dirty="0" err="1">
                <a:solidFill>
                  <a:schemeClr val="accent5">
                    <a:lumMod val="50000"/>
                  </a:schemeClr>
                </a:solidFill>
              </a:rPr>
              <a:t>Körper</a:t>
            </a:r>
            <a:r>
              <a:rPr lang="en-GB" i="0" dirty="0"/>
              <a:t>. Remind students of the meaning of the –lich suffix they encountered in 8.3.2.1, and ask them what kind of word, therefore, this is likely to be (an adjective). </a:t>
            </a:r>
          </a:p>
          <a:p>
            <a:r>
              <a:rPr lang="en-GB" i="0" dirty="0"/>
              <a:t>2. Students consider a likely English translation. Reveal on a click.</a:t>
            </a:r>
          </a:p>
          <a:p>
            <a:r>
              <a:rPr lang="en-GB" dirty="0"/>
              <a:t>3. Complete question 2 as a class. Students know the German translation of the verb </a:t>
            </a:r>
            <a:r>
              <a:rPr lang="en-GB" i="1" dirty="0"/>
              <a:t>to build</a:t>
            </a:r>
            <a:r>
              <a:rPr lang="en-GB" i="0" dirty="0"/>
              <a:t>. Ask them to consider their knowledge of noun and verb pairs to predict what the nominal form might be (</a:t>
            </a:r>
            <a:r>
              <a:rPr lang="en-GB" i="1" dirty="0" err="1"/>
              <a:t>Bau</a:t>
            </a:r>
            <a:r>
              <a:rPr lang="en-GB" i="1" dirty="0"/>
              <a:t> </a:t>
            </a:r>
            <a:r>
              <a:rPr lang="en-GB" i="0" dirty="0"/>
              <a:t>and </a:t>
            </a:r>
            <a:r>
              <a:rPr lang="en-GB" i="1" dirty="0" err="1"/>
              <a:t>Baue</a:t>
            </a:r>
            <a:r>
              <a:rPr lang="en-GB" i="1" dirty="0"/>
              <a:t> </a:t>
            </a:r>
            <a:r>
              <a:rPr lang="en-GB" i="0" dirty="0"/>
              <a:t>both acceptable answers). Click to reveal.</a:t>
            </a:r>
          </a:p>
          <a:p>
            <a:r>
              <a:rPr lang="en-GB" i="0" dirty="0"/>
              <a:t>4. Students then complete 3-6 individually or as a class, drawing on their knowledge of word patterns and word families each time.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German): </a:t>
            </a:r>
            <a:br>
              <a:rPr lang="en-GB" baseline="0" dirty="0"/>
            </a:br>
            <a:r>
              <a:rPr lang="en-GB" sz="1200" dirty="0">
                <a:solidFill>
                  <a:schemeClr val="accent5">
                    <a:lumMod val="50000"/>
                  </a:schemeClr>
                </a:solidFill>
              </a:rPr>
              <a:t>Student [1017]</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German): </a:t>
            </a:r>
            <a:br>
              <a:rPr lang="en-GB" baseline="0" dirty="0"/>
            </a:br>
            <a:r>
              <a:rPr lang="en-GB" sz="1200" dirty="0" err="1">
                <a:solidFill>
                  <a:schemeClr val="accent5">
                    <a:lumMod val="50000"/>
                  </a:schemeClr>
                </a:solidFill>
              </a:rPr>
              <a:t>körperlich</a:t>
            </a:r>
            <a:r>
              <a:rPr lang="fr-FR" sz="1200" baseline="0" dirty="0">
                <a:solidFill>
                  <a:schemeClr val="accent5">
                    <a:lumMod val="50000"/>
                  </a:schemeClr>
                </a:solidFill>
              </a:rPr>
              <a:t> [1791] Bau [1598] </a:t>
            </a:r>
            <a:r>
              <a:rPr lang="fr-FR" sz="1200" baseline="0" dirty="0" err="1">
                <a:solidFill>
                  <a:schemeClr val="accent5">
                    <a:lumMod val="50000"/>
                  </a:schemeClr>
                </a:solidFill>
              </a:rPr>
              <a:t>ausbilden</a:t>
            </a:r>
            <a:r>
              <a:rPr lang="fr-FR" sz="1200" baseline="0" dirty="0">
                <a:solidFill>
                  <a:schemeClr val="accent5">
                    <a:lumMod val="50000"/>
                  </a:schemeClr>
                </a:solidFill>
              </a:rPr>
              <a:t> [1893] </a:t>
            </a:r>
            <a:r>
              <a:rPr lang="en-GB" sz="1200" dirty="0" err="1">
                <a:solidFill>
                  <a:schemeClr val="accent5">
                    <a:lumMod val="50000"/>
                  </a:schemeClr>
                </a:solidFill>
              </a:rPr>
              <a:t>jährig</a:t>
            </a:r>
            <a:r>
              <a:rPr lang="en-GB" sz="1200" dirty="0">
                <a:solidFill>
                  <a:schemeClr val="accent5">
                    <a:lumMod val="50000"/>
                  </a:schemeClr>
                </a:solidFill>
              </a:rPr>
              <a:t> [1839]</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480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introduce usage rules associated with </a:t>
            </a:r>
            <a:r>
              <a:rPr lang="en-GB" b="0" i="1" dirty="0" err="1"/>
              <a:t>wenn</a:t>
            </a:r>
            <a:r>
              <a:rPr lang="en-GB" b="0" i="0" dirty="0"/>
              <a:t>; to explain that the English word </a:t>
            </a:r>
            <a:r>
              <a:rPr lang="en-GB" b="0" i="1" dirty="0"/>
              <a:t>when </a:t>
            </a:r>
            <a:r>
              <a:rPr lang="en-GB" b="0" i="0" dirty="0"/>
              <a:t>has two possible translations in German depending on whether it is being used as a question word or a conjunction; to explain that the German word </a:t>
            </a:r>
            <a:r>
              <a:rPr lang="en-GB" b="0" i="1" dirty="0" err="1"/>
              <a:t>wenn</a:t>
            </a:r>
            <a:r>
              <a:rPr lang="en-GB" b="0" i="1" dirty="0"/>
              <a:t> </a:t>
            </a:r>
            <a:r>
              <a:rPr lang="en-GB" b="0" i="0" dirty="0"/>
              <a:t>has two possible translations in English, depending on context.</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6971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a:t>
            </a:r>
            <a:r>
              <a:rPr lang="en-GB" b="0" dirty="0"/>
              <a:t>This is slide </a:t>
            </a:r>
            <a:r>
              <a:rPr lang="en-GB" b="1" dirty="0"/>
              <a:t>1/2</a:t>
            </a:r>
            <a:r>
              <a:rPr lang="en-GB" b="0" dirty="0"/>
              <a:t>.</a:t>
            </a:r>
            <a:br>
              <a:rPr lang="en-GB" dirty="0"/>
            </a:br>
            <a:br>
              <a:rPr lang="en-GB" b="1" dirty="0"/>
            </a:br>
            <a:r>
              <a:rPr lang="en-GB" b="1" dirty="0"/>
              <a:t>Aim: </a:t>
            </a:r>
            <a:r>
              <a:rPr lang="en-GB" b="0" dirty="0"/>
              <a:t>Written recognition of sentences containing conjunctions </a:t>
            </a:r>
            <a:r>
              <a:rPr lang="en-GB" b="0" i="1" dirty="0" err="1"/>
              <a:t>wenn</a:t>
            </a:r>
            <a:r>
              <a:rPr lang="en-GB" b="0" i="1" dirty="0"/>
              <a:t> </a:t>
            </a:r>
            <a:r>
              <a:rPr lang="en-GB" b="0" i="0" dirty="0"/>
              <a:t>and </a:t>
            </a:r>
            <a:r>
              <a:rPr lang="en-GB" b="0" i="1" dirty="0" err="1"/>
              <a:t>denn</a:t>
            </a:r>
            <a:r>
              <a:rPr lang="en-GB" b="0" i="1" dirty="0"/>
              <a:t> </a:t>
            </a:r>
            <a:r>
              <a:rPr lang="en-GB" b="0" i="0" dirty="0"/>
              <a:t>and connecting these with meaning (cause and condition).</a:t>
            </a:r>
            <a:br>
              <a:rPr lang="en-GB" dirty="0"/>
            </a:br>
            <a:br>
              <a:rPr lang="en-GB" dirty="0"/>
            </a:br>
            <a:r>
              <a:rPr lang="en-GB" b="1" dirty="0"/>
              <a:t>Procedure:</a:t>
            </a:r>
            <a:br>
              <a:rPr lang="en-GB" dirty="0"/>
            </a:br>
            <a:r>
              <a:rPr lang="en-GB" dirty="0"/>
              <a:t>1. Tell students that each of </a:t>
            </a:r>
            <a:r>
              <a:rPr lang="en-GB"/>
              <a:t>the numbers </a:t>
            </a:r>
            <a:r>
              <a:rPr lang="en-GB" dirty="0"/>
              <a:t>1-6 covers either </a:t>
            </a:r>
            <a:r>
              <a:rPr lang="en-GB" i="1" dirty="0" err="1"/>
              <a:t>wenn</a:t>
            </a:r>
            <a:r>
              <a:rPr lang="en-GB" i="1" dirty="0"/>
              <a:t> </a:t>
            </a:r>
            <a:r>
              <a:rPr lang="en-GB" i="0" dirty="0"/>
              <a:t>or </a:t>
            </a:r>
            <a:r>
              <a:rPr lang="en-GB" i="1" dirty="0" err="1"/>
              <a:t>denn</a:t>
            </a:r>
            <a:r>
              <a:rPr lang="en-GB" i="1" dirty="0"/>
              <a:t>. </a:t>
            </a:r>
            <a:r>
              <a:rPr lang="en-GB" i="0" dirty="0"/>
              <a:t>Remind students that </a:t>
            </a:r>
            <a:r>
              <a:rPr lang="en-GB" i="1" dirty="0" err="1"/>
              <a:t>denn</a:t>
            </a:r>
            <a:r>
              <a:rPr lang="en-GB" i="1" dirty="0"/>
              <a:t> </a:t>
            </a:r>
            <a:r>
              <a:rPr lang="en-GB" i="0" dirty="0"/>
              <a:t>is followed by WO1, and </a:t>
            </a:r>
            <a:r>
              <a:rPr lang="en-GB" i="1" dirty="0" err="1"/>
              <a:t>wenn</a:t>
            </a:r>
            <a:r>
              <a:rPr lang="en-GB" i="0" dirty="0"/>
              <a:t> by WO3.</a:t>
            </a:r>
          </a:p>
          <a:p>
            <a:r>
              <a:rPr lang="en-GB" i="0" dirty="0"/>
              <a:t>2. Ask students to write down the first verb that follows each number.</a:t>
            </a:r>
          </a:p>
          <a:p>
            <a:r>
              <a:rPr lang="en-GB" dirty="0"/>
              <a:t>3. Reveal answers on clicks.</a:t>
            </a:r>
          </a:p>
          <a:p>
            <a:r>
              <a:rPr lang="en-GB" dirty="0"/>
              <a:t>4. Bring up slide 19 on another screen or provide a printed copy. Students use the position of the verb (at the end of the sentence or not) to determine whether the missing conjunction must be </a:t>
            </a:r>
            <a:r>
              <a:rPr lang="en-GB" i="1" dirty="0" err="1"/>
              <a:t>wenn</a:t>
            </a:r>
            <a:r>
              <a:rPr lang="en-GB" i="1" dirty="0"/>
              <a:t> </a:t>
            </a:r>
            <a:r>
              <a:rPr lang="en-GB" i="0" dirty="0"/>
              <a:t>or </a:t>
            </a:r>
            <a:r>
              <a:rPr lang="en-GB" i="1" dirty="0" err="1"/>
              <a:t>denn</a:t>
            </a:r>
            <a:r>
              <a:rPr lang="en-GB" i="0" dirty="0"/>
              <a:t>. At lower levels, the missing conjunctions can be revealed first by clicking on this slide. Higher level students may proceed directly to slide 19.</a:t>
            </a:r>
            <a:endParaRPr lang="en-GB" dirty="0"/>
          </a:p>
          <a:p>
            <a:r>
              <a:rPr lang="en-US" sz="1200" b="0" dirty="0">
                <a:solidFill>
                  <a:srgbClr val="DAA520"/>
                </a:solidFill>
              </a:rPr>
              <a:t>5. Answers to the questions on slide 19 are revealed on clicks.</a:t>
            </a:r>
          </a:p>
          <a:p>
            <a:r>
              <a:rPr lang="en-US" sz="1200" b="0" dirty="0">
                <a:solidFill>
                  <a:srgbClr val="DAA520"/>
                </a:solidFill>
              </a:rPr>
              <a:t>6. Oral translation or summary of full text.</a:t>
            </a:r>
          </a:p>
          <a:p>
            <a:endParaRPr lang="en-US" sz="1200" b="0" dirty="0">
              <a:solidFill>
                <a:srgbClr val="DAA520"/>
              </a:solidFill>
            </a:endParaRPr>
          </a:p>
          <a:p>
            <a:r>
              <a:rPr lang="en-GB" b="1" baseline="0" dirty="0"/>
              <a:t>Word frequency of cognates used (1 is the most frequent word in German): </a:t>
            </a:r>
            <a:br>
              <a:rPr lang="en-GB" baseline="0" dirty="0"/>
            </a:br>
            <a:r>
              <a:rPr lang="en-GB" b="0" i="0" dirty="0" err="1">
                <a:solidFill>
                  <a:srgbClr val="E6851E"/>
                </a:solidFill>
                <a:effectLst/>
                <a:latin typeface="Helvetica" panose="020B0604020202020204" pitchFamily="34" charset="0"/>
              </a:rPr>
              <a:t>organisiert</a:t>
            </a:r>
            <a:r>
              <a:rPr lang="en-GB" b="0" i="0" dirty="0">
                <a:solidFill>
                  <a:srgbClr val="000000"/>
                </a:solidFill>
                <a:effectLst/>
                <a:latin typeface="Helvetica" panose="020B0604020202020204" pitchFamily="34" charset="0"/>
              </a:rPr>
              <a:t> [</a:t>
            </a:r>
            <a:r>
              <a:rPr lang="en-GB" b="0" i="0" dirty="0" err="1">
                <a:solidFill>
                  <a:srgbClr val="000000"/>
                </a:solidFill>
                <a:effectLst/>
                <a:latin typeface="Helvetica" panose="020B0604020202020204" pitchFamily="34" charset="0"/>
              </a:rPr>
              <a:t>organisieren</a:t>
            </a:r>
            <a:r>
              <a:rPr lang="en-GB" b="0" i="0" dirty="0">
                <a:solidFill>
                  <a:srgbClr val="000000"/>
                </a:solidFill>
                <a:effectLst/>
                <a:latin typeface="Helvetica" panose="020B0604020202020204" pitchFamily="34" charset="0"/>
              </a:rPr>
              <a:t> 1295] </a:t>
            </a:r>
            <a:r>
              <a:rPr lang="en-GB" b="0" i="0" dirty="0" err="1">
                <a:solidFill>
                  <a:srgbClr val="E6851E"/>
                </a:solidFill>
                <a:effectLst/>
                <a:latin typeface="Helvetica" panose="020B0604020202020204" pitchFamily="34" charset="0"/>
              </a:rPr>
              <a:t>Gruppendynamik</a:t>
            </a:r>
            <a:r>
              <a:rPr lang="en-GB" b="0" i="0" dirty="0">
                <a:solidFill>
                  <a:srgbClr val="000000"/>
                </a:solidFill>
                <a:effectLst/>
                <a:latin typeface="Helvetica" panose="020B0604020202020204" pitchFamily="34" charset="0"/>
              </a:rPr>
              <a:t> [Gruppe 369; </a:t>
            </a:r>
            <a:r>
              <a:rPr lang="en-GB" b="0" i="0" dirty="0" err="1">
                <a:solidFill>
                  <a:srgbClr val="000000"/>
                </a:solidFill>
                <a:effectLst/>
                <a:latin typeface="Helvetica" panose="020B0604020202020204" pitchFamily="34" charset="0"/>
              </a:rPr>
              <a:t>Dynamik</a:t>
            </a:r>
            <a:r>
              <a:rPr lang="en-GB" b="0" i="0" dirty="0">
                <a:solidFill>
                  <a:srgbClr val="000000"/>
                </a:solidFill>
                <a:effectLst/>
                <a:latin typeface="Helvetica" panose="020B0604020202020204" pitchFamily="34" charset="0"/>
              </a:rPr>
              <a:t> 3805], </a:t>
            </a:r>
            <a:r>
              <a:rPr lang="en-GB" b="0" i="0" dirty="0" err="1">
                <a:solidFill>
                  <a:srgbClr val="E6851E"/>
                </a:solidFill>
                <a:effectLst/>
                <a:latin typeface="Helvetica" panose="020B0604020202020204" pitchFamily="34" charset="0"/>
              </a:rPr>
              <a:t>härter</a:t>
            </a:r>
            <a:r>
              <a:rPr lang="en-GB" b="0" i="0" dirty="0">
                <a:solidFill>
                  <a:srgbClr val="E6851E"/>
                </a:solidFill>
                <a:effectLst/>
                <a:latin typeface="Helvetica" panose="020B0604020202020204" pitchFamily="34" charset="0"/>
              </a:rPr>
              <a:t> [hart 728], </a:t>
            </a:r>
            <a:r>
              <a:rPr lang="en-GB" b="0" i="0" dirty="0" err="1">
                <a:solidFill>
                  <a:srgbClr val="E6851E"/>
                </a:solidFill>
                <a:effectLst/>
                <a:latin typeface="Helvetica" panose="020B0604020202020204" pitchFamily="34" charset="0"/>
              </a:rPr>
              <a:t>männerdominierte</a:t>
            </a:r>
            <a:r>
              <a:rPr lang="en-GB" b="0" i="0" dirty="0">
                <a:solidFill>
                  <a:srgbClr val="E6851E"/>
                </a:solidFill>
                <a:effectLst/>
                <a:latin typeface="Helvetica" panose="020B0604020202020204" pitchFamily="34" charset="0"/>
              </a:rPr>
              <a:t> [Mann 121; </a:t>
            </a:r>
            <a:r>
              <a:rPr lang="en-GB" b="0" i="0" dirty="0" err="1">
                <a:solidFill>
                  <a:srgbClr val="E6851E"/>
                </a:solidFill>
                <a:effectLst/>
                <a:latin typeface="Helvetica" panose="020B0604020202020204" pitchFamily="34" charset="0"/>
              </a:rPr>
              <a:t>dominiert</a:t>
            </a:r>
            <a:r>
              <a:rPr lang="en-GB" b="0" i="0" dirty="0">
                <a:solidFill>
                  <a:srgbClr val="E6851E"/>
                </a:solidFill>
                <a:effectLst/>
                <a:latin typeface="Helvetica" panose="020B0604020202020204" pitchFamily="34" charset="0"/>
              </a:rPr>
              <a:t> &gt;5000] </a:t>
            </a:r>
            <a:r>
              <a:rPr lang="en-GB" b="0" i="0" dirty="0" err="1">
                <a:solidFill>
                  <a:srgbClr val="E6851E"/>
                </a:solidFill>
                <a:effectLst/>
                <a:latin typeface="Helvetica" panose="020B0604020202020204" pitchFamily="34" charset="0"/>
              </a:rPr>
              <a:t>testen</a:t>
            </a:r>
            <a:r>
              <a:rPr lang="en-GB" b="0" i="0" dirty="0">
                <a:solidFill>
                  <a:srgbClr val="E6851E"/>
                </a:solidFill>
                <a:effectLst/>
                <a:latin typeface="Helvetica" panose="020B0604020202020204" pitchFamily="34" charset="0"/>
              </a:rPr>
              <a:t> [2312]</a:t>
            </a:r>
            <a:br>
              <a:rPr lang="en-GB" b="0" i="0" dirty="0">
                <a:solidFill>
                  <a:srgbClr val="E6851E"/>
                </a:solidFill>
                <a:effectLst/>
                <a:latin typeface="Helvetica" panose="020B0604020202020204" pitchFamily="34" charset="0"/>
              </a:rPr>
            </a:br>
            <a:r>
              <a:rPr lang="en-GB" i="1" dirty="0"/>
              <a:t>Source: Jones, R.L. &amp; </a:t>
            </a:r>
            <a:r>
              <a:rPr lang="en-GB" i="1" dirty="0" err="1"/>
              <a:t>Tschirner</a:t>
            </a:r>
            <a:r>
              <a:rPr lang="en-GB" i="1" dirty="0"/>
              <a:t>, E. (2019). A frequency dictionary of German: core vocabulary for learners. Routledge</a:t>
            </a:r>
            <a:br>
              <a:rPr lang="en-GB" dirty="0"/>
            </a:br>
            <a:br>
              <a:rPr lang="en-GB" dirty="0"/>
            </a:br>
            <a:r>
              <a:rPr lang="en-GB" b="1" baseline="0" dirty="0"/>
              <a:t>Word frequency of unknown words used (1 is the most frequent word in German): </a:t>
            </a:r>
            <a:br>
              <a:rPr lang="en-GB" baseline="0" dirty="0"/>
            </a:br>
            <a:r>
              <a:rPr lang="en-GB" b="0" i="0" dirty="0" err="1">
                <a:solidFill>
                  <a:srgbClr val="E6851E"/>
                </a:solidFill>
                <a:effectLst/>
                <a:latin typeface="Helvetica" panose="020B0604020202020204" pitchFamily="34" charset="0"/>
              </a:rPr>
              <a:t>Ausbildungszentrum</a:t>
            </a:r>
            <a:r>
              <a:rPr lang="en-GB" b="0" i="0" dirty="0">
                <a:solidFill>
                  <a:srgbClr val="000000"/>
                </a:solidFill>
                <a:effectLst/>
                <a:latin typeface="Helvetica" panose="020B0604020202020204" pitchFamily="34" charset="0"/>
              </a:rPr>
              <a:t> [</a:t>
            </a:r>
            <a:r>
              <a:rPr lang="en-GB" b="0" i="0" dirty="0" err="1">
                <a:solidFill>
                  <a:srgbClr val="000000"/>
                </a:solidFill>
                <a:effectLst/>
                <a:latin typeface="Helvetica" panose="020B0604020202020204" pitchFamily="34" charset="0"/>
              </a:rPr>
              <a:t>Ausbildung</a:t>
            </a:r>
            <a:r>
              <a:rPr lang="en-GB" b="0" i="0" dirty="0">
                <a:solidFill>
                  <a:srgbClr val="000000"/>
                </a:solidFill>
                <a:effectLst/>
                <a:latin typeface="Helvetica" panose="020B0604020202020204" pitchFamily="34" charset="0"/>
              </a:rPr>
              <a:t> 1174; </a:t>
            </a:r>
            <a:r>
              <a:rPr lang="en-GB" b="0" i="0" dirty="0" err="1">
                <a:solidFill>
                  <a:srgbClr val="000000"/>
                </a:solidFill>
                <a:effectLst/>
                <a:latin typeface="Helvetica" panose="020B0604020202020204" pitchFamily="34" charset="0"/>
              </a:rPr>
              <a:t>Zentrum</a:t>
            </a:r>
            <a:r>
              <a:rPr lang="en-GB" b="0" i="0" dirty="0">
                <a:solidFill>
                  <a:srgbClr val="000000"/>
                </a:solidFill>
                <a:effectLst/>
                <a:latin typeface="Helvetica" panose="020B0604020202020204" pitchFamily="34" charset="0"/>
              </a:rPr>
              <a:t> 1145] </a:t>
            </a:r>
            <a:r>
              <a:rPr lang="en-GB" b="0" i="0" dirty="0" err="1">
                <a:solidFill>
                  <a:srgbClr val="E6851E"/>
                </a:solidFill>
                <a:effectLst/>
                <a:latin typeface="Helvetica" panose="020B0604020202020204" pitchFamily="34" charset="0"/>
              </a:rPr>
              <a:t>Bauberuf</a:t>
            </a:r>
            <a:r>
              <a:rPr lang="en-GB" b="0" i="0" dirty="0">
                <a:solidFill>
                  <a:srgbClr val="E6851E"/>
                </a:solidFill>
                <a:effectLst/>
                <a:latin typeface="Helvetica" panose="020B0604020202020204" pitchFamily="34" charset="0"/>
              </a:rPr>
              <a:t> [</a:t>
            </a:r>
            <a:r>
              <a:rPr lang="en-GB" b="0" i="0" dirty="0" err="1">
                <a:solidFill>
                  <a:srgbClr val="E6851E"/>
                </a:solidFill>
                <a:effectLst/>
                <a:latin typeface="Helvetica" panose="020B0604020202020204" pitchFamily="34" charset="0"/>
              </a:rPr>
              <a:t>Bau</a:t>
            </a:r>
            <a:r>
              <a:rPr lang="en-GB" b="0" i="0" dirty="0">
                <a:solidFill>
                  <a:srgbClr val="E6851E"/>
                </a:solidFill>
                <a:effectLst/>
                <a:latin typeface="Helvetica" panose="020B0604020202020204" pitchFamily="34" charset="0"/>
              </a:rPr>
              <a:t> &gt;5000; </a:t>
            </a:r>
            <a:r>
              <a:rPr lang="en-GB" b="0" i="0" dirty="0" err="1">
                <a:solidFill>
                  <a:srgbClr val="E6851E"/>
                </a:solidFill>
                <a:effectLst/>
                <a:latin typeface="Helvetica" panose="020B0604020202020204" pitchFamily="34" charset="0"/>
              </a:rPr>
              <a:t>Beruf</a:t>
            </a:r>
            <a:r>
              <a:rPr lang="en-GB" b="0" i="0" dirty="0">
                <a:solidFill>
                  <a:srgbClr val="E6851E"/>
                </a:solidFill>
                <a:effectLst/>
                <a:latin typeface="Helvetica" panose="020B0604020202020204" pitchFamily="34" charset="0"/>
              </a:rPr>
              <a:t> </a:t>
            </a:r>
            <a:r>
              <a:rPr lang="en-GB" b="0" baseline="0" dirty="0"/>
              <a:t>1036</a:t>
            </a:r>
            <a:r>
              <a:rPr lang="en-GB" b="0" i="0" dirty="0">
                <a:solidFill>
                  <a:srgbClr val="E6851E"/>
                </a:solidFill>
                <a:effectLst/>
                <a:latin typeface="Helvetica" panose="020B0604020202020204" pitchFamily="34" charset="0"/>
              </a:rPr>
              <a:t>] </a:t>
            </a:r>
            <a:r>
              <a:rPr lang="en-GB" b="0" i="0" dirty="0" err="1">
                <a:solidFill>
                  <a:srgbClr val="E6851E"/>
                </a:solidFill>
                <a:effectLst/>
                <a:latin typeface="Helvetica" panose="020B0604020202020204" pitchFamily="34" charset="0"/>
              </a:rPr>
              <a:t>körperlich</a:t>
            </a:r>
            <a:r>
              <a:rPr lang="en-GB" b="0" i="0" dirty="0">
                <a:solidFill>
                  <a:srgbClr val="E6851E"/>
                </a:solidFill>
                <a:effectLst/>
                <a:latin typeface="Helvetica" panose="020B0604020202020204" pitchFamily="34" charset="0"/>
              </a:rPr>
              <a:t> [1791] </a:t>
            </a:r>
            <a:r>
              <a:rPr lang="en-GB" b="0" i="0" dirty="0" err="1">
                <a:solidFill>
                  <a:srgbClr val="E6851E"/>
                </a:solidFill>
                <a:effectLst/>
                <a:latin typeface="Helvetica" panose="020B0604020202020204" pitchFamily="34" charset="0"/>
              </a:rPr>
              <a:t>abschreckend</a:t>
            </a:r>
            <a:r>
              <a:rPr lang="en-GB" b="0" i="0" dirty="0">
                <a:solidFill>
                  <a:srgbClr val="E6851E"/>
                </a:solidFill>
                <a:effectLst/>
                <a:latin typeface="Helvetica" panose="020B0604020202020204" pitchFamily="34" charset="0"/>
              </a:rPr>
              <a:t> [&lt;5000], </a:t>
            </a:r>
            <a:r>
              <a:rPr lang="en-GB" b="0" i="0" dirty="0" err="1">
                <a:solidFill>
                  <a:srgbClr val="E6851E"/>
                </a:solidFill>
                <a:effectLst/>
                <a:latin typeface="Helvetica" panose="020B0604020202020204" pitchFamily="34" charset="0"/>
              </a:rPr>
              <a:t>Baubranche</a:t>
            </a:r>
            <a:r>
              <a:rPr lang="en-GB" b="0" i="0" dirty="0">
                <a:solidFill>
                  <a:srgbClr val="000000"/>
                </a:solidFill>
                <a:effectLst/>
                <a:latin typeface="Helvetica" panose="020B0604020202020204" pitchFamily="34" charset="0"/>
              </a:rPr>
              <a:t> [</a:t>
            </a:r>
            <a:r>
              <a:rPr lang="en-GB" b="0" i="0" dirty="0" err="1">
                <a:solidFill>
                  <a:srgbClr val="000000"/>
                </a:solidFill>
                <a:effectLst/>
                <a:latin typeface="Helvetica" panose="020B0604020202020204" pitchFamily="34" charset="0"/>
              </a:rPr>
              <a:t>Bau</a:t>
            </a:r>
            <a:r>
              <a:rPr lang="en-GB" b="0" i="0" dirty="0">
                <a:solidFill>
                  <a:srgbClr val="000000"/>
                </a:solidFill>
                <a:effectLst/>
                <a:latin typeface="Helvetica" panose="020B0604020202020204" pitchFamily="34" charset="0"/>
              </a:rPr>
              <a:t> &gt;5000; Branche 1703], </a:t>
            </a:r>
            <a:r>
              <a:rPr lang="en-GB" b="0" baseline="0" dirty="0" err="1"/>
              <a:t>Männerberufe</a:t>
            </a:r>
            <a:r>
              <a:rPr lang="en-GB" b="0" baseline="0" dirty="0"/>
              <a:t> [Mann 121; </a:t>
            </a:r>
            <a:r>
              <a:rPr lang="en-GB" b="0" baseline="0" dirty="0" err="1"/>
              <a:t>Beruf</a:t>
            </a:r>
            <a:r>
              <a:rPr lang="en-GB" b="0" baseline="0" dirty="0"/>
              <a:t> 1036] </a:t>
            </a:r>
            <a:r>
              <a:rPr lang="en-GB" b="0" i="0" dirty="0" err="1">
                <a:solidFill>
                  <a:srgbClr val="E6851E"/>
                </a:solidFill>
                <a:effectLst/>
                <a:latin typeface="Helvetica" panose="020B0604020202020204" pitchFamily="34" charset="0"/>
              </a:rPr>
              <a:t>testen</a:t>
            </a:r>
            <a:r>
              <a:rPr lang="en-GB" b="0" i="0" dirty="0">
                <a:solidFill>
                  <a:srgbClr val="E6851E"/>
                </a:solidFill>
                <a:effectLst/>
                <a:latin typeface="Helvetica" panose="020B0604020202020204" pitchFamily="34" charset="0"/>
              </a:rPr>
              <a:t> </a:t>
            </a:r>
            <a:r>
              <a:rPr lang="en-GB" b="0" i="0" dirty="0" err="1">
                <a:solidFill>
                  <a:srgbClr val="E6851E"/>
                </a:solidFill>
                <a:effectLst/>
                <a:latin typeface="Helvetica" panose="020B0604020202020204" pitchFamily="34" charset="0"/>
              </a:rPr>
              <a:t>Pflege</a:t>
            </a:r>
            <a:r>
              <a:rPr lang="en-GB" b="0" i="0" dirty="0">
                <a:solidFill>
                  <a:srgbClr val="E6851E"/>
                </a:solidFill>
                <a:effectLst/>
                <a:latin typeface="Helvetica" panose="020B0604020202020204" pitchFamily="34" charset="0"/>
              </a:rPr>
              <a:t> [4625], </a:t>
            </a:r>
            <a:r>
              <a:rPr lang="en-GB" b="0" i="0" dirty="0" err="1">
                <a:solidFill>
                  <a:srgbClr val="E6851E"/>
                </a:solidFill>
                <a:effectLst/>
                <a:latin typeface="Helvetica" panose="020B0604020202020204" pitchFamily="34" charset="0"/>
              </a:rPr>
              <a:t>Erziehung</a:t>
            </a:r>
            <a:r>
              <a:rPr lang="en-GB" b="0" i="0" dirty="0">
                <a:solidFill>
                  <a:srgbClr val="E6851E"/>
                </a:solidFill>
                <a:effectLst/>
                <a:latin typeface="Helvetica" panose="020B0604020202020204" pitchFamily="34" charset="0"/>
              </a:rPr>
              <a:t> [3413]</a:t>
            </a:r>
            <a:endParaRPr lang="en-GB" baseline="0" dirty="0"/>
          </a:p>
          <a:p>
            <a:r>
              <a:rPr lang="en-GB" i="1" dirty="0"/>
              <a:t>Source: Jones, R.L. &amp; </a:t>
            </a:r>
            <a:r>
              <a:rPr lang="en-GB" i="1" dirty="0" err="1"/>
              <a:t>Tschirner</a:t>
            </a:r>
            <a:r>
              <a:rPr lang="en-GB" i="1" dirty="0"/>
              <a:t>, E. (2019). A frequency dictionary of German: core vocabulary for learners. Routledge</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Adapted from the original: </a:t>
            </a:r>
            <a:r>
              <a:rPr lang="de-DE" sz="1800"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hlinkClick r:id="rId3"/>
              </a:rPr>
              <a:t>https://www.fr.de/ratgeber/karriere/traumberuf-strassenbauerin-11433660.html</a:t>
            </a:r>
            <a:r>
              <a:rPr lang="de-DE"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[accessed 2 March 2021]</a:t>
            </a:r>
            <a:endParaRPr lang="fr-FR" sz="1800" dirty="0">
              <a:effectLst/>
              <a:latin typeface="Century Gothic" panose="020B0502020202020204" pitchFamily="34" charset="0"/>
              <a:ea typeface="SimSun" panose="02010600030101010101" pitchFamily="2" charset="-122"/>
              <a:cs typeface="Times New Roman" panose="02020603050405020304" pitchFamily="18" charset="0"/>
            </a:endParaRPr>
          </a:p>
          <a:p>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414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t>This is slide </a:t>
            </a:r>
            <a:r>
              <a:rPr lang="en-GB" b="1" i="0" dirty="0"/>
              <a:t>2/2</a:t>
            </a:r>
            <a:r>
              <a:rPr lang="en-GB" b="0" i="0" dirty="0"/>
              <a:t>.</a:t>
            </a:r>
          </a:p>
          <a:p>
            <a:endParaRPr lang="en-GB" b="0" i="0" dirty="0"/>
          </a:p>
          <a:p>
            <a:r>
              <a:rPr lang="en-GB" b="1" i="0" dirty="0"/>
              <a:t>NB: </a:t>
            </a:r>
            <a:r>
              <a:rPr lang="en-GB" b="0" i="0" dirty="0"/>
              <a:t>the discussion prompt in the bubble is merely to draw attention to the dual meaning of </a:t>
            </a:r>
            <a:r>
              <a:rPr lang="en-GB" b="0" i="1" dirty="0" err="1"/>
              <a:t>wenn</a:t>
            </a:r>
            <a:r>
              <a:rPr lang="en-GB" b="0" i="0" dirty="0"/>
              <a:t>. Both ‘when’ and ‘if’ are correct in each case – the choice will depend on personal preference. </a:t>
            </a:r>
            <a:endParaRPr lang="en-GB" b="1"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8 minutes. </a:t>
            </a:r>
            <a:r>
              <a:rPr lang="en-GB" b="0" dirty="0"/>
              <a:t>This is slide </a:t>
            </a:r>
            <a:r>
              <a:rPr lang="en-GB" b="1" dirty="0"/>
              <a:t>1/3</a:t>
            </a:r>
            <a:r>
              <a:rPr lang="en-GB" b="0" dirty="0"/>
              <a:t>.</a:t>
            </a:r>
            <a:br>
              <a:rPr lang="en-GB" dirty="0"/>
            </a:br>
            <a:br>
              <a:rPr lang="en-GB" b="1" dirty="0"/>
            </a:br>
            <a:r>
              <a:rPr lang="en-GB" b="1" dirty="0"/>
              <a:t>Aim: </a:t>
            </a:r>
            <a:r>
              <a:rPr lang="en-US" b="0" dirty="0"/>
              <a:t>Written recognition and oral production of a range of SSCs; t</a:t>
            </a:r>
            <a:r>
              <a:rPr lang="en-GB" b="0" dirty="0"/>
              <a:t>o</a:t>
            </a:r>
            <a:r>
              <a:rPr lang="en-GB" dirty="0"/>
              <a:t> revise the addition of –in to masculine people nouns to refer to a woman; s</a:t>
            </a:r>
            <a:r>
              <a:rPr lang="en-US" b="0" dirty="0" err="1"/>
              <a:t>trengthening</a:t>
            </a:r>
            <a:r>
              <a:rPr lang="en-US" b="0" dirty="0"/>
              <a:t> the connection between SSCs that are written differently but sound the same.</a:t>
            </a:r>
            <a:br>
              <a:rPr lang="en-GB" dirty="0"/>
            </a:br>
            <a:br>
              <a:rPr lang="en-GB" dirty="0"/>
            </a:br>
            <a:r>
              <a:rPr lang="en-GB" b="1" dirty="0"/>
              <a:t>Procedure:</a:t>
            </a:r>
            <a:br>
              <a:rPr lang="en-GB" dirty="0"/>
            </a:br>
            <a:r>
              <a:rPr lang="en-GB" dirty="0"/>
              <a:t>1. </a:t>
            </a:r>
            <a:r>
              <a:rPr lang="en-US" b="0" dirty="0"/>
              <a:t>Students write 1-12 and choose which job title (A-C) is the odd one out in each set, based on the pronunciation of the letters in bold.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US" b="0" dirty="0"/>
              <a:t>Students say the words to each other in pairs to check their answers.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US" b="0" dirty="0"/>
              <a:t>Click to reveal the answers, eliciting the correct pronunciations.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Where </a:t>
            </a:r>
            <a:r>
              <a:rPr lang="en-GB" b="0" dirty="0"/>
              <a:t>the feminine form is given, elicit the masculine form, and vice versa. Draw attention to exceptions </a:t>
            </a:r>
            <a:r>
              <a:rPr lang="fr-FR" sz="1200" dirty="0" err="1">
                <a:solidFill>
                  <a:schemeClr val="accent5">
                    <a:lumMod val="50000"/>
                  </a:schemeClr>
                </a:solidFill>
              </a:rPr>
              <a:t>F</a:t>
            </a:r>
            <a:r>
              <a:rPr lang="fr-FR" sz="1200" b="0" dirty="0" err="1">
                <a:solidFill>
                  <a:schemeClr val="accent5">
                    <a:lumMod val="50000"/>
                  </a:schemeClr>
                </a:solidFill>
              </a:rPr>
              <a:t>eu</a:t>
            </a:r>
            <a:r>
              <a:rPr lang="fr-FR" sz="1200" dirty="0" err="1">
                <a:solidFill>
                  <a:schemeClr val="accent5">
                    <a:lumMod val="50000"/>
                  </a:schemeClr>
                </a:solidFill>
              </a:rPr>
              <a:t>erwehrmann</a:t>
            </a:r>
            <a:r>
              <a:rPr lang="fr-FR" sz="1200" dirty="0">
                <a:solidFill>
                  <a:schemeClr val="accent5">
                    <a:lumMod val="50000"/>
                  </a:schemeClr>
                </a:solidFill>
              </a:rPr>
              <a:t>/</a:t>
            </a:r>
            <a:r>
              <a:rPr lang="fr-FR" sz="1200" dirty="0" err="1">
                <a:solidFill>
                  <a:schemeClr val="accent5">
                    <a:lumMod val="50000"/>
                  </a:schemeClr>
                </a:solidFill>
              </a:rPr>
              <a:t>F</a:t>
            </a:r>
            <a:r>
              <a:rPr lang="fr-FR" sz="1200" b="0" dirty="0" err="1">
                <a:solidFill>
                  <a:schemeClr val="accent5">
                    <a:lumMod val="50000"/>
                  </a:schemeClr>
                </a:solidFill>
              </a:rPr>
              <a:t>eu</a:t>
            </a:r>
            <a:r>
              <a:rPr lang="fr-FR" sz="1200" dirty="0" err="1">
                <a:solidFill>
                  <a:schemeClr val="accent5">
                    <a:lumMod val="50000"/>
                  </a:schemeClr>
                </a:solidFill>
              </a:rPr>
              <a:t>erwehrfrau</a:t>
            </a:r>
            <a:r>
              <a:rPr lang="fr-FR" sz="1200" dirty="0">
                <a:solidFill>
                  <a:schemeClr val="accent5">
                    <a:lumMod val="50000"/>
                  </a:schemeClr>
                </a:solidFill>
              </a:rPr>
              <a:t>, </a:t>
            </a:r>
            <a:r>
              <a:rPr lang="en-GB" sz="1200" b="0" dirty="0" err="1">
                <a:solidFill>
                  <a:schemeClr val="accent5">
                    <a:lumMod val="50000"/>
                  </a:schemeClr>
                </a:solidFill>
              </a:rPr>
              <a:t>Psychologe</a:t>
            </a:r>
            <a:r>
              <a:rPr lang="en-GB" sz="1200" b="0" dirty="0">
                <a:solidFill>
                  <a:schemeClr val="accent5">
                    <a:lumMod val="50000"/>
                  </a:schemeClr>
                </a:solidFill>
              </a:rPr>
              <a:t>/</a:t>
            </a:r>
            <a:r>
              <a:rPr lang="en-GB" sz="1200" b="0" dirty="0" err="1">
                <a:solidFill>
                  <a:schemeClr val="accent5">
                    <a:lumMod val="50000"/>
                  </a:schemeClr>
                </a:solidFill>
              </a:rPr>
              <a:t>Psychologin</a:t>
            </a:r>
            <a:r>
              <a:rPr lang="fr-FR" sz="1200" dirty="0">
                <a:solidFill>
                  <a:schemeClr val="accent5">
                    <a:lumMod val="50000"/>
                  </a:schemeClr>
                </a:solidFill>
              </a:rPr>
              <a:t> and Steward/Stewardess.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Ensure the English meanings of the words are understood as the words will be used in the discussion exercise which follows. Draw attention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compound nouns (</a:t>
            </a:r>
            <a:r>
              <a:rPr lang="fr-FR" sz="1200" dirty="0" err="1">
                <a:solidFill>
                  <a:schemeClr val="accent5">
                    <a:lumMod val="50000"/>
                  </a:schemeClr>
                </a:solidFill>
              </a:rPr>
              <a:t>Fu</a:t>
            </a:r>
            <a:r>
              <a:rPr lang="fr-FR" sz="1200" b="0" dirty="0" err="1">
                <a:solidFill>
                  <a:schemeClr val="accent5">
                    <a:lumMod val="50000"/>
                  </a:schemeClr>
                </a:solidFill>
              </a:rPr>
              <a:t>ß</a:t>
            </a:r>
            <a:r>
              <a:rPr lang="fr-FR" sz="1200" dirty="0" err="1">
                <a:solidFill>
                  <a:schemeClr val="accent5">
                    <a:lumMod val="50000"/>
                  </a:schemeClr>
                </a:solidFill>
              </a:rPr>
              <a:t>ballspieler</a:t>
            </a:r>
            <a:r>
              <a:rPr lang="fr-FR" sz="1200" dirty="0">
                <a:solidFill>
                  <a:schemeClr val="accent5">
                    <a:lumMod val="50000"/>
                  </a:schemeClr>
                </a:solidFill>
              </a:rPr>
              <a:t>/in, </a:t>
            </a:r>
            <a:r>
              <a:rPr lang="fr-FR" sz="1200" b="0" dirty="0" err="1">
                <a:solidFill>
                  <a:schemeClr val="accent5">
                    <a:lumMod val="50000"/>
                  </a:schemeClr>
                </a:solidFill>
                <a:effectLst/>
              </a:rPr>
              <a:t>Stadtführer</a:t>
            </a:r>
            <a:r>
              <a:rPr lang="fr-FR" sz="1200" b="0" dirty="0">
                <a:solidFill>
                  <a:schemeClr val="accent5">
                    <a:lumMod val="50000"/>
                  </a:schemeClr>
                </a:solidFill>
                <a:effectLst/>
              </a:rPr>
              <a:t>/in, </a:t>
            </a:r>
            <a:r>
              <a:rPr lang="en-GB" sz="1200" b="0" dirty="0" err="1">
                <a:solidFill>
                  <a:schemeClr val="accent5">
                    <a:lumMod val="50000"/>
                  </a:schemeClr>
                </a:solidFill>
              </a:rPr>
              <a:t>Yogalehrer</a:t>
            </a:r>
            <a:r>
              <a:rPr lang="en-GB" sz="1200" b="0" dirty="0">
                <a:solidFill>
                  <a:schemeClr val="accent5">
                    <a:lumMod val="50000"/>
                  </a:schemeClr>
                </a:solidFill>
              </a:rPr>
              <a:t>/in, </a:t>
            </a:r>
            <a:r>
              <a:rPr lang="en-GB" sz="1200" b="0" dirty="0" err="1">
                <a:solidFill>
                  <a:schemeClr val="accent5">
                    <a:lumMod val="50000"/>
                  </a:schemeClr>
                </a:solidFill>
              </a:rPr>
              <a:t>Konditionstrainer</a:t>
            </a:r>
            <a:r>
              <a:rPr lang="en-GB" sz="1200" b="0" dirty="0">
                <a:solidFill>
                  <a:schemeClr val="accent5">
                    <a:lumMod val="50000"/>
                  </a:schemeClr>
                </a:solidFill>
              </a:rPr>
              <a:t>/in, </a:t>
            </a:r>
            <a:r>
              <a:rPr lang="fr-FR" sz="1200" b="0" i="0" kern="1200" dirty="0" err="1">
                <a:solidFill>
                  <a:schemeClr val="accent5">
                    <a:lumMod val="50000"/>
                  </a:schemeClr>
                </a:solidFill>
                <a:effectLst/>
                <a:latin typeface="+mn-lt"/>
                <a:ea typeface="+mn-ea"/>
                <a:cs typeface="+mn-cs"/>
              </a:rPr>
              <a:t>Grundschullehrer</a:t>
            </a:r>
            <a:r>
              <a:rPr lang="fr-FR" sz="1200" b="0" i="0" kern="1200" dirty="0">
                <a:solidFill>
                  <a:schemeClr val="accent5">
                    <a:lumMod val="50000"/>
                  </a:schemeClr>
                </a:solidFill>
                <a:effectLst/>
                <a:latin typeface="+mn-lt"/>
                <a:ea typeface="+mn-ea"/>
                <a:cs typeface="+mn-cs"/>
              </a:rPr>
              <a:t>/in, </a:t>
            </a:r>
            <a:r>
              <a:rPr lang="fr-FR" sz="1200" b="0" dirty="0" err="1">
                <a:solidFill>
                  <a:schemeClr val="accent5">
                    <a:lumMod val="50000"/>
                  </a:schemeClr>
                </a:solidFill>
              </a:rPr>
              <a:t>Krankenpfleger</a:t>
            </a:r>
            <a:r>
              <a:rPr lang="fr-FR" sz="1200" b="0" dirty="0">
                <a:solidFill>
                  <a:schemeClr val="accent5">
                    <a:lumMod val="50000"/>
                  </a:schemeClr>
                </a:solidFill>
              </a:rPr>
              <a:t>/in, </a:t>
            </a:r>
            <a:r>
              <a:rPr lang="fr-FR" sz="1200" b="0" i="0" kern="1200" dirty="0" err="1">
                <a:solidFill>
                  <a:schemeClr val="accent5">
                    <a:lumMod val="50000"/>
                  </a:schemeClr>
                </a:solidFill>
                <a:effectLst/>
                <a:latin typeface="+mn-lt"/>
                <a:ea typeface="+mn-ea"/>
                <a:cs typeface="+mn-cs"/>
              </a:rPr>
              <a:t>Flugbegleiter</a:t>
            </a:r>
            <a:r>
              <a:rPr lang="fr-FR" sz="1200" b="0" i="0" kern="1200" dirty="0">
                <a:solidFill>
                  <a:schemeClr val="accent5">
                    <a:lumMod val="50000"/>
                  </a:schemeClr>
                </a:solidFill>
                <a:effectLst/>
                <a:latin typeface="+mn-lt"/>
                <a:ea typeface="+mn-ea"/>
                <a:cs typeface="+mn-cs"/>
              </a:rPr>
              <a:t>/in, </a:t>
            </a:r>
            <a:r>
              <a:rPr lang="en-GB" sz="1200" b="0" dirty="0" err="1">
                <a:solidFill>
                  <a:schemeClr val="accent5">
                    <a:lumMod val="50000"/>
                  </a:schemeClr>
                </a:solidFill>
              </a:rPr>
              <a:t>Brieftr</a:t>
            </a:r>
            <a:r>
              <a:rPr lang="fr-FR" sz="1200" b="0" i="0" kern="1200" dirty="0">
                <a:solidFill>
                  <a:schemeClr val="accent5">
                    <a:lumMod val="50000"/>
                  </a:schemeClr>
                </a:solidFill>
                <a:effectLst/>
                <a:latin typeface="+mn-lt"/>
                <a:ea typeface="+mn-ea"/>
                <a:cs typeface="+mn-cs"/>
              </a:rPr>
              <a:t>ä</a:t>
            </a:r>
            <a:r>
              <a:rPr lang="en-GB" sz="1200" b="0" dirty="0">
                <a:solidFill>
                  <a:schemeClr val="accent5">
                    <a:lumMod val="50000"/>
                  </a:schemeClr>
                </a:solidFill>
              </a:rPr>
              <a:t>ger/in</a:t>
            </a:r>
            <a:r>
              <a:rPr lang="fr-FR" sz="1200" b="0" dirty="0">
                <a:solidFill>
                  <a:schemeClr val="accent5">
                    <a:lumMod val="50000"/>
                  </a:schemeClr>
                </a:solidFill>
                <a:effectLst/>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err="1">
                <a:solidFill>
                  <a:schemeClr val="accent5">
                    <a:lumMod val="50000"/>
                  </a:schemeClr>
                </a:solidFill>
                <a:effectLst/>
              </a:rPr>
              <a:t>n</a:t>
            </a:r>
            <a:r>
              <a:rPr lang="fr-FR" sz="1200" dirty="0" err="1">
                <a:solidFill>
                  <a:schemeClr val="accent5">
                    <a:lumMod val="50000"/>
                  </a:schemeClr>
                </a:solidFill>
              </a:rPr>
              <a:t>ear-cognates</a:t>
            </a:r>
            <a:r>
              <a:rPr lang="fr-FR" sz="1200" dirty="0">
                <a:solidFill>
                  <a:schemeClr val="accent5">
                    <a:lumMod val="50000"/>
                  </a:schemeClr>
                </a:solidFill>
              </a:rPr>
              <a:t> (</a:t>
            </a:r>
            <a:r>
              <a:rPr lang="fr-FR" sz="1200" b="0" i="0" kern="1200" dirty="0" err="1">
                <a:solidFill>
                  <a:schemeClr val="accent5">
                    <a:lumMod val="50000"/>
                  </a:schemeClr>
                </a:solidFill>
                <a:effectLst/>
                <a:latin typeface="+mn-lt"/>
                <a:ea typeface="+mn-ea"/>
                <a:cs typeface="+mn-cs"/>
              </a:rPr>
              <a:t>Kassierer</a:t>
            </a:r>
            <a:r>
              <a:rPr lang="fr-FR" sz="1200" b="0" i="0" kern="1200" dirty="0">
                <a:solidFill>
                  <a:schemeClr val="accent5">
                    <a:lumMod val="50000"/>
                  </a:schemeClr>
                </a:solidFill>
                <a:effectLst/>
                <a:latin typeface="+mn-lt"/>
                <a:ea typeface="+mn-ea"/>
                <a:cs typeface="+mn-cs"/>
              </a:rPr>
              <a:t>/in, </a:t>
            </a:r>
            <a:r>
              <a:rPr lang="en-GB" sz="1200" b="0" dirty="0">
                <a:solidFill>
                  <a:schemeClr val="accent5">
                    <a:lumMod val="50000"/>
                  </a:schemeClr>
                </a:solidFill>
              </a:rPr>
              <a:t>Steward/</a:t>
            </a:r>
            <a:r>
              <a:rPr lang="en-GB" sz="1200" b="0" dirty="0" err="1">
                <a:solidFill>
                  <a:schemeClr val="accent5">
                    <a:lumMod val="50000"/>
                  </a:schemeClr>
                </a:solidFill>
              </a:rPr>
              <a:t>ess</a:t>
            </a:r>
            <a:r>
              <a:rPr lang="en-GB" sz="1200" b="0" dirty="0">
                <a:solidFill>
                  <a:schemeClr val="accent5">
                    <a:lumMod val="50000"/>
                  </a:schemeClr>
                </a:solidFill>
              </a:rPr>
              <a:t>, </a:t>
            </a:r>
            <a:r>
              <a:rPr lang="fr-FR" sz="1200" b="0" i="0" kern="1200" dirty="0" err="1">
                <a:solidFill>
                  <a:schemeClr val="accent5">
                    <a:lumMod val="50000"/>
                  </a:schemeClr>
                </a:solidFill>
                <a:effectLst/>
                <a:latin typeface="+mn-lt"/>
                <a:ea typeface="+mn-ea"/>
                <a:cs typeface="+mn-cs"/>
              </a:rPr>
              <a:t>Gärtner</a:t>
            </a:r>
            <a:r>
              <a:rPr lang="fr-FR" sz="1200" b="0" i="0" kern="1200" dirty="0">
                <a:solidFill>
                  <a:schemeClr val="accent5">
                    <a:lumMod val="50000"/>
                  </a:schemeClr>
                </a:solidFill>
                <a:effectLst/>
                <a:latin typeface="+mn-lt"/>
                <a:ea typeface="+mn-ea"/>
                <a:cs typeface="+mn-cs"/>
              </a:rPr>
              <a:t>/in, </a:t>
            </a:r>
            <a:r>
              <a:rPr lang="fr-FR" sz="1200" b="0" dirty="0" err="1">
                <a:solidFill>
                  <a:schemeClr val="accent5">
                    <a:lumMod val="50000"/>
                  </a:schemeClr>
                </a:solidFill>
              </a:rPr>
              <a:t>Polizist</a:t>
            </a:r>
            <a:r>
              <a:rPr lang="fr-FR" sz="1200" b="0" dirty="0">
                <a:solidFill>
                  <a:schemeClr val="accent5">
                    <a:lumMod val="50000"/>
                  </a:schemeClr>
                </a:solidFill>
              </a:rPr>
              <a:t>/in, </a:t>
            </a:r>
            <a:r>
              <a:rPr lang="fr-FR" sz="1200" b="0" i="0" kern="1200" dirty="0" err="1">
                <a:solidFill>
                  <a:schemeClr val="accent5">
                    <a:lumMod val="50000"/>
                  </a:schemeClr>
                </a:solidFill>
                <a:effectLst/>
                <a:latin typeface="+mn-lt"/>
                <a:ea typeface="+mn-ea"/>
                <a:cs typeface="+mn-cs"/>
              </a:rPr>
              <a:t>Sekretär</a:t>
            </a:r>
            <a:r>
              <a:rPr lang="fr-FR" sz="1200" b="0" i="0" kern="1200" dirty="0">
                <a:solidFill>
                  <a:schemeClr val="accent5">
                    <a:lumMod val="50000"/>
                  </a:schemeClr>
                </a:solidFill>
                <a:effectLst/>
                <a:latin typeface="+mn-lt"/>
                <a:ea typeface="+mn-ea"/>
                <a:cs typeface="+mn-cs"/>
              </a:rPr>
              <a:t>/in, Soldat/in, </a:t>
            </a:r>
            <a:r>
              <a:rPr lang="en-GB" sz="1200" b="0" dirty="0" err="1">
                <a:solidFill>
                  <a:schemeClr val="accent5">
                    <a:lumMod val="50000"/>
                  </a:schemeClr>
                </a:solidFill>
              </a:rPr>
              <a:t>Psychologe</a:t>
            </a:r>
            <a:r>
              <a:rPr lang="en-GB" sz="1200" b="0" dirty="0">
                <a:solidFill>
                  <a:schemeClr val="accent5">
                    <a:lumMod val="50000"/>
                  </a:schemeClr>
                </a:solidFill>
              </a:rPr>
              <a:t>/</a:t>
            </a:r>
            <a:r>
              <a:rPr lang="en-GB" sz="1200" b="0" dirty="0" err="1">
                <a:solidFill>
                  <a:schemeClr val="accent5">
                    <a:lumMod val="50000"/>
                  </a:schemeClr>
                </a:solidFill>
              </a:rPr>
              <a:t>Psychologin</a:t>
            </a:r>
            <a:r>
              <a:rPr lang="en-GB" sz="1200" b="0" dirty="0">
                <a:solidFill>
                  <a:schemeClr val="accent5">
                    <a:lumMod val="50000"/>
                  </a:schemeClr>
                </a:solidFill>
              </a:rPr>
              <a:t>, Pilot/in, </a:t>
            </a:r>
            <a:r>
              <a:rPr lang="fr-FR" sz="1200" b="0" dirty="0" err="1">
                <a:solidFill>
                  <a:schemeClr val="accent5">
                    <a:lumMod val="50000"/>
                  </a:schemeClr>
                </a:solidFill>
              </a:rPr>
              <a:t>Mechaniker</a:t>
            </a:r>
            <a:r>
              <a:rPr lang="fr-FR" sz="1200" b="0" dirty="0">
                <a:solidFill>
                  <a:schemeClr val="accent5">
                    <a:lumMod val="50000"/>
                  </a:schemeClr>
                </a:solidFill>
              </a:rPr>
              <a:t>/in, </a:t>
            </a:r>
            <a:r>
              <a:rPr lang="en-GB" sz="1200" b="0" dirty="0" err="1">
                <a:solidFill>
                  <a:schemeClr val="accent5">
                    <a:lumMod val="50000"/>
                  </a:schemeClr>
                </a:solidFill>
              </a:rPr>
              <a:t>Juwelier</a:t>
            </a:r>
            <a:r>
              <a:rPr lang="en-GB" sz="1200" b="0" dirty="0">
                <a:solidFill>
                  <a:schemeClr val="accent5">
                    <a:lumMod val="50000"/>
                  </a:schemeClr>
                </a:solidFill>
              </a:rPr>
              <a:t>/in, </a:t>
            </a:r>
            <a:r>
              <a:rPr lang="en-GB" sz="1200" b="0" dirty="0" err="1">
                <a:solidFill>
                  <a:schemeClr val="accent5">
                    <a:lumMod val="50000"/>
                  </a:schemeClr>
                </a:solidFill>
              </a:rPr>
              <a:t>Physiker</a:t>
            </a:r>
            <a:r>
              <a:rPr lang="en-GB" sz="1200" b="0" dirty="0">
                <a:solidFill>
                  <a:schemeClr val="accent5">
                    <a:lumMod val="50000"/>
                  </a:schemeClr>
                </a:solidFill>
              </a:rPr>
              <a:t>/in, </a:t>
            </a:r>
            <a:r>
              <a:rPr lang="fr-FR" sz="1200" b="0" dirty="0" err="1">
                <a:solidFill>
                  <a:schemeClr val="accent5">
                    <a:lumMod val="50000"/>
                  </a:schemeClr>
                </a:solidFill>
              </a:rPr>
              <a:t>Grafiker</a:t>
            </a:r>
            <a:r>
              <a:rPr lang="fr-FR" sz="1200" b="0" dirty="0">
                <a:solidFill>
                  <a:schemeClr val="accent5">
                    <a:lumMod val="50000"/>
                  </a:schemeClr>
                </a:solidFill>
              </a:rPr>
              <a:t>/in)</a:t>
            </a:r>
            <a:endParaRPr lang="en-GB" sz="1200" b="0" dirty="0">
              <a:solidFill>
                <a:schemeClr val="accent5">
                  <a:lumMod val="50000"/>
                </a:schemeClr>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solidFill>
                  <a:schemeClr val="accent5">
                    <a:lumMod val="50000"/>
                  </a:schemeClr>
                </a:solidFill>
              </a:rPr>
              <a:t>words containing known roots (</a:t>
            </a:r>
            <a:r>
              <a:rPr lang="fr-FR" sz="1200" b="1" dirty="0" err="1">
                <a:solidFill>
                  <a:schemeClr val="accent5">
                    <a:lumMod val="50000"/>
                  </a:schemeClr>
                </a:solidFill>
              </a:rPr>
              <a:t>Krank</a:t>
            </a:r>
            <a:r>
              <a:rPr lang="fr-FR" sz="1200" b="0" dirty="0" err="1">
                <a:solidFill>
                  <a:schemeClr val="accent5">
                    <a:lumMod val="50000"/>
                  </a:schemeClr>
                </a:solidFill>
              </a:rPr>
              <a:t>enpfleger</a:t>
            </a:r>
            <a:r>
              <a:rPr lang="fr-FR" sz="1200" b="0" dirty="0">
                <a:solidFill>
                  <a:schemeClr val="accent5">
                    <a:lumMod val="50000"/>
                  </a:schemeClr>
                </a:solidFill>
              </a:rPr>
              <a:t>/in, </a:t>
            </a:r>
            <a:r>
              <a:rPr lang="fr-FR" sz="1200" b="1" dirty="0" err="1">
                <a:solidFill>
                  <a:schemeClr val="accent5">
                    <a:lumMod val="50000"/>
                  </a:schemeClr>
                </a:solidFill>
              </a:rPr>
              <a:t>Fußballspiel</a:t>
            </a:r>
            <a:r>
              <a:rPr lang="fr-FR" sz="1200" dirty="0" err="1">
                <a:solidFill>
                  <a:schemeClr val="accent5">
                    <a:lumMod val="50000"/>
                  </a:schemeClr>
                </a:solidFill>
              </a:rPr>
              <a:t>er</a:t>
            </a:r>
            <a:r>
              <a:rPr lang="fr-FR" sz="1200" dirty="0">
                <a:solidFill>
                  <a:schemeClr val="accent5">
                    <a:lumMod val="50000"/>
                  </a:schemeClr>
                </a:solidFill>
              </a:rPr>
              <a:t>/in (</a:t>
            </a:r>
            <a:r>
              <a:rPr lang="fr-FR" sz="1200" dirty="0" err="1">
                <a:solidFill>
                  <a:schemeClr val="accent5">
                    <a:lumMod val="50000"/>
                  </a:schemeClr>
                </a:solidFill>
              </a:rPr>
              <a:t>spielen</a:t>
            </a:r>
            <a:r>
              <a:rPr lang="fr-FR" sz="1200" dirty="0">
                <a:solidFill>
                  <a:schemeClr val="accent5">
                    <a:lumMod val="50000"/>
                  </a:schemeClr>
                </a:solidFill>
              </a:rPr>
              <a:t>),</a:t>
            </a:r>
            <a:r>
              <a:rPr lang="fr-FR" sz="1200" b="0" dirty="0">
                <a:solidFill>
                  <a:schemeClr val="accent5">
                    <a:lumMod val="50000"/>
                  </a:schemeClr>
                </a:solidFill>
              </a:rPr>
              <a:t> </a:t>
            </a:r>
            <a:r>
              <a:rPr lang="fr-FR" sz="1200" b="1" i="0" kern="1200" dirty="0" err="1">
                <a:solidFill>
                  <a:schemeClr val="accent5">
                    <a:lumMod val="50000"/>
                  </a:schemeClr>
                </a:solidFill>
                <a:effectLst/>
                <a:latin typeface="+mn-lt"/>
                <a:ea typeface="+mn-ea"/>
                <a:cs typeface="+mn-cs"/>
              </a:rPr>
              <a:t>Flug</a:t>
            </a:r>
            <a:r>
              <a:rPr lang="fr-FR" sz="1200" b="0" i="0" kern="1200" dirty="0" err="1">
                <a:solidFill>
                  <a:schemeClr val="accent5">
                    <a:lumMod val="50000"/>
                  </a:schemeClr>
                </a:solidFill>
                <a:effectLst/>
                <a:latin typeface="+mn-lt"/>
                <a:ea typeface="+mn-ea"/>
                <a:cs typeface="+mn-cs"/>
              </a:rPr>
              <a:t>begleiter</a:t>
            </a:r>
            <a:r>
              <a:rPr lang="fr-FR" sz="1200" b="0" i="0" kern="1200" dirty="0">
                <a:solidFill>
                  <a:schemeClr val="accent5">
                    <a:lumMod val="50000"/>
                  </a:schemeClr>
                </a:solidFill>
                <a:effectLst/>
                <a:latin typeface="+mn-lt"/>
                <a:ea typeface="+mn-ea"/>
                <a:cs typeface="+mn-cs"/>
              </a:rPr>
              <a:t>, </a:t>
            </a:r>
            <a:r>
              <a:rPr lang="en-GB" sz="1200" b="1" dirty="0" err="1">
                <a:solidFill>
                  <a:schemeClr val="accent5">
                    <a:lumMod val="50000"/>
                  </a:schemeClr>
                </a:solidFill>
              </a:rPr>
              <a:t>Brieftr</a:t>
            </a:r>
            <a:r>
              <a:rPr lang="fr-FR" sz="1200" b="1" i="0" kern="1200" dirty="0">
                <a:solidFill>
                  <a:schemeClr val="accent5">
                    <a:lumMod val="50000"/>
                  </a:schemeClr>
                </a:solidFill>
                <a:effectLst/>
                <a:latin typeface="+mn-lt"/>
                <a:ea typeface="+mn-ea"/>
                <a:cs typeface="+mn-cs"/>
              </a:rPr>
              <a:t>ä</a:t>
            </a:r>
            <a:r>
              <a:rPr lang="en-GB" sz="1200" b="1" dirty="0">
                <a:solidFill>
                  <a:schemeClr val="accent5">
                    <a:lumMod val="50000"/>
                  </a:schemeClr>
                </a:solidFill>
              </a:rPr>
              <a:t>g</a:t>
            </a:r>
            <a:r>
              <a:rPr lang="en-GB" sz="1200" b="0" dirty="0">
                <a:solidFill>
                  <a:schemeClr val="accent5">
                    <a:lumMod val="50000"/>
                  </a:schemeClr>
                </a:solidFill>
              </a:rPr>
              <a:t>er/in</a:t>
            </a:r>
            <a:r>
              <a:rPr lang="en-GB" sz="1200" b="1" dirty="0">
                <a:solidFill>
                  <a:schemeClr val="accent5">
                    <a:lumMod val="50000"/>
                  </a:schemeClr>
                </a:solidFill>
              </a:rPr>
              <a:t> </a:t>
            </a:r>
            <a:r>
              <a:rPr lang="en-GB" sz="1200" b="0" dirty="0">
                <a:solidFill>
                  <a:schemeClr val="accent5">
                    <a:lumMod val="50000"/>
                  </a:schemeClr>
                </a:solidFill>
              </a:rPr>
              <a:t>(</a:t>
            </a:r>
            <a:r>
              <a:rPr lang="en-GB" sz="1200" b="0" dirty="0" err="1">
                <a:solidFill>
                  <a:schemeClr val="accent5">
                    <a:lumMod val="50000"/>
                  </a:schemeClr>
                </a:solidFill>
              </a:rPr>
              <a:t>tragen</a:t>
            </a:r>
            <a:r>
              <a:rPr lang="en-GB" sz="1200" b="0" dirty="0">
                <a:solidFill>
                  <a:schemeClr val="accent5">
                    <a:lumMod val="50000"/>
                  </a:schemeClr>
                </a:solidFill>
              </a:rPr>
              <a:t>)</a:t>
            </a:r>
            <a:r>
              <a:rPr lang="fr-FR" sz="1200" b="0" dirty="0">
                <a:solidFill>
                  <a:schemeClr val="accent5">
                    <a:lumMod val="50000"/>
                  </a:schemeClr>
                </a:solidFill>
              </a:rPr>
              <a:t>, </a:t>
            </a:r>
            <a:r>
              <a:rPr lang="en-GB" sz="1200" b="0" dirty="0" err="1">
                <a:solidFill>
                  <a:schemeClr val="accent5">
                    <a:lumMod val="50000"/>
                  </a:schemeClr>
                </a:solidFill>
              </a:rPr>
              <a:t>Zahn</a:t>
            </a:r>
            <a:r>
              <a:rPr lang="en-GB" sz="1200" b="1" dirty="0" err="1">
                <a:solidFill>
                  <a:schemeClr val="accent5">
                    <a:lumMod val="50000"/>
                  </a:schemeClr>
                </a:solidFill>
              </a:rPr>
              <a:t>arzt</a:t>
            </a:r>
            <a:r>
              <a:rPr lang="en-GB" sz="1200" b="0" dirty="0">
                <a:solidFill>
                  <a:schemeClr val="accent5">
                    <a:lumMod val="50000"/>
                  </a:schemeClr>
                </a:solidFill>
              </a:rPr>
              <a:t>/</a:t>
            </a:r>
            <a:r>
              <a:rPr lang="en-GB" sz="1200" b="0" dirty="0" err="1">
                <a:solidFill>
                  <a:schemeClr val="accent5">
                    <a:lumMod val="50000"/>
                  </a:schemeClr>
                </a:solidFill>
              </a:rPr>
              <a:t>Zahnärztin</a:t>
            </a:r>
            <a:r>
              <a:rPr lang="en-GB" sz="1200" b="0" dirty="0">
                <a:solidFill>
                  <a:schemeClr val="accent5">
                    <a:lumMod val="50000"/>
                  </a:schemeClr>
                </a:solidFill>
              </a:rPr>
              <a:t>, </a:t>
            </a:r>
            <a:r>
              <a:rPr lang="fr-FR" sz="1200" b="1" dirty="0" err="1">
                <a:solidFill>
                  <a:schemeClr val="accent5">
                    <a:lumMod val="50000"/>
                  </a:schemeClr>
                </a:solidFill>
                <a:effectLst/>
              </a:rPr>
              <a:t>Stadtführ</a:t>
            </a:r>
            <a:r>
              <a:rPr lang="fr-FR" sz="1200" b="0" dirty="0" err="1">
                <a:solidFill>
                  <a:schemeClr val="accent5">
                    <a:lumMod val="50000"/>
                  </a:schemeClr>
                </a:solidFill>
                <a:effectLst/>
              </a:rPr>
              <a:t>er</a:t>
            </a:r>
            <a:r>
              <a:rPr lang="fr-FR" sz="1200" b="0" dirty="0">
                <a:solidFill>
                  <a:schemeClr val="accent5">
                    <a:lumMod val="50000"/>
                  </a:schemeClr>
                </a:solidFill>
                <a:effectLst/>
              </a:rPr>
              <a:t>/in (</a:t>
            </a:r>
            <a:r>
              <a:rPr lang="fr-FR" sz="1200" b="0" dirty="0" err="1">
                <a:solidFill>
                  <a:schemeClr val="accent5">
                    <a:lumMod val="50000"/>
                  </a:schemeClr>
                </a:solidFill>
                <a:effectLst/>
              </a:rPr>
              <a:t>führen</a:t>
            </a:r>
            <a:r>
              <a:rPr lang="fr-FR" sz="1200" b="0" dirty="0">
                <a:solidFill>
                  <a:schemeClr val="accent5">
                    <a:lumMod val="50000"/>
                  </a:schemeClr>
                </a:solidFill>
                <a:effectLst/>
              </a:rPr>
              <a:t>), </a:t>
            </a:r>
            <a:r>
              <a:rPr lang="fr-FR" sz="1200" b="0" i="0" kern="1200" dirty="0" err="1">
                <a:solidFill>
                  <a:schemeClr val="accent5">
                    <a:lumMod val="50000"/>
                  </a:schemeClr>
                </a:solidFill>
                <a:effectLst/>
                <a:latin typeface="+mn-lt"/>
                <a:ea typeface="+mn-ea"/>
                <a:cs typeface="+mn-cs"/>
              </a:rPr>
              <a:t>Ver</a:t>
            </a:r>
            <a:r>
              <a:rPr lang="fr-FR" sz="1200" b="1" i="0" kern="1200" dirty="0" err="1">
                <a:solidFill>
                  <a:schemeClr val="accent5">
                    <a:lumMod val="50000"/>
                  </a:schemeClr>
                </a:solidFill>
                <a:effectLst/>
                <a:latin typeface="+mn-lt"/>
                <a:ea typeface="+mn-ea"/>
                <a:cs typeface="+mn-cs"/>
              </a:rPr>
              <a:t>käuf</a:t>
            </a:r>
            <a:r>
              <a:rPr lang="fr-FR" sz="1200" b="0" i="0" kern="1200" dirty="0" err="1">
                <a:solidFill>
                  <a:schemeClr val="accent5">
                    <a:lumMod val="50000"/>
                  </a:schemeClr>
                </a:solidFill>
                <a:effectLst/>
                <a:latin typeface="+mn-lt"/>
                <a:ea typeface="+mn-ea"/>
                <a:cs typeface="+mn-cs"/>
              </a:rPr>
              <a:t>er</a:t>
            </a:r>
            <a:r>
              <a:rPr lang="fr-FR" sz="1200" b="0" i="0" kern="1200" dirty="0">
                <a:solidFill>
                  <a:schemeClr val="accent5">
                    <a:lumMod val="50000"/>
                  </a:schemeClr>
                </a:solidFill>
                <a:effectLst/>
                <a:latin typeface="+mn-lt"/>
                <a:ea typeface="+mn-ea"/>
                <a:cs typeface="+mn-cs"/>
              </a:rPr>
              <a:t>/in (</a:t>
            </a:r>
            <a:r>
              <a:rPr lang="fr-FR" sz="1200" b="0" i="0" kern="1200" dirty="0" err="1">
                <a:solidFill>
                  <a:schemeClr val="accent5">
                    <a:lumMod val="50000"/>
                  </a:schemeClr>
                </a:solidFill>
                <a:effectLst/>
                <a:latin typeface="+mn-lt"/>
                <a:ea typeface="+mn-ea"/>
                <a:cs typeface="+mn-cs"/>
              </a:rPr>
              <a:t>kaufen</a:t>
            </a:r>
            <a:r>
              <a:rPr lang="fr-FR" sz="1200" b="0" i="0" kern="1200" dirty="0">
                <a:solidFill>
                  <a:schemeClr val="accent5">
                    <a:lumMod val="50000"/>
                  </a:schemeClr>
                </a:solidFill>
                <a:effectLst/>
                <a:latin typeface="+mn-lt"/>
                <a:ea typeface="+mn-ea"/>
                <a:cs typeface="+mn-cs"/>
              </a:rPr>
              <a:t>), </a:t>
            </a:r>
            <a:r>
              <a:rPr lang="en-GB" sz="1200" b="1" dirty="0" err="1">
                <a:solidFill>
                  <a:schemeClr val="accent5">
                    <a:lumMod val="50000"/>
                  </a:schemeClr>
                </a:solidFill>
              </a:rPr>
              <a:t>Zimmer</a:t>
            </a:r>
            <a:r>
              <a:rPr lang="en-GB" sz="1200" b="0" dirty="0" err="1">
                <a:solidFill>
                  <a:schemeClr val="accent5">
                    <a:lumMod val="50000"/>
                  </a:schemeClr>
                </a:solidFill>
              </a:rPr>
              <a:t>er</a:t>
            </a:r>
            <a:r>
              <a:rPr lang="en-GB" sz="1200" b="0" dirty="0">
                <a:solidFill>
                  <a:schemeClr val="accent5">
                    <a:lumMod val="50000"/>
                  </a:schemeClr>
                </a:solidFill>
              </a:rPr>
              <a:t>/in, </a:t>
            </a:r>
            <a:r>
              <a:rPr lang="fr-FR" sz="1200" b="0" i="0" kern="1200" dirty="0" err="1">
                <a:solidFill>
                  <a:schemeClr val="accent5">
                    <a:lumMod val="50000"/>
                  </a:schemeClr>
                </a:solidFill>
                <a:effectLst/>
                <a:latin typeface="+mn-lt"/>
                <a:ea typeface="+mn-ea"/>
                <a:cs typeface="+mn-cs"/>
              </a:rPr>
              <a:t>Grund</a:t>
            </a:r>
            <a:r>
              <a:rPr lang="fr-FR" sz="1200" b="1" i="0" kern="1200" dirty="0" err="1">
                <a:solidFill>
                  <a:schemeClr val="accent5">
                    <a:lumMod val="50000"/>
                  </a:schemeClr>
                </a:solidFill>
                <a:effectLst/>
                <a:latin typeface="+mn-lt"/>
                <a:ea typeface="+mn-ea"/>
                <a:cs typeface="+mn-cs"/>
              </a:rPr>
              <a:t>schullehrer</a:t>
            </a:r>
            <a:r>
              <a:rPr lang="fr-FR" sz="1200" b="0" i="0" kern="1200" dirty="0">
                <a:solidFill>
                  <a:schemeClr val="accent5">
                    <a:lumMod val="50000"/>
                  </a:schemeClr>
                </a:solidFill>
                <a:effectLst/>
                <a:latin typeface="+mn-lt"/>
                <a:ea typeface="+mn-ea"/>
                <a:cs typeface="+mn-cs"/>
              </a:rPr>
              <a:t>/in, </a:t>
            </a:r>
            <a:r>
              <a:rPr lang="en-GB" sz="1200" b="0" dirty="0" err="1">
                <a:solidFill>
                  <a:schemeClr val="accent5">
                    <a:lumMod val="50000"/>
                  </a:schemeClr>
                </a:solidFill>
              </a:rPr>
              <a:t>Yoga</a:t>
            </a:r>
            <a:r>
              <a:rPr lang="en-GB" sz="1200" b="1" dirty="0" err="1">
                <a:solidFill>
                  <a:schemeClr val="accent5">
                    <a:lumMod val="50000"/>
                  </a:schemeClr>
                </a:solidFill>
              </a:rPr>
              <a:t>lehrer</a:t>
            </a:r>
            <a:r>
              <a:rPr lang="en-GB" sz="1200" b="0" dirty="0">
                <a:solidFill>
                  <a:schemeClr val="accent5">
                    <a:lumMod val="50000"/>
                  </a:schemeClr>
                </a:solidFill>
              </a:rPr>
              <a:t>/in)</a:t>
            </a:r>
            <a:endParaRPr lang="en-US" sz="1200" b="0" dirty="0">
              <a:solidFill>
                <a:srgbClr val="DAA520"/>
              </a:solidFill>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err="1">
                <a:solidFill>
                  <a:schemeClr val="accent5">
                    <a:lumMod val="50000"/>
                  </a:schemeClr>
                </a:solidFill>
              </a:rPr>
              <a:t>Fußballspieler</a:t>
            </a:r>
            <a:r>
              <a:rPr lang="fr-FR" sz="1200" dirty="0">
                <a:solidFill>
                  <a:schemeClr val="accent5">
                    <a:lumMod val="50000"/>
                  </a:schemeClr>
                </a:solidFill>
              </a:rPr>
              <a:t> [</a:t>
            </a:r>
            <a:r>
              <a:rPr lang="fr-FR" sz="1200" dirty="0" err="1">
                <a:solidFill>
                  <a:schemeClr val="accent5">
                    <a:lumMod val="50000"/>
                  </a:schemeClr>
                </a:solidFill>
              </a:rPr>
              <a:t>Fußball</a:t>
            </a:r>
            <a:r>
              <a:rPr lang="fr-FR" sz="1200" dirty="0">
                <a:solidFill>
                  <a:schemeClr val="accent5">
                    <a:lumMod val="50000"/>
                  </a:schemeClr>
                </a:solidFill>
              </a:rPr>
              <a:t> 1277; Spieler 822] </a:t>
            </a:r>
            <a:r>
              <a:rPr lang="fr-FR" sz="1200" dirty="0" err="1">
                <a:solidFill>
                  <a:schemeClr val="accent5">
                    <a:lumMod val="50000"/>
                  </a:schemeClr>
                </a:solidFill>
              </a:rPr>
              <a:t>Friseur</a:t>
            </a:r>
            <a:r>
              <a:rPr lang="fr-FR" sz="1200" dirty="0">
                <a:solidFill>
                  <a:schemeClr val="accent5">
                    <a:lumMod val="50000"/>
                  </a:schemeClr>
                </a:solidFill>
              </a:rPr>
              <a:t> [&gt;5000] </a:t>
            </a:r>
            <a:r>
              <a:rPr lang="fr-FR" sz="1200" dirty="0" err="1">
                <a:solidFill>
                  <a:schemeClr val="accent5">
                    <a:lumMod val="50000"/>
                  </a:schemeClr>
                </a:solidFill>
              </a:rPr>
              <a:t>Kassierer</a:t>
            </a:r>
            <a:r>
              <a:rPr lang="fr-FR" sz="1200" dirty="0">
                <a:solidFill>
                  <a:schemeClr val="accent5">
                    <a:lumMod val="50000"/>
                  </a:schemeClr>
                </a:solidFill>
              </a:rPr>
              <a:t> [&gt;5000]; </a:t>
            </a:r>
            <a:r>
              <a:rPr lang="fr-FR" sz="1200" dirty="0" err="1">
                <a:solidFill>
                  <a:schemeClr val="accent5">
                    <a:lumMod val="50000"/>
                  </a:schemeClr>
                </a:solidFill>
              </a:rPr>
              <a:t>Feuerwehrmann</a:t>
            </a:r>
            <a:r>
              <a:rPr lang="fr-FR" sz="1200" dirty="0">
                <a:solidFill>
                  <a:schemeClr val="accent5">
                    <a:lumMod val="50000"/>
                  </a:schemeClr>
                </a:solidFill>
              </a:rPr>
              <a:t> [</a:t>
            </a:r>
            <a:r>
              <a:rPr lang="fr-FR" sz="1200" dirty="0" err="1">
                <a:solidFill>
                  <a:schemeClr val="accent5">
                    <a:lumMod val="50000"/>
                  </a:schemeClr>
                </a:solidFill>
              </a:rPr>
              <a:t>Feuerwehr</a:t>
            </a:r>
            <a:r>
              <a:rPr lang="fr-FR" sz="1200" dirty="0">
                <a:solidFill>
                  <a:schemeClr val="accent5">
                    <a:lumMod val="50000"/>
                  </a:schemeClr>
                </a:solidFill>
              </a:rPr>
              <a:t> 3778; Mann 121] Maurer [&gt;5000] </a:t>
            </a:r>
            <a:r>
              <a:rPr lang="fr-FR" sz="1200" dirty="0" err="1">
                <a:solidFill>
                  <a:schemeClr val="accent5">
                    <a:lumMod val="50000"/>
                  </a:schemeClr>
                </a:solidFill>
              </a:rPr>
              <a:t>Verkäufer</a:t>
            </a:r>
            <a:r>
              <a:rPr lang="fr-FR" sz="1200" dirty="0">
                <a:solidFill>
                  <a:schemeClr val="accent5">
                    <a:lumMod val="50000"/>
                  </a:schemeClr>
                </a:solidFill>
              </a:rPr>
              <a:t> [2374] Software-</a:t>
            </a:r>
            <a:r>
              <a:rPr lang="fr-FR" sz="1200" dirty="0" err="1">
                <a:solidFill>
                  <a:schemeClr val="accent5">
                    <a:lumMod val="50000"/>
                  </a:schemeClr>
                </a:solidFill>
              </a:rPr>
              <a:t>Entwickler</a:t>
            </a:r>
            <a:r>
              <a:rPr lang="fr-FR" sz="1200" dirty="0">
                <a:solidFill>
                  <a:schemeClr val="accent5">
                    <a:lumMod val="50000"/>
                  </a:schemeClr>
                </a:solidFill>
              </a:rPr>
              <a:t> [Software 3151; </a:t>
            </a:r>
            <a:r>
              <a:rPr lang="fr-FR" sz="1200" dirty="0" err="1">
                <a:solidFill>
                  <a:schemeClr val="accent5">
                    <a:lumMod val="50000"/>
                  </a:schemeClr>
                </a:solidFill>
              </a:rPr>
              <a:t>Entwickler</a:t>
            </a:r>
            <a:r>
              <a:rPr lang="fr-FR" sz="1200" dirty="0">
                <a:solidFill>
                  <a:schemeClr val="accent5">
                    <a:lumMod val="50000"/>
                  </a:schemeClr>
                </a:solidFill>
              </a:rPr>
              <a:t> [&gt;5000] </a:t>
            </a:r>
            <a:r>
              <a:rPr lang="fr-FR" sz="1200" dirty="0" err="1">
                <a:solidFill>
                  <a:schemeClr val="accent5">
                    <a:lumMod val="50000"/>
                  </a:schemeClr>
                </a:solidFill>
              </a:rPr>
              <a:t>Grafiker</a:t>
            </a:r>
            <a:r>
              <a:rPr lang="fr-FR" sz="1200" dirty="0">
                <a:solidFill>
                  <a:schemeClr val="accent5">
                    <a:lumMod val="50000"/>
                  </a:schemeClr>
                </a:solidFill>
              </a:rPr>
              <a:t> [&gt;5000] </a:t>
            </a:r>
            <a:r>
              <a:rPr lang="fr-FR" sz="1200" dirty="0" err="1">
                <a:solidFill>
                  <a:schemeClr val="accent5">
                    <a:lumMod val="50000"/>
                  </a:schemeClr>
                </a:solidFill>
              </a:rPr>
              <a:t>Verleger</a:t>
            </a:r>
            <a:r>
              <a:rPr lang="fr-FR" sz="1200" dirty="0">
                <a:solidFill>
                  <a:schemeClr val="accent5">
                    <a:lumMod val="50000"/>
                  </a:schemeClr>
                </a:solidFill>
              </a:rPr>
              <a:t> [&gt;5000] Steward [&gt;5000] </a:t>
            </a:r>
            <a:r>
              <a:rPr lang="fr-FR" sz="1200" dirty="0" err="1">
                <a:solidFill>
                  <a:schemeClr val="accent5">
                    <a:lumMod val="50000"/>
                  </a:schemeClr>
                </a:solidFill>
              </a:rPr>
              <a:t>Dozent</a:t>
            </a:r>
            <a:r>
              <a:rPr lang="fr-FR" sz="1200" dirty="0">
                <a:solidFill>
                  <a:schemeClr val="accent5">
                    <a:lumMod val="50000"/>
                  </a:schemeClr>
                </a:solidFill>
              </a:rPr>
              <a:t> [&gt;5000] </a:t>
            </a:r>
            <a:r>
              <a:rPr lang="fr-FR" sz="1200" dirty="0" err="1">
                <a:solidFill>
                  <a:schemeClr val="accent5">
                    <a:lumMod val="50000"/>
                  </a:schemeClr>
                </a:solidFill>
              </a:rPr>
              <a:t>Apotheker</a:t>
            </a:r>
            <a:r>
              <a:rPr lang="fr-FR" sz="1200" dirty="0">
                <a:solidFill>
                  <a:schemeClr val="accent5">
                    <a:lumMod val="50000"/>
                  </a:schemeClr>
                </a:solidFill>
              </a:rPr>
              <a:t> [&gt;5000]</a:t>
            </a:r>
            <a:br>
              <a:rPr lang="en-GB" baseline="0" dirty="0"/>
            </a:br>
            <a:r>
              <a:rPr lang="en-GB" i="1" dirty="0"/>
              <a:t>Source: Jones, R.L. &amp; </a:t>
            </a:r>
            <a:r>
              <a:rPr lang="en-GB" i="1" dirty="0" err="1"/>
              <a:t>Tschirner</a:t>
            </a:r>
            <a:r>
              <a:rPr lang="en-GB" i="1" dirty="0"/>
              <a:t>, E. (2019). A frequency dictionary of German: core vocabulary for learners.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123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a:t>
            </a:r>
            <a:r>
              <a:rPr lang="en-GB" b="0" dirty="0"/>
              <a:t>This is slide </a:t>
            </a:r>
            <a:r>
              <a:rPr lang="en-GB" b="1" dirty="0"/>
              <a:t>1/4.</a:t>
            </a:r>
            <a:br>
              <a:rPr lang="en-GB" dirty="0"/>
            </a:br>
            <a:br>
              <a:rPr lang="en-GB" b="1" dirty="0"/>
            </a:br>
            <a:r>
              <a:rPr lang="en-GB" b="1" dirty="0"/>
              <a:t>Aim: </a:t>
            </a:r>
            <a:r>
              <a:rPr lang="en-GB" b="0" dirty="0"/>
              <a:t>Written and/or oral production of sentences containing </a:t>
            </a:r>
            <a:r>
              <a:rPr lang="en-GB" b="0" i="1" dirty="0" err="1"/>
              <a:t>wenn</a:t>
            </a:r>
            <a:r>
              <a:rPr lang="en-GB" b="0" i="1" dirty="0"/>
              <a:t> </a:t>
            </a:r>
            <a:r>
              <a:rPr lang="en-GB" b="0" dirty="0"/>
              <a:t>and </a:t>
            </a:r>
            <a:r>
              <a:rPr lang="en-GB" b="0" i="1" dirty="0" err="1"/>
              <a:t>wann</a:t>
            </a:r>
            <a:r>
              <a:rPr lang="en-GB" b="0" dirty="0"/>
              <a:t> to translate ‘when’; revision of WO2 with questions; revision of WO3 with subordinating conjunctions.</a:t>
            </a:r>
            <a:br>
              <a:rPr lang="en-GB" dirty="0"/>
            </a:br>
            <a:br>
              <a:rPr lang="en-GB" dirty="0"/>
            </a:br>
            <a:r>
              <a:rPr lang="en-GB" b="1" dirty="0"/>
              <a:t>Procedure:</a:t>
            </a:r>
            <a:br>
              <a:rPr lang="en-GB" dirty="0"/>
            </a:br>
            <a:r>
              <a:rPr lang="en-GB" dirty="0"/>
              <a:t>1. Use this slide to model the task. Explain to students they will have to translate the questions and answers on their role cards, and use these translations to engage in a dialogue with a partner.</a:t>
            </a:r>
          </a:p>
          <a:p>
            <a:r>
              <a:rPr lang="en-GB" dirty="0"/>
              <a:t>2. Click to reveal an English question. Students translate into German. Click to reveal suggested translation.</a:t>
            </a:r>
          </a:p>
          <a:p>
            <a:r>
              <a:rPr lang="en-GB" dirty="0"/>
              <a:t>3. Repeat step 2 for an English statement.</a:t>
            </a:r>
          </a:p>
          <a:p>
            <a:r>
              <a:rPr lang="en-GB" dirty="0"/>
              <a:t>4. Split into pairs, and display slide 21 or distribute printed role cards.</a:t>
            </a:r>
          </a:p>
          <a:p>
            <a:r>
              <a:rPr lang="en-GB" dirty="0"/>
              <a:t>5. Students individually translate their sentences into German (in writing).</a:t>
            </a:r>
          </a:p>
          <a:p>
            <a:r>
              <a:rPr lang="en-GB" dirty="0"/>
              <a:t>6. Partner A asks questions and Partner B answers with the relevant sentence from their card. At higher levels, you may wish to skip the writing stage, and/or encourage students to provide their own answers with </a:t>
            </a:r>
            <a:r>
              <a:rPr lang="en-GB" i="1" dirty="0" err="1"/>
              <a:t>wenn</a:t>
            </a:r>
            <a:r>
              <a:rPr lang="en-GB" i="1" dirty="0"/>
              <a:t> </a:t>
            </a:r>
            <a:r>
              <a:rPr lang="en-GB" i="0" dirty="0"/>
              <a:t>+ WO3.</a:t>
            </a:r>
            <a:endParaRPr lang="en-GB" dirty="0"/>
          </a:p>
          <a:p>
            <a:r>
              <a:rPr lang="en-GB" dirty="0"/>
              <a:t>7. Students swap roles.</a:t>
            </a:r>
          </a:p>
          <a:p>
            <a:r>
              <a:rPr lang="en-GB" dirty="0"/>
              <a:t>8. Answers on slides 3/4 and 4/4.</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051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Role cards for printing or display. </a:t>
            </a:r>
            <a:r>
              <a:rPr lang="en-GB" b="0" dirty="0"/>
              <a:t>This is slide </a:t>
            </a:r>
            <a:r>
              <a:rPr lang="en-GB" b="1" dirty="0"/>
              <a:t>2/4.</a:t>
            </a:r>
          </a:p>
          <a:p>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Example Answers to Partner A questions – </a:t>
            </a:r>
            <a:r>
              <a:rPr lang="en-GB" b="0" dirty="0"/>
              <a:t>this is slide </a:t>
            </a:r>
            <a:r>
              <a:rPr lang="en-GB" b="1" dirty="0"/>
              <a:t>3/4.</a:t>
            </a:r>
            <a:endParaRPr lang="en-GB" i="1" dirty="0"/>
          </a:p>
          <a:p>
            <a:br>
              <a:rPr lang="en-GB" dirty="0"/>
            </a:br>
            <a:r>
              <a:rPr lang="en-GB" b="1" dirty="0"/>
              <a:t>Procedure:</a:t>
            </a:r>
          </a:p>
          <a:p>
            <a:pPr marL="0" indent="0">
              <a:buNone/>
            </a:pPr>
            <a:r>
              <a:rPr lang="en-GB" b="0" dirty="0"/>
              <a:t>1. Click to reveal German translation of question.</a:t>
            </a:r>
          </a:p>
          <a:p>
            <a:pPr marL="0" indent="0">
              <a:buNone/>
            </a:pPr>
            <a:r>
              <a:rPr lang="en-GB" b="0" dirty="0"/>
              <a:t>2. Click to reveal matching English answer.</a:t>
            </a:r>
          </a:p>
          <a:p>
            <a:pPr marL="0" indent="0">
              <a:buNone/>
            </a:pPr>
            <a:r>
              <a:rPr lang="en-GB" b="0" dirty="0"/>
              <a:t>3. Click to reveal German translation of answer.</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085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Example Answers to Partner B questions </a:t>
            </a:r>
            <a:r>
              <a:rPr lang="en-GB" b="0" dirty="0"/>
              <a:t>– this is slide </a:t>
            </a:r>
            <a:r>
              <a:rPr lang="en-GB" b="1" dirty="0"/>
              <a:t>4/4.</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575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speaker teacher feedback provided by Stephanie Cross.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several SSCs</a:t>
            </a:r>
            <a:endParaRPr lang="en-GB" sz="1200" b="1" dirty="0"/>
          </a:p>
          <a:p>
            <a:pPr algn="l"/>
            <a:r>
              <a:rPr lang="en-GB" sz="1200" dirty="0">
                <a:solidFill>
                  <a:prstClr val="white"/>
                </a:solidFill>
              </a:rPr>
              <a:t>Authentic non-fiction texts: ich </a:t>
            </a:r>
            <a:r>
              <a:rPr lang="en-GB" sz="1200" dirty="0" err="1">
                <a:solidFill>
                  <a:prstClr val="white"/>
                </a:solidFill>
              </a:rPr>
              <a:t>lebe</a:t>
            </a:r>
            <a:r>
              <a:rPr lang="en-GB" sz="1200" dirty="0">
                <a:solidFill>
                  <a:prstClr val="white"/>
                </a:solidFill>
              </a:rPr>
              <a:t> </a:t>
            </a:r>
            <a:r>
              <a:rPr lang="en-GB" sz="1200" dirty="0" err="1">
                <a:solidFill>
                  <a:prstClr val="white"/>
                </a:solidFill>
              </a:rPr>
              <a:t>für</a:t>
            </a:r>
            <a:r>
              <a:rPr lang="en-GB" sz="1200" dirty="0">
                <a:solidFill>
                  <a:prstClr val="white"/>
                </a:solidFill>
              </a:rPr>
              <a:t> den </a:t>
            </a:r>
            <a:r>
              <a:rPr lang="en-GB" sz="1200" dirty="0" err="1">
                <a:solidFill>
                  <a:prstClr val="white"/>
                </a:solidFill>
              </a:rPr>
              <a:t>Fußball</a:t>
            </a:r>
            <a:r>
              <a:rPr lang="en-GB" sz="1200" dirty="0">
                <a:solidFill>
                  <a:prstClr val="white"/>
                </a:solidFill>
              </a:rPr>
              <a:t>, </a:t>
            </a:r>
            <a:r>
              <a:rPr lang="en-GB" sz="1200" dirty="0" err="1">
                <a:solidFill>
                  <a:prstClr val="white"/>
                </a:solidFill>
              </a:rPr>
              <a:t>Traumberuf</a:t>
            </a:r>
            <a:r>
              <a:rPr lang="en-GB" sz="1200" dirty="0">
                <a:solidFill>
                  <a:prstClr val="white"/>
                </a:solidFill>
              </a:rPr>
              <a:t>, </a:t>
            </a:r>
            <a:r>
              <a:rPr lang="en-GB" sz="1200" dirty="0" err="1">
                <a:solidFill>
                  <a:prstClr val="white"/>
                </a:solidFill>
              </a:rPr>
              <a:t>Strassenbauerin</a:t>
            </a:r>
            <a:endParaRPr lang="en-GB" sz="1200"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solidFill>
              </a:rPr>
              <a:t>Introduction of </a:t>
            </a:r>
            <a:r>
              <a:rPr lang="en-US" sz="1200" b="1" dirty="0">
                <a:solidFill>
                  <a:prstClr val="white"/>
                </a:solidFill>
              </a:rPr>
              <a:t>preposition ‘</a:t>
            </a:r>
            <a:r>
              <a:rPr lang="en-US" sz="1200" b="1" dirty="0" err="1">
                <a:solidFill>
                  <a:prstClr val="white"/>
                </a:solidFill>
              </a:rPr>
              <a:t>aus</a:t>
            </a:r>
            <a:r>
              <a:rPr lang="en-US" sz="1200" b="1" dirty="0">
                <a:solidFill>
                  <a:prstClr val="white"/>
                </a:solidFill>
              </a:rPr>
              <a:t>’ +R3 (dative) (vs von to mean from)</a:t>
            </a:r>
            <a:endParaRPr lang="en-GB" sz="1200" b="1" dirty="0">
              <a:solidFill>
                <a:prstClr val="white"/>
              </a:solidFill>
            </a:endParaRPr>
          </a:p>
          <a:p>
            <a:pPr algn="l"/>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8.3.2.6</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bauen [667] studieren [600] Ausbildung [1174] Freizeit [2594] Karriere [1813] Traum [992] relativ [571] wenn [42] aus</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[37] pro [412] tausend [1177]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8.3.2.1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bringen [153] gebracht [153] verlieren [313] verloren [313] Insel [1029] Meer [852] Reise [734]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Wind [1124] halb [443] stark [178]  nach</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[34] vor</a:t>
            </a:r>
            <a:r>
              <a:rPr lang="de-DE" sz="1200" b="0" i="0" u="none" strike="noStrike" kern="1200" cap="none" baseline="30000" dirty="0">
                <a:solidFill>
                  <a:schemeClr val="tx1"/>
                </a:solidFill>
                <a:effectLst/>
                <a:latin typeface="+mn-lt"/>
                <a:ea typeface="Calibri"/>
                <a:cs typeface="Calibri"/>
                <a:sym typeface="Calibri"/>
              </a:rPr>
              <a:t>3</a:t>
            </a:r>
            <a:r>
              <a:rPr lang="de-DE" sz="1200" b="0" i="0" u="none" strike="noStrike" kern="1200" cap="none" dirty="0">
                <a:solidFill>
                  <a:schemeClr val="tx1"/>
                </a:solidFill>
                <a:effectLst/>
                <a:latin typeface="+mn-lt"/>
                <a:ea typeface="Calibri"/>
                <a:cs typeface="Calibri"/>
                <a:sym typeface="Calibri"/>
              </a:rPr>
              <a:t> [50]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8.2.2.5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kennen [216] Anwalt [1887] Deutschland [140] Firma [686] Firmen [686] Weile [1631] gleich [141] einmal [124] bei [29] seit [130] vor</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[50]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62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8 minutes. </a:t>
            </a:r>
            <a:r>
              <a:rPr lang="en-GB" b="0" dirty="0"/>
              <a:t>This is slide </a:t>
            </a:r>
            <a:r>
              <a:rPr lang="en-GB" b="1" dirty="0"/>
              <a:t>1/3</a:t>
            </a:r>
            <a:r>
              <a:rPr lang="en-GB" b="0" dirty="0"/>
              <a:t>.</a:t>
            </a:r>
            <a:br>
              <a:rPr lang="en-GB" dirty="0"/>
            </a:br>
            <a:br>
              <a:rPr lang="en-GB" b="1" dirty="0"/>
            </a:br>
            <a:r>
              <a:rPr lang="en-GB" b="1" dirty="0"/>
              <a:t>Aim: </a:t>
            </a:r>
            <a:r>
              <a:rPr lang="en-GB" b="0" dirty="0"/>
              <a:t>Fluency development; production of a range of SSCs at sentence level; reading an unknown text aloud.</a:t>
            </a:r>
            <a:br>
              <a:rPr lang="en-GB" dirty="0"/>
            </a:br>
            <a:br>
              <a:rPr lang="en-GB" dirty="0"/>
            </a:br>
            <a:r>
              <a:rPr lang="en-GB" b="1" dirty="0"/>
              <a:t>Procedure:</a:t>
            </a:r>
            <a:br>
              <a:rPr lang="en-GB" dirty="0"/>
            </a:br>
            <a:r>
              <a:rPr lang="en-GB" dirty="0"/>
              <a:t>1. Tell students they are going to play the role of newsreaders. They will work in pairs to read a short German news article aloud from a ‘teleprompter’, taking it in turns to read alternate lines of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Click to bring up Student A’s first sentence on the teleprompter. Focus SSCs are highlighted in bold. The student reads along as the words appear on the screen (the speed is set to ‘slow’ on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to bring up Student B’s first sentence. A different set of SSCs are highlighted in bold.</a:t>
            </a:r>
          </a:p>
          <a:p>
            <a:r>
              <a:rPr lang="en-GB" dirty="0"/>
              <a:t>4. Students continue to take turns until they have read three sentences each and the text is complete.</a:t>
            </a:r>
          </a:p>
          <a:p>
            <a:r>
              <a:rPr lang="en-GB" dirty="0"/>
              <a:t>5. Move to the second teleprompter slide and repeat steps 1-4. This time, a different set of SSCs is highlighted, and the speed of the teleprompter increases. Students take turns to read the </a:t>
            </a:r>
            <a:r>
              <a:rPr lang="en-GB" i="1" dirty="0"/>
              <a:t>same </a:t>
            </a:r>
            <a:r>
              <a:rPr lang="en-GB" i="0" dirty="0"/>
              <a:t>sentences again, building their fluency, confidence and speed as they focus on different SSCs but continue to practise the set they focused on previously. </a:t>
            </a:r>
          </a:p>
          <a:p>
            <a:r>
              <a:rPr lang="en-GB" i="0" dirty="0"/>
              <a:t>6. Move to the third teleprompter slide (in which no particular focus SSCs are highlighted) and repeat steps 1-5. The speed of the teleprompter increases again.</a:t>
            </a:r>
          </a:p>
          <a:p>
            <a:r>
              <a:rPr lang="en-GB" i="0" dirty="0"/>
              <a:t>7. Oral translation/summary of content.</a:t>
            </a:r>
          </a:p>
          <a:p>
            <a:endParaRPr lang="en-GB" i="0" dirty="0"/>
          </a:p>
          <a:p>
            <a:r>
              <a:rPr lang="en-GB" b="1" baseline="0" dirty="0"/>
              <a:t>Word frequency of cognates used (1 is the most frequent word in German): </a:t>
            </a:r>
          </a:p>
          <a:p>
            <a:r>
              <a:rPr lang="en-GB" b="0" i="0" dirty="0" err="1">
                <a:solidFill>
                  <a:srgbClr val="E6851E"/>
                </a:solidFill>
                <a:effectLst/>
                <a:latin typeface="Helvetica" panose="020B0604020202020204" pitchFamily="34" charset="0"/>
              </a:rPr>
              <a:t>Profifußballer</a:t>
            </a:r>
            <a:r>
              <a:rPr lang="en-GB" b="0" i="0" dirty="0">
                <a:solidFill>
                  <a:srgbClr val="000000"/>
                </a:solidFill>
                <a:effectLst/>
                <a:latin typeface="Helvetica" panose="020B0604020202020204" pitchFamily="34" charset="0"/>
              </a:rPr>
              <a:t> [</a:t>
            </a:r>
            <a:r>
              <a:rPr lang="en-GB" b="0" i="0" dirty="0" err="1">
                <a:solidFill>
                  <a:srgbClr val="000000"/>
                </a:solidFill>
                <a:effectLst/>
                <a:latin typeface="Helvetica" panose="020B0604020202020204" pitchFamily="34" charset="0"/>
              </a:rPr>
              <a:t>Profi</a:t>
            </a:r>
            <a:r>
              <a:rPr lang="en-GB" b="0" i="0" dirty="0">
                <a:solidFill>
                  <a:srgbClr val="000000"/>
                </a:solidFill>
                <a:effectLst/>
                <a:latin typeface="Helvetica" panose="020B0604020202020204" pitchFamily="34" charset="0"/>
              </a:rPr>
              <a:t> 3528; </a:t>
            </a:r>
            <a:r>
              <a:rPr lang="en-GB" b="0" i="0" dirty="0" err="1">
                <a:solidFill>
                  <a:srgbClr val="000000"/>
                </a:solidFill>
                <a:effectLst/>
                <a:latin typeface="Helvetica" panose="020B0604020202020204" pitchFamily="34" charset="0"/>
              </a:rPr>
              <a:t>Fußballer</a:t>
            </a:r>
            <a:r>
              <a:rPr lang="en-GB" b="0" i="0" dirty="0">
                <a:solidFill>
                  <a:srgbClr val="000000"/>
                </a:solidFill>
                <a:effectLst/>
                <a:latin typeface="Helvetica" panose="020B0604020202020204" pitchFamily="34" charset="0"/>
              </a:rPr>
              <a:t> &gt;5000] </a:t>
            </a:r>
            <a:r>
              <a:rPr lang="en-GB" b="0" i="0" dirty="0" err="1">
                <a:solidFill>
                  <a:srgbClr val="E6851E"/>
                </a:solidFill>
                <a:effectLst/>
                <a:latin typeface="Helvetica" panose="020B0604020202020204" pitchFamily="34" charset="0"/>
              </a:rPr>
              <a:t>Fußballakademie</a:t>
            </a:r>
            <a:r>
              <a:rPr lang="en-GB" b="0" i="0" dirty="0">
                <a:solidFill>
                  <a:srgbClr val="000000"/>
                </a:solidFill>
                <a:effectLst/>
                <a:latin typeface="Helvetica" panose="020B0604020202020204" pitchFamily="34" charset="0"/>
              </a:rPr>
              <a:t> [</a:t>
            </a:r>
            <a:r>
              <a:rPr lang="en-GB" b="0" i="0" dirty="0" err="1">
                <a:solidFill>
                  <a:srgbClr val="E6851E"/>
                </a:solidFill>
                <a:effectLst/>
                <a:latin typeface="Helvetica" panose="020B0604020202020204" pitchFamily="34" charset="0"/>
              </a:rPr>
              <a:t>Fußball</a:t>
            </a:r>
            <a:r>
              <a:rPr lang="en-GB" b="0" i="0" dirty="0">
                <a:solidFill>
                  <a:srgbClr val="E6851E"/>
                </a:solidFill>
                <a:effectLst/>
                <a:latin typeface="Helvetica" panose="020B0604020202020204" pitchFamily="34" charset="0"/>
              </a:rPr>
              <a:t> 1277; Akademie 3589</a:t>
            </a:r>
            <a:r>
              <a:rPr lang="en-GB" b="0" i="0" dirty="0">
                <a:solidFill>
                  <a:srgbClr val="000000"/>
                </a:solidFill>
                <a:effectLst/>
                <a:latin typeface="Helvetica" panose="020B0604020202020204" pitchFamily="34" charset="0"/>
              </a:rPr>
              <a:t>] </a:t>
            </a:r>
            <a:r>
              <a:rPr lang="en-GB" b="0" i="0" dirty="0" err="1">
                <a:solidFill>
                  <a:srgbClr val="E6851E"/>
                </a:solidFill>
                <a:effectLst/>
                <a:latin typeface="Helvetica" panose="020B0604020202020204" pitchFamily="34" charset="0"/>
              </a:rPr>
              <a:t>Fitnesszentrum</a:t>
            </a:r>
            <a:r>
              <a:rPr lang="en-GB" b="0" i="0" dirty="0">
                <a:solidFill>
                  <a:srgbClr val="000000"/>
                </a:solidFill>
                <a:effectLst/>
                <a:latin typeface="Helvetica" panose="020B0604020202020204" pitchFamily="34" charset="0"/>
              </a:rPr>
              <a:t> [&gt;5000; </a:t>
            </a:r>
            <a:r>
              <a:rPr lang="en-GB" b="0" i="0" dirty="0" err="1">
                <a:solidFill>
                  <a:srgbClr val="000000"/>
                </a:solidFill>
                <a:effectLst/>
                <a:latin typeface="Helvetica" panose="020B0604020202020204" pitchFamily="34" charset="0"/>
              </a:rPr>
              <a:t>Zentrum</a:t>
            </a:r>
            <a:r>
              <a:rPr lang="en-GB" b="0" i="0" dirty="0">
                <a:solidFill>
                  <a:srgbClr val="000000"/>
                </a:solidFill>
                <a:effectLst/>
                <a:latin typeface="Helvetica" panose="020B0604020202020204" pitchFamily="34" charset="0"/>
              </a:rPr>
              <a:t> 1145] Talent [2924] Spieler [822] </a:t>
            </a:r>
            <a:br>
              <a:rPr lang="en-GB" baseline="0" dirty="0"/>
            </a:br>
            <a:r>
              <a:rPr lang="en-GB" i="1" dirty="0"/>
              <a:t>Source: Jones, R.L. &amp; </a:t>
            </a:r>
            <a:r>
              <a:rPr lang="en-GB" i="1" dirty="0" err="1"/>
              <a:t>Tschirner</a:t>
            </a:r>
            <a:r>
              <a:rPr lang="en-GB" i="1" dirty="0"/>
              <a:t>, E. (2019). A frequency dictionary of German: core vocabulary for learners. Routledge</a:t>
            </a:r>
            <a:br>
              <a:rPr lang="en-GB" dirty="0"/>
            </a:br>
            <a:br>
              <a:rPr lang="en-GB" dirty="0"/>
            </a:br>
            <a:r>
              <a:rPr lang="en-GB" b="1" baseline="0" dirty="0"/>
              <a:t>Word frequency of unknown words used (1 is the most frequent word in German): </a:t>
            </a:r>
          </a:p>
          <a:p>
            <a:r>
              <a:rPr lang="en-GB" b="0" i="0" dirty="0" err="1">
                <a:solidFill>
                  <a:srgbClr val="E6851E"/>
                </a:solidFill>
                <a:effectLst/>
                <a:latin typeface="Helvetica" panose="020B0604020202020204" pitchFamily="34" charset="0"/>
              </a:rPr>
              <a:t>daher</a:t>
            </a:r>
            <a:r>
              <a:rPr lang="en-GB" b="0" i="0" dirty="0">
                <a:solidFill>
                  <a:srgbClr val="000000"/>
                </a:solidFill>
                <a:effectLst/>
                <a:latin typeface="Helvetica" panose="020B0604020202020204" pitchFamily="34" charset="0"/>
              </a:rPr>
              <a:t> [354], </a:t>
            </a:r>
            <a:r>
              <a:rPr lang="en-GB" b="0" i="0" dirty="0" err="1">
                <a:solidFill>
                  <a:srgbClr val="000000"/>
                </a:solidFill>
                <a:effectLst/>
                <a:latin typeface="Helvetica" panose="020B0604020202020204" pitchFamily="34" charset="0"/>
              </a:rPr>
              <a:t>ausbilden</a:t>
            </a:r>
            <a:r>
              <a:rPr lang="en-GB" b="0" i="0" dirty="0">
                <a:solidFill>
                  <a:srgbClr val="000000"/>
                </a:solidFill>
                <a:effectLst/>
                <a:latin typeface="Helvetica" panose="020B0604020202020204" pitchFamily="34" charset="0"/>
              </a:rPr>
              <a:t> [1893] </a:t>
            </a:r>
            <a:r>
              <a:rPr lang="en-GB" b="0" i="0" dirty="0" err="1">
                <a:solidFill>
                  <a:srgbClr val="000000"/>
                </a:solidFill>
                <a:effectLst/>
                <a:latin typeface="Helvetica" panose="020B0604020202020204" pitchFamily="34" charset="0"/>
              </a:rPr>
              <a:t>sich</a:t>
            </a:r>
            <a:r>
              <a:rPr lang="en-GB" b="0" i="0" dirty="0">
                <a:solidFill>
                  <a:srgbClr val="000000"/>
                </a:solidFill>
                <a:effectLst/>
                <a:latin typeface="Helvetica" panose="020B0604020202020204" pitchFamily="34" charset="0"/>
              </a:rPr>
              <a:t> [14] </a:t>
            </a:r>
            <a:r>
              <a:rPr lang="en-GB" b="0" i="0" dirty="0" err="1">
                <a:solidFill>
                  <a:srgbClr val="000000"/>
                </a:solidFill>
                <a:effectLst/>
                <a:latin typeface="Helvetica" panose="020B0604020202020204" pitchFamily="34" charset="0"/>
              </a:rPr>
              <a:t>beim</a:t>
            </a:r>
            <a:r>
              <a:rPr lang="en-GB" b="0" i="0" dirty="0">
                <a:solidFill>
                  <a:srgbClr val="000000"/>
                </a:solidFill>
                <a:effectLst/>
                <a:latin typeface="Helvetica" panose="020B0604020202020204" pitchFamily="34" charset="0"/>
              </a:rPr>
              <a:t> [</a:t>
            </a:r>
            <a:r>
              <a:rPr lang="en-GB" b="0" i="0" dirty="0" err="1">
                <a:solidFill>
                  <a:srgbClr val="000000"/>
                </a:solidFill>
                <a:effectLst/>
                <a:latin typeface="Helvetica" panose="020B0604020202020204" pitchFamily="34" charset="0"/>
              </a:rPr>
              <a:t>bei</a:t>
            </a:r>
            <a:r>
              <a:rPr lang="en-GB" b="0" i="0" dirty="0">
                <a:solidFill>
                  <a:srgbClr val="000000"/>
                </a:solidFill>
                <a:effectLst/>
                <a:latin typeface="Helvetica" panose="020B0604020202020204" pitchFamily="34" charset="0"/>
              </a:rPr>
              <a:t> 29]</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altLang="zh-CN" sz="12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(adapted from the original in Österreichischer Spiegel)</a:t>
            </a:r>
            <a:endParaRPr kumimoji="0" lang="en-GB" altLang="zh-CN" sz="1100" b="0" i="0" u="none" strike="noStrike" kern="1200" cap="none" spc="0" normalizeH="0" baseline="0" noProof="0" dirty="0">
              <a:ln>
                <a:noFill/>
              </a:ln>
              <a:solidFill>
                <a:prstClr val="black"/>
              </a:solidFill>
              <a:effectLst/>
              <a:uLnTx/>
              <a:uFillTx/>
              <a:latin typeface="Century Gothic" panose="020F0302020204030204"/>
              <a:ea typeface="宋体" panose="02010600030101010101" pitchFamily="2" charset="-122"/>
              <a:cs typeface="+mn-cs"/>
            </a:endParaRPr>
          </a:p>
          <a:p>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44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slide </a:t>
            </a:r>
            <a:r>
              <a:rPr lang="en-GB" b="1" dirty="0"/>
              <a:t>2/3</a:t>
            </a:r>
            <a:r>
              <a:rPr lang="en-GB" b="0" dirty="0"/>
              <a:t>.</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313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slide </a:t>
            </a:r>
            <a:r>
              <a:rPr lang="en-GB" b="1" dirty="0"/>
              <a:t>3/3</a:t>
            </a:r>
            <a:r>
              <a:rPr lang="en-GB" b="0" dirty="0"/>
              <a:t>.</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8549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a:t>
            </a:r>
            <a:r>
              <a:rPr lang="en-GB" b="0" dirty="0"/>
              <a:t>This is slide </a:t>
            </a:r>
            <a:r>
              <a:rPr lang="en-GB" b="1" dirty="0"/>
              <a:t>1/2.</a:t>
            </a:r>
            <a:br>
              <a:rPr lang="en-GB" dirty="0"/>
            </a:br>
            <a:br>
              <a:rPr lang="en-GB" b="1" dirty="0"/>
            </a:br>
            <a:r>
              <a:rPr lang="en-GB" b="1" dirty="0"/>
              <a:t>Aim: </a:t>
            </a:r>
            <a:r>
              <a:rPr lang="en-GB" b="0" dirty="0"/>
              <a:t>Written production of new and known vocabulary and grammar knowledge in short questions and statements; reading comprehension.</a:t>
            </a:r>
            <a:br>
              <a:rPr lang="en-GB" dirty="0"/>
            </a:br>
            <a:br>
              <a:rPr lang="en-GB" dirty="0"/>
            </a:br>
            <a:r>
              <a:rPr lang="en-GB" b="1" dirty="0"/>
              <a:t>Procedure:</a:t>
            </a:r>
            <a:br>
              <a:rPr lang="en-GB" dirty="0"/>
            </a:br>
            <a:r>
              <a:rPr lang="en-GB" dirty="0"/>
              <a:t>1. Students translate questions from English to German.</a:t>
            </a:r>
          </a:p>
          <a:p>
            <a:r>
              <a:rPr lang="en-GB" dirty="0"/>
              <a:t>2. Click to reveal question in German and then answer in German.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Students write answers in German using information from the text. Remind students that they will sometimes need to re-write information given in the </a:t>
            </a:r>
            <a:r>
              <a:rPr lang="en-GB" i="0" dirty="0"/>
              <a:t>1</a:t>
            </a:r>
            <a:r>
              <a:rPr lang="en-GB" i="0" baseline="30000" dirty="0"/>
              <a:t>st</a:t>
            </a:r>
            <a:r>
              <a:rPr lang="en-GB" i="0" dirty="0"/>
              <a:t> person in the 3</a:t>
            </a:r>
            <a:r>
              <a:rPr lang="en-GB" i="0" baseline="30000" dirty="0"/>
              <a:t>rd</a:t>
            </a:r>
            <a:r>
              <a:rPr lang="en-GB" i="0" dirty="0"/>
              <a:t> person.</a:t>
            </a:r>
            <a:endParaRPr lang="en-GB" dirty="0"/>
          </a:p>
          <a:p>
            <a:r>
              <a:rPr lang="en-GB" dirty="0"/>
              <a:t>4. Click to reveal suggested answers.</a:t>
            </a:r>
          </a:p>
          <a:p>
            <a:r>
              <a:rPr lang="en-GB" dirty="0"/>
              <a:t>5. Repeat steps 1-4 for the items on slide 29.</a:t>
            </a:r>
          </a:p>
          <a:p>
            <a:endParaRPr lang="en-GB" dirty="0"/>
          </a:p>
          <a:p>
            <a:r>
              <a:rPr lang="en-GB" b="1" baseline="0" dirty="0"/>
              <a:t>Word frequency of cognates used (1 is the most frequent word in German): </a:t>
            </a:r>
          </a:p>
          <a:p>
            <a:r>
              <a:rPr lang="en-GB" b="0" i="0" dirty="0">
                <a:solidFill>
                  <a:srgbClr val="E6851E"/>
                </a:solidFill>
                <a:effectLst/>
                <a:latin typeface="Helvetica" panose="020B0604020202020204" pitchFamily="34" charset="0"/>
              </a:rPr>
              <a:t>interview [931], Journalist [1480], </a:t>
            </a:r>
            <a:r>
              <a:rPr lang="en-GB" b="0" i="0" dirty="0" err="1">
                <a:solidFill>
                  <a:srgbClr val="E6851E"/>
                </a:solidFill>
                <a:effectLst/>
                <a:latin typeface="Helvetica" panose="020B0604020202020204" pitchFamily="34" charset="0"/>
              </a:rPr>
              <a:t>englisch</a:t>
            </a:r>
            <a:r>
              <a:rPr lang="en-GB" b="0" i="0" dirty="0">
                <a:solidFill>
                  <a:srgbClr val="E6851E"/>
                </a:solidFill>
                <a:effectLst/>
                <a:latin typeface="Helvetica" panose="020B0604020202020204" pitchFamily="34" charset="0"/>
              </a:rPr>
              <a:t> [662], </a:t>
            </a:r>
            <a:r>
              <a:rPr lang="en-GB" b="0" i="0" dirty="0" err="1">
                <a:solidFill>
                  <a:srgbClr val="E6851E"/>
                </a:solidFill>
                <a:effectLst/>
                <a:latin typeface="Helvetica" panose="020B0604020202020204" pitchFamily="34" charset="0"/>
              </a:rPr>
              <a:t>Artikel</a:t>
            </a:r>
            <a:r>
              <a:rPr lang="en-GB" b="0" i="0" dirty="0">
                <a:solidFill>
                  <a:srgbClr val="E6851E"/>
                </a:solidFill>
                <a:effectLst/>
                <a:latin typeface="Helvetica" panose="020B0604020202020204" pitchFamily="34" charset="0"/>
              </a:rPr>
              <a:t> [1378]</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i="1" dirty="0"/>
          </a:p>
          <a:p>
            <a:r>
              <a:rPr lang="en-GB" b="1" baseline="0" dirty="0"/>
              <a:t>Word frequency of unknown words used (1 is the most frequent word in German): </a:t>
            </a:r>
          </a:p>
          <a:p>
            <a:r>
              <a:rPr kumimoji="0" lang="en-US" sz="120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übersetzen</a:t>
            </a:r>
            <a:r>
              <a:rPr kumimoji="0" lang="en-US" sz="12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[1765]</a:t>
            </a:r>
            <a:br>
              <a:rPr lang="en-GB" baseline="0" dirty="0"/>
            </a:br>
            <a:r>
              <a:rPr lang="en-GB" i="1" dirty="0"/>
              <a:t>Source: Jones, R.L. &amp; </a:t>
            </a:r>
            <a:r>
              <a:rPr lang="en-GB" i="1" dirty="0" err="1"/>
              <a:t>Tschirner</a:t>
            </a:r>
            <a:r>
              <a:rPr lang="en-GB" i="1" dirty="0"/>
              <a:t>, E. (2019). A frequency dictionary of German: core vocabulary for learners.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slide </a:t>
            </a:r>
            <a:r>
              <a:rPr lang="en-GB" b="1" dirty="0"/>
              <a:t>2/2.</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611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slide </a:t>
            </a:r>
            <a:r>
              <a:rPr lang="en-GB" b="1" dirty="0"/>
              <a:t>2/3</a:t>
            </a:r>
            <a:r>
              <a:rPr lang="en-GB" b="0" dirty="0"/>
              <a:t>.</a:t>
            </a:r>
            <a:br>
              <a:rPr lang="en-GB" dirty="0"/>
            </a:br>
            <a:br>
              <a:rPr lang="en-GB" dirty="0"/>
            </a:br>
            <a:r>
              <a:rPr lang="en-GB" b="1" baseline="0" dirty="0"/>
              <a:t>Word frequency of unknown words used (1 is the most frequent word in German): </a:t>
            </a:r>
            <a:br>
              <a:rPr lang="en-GB" baseline="0" dirty="0"/>
            </a:br>
            <a:r>
              <a:rPr lang="en-GB" baseline="0" dirty="0" err="1"/>
              <a:t>Mechaniker</a:t>
            </a:r>
            <a:r>
              <a:rPr lang="en-GB" baseline="0" dirty="0"/>
              <a:t> [&gt;5000] König [1087] </a:t>
            </a:r>
            <a:r>
              <a:rPr lang="en-GB" baseline="0" dirty="0" err="1"/>
              <a:t>Gärtner</a:t>
            </a:r>
            <a:r>
              <a:rPr lang="en-GB" baseline="0" dirty="0"/>
              <a:t> [&gt;5000] </a:t>
            </a:r>
            <a:r>
              <a:rPr lang="en-GB" baseline="0" dirty="0" err="1"/>
              <a:t>Physiker</a:t>
            </a:r>
            <a:r>
              <a:rPr lang="en-GB" baseline="0" dirty="0"/>
              <a:t> [&gt;5000] </a:t>
            </a:r>
            <a:r>
              <a:rPr lang="en-GB" baseline="0" dirty="0" err="1"/>
              <a:t>Yogalehrer</a:t>
            </a:r>
            <a:r>
              <a:rPr lang="en-GB" baseline="0" dirty="0"/>
              <a:t> [Yoga &gt;5000; Lehrer [695] </a:t>
            </a:r>
            <a:r>
              <a:rPr lang="en-GB" baseline="0" dirty="0" err="1"/>
              <a:t>Juwelier</a:t>
            </a:r>
            <a:r>
              <a:rPr lang="en-GB" baseline="0" dirty="0"/>
              <a:t> [&gt;5000] </a:t>
            </a:r>
            <a:r>
              <a:rPr lang="en-GB" baseline="0" dirty="0" err="1"/>
              <a:t>Flugbeglaeiter</a:t>
            </a:r>
            <a:r>
              <a:rPr lang="en-GB" baseline="0" dirty="0"/>
              <a:t> [</a:t>
            </a:r>
            <a:r>
              <a:rPr lang="en-GB" baseline="0" dirty="0" err="1"/>
              <a:t>Flug</a:t>
            </a:r>
            <a:r>
              <a:rPr lang="en-GB" baseline="0" dirty="0"/>
              <a:t> 2220; </a:t>
            </a:r>
            <a:r>
              <a:rPr lang="en-GB" baseline="0" dirty="0" err="1"/>
              <a:t>Begleiter</a:t>
            </a:r>
            <a:r>
              <a:rPr lang="en-GB" baseline="0" dirty="0"/>
              <a:t> 4802]; </a:t>
            </a:r>
            <a:r>
              <a:rPr lang="en-GB" baseline="0" dirty="0" err="1"/>
              <a:t>Briefräger</a:t>
            </a:r>
            <a:r>
              <a:rPr lang="en-GB" baseline="0" dirty="0"/>
              <a:t> [Brief 838; </a:t>
            </a:r>
            <a:r>
              <a:rPr lang="en-GB" baseline="0" dirty="0" err="1"/>
              <a:t>Träger</a:t>
            </a:r>
            <a:r>
              <a:rPr lang="en-GB" baseline="0" dirty="0"/>
              <a:t> 3786]; Kaiser [2563] </a:t>
            </a:r>
            <a:r>
              <a:rPr lang="en-GB" baseline="0" dirty="0" err="1"/>
              <a:t>Dolmetscher</a:t>
            </a:r>
            <a:r>
              <a:rPr lang="en-GB" baseline="0" dirty="0"/>
              <a:t> [&gt;5000] </a:t>
            </a:r>
            <a:r>
              <a:rPr lang="en-GB" baseline="0" dirty="0" err="1"/>
              <a:t>Polizist</a:t>
            </a:r>
            <a:r>
              <a:rPr lang="en-GB" baseline="0" dirty="0"/>
              <a:t> [1433] Stadt [204] Führer [2684]</a:t>
            </a:r>
          </a:p>
          <a:p>
            <a:r>
              <a:rPr lang="en-GB" i="1" dirty="0"/>
              <a:t>Source: Jones, R.L. &amp; </a:t>
            </a:r>
            <a:r>
              <a:rPr lang="en-GB" i="1" dirty="0" err="1"/>
              <a:t>Tschirner</a:t>
            </a:r>
            <a:r>
              <a:rPr lang="en-GB" i="1" dirty="0"/>
              <a:t>, E. (2019). A frequency dictionary of German: core vocabulary for learners.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190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build on key </a:t>
            </a:r>
            <a:r>
              <a:rPr lang="en-GB" b="0" baseline="0" dirty="0"/>
              <a:t>knowledge about German numbers from 8.1.2.1. by introducing construction rules for numbers 1000+.</a:t>
            </a:r>
            <a:br>
              <a:rPr lang="en-GB" dirty="0"/>
            </a:br>
            <a:br>
              <a:rPr lang="en-GB" dirty="0"/>
            </a:br>
            <a:r>
              <a:rPr lang="en-GB" b="1" dirty="0"/>
              <a:t>Procedure:</a:t>
            </a:r>
            <a:br>
              <a:rPr lang="en-GB" dirty="0"/>
            </a:br>
            <a:r>
              <a:rPr lang="en-GB" dirty="0"/>
              <a:t>1. Click to reveal the first number. Use this opportunity to recap construction rules for numbers up to 999.</a:t>
            </a:r>
          </a:p>
          <a:p>
            <a:r>
              <a:rPr lang="en-GB" dirty="0"/>
              <a:t>2. Click to reveal the second and third numbers, followed by the info bubbles.</a:t>
            </a:r>
          </a:p>
          <a:p>
            <a:r>
              <a:rPr lang="en-GB" dirty="0"/>
              <a:t>3. Click to reveal a set of audio buttons. On clicking the question marks, a number is read aloud.</a:t>
            </a:r>
          </a:p>
          <a:p>
            <a:r>
              <a:rPr lang="en-GB" dirty="0"/>
              <a:t>4. Students write down the number they hear (in digits).</a:t>
            </a:r>
          </a:p>
          <a:p>
            <a:r>
              <a:rPr lang="en-GB" dirty="0"/>
              <a:t>5.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tausendzweihundertneunund</a:t>
            </a:r>
            <a:r>
              <a:rPr lang="en-GB" altLang="en-US" sz="1200" dirty="0" err="1">
                <a:solidFill>
                  <a:srgbClr val="4472C4">
                    <a:lumMod val="50000"/>
                  </a:srgbClr>
                </a:solidFill>
                <a:latin typeface="Century Gothic" panose="020F0302020204030204"/>
              </a:rPr>
              <a:t>fünfzig</a:t>
            </a:r>
            <a:endParaRPr lang="en-GB" altLang="en-US" sz="1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dreitausendsechshundertachzehn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solidFill>
                  <a:srgbClr val="4472C4">
                    <a:lumMod val="50000"/>
                  </a:srgbClr>
                </a:solidFill>
                <a:latin typeface="Century Gothic" panose="020F0302020204030204"/>
              </a:rPr>
              <a:t>3. </a:t>
            </a:r>
            <a:r>
              <a:rPr lang="en-GB" altLang="en-US" sz="1200" dirty="0" err="1">
                <a:solidFill>
                  <a:srgbClr val="4472C4">
                    <a:lumMod val="50000"/>
                  </a:srgbClr>
                </a:solidFill>
                <a:latin typeface="Century Gothic" panose="020F0302020204030204"/>
              </a:rPr>
              <a:t>neuntausendvierhundertdrei</a:t>
            </a:r>
            <a:endParaRPr lang="en-GB" altLang="en-US" sz="1200" dirty="0">
              <a:solidFill>
                <a:srgbClr val="4472C4">
                  <a:lumMod val="50000"/>
                </a:srgbClr>
              </a:solidFill>
              <a:latin typeface="Century Gothic" panose="020F0302020204030204"/>
            </a:endParaRPr>
          </a:p>
          <a:p>
            <a:r>
              <a:rPr lang="en-GB" dirty="0"/>
              <a:t>4. </a:t>
            </a:r>
            <a:r>
              <a:rPr lang="en-GB" dirty="0" err="1"/>
              <a:t>vierzehntausendachthundertzweiundsiebzig</a:t>
            </a:r>
            <a:br>
              <a:rPr lang="en-GB" dirty="0"/>
            </a:br>
            <a:r>
              <a:rPr lang="en-GB" dirty="0"/>
              <a:t>5. </a:t>
            </a:r>
            <a:r>
              <a:rPr lang="en-GB" dirty="0" err="1"/>
              <a:t>zweiundsechzigtausendneunhundertsiebenunddreißig</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a:t>
            </a:r>
            <a:r>
              <a:rPr lang="en-GB" b="0" dirty="0"/>
              <a:t>This is slide </a:t>
            </a:r>
            <a:r>
              <a:rPr lang="en-GB" b="1" dirty="0"/>
              <a:t>1/5.</a:t>
            </a:r>
            <a:br>
              <a:rPr lang="en-GB" dirty="0"/>
            </a:br>
            <a:br>
              <a:rPr lang="en-GB" b="1" dirty="0"/>
            </a:br>
            <a:r>
              <a:rPr lang="en-GB" b="1" dirty="0"/>
              <a:t>Aim: </a:t>
            </a:r>
            <a:r>
              <a:rPr lang="en-GB" b="0" dirty="0"/>
              <a:t>Oral production of large numbers; reading comprehension.</a:t>
            </a:r>
          </a:p>
          <a:p>
            <a:br>
              <a:rPr lang="en-GB" dirty="0"/>
            </a:br>
            <a:r>
              <a:rPr lang="en-GB" b="1" dirty="0"/>
              <a:t>Procedure:</a:t>
            </a:r>
            <a:br>
              <a:rPr lang="en-GB" dirty="0"/>
            </a:br>
            <a:r>
              <a:rPr lang="en-GB" dirty="0"/>
              <a:t>1. Students read the question and decide, individually or in pairs, which number they think represents the answer.</a:t>
            </a:r>
          </a:p>
          <a:p>
            <a:r>
              <a:rPr lang="en-GB" dirty="0"/>
              <a:t>2. Students take thirty seconds to work out the structure of their chosen number, then volunteer their answers orally (elicit answers from several students).</a:t>
            </a:r>
          </a:p>
          <a:p>
            <a:r>
              <a:rPr lang="en-GB" dirty="0"/>
              <a:t>3. Click to reveal the answer.</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http://www.whatfootballersearn.com/compare/lionel-messi/vs/cristiano-ronaldo/</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6288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slide </a:t>
            </a:r>
            <a:r>
              <a:rPr lang="en-GB" b="1" dirty="0"/>
              <a:t>2/5.</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Teachers might wish to compare this with Amesbury, the oldest town in the UK (10,840 years old!)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8738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slide </a:t>
            </a:r>
            <a:r>
              <a:rPr lang="en-GB" b="1" dirty="0"/>
              <a:t>3/5.</a:t>
            </a:r>
          </a:p>
          <a:p>
            <a:endParaRPr lang="en-GB" b="1" dirty="0"/>
          </a:p>
          <a:p>
            <a:r>
              <a:rPr lang="en-GB" b="0" dirty="0"/>
              <a:t>Teachers might wish to compare this with Ben Nevis, the highest mountain in the UK (1345m).</a:t>
            </a:r>
          </a:p>
          <a:p>
            <a:endParaRPr lang="en-GB" b="0" dirty="0"/>
          </a:p>
          <a:p>
            <a:r>
              <a:rPr lang="en-GB" b="1" baseline="0" dirty="0"/>
              <a:t>Word frequency of unknown words used (1 is the most frequent word in German): </a:t>
            </a:r>
          </a:p>
          <a:p>
            <a:r>
              <a:rPr lang="en-GB" b="0" i="0" dirty="0" err="1">
                <a:solidFill>
                  <a:srgbClr val="E6851E"/>
                </a:solidFill>
                <a:effectLst/>
                <a:latin typeface="Helvetica" panose="020B0604020202020204" pitchFamily="34" charset="0"/>
              </a:rPr>
              <a:t>hoch</a:t>
            </a:r>
            <a:r>
              <a:rPr lang="en-GB" b="0" i="0" dirty="0">
                <a:solidFill>
                  <a:srgbClr val="E6851E"/>
                </a:solidFill>
                <a:effectLst/>
                <a:latin typeface="Helvetica" panose="020B0604020202020204" pitchFamily="34" charset="0"/>
              </a:rPr>
              <a:t> [118] </a:t>
            </a:r>
            <a:r>
              <a:rPr lang="de-DE" sz="1200" dirty="0">
                <a:solidFill>
                  <a:srgbClr val="4472C4">
                    <a:lumMod val="50000"/>
                  </a:srgbClr>
                </a:solidFill>
              </a:rPr>
              <a:t>Verpackung [&gt;5000]</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918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slide </a:t>
            </a:r>
            <a:r>
              <a:rPr lang="en-GB" b="1" dirty="0"/>
              <a:t>4/5.</a:t>
            </a:r>
          </a:p>
          <a:p>
            <a:endParaRPr lang="en-GB" b="1" dirty="0"/>
          </a:p>
          <a:p>
            <a:r>
              <a:rPr lang="en-GB" b="0" dirty="0"/>
              <a:t>Teachers might wish to compare this with the estimated number of castles in the UK (around 4000).</a:t>
            </a:r>
          </a:p>
          <a:p>
            <a:endParaRPr lang="en-GB" b="0" dirty="0"/>
          </a:p>
          <a:p>
            <a:r>
              <a:rPr lang="en-GB" b="0" baseline="0" dirty="0"/>
              <a:t>Source: https://www.dw.com/en/does-germany-really-have-25000-castles/a-42350502</a:t>
            </a:r>
            <a:endParaRPr lang="en-GB" b="0"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1495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slide </a:t>
            </a:r>
            <a:r>
              <a:rPr lang="en-GB" b="1" dirty="0"/>
              <a:t>5/5.</a:t>
            </a:r>
          </a:p>
          <a:p>
            <a:endParaRPr lang="en-GB" b="1" dirty="0"/>
          </a:p>
          <a:p>
            <a:r>
              <a:rPr lang="en-GB" b="0" dirty="0"/>
              <a:t>Teachers might wish to compare this with the population of London (8.98 million).</a:t>
            </a:r>
          </a:p>
          <a:p>
            <a:endParaRPr lang="en-GB" b="0" dirty="0"/>
          </a:p>
          <a:p>
            <a:r>
              <a:rPr lang="en-GB" b="1" baseline="0" dirty="0"/>
              <a:t>Word frequency of unknown words used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Hauptstadt</a:t>
            </a:r>
            <a:r>
              <a:rPr lang="en-GB" b="0" dirty="0"/>
              <a:t> [1694]</a:t>
            </a:r>
            <a:br>
              <a:rPr lang="en-GB" baseline="0" dirty="0"/>
            </a:br>
            <a:r>
              <a:rPr lang="en-GB" i="1" dirty="0"/>
              <a:t>Source: Jones, R.L. &amp; </a:t>
            </a:r>
            <a:r>
              <a:rPr lang="en-GB" i="1" dirty="0" err="1"/>
              <a:t>Tschirner</a:t>
            </a:r>
            <a:r>
              <a:rPr lang="en-GB" i="1" dirty="0"/>
              <a:t>, E. (2019). A frequency dictionary of German: core vocabulary for learners.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9628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Revise use of </a:t>
            </a:r>
            <a:r>
              <a:rPr lang="en-GB" b="0" i="1" dirty="0" err="1"/>
              <a:t>aus</a:t>
            </a:r>
            <a:r>
              <a:rPr lang="en-GB" b="0" i="1" dirty="0"/>
              <a:t> </a:t>
            </a:r>
            <a:r>
              <a:rPr lang="en-GB" b="0" i="0" dirty="0"/>
              <a:t>+ R3 (dative);</a:t>
            </a:r>
            <a:r>
              <a:rPr lang="en-GB" b="0" dirty="0"/>
              <a:t> highlight the two uses of </a:t>
            </a:r>
            <a:r>
              <a:rPr lang="en-GB" b="0" i="1" dirty="0" err="1"/>
              <a:t>aus</a:t>
            </a:r>
            <a:r>
              <a:rPr lang="en-GB" b="0" i="0" dirty="0"/>
              <a:t> to mean</a:t>
            </a:r>
            <a:r>
              <a:rPr lang="en-GB" b="0" dirty="0"/>
              <a:t> ‘out of’ and ‘from somewhere’.</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546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Meaning recognition; translating </a:t>
            </a:r>
            <a:r>
              <a:rPr lang="en-GB" b="0" i="1" dirty="0" err="1"/>
              <a:t>aus</a:t>
            </a:r>
            <a:r>
              <a:rPr lang="en-GB" b="0" i="1" dirty="0"/>
              <a:t> </a:t>
            </a:r>
            <a:r>
              <a:rPr lang="en-GB" b="0" i="0" dirty="0"/>
              <a:t>as ‘out of’ or ‘from’ based on context.</a:t>
            </a:r>
            <a:br>
              <a:rPr lang="en-GB" dirty="0"/>
            </a:br>
            <a:br>
              <a:rPr lang="en-GB" dirty="0"/>
            </a:br>
            <a:r>
              <a:rPr lang="en-GB" b="1" dirty="0"/>
              <a:t>Procedure:</a:t>
            </a:r>
            <a:br>
              <a:rPr lang="en-GB" dirty="0"/>
            </a:br>
            <a:r>
              <a:rPr lang="en-GB" dirty="0"/>
              <a:t>1. Students read sentences and tick whether they think ‘</a:t>
            </a:r>
            <a:r>
              <a:rPr lang="en-GB" dirty="0" err="1"/>
              <a:t>aus</a:t>
            </a:r>
            <a:r>
              <a:rPr lang="en-GB" dirty="0"/>
              <a:t>’ means from or out of, based on whether it is followed by a </a:t>
            </a:r>
            <a:r>
              <a:rPr lang="en-GB" dirty="0" err="1"/>
              <a:t>placename</a:t>
            </a:r>
            <a:r>
              <a:rPr lang="en-GB" dirty="0"/>
              <a:t> or a noun.</a:t>
            </a:r>
          </a:p>
          <a:p>
            <a:r>
              <a:rPr lang="en-GB" dirty="0"/>
              <a:t>2. Answers revealed on clicks.</a:t>
            </a:r>
          </a:p>
          <a:p>
            <a:r>
              <a:rPr lang="en-GB" dirty="0"/>
              <a:t>3. Oral translation of sentences.</a:t>
            </a:r>
          </a:p>
          <a:p>
            <a:br>
              <a:rPr lang="en-GB" dirty="0"/>
            </a:br>
            <a:r>
              <a:rPr lang="en-GB" b="1" baseline="0" dirty="0"/>
              <a:t>Word frequency of cognates (1 is the most frequent word in German): </a:t>
            </a:r>
            <a:br>
              <a:rPr lang="en-GB" baseline="0" dirty="0"/>
            </a:br>
            <a:r>
              <a:rPr lang="en-GB" baseline="0" dirty="0"/>
              <a:t>Journalist [1480] </a:t>
            </a:r>
            <a:r>
              <a:rPr lang="en-GB" baseline="0" dirty="0" err="1"/>
              <a:t>Sekretär</a:t>
            </a:r>
            <a:r>
              <a:rPr lang="en-GB" baseline="0" dirty="0"/>
              <a:t> [4533]</a:t>
            </a:r>
            <a:br>
              <a:rPr lang="en-GB" baseline="0" dirty="0"/>
            </a:br>
            <a:r>
              <a:rPr lang="en-GB" i="1" dirty="0"/>
              <a:t>Source:  Jones, R.L. &amp; </a:t>
            </a:r>
            <a:r>
              <a:rPr lang="en-GB" i="1" dirty="0" err="1"/>
              <a:t>Tschirner</a:t>
            </a:r>
            <a:r>
              <a:rPr lang="en-GB" i="1" dirty="0"/>
              <a:t>, E. (2019). A frequency dictionary of German: core vocabulary for learners. Routledge</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a:t>Koch [3784] </a:t>
            </a:r>
            <a:r>
              <a:rPr lang="en-GB" baseline="0" dirty="0" err="1"/>
              <a:t>Soldat</a:t>
            </a:r>
            <a:r>
              <a:rPr lang="en-GB" baseline="0" dirty="0"/>
              <a:t> [1267] Maurer [&gt;5000]</a:t>
            </a:r>
            <a:br>
              <a:rPr lang="en-GB" baseline="0" dirty="0"/>
            </a:br>
            <a:r>
              <a:rPr lang="en-GB" i="1" dirty="0"/>
              <a:t>Source:  Jones, R.L. &amp; </a:t>
            </a:r>
            <a:r>
              <a:rPr lang="en-GB" i="1" dirty="0" err="1"/>
              <a:t>Tschirner</a:t>
            </a:r>
            <a:r>
              <a:rPr lang="en-GB" i="1" dirty="0"/>
              <a:t>, E. (2019). A frequency dictionary of German: core vocabulary for learners. Routledge</a:t>
            </a:r>
            <a:br>
              <a:rPr lang="en-GB" dirty="0"/>
            </a:b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8789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differentiate between the uses of </a:t>
            </a:r>
            <a:r>
              <a:rPr lang="en-GB" b="0" i="1" dirty="0"/>
              <a:t>von </a:t>
            </a:r>
            <a:r>
              <a:rPr lang="en-GB" b="0" i="0" dirty="0"/>
              <a:t>and </a:t>
            </a:r>
            <a:r>
              <a:rPr lang="en-GB" b="0" i="1" dirty="0" err="1"/>
              <a:t>aus</a:t>
            </a:r>
            <a:r>
              <a:rPr lang="en-GB" b="0" i="1" dirty="0"/>
              <a:t> </a:t>
            </a:r>
            <a:r>
              <a:rPr lang="en-GB" b="0" i="0" dirty="0"/>
              <a:t>to mean departing from and originating from a place.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1425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Aural recognition of sentences containing prepositions </a:t>
            </a:r>
            <a:r>
              <a:rPr lang="en-GB" b="0" i="1" dirty="0" err="1"/>
              <a:t>aus</a:t>
            </a:r>
            <a:r>
              <a:rPr lang="en-GB" b="0" i="1" dirty="0"/>
              <a:t> </a:t>
            </a:r>
            <a:r>
              <a:rPr lang="en-GB" b="0" i="0" dirty="0"/>
              <a:t>and </a:t>
            </a:r>
            <a:r>
              <a:rPr lang="en-GB" b="0" i="1" dirty="0"/>
              <a:t>von </a:t>
            </a:r>
            <a:r>
              <a:rPr lang="en-GB" b="0" i="0" dirty="0"/>
              <a:t>and connecting these with meaning (place of departure vs place of origin).</a:t>
            </a:r>
            <a:endParaRPr lang="en-GB" b="0" dirty="0"/>
          </a:p>
          <a:p>
            <a:br>
              <a:rPr lang="en-GB" dirty="0"/>
            </a:b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Click on numbers on the left hand side to hear statements with </a:t>
            </a:r>
            <a:r>
              <a:rPr lang="en-GB" i="1" dirty="0" err="1"/>
              <a:t>kommen</a:t>
            </a:r>
            <a:r>
              <a:rPr lang="en-GB" i="1" dirty="0"/>
              <a:t> </a:t>
            </a:r>
            <a:r>
              <a:rPr lang="en-GB" i="1" dirty="0" err="1"/>
              <a:t>aus</a:t>
            </a:r>
            <a:r>
              <a:rPr lang="en-GB" i="1" dirty="0"/>
              <a:t> </a:t>
            </a:r>
            <a:r>
              <a:rPr lang="en-GB" i="0" dirty="0"/>
              <a:t>and </a:t>
            </a:r>
            <a:r>
              <a:rPr lang="en-GB" i="1" dirty="0" err="1"/>
              <a:t>kommen</a:t>
            </a:r>
            <a:r>
              <a:rPr lang="en-GB" i="1" dirty="0"/>
              <a:t> von </a:t>
            </a:r>
            <a:r>
              <a:rPr lang="en-GB" i="0" dirty="0"/>
              <a:t>with the noun obscured.</a:t>
            </a:r>
            <a:endParaRPr lang="en-GB" dirty="0"/>
          </a:p>
          <a:p>
            <a:r>
              <a:rPr lang="en-GB" dirty="0"/>
              <a:t>2. Students listen to sentences and decide how the sentence ends.</a:t>
            </a:r>
          </a:p>
          <a:p>
            <a:r>
              <a:rPr lang="en-GB" dirty="0"/>
              <a:t>3. Click to reveal answers.</a:t>
            </a:r>
          </a:p>
          <a:p>
            <a:r>
              <a:rPr lang="en-GB" dirty="0"/>
              <a:t>4. Click on the numbers on the right to hear the full audio.</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Die </a:t>
            </a:r>
            <a:r>
              <a:rPr lang="en-GB" dirty="0" err="1"/>
              <a:t>Mechanikerin</a:t>
            </a:r>
            <a:r>
              <a:rPr lang="en-GB" dirty="0"/>
              <a:t> </a:t>
            </a:r>
            <a:r>
              <a:rPr lang="en-GB" dirty="0" err="1"/>
              <a:t>kommt</a:t>
            </a:r>
            <a:r>
              <a:rPr lang="en-GB" dirty="0"/>
              <a:t> von [der Garage].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Der Lehrer </a:t>
            </a:r>
            <a:r>
              <a:rPr lang="en-GB" dirty="0" err="1"/>
              <a:t>kommt</a:t>
            </a:r>
            <a:r>
              <a:rPr lang="en-GB" dirty="0"/>
              <a:t> </a:t>
            </a:r>
            <a:r>
              <a:rPr lang="en-GB" dirty="0" err="1"/>
              <a:t>aus</a:t>
            </a:r>
            <a:r>
              <a:rPr lang="en-GB" dirty="0"/>
              <a:t> [Peru].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Die </a:t>
            </a:r>
            <a:r>
              <a:rPr lang="en-GB" dirty="0" err="1"/>
              <a:t>Sekretärin</a:t>
            </a:r>
            <a:r>
              <a:rPr lang="en-GB" dirty="0"/>
              <a:t> </a:t>
            </a:r>
            <a:r>
              <a:rPr lang="en-GB" dirty="0" err="1"/>
              <a:t>kommt</a:t>
            </a:r>
            <a:r>
              <a:rPr lang="en-GB" dirty="0"/>
              <a:t> von [</a:t>
            </a:r>
            <a:r>
              <a:rPr lang="en-GB" dirty="0" err="1"/>
              <a:t>dem</a:t>
            </a:r>
            <a:r>
              <a:rPr lang="en-GB" dirty="0"/>
              <a:t> </a:t>
            </a:r>
            <a:r>
              <a:rPr lang="en-GB" dirty="0" err="1"/>
              <a:t>Büro</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fr-FR" sz="1200" dirty="0">
                <a:solidFill>
                  <a:srgbClr val="104F75"/>
                </a:solidFill>
              </a:rPr>
              <a:t>Der </a:t>
            </a:r>
            <a:r>
              <a:rPr lang="fr-FR" sz="1200" dirty="0" err="1">
                <a:solidFill>
                  <a:srgbClr val="104F75"/>
                </a:solidFill>
              </a:rPr>
              <a:t>Fußballspieler</a:t>
            </a:r>
            <a:r>
              <a:rPr lang="fr-FR" sz="1200" dirty="0">
                <a:solidFill>
                  <a:srgbClr val="104F75"/>
                </a:solidFill>
              </a:rPr>
              <a:t> </a:t>
            </a:r>
            <a:r>
              <a:rPr lang="fr-FR" sz="1200" dirty="0" err="1">
                <a:solidFill>
                  <a:srgbClr val="104F75"/>
                </a:solidFill>
              </a:rPr>
              <a:t>kommt</a:t>
            </a:r>
            <a:r>
              <a:rPr lang="fr-FR" sz="1200" dirty="0">
                <a:solidFill>
                  <a:srgbClr val="104F75"/>
                </a:solidFill>
              </a:rPr>
              <a:t> von [der Arena].</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fr-FR" sz="1200" dirty="0">
                <a:solidFill>
                  <a:srgbClr val="104F75"/>
                </a:solidFill>
              </a:rPr>
              <a:t>Die </a:t>
            </a:r>
            <a:r>
              <a:rPr lang="fr-FR" sz="1200" dirty="0" err="1">
                <a:solidFill>
                  <a:srgbClr val="104F75"/>
                </a:solidFill>
              </a:rPr>
              <a:t>Autorin</a:t>
            </a:r>
            <a:r>
              <a:rPr lang="fr-FR" sz="1200" dirty="0">
                <a:solidFill>
                  <a:srgbClr val="104F75"/>
                </a:solidFill>
              </a:rPr>
              <a:t> </a:t>
            </a:r>
            <a:r>
              <a:rPr lang="fr-FR" sz="1200" dirty="0" err="1">
                <a:solidFill>
                  <a:srgbClr val="104F75"/>
                </a:solidFill>
              </a:rPr>
              <a:t>kommt</a:t>
            </a:r>
            <a:r>
              <a:rPr lang="fr-FR" sz="1200" dirty="0">
                <a:solidFill>
                  <a:srgbClr val="104F75"/>
                </a:solidFill>
              </a:rPr>
              <a:t> </a:t>
            </a:r>
            <a:r>
              <a:rPr lang="fr-FR" sz="1200" dirty="0" err="1">
                <a:solidFill>
                  <a:srgbClr val="104F75"/>
                </a:solidFill>
              </a:rPr>
              <a:t>aus</a:t>
            </a:r>
            <a:r>
              <a:rPr lang="fr-FR" sz="1200" dirty="0">
                <a:solidFill>
                  <a:srgbClr val="104F75"/>
                </a:solidFill>
              </a:rPr>
              <a:t> [</a:t>
            </a:r>
            <a:r>
              <a:rPr lang="fr-FR" sz="1200" dirty="0" err="1">
                <a:solidFill>
                  <a:srgbClr val="104F75"/>
                </a:solidFill>
              </a:rPr>
              <a:t>England</a:t>
            </a:r>
            <a:r>
              <a:rPr lang="fr-FR" sz="1200" dirty="0">
                <a:solidFill>
                  <a:srgbClr val="104F75"/>
                </a:solidFill>
              </a:rPr>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fr-FR" sz="1200" dirty="0">
                <a:solidFill>
                  <a:srgbClr val="104F75"/>
                </a:solidFill>
              </a:rPr>
              <a:t>Der </a:t>
            </a:r>
            <a:r>
              <a:rPr lang="fr-FR" sz="1200" dirty="0" err="1">
                <a:solidFill>
                  <a:srgbClr val="104F75"/>
                </a:solidFill>
              </a:rPr>
              <a:t>Gärtner</a:t>
            </a:r>
            <a:r>
              <a:rPr lang="fr-FR" sz="1200" dirty="0">
                <a:solidFill>
                  <a:srgbClr val="104F75"/>
                </a:solidFill>
              </a:rPr>
              <a:t> </a:t>
            </a:r>
            <a:r>
              <a:rPr lang="fr-FR" sz="1200" dirty="0" err="1">
                <a:solidFill>
                  <a:srgbClr val="104F75"/>
                </a:solidFill>
              </a:rPr>
              <a:t>kommt</a:t>
            </a:r>
            <a:r>
              <a:rPr lang="fr-FR" sz="1200" dirty="0">
                <a:solidFill>
                  <a:srgbClr val="104F75"/>
                </a:solidFill>
              </a:rPr>
              <a:t> </a:t>
            </a:r>
            <a:r>
              <a:rPr lang="fr-FR" sz="1200" dirty="0" err="1">
                <a:solidFill>
                  <a:srgbClr val="104F75"/>
                </a:solidFill>
              </a:rPr>
              <a:t>aus</a:t>
            </a:r>
            <a:r>
              <a:rPr lang="fr-FR" sz="1200" dirty="0">
                <a:solidFill>
                  <a:srgbClr val="104F75"/>
                </a:solidFill>
              </a:rPr>
              <a:t> [</a:t>
            </a:r>
            <a:r>
              <a:rPr lang="fr-FR" sz="1200" dirty="0" err="1">
                <a:solidFill>
                  <a:srgbClr val="104F75"/>
                </a:solidFill>
              </a:rPr>
              <a:t>Österreich</a:t>
            </a:r>
            <a:r>
              <a:rPr lang="fr-FR" sz="1200" dirty="0">
                <a:solidFill>
                  <a:srgbClr val="104F75"/>
                </a:solidFill>
              </a:rPr>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fr-FR" sz="1200" dirty="0" err="1">
                <a:solidFill>
                  <a:srgbClr val="104F75"/>
                </a:solidFill>
              </a:rPr>
              <a:t>Das</a:t>
            </a:r>
            <a:r>
              <a:rPr lang="fr-FR" sz="1200" dirty="0">
                <a:solidFill>
                  <a:srgbClr val="104F75"/>
                </a:solidFill>
              </a:rPr>
              <a:t> Essen </a:t>
            </a:r>
            <a:r>
              <a:rPr lang="fr-FR" sz="1200" dirty="0" err="1">
                <a:solidFill>
                  <a:srgbClr val="104F75"/>
                </a:solidFill>
              </a:rPr>
              <a:t>kommt</a:t>
            </a:r>
            <a:r>
              <a:rPr lang="fr-FR" sz="1200" dirty="0">
                <a:solidFill>
                  <a:srgbClr val="104F75"/>
                </a:solidFill>
              </a:rPr>
              <a:t> </a:t>
            </a:r>
            <a:r>
              <a:rPr lang="fr-FR" sz="1200" dirty="0" err="1">
                <a:solidFill>
                  <a:srgbClr val="104F75"/>
                </a:solidFill>
              </a:rPr>
              <a:t>aus</a:t>
            </a:r>
            <a:r>
              <a:rPr lang="fr-FR" sz="1200" dirty="0">
                <a:solidFill>
                  <a:srgbClr val="104F75"/>
                </a:solidFill>
              </a:rPr>
              <a:t> [der Schweiz].</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a:t>
            </a:r>
            <a:r>
              <a:rPr lang="fr-FR" sz="1200" dirty="0">
                <a:solidFill>
                  <a:srgbClr val="104F75"/>
                </a:solidFill>
              </a:rPr>
              <a:t>Die </a:t>
            </a:r>
            <a:r>
              <a:rPr lang="fr-FR" sz="1200" dirty="0" err="1">
                <a:solidFill>
                  <a:srgbClr val="104F75"/>
                </a:solidFill>
              </a:rPr>
              <a:t>Ärztin</a:t>
            </a:r>
            <a:r>
              <a:rPr lang="fr-FR" sz="1200" dirty="0">
                <a:solidFill>
                  <a:srgbClr val="104F75"/>
                </a:solidFill>
              </a:rPr>
              <a:t> </a:t>
            </a:r>
            <a:r>
              <a:rPr lang="fr-FR" sz="1200" dirty="0" err="1">
                <a:solidFill>
                  <a:srgbClr val="104F75"/>
                </a:solidFill>
              </a:rPr>
              <a:t>kommt</a:t>
            </a:r>
            <a:r>
              <a:rPr lang="fr-FR" sz="1200" dirty="0">
                <a:solidFill>
                  <a:srgbClr val="104F75"/>
                </a:solidFill>
              </a:rPr>
              <a:t> von [</a:t>
            </a:r>
            <a:r>
              <a:rPr lang="fr-FR" sz="1200" dirty="0" err="1">
                <a:solidFill>
                  <a:srgbClr val="104F75"/>
                </a:solidFill>
              </a:rPr>
              <a:t>dem</a:t>
            </a:r>
            <a:r>
              <a:rPr lang="fr-FR" sz="1200" dirty="0">
                <a:solidFill>
                  <a:srgbClr val="104F75"/>
                </a:solidFill>
              </a:rPr>
              <a:t> </a:t>
            </a:r>
            <a:r>
              <a:rPr lang="fr-FR" sz="1200" dirty="0" err="1">
                <a:solidFill>
                  <a:srgbClr val="104F75"/>
                </a:solidFill>
              </a:rPr>
              <a:t>Krankenhaus</a:t>
            </a:r>
            <a:r>
              <a:rPr lang="fr-FR" sz="1200" dirty="0">
                <a:solidFill>
                  <a:srgbClr val="104F75"/>
                </a:solidFill>
              </a:rPr>
              <a:t>].</a:t>
            </a:r>
            <a:br>
              <a:rPr lang="en-GB" dirty="0"/>
            </a:br>
            <a:br>
              <a:rPr lang="en-GB" dirty="0"/>
            </a:br>
            <a:r>
              <a:rPr lang="en-GB" b="1" baseline="0" dirty="0"/>
              <a:t>Word frequency of cognates (1 is the most frequent word in German): </a:t>
            </a:r>
            <a:br>
              <a:rPr lang="en-GB" baseline="0" dirty="0"/>
            </a:br>
            <a:r>
              <a:rPr lang="en-GB" baseline="0" dirty="0" err="1"/>
              <a:t>Mechaniker</a:t>
            </a:r>
            <a:r>
              <a:rPr lang="en-GB" baseline="0" dirty="0"/>
              <a:t> [&gt;5000] Garage [&gt;5000] Peru [&gt;5000] </a:t>
            </a:r>
            <a:r>
              <a:rPr lang="en-GB" baseline="0" dirty="0" err="1"/>
              <a:t>Sekretär</a:t>
            </a:r>
            <a:r>
              <a:rPr lang="en-GB" baseline="0" dirty="0"/>
              <a:t> [4533] </a:t>
            </a:r>
            <a:r>
              <a:rPr lang="en-GB" baseline="0" dirty="0" err="1"/>
              <a:t>Büro</a:t>
            </a:r>
            <a:r>
              <a:rPr lang="en-GB" baseline="0" dirty="0"/>
              <a:t> [1663] Arena [&gt;5000], Autor [723], England [1762], </a:t>
            </a:r>
            <a:r>
              <a:rPr lang="en-GB" baseline="0" dirty="0" err="1"/>
              <a:t>Gärtner</a:t>
            </a:r>
            <a:r>
              <a:rPr lang="en-GB" baseline="0" dirty="0"/>
              <a:t> [&gt;5000]</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err="1"/>
              <a:t>Fußballspieler</a:t>
            </a:r>
            <a:r>
              <a:rPr lang="en-GB" baseline="0" dirty="0"/>
              <a:t> [</a:t>
            </a:r>
            <a:r>
              <a:rPr lang="en-GB" baseline="0" dirty="0" err="1"/>
              <a:t>Fußball</a:t>
            </a:r>
            <a:r>
              <a:rPr lang="en-GB" baseline="0" dirty="0"/>
              <a:t> 1277; Spieler 822]</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slide </a:t>
            </a:r>
            <a:r>
              <a:rPr lang="en-GB" b="1" dirty="0"/>
              <a:t>3/3</a:t>
            </a:r>
            <a:r>
              <a:rPr lang="en-GB" b="0" dirty="0"/>
              <a:t>.</a:t>
            </a:r>
            <a:br>
              <a:rPr lang="en-GB" dirty="0"/>
            </a:br>
            <a:br>
              <a:rPr lang="en-GB" dirty="0"/>
            </a:br>
            <a:r>
              <a:rPr lang="en-GB" b="1" baseline="0" dirty="0"/>
              <a:t>Word frequency of unknown words used (1 is the most frequent word in German): </a:t>
            </a:r>
            <a:br>
              <a:rPr lang="en-GB" baseline="0" dirty="0"/>
            </a:br>
            <a:r>
              <a:rPr lang="en-GB" baseline="0" dirty="0" err="1"/>
              <a:t>Soldat</a:t>
            </a:r>
            <a:r>
              <a:rPr lang="en-GB" baseline="0" dirty="0"/>
              <a:t> [1267] </a:t>
            </a:r>
            <a:r>
              <a:rPr lang="en-GB" baseline="0" dirty="0" err="1"/>
              <a:t>Zimmerer</a:t>
            </a:r>
            <a:r>
              <a:rPr lang="en-GB" baseline="0" dirty="0"/>
              <a:t> [&gt;5000] </a:t>
            </a:r>
            <a:r>
              <a:rPr lang="en-GB" baseline="0" dirty="0" err="1"/>
              <a:t>Konditionstrainer</a:t>
            </a:r>
            <a:r>
              <a:rPr lang="en-GB" baseline="0" dirty="0"/>
              <a:t> [</a:t>
            </a:r>
            <a:r>
              <a:rPr lang="en-GB" baseline="0" dirty="0" err="1"/>
              <a:t>Kondition</a:t>
            </a:r>
            <a:r>
              <a:rPr lang="en-GB" baseline="0" dirty="0"/>
              <a:t> 5000; Trainer 1003] </a:t>
            </a:r>
            <a:r>
              <a:rPr lang="en-GB" baseline="0" dirty="0" err="1"/>
              <a:t>Psychologe</a:t>
            </a:r>
            <a:r>
              <a:rPr lang="en-GB" baseline="0" dirty="0"/>
              <a:t> [4241] </a:t>
            </a:r>
            <a:r>
              <a:rPr lang="en-GB" baseline="0" dirty="0" err="1"/>
              <a:t>Grundschullehrer</a:t>
            </a:r>
            <a:r>
              <a:rPr lang="en-GB" baseline="0" dirty="0"/>
              <a:t> [&gt;5000] </a:t>
            </a:r>
            <a:r>
              <a:rPr lang="en-GB" baseline="0" dirty="0" err="1"/>
              <a:t>Übersetzer</a:t>
            </a:r>
            <a:r>
              <a:rPr lang="en-GB" baseline="0" dirty="0"/>
              <a:t> [2902] Schneider [&gt;5000] </a:t>
            </a:r>
            <a:r>
              <a:rPr lang="en-GB" baseline="0" dirty="0" err="1"/>
              <a:t>Erzieher</a:t>
            </a:r>
            <a:r>
              <a:rPr lang="en-GB" baseline="0" dirty="0"/>
              <a:t> [&gt;5000] Pilot [2956] </a:t>
            </a:r>
            <a:r>
              <a:rPr lang="en-GB" baseline="0" dirty="0" err="1"/>
              <a:t>Krankenpfleger</a:t>
            </a:r>
            <a:r>
              <a:rPr lang="en-GB" baseline="0" dirty="0"/>
              <a:t> [&gt;5000] </a:t>
            </a:r>
            <a:r>
              <a:rPr lang="en-GB" baseline="0" dirty="0" err="1"/>
              <a:t>Sekretär</a:t>
            </a:r>
            <a:r>
              <a:rPr lang="en-GB" baseline="0" dirty="0"/>
              <a:t> [4533] </a:t>
            </a:r>
            <a:r>
              <a:rPr lang="en-GB" baseline="0" dirty="0" err="1"/>
              <a:t>Zahnarzt</a:t>
            </a:r>
            <a:r>
              <a:rPr lang="en-GB" baseline="0" dirty="0"/>
              <a:t> [Zahn 1871; </a:t>
            </a:r>
            <a:r>
              <a:rPr lang="en-GB" baseline="0" dirty="0" err="1"/>
              <a:t>Arzt</a:t>
            </a:r>
            <a:r>
              <a:rPr lang="en-GB" baseline="0" dirty="0"/>
              <a:t> 622]</a:t>
            </a:r>
          </a:p>
          <a:p>
            <a:r>
              <a:rPr lang="en-GB" i="1" dirty="0"/>
              <a:t>Source: Jones, R.L. &amp; </a:t>
            </a:r>
            <a:r>
              <a:rPr lang="en-GB" i="1" dirty="0" err="1"/>
              <a:t>Tschirner</a:t>
            </a:r>
            <a:r>
              <a:rPr lang="en-GB" i="1" dirty="0"/>
              <a:t>, E. (2019). A frequency dictionary of German: core vocabulary for learners.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5914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a:t>
            </a:r>
            <a:r>
              <a:rPr lang="en-GB" b="0" dirty="0"/>
              <a:t>This is slide </a:t>
            </a:r>
            <a:r>
              <a:rPr lang="en-GB" b="1" dirty="0"/>
              <a:t>1/4.</a:t>
            </a:r>
            <a:br>
              <a:rPr lang="en-GB" dirty="0"/>
            </a:br>
            <a:br>
              <a:rPr lang="en-GB" b="1" dirty="0"/>
            </a:br>
            <a:r>
              <a:rPr lang="en-GB" b="1" dirty="0"/>
              <a:t>Aim: </a:t>
            </a:r>
            <a:r>
              <a:rPr lang="en-GB" b="0" dirty="0"/>
              <a:t>Reading comprehension; German to English translation.</a:t>
            </a:r>
            <a:br>
              <a:rPr lang="en-GB" dirty="0"/>
            </a:br>
            <a:br>
              <a:rPr lang="en-GB" dirty="0"/>
            </a:br>
            <a:r>
              <a:rPr lang="en-GB" b="1" dirty="0"/>
              <a:t>Procedure:</a:t>
            </a:r>
            <a:br>
              <a:rPr lang="en-GB" dirty="0"/>
            </a:br>
            <a:r>
              <a:rPr lang="en-GB" dirty="0"/>
              <a:t>1. Click to reveal questions drawing attention to more challenging vocabulary and grammar structures.</a:t>
            </a:r>
          </a:p>
          <a:p>
            <a:r>
              <a:rPr lang="en-GB" dirty="0"/>
              <a:t>2. Elicit responses from students. If they are unsure, encourage them to draw on their word pattern and word family knowledge to look for parts of words that they already know.</a:t>
            </a:r>
          </a:p>
          <a:p>
            <a:r>
              <a:rPr lang="en-GB" dirty="0"/>
              <a:t>3. Click again to reveal answer in the text.</a:t>
            </a:r>
          </a:p>
          <a:p>
            <a:r>
              <a:rPr lang="en-GB" dirty="0"/>
              <a:t>4. Repeat steps 1-3 until the ‘</a:t>
            </a:r>
            <a:r>
              <a:rPr lang="de-AT" altLang="zh-CN" sz="12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Übersetze den Text!‘ bubble appears.</a:t>
            </a:r>
          </a:p>
          <a:p>
            <a:r>
              <a:rPr lang="de-AT" sz="12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5. Click to highlight the different uses of </a:t>
            </a:r>
            <a:r>
              <a:rPr lang="de-AT" sz="1200" i="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wenn</a:t>
            </a:r>
            <a:r>
              <a:rPr lang="de-AT" sz="1200" i="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and discuss the translations.</a:t>
            </a:r>
            <a:endParaRPr lang="en-GB" dirty="0"/>
          </a:p>
          <a:p>
            <a:r>
              <a:rPr lang="en-GB" dirty="0"/>
              <a:t>6. Students translate or summarise the text (if time is tight, the full translation may be completed for homework).</a:t>
            </a:r>
          </a:p>
          <a:p>
            <a:r>
              <a:rPr lang="en-US" sz="1200" b="0" dirty="0">
                <a:solidFill>
                  <a:srgbClr val="DAA520"/>
                </a:solidFill>
              </a:rPr>
              <a:t>7. Suggested translation appears on the following slide, one sentence at a time.</a:t>
            </a:r>
          </a:p>
          <a:p>
            <a:r>
              <a:rPr lang="en-US" sz="1200" b="0" dirty="0">
                <a:solidFill>
                  <a:srgbClr val="DAA520"/>
                </a:solidFill>
              </a:rPr>
              <a:t>8. Repeat steps 1-6 for slides 42 and 43.</a:t>
            </a:r>
            <a:br>
              <a:rPr lang="en-GB" dirty="0"/>
            </a:br>
            <a:br>
              <a:rPr lang="en-GB" dirty="0"/>
            </a:br>
            <a:r>
              <a:rPr lang="en-GB" b="1" baseline="0" dirty="0"/>
              <a:t>Word frequency of cognates used (1 is the most frequent word in German): </a:t>
            </a:r>
          </a:p>
          <a:p>
            <a:r>
              <a:rPr lang="en-GB" baseline="0" dirty="0" err="1"/>
              <a:t>trainieren</a:t>
            </a:r>
            <a:r>
              <a:rPr lang="en-GB" baseline="0" dirty="0"/>
              <a:t> [2255] </a:t>
            </a:r>
            <a:r>
              <a:rPr lang="fr-FR" b="0" i="0" baseline="0" dirty="0" err="1">
                <a:solidFill>
                  <a:srgbClr val="E6851E"/>
                </a:solidFill>
                <a:effectLst/>
                <a:latin typeface="Helvetica" panose="020B0604020202020204" pitchFamily="34" charset="0"/>
              </a:rPr>
              <a:t>M</a:t>
            </a:r>
            <a:r>
              <a:rPr lang="fr-FR" b="0" i="0" dirty="0" err="1">
                <a:solidFill>
                  <a:srgbClr val="E6851E"/>
                </a:solidFill>
                <a:effectLst/>
                <a:latin typeface="Helvetica" panose="020B0604020202020204" pitchFamily="34" charset="0"/>
              </a:rPr>
              <a:t>agazin</a:t>
            </a:r>
            <a:r>
              <a:rPr lang="fr-FR" b="0" i="0" dirty="0">
                <a:solidFill>
                  <a:srgbClr val="E6851E"/>
                </a:solidFill>
                <a:effectLst/>
                <a:latin typeface="Helvetica" panose="020B0604020202020204" pitchFamily="34" charset="0"/>
              </a:rPr>
              <a:t> [4247] </a:t>
            </a:r>
            <a:r>
              <a:rPr lang="en-GB" b="0" i="0" dirty="0" err="1">
                <a:solidFill>
                  <a:srgbClr val="E6851E"/>
                </a:solidFill>
                <a:effectLst/>
                <a:latin typeface="Helvetica" panose="020B0604020202020204" pitchFamily="34" charset="0"/>
              </a:rPr>
              <a:t>Profifußballer</a:t>
            </a:r>
            <a:r>
              <a:rPr lang="en-GB" b="0" i="0" dirty="0">
                <a:solidFill>
                  <a:srgbClr val="000000"/>
                </a:solidFill>
                <a:effectLst/>
                <a:latin typeface="Helvetica" panose="020B0604020202020204" pitchFamily="34" charset="0"/>
              </a:rPr>
              <a:t> [</a:t>
            </a:r>
            <a:r>
              <a:rPr lang="en-GB" b="0" i="0" dirty="0" err="1">
                <a:solidFill>
                  <a:srgbClr val="000000"/>
                </a:solidFill>
                <a:effectLst/>
                <a:latin typeface="Helvetica" panose="020B0604020202020204" pitchFamily="34" charset="0"/>
              </a:rPr>
              <a:t>Profi</a:t>
            </a:r>
            <a:r>
              <a:rPr lang="en-GB" b="0" i="0" dirty="0">
                <a:solidFill>
                  <a:srgbClr val="000000"/>
                </a:solidFill>
                <a:effectLst/>
                <a:latin typeface="Helvetica" panose="020B0604020202020204" pitchFamily="34" charset="0"/>
              </a:rPr>
              <a:t> 3528; </a:t>
            </a:r>
            <a:r>
              <a:rPr lang="en-GB" b="0" i="0" dirty="0" err="1">
                <a:solidFill>
                  <a:srgbClr val="000000"/>
                </a:solidFill>
                <a:effectLst/>
                <a:latin typeface="Helvetica" panose="020B0604020202020204" pitchFamily="34" charset="0"/>
              </a:rPr>
              <a:t>Fußballer</a:t>
            </a:r>
            <a:r>
              <a:rPr lang="en-GB" b="0" i="0" dirty="0">
                <a:solidFill>
                  <a:srgbClr val="000000"/>
                </a:solidFill>
                <a:effectLst/>
                <a:latin typeface="Helvetica" panose="020B0604020202020204" pitchFamily="34" charset="0"/>
              </a:rPr>
              <a:t> &gt;5000] </a:t>
            </a:r>
            <a:r>
              <a:rPr lang="fr-FR" b="0" i="0" dirty="0">
                <a:solidFill>
                  <a:srgbClr val="E6851E"/>
                </a:solidFill>
                <a:effectLst/>
                <a:latin typeface="Helvetica" panose="020B0604020202020204" pitchFamily="34" charset="0"/>
              </a:rPr>
              <a:t>Coach [&gt;5000]</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b="1" baseline="0" dirty="0"/>
          </a:p>
          <a:p>
            <a:r>
              <a:rPr lang="en-GB" b="1" baseline="0" dirty="0"/>
              <a:t>Word frequency of unknown words used (1 is the most frequent word in German): </a:t>
            </a:r>
          </a:p>
          <a:p>
            <a:r>
              <a:rPr lang="en-GB" baseline="0" dirty="0" err="1"/>
              <a:t>trainieren</a:t>
            </a:r>
            <a:r>
              <a:rPr lang="en-GB" baseline="0" dirty="0"/>
              <a:t> [2255] </a:t>
            </a:r>
            <a:r>
              <a:rPr lang="en-GB" baseline="0" dirty="0" err="1"/>
              <a:t>übrig</a:t>
            </a:r>
            <a:r>
              <a:rPr lang="en-GB" baseline="0" dirty="0"/>
              <a:t> [921] </a:t>
            </a:r>
            <a:r>
              <a:rPr lang="en-GB" baseline="0" dirty="0" err="1"/>
              <a:t>sowieso</a:t>
            </a:r>
            <a:r>
              <a:rPr lang="en-GB" baseline="0" dirty="0"/>
              <a:t> [1547] </a:t>
            </a:r>
            <a:r>
              <a:rPr lang="en-GB" baseline="0" dirty="0" err="1"/>
              <a:t>übersetzen</a:t>
            </a:r>
            <a:r>
              <a:rPr lang="en-GB" baseline="0" dirty="0"/>
              <a:t> [1765] Text [473] </a:t>
            </a:r>
            <a:r>
              <a:rPr lang="fr-FR" b="0" i="0" dirty="0" err="1">
                <a:solidFill>
                  <a:srgbClr val="E6851E"/>
                </a:solidFill>
                <a:effectLst/>
                <a:latin typeface="Helvetica" panose="020B0604020202020204" pitchFamily="34" charset="0"/>
              </a:rPr>
              <a:t>Sportwissenschlaftler</a:t>
            </a:r>
            <a:r>
              <a:rPr lang="fr-FR" b="0" i="0" dirty="0">
                <a:solidFill>
                  <a:srgbClr val="E6851E"/>
                </a:solidFill>
                <a:effectLst/>
                <a:latin typeface="Helvetica" panose="020B0604020202020204" pitchFamily="34" charset="0"/>
              </a:rPr>
              <a:t> [Sport 945; </a:t>
            </a:r>
            <a:r>
              <a:rPr lang="fr-FR" b="0" i="0" dirty="0" err="1">
                <a:solidFill>
                  <a:srgbClr val="E6851E"/>
                </a:solidFill>
                <a:effectLst/>
                <a:latin typeface="Helvetica" panose="020B0604020202020204" pitchFamily="34" charset="0"/>
              </a:rPr>
              <a:t>Wissenschaftler</a:t>
            </a:r>
            <a:r>
              <a:rPr lang="fr-FR" b="0" i="0" dirty="0">
                <a:solidFill>
                  <a:srgbClr val="E6851E"/>
                </a:solidFill>
                <a:effectLst/>
                <a:latin typeface="Helvetica" panose="020B0604020202020204" pitchFamily="34" charset="0"/>
              </a:rPr>
              <a:t> 1522] </a:t>
            </a:r>
            <a:r>
              <a:rPr lang="fr-FR" b="0" i="0" dirty="0" err="1">
                <a:solidFill>
                  <a:srgbClr val="E6851E"/>
                </a:solidFill>
                <a:effectLst/>
                <a:latin typeface="Helvetica" panose="020B0604020202020204" pitchFamily="34" charset="0"/>
              </a:rPr>
              <a:t>möchte</a:t>
            </a:r>
            <a:r>
              <a:rPr lang="fr-FR" b="0" i="0" dirty="0">
                <a:solidFill>
                  <a:srgbClr val="000000"/>
                </a:solidFill>
                <a:effectLst/>
                <a:latin typeface="Helvetica" panose="020B0604020202020204" pitchFamily="34" charset="0"/>
              </a:rPr>
              <a:t> [</a:t>
            </a:r>
            <a:r>
              <a:rPr lang="fr-FR" b="0" i="0" dirty="0" err="1">
                <a:solidFill>
                  <a:srgbClr val="E6851E"/>
                </a:solidFill>
                <a:effectLst/>
                <a:latin typeface="Helvetica" panose="020B0604020202020204" pitchFamily="34" charset="0"/>
              </a:rPr>
              <a:t>mögen</a:t>
            </a:r>
            <a:r>
              <a:rPr lang="fr-FR" b="0" i="0" dirty="0">
                <a:solidFill>
                  <a:srgbClr val="E6851E"/>
                </a:solidFill>
                <a:effectLst/>
                <a:latin typeface="Helvetica" panose="020B0604020202020204" pitchFamily="34" charset="0"/>
              </a:rPr>
              <a:t> 168] </a:t>
            </a:r>
            <a:r>
              <a:rPr lang="fr-FR" b="0" i="0" dirty="0" err="1">
                <a:solidFill>
                  <a:srgbClr val="E6851E"/>
                </a:solidFill>
                <a:effectLst/>
                <a:latin typeface="Helvetica" panose="020B0604020202020204" pitchFamily="34" charset="0"/>
              </a:rPr>
              <a:t>weiterstudieren</a:t>
            </a:r>
            <a:r>
              <a:rPr lang="fr-FR" b="0" i="0" dirty="0">
                <a:solidFill>
                  <a:srgbClr val="E6851E"/>
                </a:solidFill>
                <a:effectLst/>
                <a:latin typeface="Helvetica" panose="020B0604020202020204" pitchFamily="34" charset="0"/>
              </a:rPr>
              <a:t> [</a:t>
            </a:r>
            <a:r>
              <a:rPr lang="fr-FR" b="0" i="0" dirty="0" err="1">
                <a:solidFill>
                  <a:srgbClr val="E6851E"/>
                </a:solidFill>
                <a:effectLst/>
                <a:latin typeface="Helvetica" panose="020B0604020202020204" pitchFamily="34" charset="0"/>
              </a:rPr>
              <a:t>weiter</a:t>
            </a:r>
            <a:r>
              <a:rPr lang="fr-FR" b="0" i="0" dirty="0">
                <a:solidFill>
                  <a:srgbClr val="E6851E"/>
                </a:solidFill>
                <a:effectLst/>
                <a:latin typeface="Helvetica" panose="020B0604020202020204" pitchFamily="34" charset="0"/>
              </a:rPr>
              <a:t> 182; </a:t>
            </a:r>
            <a:r>
              <a:rPr lang="fr-FR" b="0" i="0" dirty="0" err="1">
                <a:solidFill>
                  <a:srgbClr val="E6851E"/>
                </a:solidFill>
                <a:effectLst/>
                <a:latin typeface="Helvetica" panose="020B0604020202020204" pitchFamily="34" charset="0"/>
              </a:rPr>
              <a:t>studieren</a:t>
            </a:r>
            <a:r>
              <a:rPr lang="fr-FR" b="0" i="0" dirty="0">
                <a:solidFill>
                  <a:srgbClr val="E6851E"/>
                </a:solidFill>
                <a:effectLst/>
                <a:latin typeface="Helvetica" panose="020B0604020202020204" pitchFamily="34" charset="0"/>
              </a:rPr>
              <a:t> 600]</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i="1" dirty="0"/>
          </a:p>
          <a:p>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5997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This is slide </a:t>
            </a:r>
            <a:r>
              <a:rPr lang="en-GB" b="1" dirty="0"/>
              <a:t>2/4.</a:t>
            </a:r>
            <a:endParaRPr lang="en-GB" i="1" dirty="0"/>
          </a:p>
          <a:p>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0843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slide </a:t>
            </a:r>
            <a:r>
              <a:rPr lang="en-GB" b="1" dirty="0"/>
              <a:t>3/4.</a:t>
            </a:r>
          </a:p>
          <a:p>
            <a:endParaRPr lang="en-GB" b="1" dirty="0"/>
          </a:p>
          <a:p>
            <a:r>
              <a:rPr lang="en-GB" b="1" baseline="0" dirty="0"/>
              <a:t>Word frequency of cognates used (1 is the most frequent word in German): </a:t>
            </a:r>
          </a:p>
          <a:p>
            <a:r>
              <a:rPr lang="en-GB" baseline="0" dirty="0"/>
              <a:t>Ball [1782] </a:t>
            </a:r>
            <a:r>
              <a:rPr lang="fr-FR" b="0" i="0" dirty="0" err="1">
                <a:solidFill>
                  <a:srgbClr val="E6851E"/>
                </a:solidFill>
                <a:effectLst/>
                <a:latin typeface="Helvetica" panose="020B0604020202020204" pitchFamily="34" charset="0"/>
              </a:rPr>
              <a:t>Kicken</a:t>
            </a:r>
            <a:r>
              <a:rPr lang="fr-FR" b="0" i="0" dirty="0">
                <a:solidFill>
                  <a:srgbClr val="E6851E"/>
                </a:solidFill>
                <a:effectLst/>
                <a:latin typeface="Helvetica" panose="020B0604020202020204" pitchFamily="34" charset="0"/>
              </a:rPr>
              <a:t> [&gt;5000] Information [465]</a:t>
            </a:r>
            <a:br>
              <a:rPr lang="en-GB" baseline="0" dirty="0"/>
            </a:br>
            <a:r>
              <a:rPr lang="en-GB" i="1" dirty="0"/>
              <a:t>Source: Jones, R.L. &amp; </a:t>
            </a:r>
            <a:r>
              <a:rPr lang="en-GB" i="1" dirty="0" err="1"/>
              <a:t>Tschirner</a:t>
            </a:r>
            <a:r>
              <a:rPr lang="en-GB" i="1" dirty="0"/>
              <a:t>, E. (2019). A frequency dictionary of German: core vocabulary for learners. Routledge</a:t>
            </a:r>
            <a:br>
              <a:rPr lang="en-GB" dirty="0"/>
            </a:br>
            <a:br>
              <a:rPr lang="en-GB" dirty="0"/>
            </a:br>
            <a:r>
              <a:rPr lang="en-GB" b="1" baseline="0" dirty="0"/>
              <a:t>Word frequency of unknown words used (1 is the most frequent word in German): </a:t>
            </a:r>
          </a:p>
          <a:p>
            <a:r>
              <a:rPr lang="en-GB" baseline="0" dirty="0" err="1"/>
              <a:t>dafür</a:t>
            </a:r>
            <a:r>
              <a:rPr lang="en-GB" baseline="0" dirty="0"/>
              <a:t> [175] </a:t>
            </a:r>
            <a:r>
              <a:rPr lang="en-GB" baseline="0" dirty="0" err="1"/>
              <a:t>klappen</a:t>
            </a:r>
            <a:r>
              <a:rPr lang="en-GB" baseline="0" dirty="0"/>
              <a:t> [2022] </a:t>
            </a:r>
            <a:r>
              <a:rPr lang="en-GB" baseline="0" dirty="0" err="1"/>
              <a:t>Erfüllung</a:t>
            </a:r>
            <a:r>
              <a:rPr lang="en-GB" baseline="0" dirty="0"/>
              <a:t> [3939] </a:t>
            </a:r>
            <a:r>
              <a:rPr lang="en-GB" baseline="0" dirty="0" err="1"/>
              <a:t>Wissenschlafter</a:t>
            </a:r>
            <a:r>
              <a:rPr lang="en-GB" baseline="0" dirty="0"/>
              <a:t> [1522] </a:t>
            </a:r>
            <a:r>
              <a:rPr lang="fr-FR" b="0" i="0" dirty="0" err="1">
                <a:solidFill>
                  <a:srgbClr val="E6851E"/>
                </a:solidFill>
                <a:effectLst/>
                <a:latin typeface="Helvetica" panose="020B0604020202020204" pitchFamily="34" charset="0"/>
              </a:rPr>
              <a:t>Fuß</a:t>
            </a:r>
            <a:r>
              <a:rPr lang="fr-FR" b="0" i="0" dirty="0">
                <a:solidFill>
                  <a:srgbClr val="E6851E"/>
                </a:solidFill>
                <a:effectLst/>
                <a:latin typeface="Helvetica" panose="020B0604020202020204" pitchFamily="34" charset="0"/>
              </a:rPr>
              <a:t> [573], </a:t>
            </a:r>
            <a:r>
              <a:rPr lang="fr-FR" b="0" i="0" dirty="0" err="1">
                <a:solidFill>
                  <a:srgbClr val="E6851E"/>
                </a:solidFill>
                <a:effectLst/>
                <a:latin typeface="Helvetica" panose="020B0604020202020204" pitchFamily="34" charset="0"/>
              </a:rPr>
              <a:t>Regionalliga</a:t>
            </a:r>
            <a:r>
              <a:rPr lang="fr-FR" b="0" i="0" dirty="0">
                <a:solidFill>
                  <a:srgbClr val="E6851E"/>
                </a:solidFill>
                <a:effectLst/>
                <a:latin typeface="Helvetica" panose="020B0604020202020204" pitchFamily="34" charset="0"/>
              </a:rPr>
              <a:t> [</a:t>
            </a:r>
            <a:r>
              <a:rPr lang="fr-FR" b="0" i="0" dirty="0" err="1">
                <a:solidFill>
                  <a:srgbClr val="E6851E"/>
                </a:solidFill>
                <a:effectLst/>
                <a:latin typeface="Helvetica" panose="020B0604020202020204" pitchFamily="34" charset="0"/>
              </a:rPr>
              <a:t>regional</a:t>
            </a:r>
            <a:r>
              <a:rPr lang="fr-FR" b="0" i="0" dirty="0">
                <a:solidFill>
                  <a:srgbClr val="E6851E"/>
                </a:solidFill>
                <a:effectLst/>
                <a:latin typeface="Helvetica" panose="020B0604020202020204" pitchFamily="34" charset="0"/>
              </a:rPr>
              <a:t> 2011 ; Liga 2343]</a:t>
            </a:r>
            <a:br>
              <a:rPr lang="en-GB" baseline="0" dirty="0"/>
            </a:br>
            <a:r>
              <a:rPr lang="en-GB" i="1" dirty="0"/>
              <a:t>Source: Jones, R.L. &amp; </a:t>
            </a:r>
            <a:r>
              <a:rPr lang="en-GB" i="1" dirty="0" err="1"/>
              <a:t>Tschirner</a:t>
            </a:r>
            <a:r>
              <a:rPr lang="en-GB" i="1" dirty="0"/>
              <a:t>, E. (2019). A frequency dictionary of German: core vocabulary for learners.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5015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slide </a:t>
            </a:r>
            <a:r>
              <a:rPr lang="en-GB" b="1" dirty="0"/>
              <a:t>4/4.</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1368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4773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i="0" dirty="0">
                <a:latin typeface="+mn-lt"/>
                <a:ea typeface="Calibri"/>
                <a:cs typeface="Calibri"/>
                <a:sym typeface="Calibri"/>
              </a:rPr>
              <a:t>This is the HW slide for the Oak Academy videoed lesson.</a:t>
            </a:r>
            <a:br>
              <a:rPr lang="en-GB" sz="1200" b="1" i="0" dirty="0">
                <a:latin typeface="+mn-lt"/>
                <a:ea typeface="Calibri"/>
                <a:cs typeface="Calibri"/>
                <a:sym typeface="Calibri"/>
              </a:rPr>
            </a:br>
            <a:r>
              <a:rPr lang="en-GB" sz="1200" b="1" i="0" dirty="0">
                <a:latin typeface="+mn-lt"/>
                <a:ea typeface="Calibri"/>
                <a:cs typeface="Calibri"/>
                <a:sym typeface="Calibri"/>
              </a:rPr>
              <a:t>Don’t upload to the portal with this slide, but do save a separate version on the Google drive and send link to RH, when complete.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7548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Note to resource creators: </a:t>
            </a:r>
            <a:r>
              <a:rPr lang="en-GB" sz="1200" b="1" i="0" dirty="0">
                <a:latin typeface="+mn-lt"/>
                <a:ea typeface="Calibri"/>
                <a:cs typeface="Calibri"/>
                <a:sym typeface="Calibri"/>
              </a:rPr>
              <a:t>links needs to be properly formatted as hyperlinks </a:t>
            </a:r>
            <a:r>
              <a:rPr lang="en-GB" sz="1200" b="0" i="0" dirty="0">
                <a:latin typeface="+mn-lt"/>
                <a:ea typeface="Calibri"/>
                <a:cs typeface="Calibri"/>
                <a:sym typeface="Calibri"/>
              </a:rPr>
              <a:t>(copy </a:t>
            </a:r>
            <a:r>
              <a:rPr lang="en-GB" sz="1200" b="0" i="0" dirty="0" err="1">
                <a:latin typeface="+mn-lt"/>
                <a:ea typeface="Calibri"/>
                <a:cs typeface="Calibri"/>
                <a:sym typeface="Calibri"/>
              </a:rPr>
              <a:t>url</a:t>
            </a:r>
            <a:r>
              <a:rPr lang="en-GB" sz="1200" b="0" i="0" dirty="0">
                <a:latin typeface="+mn-lt"/>
                <a:ea typeface="Calibri"/>
                <a:cs typeface="Calibri"/>
                <a:sym typeface="Calibri"/>
              </a:rPr>
              <a:t>, select target text, right click, and add hyperlink), do not paste the website </a:t>
            </a:r>
            <a:r>
              <a:rPr lang="en-GB" sz="1200" b="0" i="0" dirty="0" err="1">
                <a:latin typeface="+mn-lt"/>
                <a:ea typeface="Calibri"/>
                <a:cs typeface="Calibri"/>
                <a:sym typeface="Calibri"/>
              </a:rPr>
              <a:t>url</a:t>
            </a:r>
            <a:r>
              <a:rPr lang="en-GB" sz="1200" b="0" i="0" dirty="0">
                <a:latin typeface="+mn-lt"/>
                <a:ea typeface="Calibri"/>
                <a:cs typeface="Calibri"/>
                <a:sym typeface="Calibri"/>
              </a:rPr>
              <a:t> directly on the slide. </a:t>
            </a:r>
            <a:br>
              <a:rPr lang="en-GB" sz="1200" b="0" i="0" dirty="0">
                <a:latin typeface="+mn-lt"/>
                <a:ea typeface="Calibri"/>
                <a:cs typeface="Calibri"/>
                <a:sym typeface="Calibri"/>
              </a:rPr>
            </a:br>
            <a:r>
              <a:rPr lang="en-GB" sz="1200" b="0" i="0" dirty="0">
                <a:latin typeface="+mn-lt"/>
                <a:ea typeface="Calibri"/>
                <a:cs typeface="Calibri"/>
                <a:sym typeface="Calibri"/>
              </a:rPr>
              <a:t>The </a:t>
            </a:r>
            <a:r>
              <a:rPr lang="en-GB" sz="1200" b="1" i="0" dirty="0">
                <a:latin typeface="+mn-lt"/>
                <a:ea typeface="Calibri"/>
                <a:cs typeface="Calibri"/>
                <a:sym typeface="Calibri"/>
              </a:rPr>
              <a:t>Student worksheet link </a:t>
            </a:r>
            <a:r>
              <a:rPr lang="en-GB" sz="1200" b="0" i="0" dirty="0">
                <a:latin typeface="+mn-lt"/>
                <a:ea typeface="Calibri"/>
                <a:cs typeface="Calibri"/>
                <a:sym typeface="Calibri"/>
              </a:rPr>
              <a:t>to the resource portal needs to be formatted like the other links on the slide; if this is done correctly there is no need to shorten the </a:t>
            </a:r>
            <a:r>
              <a:rPr lang="en-GB" sz="1200" b="0" i="0" dirty="0" err="1">
                <a:latin typeface="+mn-lt"/>
                <a:ea typeface="Calibri"/>
                <a:cs typeface="Calibri"/>
                <a:sym typeface="Calibri"/>
              </a:rPr>
              <a:t>url</a:t>
            </a:r>
            <a:r>
              <a:rPr lang="en-GB" sz="1200" b="0" i="0" dirty="0">
                <a:latin typeface="+mn-lt"/>
                <a:ea typeface="Calibri"/>
                <a:cs typeface="Calibri"/>
                <a:sym typeface="Calibri"/>
              </a:rPr>
              <a:t>. </a:t>
            </a:r>
          </a:p>
        </p:txBody>
      </p:sp>
      <p:sp>
        <p:nvSpPr>
          <p:cNvPr id="4" name="Slide Number Placeholder 3"/>
          <p:cNvSpPr>
            <a:spLocks noGrp="1"/>
          </p:cNvSpPr>
          <p:nvPr>
            <p:ph type="sldNum" sz="quarter" idx="10"/>
          </p:nvPr>
        </p:nvSpPr>
        <p:spPr/>
        <p:txBody>
          <a:bodyPr/>
          <a:lstStyle/>
          <a:p>
            <a:fld id="{051212F4-EB5A-464B-92EC-DACFCB1CC2CD}" type="slidenum">
              <a:rPr lang="en-GB" smtClean="0"/>
              <a:t>46</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 </a:t>
            </a:r>
            <a:br>
              <a:rPr lang="en-GB" dirty="0"/>
            </a:br>
            <a:br>
              <a:rPr lang="en-GB" b="1" dirty="0"/>
            </a:br>
            <a:r>
              <a:rPr lang="en-GB" b="1" dirty="0"/>
              <a:t>Aim: </a:t>
            </a:r>
            <a:r>
              <a:rPr lang="en-GB" b="0" dirty="0"/>
              <a:t>T</a:t>
            </a:r>
            <a:r>
              <a:rPr lang="en-GB" dirty="0"/>
              <a:t>o build anticipation by </a:t>
            </a:r>
            <a:r>
              <a:rPr lang="en-GB" sz="1200" dirty="0">
                <a:solidFill>
                  <a:srgbClr val="1F3864"/>
                </a:solidFill>
                <a:effectLst/>
                <a:latin typeface="Century Gothic" panose="020B0502020202020204" pitchFamily="34" charset="0"/>
                <a:ea typeface="Calibri" panose="020F0502020204030204" pitchFamily="34" charset="0"/>
                <a:cs typeface="Calibri" panose="020F0502020204030204" pitchFamily="34" charset="0"/>
              </a:rPr>
              <a:t>asking students to think about the content of the text in a broader sense; raising cultural awareness (jobs considered to be male- or female-dominated in Germany).</a:t>
            </a:r>
            <a:br>
              <a:rPr lang="en-GB" dirty="0"/>
            </a:br>
            <a:br>
              <a:rPr lang="en-GB" dirty="0"/>
            </a:br>
            <a:r>
              <a:rPr lang="en-GB" b="1" dirty="0"/>
              <a:t>Procedure:</a:t>
            </a:r>
            <a:br>
              <a:rPr lang="en-GB" dirty="0"/>
            </a:br>
            <a:r>
              <a:rPr lang="en-GB" dirty="0"/>
              <a:t>1. Ensure students understand the headline. Draw attention to the compound </a:t>
            </a:r>
            <a:r>
              <a:rPr lang="fr-FR" sz="1200" b="0" i="1" dirty="0" err="1">
                <a:solidFill>
                  <a:schemeClr val="accent5">
                    <a:lumMod val="50000"/>
                  </a:schemeClr>
                </a:solidFill>
                <a:effectLst/>
                <a:latin typeface="+mj-lt"/>
              </a:rPr>
              <a:t>Traumberuf</a:t>
            </a:r>
            <a:r>
              <a:rPr lang="fr-FR" sz="1200" b="0" i="0" dirty="0">
                <a:solidFill>
                  <a:schemeClr val="accent5">
                    <a:lumMod val="50000"/>
                  </a:schemeClr>
                </a:solidFill>
                <a:effectLst/>
                <a:latin typeface="+mj-lt"/>
              </a:rPr>
              <a:t>, </a:t>
            </a:r>
            <a:r>
              <a:rPr lang="fr-FR" sz="1200" b="0" i="0" dirty="0" err="1">
                <a:solidFill>
                  <a:schemeClr val="accent5">
                    <a:lumMod val="50000"/>
                  </a:schemeClr>
                </a:solidFill>
                <a:effectLst/>
                <a:latin typeface="+mj-lt"/>
              </a:rPr>
              <a:t>built</a:t>
            </a:r>
            <a:r>
              <a:rPr lang="fr-FR" sz="1200" b="0" i="0" dirty="0">
                <a:solidFill>
                  <a:schemeClr val="accent5">
                    <a:lumMod val="50000"/>
                  </a:schemeClr>
                </a:solidFill>
                <a:effectLst/>
                <a:latin typeface="+mj-lt"/>
              </a:rPr>
              <a:t> </a:t>
            </a:r>
            <a:r>
              <a:rPr lang="fr-FR" sz="1200" b="0" i="0" dirty="0" err="1">
                <a:solidFill>
                  <a:schemeClr val="accent5">
                    <a:lumMod val="50000"/>
                  </a:schemeClr>
                </a:solidFill>
                <a:effectLst/>
                <a:latin typeface="+mj-lt"/>
              </a:rPr>
              <a:t>from</a:t>
            </a:r>
            <a:r>
              <a:rPr lang="fr-FR" sz="1200" b="0" i="0" dirty="0">
                <a:solidFill>
                  <a:schemeClr val="accent5">
                    <a:lumMod val="50000"/>
                  </a:schemeClr>
                </a:solidFill>
                <a:effectLst/>
                <a:latin typeface="+mj-lt"/>
              </a:rPr>
              <a:t> one new and one </a:t>
            </a:r>
            <a:r>
              <a:rPr lang="fr-FR" sz="1200" b="0" i="0" dirty="0" err="1">
                <a:solidFill>
                  <a:schemeClr val="accent5">
                    <a:lumMod val="50000"/>
                  </a:schemeClr>
                </a:solidFill>
                <a:effectLst/>
                <a:latin typeface="+mj-lt"/>
              </a:rPr>
              <a:t>known</a:t>
            </a:r>
            <a:r>
              <a:rPr lang="fr-FR" sz="1200" b="0" i="0" dirty="0">
                <a:solidFill>
                  <a:schemeClr val="accent5">
                    <a:lumMod val="50000"/>
                  </a:schemeClr>
                </a:solidFill>
                <a:effectLst/>
                <a:latin typeface="+mj-lt"/>
              </a:rPr>
              <a:t> </a:t>
            </a:r>
            <a:r>
              <a:rPr lang="fr-FR" sz="1200" b="0" i="0" dirty="0" err="1">
                <a:solidFill>
                  <a:schemeClr val="accent5">
                    <a:lumMod val="50000"/>
                  </a:schemeClr>
                </a:solidFill>
                <a:effectLst/>
                <a:latin typeface="+mj-lt"/>
              </a:rPr>
              <a:t>noun</a:t>
            </a:r>
            <a:r>
              <a:rPr lang="fr-FR" sz="1200" b="0" i="0" dirty="0">
                <a:solidFill>
                  <a:schemeClr val="accent5">
                    <a:lumMod val="50000"/>
                  </a:schemeClr>
                </a:solidFill>
                <a:effectLst/>
                <a:latin typeface="+mj-lt"/>
              </a:rPr>
              <a:t>. Encourage </a:t>
            </a:r>
            <a:r>
              <a:rPr lang="fr-FR" sz="1200" b="0" i="0" dirty="0" err="1">
                <a:solidFill>
                  <a:schemeClr val="accent5">
                    <a:lumMod val="50000"/>
                  </a:schemeClr>
                </a:solidFill>
                <a:effectLst/>
                <a:latin typeface="+mj-lt"/>
              </a:rPr>
              <a:t>them</a:t>
            </a:r>
            <a:r>
              <a:rPr lang="fr-FR" sz="1200" b="0" i="0" dirty="0">
                <a:solidFill>
                  <a:schemeClr val="accent5">
                    <a:lumMod val="50000"/>
                  </a:schemeClr>
                </a:solidFill>
                <a:effectLst/>
                <a:latin typeface="+mj-lt"/>
              </a:rPr>
              <a:t> to </a:t>
            </a:r>
            <a:r>
              <a:rPr lang="fr-FR" sz="1200" b="0" i="0" dirty="0" err="1">
                <a:solidFill>
                  <a:schemeClr val="accent5">
                    <a:lumMod val="50000"/>
                  </a:schemeClr>
                </a:solidFill>
                <a:effectLst/>
                <a:latin typeface="+mj-lt"/>
              </a:rPr>
              <a:t>piece</a:t>
            </a:r>
            <a:r>
              <a:rPr lang="fr-FR" sz="1200" b="0" i="0" dirty="0">
                <a:solidFill>
                  <a:schemeClr val="accent5">
                    <a:lumMod val="50000"/>
                  </a:schemeClr>
                </a:solidFill>
                <a:effectLst/>
                <a:latin typeface="+mj-lt"/>
              </a:rPr>
              <a:t> </a:t>
            </a:r>
            <a:r>
              <a:rPr lang="fr-FR" sz="1200" b="0" i="0" dirty="0" err="1">
                <a:solidFill>
                  <a:schemeClr val="accent5">
                    <a:lumMod val="50000"/>
                  </a:schemeClr>
                </a:solidFill>
                <a:effectLst/>
                <a:latin typeface="+mj-lt"/>
              </a:rPr>
              <a:t>together</a:t>
            </a:r>
            <a:r>
              <a:rPr lang="fr-FR" sz="1200" b="0" i="0" dirty="0">
                <a:solidFill>
                  <a:schemeClr val="accent5">
                    <a:lumMod val="50000"/>
                  </a:schemeClr>
                </a:solidFill>
                <a:effectLst/>
                <a:latin typeface="+mj-lt"/>
              </a:rPr>
              <a:t> the compound </a:t>
            </a:r>
            <a:r>
              <a:rPr lang="fr-FR" sz="1200" b="0" i="1" dirty="0" err="1">
                <a:solidFill>
                  <a:schemeClr val="accent5">
                    <a:lumMod val="50000"/>
                  </a:schemeClr>
                </a:solidFill>
                <a:effectLst/>
                <a:latin typeface="+mj-lt"/>
              </a:rPr>
              <a:t>Straßenbauerin</a:t>
            </a:r>
            <a:r>
              <a:rPr lang="fr-FR" sz="1200" b="0" i="1" dirty="0">
                <a:solidFill>
                  <a:schemeClr val="accent5">
                    <a:lumMod val="50000"/>
                  </a:schemeClr>
                </a:solidFill>
                <a:effectLst/>
                <a:latin typeface="+mj-lt"/>
              </a:rPr>
              <a:t> </a:t>
            </a:r>
            <a:r>
              <a:rPr lang="fr-FR" sz="1200" b="0" i="0" dirty="0" err="1">
                <a:solidFill>
                  <a:schemeClr val="accent5">
                    <a:lumMod val="50000"/>
                  </a:schemeClr>
                </a:solidFill>
                <a:effectLst/>
                <a:latin typeface="+mj-lt"/>
              </a:rPr>
              <a:t>using</a:t>
            </a:r>
            <a:r>
              <a:rPr lang="fr-FR" sz="1200" b="0" i="0" dirty="0">
                <a:solidFill>
                  <a:schemeClr val="accent5">
                    <a:lumMod val="50000"/>
                  </a:schemeClr>
                </a:solidFill>
                <a:effectLst/>
                <a:latin typeface="+mj-lt"/>
              </a:rPr>
              <a:t> </a:t>
            </a:r>
            <a:r>
              <a:rPr lang="fr-FR" sz="1200" b="0" i="0" dirty="0" err="1">
                <a:solidFill>
                  <a:schemeClr val="accent5">
                    <a:lumMod val="50000"/>
                  </a:schemeClr>
                </a:solidFill>
                <a:effectLst/>
                <a:latin typeface="+mj-lt"/>
              </a:rPr>
              <a:t>their</a:t>
            </a:r>
            <a:r>
              <a:rPr lang="fr-FR" sz="1200" b="0" i="0" dirty="0">
                <a:solidFill>
                  <a:schemeClr val="accent5">
                    <a:lumMod val="50000"/>
                  </a:schemeClr>
                </a:solidFill>
                <a:effectLst/>
                <a:latin typeface="+mj-lt"/>
              </a:rPr>
              <a:t> </a:t>
            </a:r>
            <a:r>
              <a:rPr lang="fr-FR" sz="1200" b="0" i="0" dirty="0" err="1">
                <a:solidFill>
                  <a:schemeClr val="accent5">
                    <a:lumMod val="50000"/>
                  </a:schemeClr>
                </a:solidFill>
                <a:effectLst/>
                <a:latin typeface="+mj-lt"/>
              </a:rPr>
              <a:t>knowledge</a:t>
            </a:r>
            <a:r>
              <a:rPr lang="fr-FR" sz="1200" b="0" i="0" dirty="0">
                <a:solidFill>
                  <a:schemeClr val="accent5">
                    <a:lumMod val="50000"/>
                  </a:schemeClr>
                </a:solidFill>
                <a:effectLst/>
                <a:latin typeface="+mj-lt"/>
              </a:rPr>
              <a:t> of </a:t>
            </a:r>
            <a:r>
              <a:rPr lang="fr-FR" sz="1200" b="0" i="0" dirty="0" err="1">
                <a:solidFill>
                  <a:schemeClr val="accent5">
                    <a:lumMod val="50000"/>
                  </a:schemeClr>
                </a:solidFill>
                <a:effectLst/>
                <a:latin typeface="+mj-lt"/>
              </a:rPr>
              <a:t>known</a:t>
            </a:r>
            <a:r>
              <a:rPr lang="fr-FR" sz="1200" b="0" i="0" dirty="0">
                <a:solidFill>
                  <a:schemeClr val="accent5">
                    <a:lumMod val="50000"/>
                  </a:schemeClr>
                </a:solidFill>
                <a:effectLst/>
                <a:latin typeface="+mj-lt"/>
              </a:rPr>
              <a:t> </a:t>
            </a:r>
            <a:r>
              <a:rPr lang="fr-FR" sz="1200" b="0" i="0" dirty="0" err="1">
                <a:solidFill>
                  <a:schemeClr val="accent5">
                    <a:lumMod val="50000"/>
                  </a:schemeClr>
                </a:solidFill>
                <a:effectLst/>
                <a:latin typeface="+mj-lt"/>
              </a:rPr>
              <a:t>noun</a:t>
            </a:r>
            <a:r>
              <a:rPr lang="fr-FR" sz="1200" b="0" i="0" dirty="0">
                <a:solidFill>
                  <a:schemeClr val="accent5">
                    <a:lumMod val="50000"/>
                  </a:schemeClr>
                </a:solidFill>
                <a:effectLst/>
                <a:latin typeface="+mj-lt"/>
              </a:rPr>
              <a:t> </a:t>
            </a:r>
            <a:r>
              <a:rPr lang="fr-FR" sz="1200" b="0" i="1" dirty="0" err="1">
                <a:solidFill>
                  <a:schemeClr val="accent5">
                    <a:lumMod val="50000"/>
                  </a:schemeClr>
                </a:solidFill>
                <a:effectLst/>
                <a:latin typeface="+mj-lt"/>
              </a:rPr>
              <a:t>Straße</a:t>
            </a:r>
            <a:r>
              <a:rPr lang="fr-FR" sz="1200" b="0" i="1" dirty="0">
                <a:solidFill>
                  <a:schemeClr val="accent5">
                    <a:lumMod val="50000"/>
                  </a:schemeClr>
                </a:solidFill>
                <a:effectLst/>
                <a:latin typeface="+mj-lt"/>
              </a:rPr>
              <a:t>, </a:t>
            </a:r>
            <a:r>
              <a:rPr lang="fr-FR" sz="1200" b="0" i="0" dirty="0">
                <a:solidFill>
                  <a:schemeClr val="accent5">
                    <a:lumMod val="50000"/>
                  </a:schemeClr>
                </a:solidFill>
                <a:effectLst/>
                <a:latin typeface="+mj-lt"/>
              </a:rPr>
              <a:t>new </a:t>
            </a:r>
            <a:r>
              <a:rPr lang="fr-FR" sz="1200" b="0" i="0" dirty="0" err="1">
                <a:solidFill>
                  <a:schemeClr val="accent5">
                    <a:lumMod val="50000"/>
                  </a:schemeClr>
                </a:solidFill>
                <a:effectLst/>
                <a:latin typeface="+mj-lt"/>
              </a:rPr>
              <a:t>verb</a:t>
            </a:r>
            <a:r>
              <a:rPr lang="fr-FR" sz="1200" b="0" i="0" dirty="0">
                <a:solidFill>
                  <a:schemeClr val="accent5">
                    <a:lumMod val="50000"/>
                  </a:schemeClr>
                </a:solidFill>
                <a:effectLst/>
                <a:latin typeface="+mj-lt"/>
              </a:rPr>
              <a:t> </a:t>
            </a:r>
            <a:r>
              <a:rPr lang="fr-FR" sz="1200" b="0" i="1" dirty="0" err="1">
                <a:solidFill>
                  <a:schemeClr val="accent5">
                    <a:lumMod val="50000"/>
                  </a:schemeClr>
                </a:solidFill>
                <a:effectLst/>
                <a:latin typeface="+mj-lt"/>
              </a:rPr>
              <a:t>bauen</a:t>
            </a:r>
            <a:r>
              <a:rPr lang="fr-FR" sz="1200" b="0" i="1" dirty="0">
                <a:solidFill>
                  <a:schemeClr val="accent5">
                    <a:lumMod val="50000"/>
                  </a:schemeClr>
                </a:solidFill>
                <a:effectLst/>
                <a:latin typeface="+mj-lt"/>
              </a:rPr>
              <a:t> </a:t>
            </a:r>
            <a:r>
              <a:rPr lang="fr-FR" sz="1200" b="0" i="0" dirty="0">
                <a:solidFill>
                  <a:schemeClr val="accent5">
                    <a:lumMod val="50000"/>
                  </a:schemeClr>
                </a:solidFill>
                <a:effectLst/>
                <a:latin typeface="+mj-lt"/>
              </a:rPr>
              <a:t>and –in </a:t>
            </a:r>
            <a:r>
              <a:rPr lang="fr-FR" sz="1200" b="0" i="0" dirty="0" err="1">
                <a:solidFill>
                  <a:schemeClr val="accent5">
                    <a:lumMod val="50000"/>
                  </a:schemeClr>
                </a:solidFill>
                <a:effectLst/>
                <a:latin typeface="+mj-lt"/>
              </a:rPr>
              <a:t>suffix</a:t>
            </a:r>
            <a:r>
              <a:rPr lang="fr-FR" sz="1200" b="0" i="0" dirty="0">
                <a:solidFill>
                  <a:schemeClr val="accent5">
                    <a:lumMod val="50000"/>
                  </a:schemeClr>
                </a:solidFill>
                <a:effectLst/>
                <a:latin typeface="+mj-lt"/>
              </a:rPr>
              <a:t>. </a:t>
            </a:r>
            <a:endParaRPr lang="en-GB" b="0" i="1" dirty="0"/>
          </a:p>
          <a:p>
            <a:r>
              <a:rPr lang="en-GB" dirty="0"/>
              <a:t>2. Ensure students understand the subheading. They will need some help with this as the structure is tricky. Break down the compound </a:t>
            </a:r>
            <a:r>
              <a:rPr lang="en-GB" sz="1200"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Männerberufe</a:t>
            </a:r>
            <a:r>
              <a:rPr lang="en-GB" sz="12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20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(they may need reminding of plural rule 4). Explain that </a:t>
            </a:r>
            <a:r>
              <a:rPr lang="en-GB" sz="1200"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näher</a:t>
            </a:r>
            <a:r>
              <a:rPr lang="en-GB" sz="12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20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is a comparative form, and ask them to identify the base form. Remind students of sentence structure with modal verbs, and explain that </a:t>
            </a:r>
            <a:r>
              <a:rPr lang="en-GB" sz="12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nah </a:t>
            </a:r>
            <a:r>
              <a:rPr lang="en-GB" sz="120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does not take preposition ‘to’ in German.</a:t>
            </a:r>
            <a:endParaRPr lang="en-GB" dirty="0"/>
          </a:p>
          <a:p>
            <a:r>
              <a:rPr lang="en-GB" dirty="0"/>
              <a:t>3. Display the three previous slides again. Ask students to read through the job titles again, and discuss whether they consider any of them to be male- or female-dominated in the UK. Encourage students to use </a:t>
            </a:r>
            <a:r>
              <a:rPr lang="en-GB" i="1" dirty="0"/>
              <a:t>Ich </a:t>
            </a:r>
            <a:r>
              <a:rPr lang="en-GB" i="1" dirty="0" err="1"/>
              <a:t>denke</a:t>
            </a:r>
            <a:r>
              <a:rPr lang="en-GB" i="1" dirty="0"/>
              <a:t>, </a:t>
            </a:r>
            <a:r>
              <a:rPr lang="en-GB" i="1" dirty="0" err="1"/>
              <a:t>dass</a:t>
            </a:r>
            <a:r>
              <a:rPr lang="en-GB" i="1" dirty="0"/>
              <a:t> </a:t>
            </a:r>
            <a:r>
              <a:rPr lang="en-GB" i="0" dirty="0"/>
              <a:t>+ WO3 as modelled in the speech bubble in their discussions.</a:t>
            </a:r>
            <a:endParaRPr lang="en-GB" dirty="0"/>
          </a:p>
          <a:p>
            <a:r>
              <a:rPr lang="en-GB" dirty="0"/>
              <a:t>4. Students may find it interesting to know which careers are considered male- and female-dominated in Germany, and to compare their own responses with these. Some links to statistics and further learning materials on this topic are provided below.</a:t>
            </a:r>
            <a:endParaRPr lang="en-US" sz="1200" b="0" dirty="0">
              <a:solidFill>
                <a:srgbClr val="DAA520"/>
              </a:solidFill>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https://www.vigozone.de/typische-maennerberufe-frauenberufe/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https://learngerman.dw.com/de/m%C3%A4nnerberufe-und-frauenberufe/l-40488293/e-40489532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https://www.dw.com/de/m%C3%A4nnerberufe-frauenberufe/a-15807670</a:t>
            </a:r>
            <a:br>
              <a:rPr lang="en-GB" dirty="0"/>
            </a:br>
            <a:br>
              <a:rPr lang="en-GB" dirty="0"/>
            </a:br>
            <a:r>
              <a:rPr lang="en-GB" b="1" baseline="0" dirty="0"/>
              <a:t>Word frequency of cognates used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Artikel</a:t>
            </a:r>
            <a:r>
              <a:rPr lang="en-GB" b="0" baseline="0" dirty="0"/>
              <a:t> [1378], </a:t>
            </a:r>
            <a:r>
              <a:rPr lang="en-GB" b="0" baseline="0" dirty="0" err="1"/>
              <a:t>typisch</a:t>
            </a:r>
            <a:r>
              <a:rPr lang="en-GB" b="0" baseline="0" dirty="0"/>
              <a:t> [1109], </a:t>
            </a:r>
            <a:r>
              <a:rPr lang="en-GB" b="0" baseline="0" dirty="0" err="1"/>
              <a:t>diskutieren</a:t>
            </a:r>
            <a:r>
              <a:rPr lang="en-GB" b="0" baseline="0" dirty="0"/>
              <a:t> [997], partner [1172]</a:t>
            </a:r>
            <a:br>
              <a:rPr lang="en-GB" baseline="0" dirty="0"/>
            </a:br>
            <a:r>
              <a:rPr lang="en-GB" i="1" dirty="0"/>
              <a:t>Source: Jones, R.L. &amp; </a:t>
            </a:r>
            <a:r>
              <a:rPr lang="en-GB" i="1" dirty="0" err="1"/>
              <a:t>Tschirner</a:t>
            </a:r>
            <a:r>
              <a:rPr lang="en-GB" i="1" dirty="0"/>
              <a:t>, E. (2019). A frequency dictionary of German: core vocabulary for learners.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962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Aural recognition of this week’s new vocabulary.</a:t>
            </a:r>
            <a:br>
              <a:rPr lang="en-GB" dirty="0"/>
            </a:br>
            <a:br>
              <a:rPr lang="en-GB" dirty="0"/>
            </a:br>
            <a:r>
              <a:rPr lang="en-GB" b="1" dirty="0"/>
              <a:t>Procedure:</a:t>
            </a:r>
            <a:br>
              <a:rPr lang="en-GB" dirty="0"/>
            </a:br>
            <a:r>
              <a:rPr lang="en-GB" dirty="0"/>
              <a:t>1. Click on the numbers to hear the new words said aloud.</a:t>
            </a:r>
          </a:p>
          <a:p>
            <a:r>
              <a:rPr lang="en-GB" dirty="0"/>
              <a:t>2. Students write down the German and the English translation.</a:t>
            </a:r>
          </a:p>
          <a:p>
            <a:r>
              <a:rPr lang="en-GB" dirty="0"/>
              <a:t>3. Click to reveal the German followed by the English – elicit answers as you go.</a:t>
            </a:r>
          </a:p>
          <a:p>
            <a:r>
              <a:rPr lang="en-GB" dirty="0"/>
              <a:t>4. Click to reveal additional information about the use of words </a:t>
            </a:r>
            <a:r>
              <a:rPr lang="en-GB" i="1" dirty="0" err="1"/>
              <a:t>studieren</a:t>
            </a:r>
            <a:r>
              <a:rPr lang="en-GB" i="0" dirty="0"/>
              <a:t>, </a:t>
            </a:r>
            <a:r>
              <a:rPr lang="en-GB" i="1" dirty="0"/>
              <a:t>die </a:t>
            </a:r>
            <a:r>
              <a:rPr lang="en-GB" i="1" dirty="0" err="1"/>
              <a:t>Ausbildung</a:t>
            </a:r>
            <a:r>
              <a:rPr lang="en-GB" i="1" dirty="0"/>
              <a:t> </a:t>
            </a:r>
            <a:r>
              <a:rPr lang="en-GB" i="0" dirty="0"/>
              <a:t>and </a:t>
            </a:r>
            <a:r>
              <a:rPr lang="en-GB" i="1" dirty="0"/>
              <a:t>die </a:t>
            </a:r>
            <a:r>
              <a:rPr lang="en-GB" i="1" dirty="0" err="1"/>
              <a:t>Freizeit</a:t>
            </a:r>
            <a:r>
              <a:rPr lang="en-GB" i="0" dirty="0"/>
              <a:t>.</a:t>
            </a:r>
            <a:endParaRPr lang="en-US" sz="1200" b="0" dirty="0">
              <a:solidFill>
                <a:srgbClr val="DAA520"/>
              </a:solidFill>
            </a:endParaRPr>
          </a:p>
          <a:p>
            <a:endParaRPr lang="en-GB"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dirty="0"/>
              <a:t>1. </a:t>
            </a:r>
            <a:r>
              <a:rPr lang="en-GB" dirty="0" err="1"/>
              <a:t>wenn</a:t>
            </a:r>
            <a:endParaRPr lang="en-GB"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dirty="0"/>
              <a:t>2. der </a:t>
            </a:r>
            <a:r>
              <a:rPr lang="en-GB" dirty="0" err="1"/>
              <a:t>Traum</a:t>
            </a:r>
            <a:endParaRPr lang="en-GB"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dirty="0"/>
              <a:t>3. pro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dirty="0"/>
              <a:t>4. </a:t>
            </a:r>
            <a:r>
              <a:rPr lang="en-GB" dirty="0" err="1"/>
              <a:t>bauen</a:t>
            </a:r>
            <a:endParaRPr lang="en-GB"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dirty="0"/>
              <a:t>5. </a:t>
            </a:r>
            <a:r>
              <a:rPr lang="en-GB" dirty="0" err="1"/>
              <a:t>relativ</a:t>
            </a:r>
            <a:endParaRPr lang="en-GB"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dirty="0"/>
              <a:t>6. </a:t>
            </a:r>
            <a:r>
              <a:rPr lang="en-GB" dirty="0" err="1"/>
              <a:t>studieren</a:t>
            </a:r>
            <a:endParaRPr lang="en-GB"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dirty="0"/>
              <a:t>7. die </a:t>
            </a:r>
            <a:r>
              <a:rPr lang="en-GB" dirty="0" err="1"/>
              <a:t>Ausbildung</a:t>
            </a:r>
            <a:endParaRPr lang="en-GB"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dirty="0"/>
              <a:t>8. </a:t>
            </a:r>
            <a:r>
              <a:rPr lang="en-GB" dirty="0" err="1"/>
              <a:t>tausend</a:t>
            </a:r>
            <a:endParaRPr lang="en-GB"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dirty="0"/>
              <a:t>9. die </a:t>
            </a:r>
            <a:r>
              <a:rPr lang="en-GB" dirty="0" err="1"/>
              <a:t>Karriere</a:t>
            </a:r>
            <a:endParaRPr lang="en-GB"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dirty="0"/>
              <a:t>10. </a:t>
            </a:r>
            <a:r>
              <a:rPr lang="en-GB" dirty="0" err="1"/>
              <a:t>aus</a:t>
            </a:r>
            <a:endParaRPr lang="en-GB"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dirty="0"/>
              <a:t>11. die </a:t>
            </a:r>
            <a:r>
              <a:rPr lang="en-GB" dirty="0" err="1"/>
              <a:t>Freizeit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5205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 </a:t>
            </a:r>
            <a:r>
              <a:rPr lang="en-GB" b="0" dirty="0"/>
              <a:t>This is slide </a:t>
            </a:r>
            <a:r>
              <a:rPr lang="en-GB" b="1" dirty="0"/>
              <a:t>1/8.</a:t>
            </a:r>
            <a:br>
              <a:rPr lang="en-GB" dirty="0"/>
            </a:br>
            <a:br>
              <a:rPr lang="en-GB" b="1" dirty="0"/>
            </a:br>
            <a:r>
              <a:rPr lang="en-GB" b="1" dirty="0"/>
              <a:t>Aim: </a:t>
            </a:r>
            <a:r>
              <a:rPr lang="en-GB" b="0" dirty="0"/>
              <a:t>Increasing students’ </a:t>
            </a:r>
            <a:r>
              <a:rPr lang="en-GB" b="0" i="0" dirty="0">
                <a:solidFill>
                  <a:srgbClr val="5F6368"/>
                </a:solidFill>
                <a:effectLst/>
                <a:latin typeface="arial" panose="020B0604020202020204" pitchFamily="34" charset="0"/>
              </a:rPr>
              <a:t>vocabulary coverage</a:t>
            </a:r>
            <a:r>
              <a:rPr lang="en-GB" b="0" i="0" dirty="0">
                <a:solidFill>
                  <a:srgbClr val="4D5156"/>
                </a:solidFill>
                <a:effectLst/>
                <a:latin typeface="arial" panose="020B0604020202020204" pitchFamily="34" charset="0"/>
              </a:rPr>
              <a:t> for comprehension of texts; encouraging students to think more broadly about vocabulary; </a:t>
            </a:r>
            <a:r>
              <a:rPr lang="en-GB" b="0" dirty="0"/>
              <a:t>inference of meanings of word family members of known words and cognates; priming students for recognising these words in short texts.</a:t>
            </a:r>
            <a:br>
              <a:rPr lang="en-GB" dirty="0"/>
            </a:br>
            <a:br>
              <a:rPr lang="en-GB" dirty="0"/>
            </a:br>
            <a:r>
              <a:rPr lang="en-GB" b="1" dirty="0"/>
              <a:t>Procedure:</a:t>
            </a:r>
            <a:br>
              <a:rPr lang="en-GB" dirty="0"/>
            </a:br>
            <a:r>
              <a:rPr lang="en-GB" dirty="0"/>
              <a:t>1. Students read the target word aloud and try to guess the English meaning.</a:t>
            </a:r>
          </a:p>
          <a:p>
            <a:r>
              <a:rPr lang="en-GB" dirty="0"/>
              <a:t>2. If students are unsure, click to reveal a clue. If students are still unsure, keep clicking until all three clues are revealed.</a:t>
            </a:r>
          </a:p>
          <a:p>
            <a:r>
              <a:rPr lang="en-GB" dirty="0"/>
              <a:t>3. Click to reveal the English translation.</a:t>
            </a:r>
          </a:p>
          <a:p>
            <a:r>
              <a:rPr lang="en-GB" dirty="0"/>
              <a:t>4. Repeat steps 1-3 for 8 slides.</a:t>
            </a:r>
            <a:endParaRPr lang="en-US" sz="1200" b="0" dirty="0">
              <a:solidFill>
                <a:srgbClr val="DAA52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099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This is slide </a:t>
            </a:r>
            <a:r>
              <a:rPr lang="en-GB" b="1" dirty="0"/>
              <a:t>2/8.</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6680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This is slide </a:t>
            </a:r>
            <a:r>
              <a:rPr lang="en-GB" b="1" dirty="0"/>
              <a:t>3/8.</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364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31348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0257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83948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3771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8148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17191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68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53295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4066773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5465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7265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738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511689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8886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9285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82818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1260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64798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8829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98243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6612227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4625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422523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2292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61601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94079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36108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6630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27800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196802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6742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878996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666859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62711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27175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2039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968106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12747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47453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55153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4189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540861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6906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525878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9830240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61715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5394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979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211790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855346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837703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966036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image" Target="../media/image63.png"/><Relationship Id="rId3" Type="http://schemas.openxmlformats.org/officeDocument/2006/relationships/image" Target="../media/image62.png"/><Relationship Id="rId7" Type="http://schemas.openxmlformats.org/officeDocument/2006/relationships/audio" Target="../media/audio51.wav"/><Relationship Id="rId12" Type="http://schemas.openxmlformats.org/officeDocument/2006/relationships/audio" Target="../media/audio56.wav"/><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audio" Target="../media/audio50.wav"/><Relationship Id="rId11" Type="http://schemas.openxmlformats.org/officeDocument/2006/relationships/audio" Target="../media/audio55.wav"/><Relationship Id="rId5" Type="http://schemas.openxmlformats.org/officeDocument/2006/relationships/audio" Target="../media/audio49.wav"/><Relationship Id="rId10" Type="http://schemas.openxmlformats.org/officeDocument/2006/relationships/audio" Target="../media/audio54.wav"/><Relationship Id="rId4" Type="http://schemas.openxmlformats.org/officeDocument/2006/relationships/audio" Target="../media/audio48.wav"/><Relationship Id="rId9" Type="http://schemas.openxmlformats.org/officeDocument/2006/relationships/audio" Target="../media/audio53.wav"/></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jpg"/><Relationship Id="rId7"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0.png"/><Relationship Id="rId4" Type="http://schemas.openxmlformats.org/officeDocument/2006/relationships/image" Target="../media/image3.png"/><Relationship Id="rId9"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6.xml"/><Relationship Id="rId5" Type="http://schemas.openxmlformats.org/officeDocument/2006/relationships/image" Target="../media/image68.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jpg"/><Relationship Id="rId7"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69.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3" Type="http://schemas.openxmlformats.org/officeDocument/2006/relationships/audio" Target="../media/audio5.wav"/><Relationship Id="rId18" Type="http://schemas.openxmlformats.org/officeDocument/2006/relationships/image" Target="../media/image10.png"/><Relationship Id="rId26" Type="http://schemas.openxmlformats.org/officeDocument/2006/relationships/image" Target="../media/image14.png"/><Relationship Id="rId3" Type="http://schemas.openxmlformats.org/officeDocument/2006/relationships/image" Target="../media/image1.jpg"/><Relationship Id="rId21" Type="http://schemas.openxmlformats.org/officeDocument/2006/relationships/image" Target="../media/image11.png"/><Relationship Id="rId7" Type="http://schemas.openxmlformats.org/officeDocument/2006/relationships/audio" Target="../media/audio2.wav"/><Relationship Id="rId12" Type="http://schemas.openxmlformats.org/officeDocument/2006/relationships/image" Target="../media/image7.png"/><Relationship Id="rId17" Type="http://schemas.openxmlformats.org/officeDocument/2006/relationships/audio" Target="../media/audio7.wav"/><Relationship Id="rId25" Type="http://schemas.openxmlformats.org/officeDocument/2006/relationships/image" Target="../media/image13.png"/><Relationship Id="rId33"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9.jpeg"/><Relationship Id="rId20" Type="http://schemas.openxmlformats.org/officeDocument/2006/relationships/audio" Target="../media/audio8.wav"/><Relationship Id="rId29"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audio" Target="../media/audio4.wav"/><Relationship Id="rId24" Type="http://schemas.openxmlformats.org/officeDocument/2006/relationships/audio" Target="../media/audio10.wav"/><Relationship Id="rId32" Type="http://schemas.microsoft.com/office/2007/relationships/hdphoto" Target="../media/hdphoto2.wdp"/><Relationship Id="rId5" Type="http://schemas.openxmlformats.org/officeDocument/2006/relationships/audio" Target="../media/audio1.wav"/><Relationship Id="rId15" Type="http://schemas.openxmlformats.org/officeDocument/2006/relationships/audio" Target="../media/audio6.wav"/><Relationship Id="rId23" Type="http://schemas.openxmlformats.org/officeDocument/2006/relationships/image" Target="../media/image12.png"/><Relationship Id="rId28" Type="http://schemas.openxmlformats.org/officeDocument/2006/relationships/image" Target="../media/image15.png"/><Relationship Id="rId10" Type="http://schemas.openxmlformats.org/officeDocument/2006/relationships/image" Target="../media/image6.png"/><Relationship Id="rId19" Type="http://schemas.microsoft.com/office/2007/relationships/hdphoto" Target="../media/hdphoto1.wdp"/><Relationship Id="rId31"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audio" Target="../media/audio3.wav"/><Relationship Id="rId14" Type="http://schemas.openxmlformats.org/officeDocument/2006/relationships/image" Target="../media/image8.png"/><Relationship Id="rId22" Type="http://schemas.openxmlformats.org/officeDocument/2006/relationships/audio" Target="../media/audio9.wav"/><Relationship Id="rId27" Type="http://schemas.openxmlformats.org/officeDocument/2006/relationships/audio" Target="../media/audio11.wav"/><Relationship Id="rId30" Type="http://schemas.openxmlformats.org/officeDocument/2006/relationships/audio" Target="../media/audio12.wav"/><Relationship Id="rId8"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38.xml"/><Relationship Id="rId6" Type="http://schemas.openxmlformats.org/officeDocument/2006/relationships/image" Target="../media/image72.gif"/><Relationship Id="rId5" Type="http://schemas.openxmlformats.org/officeDocument/2006/relationships/image" Target="../media/image71.gif"/><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38.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7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26.xml"/><Relationship Id="rId6" Type="http://schemas.microsoft.com/office/2007/relationships/hdphoto" Target="../media/hdphoto5.wdp"/><Relationship Id="rId5" Type="http://schemas.openxmlformats.org/officeDocument/2006/relationships/image" Target="../media/image7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26.xml"/><Relationship Id="rId7" Type="http://schemas.openxmlformats.org/officeDocument/2006/relationships/image" Target="../media/image7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73.png"/><Relationship Id="rId10" Type="http://schemas.openxmlformats.org/officeDocument/2006/relationships/image" Target="../media/image76.png"/><Relationship Id="rId4" Type="http://schemas.openxmlformats.org/officeDocument/2006/relationships/notesSlide" Target="../notesSlides/notesSlide27.xml"/><Relationship Id="rId9"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13" Type="http://schemas.openxmlformats.org/officeDocument/2006/relationships/audio" Target="../media/audio17.wav"/><Relationship Id="rId18" Type="http://schemas.openxmlformats.org/officeDocument/2006/relationships/audio" Target="../media/audio19.wav"/><Relationship Id="rId26" Type="http://schemas.openxmlformats.org/officeDocument/2006/relationships/image" Target="../media/image30.png"/><Relationship Id="rId3" Type="http://schemas.openxmlformats.org/officeDocument/2006/relationships/image" Target="../media/image1.jpg"/><Relationship Id="rId21" Type="http://schemas.openxmlformats.org/officeDocument/2006/relationships/image" Target="../media/image27.png"/><Relationship Id="rId34" Type="http://schemas.openxmlformats.org/officeDocument/2006/relationships/image" Target="../media/image18.png"/><Relationship Id="rId7" Type="http://schemas.openxmlformats.org/officeDocument/2006/relationships/audio" Target="../media/audio14.wav"/><Relationship Id="rId12" Type="http://schemas.openxmlformats.org/officeDocument/2006/relationships/image" Target="../media/image22.png"/><Relationship Id="rId17" Type="http://schemas.openxmlformats.org/officeDocument/2006/relationships/image" Target="../media/image25.png"/><Relationship Id="rId25" Type="http://schemas.openxmlformats.org/officeDocument/2006/relationships/audio" Target="../media/audio22.wav"/><Relationship Id="rId33" Type="http://schemas.microsoft.com/office/2007/relationships/hdphoto" Target="../media/hdphoto2.wdp"/><Relationship Id="rId2" Type="http://schemas.openxmlformats.org/officeDocument/2006/relationships/notesSlide" Target="../notesSlides/notesSlide3.xml"/><Relationship Id="rId16" Type="http://schemas.openxmlformats.org/officeDocument/2006/relationships/audio" Target="../media/audio18.wav"/><Relationship Id="rId20" Type="http://schemas.openxmlformats.org/officeDocument/2006/relationships/audio" Target="../media/audio20.wav"/><Relationship Id="rId29"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audio" Target="../media/audio16.wav"/><Relationship Id="rId24" Type="http://schemas.openxmlformats.org/officeDocument/2006/relationships/image" Target="../media/image29.png"/><Relationship Id="rId32" Type="http://schemas.openxmlformats.org/officeDocument/2006/relationships/image" Target="../media/image17.png"/><Relationship Id="rId5" Type="http://schemas.openxmlformats.org/officeDocument/2006/relationships/audio" Target="../media/audio13.wav"/><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audio" Target="../media/audio23.wav"/><Relationship Id="rId10" Type="http://schemas.openxmlformats.org/officeDocument/2006/relationships/image" Target="../media/image21.jpeg"/><Relationship Id="rId19" Type="http://schemas.openxmlformats.org/officeDocument/2006/relationships/image" Target="../media/image26.png"/><Relationship Id="rId31" Type="http://schemas.openxmlformats.org/officeDocument/2006/relationships/audio" Target="../media/audio24.wav"/><Relationship Id="rId4" Type="http://schemas.openxmlformats.org/officeDocument/2006/relationships/image" Target="../media/image3.png"/><Relationship Id="rId9" Type="http://schemas.openxmlformats.org/officeDocument/2006/relationships/audio" Target="../media/audio15.wav"/><Relationship Id="rId14" Type="http://schemas.openxmlformats.org/officeDocument/2006/relationships/image" Target="../media/image23.png"/><Relationship Id="rId22" Type="http://schemas.openxmlformats.org/officeDocument/2006/relationships/audio" Target="../media/audio21.wav"/><Relationship Id="rId27" Type="http://schemas.openxmlformats.org/officeDocument/2006/relationships/image" Target="../media/image31.png"/><Relationship Id="rId30" Type="http://schemas.openxmlformats.org/officeDocument/2006/relationships/image" Target="../media/image33.png"/><Relationship Id="rId8"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audio" Target="../media/audio60.wav"/><Relationship Id="rId3" Type="http://schemas.openxmlformats.org/officeDocument/2006/relationships/image" Target="../media/image1.jpg"/><Relationship Id="rId7" Type="http://schemas.openxmlformats.org/officeDocument/2006/relationships/audio" Target="../media/audio59.wav"/><Relationship Id="rId2" Type="http://schemas.openxmlformats.org/officeDocument/2006/relationships/notesSlide" Target="../notesSlides/notesSlide30.xml"/><Relationship Id="rId1" Type="http://schemas.openxmlformats.org/officeDocument/2006/relationships/slideLayout" Target="../slideLayouts/slideLayout38.xml"/><Relationship Id="rId6" Type="http://schemas.openxmlformats.org/officeDocument/2006/relationships/audio" Target="../media/audio58.wav"/><Relationship Id="rId5" Type="http://schemas.openxmlformats.org/officeDocument/2006/relationships/audio" Target="../media/audio57.wav"/><Relationship Id="rId10" Type="http://schemas.openxmlformats.org/officeDocument/2006/relationships/audio" Target="../media/audio62.wav"/><Relationship Id="rId4" Type="http://schemas.openxmlformats.org/officeDocument/2006/relationships/image" Target="../media/image3.png"/><Relationship Id="rId9" Type="http://schemas.openxmlformats.org/officeDocument/2006/relationships/audio" Target="../media/audio61.wav"/></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38.xml"/><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38.xml"/><Relationship Id="rId4" Type="http://schemas.openxmlformats.org/officeDocument/2006/relationships/image" Target="../media/image80.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38.xml"/><Relationship Id="rId5" Type="http://schemas.openxmlformats.org/officeDocument/2006/relationships/image" Target="../media/image82.jpe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38.xml"/><Relationship Id="rId4" Type="http://schemas.openxmlformats.org/officeDocument/2006/relationships/image" Target="../media/image83.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38.xml"/><Relationship Id="rId5" Type="http://schemas.openxmlformats.org/officeDocument/2006/relationships/image" Target="../media/image85.jpeg"/><Relationship Id="rId4" Type="http://schemas.openxmlformats.org/officeDocument/2006/relationships/image" Target="../media/image84.jpeg"/></Relationships>
</file>

<file path=ppt/slides/_rels/slide3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jpg"/><Relationship Id="rId7" Type="http://schemas.openxmlformats.org/officeDocument/2006/relationships/image" Target="../media/image88.jpeg"/><Relationship Id="rId2" Type="http://schemas.openxmlformats.org/officeDocument/2006/relationships/notesSlide" Target="../notesSlides/notesSlide36.xml"/><Relationship Id="rId1" Type="http://schemas.openxmlformats.org/officeDocument/2006/relationships/slideLayout" Target="../slideLayouts/slideLayout38.xml"/><Relationship Id="rId6" Type="http://schemas.openxmlformats.org/officeDocument/2006/relationships/image" Target="../media/image87.png"/><Relationship Id="rId5" Type="http://schemas.openxmlformats.org/officeDocument/2006/relationships/image" Target="../media/image3.png"/><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1.jpg"/><Relationship Id="rId7" Type="http://schemas.openxmlformats.org/officeDocument/2006/relationships/image" Target="../media/image92.png"/><Relationship Id="rId2" Type="http://schemas.openxmlformats.org/officeDocument/2006/relationships/notesSlide" Target="../notesSlides/notesSlide37.xml"/><Relationship Id="rId1" Type="http://schemas.openxmlformats.org/officeDocument/2006/relationships/slideLayout" Target="../slideLayouts/slideLayout38.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1.jp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notesSlide" Target="../notesSlides/notesSlide38.xml"/><Relationship Id="rId1" Type="http://schemas.openxmlformats.org/officeDocument/2006/relationships/slideLayout" Target="../slideLayouts/slideLayout38.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3.png"/><Relationship Id="rId9" Type="http://schemas.openxmlformats.org/officeDocument/2006/relationships/image" Target="../media/image98.png"/></Relationships>
</file>

<file path=ppt/slides/_rels/slide39.xml.rels><?xml version="1.0" encoding="UTF-8" standalone="yes"?>
<Relationships xmlns="http://schemas.openxmlformats.org/package/2006/relationships"><Relationship Id="rId8" Type="http://schemas.openxmlformats.org/officeDocument/2006/relationships/audio" Target="../media/audio65.wav"/><Relationship Id="rId13" Type="http://schemas.openxmlformats.org/officeDocument/2006/relationships/audio" Target="../media/audio70.wav"/><Relationship Id="rId18" Type="http://schemas.openxmlformats.org/officeDocument/2006/relationships/audio" Target="../media/audio75.wav"/><Relationship Id="rId3" Type="http://schemas.openxmlformats.org/officeDocument/2006/relationships/image" Target="../media/image1.jpg"/><Relationship Id="rId21" Type="http://schemas.openxmlformats.org/officeDocument/2006/relationships/audio" Target="../media/audio78.wav"/><Relationship Id="rId7" Type="http://schemas.openxmlformats.org/officeDocument/2006/relationships/audio" Target="../media/audio64.wav"/><Relationship Id="rId12" Type="http://schemas.openxmlformats.org/officeDocument/2006/relationships/audio" Target="../media/audio69.wav"/><Relationship Id="rId17" Type="http://schemas.openxmlformats.org/officeDocument/2006/relationships/audio" Target="../media/audio74.wav"/><Relationship Id="rId2" Type="http://schemas.openxmlformats.org/officeDocument/2006/relationships/notesSlide" Target="../notesSlides/notesSlide39.xml"/><Relationship Id="rId16" Type="http://schemas.openxmlformats.org/officeDocument/2006/relationships/audio" Target="../media/audio73.wav"/><Relationship Id="rId20" Type="http://schemas.openxmlformats.org/officeDocument/2006/relationships/audio" Target="../media/audio77.wav"/><Relationship Id="rId1" Type="http://schemas.openxmlformats.org/officeDocument/2006/relationships/slideLayout" Target="../slideLayouts/slideLayout38.xml"/><Relationship Id="rId6" Type="http://schemas.openxmlformats.org/officeDocument/2006/relationships/image" Target="../media/image102.png"/><Relationship Id="rId11" Type="http://schemas.openxmlformats.org/officeDocument/2006/relationships/audio" Target="../media/audio68.wav"/><Relationship Id="rId5" Type="http://schemas.openxmlformats.org/officeDocument/2006/relationships/audio" Target="../media/audio63.wav"/><Relationship Id="rId15" Type="http://schemas.openxmlformats.org/officeDocument/2006/relationships/audio" Target="../media/audio72.wav"/><Relationship Id="rId10" Type="http://schemas.openxmlformats.org/officeDocument/2006/relationships/audio" Target="../media/audio67.wav"/><Relationship Id="rId19" Type="http://schemas.openxmlformats.org/officeDocument/2006/relationships/audio" Target="../media/audio76.wav"/><Relationship Id="rId4" Type="http://schemas.openxmlformats.org/officeDocument/2006/relationships/image" Target="../media/image3.png"/><Relationship Id="rId9" Type="http://schemas.openxmlformats.org/officeDocument/2006/relationships/audio" Target="../media/audio66.wav"/><Relationship Id="rId14" Type="http://schemas.openxmlformats.org/officeDocument/2006/relationships/audio" Target="../media/audio71.wav"/></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audio" Target="../media/audio29.wav"/><Relationship Id="rId18" Type="http://schemas.openxmlformats.org/officeDocument/2006/relationships/image" Target="../media/image41.png"/><Relationship Id="rId26" Type="http://schemas.openxmlformats.org/officeDocument/2006/relationships/audio" Target="../media/audio34.wav"/><Relationship Id="rId3" Type="http://schemas.openxmlformats.org/officeDocument/2006/relationships/image" Target="../media/image1.jpg"/><Relationship Id="rId21" Type="http://schemas.openxmlformats.org/officeDocument/2006/relationships/image" Target="../media/image43.png"/><Relationship Id="rId7" Type="http://schemas.openxmlformats.org/officeDocument/2006/relationships/audio" Target="../media/audio26.wav"/><Relationship Id="rId12" Type="http://schemas.openxmlformats.org/officeDocument/2006/relationships/image" Target="../media/image37.jpeg"/><Relationship Id="rId17" Type="http://schemas.openxmlformats.org/officeDocument/2006/relationships/image" Target="../media/image40.png"/><Relationship Id="rId25" Type="http://schemas.openxmlformats.org/officeDocument/2006/relationships/image" Target="../media/image45.png"/><Relationship Id="rId2" Type="http://schemas.openxmlformats.org/officeDocument/2006/relationships/notesSlide" Target="../notesSlides/notesSlide4.xml"/><Relationship Id="rId16" Type="http://schemas.openxmlformats.org/officeDocument/2006/relationships/image" Target="../media/image39.jpeg"/><Relationship Id="rId20" Type="http://schemas.openxmlformats.org/officeDocument/2006/relationships/audio" Target="../media/audio31.wav"/><Relationship Id="rId29"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audio" Target="../media/audio28.wav"/><Relationship Id="rId24" Type="http://schemas.openxmlformats.org/officeDocument/2006/relationships/audio" Target="../media/audio33.wav"/><Relationship Id="rId5" Type="http://schemas.openxmlformats.org/officeDocument/2006/relationships/audio" Target="../media/audio25.wav"/><Relationship Id="rId15" Type="http://schemas.openxmlformats.org/officeDocument/2006/relationships/audio" Target="../media/audio30.wav"/><Relationship Id="rId23" Type="http://schemas.openxmlformats.org/officeDocument/2006/relationships/image" Target="../media/image44.png"/><Relationship Id="rId28" Type="http://schemas.openxmlformats.org/officeDocument/2006/relationships/audio" Target="../media/audio35.wav"/><Relationship Id="rId10" Type="http://schemas.openxmlformats.org/officeDocument/2006/relationships/image" Target="../media/image36.png"/><Relationship Id="rId19" Type="http://schemas.openxmlformats.org/officeDocument/2006/relationships/image" Target="../media/image42.png"/><Relationship Id="rId31" Type="http://schemas.openxmlformats.org/officeDocument/2006/relationships/image" Target="../media/image48.png"/><Relationship Id="rId4" Type="http://schemas.openxmlformats.org/officeDocument/2006/relationships/image" Target="../media/image3.png"/><Relationship Id="rId9" Type="http://schemas.openxmlformats.org/officeDocument/2006/relationships/audio" Target="../media/audio27.wav"/><Relationship Id="rId14" Type="http://schemas.openxmlformats.org/officeDocument/2006/relationships/image" Target="../media/image38.png"/><Relationship Id="rId22" Type="http://schemas.openxmlformats.org/officeDocument/2006/relationships/audio" Target="../media/audio32.wav"/><Relationship Id="rId27" Type="http://schemas.openxmlformats.org/officeDocument/2006/relationships/image" Target="../media/image46.png"/><Relationship Id="rId30" Type="http://schemas.openxmlformats.org/officeDocument/2006/relationships/audio" Target="../media/audio36.wav"/></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0.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10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1.xml"/><Relationship Id="rId1" Type="http://schemas.openxmlformats.org/officeDocument/2006/relationships/slideLayout" Target="../slideLayouts/slideLayout26.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7" Type="http://schemas.microsoft.com/office/2007/relationships/hdphoto" Target="../media/hdphoto7.wdp"/><Relationship Id="rId2" Type="http://schemas.openxmlformats.org/officeDocument/2006/relationships/notesSlide" Target="../notesSlides/notesSlide42.xml"/><Relationship Id="rId1" Type="http://schemas.openxmlformats.org/officeDocument/2006/relationships/slideLayout" Target="../slideLayouts/slideLayout26.xml"/><Relationship Id="rId6" Type="http://schemas.openxmlformats.org/officeDocument/2006/relationships/image" Target="../media/image105.png"/><Relationship Id="rId5" Type="http://schemas.openxmlformats.org/officeDocument/2006/relationships/hyperlink" Target="https://www.sksturm.at/" TargetMode="Externa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3.xml"/><Relationship Id="rId1" Type="http://schemas.openxmlformats.org/officeDocument/2006/relationships/slideLayout" Target="../slideLayouts/slideLayout26.xml"/><Relationship Id="rId5" Type="http://schemas.openxmlformats.org/officeDocument/2006/relationships/hyperlink" Target="https://www.sksturm.at/" TargetMode="Externa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jpg"/><Relationship Id="rId7" Type="http://schemas.openxmlformats.org/officeDocument/2006/relationships/image" Target="../media/image107.png"/><Relationship Id="rId2" Type="http://schemas.openxmlformats.org/officeDocument/2006/relationships/notesSlide" Target="../notesSlides/notesSlide44.xml"/><Relationship Id="rId1" Type="http://schemas.openxmlformats.org/officeDocument/2006/relationships/slideLayout" Target="../slideLayouts/slideLayout50.xml"/><Relationship Id="rId6" Type="http://schemas.openxmlformats.org/officeDocument/2006/relationships/image" Target="../media/image106.png"/><Relationship Id="rId5" Type="http://schemas.openxmlformats.org/officeDocument/2006/relationships/hyperlink" Target="https://www.gaminggrammar.com/" TargetMode="External"/><Relationship Id="rId10" Type="http://schemas.openxmlformats.org/officeDocument/2006/relationships/image" Target="../media/image110.png"/><Relationship Id="rId4" Type="http://schemas.openxmlformats.org/officeDocument/2006/relationships/image" Target="../media/image3.png"/><Relationship Id="rId9" Type="http://schemas.openxmlformats.org/officeDocument/2006/relationships/image" Target="../media/image109.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4.png"/><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6.xml.rels><?xml version="1.0" encoding="UTF-8" standalone="yes"?>
<Relationships xmlns="http://schemas.openxmlformats.org/package/2006/relationships"><Relationship Id="rId8" Type="http://schemas.openxmlformats.org/officeDocument/2006/relationships/hyperlink" Target="https://quizlet.com/gb/557736962/year-8-german-term-32-week-2-year-7-mashup-c-flash-cards/" TargetMode="External"/><Relationship Id="rId13" Type="http://schemas.openxmlformats.org/officeDocument/2006/relationships/image" Target="../media/image114.png"/><Relationship Id="rId3" Type="http://schemas.openxmlformats.org/officeDocument/2006/relationships/image" Target="../media/image3.png"/><Relationship Id="rId7" Type="http://schemas.openxmlformats.org/officeDocument/2006/relationships/hyperlink" Target="https://quizlet.com/gb/557736868/year-8-german-term-32-week-2-year-7-mashup-b-flash-cards/" TargetMode="External"/><Relationship Id="rId12" Type="http://schemas.openxmlformats.org/officeDocument/2006/relationships/image" Target="../media/image113.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quizlet.com/gb/557736706/year-8-german-term-32-week-2-year-7-mashup-a-flash-cards/" TargetMode="External"/><Relationship Id="rId11" Type="http://schemas.openxmlformats.org/officeDocument/2006/relationships/image" Target="../media/image112.png"/><Relationship Id="rId5" Type="http://schemas.openxmlformats.org/officeDocument/2006/relationships/image" Target="../media/image116.png"/><Relationship Id="rId10" Type="http://schemas.openxmlformats.org/officeDocument/2006/relationships/image" Target="../media/image111.png"/><Relationship Id="rId4" Type="http://schemas.openxmlformats.org/officeDocument/2006/relationships/image" Target="../media/image115.png"/><Relationship Id="rId9" Type="http://schemas.openxmlformats.org/officeDocument/2006/relationships/hyperlink" Target="https://quizlet.com/gb/557737066/year-8-german-term-32-week-2-year-7-mashup-d-flash-card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audio" Target="../media/audio44.wav"/><Relationship Id="rId3" Type="http://schemas.openxmlformats.org/officeDocument/2006/relationships/image" Target="../media/image50.png"/><Relationship Id="rId7" Type="http://schemas.openxmlformats.org/officeDocument/2006/relationships/audio" Target="../media/audio38.wav"/><Relationship Id="rId12" Type="http://schemas.openxmlformats.org/officeDocument/2006/relationships/audio" Target="../media/audio43.wav"/><Relationship Id="rId2" Type="http://schemas.openxmlformats.org/officeDocument/2006/relationships/notesSlide" Target="../notesSlides/notesSlide6.xml"/><Relationship Id="rId16" Type="http://schemas.openxmlformats.org/officeDocument/2006/relationships/audio" Target="../media/audio47.wav"/><Relationship Id="rId1" Type="http://schemas.openxmlformats.org/officeDocument/2006/relationships/slideLayout" Target="../slideLayouts/slideLayout26.xml"/><Relationship Id="rId6" Type="http://schemas.openxmlformats.org/officeDocument/2006/relationships/audio" Target="../media/audio37.wav"/><Relationship Id="rId11" Type="http://schemas.openxmlformats.org/officeDocument/2006/relationships/audio" Target="../media/audio42.wav"/><Relationship Id="rId5" Type="http://schemas.openxmlformats.org/officeDocument/2006/relationships/image" Target="../media/image3.png"/><Relationship Id="rId15" Type="http://schemas.openxmlformats.org/officeDocument/2006/relationships/audio" Target="../media/audio46.wav"/><Relationship Id="rId10" Type="http://schemas.openxmlformats.org/officeDocument/2006/relationships/audio" Target="../media/audio41.wav"/><Relationship Id="rId4" Type="http://schemas.openxmlformats.org/officeDocument/2006/relationships/image" Target="../media/image51.png"/><Relationship Id="rId9" Type="http://schemas.openxmlformats.org/officeDocument/2006/relationships/audio" Target="../media/audio40.wav"/><Relationship Id="rId14" Type="http://schemas.openxmlformats.org/officeDocument/2006/relationships/audio" Target="../media/audio45.wav"/></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123266"/>
            <a:ext cx="8215482" cy="1485422"/>
          </a:xfrm>
        </p:spPr>
        <p:txBody>
          <a:bodyPr>
            <a:normAutofit/>
          </a:bodyPr>
          <a:lstStyle/>
          <a:p>
            <a:pPr algn="l"/>
            <a:r>
              <a:rPr lang="en-GB" sz="4000" b="1" dirty="0">
                <a:solidFill>
                  <a:prstClr val="white"/>
                </a:solidFill>
              </a:rPr>
              <a:t>Dreams and Goals</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2865977"/>
            <a:ext cx="7540978" cy="1539932"/>
          </a:xfrm>
        </p:spPr>
        <p:txBody>
          <a:bodyPr>
            <a:noAutofit/>
          </a:bodyPr>
          <a:lstStyle/>
          <a:p>
            <a:pPr algn="l"/>
            <a:r>
              <a:rPr lang="en-GB" sz="3000" dirty="0">
                <a:solidFill>
                  <a:prstClr val="white"/>
                </a:solidFill>
              </a:rPr>
              <a:t>Authentic non-fiction texts</a:t>
            </a:r>
          </a:p>
          <a:p>
            <a:pPr algn="l"/>
            <a:r>
              <a:rPr lang="en-US" sz="3000" dirty="0">
                <a:solidFill>
                  <a:prstClr val="white"/>
                </a:solidFill>
              </a:rPr>
              <a:t>Conjunction </a:t>
            </a:r>
            <a:r>
              <a:rPr lang="en-US" sz="3000" i="1" dirty="0" err="1">
                <a:solidFill>
                  <a:prstClr val="white"/>
                </a:solidFill>
              </a:rPr>
              <a:t>wenn</a:t>
            </a:r>
            <a:r>
              <a:rPr lang="en-US" sz="3000" dirty="0">
                <a:solidFill>
                  <a:prstClr val="white"/>
                </a:solidFill>
              </a:rPr>
              <a:t> + WO3</a:t>
            </a:r>
          </a:p>
          <a:p>
            <a:pPr algn="l"/>
            <a:r>
              <a:rPr lang="en-GB" sz="3000" dirty="0">
                <a:solidFill>
                  <a:prstClr val="white"/>
                </a:solidFill>
              </a:rPr>
              <a:t>Revisit several SSCs</a:t>
            </a:r>
          </a:p>
          <a:p>
            <a:endParaRPr lang="en-US" sz="2400" dirty="0"/>
          </a:p>
          <a:p>
            <a:pPr algn="l"/>
            <a:endParaRPr lang="en-GB" sz="3000" dirty="0">
              <a:solidFill>
                <a:prstClr val="white"/>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11666" y="487102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6 - Lesson 69</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211666" y="5668246"/>
            <a:ext cx="4869785"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Natalie Finlayson / Catherine Morris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21/07/21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FF2B5EF4-FFF2-40B4-BE49-F238E27FC236}">
                <a16:creationId xmlns:a16="http://schemas.microsoft.com/office/drawing/2014/main" id="{392EA25A-A475-4F16-B092-C5B1A321D6B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4" name="Title 3">
            <a:extLst>
              <a:ext uri="{FF2B5EF4-FFF2-40B4-BE49-F238E27FC236}">
                <a16:creationId xmlns:a16="http://schemas.microsoft.com/office/drawing/2014/main" id="{2B9891B0-4EB2-4AD4-AED0-8A90C541FF03}"/>
              </a:ext>
            </a:extLst>
          </p:cNvPr>
          <p:cNvSpPr txBox="1">
            <a:spLocks/>
          </p:cNvSpPr>
          <p:nvPr/>
        </p:nvSpPr>
        <p:spPr>
          <a:xfrm>
            <a:off x="0" y="294041"/>
            <a:ext cx="6690167"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Neue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Wörter</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verstehen</a:t>
            </a:r>
          </a:p>
        </p:txBody>
      </p:sp>
      <p:sp>
        <p:nvSpPr>
          <p:cNvPr id="18" name="Rounded Rectangle 11">
            <a:extLst>
              <a:ext uri="{FF2B5EF4-FFF2-40B4-BE49-F238E27FC236}">
                <a16:creationId xmlns:a16="http://schemas.microsoft.com/office/drawing/2014/main" id="{F6B69FD7-307A-4136-AC47-7CF479920F3D}"/>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6BD79460-3092-4A66-A8D9-777FC4B669A5}"/>
              </a:ext>
            </a:extLst>
          </p:cNvPr>
          <p:cNvSpPr txBox="1"/>
          <p:nvPr/>
        </p:nvSpPr>
        <p:spPr>
          <a:xfrm>
            <a:off x="0" y="3877711"/>
            <a:ext cx="12192000"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62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die Baustelle</a:t>
            </a:r>
            <a:endParaRPr kumimoji="0" lang="fr-FR" sz="6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D2736C84-4DC8-4C6D-8C53-6F6653D5625F}"/>
              </a:ext>
            </a:extLst>
          </p:cNvPr>
          <p:cNvSpPr txBox="1"/>
          <p:nvPr/>
        </p:nvSpPr>
        <p:spPr>
          <a:xfrm>
            <a:off x="2486722" y="4985707"/>
            <a:ext cx="7181385" cy="584775"/>
          </a:xfrm>
          <a:prstGeom prst="rect">
            <a:avLst/>
          </a:prstGeom>
          <a:noFill/>
        </p:spPr>
        <p:txBody>
          <a:bodyPr wrap="square" rtlCol="0">
            <a:spAutoFit/>
          </a:bodyPr>
          <a:lstStyle/>
          <a:p>
            <a:pPr algn="ctr"/>
            <a:r>
              <a:rPr lang="en-GB" sz="3200" dirty="0">
                <a:solidFill>
                  <a:schemeClr val="accent5">
                    <a:lumMod val="50000"/>
                  </a:schemeClr>
                </a:solidFill>
              </a:rPr>
              <a:t>building ‘place’ (site)</a:t>
            </a:r>
            <a:endParaRPr lang="fr-FR" sz="3200" dirty="0">
              <a:solidFill>
                <a:schemeClr val="accent5">
                  <a:lumMod val="50000"/>
                </a:schemeClr>
              </a:solidFill>
            </a:endParaRPr>
          </a:p>
        </p:txBody>
      </p:sp>
      <p:pic>
        <p:nvPicPr>
          <p:cNvPr id="11" name="Picture 2">
            <a:extLst>
              <a:ext uri="{FF2B5EF4-FFF2-40B4-BE49-F238E27FC236}">
                <a16:creationId xmlns:a16="http://schemas.microsoft.com/office/drawing/2014/main" id="{7E4CEA48-CC76-49EA-83C5-AE5216906D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9353286" y="4572071"/>
            <a:ext cx="2303455" cy="1630764"/>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with Corners Rounded 11">
            <a:extLst>
              <a:ext uri="{FF2B5EF4-FFF2-40B4-BE49-F238E27FC236}">
                <a16:creationId xmlns:a16="http://schemas.microsoft.com/office/drawing/2014/main" id="{BF499713-AF3C-415A-9088-F7811AB4A96B}"/>
              </a:ext>
            </a:extLst>
          </p:cNvPr>
          <p:cNvSpPr/>
          <p:nvPr/>
        </p:nvSpPr>
        <p:spPr>
          <a:xfrm>
            <a:off x="535258" y="1724847"/>
            <a:ext cx="3058147" cy="1592007"/>
          </a:xfrm>
          <a:prstGeom prst="wedgeRoundRectCallout">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What kind of word starts with a capital letter?</a:t>
            </a:r>
          </a:p>
        </p:txBody>
      </p:sp>
      <p:sp>
        <p:nvSpPr>
          <p:cNvPr id="15" name="Speech Bubble: Rectangle with Corners Rounded 14">
            <a:extLst>
              <a:ext uri="{FF2B5EF4-FFF2-40B4-BE49-F238E27FC236}">
                <a16:creationId xmlns:a16="http://schemas.microsoft.com/office/drawing/2014/main" id="{0BC07CBB-8CDD-4E86-B27E-8B5B2334366D}"/>
              </a:ext>
            </a:extLst>
          </p:cNvPr>
          <p:cNvSpPr/>
          <p:nvPr/>
        </p:nvSpPr>
        <p:spPr>
          <a:xfrm>
            <a:off x="4566926" y="1724846"/>
            <a:ext cx="3058147" cy="1592007"/>
          </a:xfrm>
          <a:prstGeom prst="wedgeRoundRectCallout">
            <a:avLst/>
          </a:prstGeom>
          <a:solidFill>
            <a:srgbClr val="DAA520"/>
          </a:solidFill>
          <a:ln w="19050">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a:solidFill>
                  <a:prstClr val="white"/>
                </a:solidFill>
              </a:rPr>
              <a:t>Was </a:t>
            </a:r>
            <a:r>
              <a:rPr lang="en-GB" sz="2200" dirty="0" err="1">
                <a:solidFill>
                  <a:prstClr val="white"/>
                </a:solidFill>
              </a:rPr>
              <a:t>heißt</a:t>
            </a:r>
            <a:r>
              <a:rPr lang="en-GB" sz="2200" dirty="0">
                <a:solidFill>
                  <a:prstClr val="white"/>
                </a:solidFill>
              </a:rPr>
              <a:t> ‘</a:t>
            </a:r>
            <a:r>
              <a:rPr lang="en-GB" sz="2200" dirty="0" err="1">
                <a:solidFill>
                  <a:prstClr val="white"/>
                </a:solidFill>
              </a:rPr>
              <a:t>bauen</a:t>
            </a:r>
            <a:r>
              <a:rPr lang="en-GB" sz="2200" dirty="0">
                <a:solidFill>
                  <a:prstClr val="white"/>
                </a:solidFill>
              </a:rPr>
              <a:t>’?</a:t>
            </a:r>
          </a:p>
        </p:txBody>
      </p:sp>
      <p:sp>
        <p:nvSpPr>
          <p:cNvPr id="16" name="Speech Bubble: Rectangle with Corners Rounded 15">
            <a:extLst>
              <a:ext uri="{FF2B5EF4-FFF2-40B4-BE49-F238E27FC236}">
                <a16:creationId xmlns:a16="http://schemas.microsoft.com/office/drawing/2014/main" id="{5C69C2F4-7836-44ED-9269-2167DBB358E1}"/>
              </a:ext>
            </a:extLst>
          </p:cNvPr>
          <p:cNvSpPr/>
          <p:nvPr/>
        </p:nvSpPr>
        <p:spPr>
          <a:xfrm>
            <a:off x="8598594" y="1724845"/>
            <a:ext cx="3058147" cy="1592007"/>
          </a:xfrm>
          <a:prstGeom prst="wedgeRoundRectCallout">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a:solidFill>
                  <a:prstClr val="white"/>
                </a:solidFill>
              </a:rPr>
              <a:t>Was </a:t>
            </a:r>
            <a:r>
              <a:rPr lang="en-GB" sz="2200" dirty="0" err="1">
                <a:solidFill>
                  <a:prstClr val="white"/>
                </a:solidFill>
              </a:rPr>
              <a:t>heißt</a:t>
            </a:r>
            <a:r>
              <a:rPr lang="en-GB" sz="2200" dirty="0">
                <a:solidFill>
                  <a:prstClr val="white"/>
                </a:solidFill>
              </a:rPr>
              <a:t> ‘</a:t>
            </a:r>
            <a:r>
              <a:rPr lang="en-GB" sz="2200" dirty="0" err="1">
                <a:solidFill>
                  <a:prstClr val="white"/>
                </a:solidFill>
              </a:rPr>
              <a:t>stellen</a:t>
            </a:r>
            <a:r>
              <a:rPr lang="en-GB" sz="2200" dirty="0">
                <a:solidFill>
                  <a:prstClr val="white"/>
                </a:solidFill>
              </a:rPr>
              <a:t>’?</a:t>
            </a:r>
          </a:p>
        </p:txBody>
      </p:sp>
      <p:cxnSp>
        <p:nvCxnSpPr>
          <p:cNvPr id="3" name="Straight Connector 2">
            <a:extLst>
              <a:ext uri="{FF2B5EF4-FFF2-40B4-BE49-F238E27FC236}">
                <a16:creationId xmlns:a16="http://schemas.microsoft.com/office/drawing/2014/main" id="{CAA9A94B-C3A0-40FB-BF54-D75979F1371E}"/>
              </a:ext>
            </a:extLst>
          </p:cNvPr>
          <p:cNvCxnSpPr/>
          <p:nvPr/>
        </p:nvCxnSpPr>
        <p:spPr>
          <a:xfrm>
            <a:off x="6594631" y="3875964"/>
            <a:ext cx="0" cy="1109743"/>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639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FF2B5EF4-FFF2-40B4-BE49-F238E27FC236}">
                <a16:creationId xmlns:a16="http://schemas.microsoft.com/office/drawing/2014/main" id="{392EA25A-A475-4F16-B092-C5B1A321D6B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4" name="Title 3">
            <a:extLst>
              <a:ext uri="{FF2B5EF4-FFF2-40B4-BE49-F238E27FC236}">
                <a16:creationId xmlns:a16="http://schemas.microsoft.com/office/drawing/2014/main" id="{2B9891B0-4EB2-4AD4-AED0-8A90C541FF03}"/>
              </a:ext>
            </a:extLst>
          </p:cNvPr>
          <p:cNvSpPr txBox="1">
            <a:spLocks/>
          </p:cNvSpPr>
          <p:nvPr/>
        </p:nvSpPr>
        <p:spPr>
          <a:xfrm>
            <a:off x="0" y="294041"/>
            <a:ext cx="6690167"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Neue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Wörter</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verstehen</a:t>
            </a:r>
          </a:p>
        </p:txBody>
      </p:sp>
      <p:sp>
        <p:nvSpPr>
          <p:cNvPr id="18" name="Rounded Rectangle 11">
            <a:extLst>
              <a:ext uri="{FF2B5EF4-FFF2-40B4-BE49-F238E27FC236}">
                <a16:creationId xmlns:a16="http://schemas.microsoft.com/office/drawing/2014/main" id="{F6B69FD7-307A-4136-AC47-7CF479920F3D}"/>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6BD79460-3092-4A66-A8D9-777FC4B669A5}"/>
              </a:ext>
            </a:extLst>
          </p:cNvPr>
          <p:cNvSpPr txBox="1"/>
          <p:nvPr/>
        </p:nvSpPr>
        <p:spPr>
          <a:xfrm>
            <a:off x="0" y="3877711"/>
            <a:ext cx="12192000"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62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der Anfang</a:t>
            </a:r>
            <a:endParaRPr kumimoji="0" lang="fr-FR" sz="6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9FC2C8D1-6AF2-4BBA-8C3F-34D48BA0F6BB}"/>
              </a:ext>
            </a:extLst>
          </p:cNvPr>
          <p:cNvSpPr txBox="1"/>
          <p:nvPr/>
        </p:nvSpPr>
        <p:spPr>
          <a:xfrm>
            <a:off x="2486722" y="4985707"/>
            <a:ext cx="7181385" cy="584775"/>
          </a:xfrm>
          <a:prstGeom prst="rect">
            <a:avLst/>
          </a:prstGeom>
          <a:noFill/>
        </p:spPr>
        <p:txBody>
          <a:bodyPr wrap="square" rtlCol="0">
            <a:spAutoFit/>
          </a:bodyPr>
          <a:lstStyle/>
          <a:p>
            <a:pPr algn="ctr"/>
            <a:r>
              <a:rPr lang="en-GB" sz="3200" dirty="0">
                <a:solidFill>
                  <a:schemeClr val="accent5">
                    <a:lumMod val="50000"/>
                  </a:schemeClr>
                </a:solidFill>
              </a:rPr>
              <a:t>beginning</a:t>
            </a:r>
            <a:endParaRPr lang="fr-FR" sz="3200" dirty="0">
              <a:solidFill>
                <a:schemeClr val="accent5">
                  <a:lumMod val="50000"/>
                </a:schemeClr>
              </a:solidFill>
            </a:endParaRPr>
          </a:p>
        </p:txBody>
      </p:sp>
      <p:pic>
        <p:nvPicPr>
          <p:cNvPr id="11" name="Picture 2">
            <a:extLst>
              <a:ext uri="{FF2B5EF4-FFF2-40B4-BE49-F238E27FC236}">
                <a16:creationId xmlns:a16="http://schemas.microsoft.com/office/drawing/2014/main" id="{BFBAB01F-DC95-47AE-BFFE-0784216FC1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309690" y="4143167"/>
            <a:ext cx="1347051" cy="2010525"/>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with Corners Rounded 11">
            <a:extLst>
              <a:ext uri="{FF2B5EF4-FFF2-40B4-BE49-F238E27FC236}">
                <a16:creationId xmlns:a16="http://schemas.microsoft.com/office/drawing/2014/main" id="{4BCDBC8D-64BA-46E8-A673-F7B2EABB12B5}"/>
              </a:ext>
            </a:extLst>
          </p:cNvPr>
          <p:cNvSpPr/>
          <p:nvPr/>
        </p:nvSpPr>
        <p:spPr>
          <a:xfrm>
            <a:off x="535258" y="1724847"/>
            <a:ext cx="3058147" cy="1592007"/>
          </a:xfrm>
          <a:prstGeom prst="wedgeRoundRectCallout">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a:solidFill>
                  <a:prstClr val="white"/>
                </a:solidFill>
              </a:rPr>
              <a:t>What kind of word starts with a capital letter?</a:t>
            </a:r>
          </a:p>
        </p:txBody>
      </p:sp>
      <p:sp>
        <p:nvSpPr>
          <p:cNvPr id="15" name="Speech Bubble: Rectangle with Corners Rounded 14">
            <a:extLst>
              <a:ext uri="{FF2B5EF4-FFF2-40B4-BE49-F238E27FC236}">
                <a16:creationId xmlns:a16="http://schemas.microsoft.com/office/drawing/2014/main" id="{2B4DA2A5-9E46-45C9-A1E8-061A5D8D9BCE}"/>
              </a:ext>
            </a:extLst>
          </p:cNvPr>
          <p:cNvSpPr/>
          <p:nvPr/>
        </p:nvSpPr>
        <p:spPr>
          <a:xfrm>
            <a:off x="4566926" y="1724846"/>
            <a:ext cx="3058147" cy="1592007"/>
          </a:xfrm>
          <a:prstGeom prst="wedgeRoundRectCallout">
            <a:avLst/>
          </a:prstGeom>
          <a:solidFill>
            <a:srgbClr val="DAA520"/>
          </a:solidFill>
          <a:ln w="19050">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a:solidFill>
                  <a:prstClr val="white"/>
                </a:solidFill>
              </a:rPr>
              <a:t>Was </a:t>
            </a:r>
            <a:r>
              <a:rPr lang="en-GB" sz="2200" dirty="0" err="1">
                <a:solidFill>
                  <a:prstClr val="white"/>
                </a:solidFill>
              </a:rPr>
              <a:t>heißt</a:t>
            </a:r>
            <a:r>
              <a:rPr lang="en-GB" sz="2200" dirty="0">
                <a:solidFill>
                  <a:prstClr val="white"/>
                </a:solidFill>
              </a:rPr>
              <a:t> ‘</a:t>
            </a:r>
            <a:r>
              <a:rPr lang="en-GB" sz="2200" dirty="0" err="1">
                <a:solidFill>
                  <a:prstClr val="white"/>
                </a:solidFill>
              </a:rPr>
              <a:t>anfangen</a:t>
            </a:r>
            <a:r>
              <a:rPr lang="en-GB" sz="2200" dirty="0">
                <a:solidFill>
                  <a:prstClr val="white"/>
                </a:solidFill>
              </a:rPr>
              <a:t>’?</a:t>
            </a:r>
          </a:p>
        </p:txBody>
      </p:sp>
      <p:sp>
        <p:nvSpPr>
          <p:cNvPr id="16" name="Speech Bubble: Rectangle with Corners Rounded 15">
            <a:extLst>
              <a:ext uri="{FF2B5EF4-FFF2-40B4-BE49-F238E27FC236}">
                <a16:creationId xmlns:a16="http://schemas.microsoft.com/office/drawing/2014/main" id="{7041ABB2-4A87-41D3-955A-D00216FD58D0}"/>
              </a:ext>
            </a:extLst>
          </p:cNvPr>
          <p:cNvSpPr/>
          <p:nvPr/>
        </p:nvSpPr>
        <p:spPr>
          <a:xfrm>
            <a:off x="8598594" y="1724845"/>
            <a:ext cx="3058147" cy="1592007"/>
          </a:xfrm>
          <a:prstGeom prst="wedgeRoundRectCallout">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This is an example of a noun-verb</a:t>
            </a:r>
            <a:r>
              <a:rPr kumimoji="0" lang="en-GB" sz="2200" b="0" i="0" u="none" strike="noStrike" kern="1200" cap="none" spc="0" normalizeH="0" noProof="0" dirty="0">
                <a:ln>
                  <a:noFill/>
                </a:ln>
                <a:solidFill>
                  <a:prstClr val="white"/>
                </a:solidFill>
                <a:effectLst/>
                <a:uLnTx/>
                <a:uFillTx/>
                <a:latin typeface="Century Gothic" panose="020F0302020204030204"/>
                <a:ea typeface="+mn-ea"/>
                <a:cs typeface="+mn-cs"/>
              </a:rPr>
              <a:t> pair where verb stem = noun.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172352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FF2B5EF4-FFF2-40B4-BE49-F238E27FC236}">
                <a16:creationId xmlns:a16="http://schemas.microsoft.com/office/drawing/2014/main" id="{392EA25A-A475-4F16-B092-C5B1A321D6B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4" name="Title 3">
            <a:extLst>
              <a:ext uri="{FF2B5EF4-FFF2-40B4-BE49-F238E27FC236}">
                <a16:creationId xmlns:a16="http://schemas.microsoft.com/office/drawing/2014/main" id="{2B9891B0-4EB2-4AD4-AED0-8A90C541FF03}"/>
              </a:ext>
            </a:extLst>
          </p:cNvPr>
          <p:cNvSpPr txBox="1">
            <a:spLocks/>
          </p:cNvSpPr>
          <p:nvPr/>
        </p:nvSpPr>
        <p:spPr>
          <a:xfrm>
            <a:off x="0" y="294041"/>
            <a:ext cx="6690167"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Neue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Wörter</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verstehen</a:t>
            </a:r>
          </a:p>
        </p:txBody>
      </p:sp>
      <p:sp>
        <p:nvSpPr>
          <p:cNvPr id="18" name="Rounded Rectangle 11">
            <a:extLst>
              <a:ext uri="{FF2B5EF4-FFF2-40B4-BE49-F238E27FC236}">
                <a16:creationId xmlns:a16="http://schemas.microsoft.com/office/drawing/2014/main" id="{F6B69FD7-307A-4136-AC47-7CF479920F3D}"/>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6BD79460-3092-4A66-A8D9-777FC4B669A5}"/>
              </a:ext>
            </a:extLst>
          </p:cNvPr>
          <p:cNvSpPr txBox="1"/>
          <p:nvPr/>
        </p:nvSpPr>
        <p:spPr>
          <a:xfrm>
            <a:off x="0" y="3877711"/>
            <a:ext cx="12192000"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62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frauentypisch</a:t>
            </a:r>
            <a:endParaRPr kumimoji="0" lang="fr-FR" sz="6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3D6FBFE3-58C1-4FC6-B833-AF5907734F83}"/>
              </a:ext>
            </a:extLst>
          </p:cNvPr>
          <p:cNvSpPr txBox="1"/>
          <p:nvPr/>
        </p:nvSpPr>
        <p:spPr>
          <a:xfrm>
            <a:off x="2486722" y="4985707"/>
            <a:ext cx="7181385" cy="584775"/>
          </a:xfrm>
          <a:prstGeom prst="rect">
            <a:avLst/>
          </a:prstGeom>
          <a:noFill/>
        </p:spPr>
        <p:txBody>
          <a:bodyPr wrap="square" rtlCol="0">
            <a:spAutoFit/>
          </a:bodyPr>
          <a:lstStyle/>
          <a:p>
            <a:pPr algn="ctr"/>
            <a:r>
              <a:rPr lang="en-GB" sz="3200" dirty="0">
                <a:solidFill>
                  <a:schemeClr val="accent5">
                    <a:lumMod val="50000"/>
                  </a:schemeClr>
                </a:solidFill>
              </a:rPr>
              <a:t>typically female</a:t>
            </a:r>
            <a:endParaRPr lang="fr-FR" sz="3200" dirty="0">
              <a:solidFill>
                <a:schemeClr val="accent5">
                  <a:lumMod val="50000"/>
                </a:schemeClr>
              </a:solidFill>
            </a:endParaRPr>
          </a:p>
        </p:txBody>
      </p:sp>
      <p:pic>
        <p:nvPicPr>
          <p:cNvPr id="3" name="Picture 2" descr="Shape&#10;&#10;Description automatically generated with low confidence">
            <a:extLst>
              <a:ext uri="{FF2B5EF4-FFF2-40B4-BE49-F238E27FC236}">
                <a16:creationId xmlns:a16="http://schemas.microsoft.com/office/drawing/2014/main" id="{216EEFCC-EE89-4E0B-9373-14645E59AE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7668" y="4128279"/>
            <a:ext cx="1179670" cy="2007949"/>
          </a:xfrm>
          <a:prstGeom prst="rect">
            <a:avLst/>
          </a:prstGeom>
        </p:spPr>
      </p:pic>
      <p:sp>
        <p:nvSpPr>
          <p:cNvPr id="15" name="Speech Bubble: Rectangle with Corners Rounded 14">
            <a:extLst>
              <a:ext uri="{FF2B5EF4-FFF2-40B4-BE49-F238E27FC236}">
                <a16:creationId xmlns:a16="http://schemas.microsoft.com/office/drawing/2014/main" id="{BFDE9DB7-D54F-42FA-8EB5-0BF8C8C93A77}"/>
              </a:ext>
            </a:extLst>
          </p:cNvPr>
          <p:cNvSpPr/>
          <p:nvPr/>
        </p:nvSpPr>
        <p:spPr>
          <a:xfrm>
            <a:off x="535258" y="1724847"/>
            <a:ext cx="3058147" cy="1592007"/>
          </a:xfrm>
          <a:prstGeom prst="wedgeRoundRectCallout">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What kind of word ends in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isch</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6" name="Speech Bubble: Rectangle with Corners Rounded 15">
            <a:extLst>
              <a:ext uri="{FF2B5EF4-FFF2-40B4-BE49-F238E27FC236}">
                <a16:creationId xmlns:a16="http://schemas.microsoft.com/office/drawing/2014/main" id="{7CF11525-75BF-42BA-A103-13FA79FA8641}"/>
              </a:ext>
            </a:extLst>
          </p:cNvPr>
          <p:cNvSpPr/>
          <p:nvPr/>
        </p:nvSpPr>
        <p:spPr>
          <a:xfrm>
            <a:off x="4566926" y="1724846"/>
            <a:ext cx="3058147" cy="1592007"/>
          </a:xfrm>
          <a:prstGeom prst="wedgeRoundRectCallout">
            <a:avLst/>
          </a:prstGeom>
          <a:solidFill>
            <a:srgbClr val="DAA520"/>
          </a:solidFill>
          <a:ln w="19050">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a:solidFill>
                  <a:prstClr val="white"/>
                </a:solidFill>
              </a:rPr>
              <a:t>Was </a:t>
            </a:r>
            <a:r>
              <a:rPr lang="en-GB" sz="2200" dirty="0" err="1">
                <a:solidFill>
                  <a:prstClr val="white"/>
                </a:solidFill>
              </a:rPr>
              <a:t>heißt</a:t>
            </a:r>
            <a:r>
              <a:rPr lang="en-GB" sz="2200" dirty="0">
                <a:solidFill>
                  <a:prstClr val="white"/>
                </a:solidFill>
              </a:rPr>
              <a:t> ‘Frauen’?</a:t>
            </a:r>
          </a:p>
        </p:txBody>
      </p:sp>
      <p:sp>
        <p:nvSpPr>
          <p:cNvPr id="17" name="Speech Bubble: Rectangle with Corners Rounded 16">
            <a:extLst>
              <a:ext uri="{FF2B5EF4-FFF2-40B4-BE49-F238E27FC236}">
                <a16:creationId xmlns:a16="http://schemas.microsoft.com/office/drawing/2014/main" id="{A99A4860-2866-4941-BF57-D29C4EB1C7E7}"/>
              </a:ext>
            </a:extLst>
          </p:cNvPr>
          <p:cNvSpPr/>
          <p:nvPr/>
        </p:nvSpPr>
        <p:spPr>
          <a:xfrm>
            <a:off x="8598594" y="1724845"/>
            <a:ext cx="3058147" cy="1592007"/>
          </a:xfrm>
          <a:prstGeom prst="wedgeRoundRectCallout">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What English word does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typisch</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look like?</a:t>
            </a:r>
          </a:p>
        </p:txBody>
      </p:sp>
      <p:cxnSp>
        <p:nvCxnSpPr>
          <p:cNvPr id="11" name="Straight Connector 10">
            <a:extLst>
              <a:ext uri="{FF2B5EF4-FFF2-40B4-BE49-F238E27FC236}">
                <a16:creationId xmlns:a16="http://schemas.microsoft.com/office/drawing/2014/main" id="{0C32A0E5-871C-4D05-A9B1-9F98FDC5C6DD}"/>
              </a:ext>
            </a:extLst>
          </p:cNvPr>
          <p:cNvCxnSpPr/>
          <p:nvPr/>
        </p:nvCxnSpPr>
        <p:spPr>
          <a:xfrm>
            <a:off x="6016875" y="3814408"/>
            <a:ext cx="0" cy="1109743"/>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153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FF2B5EF4-FFF2-40B4-BE49-F238E27FC236}">
                <a16:creationId xmlns:a16="http://schemas.microsoft.com/office/drawing/2014/main" id="{392EA25A-A475-4F16-B092-C5B1A321D6B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4" name="Title 3">
            <a:extLst>
              <a:ext uri="{FF2B5EF4-FFF2-40B4-BE49-F238E27FC236}">
                <a16:creationId xmlns:a16="http://schemas.microsoft.com/office/drawing/2014/main" id="{2B9891B0-4EB2-4AD4-AED0-8A90C541FF03}"/>
              </a:ext>
            </a:extLst>
          </p:cNvPr>
          <p:cNvSpPr txBox="1">
            <a:spLocks/>
          </p:cNvSpPr>
          <p:nvPr/>
        </p:nvSpPr>
        <p:spPr>
          <a:xfrm>
            <a:off x="0" y="294041"/>
            <a:ext cx="6690167"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Neue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Wörter</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verstehen</a:t>
            </a:r>
          </a:p>
        </p:txBody>
      </p:sp>
      <p:sp>
        <p:nvSpPr>
          <p:cNvPr id="18" name="Rounded Rectangle 11">
            <a:extLst>
              <a:ext uri="{FF2B5EF4-FFF2-40B4-BE49-F238E27FC236}">
                <a16:creationId xmlns:a16="http://schemas.microsoft.com/office/drawing/2014/main" id="{F6B69FD7-307A-4136-AC47-7CF479920F3D}"/>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6BD79460-3092-4A66-A8D9-777FC4B669A5}"/>
              </a:ext>
            </a:extLst>
          </p:cNvPr>
          <p:cNvSpPr txBox="1"/>
          <p:nvPr/>
        </p:nvSpPr>
        <p:spPr>
          <a:xfrm>
            <a:off x="0" y="3877711"/>
            <a:ext cx="12192000"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62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das Kaffeekochen</a:t>
            </a:r>
            <a:endParaRPr kumimoji="0" lang="fr-FR" sz="6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A426E5CF-9B48-43B9-9CEA-38D78E2313E7}"/>
              </a:ext>
            </a:extLst>
          </p:cNvPr>
          <p:cNvSpPr txBox="1"/>
          <p:nvPr/>
        </p:nvSpPr>
        <p:spPr>
          <a:xfrm>
            <a:off x="2486722" y="4985707"/>
            <a:ext cx="7181385" cy="584775"/>
          </a:xfrm>
          <a:prstGeom prst="rect">
            <a:avLst/>
          </a:prstGeom>
          <a:noFill/>
        </p:spPr>
        <p:txBody>
          <a:bodyPr wrap="square" rtlCol="0">
            <a:spAutoFit/>
          </a:bodyPr>
          <a:lstStyle/>
          <a:p>
            <a:pPr algn="ctr"/>
            <a:r>
              <a:rPr lang="en-GB" sz="3200" dirty="0">
                <a:solidFill>
                  <a:schemeClr val="accent5">
                    <a:lumMod val="50000"/>
                  </a:schemeClr>
                </a:solidFill>
              </a:rPr>
              <a:t>making coffee</a:t>
            </a:r>
            <a:endParaRPr lang="fr-FR" sz="3200" dirty="0">
              <a:solidFill>
                <a:schemeClr val="accent5">
                  <a:lumMod val="50000"/>
                </a:schemeClr>
              </a:solidFill>
            </a:endParaRPr>
          </a:p>
        </p:txBody>
      </p:sp>
      <p:pic>
        <p:nvPicPr>
          <p:cNvPr id="3074" name="Picture 2" descr="Coffee Machine, Coffeemaker, Espresso">
            <a:extLst>
              <a:ext uri="{FF2B5EF4-FFF2-40B4-BE49-F238E27FC236}">
                <a16:creationId xmlns:a16="http://schemas.microsoft.com/office/drawing/2014/main" id="{FC4C584E-9FF0-4033-9C59-D65D832883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5895" y="4310325"/>
            <a:ext cx="1284317" cy="1804412"/>
          </a:xfrm>
          <a:prstGeom prst="rect">
            <a:avLst/>
          </a:prstGeom>
          <a:noFill/>
          <a:extLst>
            <a:ext uri="{909E8E84-426E-40DD-AFC4-6F175D3DCCD1}">
              <a14:hiddenFill xmlns:a14="http://schemas.microsoft.com/office/drawing/2010/main">
                <a:solidFill>
                  <a:srgbClr val="FFFFFF"/>
                </a:solidFill>
              </a14:hiddenFill>
            </a:ext>
          </a:extLst>
        </p:spPr>
      </p:pic>
      <p:sp>
        <p:nvSpPr>
          <p:cNvPr id="15" name="Speech Bubble: Rectangle with Corners Rounded 14">
            <a:extLst>
              <a:ext uri="{FF2B5EF4-FFF2-40B4-BE49-F238E27FC236}">
                <a16:creationId xmlns:a16="http://schemas.microsoft.com/office/drawing/2014/main" id="{B012D3B7-8041-4795-AE73-A52DD3801106}"/>
              </a:ext>
            </a:extLst>
          </p:cNvPr>
          <p:cNvSpPr/>
          <p:nvPr/>
        </p:nvSpPr>
        <p:spPr>
          <a:xfrm>
            <a:off x="535258" y="1724847"/>
            <a:ext cx="3058147" cy="1592007"/>
          </a:xfrm>
          <a:prstGeom prst="wedgeRoundRectCallout">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a:solidFill>
                  <a:prstClr val="white"/>
                </a:solidFill>
              </a:rPr>
              <a:t>Was </a:t>
            </a:r>
            <a:r>
              <a:rPr lang="en-GB" sz="2200" dirty="0" err="1">
                <a:solidFill>
                  <a:prstClr val="white"/>
                </a:solidFill>
              </a:rPr>
              <a:t>heißt</a:t>
            </a:r>
            <a:r>
              <a:rPr lang="en-GB" sz="2200" dirty="0">
                <a:solidFill>
                  <a:prstClr val="white"/>
                </a:solidFill>
              </a:rPr>
              <a:t> ‘</a:t>
            </a:r>
            <a:r>
              <a:rPr lang="en-GB" sz="2200" dirty="0" err="1">
                <a:solidFill>
                  <a:prstClr val="white"/>
                </a:solidFill>
              </a:rPr>
              <a:t>Kaffee</a:t>
            </a:r>
            <a:r>
              <a:rPr lang="en-GB" sz="2200" dirty="0">
                <a:solidFill>
                  <a:prstClr val="white"/>
                </a:solidFill>
              </a:rPr>
              <a:t>’?</a:t>
            </a:r>
          </a:p>
        </p:txBody>
      </p:sp>
      <p:sp>
        <p:nvSpPr>
          <p:cNvPr id="16" name="Speech Bubble: Rectangle with Corners Rounded 15">
            <a:extLst>
              <a:ext uri="{FF2B5EF4-FFF2-40B4-BE49-F238E27FC236}">
                <a16:creationId xmlns:a16="http://schemas.microsoft.com/office/drawing/2014/main" id="{04A2A971-6C48-4B64-865B-FA553795A3C1}"/>
              </a:ext>
            </a:extLst>
          </p:cNvPr>
          <p:cNvSpPr/>
          <p:nvPr/>
        </p:nvSpPr>
        <p:spPr>
          <a:xfrm>
            <a:off x="4566926" y="1724846"/>
            <a:ext cx="3058147" cy="1592007"/>
          </a:xfrm>
          <a:prstGeom prst="wedgeRoundRectCallout">
            <a:avLst/>
          </a:prstGeom>
          <a:solidFill>
            <a:srgbClr val="DAA520"/>
          </a:solidFill>
          <a:ln w="19050">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a:solidFill>
                  <a:prstClr val="white"/>
                </a:solidFill>
              </a:rPr>
              <a:t>Was </a:t>
            </a:r>
            <a:r>
              <a:rPr lang="en-GB" sz="2200" dirty="0" err="1">
                <a:solidFill>
                  <a:prstClr val="white"/>
                </a:solidFill>
              </a:rPr>
              <a:t>heißt</a:t>
            </a:r>
            <a:r>
              <a:rPr lang="en-GB" sz="2200" dirty="0">
                <a:solidFill>
                  <a:prstClr val="white"/>
                </a:solidFill>
              </a:rPr>
              <a:t> ‘</a:t>
            </a:r>
            <a:r>
              <a:rPr lang="en-GB" sz="2200" dirty="0" err="1">
                <a:solidFill>
                  <a:prstClr val="white"/>
                </a:solidFill>
              </a:rPr>
              <a:t>kochen</a:t>
            </a:r>
            <a:r>
              <a:rPr lang="en-GB" sz="2200" dirty="0">
                <a:solidFill>
                  <a:prstClr val="white"/>
                </a:solidFill>
              </a:rPr>
              <a:t>’?</a:t>
            </a:r>
          </a:p>
        </p:txBody>
      </p:sp>
      <p:sp>
        <p:nvSpPr>
          <p:cNvPr id="17" name="Speech Bubble: Rectangle with Corners Rounded 16">
            <a:extLst>
              <a:ext uri="{FF2B5EF4-FFF2-40B4-BE49-F238E27FC236}">
                <a16:creationId xmlns:a16="http://schemas.microsoft.com/office/drawing/2014/main" id="{13098B7B-5FF3-4B82-A503-F233EE752D85}"/>
              </a:ext>
            </a:extLst>
          </p:cNvPr>
          <p:cNvSpPr/>
          <p:nvPr/>
        </p:nvSpPr>
        <p:spPr>
          <a:xfrm>
            <a:off x="8598594" y="1724845"/>
            <a:ext cx="3058147" cy="1592007"/>
          </a:xfrm>
          <a:prstGeom prst="wedgeRoundRectCallout">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What happens to a verb when you add ‘das’ and a capital letter?</a:t>
            </a:r>
          </a:p>
        </p:txBody>
      </p:sp>
      <p:cxnSp>
        <p:nvCxnSpPr>
          <p:cNvPr id="11" name="Straight Connector 10">
            <a:extLst>
              <a:ext uri="{FF2B5EF4-FFF2-40B4-BE49-F238E27FC236}">
                <a16:creationId xmlns:a16="http://schemas.microsoft.com/office/drawing/2014/main" id="{96A90C5B-AFF2-420A-B464-99F7776482FA}"/>
              </a:ext>
            </a:extLst>
          </p:cNvPr>
          <p:cNvCxnSpPr/>
          <p:nvPr/>
        </p:nvCxnSpPr>
        <p:spPr>
          <a:xfrm>
            <a:off x="6714427" y="3875964"/>
            <a:ext cx="0" cy="1109743"/>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932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FF2B5EF4-FFF2-40B4-BE49-F238E27FC236}">
                <a16:creationId xmlns:a16="http://schemas.microsoft.com/office/drawing/2014/main" id="{392EA25A-A475-4F16-B092-C5B1A321D6B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4" name="Title 3">
            <a:extLst>
              <a:ext uri="{FF2B5EF4-FFF2-40B4-BE49-F238E27FC236}">
                <a16:creationId xmlns:a16="http://schemas.microsoft.com/office/drawing/2014/main" id="{2B9891B0-4EB2-4AD4-AED0-8A90C541FF03}"/>
              </a:ext>
            </a:extLst>
          </p:cNvPr>
          <p:cNvSpPr txBox="1">
            <a:spLocks/>
          </p:cNvSpPr>
          <p:nvPr/>
        </p:nvSpPr>
        <p:spPr>
          <a:xfrm>
            <a:off x="0" y="294041"/>
            <a:ext cx="6690167"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Neue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Wörter</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verstehen</a:t>
            </a:r>
          </a:p>
        </p:txBody>
      </p:sp>
      <p:sp>
        <p:nvSpPr>
          <p:cNvPr id="18" name="Rounded Rectangle 11">
            <a:extLst>
              <a:ext uri="{FF2B5EF4-FFF2-40B4-BE49-F238E27FC236}">
                <a16:creationId xmlns:a16="http://schemas.microsoft.com/office/drawing/2014/main" id="{F6B69FD7-307A-4136-AC47-7CF479920F3D}"/>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6BD79460-3092-4A66-A8D9-777FC4B669A5}"/>
              </a:ext>
            </a:extLst>
          </p:cNvPr>
          <p:cNvSpPr txBox="1"/>
          <p:nvPr/>
        </p:nvSpPr>
        <p:spPr>
          <a:xfrm>
            <a:off x="0" y="3877711"/>
            <a:ext cx="12192000" cy="1077218"/>
          </a:xfrm>
          <a:prstGeom prst="rect">
            <a:avLst/>
          </a:prstGeom>
          <a:noFill/>
        </p:spPr>
        <p:txBody>
          <a:bodyPr wrap="square" rtlCol="0">
            <a:spAutoFit/>
          </a:bodyPr>
          <a:lstStyle/>
          <a:p>
            <a:pPr algn="ctr"/>
            <a:r>
              <a:rPr lang="en-GB" sz="62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Bauingenieurwissenschaften</a:t>
            </a:r>
            <a:endParaRPr lang="fr-FR" sz="6200" dirty="0">
              <a:solidFill>
                <a:schemeClr val="accent5">
                  <a:lumMod val="50000"/>
                </a:schemeClr>
              </a:solidFill>
            </a:endParaRPr>
          </a:p>
        </p:txBody>
      </p:sp>
      <p:sp>
        <p:nvSpPr>
          <p:cNvPr id="50" name="TextBox 49">
            <a:extLst>
              <a:ext uri="{FF2B5EF4-FFF2-40B4-BE49-F238E27FC236}">
                <a16:creationId xmlns:a16="http://schemas.microsoft.com/office/drawing/2014/main" id="{6F9D0720-E38F-4325-8753-D76897022685}"/>
              </a:ext>
            </a:extLst>
          </p:cNvPr>
          <p:cNvSpPr txBox="1"/>
          <p:nvPr/>
        </p:nvSpPr>
        <p:spPr>
          <a:xfrm>
            <a:off x="2486722" y="4985707"/>
            <a:ext cx="7181385" cy="1077218"/>
          </a:xfrm>
          <a:prstGeom prst="rect">
            <a:avLst/>
          </a:prstGeom>
          <a:noFill/>
        </p:spPr>
        <p:txBody>
          <a:bodyPr wrap="square" rtlCol="0">
            <a:spAutoFit/>
          </a:bodyPr>
          <a:lstStyle/>
          <a:p>
            <a:pPr algn="ctr"/>
            <a:r>
              <a:rPr lang="en-GB" sz="3200" dirty="0">
                <a:solidFill>
                  <a:schemeClr val="accent5">
                    <a:lumMod val="50000"/>
                  </a:schemeClr>
                </a:solidFill>
              </a:rPr>
              <a:t>construction engineering science</a:t>
            </a:r>
          </a:p>
          <a:p>
            <a:pPr algn="ctr"/>
            <a:r>
              <a:rPr lang="en-GB" sz="3200" dirty="0">
                <a:solidFill>
                  <a:schemeClr val="accent5">
                    <a:lumMod val="50000"/>
                  </a:schemeClr>
                </a:solidFill>
              </a:rPr>
              <a:t>(civil engineering) </a:t>
            </a:r>
            <a:endParaRPr lang="fr-FR" sz="3200" dirty="0">
              <a:solidFill>
                <a:schemeClr val="accent5">
                  <a:lumMod val="50000"/>
                </a:schemeClr>
              </a:solidFill>
            </a:endParaRPr>
          </a:p>
        </p:txBody>
      </p:sp>
      <p:grpSp>
        <p:nvGrpSpPr>
          <p:cNvPr id="16" name="Group 15">
            <a:extLst>
              <a:ext uri="{FF2B5EF4-FFF2-40B4-BE49-F238E27FC236}">
                <a16:creationId xmlns:a16="http://schemas.microsoft.com/office/drawing/2014/main" id="{787A224C-3318-464F-B136-A4D6259793B0}"/>
              </a:ext>
            </a:extLst>
          </p:cNvPr>
          <p:cNvGrpSpPr/>
          <p:nvPr/>
        </p:nvGrpSpPr>
        <p:grpSpPr>
          <a:xfrm>
            <a:off x="9555340" y="4971612"/>
            <a:ext cx="2191215" cy="1205983"/>
            <a:chOff x="9555340" y="4971612"/>
            <a:chExt cx="2191215" cy="1205983"/>
          </a:xfrm>
        </p:grpSpPr>
        <p:pic>
          <p:nvPicPr>
            <p:cNvPr id="2050" name="Picture 2" descr="Hard Hat Clip Art">
              <a:extLst>
                <a:ext uri="{FF2B5EF4-FFF2-40B4-BE49-F238E27FC236}">
                  <a16:creationId xmlns:a16="http://schemas.microsoft.com/office/drawing/2014/main" id="{262D9A63-401B-43B2-B712-5E319CD0D5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7042" y="5282769"/>
              <a:ext cx="1069513" cy="8948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aduation Cap, Graduation Hat, Education, Success">
              <a:extLst>
                <a:ext uri="{FF2B5EF4-FFF2-40B4-BE49-F238E27FC236}">
                  <a16:creationId xmlns:a16="http://schemas.microsoft.com/office/drawing/2014/main" id="{1A291206-6B4F-4016-ACDC-C060AA6858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20952" y="4971612"/>
              <a:ext cx="1069513" cy="79210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croll, Certificate, Parchment, Degree, Diploma">
              <a:extLst>
                <a:ext uri="{FF2B5EF4-FFF2-40B4-BE49-F238E27FC236}">
                  <a16:creationId xmlns:a16="http://schemas.microsoft.com/office/drawing/2014/main" id="{78EDC843-49FB-419D-BE92-B9B2FD16FB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435065" flipH="1">
              <a:off x="9746468" y="5326230"/>
              <a:ext cx="573382" cy="955637"/>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Speech Bubble: Rectangle with Corners Rounded 54">
            <a:extLst>
              <a:ext uri="{FF2B5EF4-FFF2-40B4-BE49-F238E27FC236}">
                <a16:creationId xmlns:a16="http://schemas.microsoft.com/office/drawing/2014/main" id="{27FB3E68-033F-4FFB-B917-838FAE219B0B}"/>
              </a:ext>
            </a:extLst>
          </p:cNvPr>
          <p:cNvSpPr/>
          <p:nvPr/>
        </p:nvSpPr>
        <p:spPr>
          <a:xfrm>
            <a:off x="535258" y="1724847"/>
            <a:ext cx="3058147" cy="1592007"/>
          </a:xfrm>
          <a:prstGeom prst="wedgeRoundRectCallout">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a:solidFill>
                  <a:prstClr val="white"/>
                </a:solidFill>
              </a:rPr>
              <a:t>Was </a:t>
            </a:r>
            <a:r>
              <a:rPr lang="en-GB" sz="2200" dirty="0" err="1">
                <a:solidFill>
                  <a:prstClr val="white"/>
                </a:solidFill>
              </a:rPr>
              <a:t>heißt</a:t>
            </a:r>
            <a:r>
              <a:rPr lang="en-GB" sz="2200" dirty="0">
                <a:solidFill>
                  <a:prstClr val="white"/>
                </a:solidFill>
              </a:rPr>
              <a:t> ‘</a:t>
            </a:r>
            <a:r>
              <a:rPr lang="en-GB" sz="2200" dirty="0" err="1">
                <a:solidFill>
                  <a:prstClr val="white"/>
                </a:solidFill>
              </a:rPr>
              <a:t>bauen</a:t>
            </a:r>
            <a:r>
              <a:rPr lang="en-GB" sz="2200" dirty="0">
                <a:solidFill>
                  <a:prstClr val="white"/>
                </a:solidFill>
              </a:rPr>
              <a:t>’?</a:t>
            </a:r>
          </a:p>
        </p:txBody>
      </p:sp>
      <p:sp>
        <p:nvSpPr>
          <p:cNvPr id="56" name="Speech Bubble: Rectangle with Corners Rounded 55">
            <a:extLst>
              <a:ext uri="{FF2B5EF4-FFF2-40B4-BE49-F238E27FC236}">
                <a16:creationId xmlns:a16="http://schemas.microsoft.com/office/drawing/2014/main" id="{F09A88FA-E4D8-45D8-85FF-EFE544AC480D}"/>
              </a:ext>
            </a:extLst>
          </p:cNvPr>
          <p:cNvSpPr/>
          <p:nvPr/>
        </p:nvSpPr>
        <p:spPr>
          <a:xfrm>
            <a:off x="4566926" y="1724846"/>
            <a:ext cx="3058147" cy="1592007"/>
          </a:xfrm>
          <a:prstGeom prst="wedgeRoundRectCallout">
            <a:avLst/>
          </a:prstGeom>
          <a:solidFill>
            <a:srgbClr val="DAA520"/>
          </a:solidFill>
          <a:ln w="19050">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a:solidFill>
                  <a:prstClr val="white"/>
                </a:solidFill>
              </a:rPr>
              <a:t>What English word does ‘</a:t>
            </a:r>
            <a:r>
              <a:rPr lang="en-GB" sz="2200" dirty="0" err="1">
                <a:solidFill>
                  <a:prstClr val="white"/>
                </a:solidFill>
              </a:rPr>
              <a:t>ingenieur</a:t>
            </a:r>
            <a:r>
              <a:rPr lang="en-GB" sz="2200" dirty="0">
                <a:solidFill>
                  <a:prstClr val="white"/>
                </a:solidFill>
              </a:rPr>
              <a:t>’ look like?</a:t>
            </a:r>
          </a:p>
        </p:txBody>
      </p:sp>
      <p:sp>
        <p:nvSpPr>
          <p:cNvPr id="57" name="Speech Bubble: Rectangle with Corners Rounded 56">
            <a:extLst>
              <a:ext uri="{FF2B5EF4-FFF2-40B4-BE49-F238E27FC236}">
                <a16:creationId xmlns:a16="http://schemas.microsoft.com/office/drawing/2014/main" id="{739E1FE4-79C2-4AFC-99B1-F9FDE03F2891}"/>
              </a:ext>
            </a:extLst>
          </p:cNvPr>
          <p:cNvSpPr/>
          <p:nvPr/>
        </p:nvSpPr>
        <p:spPr>
          <a:xfrm>
            <a:off x="8598594" y="1724845"/>
            <a:ext cx="3058147" cy="1592007"/>
          </a:xfrm>
          <a:prstGeom prst="wedgeRoundRectCallout">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What other German words do you know that end in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wissenschaften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cxnSp>
        <p:nvCxnSpPr>
          <p:cNvPr id="15" name="Straight Connector 14">
            <a:extLst>
              <a:ext uri="{FF2B5EF4-FFF2-40B4-BE49-F238E27FC236}">
                <a16:creationId xmlns:a16="http://schemas.microsoft.com/office/drawing/2014/main" id="{CF8C6D62-5074-4C30-8088-BAD501216932}"/>
              </a:ext>
            </a:extLst>
          </p:cNvPr>
          <p:cNvCxnSpPr/>
          <p:nvPr/>
        </p:nvCxnSpPr>
        <p:spPr>
          <a:xfrm>
            <a:off x="5762118" y="3861869"/>
            <a:ext cx="0" cy="1109743"/>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810ED24-008A-47A4-B5CD-D87CF8F9DBFE}"/>
              </a:ext>
            </a:extLst>
          </p:cNvPr>
          <p:cNvCxnSpPr/>
          <p:nvPr/>
        </p:nvCxnSpPr>
        <p:spPr>
          <a:xfrm>
            <a:off x="2188678" y="3875964"/>
            <a:ext cx="0" cy="1109743"/>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45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5" grpId="0" animBg="1"/>
      <p:bldP spid="56" grpId="0" animBg="1"/>
      <p:bldP spid="5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E86AFA-26A0-467D-9D7D-B6ACF43EB496}"/>
              </a:ext>
            </a:extLst>
          </p:cNvPr>
          <p:cNvSpPr/>
          <p:nvPr/>
        </p:nvSpPr>
        <p:spPr>
          <a:xfrm>
            <a:off x="155061" y="773511"/>
            <a:ext cx="11846232" cy="4969519"/>
          </a:xfrm>
          <a:prstGeom prst="rect">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7" name="TextBox 6">
            <a:extLst>
              <a:ext uri="{FF2B5EF4-FFF2-40B4-BE49-F238E27FC236}">
                <a16:creationId xmlns:a16="http://schemas.microsoft.com/office/drawing/2014/main" id="{F3C51008-F8CC-47A8-978E-9EB3C05328FB}"/>
              </a:ext>
            </a:extLst>
          </p:cNvPr>
          <p:cNvSpPr txBox="1"/>
          <p:nvPr/>
        </p:nvSpPr>
        <p:spPr>
          <a:xfrm>
            <a:off x="8287397" y="1934885"/>
            <a:ext cx="3738764" cy="3727111"/>
          </a:xfrm>
          <a:prstGeom prst="rect">
            <a:avLst/>
          </a:prstGeom>
          <a:noFill/>
        </p:spPr>
        <p:txBody>
          <a:bodyPr wrap="square" rtlCol="0">
            <a:spAutoFit/>
          </a:bodyPr>
          <a:lstStyle/>
          <a:p>
            <a:pPr algn="l">
              <a:lnSpc>
                <a:spcPct val="150000"/>
              </a:lnSpc>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Aber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jetzt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nicht</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mehr</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«Heute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wissen</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alle,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dass</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ich so gut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wie</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die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Männer</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arbeite</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sagt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sie</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«Das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macht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richtig</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Spaß</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Janet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wird</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vielleicht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Bauingenieurwissenschaften</a:t>
            </a:r>
            <a:r>
              <a:rPr lang="en-GB" sz="2000" b="1" dirty="0" err="1">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studieren</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solidFill>
                  <a:schemeClr val="accent2"/>
                </a:solidFill>
                <a:latin typeface="Century Gothic" panose="020B0502020202020204" pitchFamily="34" charset="0"/>
                <a:ea typeface="SimSun" panose="02010600030101010101" pitchFamily="2" charset="-122"/>
                <a:cs typeface="Times New Roman" panose="02020603050405020304" pitchFamily="18" charset="0"/>
              </a:rPr>
              <a:t>wenn</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sie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sp</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äter</a:t>
            </a:r>
            <a:r>
              <a:rPr lang="en-GB" sz="2000" b="1"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an die Universit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ät</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geht</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a:t>
            </a:r>
            <a:endParaRPr lang="fr-FR" sz="2000" dirty="0">
              <a:solidFill>
                <a:schemeClr val="accent5">
                  <a:lumMod val="50000"/>
                </a:schemeClr>
              </a:solidFill>
            </a:endParaRPr>
          </a:p>
        </p:txBody>
      </p:sp>
      <p:sp>
        <p:nvSpPr>
          <p:cNvPr id="8" name="TextBox 7">
            <a:extLst>
              <a:ext uri="{FF2B5EF4-FFF2-40B4-BE49-F238E27FC236}">
                <a16:creationId xmlns:a16="http://schemas.microsoft.com/office/drawing/2014/main" id="{508EE52A-FD93-4218-B768-E95FF7402328}"/>
              </a:ext>
            </a:extLst>
          </p:cNvPr>
          <p:cNvSpPr txBox="1"/>
          <p:nvPr/>
        </p:nvSpPr>
        <p:spPr>
          <a:xfrm>
            <a:off x="244147" y="1936168"/>
            <a:ext cx="4195418" cy="3726918"/>
          </a:xfrm>
          <a:prstGeom prst="rect">
            <a:avLst/>
          </a:prstGeom>
          <a:noFill/>
        </p:spPr>
        <p:txBody>
          <a:bodyPr wrap="square" rtlCol="0">
            <a:spAutoFit/>
          </a:bodyPr>
          <a:lstStyle/>
          <a:p>
            <a:pPr algn="l">
              <a:lnSpc>
                <a:spcPct val="150000"/>
              </a:lnSpc>
            </a:pPr>
            <a:r>
              <a:rPr lang="de-AT"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Manche Mädchen träumen von Puppen* und schöne Kleidung, nicht so Janet Schultz. «Straßen haben mich immer fasziniert», sagt sie. Das Interesse liegt in der Familie: Ihr Opa hat Brücken* </a:t>
            </a:r>
            <a:r>
              <a:rPr lang="de-AT" sz="2000" b="1"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gebaut</a:t>
            </a:r>
            <a:r>
              <a:rPr lang="de-AT"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Janet ist als Kind in ihrer </a:t>
            </a:r>
            <a:r>
              <a:rPr lang="de-AT" sz="2000" b="1"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Freizeit</a:t>
            </a:r>
            <a:r>
              <a:rPr lang="de-AT"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mit ihm auf die Baustelle</a:t>
            </a:r>
            <a:endParaRPr lang="fr-FR" sz="2000" dirty="0">
              <a:solidFill>
                <a:schemeClr val="accent5">
                  <a:lumMod val="50000"/>
                </a:schemeClr>
              </a:solidFill>
            </a:endParaRPr>
          </a:p>
        </p:txBody>
      </p:sp>
      <p:sp>
        <p:nvSpPr>
          <p:cNvPr id="9" name="TextBox 8">
            <a:extLst>
              <a:ext uri="{FF2B5EF4-FFF2-40B4-BE49-F238E27FC236}">
                <a16:creationId xmlns:a16="http://schemas.microsoft.com/office/drawing/2014/main" id="{8AA9342A-C4F9-4065-84CC-5BBFBB916BBE}"/>
              </a:ext>
            </a:extLst>
          </p:cNvPr>
          <p:cNvSpPr txBox="1"/>
          <p:nvPr/>
        </p:nvSpPr>
        <p:spPr>
          <a:xfrm>
            <a:off x="4464433" y="1934885"/>
            <a:ext cx="3934417" cy="3728328"/>
          </a:xfrm>
          <a:prstGeom prst="rect">
            <a:avLst/>
          </a:prstGeom>
          <a:noFill/>
        </p:spPr>
        <p:txBody>
          <a:bodyPr wrap="square" rtlCol="0">
            <a:spAutoFit/>
          </a:bodyPr>
          <a:lstStyle/>
          <a:p>
            <a:pPr>
              <a:lnSpc>
                <a:spcPct val="150000"/>
              </a:lnSpc>
            </a:pPr>
            <a:r>
              <a:rPr lang="de-AT"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gegangen. Seit damals ist es klar: eine </a:t>
            </a:r>
            <a:r>
              <a:rPr lang="de-AT" sz="2000" b="1"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Karriere</a:t>
            </a:r>
            <a:r>
              <a:rPr lang="de-AT"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als </a:t>
            </a:r>
            <a:r>
              <a:rPr lang="de-AT" sz="2000" dirty="0">
                <a:solidFill>
                  <a:srgbClr val="1F3864"/>
                </a:solidFill>
                <a:effectLst/>
                <a:latin typeface="+mj-lt"/>
                <a:ea typeface="SimSun" panose="02010600030101010101" pitchFamily="2" charset="-122"/>
                <a:cs typeface="Times New Roman" panose="02020603050405020304" pitchFamily="18" charset="0"/>
              </a:rPr>
              <a:t>Straßenbauerin</a:t>
            </a:r>
            <a:r>
              <a:rPr lang="de-AT"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ist ihr </a:t>
            </a:r>
            <a:r>
              <a:rPr lang="de-AT" sz="2000" b="1"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Traum</a:t>
            </a:r>
            <a:r>
              <a:rPr lang="de-AT"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«Am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Anfang</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war es </a:t>
            </a:r>
            <a:r>
              <a:rPr lang="en-GB" sz="2000" b="1" dirty="0" err="1">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relativ</a:t>
            </a:r>
            <a:r>
              <a:rPr lang="en-GB" sz="20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schwierig</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r>
              <a:rPr lang="de-AT"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erzählt </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Janet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Früher</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hat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sie</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frauentypische</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Arbeiten</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wie</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putzen</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oder</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Kaffeekochen</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bekommen</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fr-FR" sz="2000" i="0" u="none" strike="noStrike" dirty="0">
              <a:solidFill>
                <a:schemeClr val="accent5">
                  <a:lumMod val="50000"/>
                </a:schemeClr>
              </a:solidFill>
              <a:effectLst/>
              <a:latin typeface="Arial" panose="020B0604020202020204" pitchFamily="34" charset="0"/>
            </a:endParaRPr>
          </a:p>
        </p:txBody>
      </p:sp>
      <p:sp>
        <p:nvSpPr>
          <p:cNvPr id="10" name="TextBox 9">
            <a:extLst>
              <a:ext uri="{FF2B5EF4-FFF2-40B4-BE49-F238E27FC236}">
                <a16:creationId xmlns:a16="http://schemas.microsoft.com/office/drawing/2014/main" id="{2B32A851-5922-4DB6-A0CA-AF0814C3E34F}"/>
              </a:ext>
            </a:extLst>
          </p:cNvPr>
          <p:cNvSpPr txBox="1"/>
          <p:nvPr/>
        </p:nvSpPr>
        <p:spPr>
          <a:xfrm>
            <a:off x="1429340" y="1226999"/>
            <a:ext cx="9311268" cy="707886"/>
          </a:xfrm>
          <a:prstGeom prst="rect">
            <a:avLst/>
          </a:prstGeom>
          <a:noFill/>
        </p:spPr>
        <p:txBody>
          <a:bodyPr wrap="square" rtlCol="0">
            <a:spAutoFit/>
          </a:bodyPr>
          <a:lstStyle/>
          <a:p>
            <a:pPr algn="ctr"/>
            <a:r>
              <a:rPr lang="en-GB" sz="2000" b="1"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Der Girls' Day will </a:t>
            </a:r>
            <a:r>
              <a:rPr lang="en-GB" sz="2000" b="1"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Mädchen</a:t>
            </a:r>
            <a:r>
              <a:rPr lang="en-GB" sz="2000" b="1"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Männerberufe</a:t>
            </a:r>
            <a:r>
              <a:rPr lang="en-GB" sz="2000" b="1"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näher</a:t>
            </a:r>
            <a:r>
              <a:rPr lang="en-GB" sz="2000" b="1"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bringen</a:t>
            </a:r>
            <a:r>
              <a:rPr lang="en-GB" sz="2000" b="1"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Janet Schulz (22) </a:t>
            </a:r>
            <a:r>
              <a:rPr lang="en-GB" sz="2000" b="1" i="1" dirty="0" err="1">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aus</a:t>
            </a:r>
            <a:r>
              <a:rPr lang="en-GB" sz="2000" b="1"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Dresden </a:t>
            </a:r>
            <a:r>
              <a:rPr lang="en-GB" sz="2000" b="1"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macht</a:t>
            </a:r>
            <a:r>
              <a:rPr lang="en-GB" sz="2000" b="1"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eine</a:t>
            </a:r>
            <a:r>
              <a:rPr lang="en-GB" sz="2000" b="1"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i="1" dirty="0" err="1">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Ausbildung</a:t>
            </a:r>
            <a:r>
              <a:rPr lang="en-GB" sz="2000" b="1"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zur</a:t>
            </a:r>
            <a:r>
              <a:rPr lang="en-GB" sz="2000" b="1"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de-AT" sz="2000" b="1" i="1" dirty="0">
                <a:solidFill>
                  <a:srgbClr val="1F3864"/>
                </a:solidFill>
                <a:effectLst/>
                <a:latin typeface="+mj-lt"/>
                <a:ea typeface="SimSun" panose="02010600030101010101" pitchFamily="2" charset="-122"/>
                <a:cs typeface="Times New Roman" panose="02020603050405020304" pitchFamily="18" charset="0"/>
              </a:rPr>
              <a:t>Straßenbauerin.</a:t>
            </a:r>
            <a:endParaRPr lang="en-GB" sz="2000" i="1" dirty="0">
              <a:solidFill>
                <a:schemeClr val="accent5">
                  <a:lumMod val="50000"/>
                </a:schemeClr>
              </a:solidFill>
            </a:endParaRPr>
          </a:p>
        </p:txBody>
      </p:sp>
      <p:sp>
        <p:nvSpPr>
          <p:cNvPr id="11" name="TextBox 10">
            <a:extLst>
              <a:ext uri="{FF2B5EF4-FFF2-40B4-BE49-F238E27FC236}">
                <a16:creationId xmlns:a16="http://schemas.microsoft.com/office/drawing/2014/main" id="{304CA562-B9FF-4FAD-AF49-B46D317C34CF}"/>
              </a:ext>
            </a:extLst>
          </p:cNvPr>
          <p:cNvSpPr txBox="1"/>
          <p:nvPr/>
        </p:nvSpPr>
        <p:spPr>
          <a:xfrm>
            <a:off x="182357" y="790782"/>
            <a:ext cx="11827286" cy="461665"/>
          </a:xfrm>
          <a:prstGeom prst="rect">
            <a:avLst/>
          </a:prstGeom>
          <a:noFill/>
        </p:spPr>
        <p:txBody>
          <a:bodyPr wrap="square" rtlCol="0">
            <a:spAutoFit/>
          </a:bodyPr>
          <a:lstStyle/>
          <a:p>
            <a:pPr algn="ctr"/>
            <a:endParaRPr lang="en-GB" sz="2400" b="1" dirty="0">
              <a:solidFill>
                <a:schemeClr val="accent5">
                  <a:lumMod val="50000"/>
                </a:schemeClr>
              </a:solidFill>
              <a:latin typeface="+mj-lt"/>
            </a:endParaRPr>
          </a:p>
        </p:txBody>
      </p:sp>
      <p:sp>
        <p:nvSpPr>
          <p:cNvPr id="16" name="TextBox 15">
            <a:extLst>
              <a:ext uri="{FF2B5EF4-FFF2-40B4-BE49-F238E27FC236}">
                <a16:creationId xmlns:a16="http://schemas.microsoft.com/office/drawing/2014/main" id="{6323C442-2696-474C-BE05-E34C4973D38A}"/>
              </a:ext>
            </a:extLst>
          </p:cNvPr>
          <p:cNvSpPr txBox="1"/>
          <p:nvPr/>
        </p:nvSpPr>
        <p:spPr>
          <a:xfrm>
            <a:off x="4028429" y="6410850"/>
            <a:ext cx="4869366" cy="400110"/>
          </a:xfrm>
          <a:prstGeom prst="rect">
            <a:avLst/>
          </a:prstGeom>
          <a:solidFill>
            <a:srgbClr val="DAA520"/>
          </a:solidFill>
          <a:ln>
            <a:solidFill>
              <a:srgbClr val="DAA520"/>
            </a:solidFill>
          </a:ln>
        </p:spPr>
        <p:txBody>
          <a:bodyPr wrap="square" lIns="0" rIns="0" rtlCol="0">
            <a:spAutoFit/>
          </a:bodyPr>
          <a:lstStyle/>
          <a:p>
            <a:r>
              <a:rPr lang="en-GB" sz="2000" dirty="0">
                <a:solidFill>
                  <a:schemeClr val="bg1"/>
                </a:solidFill>
              </a:rPr>
              <a:t>*die </a:t>
            </a:r>
            <a:r>
              <a:rPr lang="en-GB" sz="2000" dirty="0" err="1">
                <a:solidFill>
                  <a:schemeClr val="bg1"/>
                </a:solidFill>
              </a:rPr>
              <a:t>Puppe</a:t>
            </a:r>
            <a:r>
              <a:rPr lang="en-GB" sz="2000" dirty="0">
                <a:solidFill>
                  <a:schemeClr val="bg1"/>
                </a:solidFill>
              </a:rPr>
              <a:t> – doll  *die </a:t>
            </a:r>
            <a:r>
              <a:rPr lang="de-AT" sz="2000" dirty="0">
                <a:solidFill>
                  <a:schemeClr val="bg1"/>
                </a:solidFill>
                <a:effectLst/>
                <a:latin typeface="Century Gothic" panose="020B0502020202020204" pitchFamily="34" charset="0"/>
                <a:ea typeface="SimSun" panose="02010600030101010101" pitchFamily="2" charset="-122"/>
                <a:cs typeface="Times New Roman" panose="02020603050405020304" pitchFamily="18" charset="0"/>
              </a:rPr>
              <a:t>Brücke </a:t>
            </a:r>
            <a:r>
              <a:rPr lang="en-GB" sz="2000" dirty="0">
                <a:solidFill>
                  <a:schemeClr val="bg1"/>
                </a:solidFill>
              </a:rPr>
              <a:t>– bridge </a:t>
            </a:r>
            <a:endParaRPr lang="fr-FR" sz="2000" dirty="0">
              <a:solidFill>
                <a:schemeClr val="bg1"/>
              </a:solidFill>
            </a:endParaRPr>
          </a:p>
        </p:txBody>
      </p:sp>
      <p:sp>
        <p:nvSpPr>
          <p:cNvPr id="17" name="Title 16">
            <a:extLst>
              <a:ext uri="{FF2B5EF4-FFF2-40B4-BE49-F238E27FC236}">
                <a16:creationId xmlns:a16="http://schemas.microsoft.com/office/drawing/2014/main" id="{199030B9-68A7-45FC-B2C1-DB3D5543E9F5}"/>
              </a:ext>
            </a:extLst>
          </p:cNvPr>
          <p:cNvSpPr>
            <a:spLocks noGrp="1"/>
          </p:cNvSpPr>
          <p:nvPr>
            <p:ph type="title"/>
          </p:nvPr>
        </p:nvSpPr>
        <p:spPr>
          <a:xfrm>
            <a:off x="4234852" y="896620"/>
            <a:ext cx="4257260" cy="321744"/>
          </a:xfrm>
        </p:spPr>
        <p:txBody>
          <a:bodyPr>
            <a:noAutofit/>
          </a:bodyPr>
          <a:lstStyle/>
          <a:p>
            <a:r>
              <a:rPr lang="de-AT" sz="2400" b="1" dirty="0">
                <a:solidFill>
                  <a:srgbClr val="1F3864"/>
                </a:solidFill>
                <a:effectLst/>
                <a:latin typeface="+mj-lt"/>
                <a:ea typeface="SimSun" panose="02010600030101010101" pitchFamily="2" charset="-122"/>
                <a:cs typeface="Times New Roman" panose="02020603050405020304" pitchFamily="18" charset="0"/>
              </a:rPr>
              <a:t>Traumberuf Straßenbauerin</a:t>
            </a:r>
            <a:endParaRPr lang="en-GB" sz="2400" b="1" dirty="0">
              <a:solidFill>
                <a:schemeClr val="accent5">
                  <a:lumMod val="50000"/>
                </a:schemeClr>
              </a:solidFill>
              <a:latin typeface="+mj-lt"/>
            </a:endParaRPr>
          </a:p>
        </p:txBody>
      </p:sp>
      <p:sp>
        <p:nvSpPr>
          <p:cNvPr id="21" name="Rounded Rectangle 11">
            <a:extLst>
              <a:ext uri="{FF2B5EF4-FFF2-40B4-BE49-F238E27FC236}">
                <a16:creationId xmlns:a16="http://schemas.microsoft.com/office/drawing/2014/main" id="{3C9F4D03-1493-4C98-A8B0-EC8DA52CC0C0}"/>
              </a:ext>
            </a:extLst>
          </p:cNvPr>
          <p:cNvSpPr/>
          <p:nvPr/>
        </p:nvSpPr>
        <p:spPr>
          <a:xfrm>
            <a:off x="10024946" y="247045"/>
            <a:ext cx="1932381"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146" name="Picture 2" descr="Lawrence Crane Clip Art">
            <a:extLst>
              <a:ext uri="{FF2B5EF4-FFF2-40B4-BE49-F238E27FC236}">
                <a16:creationId xmlns:a16="http://schemas.microsoft.com/office/drawing/2014/main" id="{65DF6CC5-F36F-43FC-843A-DB1AD2644A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613" y="895928"/>
            <a:ext cx="1113702" cy="1065442"/>
          </a:xfrm>
          <a:prstGeom prst="rect">
            <a:avLst/>
          </a:prstGeom>
          <a:noFill/>
          <a:extLst>
            <a:ext uri="{909E8E84-426E-40DD-AFC4-6F175D3DCCD1}">
              <a14:hiddenFill xmlns:a14="http://schemas.microsoft.com/office/drawing/2010/main">
                <a:solidFill>
                  <a:srgbClr val="FFFFFF"/>
                </a:solidFill>
              </a14:hiddenFill>
            </a:ext>
          </a:extLst>
        </p:spPr>
      </p:pic>
      <p:sp>
        <p:nvSpPr>
          <p:cNvPr id="25" name="Flowchart: Alternate Process 24">
            <a:extLst>
              <a:ext uri="{FF2B5EF4-FFF2-40B4-BE49-F238E27FC236}">
                <a16:creationId xmlns:a16="http://schemas.microsoft.com/office/drawing/2014/main" id="{268CF584-F9FB-4EE5-8BC7-6DE331B4DA5D}"/>
              </a:ext>
            </a:extLst>
          </p:cNvPr>
          <p:cNvSpPr/>
          <p:nvPr/>
        </p:nvSpPr>
        <p:spPr>
          <a:xfrm>
            <a:off x="2914206" y="1598341"/>
            <a:ext cx="461097" cy="287310"/>
          </a:xfrm>
          <a:prstGeom prst="flowChartAlternateProcess">
            <a:avLst/>
          </a:prstGeom>
          <a:solidFill>
            <a:srgbClr val="DAA52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
            </a:r>
            <a:endParaRPr lang="fr-FR" sz="2000" dirty="0"/>
          </a:p>
        </p:txBody>
      </p:sp>
      <p:sp>
        <p:nvSpPr>
          <p:cNvPr id="28" name="Flowchart: Alternate Process 27">
            <a:extLst>
              <a:ext uri="{FF2B5EF4-FFF2-40B4-BE49-F238E27FC236}">
                <a16:creationId xmlns:a16="http://schemas.microsoft.com/office/drawing/2014/main" id="{53654750-CCA5-4E48-9088-F3BBC4BFE1A4}"/>
              </a:ext>
            </a:extLst>
          </p:cNvPr>
          <p:cNvSpPr/>
          <p:nvPr/>
        </p:nvSpPr>
        <p:spPr>
          <a:xfrm>
            <a:off x="5970544" y="1598341"/>
            <a:ext cx="1398910" cy="287310"/>
          </a:xfrm>
          <a:prstGeom prst="flowChartAlternateProcess">
            <a:avLst/>
          </a:prstGeom>
          <a:solidFill>
            <a:srgbClr val="DAA52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
            </a:r>
            <a:endParaRPr lang="fr-FR" sz="2000" dirty="0"/>
          </a:p>
        </p:txBody>
      </p:sp>
      <p:sp>
        <p:nvSpPr>
          <p:cNvPr id="18" name="Flowchart: Alternate Process 17">
            <a:extLst>
              <a:ext uri="{FF2B5EF4-FFF2-40B4-BE49-F238E27FC236}">
                <a16:creationId xmlns:a16="http://schemas.microsoft.com/office/drawing/2014/main" id="{9265D818-A53D-4253-8F3D-C66332D8ED99}"/>
              </a:ext>
            </a:extLst>
          </p:cNvPr>
          <p:cNvSpPr/>
          <p:nvPr/>
        </p:nvSpPr>
        <p:spPr>
          <a:xfrm>
            <a:off x="244147" y="4835387"/>
            <a:ext cx="990000" cy="287310"/>
          </a:xfrm>
          <a:prstGeom prst="flowChartAlternateProcess">
            <a:avLst/>
          </a:prstGeom>
          <a:solidFill>
            <a:srgbClr val="DAA52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
            </a:r>
            <a:endParaRPr lang="fr-FR" sz="2000" dirty="0"/>
          </a:p>
        </p:txBody>
      </p:sp>
      <p:sp>
        <p:nvSpPr>
          <p:cNvPr id="22" name="Flowchart: Alternate Process 21">
            <a:extLst>
              <a:ext uri="{FF2B5EF4-FFF2-40B4-BE49-F238E27FC236}">
                <a16:creationId xmlns:a16="http://schemas.microsoft.com/office/drawing/2014/main" id="{9FCF8066-52CD-4AB7-9A1B-74C42BE1E934}"/>
              </a:ext>
            </a:extLst>
          </p:cNvPr>
          <p:cNvSpPr/>
          <p:nvPr/>
        </p:nvSpPr>
        <p:spPr>
          <a:xfrm>
            <a:off x="244147" y="5242178"/>
            <a:ext cx="954000" cy="287310"/>
          </a:xfrm>
          <a:prstGeom prst="flowChartAlternateProcess">
            <a:avLst/>
          </a:prstGeom>
          <a:solidFill>
            <a:srgbClr val="DAA52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
            </a:r>
            <a:endParaRPr lang="fr-FR" sz="2000" dirty="0"/>
          </a:p>
        </p:txBody>
      </p:sp>
      <p:sp>
        <p:nvSpPr>
          <p:cNvPr id="23" name="Flowchart: Alternate Process 22">
            <a:extLst>
              <a:ext uri="{FF2B5EF4-FFF2-40B4-BE49-F238E27FC236}">
                <a16:creationId xmlns:a16="http://schemas.microsoft.com/office/drawing/2014/main" id="{2E229059-5B57-463C-AE55-AB841A65567C}"/>
              </a:ext>
            </a:extLst>
          </p:cNvPr>
          <p:cNvSpPr/>
          <p:nvPr/>
        </p:nvSpPr>
        <p:spPr>
          <a:xfrm>
            <a:off x="5679999" y="2554227"/>
            <a:ext cx="1026000" cy="287310"/>
          </a:xfrm>
          <a:prstGeom prst="flowChartAlternateProcess">
            <a:avLst/>
          </a:prstGeom>
          <a:solidFill>
            <a:srgbClr val="DAA52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
            </a:r>
            <a:endParaRPr lang="fr-FR" sz="2000" dirty="0"/>
          </a:p>
        </p:txBody>
      </p:sp>
      <p:sp>
        <p:nvSpPr>
          <p:cNvPr id="24" name="Flowchart: Alternate Process 23">
            <a:extLst>
              <a:ext uri="{FF2B5EF4-FFF2-40B4-BE49-F238E27FC236}">
                <a16:creationId xmlns:a16="http://schemas.microsoft.com/office/drawing/2014/main" id="{269DFAC8-F474-41D7-B3AF-2EB0E8CCABDD}"/>
              </a:ext>
            </a:extLst>
          </p:cNvPr>
          <p:cNvSpPr/>
          <p:nvPr/>
        </p:nvSpPr>
        <p:spPr>
          <a:xfrm>
            <a:off x="7123023" y="2978781"/>
            <a:ext cx="792000" cy="287310"/>
          </a:xfrm>
          <a:prstGeom prst="flowChartAlternateProcess">
            <a:avLst/>
          </a:prstGeom>
          <a:solidFill>
            <a:srgbClr val="DAA52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
            </a:r>
            <a:endParaRPr lang="fr-FR" sz="2000" dirty="0"/>
          </a:p>
        </p:txBody>
      </p:sp>
      <p:sp>
        <p:nvSpPr>
          <p:cNvPr id="26" name="Flowchart: Alternate Process 25">
            <a:extLst>
              <a:ext uri="{FF2B5EF4-FFF2-40B4-BE49-F238E27FC236}">
                <a16:creationId xmlns:a16="http://schemas.microsoft.com/office/drawing/2014/main" id="{A5B43D82-4EB7-40C5-9798-367D8899A3D9}"/>
              </a:ext>
            </a:extLst>
          </p:cNvPr>
          <p:cNvSpPr/>
          <p:nvPr/>
        </p:nvSpPr>
        <p:spPr>
          <a:xfrm>
            <a:off x="7001698" y="3445775"/>
            <a:ext cx="990000" cy="287310"/>
          </a:xfrm>
          <a:prstGeom prst="flowChartAlternateProcess">
            <a:avLst/>
          </a:prstGeom>
          <a:solidFill>
            <a:srgbClr val="DAA52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
            </a:r>
            <a:endParaRPr lang="fr-FR" sz="2000" dirty="0"/>
          </a:p>
        </p:txBody>
      </p:sp>
      <p:sp>
        <p:nvSpPr>
          <p:cNvPr id="3" name="Rectangle 2">
            <a:extLst>
              <a:ext uri="{FF2B5EF4-FFF2-40B4-BE49-F238E27FC236}">
                <a16:creationId xmlns:a16="http://schemas.microsoft.com/office/drawing/2014/main" id="{ADBE848D-0294-4867-A0AB-4D1C8628D449}"/>
              </a:ext>
            </a:extLst>
          </p:cNvPr>
          <p:cNvSpPr/>
          <p:nvPr/>
        </p:nvSpPr>
        <p:spPr>
          <a:xfrm>
            <a:off x="155061" y="5816474"/>
            <a:ext cx="11854582" cy="47245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Box 3">
            <a:extLst>
              <a:ext uri="{FF2B5EF4-FFF2-40B4-BE49-F238E27FC236}">
                <a16:creationId xmlns:a16="http://schemas.microsoft.com/office/drawing/2014/main" id="{1D559772-5B9B-4F23-96FD-68A90E4F9BD2}"/>
              </a:ext>
            </a:extLst>
          </p:cNvPr>
          <p:cNvSpPr txBox="1"/>
          <p:nvPr/>
        </p:nvSpPr>
        <p:spPr>
          <a:xfrm>
            <a:off x="295373" y="5850563"/>
            <a:ext cx="1611277" cy="400110"/>
          </a:xfrm>
          <a:prstGeom prst="rect">
            <a:avLst/>
          </a:prstGeom>
          <a:noFill/>
        </p:spPr>
        <p:txBody>
          <a:bodyPr wrap="square" rtlCol="0">
            <a:spAutoFit/>
          </a:bodyPr>
          <a:lstStyle/>
          <a:p>
            <a:pPr algn="ctr"/>
            <a:r>
              <a:rPr lang="fr-FR" sz="2000" dirty="0" err="1">
                <a:solidFill>
                  <a:schemeClr val="bg1"/>
                </a:solidFill>
              </a:rPr>
              <a:t>Ausbildung</a:t>
            </a:r>
            <a:endParaRPr lang="fr-FR" sz="2000" dirty="0">
              <a:solidFill>
                <a:schemeClr val="bg1"/>
              </a:solidFill>
            </a:endParaRPr>
          </a:p>
        </p:txBody>
      </p:sp>
      <p:sp>
        <p:nvSpPr>
          <p:cNvPr id="29" name="TextBox 28">
            <a:extLst>
              <a:ext uri="{FF2B5EF4-FFF2-40B4-BE49-F238E27FC236}">
                <a16:creationId xmlns:a16="http://schemas.microsoft.com/office/drawing/2014/main" id="{7EC23EC1-ED71-4EEB-9948-F4EFE9F46189}"/>
              </a:ext>
            </a:extLst>
          </p:cNvPr>
          <p:cNvSpPr txBox="1"/>
          <p:nvPr/>
        </p:nvSpPr>
        <p:spPr>
          <a:xfrm>
            <a:off x="7352153" y="5850563"/>
            <a:ext cx="1135516" cy="400110"/>
          </a:xfrm>
          <a:prstGeom prst="rect">
            <a:avLst/>
          </a:prstGeom>
          <a:noFill/>
        </p:spPr>
        <p:txBody>
          <a:bodyPr wrap="square" rtlCol="0">
            <a:spAutoFit/>
          </a:bodyPr>
          <a:lstStyle/>
          <a:p>
            <a:pPr algn="ctr"/>
            <a:r>
              <a:rPr lang="fr-FR" sz="2000" dirty="0" err="1">
                <a:solidFill>
                  <a:schemeClr val="bg1"/>
                </a:solidFill>
              </a:rPr>
              <a:t>Freizeit</a:t>
            </a:r>
            <a:endParaRPr lang="fr-FR" sz="2000" dirty="0">
              <a:solidFill>
                <a:schemeClr val="bg1"/>
              </a:solidFill>
            </a:endParaRPr>
          </a:p>
        </p:txBody>
      </p:sp>
      <p:sp>
        <p:nvSpPr>
          <p:cNvPr id="31" name="TextBox 30">
            <a:extLst>
              <a:ext uri="{FF2B5EF4-FFF2-40B4-BE49-F238E27FC236}">
                <a16:creationId xmlns:a16="http://schemas.microsoft.com/office/drawing/2014/main" id="{3C78D947-07ED-47A5-8E8B-802EB99EA5BB}"/>
              </a:ext>
            </a:extLst>
          </p:cNvPr>
          <p:cNvSpPr txBox="1"/>
          <p:nvPr/>
        </p:nvSpPr>
        <p:spPr>
          <a:xfrm>
            <a:off x="8679103" y="5850563"/>
            <a:ext cx="1006777" cy="400110"/>
          </a:xfrm>
          <a:prstGeom prst="rect">
            <a:avLst/>
          </a:prstGeom>
          <a:noFill/>
        </p:spPr>
        <p:txBody>
          <a:bodyPr wrap="square" rtlCol="0">
            <a:spAutoFit/>
          </a:bodyPr>
          <a:lstStyle/>
          <a:p>
            <a:pPr algn="ctr"/>
            <a:r>
              <a:rPr lang="fr-FR" sz="2000" dirty="0" err="1">
                <a:solidFill>
                  <a:schemeClr val="bg1"/>
                </a:solidFill>
              </a:rPr>
              <a:t>Traum</a:t>
            </a:r>
            <a:endParaRPr lang="fr-FR" sz="2000" dirty="0">
              <a:solidFill>
                <a:schemeClr val="bg1"/>
              </a:solidFill>
            </a:endParaRPr>
          </a:p>
        </p:txBody>
      </p:sp>
      <p:sp>
        <p:nvSpPr>
          <p:cNvPr id="32" name="TextBox 31">
            <a:extLst>
              <a:ext uri="{FF2B5EF4-FFF2-40B4-BE49-F238E27FC236}">
                <a16:creationId xmlns:a16="http://schemas.microsoft.com/office/drawing/2014/main" id="{CB3E2C4C-92E6-497A-86AB-882E3B088DBB}"/>
              </a:ext>
            </a:extLst>
          </p:cNvPr>
          <p:cNvSpPr txBox="1"/>
          <p:nvPr/>
        </p:nvSpPr>
        <p:spPr>
          <a:xfrm>
            <a:off x="9877314" y="5850563"/>
            <a:ext cx="1172582" cy="400110"/>
          </a:xfrm>
          <a:prstGeom prst="rect">
            <a:avLst/>
          </a:prstGeom>
          <a:noFill/>
        </p:spPr>
        <p:txBody>
          <a:bodyPr wrap="square" rtlCol="0">
            <a:spAutoFit/>
          </a:bodyPr>
          <a:lstStyle/>
          <a:p>
            <a:pPr algn="ctr"/>
            <a:r>
              <a:rPr lang="fr-FR" sz="2000" dirty="0" err="1">
                <a:solidFill>
                  <a:schemeClr val="bg1"/>
                </a:solidFill>
              </a:rPr>
              <a:t>gebaut</a:t>
            </a:r>
            <a:endParaRPr lang="fr-FR" sz="2000" dirty="0">
              <a:solidFill>
                <a:schemeClr val="bg1"/>
              </a:solidFill>
            </a:endParaRPr>
          </a:p>
        </p:txBody>
      </p:sp>
      <p:sp>
        <p:nvSpPr>
          <p:cNvPr id="33" name="TextBox 32">
            <a:extLst>
              <a:ext uri="{FF2B5EF4-FFF2-40B4-BE49-F238E27FC236}">
                <a16:creationId xmlns:a16="http://schemas.microsoft.com/office/drawing/2014/main" id="{DA71B57E-7EF3-4705-A68F-6AD50F51DD24}"/>
              </a:ext>
            </a:extLst>
          </p:cNvPr>
          <p:cNvSpPr txBox="1"/>
          <p:nvPr/>
        </p:nvSpPr>
        <p:spPr>
          <a:xfrm>
            <a:off x="11241328" y="5816474"/>
            <a:ext cx="673552" cy="400110"/>
          </a:xfrm>
          <a:prstGeom prst="rect">
            <a:avLst/>
          </a:prstGeom>
          <a:noFill/>
        </p:spPr>
        <p:txBody>
          <a:bodyPr wrap="square" rtlCol="0">
            <a:spAutoFit/>
          </a:bodyPr>
          <a:lstStyle/>
          <a:p>
            <a:pPr algn="ctr"/>
            <a:r>
              <a:rPr lang="fr-FR" sz="2000" dirty="0" err="1">
                <a:solidFill>
                  <a:schemeClr val="bg1"/>
                </a:solidFill>
              </a:rPr>
              <a:t>aus</a:t>
            </a:r>
            <a:endParaRPr lang="fr-FR" sz="2000" dirty="0">
              <a:solidFill>
                <a:schemeClr val="bg1"/>
              </a:solidFill>
            </a:endParaRPr>
          </a:p>
        </p:txBody>
      </p:sp>
      <p:sp>
        <p:nvSpPr>
          <p:cNvPr id="34" name="TextBox 33">
            <a:extLst>
              <a:ext uri="{FF2B5EF4-FFF2-40B4-BE49-F238E27FC236}">
                <a16:creationId xmlns:a16="http://schemas.microsoft.com/office/drawing/2014/main" id="{F786B21A-7F9E-4CF7-954A-67EC7F05424B}"/>
              </a:ext>
            </a:extLst>
          </p:cNvPr>
          <p:cNvSpPr txBox="1"/>
          <p:nvPr/>
        </p:nvSpPr>
        <p:spPr>
          <a:xfrm>
            <a:off x="4853481" y="5850563"/>
            <a:ext cx="1172582" cy="400110"/>
          </a:xfrm>
          <a:prstGeom prst="rect">
            <a:avLst/>
          </a:prstGeom>
          <a:noFill/>
        </p:spPr>
        <p:txBody>
          <a:bodyPr wrap="square" rtlCol="0">
            <a:spAutoFit/>
          </a:bodyPr>
          <a:lstStyle/>
          <a:p>
            <a:pPr algn="ctr"/>
            <a:r>
              <a:rPr lang="fr-FR" sz="2000" dirty="0" err="1">
                <a:solidFill>
                  <a:schemeClr val="bg1"/>
                </a:solidFill>
              </a:rPr>
              <a:t>Karriere</a:t>
            </a:r>
            <a:endParaRPr lang="fr-FR" sz="2000" dirty="0">
              <a:solidFill>
                <a:schemeClr val="bg1"/>
              </a:solidFill>
            </a:endParaRPr>
          </a:p>
        </p:txBody>
      </p:sp>
      <p:sp>
        <p:nvSpPr>
          <p:cNvPr id="35" name="TextBox 34">
            <a:extLst>
              <a:ext uri="{FF2B5EF4-FFF2-40B4-BE49-F238E27FC236}">
                <a16:creationId xmlns:a16="http://schemas.microsoft.com/office/drawing/2014/main" id="{13397A02-3572-4A61-A2E6-5A912C7B6FDA}"/>
              </a:ext>
            </a:extLst>
          </p:cNvPr>
          <p:cNvSpPr txBox="1"/>
          <p:nvPr/>
        </p:nvSpPr>
        <p:spPr>
          <a:xfrm>
            <a:off x="6217497" y="5850563"/>
            <a:ext cx="943222" cy="400110"/>
          </a:xfrm>
          <a:prstGeom prst="rect">
            <a:avLst/>
          </a:prstGeom>
          <a:noFill/>
        </p:spPr>
        <p:txBody>
          <a:bodyPr wrap="square" rtlCol="0">
            <a:spAutoFit/>
          </a:bodyPr>
          <a:lstStyle/>
          <a:p>
            <a:pPr algn="ctr"/>
            <a:r>
              <a:rPr lang="fr-FR" sz="2000" dirty="0" err="1">
                <a:solidFill>
                  <a:schemeClr val="bg1"/>
                </a:solidFill>
              </a:rPr>
              <a:t>relativ</a:t>
            </a:r>
            <a:endParaRPr lang="fr-FR" sz="2000" dirty="0">
              <a:solidFill>
                <a:schemeClr val="bg1"/>
              </a:solidFill>
            </a:endParaRPr>
          </a:p>
        </p:txBody>
      </p:sp>
      <p:sp>
        <p:nvSpPr>
          <p:cNvPr id="36" name="TextBox 35">
            <a:extLst>
              <a:ext uri="{FF2B5EF4-FFF2-40B4-BE49-F238E27FC236}">
                <a16:creationId xmlns:a16="http://schemas.microsoft.com/office/drawing/2014/main" id="{F5C79188-0E8F-4843-8F5D-A25CF228B9E6}"/>
              </a:ext>
            </a:extLst>
          </p:cNvPr>
          <p:cNvSpPr txBox="1"/>
          <p:nvPr/>
        </p:nvSpPr>
        <p:spPr>
          <a:xfrm>
            <a:off x="3304341" y="5850563"/>
            <a:ext cx="1357706" cy="400110"/>
          </a:xfrm>
          <a:prstGeom prst="rect">
            <a:avLst/>
          </a:prstGeom>
          <a:noFill/>
        </p:spPr>
        <p:txBody>
          <a:bodyPr wrap="square" rtlCol="0">
            <a:spAutoFit/>
          </a:bodyPr>
          <a:lstStyle/>
          <a:p>
            <a:pPr algn="ctr"/>
            <a:r>
              <a:rPr lang="fr-FR" sz="2000" dirty="0" err="1">
                <a:solidFill>
                  <a:schemeClr val="bg1"/>
                </a:solidFill>
              </a:rPr>
              <a:t>studieren</a:t>
            </a:r>
            <a:endParaRPr lang="fr-FR" sz="2000" dirty="0">
              <a:solidFill>
                <a:schemeClr val="bg1"/>
              </a:solidFill>
            </a:endParaRPr>
          </a:p>
        </p:txBody>
      </p:sp>
      <p:sp>
        <p:nvSpPr>
          <p:cNvPr id="37" name="TextBox 36">
            <a:extLst>
              <a:ext uri="{FF2B5EF4-FFF2-40B4-BE49-F238E27FC236}">
                <a16:creationId xmlns:a16="http://schemas.microsoft.com/office/drawing/2014/main" id="{E9D4996F-4FD3-4693-90BD-32DE6B433DC4}"/>
              </a:ext>
            </a:extLst>
          </p:cNvPr>
          <p:cNvSpPr txBox="1"/>
          <p:nvPr/>
        </p:nvSpPr>
        <p:spPr>
          <a:xfrm>
            <a:off x="2098084" y="5850563"/>
            <a:ext cx="1014823" cy="400110"/>
          </a:xfrm>
          <a:prstGeom prst="rect">
            <a:avLst/>
          </a:prstGeom>
          <a:noFill/>
        </p:spPr>
        <p:txBody>
          <a:bodyPr wrap="square" rtlCol="0">
            <a:spAutoFit/>
          </a:bodyPr>
          <a:lstStyle/>
          <a:p>
            <a:pPr algn="ctr"/>
            <a:r>
              <a:rPr lang="fr-FR" sz="2000" dirty="0" err="1">
                <a:solidFill>
                  <a:schemeClr val="bg1"/>
                </a:solidFill>
              </a:rPr>
              <a:t>wenn</a:t>
            </a:r>
            <a:endParaRPr lang="fr-FR" sz="2000" dirty="0">
              <a:solidFill>
                <a:schemeClr val="bg1"/>
              </a:solidFill>
            </a:endParaRPr>
          </a:p>
        </p:txBody>
      </p:sp>
      <p:sp>
        <p:nvSpPr>
          <p:cNvPr id="38" name="Rectangle 37">
            <a:hlinkClick r:id="" action="ppaction://noaction">
              <a:snd r:embed="rId4" name="8.3.2.6 Slide 15 4 .wav"/>
            </a:hlinkClick>
            <a:extLst>
              <a:ext uri="{FF2B5EF4-FFF2-40B4-BE49-F238E27FC236}">
                <a16:creationId xmlns:a16="http://schemas.microsoft.com/office/drawing/2014/main" id="{4D6F9DE7-7E24-439D-8A8A-98C462615E1A}"/>
              </a:ext>
            </a:extLst>
          </p:cNvPr>
          <p:cNvSpPr/>
          <p:nvPr/>
        </p:nvSpPr>
        <p:spPr>
          <a:xfrm>
            <a:off x="1713223" y="193234"/>
            <a:ext cx="396000" cy="396000"/>
          </a:xfrm>
          <a:prstGeom prst="rect">
            <a:avLst/>
          </a:prstGeom>
          <a:solidFill>
            <a:srgbClr val="DAA52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4</a:t>
            </a:r>
          </a:p>
        </p:txBody>
      </p:sp>
      <p:sp>
        <p:nvSpPr>
          <p:cNvPr id="39" name="Rectangle 38">
            <a:hlinkClick r:id="" action="ppaction://noaction">
              <a:snd r:embed="rId5" name="8.3.2.6 Slide 15 5 .wav"/>
            </a:hlinkClick>
            <a:extLst>
              <a:ext uri="{FF2B5EF4-FFF2-40B4-BE49-F238E27FC236}">
                <a16:creationId xmlns:a16="http://schemas.microsoft.com/office/drawing/2014/main" id="{C9473B2A-9FF3-4B12-9CB8-893A773DA301}"/>
              </a:ext>
            </a:extLst>
          </p:cNvPr>
          <p:cNvSpPr/>
          <p:nvPr/>
        </p:nvSpPr>
        <p:spPr>
          <a:xfrm>
            <a:off x="2233622" y="201721"/>
            <a:ext cx="396000" cy="396000"/>
          </a:xfrm>
          <a:prstGeom prst="rect">
            <a:avLst/>
          </a:prstGeom>
          <a:solidFill>
            <a:srgbClr val="DAA52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5</a:t>
            </a:r>
          </a:p>
        </p:txBody>
      </p:sp>
      <p:sp>
        <p:nvSpPr>
          <p:cNvPr id="40" name="Rectangle 39">
            <a:hlinkClick r:id="" action="ppaction://noaction">
              <a:snd r:embed="rId6" name="8.3.2.6 Slide 15 6 .wav"/>
            </a:hlinkClick>
            <a:extLst>
              <a:ext uri="{FF2B5EF4-FFF2-40B4-BE49-F238E27FC236}">
                <a16:creationId xmlns:a16="http://schemas.microsoft.com/office/drawing/2014/main" id="{634355B9-0211-41A5-B920-D6069870A5B3}"/>
              </a:ext>
            </a:extLst>
          </p:cNvPr>
          <p:cNvSpPr/>
          <p:nvPr/>
        </p:nvSpPr>
        <p:spPr>
          <a:xfrm>
            <a:off x="2754023" y="202604"/>
            <a:ext cx="396000" cy="396000"/>
          </a:xfrm>
          <a:prstGeom prst="rect">
            <a:avLst/>
          </a:prstGeom>
          <a:solidFill>
            <a:srgbClr val="DAA52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6</a:t>
            </a:r>
          </a:p>
        </p:txBody>
      </p:sp>
      <p:sp>
        <p:nvSpPr>
          <p:cNvPr id="41" name="Rectangle 40">
            <a:hlinkClick r:id="" action="ppaction://noaction">
              <a:snd r:embed="rId7" name="8.3.2.6 Slide 15 7 .wav"/>
            </a:hlinkClick>
            <a:extLst>
              <a:ext uri="{FF2B5EF4-FFF2-40B4-BE49-F238E27FC236}">
                <a16:creationId xmlns:a16="http://schemas.microsoft.com/office/drawing/2014/main" id="{4A7D47E3-3A9B-40D0-80BF-7982B1CF0DB5}"/>
              </a:ext>
            </a:extLst>
          </p:cNvPr>
          <p:cNvSpPr/>
          <p:nvPr/>
        </p:nvSpPr>
        <p:spPr>
          <a:xfrm>
            <a:off x="3274423" y="204478"/>
            <a:ext cx="396000" cy="396000"/>
          </a:xfrm>
          <a:prstGeom prst="rect">
            <a:avLst/>
          </a:prstGeom>
          <a:solidFill>
            <a:srgbClr val="DAA52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7</a:t>
            </a:r>
          </a:p>
        </p:txBody>
      </p:sp>
      <p:sp>
        <p:nvSpPr>
          <p:cNvPr id="42" name="Rectangle 41">
            <a:hlinkClick r:id="" action="ppaction://noaction">
              <a:snd r:embed="rId8" name="8.3.2.6 Slide 15 8 .wav"/>
            </a:hlinkClick>
            <a:extLst>
              <a:ext uri="{FF2B5EF4-FFF2-40B4-BE49-F238E27FC236}">
                <a16:creationId xmlns:a16="http://schemas.microsoft.com/office/drawing/2014/main" id="{3EAF5C0F-A842-4890-B6F9-508E1BF8E69A}"/>
              </a:ext>
            </a:extLst>
          </p:cNvPr>
          <p:cNvSpPr/>
          <p:nvPr/>
        </p:nvSpPr>
        <p:spPr>
          <a:xfrm>
            <a:off x="3794823" y="206352"/>
            <a:ext cx="396000" cy="396000"/>
          </a:xfrm>
          <a:prstGeom prst="rect">
            <a:avLst/>
          </a:prstGeom>
          <a:solidFill>
            <a:srgbClr val="DAA52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8</a:t>
            </a:r>
          </a:p>
        </p:txBody>
      </p:sp>
      <p:sp>
        <p:nvSpPr>
          <p:cNvPr id="43" name="Rectangle 42">
            <a:hlinkClick r:id="" action="ppaction://noaction">
              <a:snd r:embed="rId9" name="8.3.2.6 Slide 15 9 .wav"/>
            </a:hlinkClick>
            <a:extLst>
              <a:ext uri="{FF2B5EF4-FFF2-40B4-BE49-F238E27FC236}">
                <a16:creationId xmlns:a16="http://schemas.microsoft.com/office/drawing/2014/main" id="{26D2F616-5ED0-4B6C-9831-4E4639AE8CF3}"/>
              </a:ext>
            </a:extLst>
          </p:cNvPr>
          <p:cNvSpPr/>
          <p:nvPr/>
        </p:nvSpPr>
        <p:spPr>
          <a:xfrm>
            <a:off x="4315226" y="208229"/>
            <a:ext cx="396000" cy="396000"/>
          </a:xfrm>
          <a:prstGeom prst="rect">
            <a:avLst/>
          </a:prstGeom>
          <a:solidFill>
            <a:srgbClr val="DAA52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9</a:t>
            </a:r>
          </a:p>
        </p:txBody>
      </p:sp>
      <p:sp>
        <p:nvSpPr>
          <p:cNvPr id="45" name="Rectangle 44">
            <a:hlinkClick r:id="" action="ppaction://noaction">
              <a:snd r:embed="rId10" name="8.3.2.6 Slide 15 1 .wav"/>
            </a:hlinkClick>
            <a:extLst>
              <a:ext uri="{FF2B5EF4-FFF2-40B4-BE49-F238E27FC236}">
                <a16:creationId xmlns:a16="http://schemas.microsoft.com/office/drawing/2014/main" id="{84F9E003-6E2E-41CD-A201-4BD30A294AE3}"/>
              </a:ext>
            </a:extLst>
          </p:cNvPr>
          <p:cNvSpPr/>
          <p:nvPr/>
        </p:nvSpPr>
        <p:spPr>
          <a:xfrm>
            <a:off x="152023" y="196982"/>
            <a:ext cx="396000" cy="396000"/>
          </a:xfrm>
          <a:prstGeom prst="rect">
            <a:avLst/>
          </a:prstGeom>
          <a:solidFill>
            <a:srgbClr val="DAA52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1</a:t>
            </a:r>
          </a:p>
        </p:txBody>
      </p:sp>
      <p:sp>
        <p:nvSpPr>
          <p:cNvPr id="46" name="Rectangle 45">
            <a:hlinkClick r:id="" action="ppaction://noaction">
              <a:snd r:embed="rId11" name="8.3.2.6 Slide 15 2 .wav"/>
            </a:hlinkClick>
            <a:extLst>
              <a:ext uri="{FF2B5EF4-FFF2-40B4-BE49-F238E27FC236}">
                <a16:creationId xmlns:a16="http://schemas.microsoft.com/office/drawing/2014/main" id="{BB83C7EE-F9B8-430A-B205-CB4CA1CE9B73}"/>
              </a:ext>
            </a:extLst>
          </p:cNvPr>
          <p:cNvSpPr/>
          <p:nvPr/>
        </p:nvSpPr>
        <p:spPr>
          <a:xfrm>
            <a:off x="672423" y="198856"/>
            <a:ext cx="396000" cy="396000"/>
          </a:xfrm>
          <a:prstGeom prst="rect">
            <a:avLst/>
          </a:prstGeom>
          <a:solidFill>
            <a:srgbClr val="DAA52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2</a:t>
            </a:r>
          </a:p>
        </p:txBody>
      </p:sp>
      <p:sp>
        <p:nvSpPr>
          <p:cNvPr id="47" name="Rectangle 46">
            <a:hlinkClick r:id="" action="ppaction://noaction">
              <a:snd r:embed="rId12" name="8.3.2.6 Slide 15 3 .wav"/>
            </a:hlinkClick>
            <a:extLst>
              <a:ext uri="{FF2B5EF4-FFF2-40B4-BE49-F238E27FC236}">
                <a16:creationId xmlns:a16="http://schemas.microsoft.com/office/drawing/2014/main" id="{3EED804C-82CA-4E43-813C-C0FE12CA8C1C}"/>
              </a:ext>
            </a:extLst>
          </p:cNvPr>
          <p:cNvSpPr/>
          <p:nvPr/>
        </p:nvSpPr>
        <p:spPr>
          <a:xfrm>
            <a:off x="1192823" y="195108"/>
            <a:ext cx="396000" cy="396000"/>
          </a:xfrm>
          <a:prstGeom prst="rect">
            <a:avLst/>
          </a:prstGeom>
          <a:solidFill>
            <a:srgbClr val="DAA52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3</a:t>
            </a:r>
          </a:p>
        </p:txBody>
      </p:sp>
      <p:sp>
        <p:nvSpPr>
          <p:cNvPr id="48" name="Flowchart: Alternate Process 47">
            <a:extLst>
              <a:ext uri="{FF2B5EF4-FFF2-40B4-BE49-F238E27FC236}">
                <a16:creationId xmlns:a16="http://schemas.microsoft.com/office/drawing/2014/main" id="{E521726C-9AA4-457C-989A-59329DED49E5}"/>
              </a:ext>
            </a:extLst>
          </p:cNvPr>
          <p:cNvSpPr/>
          <p:nvPr/>
        </p:nvSpPr>
        <p:spPr>
          <a:xfrm>
            <a:off x="8299923" y="4831378"/>
            <a:ext cx="1188000" cy="287310"/>
          </a:xfrm>
          <a:prstGeom prst="flowChartAlternateProcess">
            <a:avLst/>
          </a:prstGeom>
          <a:solidFill>
            <a:srgbClr val="DAA52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
            </a:r>
            <a:endParaRPr lang="fr-FR" sz="2000" dirty="0"/>
          </a:p>
        </p:txBody>
      </p:sp>
      <p:sp>
        <p:nvSpPr>
          <p:cNvPr id="49" name="Flowchart: Alternate Process 48">
            <a:extLst>
              <a:ext uri="{FF2B5EF4-FFF2-40B4-BE49-F238E27FC236}">
                <a16:creationId xmlns:a16="http://schemas.microsoft.com/office/drawing/2014/main" id="{44FAB774-8F22-4AF0-8B98-6D8CD4810E40}"/>
              </a:ext>
            </a:extLst>
          </p:cNvPr>
          <p:cNvSpPr/>
          <p:nvPr/>
        </p:nvSpPr>
        <p:spPr>
          <a:xfrm>
            <a:off x="9571722" y="4834382"/>
            <a:ext cx="792000" cy="287310"/>
          </a:xfrm>
          <a:prstGeom prst="flowChartAlternateProcess">
            <a:avLst/>
          </a:prstGeom>
          <a:solidFill>
            <a:srgbClr val="DAA52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
            </a:r>
            <a:endParaRPr lang="fr-FR" sz="2000" dirty="0"/>
          </a:p>
        </p:txBody>
      </p:sp>
      <p:sp>
        <p:nvSpPr>
          <p:cNvPr id="51" name="Speech Bubble: Rectangle with Corners Rounded 50">
            <a:extLst>
              <a:ext uri="{FF2B5EF4-FFF2-40B4-BE49-F238E27FC236}">
                <a16:creationId xmlns:a16="http://schemas.microsoft.com/office/drawing/2014/main" id="{D5B4EF7A-33D8-462D-92A6-F8080105F6E0}"/>
              </a:ext>
            </a:extLst>
          </p:cNvPr>
          <p:cNvSpPr/>
          <p:nvPr/>
        </p:nvSpPr>
        <p:spPr>
          <a:xfrm>
            <a:off x="2663315" y="1432532"/>
            <a:ext cx="3058147" cy="1690993"/>
          </a:xfrm>
          <a:prstGeom prst="wedgeRoundRectCallout">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prstClr val="white"/>
                </a:solidFill>
                <a:latin typeface="Century Gothic" panose="020F0302020204030204"/>
              </a:rPr>
              <a:t>Verbs ending in </a:t>
            </a:r>
            <a:br>
              <a:rPr lang="en-GB" sz="2200" dirty="0">
                <a:solidFill>
                  <a:prstClr val="white"/>
                </a:solidFill>
                <a:latin typeface="Century Gothic" panose="020F0302020204030204"/>
              </a:rPr>
            </a:br>
            <a:r>
              <a:rPr lang="en-GB" sz="2200" dirty="0">
                <a:solidFill>
                  <a:prstClr val="white"/>
                </a:solidFill>
                <a:latin typeface="Century Gothic" panose="020F0302020204030204"/>
              </a:rPr>
              <a:t>-</a:t>
            </a:r>
            <a:r>
              <a:rPr lang="en-GB" sz="2200" dirty="0" err="1">
                <a:solidFill>
                  <a:prstClr val="white"/>
                </a:solidFill>
                <a:latin typeface="Century Gothic" panose="020F0302020204030204"/>
              </a:rPr>
              <a:t>ieren</a:t>
            </a:r>
            <a:r>
              <a:rPr lang="en-GB" sz="2200" dirty="0">
                <a:solidFill>
                  <a:prstClr val="white"/>
                </a:solidFill>
                <a:latin typeface="Century Gothic" panose="020F0302020204030204"/>
              </a:rPr>
              <a:t> do not add </a:t>
            </a:r>
            <a:r>
              <a:rPr lang="en-GB" sz="2200" dirty="0" err="1">
                <a:solidFill>
                  <a:prstClr val="white"/>
                </a:solidFill>
                <a:latin typeface="Century Gothic" panose="020F0302020204030204"/>
              </a:rPr>
              <a:t>ge</a:t>
            </a:r>
            <a:r>
              <a:rPr lang="en-GB" sz="2200" dirty="0">
                <a:solidFill>
                  <a:prstClr val="white"/>
                </a:solidFill>
                <a:latin typeface="Century Gothic" panose="020F0302020204030204"/>
              </a:rPr>
              <a:t>- to their past participles.</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 name="Picture 4">
            <a:extLst>
              <a:ext uri="{FF2B5EF4-FFF2-40B4-BE49-F238E27FC236}">
                <a16:creationId xmlns:a16="http://schemas.microsoft.com/office/drawing/2014/main" id="{9EC2136E-3199-4E6E-8AAE-A03E80251BAC}"/>
              </a:ext>
            </a:extLst>
          </p:cNvPr>
          <p:cNvPicPr>
            <a:picLocks noChangeAspect="1"/>
          </p:cNvPicPr>
          <p:nvPr/>
        </p:nvPicPr>
        <p:blipFill>
          <a:blip r:embed="rId13"/>
          <a:stretch>
            <a:fillRect/>
          </a:stretch>
        </p:blipFill>
        <p:spPr>
          <a:xfrm flipH="1">
            <a:off x="10632903" y="1036761"/>
            <a:ext cx="1241530" cy="740327"/>
          </a:xfrm>
          <a:prstGeom prst="rect">
            <a:avLst/>
          </a:prstGeom>
        </p:spPr>
      </p:pic>
    </p:spTree>
    <p:extLst>
      <p:ext uri="{BB962C8B-B14F-4D97-AF65-F5344CB8AC3E}">
        <p14:creationId xmlns:p14="http://schemas.microsoft.com/office/powerpoint/2010/main" val="103562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par>
                                <p:cTn id="7" presetID="10" presetClass="exit" presetSubtype="0" fill="hold" grpId="0" nodeType="withEffect">
                                  <p:stCondLst>
                                    <p:cond delay="0"/>
                                  </p:stCondLst>
                                  <p:childTnLst>
                                    <p:animEffect transition="out" filter="fade">
                                      <p:cBhvr>
                                        <p:cTn id="8" dur="500"/>
                                        <p:tgtEl>
                                          <p:spTgt spid="33"/>
                                        </p:tgtEl>
                                      </p:cBhvr>
                                    </p:animEffect>
                                    <p:set>
                                      <p:cBhvr>
                                        <p:cTn id="9" dur="1" fill="hold">
                                          <p:stCondLst>
                                            <p:cond delay="499"/>
                                          </p:stCondLst>
                                        </p:cTn>
                                        <p:tgtEl>
                                          <p:spTgt spid="3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32"/>
                                        </p:tgtEl>
                                      </p:cBhvr>
                                    </p:animEffect>
                                    <p:set>
                                      <p:cBhvr>
                                        <p:cTn id="23" dur="1" fill="hold">
                                          <p:stCondLst>
                                            <p:cond delay="499"/>
                                          </p:stCondLst>
                                        </p:cTn>
                                        <p:tgtEl>
                                          <p:spTgt spid="3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29"/>
                                        </p:tgtEl>
                                      </p:cBhvr>
                                    </p:animEffect>
                                    <p:set>
                                      <p:cBhvr>
                                        <p:cTn id="30" dur="1" fill="hold">
                                          <p:stCondLst>
                                            <p:cond delay="499"/>
                                          </p:stCondLst>
                                        </p:cTn>
                                        <p:tgtEl>
                                          <p:spTgt spid="2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31"/>
                                        </p:tgtEl>
                                      </p:cBhvr>
                                    </p:animEffect>
                                    <p:set>
                                      <p:cBhvr>
                                        <p:cTn id="44" dur="1" fill="hold">
                                          <p:stCondLst>
                                            <p:cond delay="499"/>
                                          </p:stCondLst>
                                        </p:cTn>
                                        <p:tgtEl>
                                          <p:spTgt spid="3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35"/>
                                        </p:tgtEl>
                                      </p:cBhvr>
                                    </p:animEffect>
                                    <p:set>
                                      <p:cBhvr>
                                        <p:cTn id="51" dur="1" fill="hold">
                                          <p:stCondLst>
                                            <p:cond delay="499"/>
                                          </p:stCondLst>
                                        </p:cTn>
                                        <p:tgtEl>
                                          <p:spTgt spid="3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48"/>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36"/>
                                        </p:tgtEl>
                                      </p:cBhvr>
                                    </p:animEffect>
                                    <p:set>
                                      <p:cBhvr>
                                        <p:cTn id="58" dur="1" fill="hold">
                                          <p:stCondLst>
                                            <p:cond delay="499"/>
                                          </p:stCondLst>
                                        </p:cTn>
                                        <p:tgtEl>
                                          <p:spTgt spid="3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9"/>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37"/>
                                        </p:tgtEl>
                                      </p:cBhvr>
                                    </p:animEffect>
                                    <p:set>
                                      <p:cBhvr>
                                        <p:cTn id="65" dur="1" fill="hold">
                                          <p:stCondLst>
                                            <p:cond delay="499"/>
                                          </p:stCondLst>
                                        </p:cTn>
                                        <p:tgtEl>
                                          <p:spTgt spid="37"/>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18" grpId="0" animBg="1"/>
      <p:bldP spid="22" grpId="0" animBg="1"/>
      <p:bldP spid="23" grpId="0" animBg="1"/>
      <p:bldP spid="24" grpId="0" animBg="1"/>
      <p:bldP spid="26" grpId="0" animBg="1"/>
      <p:bldP spid="4" grpId="0"/>
      <p:bldP spid="29" grpId="0"/>
      <p:bldP spid="31" grpId="0"/>
      <p:bldP spid="32" grpId="0"/>
      <p:bldP spid="33" grpId="0"/>
      <p:bldP spid="34" grpId="0"/>
      <p:bldP spid="35" grpId="0"/>
      <p:bldP spid="36" grpId="0"/>
      <p:bldP spid="37" grpId="0"/>
      <p:bldP spid="48" grpId="0" animBg="1"/>
      <p:bldP spid="49" grpId="0" animBg="1"/>
      <p:bldP spid="5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17368" cy="707849"/>
          </a:xfrm>
        </p:spPr>
        <p:txBody>
          <a:bodyPr>
            <a:normAutofit/>
          </a:bodyPr>
          <a:lstStyle/>
          <a:p>
            <a:r>
              <a:rPr lang="en-GB" sz="3600" b="1" dirty="0" err="1">
                <a:solidFill>
                  <a:schemeClr val="bg1"/>
                </a:solidFill>
              </a:rPr>
              <a:t>Einen</a:t>
            </a:r>
            <a:r>
              <a:rPr lang="en-GB" sz="3600" b="1" dirty="0">
                <a:solidFill>
                  <a:schemeClr val="bg1"/>
                </a:solidFill>
              </a:rPr>
              <a:t> Text verstehen (2)</a:t>
            </a: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296000"/>
            <a:ext cx="1187252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Knowledge about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word families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can also help you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understand more words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 text. Complete the tables with the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noun, verb, adjective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forms of these words.</a:t>
            </a:r>
          </a:p>
        </p:txBody>
      </p:sp>
      <p:graphicFrame>
        <p:nvGraphicFramePr>
          <p:cNvPr id="7" name="Table 6">
            <a:extLst>
              <a:ext uri="{FF2B5EF4-FFF2-40B4-BE49-F238E27FC236}">
                <a16:creationId xmlns:a16="http://schemas.microsoft.com/office/drawing/2014/main" id="{9B7A22CD-A1F5-435B-BA4C-B625AC333C75}"/>
              </a:ext>
            </a:extLst>
          </p:cNvPr>
          <p:cNvGraphicFramePr>
            <a:graphicFrameLocks noGrp="1"/>
          </p:cNvGraphicFramePr>
          <p:nvPr>
            <p:extLst>
              <p:ext uri="{D42A27DB-BD31-4B8C-83A1-F6EECF244321}">
                <p14:modId xmlns:p14="http://schemas.microsoft.com/office/powerpoint/2010/main" val="4058965377"/>
              </p:ext>
            </p:extLst>
          </p:nvPr>
        </p:nvGraphicFramePr>
        <p:xfrm>
          <a:off x="7401246" y="4832804"/>
          <a:ext cx="4368665" cy="914400"/>
        </p:xfrm>
        <a:graphic>
          <a:graphicData uri="http://schemas.openxmlformats.org/drawingml/2006/table">
            <a:tbl>
              <a:tblPr firstRow="1" bandRow="1">
                <a:tableStyleId>{C4B1156A-380E-4F78-BDF5-A606A8083BF9}</a:tableStyleId>
              </a:tblPr>
              <a:tblGrid>
                <a:gridCol w="1647767">
                  <a:extLst>
                    <a:ext uri="{9D8B030D-6E8A-4147-A177-3AD203B41FA5}">
                      <a16:colId xmlns:a16="http://schemas.microsoft.com/office/drawing/2014/main" val="4031716581"/>
                    </a:ext>
                  </a:extLst>
                </a:gridCol>
                <a:gridCol w="2720898">
                  <a:extLst>
                    <a:ext uri="{9D8B030D-6E8A-4147-A177-3AD203B41FA5}">
                      <a16:colId xmlns:a16="http://schemas.microsoft.com/office/drawing/2014/main" val="2608016009"/>
                    </a:ext>
                  </a:extLst>
                </a:gridCol>
              </a:tblGrid>
              <a:tr h="297180">
                <a:tc>
                  <a:txBody>
                    <a:bodyPr/>
                    <a:lstStyle/>
                    <a:p>
                      <a:r>
                        <a:rPr lang="en-GB" sz="2400" b="0" dirty="0">
                          <a:solidFill>
                            <a:schemeClr val="accent5">
                              <a:lumMod val="50000"/>
                            </a:schemeClr>
                          </a:solidFill>
                        </a:rPr>
                        <a:t>das </a:t>
                      </a:r>
                      <a:r>
                        <a:rPr lang="en-GB" sz="2400" b="0" dirty="0" err="1">
                          <a:solidFill>
                            <a:schemeClr val="accent5">
                              <a:lumMod val="50000"/>
                            </a:schemeClr>
                          </a:solidFill>
                        </a:rPr>
                        <a:t>Jahr</a:t>
                      </a:r>
                      <a:endParaRPr lang="fr-FR" sz="2400" b="0" dirty="0">
                        <a:solidFill>
                          <a:schemeClr val="accent5">
                            <a:lumMod val="50000"/>
                          </a:schemeClr>
                        </a:solidFill>
                      </a:endParaRPr>
                    </a:p>
                  </a:txBody>
                  <a:tcPr anchor="ctr"/>
                </a:tc>
                <a:tc>
                  <a:txBody>
                    <a:bodyPr/>
                    <a:lstStyle/>
                    <a:p>
                      <a:r>
                        <a:rPr lang="en-GB" sz="2400" b="0" dirty="0">
                          <a:solidFill>
                            <a:schemeClr val="accent5">
                              <a:lumMod val="50000"/>
                            </a:schemeClr>
                          </a:solidFill>
                        </a:rPr>
                        <a:t>year</a:t>
                      </a:r>
                      <a:endParaRPr lang="fr-FR" sz="2400" b="0" dirty="0">
                        <a:solidFill>
                          <a:schemeClr val="accent5">
                            <a:lumMod val="50000"/>
                          </a:schemeClr>
                        </a:solidFill>
                      </a:endParaRPr>
                    </a:p>
                  </a:txBody>
                  <a:tcPr anchor="ctr"/>
                </a:tc>
                <a:extLst>
                  <a:ext uri="{0D108BD9-81ED-4DB2-BD59-A6C34878D82A}">
                    <a16:rowId xmlns:a16="http://schemas.microsoft.com/office/drawing/2014/main" val="2775476629"/>
                  </a:ext>
                </a:extLst>
              </a:tr>
              <a:tr h="2971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rPr>
                        <a:t>16-jährig</a:t>
                      </a:r>
                      <a:endParaRPr lang="fr-FR" sz="2400" dirty="0">
                        <a:solidFill>
                          <a:schemeClr val="accent5">
                            <a:lumMod val="50000"/>
                          </a:schemeClr>
                        </a:solidFill>
                      </a:endParaRPr>
                    </a:p>
                  </a:txBody>
                  <a:tcPr anchor="ctr"/>
                </a:tc>
                <a:tc>
                  <a:txBody>
                    <a:bodyPr/>
                    <a:lstStyle/>
                    <a:p>
                      <a:r>
                        <a:rPr lang="en-GB" sz="2400" dirty="0">
                          <a:solidFill>
                            <a:schemeClr val="accent5">
                              <a:lumMod val="50000"/>
                            </a:schemeClr>
                          </a:solidFill>
                        </a:rPr>
                        <a:t>16-year-old</a:t>
                      </a:r>
                      <a:endParaRPr lang="fr-FR" sz="2400" dirty="0">
                        <a:solidFill>
                          <a:schemeClr val="accent5">
                            <a:lumMod val="50000"/>
                          </a:schemeClr>
                        </a:solidFill>
                      </a:endParaRPr>
                    </a:p>
                  </a:txBody>
                  <a:tcPr anchor="ctr"/>
                </a:tc>
                <a:extLst>
                  <a:ext uri="{0D108BD9-81ED-4DB2-BD59-A6C34878D82A}">
                    <a16:rowId xmlns:a16="http://schemas.microsoft.com/office/drawing/2014/main" val="203997180"/>
                  </a:ext>
                </a:extLst>
              </a:tr>
            </a:tbl>
          </a:graphicData>
        </a:graphic>
      </p:graphicFrame>
      <p:graphicFrame>
        <p:nvGraphicFramePr>
          <p:cNvPr id="9" name="Table 6">
            <a:extLst>
              <a:ext uri="{FF2B5EF4-FFF2-40B4-BE49-F238E27FC236}">
                <a16:creationId xmlns:a16="http://schemas.microsoft.com/office/drawing/2014/main" id="{01C37129-CB2F-4ED4-9D45-162817939A0B}"/>
              </a:ext>
            </a:extLst>
          </p:cNvPr>
          <p:cNvGraphicFramePr>
            <a:graphicFrameLocks noGrp="1"/>
          </p:cNvGraphicFramePr>
          <p:nvPr>
            <p:extLst>
              <p:ext uri="{D42A27DB-BD31-4B8C-83A1-F6EECF244321}">
                <p14:modId xmlns:p14="http://schemas.microsoft.com/office/powerpoint/2010/main" val="4027079894"/>
              </p:ext>
            </p:extLst>
          </p:nvPr>
        </p:nvGraphicFramePr>
        <p:xfrm>
          <a:off x="770176" y="2466523"/>
          <a:ext cx="4752296" cy="914400"/>
        </p:xfrm>
        <a:graphic>
          <a:graphicData uri="http://schemas.openxmlformats.org/drawingml/2006/table">
            <a:tbl>
              <a:tblPr firstRow="1" bandRow="1">
                <a:tableStyleId>{C4B1156A-380E-4F78-BDF5-A606A8083BF9}</a:tableStyleId>
              </a:tblPr>
              <a:tblGrid>
                <a:gridCol w="2187516">
                  <a:extLst>
                    <a:ext uri="{9D8B030D-6E8A-4147-A177-3AD203B41FA5}">
                      <a16:colId xmlns:a16="http://schemas.microsoft.com/office/drawing/2014/main" val="4031716581"/>
                    </a:ext>
                  </a:extLst>
                </a:gridCol>
                <a:gridCol w="2564780">
                  <a:extLst>
                    <a:ext uri="{9D8B030D-6E8A-4147-A177-3AD203B41FA5}">
                      <a16:colId xmlns:a16="http://schemas.microsoft.com/office/drawing/2014/main" val="2608016009"/>
                    </a:ext>
                  </a:extLst>
                </a:gridCol>
              </a:tblGrid>
              <a:tr h="0">
                <a:tc>
                  <a:txBody>
                    <a:bodyPr/>
                    <a:lstStyle/>
                    <a:p>
                      <a:r>
                        <a:rPr lang="en-GB" sz="2400" b="0" dirty="0">
                          <a:solidFill>
                            <a:schemeClr val="accent5">
                              <a:lumMod val="50000"/>
                            </a:schemeClr>
                          </a:solidFill>
                        </a:rPr>
                        <a:t>der </a:t>
                      </a:r>
                      <a:r>
                        <a:rPr lang="en-GB" sz="2400" b="0" dirty="0" err="1">
                          <a:solidFill>
                            <a:schemeClr val="accent5">
                              <a:lumMod val="50000"/>
                            </a:schemeClr>
                          </a:solidFill>
                        </a:rPr>
                        <a:t>Körper</a:t>
                      </a:r>
                      <a:endParaRPr lang="fr-FR" sz="2400" b="0" dirty="0">
                        <a:solidFill>
                          <a:schemeClr val="accent5">
                            <a:lumMod val="50000"/>
                          </a:schemeClr>
                        </a:solidFill>
                      </a:endParaRPr>
                    </a:p>
                  </a:txBody>
                  <a:tcPr anchor="ctr"/>
                </a:tc>
                <a:tc>
                  <a:txBody>
                    <a:bodyPr/>
                    <a:lstStyle/>
                    <a:p>
                      <a:r>
                        <a:rPr lang="en-GB" sz="2400" b="0" dirty="0">
                          <a:solidFill>
                            <a:schemeClr val="accent5">
                              <a:lumMod val="50000"/>
                            </a:schemeClr>
                          </a:solidFill>
                        </a:rPr>
                        <a:t>body</a:t>
                      </a:r>
                      <a:endParaRPr lang="fr-FR" sz="2400" b="0" dirty="0">
                        <a:solidFill>
                          <a:schemeClr val="accent5">
                            <a:lumMod val="50000"/>
                          </a:schemeClr>
                        </a:solidFill>
                      </a:endParaRPr>
                    </a:p>
                  </a:txBody>
                  <a:tcPr anchor="ctr"/>
                </a:tc>
                <a:extLst>
                  <a:ext uri="{0D108BD9-81ED-4DB2-BD59-A6C34878D82A}">
                    <a16:rowId xmlns:a16="http://schemas.microsoft.com/office/drawing/2014/main" val="3121856592"/>
                  </a:ext>
                </a:extLst>
              </a:tr>
              <a:tr h="0">
                <a:tc>
                  <a:txBody>
                    <a:bodyPr/>
                    <a:lstStyle/>
                    <a:p>
                      <a:r>
                        <a:rPr lang="en-GB" sz="2400" dirty="0" err="1">
                          <a:solidFill>
                            <a:schemeClr val="accent5">
                              <a:lumMod val="50000"/>
                            </a:schemeClr>
                          </a:solidFill>
                        </a:rPr>
                        <a:t>körperlich</a:t>
                      </a:r>
                      <a:endParaRPr lang="fr-FR" sz="2400" dirty="0">
                        <a:solidFill>
                          <a:schemeClr val="accent5">
                            <a:lumMod val="50000"/>
                          </a:schemeClr>
                        </a:solidFill>
                      </a:endParaRPr>
                    </a:p>
                  </a:txBody>
                  <a:tcPr anchor="ctr"/>
                </a:tc>
                <a:tc>
                  <a:txBody>
                    <a:bodyPr/>
                    <a:lstStyle/>
                    <a:p>
                      <a:r>
                        <a:rPr lang="en-GB" sz="2400" dirty="0">
                          <a:solidFill>
                            <a:schemeClr val="accent5">
                              <a:lumMod val="50000"/>
                            </a:schemeClr>
                          </a:solidFill>
                        </a:rPr>
                        <a:t>bodily, physical</a:t>
                      </a:r>
                      <a:endParaRPr lang="fr-FR" sz="2400" dirty="0">
                        <a:solidFill>
                          <a:schemeClr val="accent5">
                            <a:lumMod val="50000"/>
                          </a:schemeClr>
                        </a:solidFill>
                      </a:endParaRPr>
                    </a:p>
                  </a:txBody>
                  <a:tcPr anchor="ctr"/>
                </a:tc>
                <a:extLst>
                  <a:ext uri="{0D108BD9-81ED-4DB2-BD59-A6C34878D82A}">
                    <a16:rowId xmlns:a16="http://schemas.microsoft.com/office/drawing/2014/main" val="2775476629"/>
                  </a:ext>
                </a:extLst>
              </a:tr>
            </a:tbl>
          </a:graphicData>
        </a:graphic>
      </p:graphicFrame>
      <p:graphicFrame>
        <p:nvGraphicFramePr>
          <p:cNvPr id="11" name="Table 6">
            <a:extLst>
              <a:ext uri="{FF2B5EF4-FFF2-40B4-BE49-F238E27FC236}">
                <a16:creationId xmlns:a16="http://schemas.microsoft.com/office/drawing/2014/main" id="{7BEA474A-E622-4BA7-AAF4-7D6402BB6C83}"/>
              </a:ext>
            </a:extLst>
          </p:cNvPr>
          <p:cNvGraphicFramePr>
            <a:graphicFrameLocks noGrp="1"/>
          </p:cNvGraphicFramePr>
          <p:nvPr>
            <p:extLst>
              <p:ext uri="{D42A27DB-BD31-4B8C-83A1-F6EECF244321}">
                <p14:modId xmlns:p14="http://schemas.microsoft.com/office/powerpoint/2010/main" val="3443020211"/>
              </p:ext>
            </p:extLst>
          </p:nvPr>
        </p:nvGraphicFramePr>
        <p:xfrm>
          <a:off x="770176" y="3766172"/>
          <a:ext cx="3894987" cy="914400"/>
        </p:xfrm>
        <a:graphic>
          <a:graphicData uri="http://schemas.openxmlformats.org/drawingml/2006/table">
            <a:tbl>
              <a:tblPr firstRow="1" bandRow="1">
                <a:tableStyleId>{C4B1156A-380E-4F78-BDF5-A606A8083BF9}</a:tableStyleId>
              </a:tblPr>
              <a:tblGrid>
                <a:gridCol w="1639302">
                  <a:extLst>
                    <a:ext uri="{9D8B030D-6E8A-4147-A177-3AD203B41FA5}">
                      <a16:colId xmlns:a16="http://schemas.microsoft.com/office/drawing/2014/main" val="4031716581"/>
                    </a:ext>
                  </a:extLst>
                </a:gridCol>
                <a:gridCol w="2255685">
                  <a:extLst>
                    <a:ext uri="{9D8B030D-6E8A-4147-A177-3AD203B41FA5}">
                      <a16:colId xmlns:a16="http://schemas.microsoft.com/office/drawing/2014/main" val="2608016009"/>
                    </a:ext>
                  </a:extLst>
                </a:gridCol>
              </a:tblGrid>
              <a:tr h="0">
                <a:tc>
                  <a:txBody>
                    <a:bodyPr/>
                    <a:lstStyle/>
                    <a:p>
                      <a:r>
                        <a:rPr lang="fr-FR" sz="2400" b="0" dirty="0" err="1">
                          <a:solidFill>
                            <a:schemeClr val="accent5">
                              <a:lumMod val="50000"/>
                            </a:schemeClr>
                          </a:solidFill>
                        </a:rPr>
                        <a:t>bauen</a:t>
                      </a:r>
                      <a:endParaRPr lang="fr-FR" sz="2400" b="0" dirty="0">
                        <a:solidFill>
                          <a:schemeClr val="accent5">
                            <a:lumMod val="50000"/>
                          </a:schemeClr>
                        </a:solidFill>
                      </a:endParaRPr>
                    </a:p>
                  </a:txBody>
                  <a:tcPr anchor="ctr"/>
                </a:tc>
                <a:tc>
                  <a:txBody>
                    <a:bodyPr/>
                    <a:lstStyle/>
                    <a:p>
                      <a:r>
                        <a:rPr lang="en-GB" sz="2400" b="0" dirty="0">
                          <a:solidFill>
                            <a:schemeClr val="accent5">
                              <a:lumMod val="50000"/>
                            </a:schemeClr>
                          </a:solidFill>
                        </a:rPr>
                        <a:t>to build</a:t>
                      </a:r>
                      <a:endParaRPr lang="fr-FR" sz="2400" b="0" dirty="0">
                        <a:solidFill>
                          <a:schemeClr val="accent5">
                            <a:lumMod val="50000"/>
                          </a:schemeClr>
                        </a:solidFill>
                      </a:endParaRPr>
                    </a:p>
                  </a:txBody>
                  <a:tcPr anchor="ctr"/>
                </a:tc>
                <a:extLst>
                  <a:ext uri="{0D108BD9-81ED-4DB2-BD59-A6C34878D82A}">
                    <a16:rowId xmlns:a16="http://schemas.microsoft.com/office/drawing/2014/main" val="3121856592"/>
                  </a:ext>
                </a:extLst>
              </a:tr>
              <a:tr h="0">
                <a:tc>
                  <a:txBody>
                    <a:bodyPr/>
                    <a:lstStyle/>
                    <a:p>
                      <a:r>
                        <a:rPr lang="en-GB" sz="2400" dirty="0">
                          <a:solidFill>
                            <a:schemeClr val="accent5">
                              <a:lumMod val="50000"/>
                            </a:schemeClr>
                          </a:solidFill>
                        </a:rPr>
                        <a:t>der </a:t>
                      </a:r>
                      <a:r>
                        <a:rPr lang="en-GB" sz="2400" dirty="0" err="1">
                          <a:solidFill>
                            <a:schemeClr val="accent5">
                              <a:lumMod val="50000"/>
                            </a:schemeClr>
                          </a:solidFill>
                        </a:rPr>
                        <a:t>Bau</a:t>
                      </a:r>
                      <a:endParaRPr lang="fr-FR" sz="2400" dirty="0">
                        <a:solidFill>
                          <a:schemeClr val="accent5">
                            <a:lumMod val="50000"/>
                          </a:schemeClr>
                        </a:solidFill>
                      </a:endParaRPr>
                    </a:p>
                  </a:txBody>
                  <a:tcPr anchor="ctr"/>
                </a:tc>
                <a:tc>
                  <a:txBody>
                    <a:bodyPr/>
                    <a:lstStyle/>
                    <a:p>
                      <a:r>
                        <a:rPr lang="en-GB" sz="2400" dirty="0">
                          <a:solidFill>
                            <a:schemeClr val="accent5">
                              <a:lumMod val="50000"/>
                            </a:schemeClr>
                          </a:solidFill>
                        </a:rPr>
                        <a:t>construction</a:t>
                      </a:r>
                      <a:endParaRPr lang="fr-FR" sz="2400" dirty="0">
                        <a:solidFill>
                          <a:schemeClr val="accent5">
                            <a:lumMod val="50000"/>
                          </a:schemeClr>
                        </a:solidFill>
                      </a:endParaRPr>
                    </a:p>
                  </a:txBody>
                  <a:tcPr anchor="ctr"/>
                </a:tc>
                <a:extLst>
                  <a:ext uri="{0D108BD9-81ED-4DB2-BD59-A6C34878D82A}">
                    <a16:rowId xmlns:a16="http://schemas.microsoft.com/office/drawing/2014/main" val="2775476629"/>
                  </a:ext>
                </a:extLst>
              </a:tr>
            </a:tbl>
          </a:graphicData>
        </a:graphic>
      </p:graphicFrame>
      <p:graphicFrame>
        <p:nvGraphicFramePr>
          <p:cNvPr id="17" name="Table 6">
            <a:extLst>
              <a:ext uri="{FF2B5EF4-FFF2-40B4-BE49-F238E27FC236}">
                <a16:creationId xmlns:a16="http://schemas.microsoft.com/office/drawing/2014/main" id="{A1510192-49D9-4730-86CD-88BA182009EB}"/>
              </a:ext>
            </a:extLst>
          </p:cNvPr>
          <p:cNvGraphicFramePr>
            <a:graphicFrameLocks noGrp="1"/>
          </p:cNvGraphicFramePr>
          <p:nvPr>
            <p:extLst>
              <p:ext uri="{D42A27DB-BD31-4B8C-83A1-F6EECF244321}">
                <p14:modId xmlns:p14="http://schemas.microsoft.com/office/powerpoint/2010/main" val="1638090631"/>
              </p:ext>
            </p:extLst>
          </p:nvPr>
        </p:nvGraphicFramePr>
        <p:xfrm>
          <a:off x="7401246" y="2867539"/>
          <a:ext cx="4085643" cy="914400"/>
        </p:xfrm>
        <a:graphic>
          <a:graphicData uri="http://schemas.openxmlformats.org/drawingml/2006/table">
            <a:tbl>
              <a:tblPr firstRow="1" bandRow="1">
                <a:tableStyleId>{C4B1156A-380E-4F78-BDF5-A606A8083BF9}</a:tableStyleId>
              </a:tblPr>
              <a:tblGrid>
                <a:gridCol w="2174991">
                  <a:extLst>
                    <a:ext uri="{9D8B030D-6E8A-4147-A177-3AD203B41FA5}">
                      <a16:colId xmlns:a16="http://schemas.microsoft.com/office/drawing/2014/main" val="4031716581"/>
                    </a:ext>
                  </a:extLst>
                </a:gridCol>
                <a:gridCol w="1910652">
                  <a:extLst>
                    <a:ext uri="{9D8B030D-6E8A-4147-A177-3AD203B41FA5}">
                      <a16:colId xmlns:a16="http://schemas.microsoft.com/office/drawing/2014/main" val="2608016009"/>
                    </a:ext>
                  </a:extLst>
                </a:gridCol>
              </a:tblGrid>
              <a:tr h="0">
                <a:tc>
                  <a:txBody>
                    <a:bodyPr/>
                    <a:lstStyle/>
                    <a:p>
                      <a:r>
                        <a:rPr lang="fr-FR" sz="2400" b="0" dirty="0" err="1">
                          <a:solidFill>
                            <a:schemeClr val="accent5">
                              <a:lumMod val="50000"/>
                            </a:schemeClr>
                          </a:solidFill>
                        </a:rPr>
                        <a:t>studieren</a:t>
                      </a:r>
                      <a:endParaRPr lang="fr-FR" sz="2400" b="0" dirty="0">
                        <a:solidFill>
                          <a:schemeClr val="accent5">
                            <a:lumMod val="50000"/>
                          </a:schemeClr>
                        </a:solidFill>
                      </a:endParaRPr>
                    </a:p>
                  </a:txBody>
                  <a:tcPr anchor="ctr"/>
                </a:tc>
                <a:tc>
                  <a:txBody>
                    <a:bodyPr/>
                    <a:lstStyle/>
                    <a:p>
                      <a:r>
                        <a:rPr lang="en-GB" sz="2400" b="0" dirty="0">
                          <a:solidFill>
                            <a:schemeClr val="accent5">
                              <a:lumMod val="50000"/>
                            </a:schemeClr>
                          </a:solidFill>
                        </a:rPr>
                        <a:t>to study</a:t>
                      </a:r>
                      <a:endParaRPr lang="fr-FR" sz="2400" b="0" dirty="0">
                        <a:solidFill>
                          <a:schemeClr val="accent5">
                            <a:lumMod val="50000"/>
                          </a:schemeClr>
                        </a:solidFill>
                      </a:endParaRPr>
                    </a:p>
                  </a:txBody>
                  <a:tcPr anchor="ctr"/>
                </a:tc>
                <a:extLst>
                  <a:ext uri="{0D108BD9-81ED-4DB2-BD59-A6C34878D82A}">
                    <a16:rowId xmlns:a16="http://schemas.microsoft.com/office/drawing/2014/main" val="3121856592"/>
                  </a:ext>
                </a:extLst>
              </a:tr>
              <a:tr h="0">
                <a:tc>
                  <a:txBody>
                    <a:bodyPr/>
                    <a:lstStyle/>
                    <a:p>
                      <a:r>
                        <a:rPr lang="en-GB" sz="2400" dirty="0">
                          <a:solidFill>
                            <a:schemeClr val="accent5">
                              <a:lumMod val="50000"/>
                            </a:schemeClr>
                          </a:solidFill>
                        </a:rPr>
                        <a:t>der Student</a:t>
                      </a:r>
                      <a:endParaRPr lang="fr-FR" sz="2400" dirty="0">
                        <a:solidFill>
                          <a:schemeClr val="accent5">
                            <a:lumMod val="50000"/>
                          </a:schemeClr>
                        </a:solidFill>
                      </a:endParaRPr>
                    </a:p>
                  </a:txBody>
                  <a:tcPr anchor="ctr"/>
                </a:tc>
                <a:tc>
                  <a:txBody>
                    <a:bodyPr/>
                    <a:lstStyle/>
                    <a:p>
                      <a:r>
                        <a:rPr lang="en-GB" sz="2400" dirty="0">
                          <a:solidFill>
                            <a:schemeClr val="accent5">
                              <a:lumMod val="50000"/>
                            </a:schemeClr>
                          </a:solidFill>
                        </a:rPr>
                        <a:t>student</a:t>
                      </a:r>
                      <a:endParaRPr lang="fr-FR" sz="2400" dirty="0">
                        <a:solidFill>
                          <a:schemeClr val="accent5">
                            <a:lumMod val="50000"/>
                          </a:schemeClr>
                        </a:solidFill>
                      </a:endParaRPr>
                    </a:p>
                  </a:txBody>
                  <a:tcPr anchor="ctr"/>
                </a:tc>
                <a:extLst>
                  <a:ext uri="{0D108BD9-81ED-4DB2-BD59-A6C34878D82A}">
                    <a16:rowId xmlns:a16="http://schemas.microsoft.com/office/drawing/2014/main" val="2775476629"/>
                  </a:ext>
                </a:extLst>
              </a:tr>
            </a:tbl>
          </a:graphicData>
        </a:graphic>
      </p:graphicFrame>
      <p:graphicFrame>
        <p:nvGraphicFramePr>
          <p:cNvPr id="18" name="Table 6">
            <a:extLst>
              <a:ext uri="{FF2B5EF4-FFF2-40B4-BE49-F238E27FC236}">
                <a16:creationId xmlns:a16="http://schemas.microsoft.com/office/drawing/2014/main" id="{96F7A65F-7D4E-42D2-AFA3-7D788FE50BDD}"/>
              </a:ext>
            </a:extLst>
          </p:cNvPr>
          <p:cNvGraphicFramePr>
            <a:graphicFrameLocks noGrp="1"/>
          </p:cNvGraphicFramePr>
          <p:nvPr>
            <p:extLst>
              <p:ext uri="{D42A27DB-BD31-4B8C-83A1-F6EECF244321}">
                <p14:modId xmlns:p14="http://schemas.microsoft.com/office/powerpoint/2010/main" val="94583138"/>
              </p:ext>
            </p:extLst>
          </p:nvPr>
        </p:nvGraphicFramePr>
        <p:xfrm>
          <a:off x="770176" y="5151273"/>
          <a:ext cx="5352658" cy="914400"/>
        </p:xfrm>
        <a:graphic>
          <a:graphicData uri="http://schemas.openxmlformats.org/drawingml/2006/table">
            <a:tbl>
              <a:tblPr firstRow="1" bandRow="1">
                <a:tableStyleId>{C4B1156A-380E-4F78-BDF5-A606A8083BF9}</a:tableStyleId>
              </a:tblPr>
              <a:tblGrid>
                <a:gridCol w="2397585">
                  <a:extLst>
                    <a:ext uri="{9D8B030D-6E8A-4147-A177-3AD203B41FA5}">
                      <a16:colId xmlns:a16="http://schemas.microsoft.com/office/drawing/2014/main" val="4031716581"/>
                    </a:ext>
                  </a:extLst>
                </a:gridCol>
                <a:gridCol w="2955073">
                  <a:extLst>
                    <a:ext uri="{9D8B030D-6E8A-4147-A177-3AD203B41FA5}">
                      <a16:colId xmlns:a16="http://schemas.microsoft.com/office/drawing/2014/main" val="2608016009"/>
                    </a:ext>
                  </a:extLst>
                </a:gridCol>
              </a:tblGrid>
              <a:tr h="196041">
                <a:tc>
                  <a:txBody>
                    <a:bodyPr/>
                    <a:lstStyle/>
                    <a:p>
                      <a:r>
                        <a:rPr lang="fr-FR" sz="2400" b="0" dirty="0">
                          <a:solidFill>
                            <a:schemeClr val="accent5">
                              <a:lumMod val="50000"/>
                            </a:schemeClr>
                          </a:solidFill>
                        </a:rPr>
                        <a:t>die </a:t>
                      </a:r>
                      <a:r>
                        <a:rPr lang="fr-FR" sz="2400" b="0" dirty="0" err="1">
                          <a:solidFill>
                            <a:schemeClr val="accent5">
                              <a:lumMod val="50000"/>
                            </a:schemeClr>
                          </a:solidFill>
                        </a:rPr>
                        <a:t>Ausbildung</a:t>
                      </a:r>
                      <a:endParaRPr lang="fr-FR" sz="2400" b="0" dirty="0">
                        <a:solidFill>
                          <a:schemeClr val="accent5">
                            <a:lumMod val="50000"/>
                          </a:schemeClr>
                        </a:solidFill>
                      </a:endParaRPr>
                    </a:p>
                  </a:txBody>
                  <a:tcPr anchor="ctr"/>
                </a:tc>
                <a:tc>
                  <a:txBody>
                    <a:bodyPr/>
                    <a:lstStyle/>
                    <a:p>
                      <a:r>
                        <a:rPr lang="en-GB" sz="2400" b="0" dirty="0">
                          <a:solidFill>
                            <a:schemeClr val="accent5">
                              <a:lumMod val="50000"/>
                            </a:schemeClr>
                          </a:solidFill>
                        </a:rPr>
                        <a:t>training</a:t>
                      </a:r>
                      <a:endParaRPr lang="fr-FR" sz="2400" b="0" dirty="0">
                        <a:solidFill>
                          <a:schemeClr val="accent5">
                            <a:lumMod val="50000"/>
                          </a:schemeClr>
                        </a:solidFill>
                      </a:endParaRPr>
                    </a:p>
                  </a:txBody>
                  <a:tcPr anchor="ctr"/>
                </a:tc>
                <a:extLst>
                  <a:ext uri="{0D108BD9-81ED-4DB2-BD59-A6C34878D82A}">
                    <a16:rowId xmlns:a16="http://schemas.microsoft.com/office/drawing/2014/main" val="3121856592"/>
                  </a:ext>
                </a:extLst>
              </a:tr>
              <a:tr h="196041">
                <a:tc>
                  <a:txBody>
                    <a:bodyPr/>
                    <a:lstStyle/>
                    <a:p>
                      <a:r>
                        <a:rPr lang="en-GB" sz="2400" dirty="0" err="1">
                          <a:solidFill>
                            <a:schemeClr val="accent5">
                              <a:lumMod val="50000"/>
                            </a:schemeClr>
                          </a:solidFill>
                        </a:rPr>
                        <a:t>ausbilden</a:t>
                      </a:r>
                      <a:endParaRPr lang="fr-FR" sz="2400" dirty="0">
                        <a:solidFill>
                          <a:schemeClr val="accent5">
                            <a:lumMod val="50000"/>
                          </a:schemeClr>
                        </a:solidFill>
                      </a:endParaRPr>
                    </a:p>
                  </a:txBody>
                  <a:tcPr anchor="ctr"/>
                </a:tc>
                <a:tc>
                  <a:txBody>
                    <a:bodyPr/>
                    <a:lstStyle/>
                    <a:p>
                      <a:r>
                        <a:rPr lang="en-GB" sz="2400" dirty="0">
                          <a:solidFill>
                            <a:schemeClr val="accent5">
                              <a:lumMod val="50000"/>
                            </a:schemeClr>
                          </a:solidFill>
                        </a:rPr>
                        <a:t>to train someone</a:t>
                      </a:r>
                      <a:endParaRPr lang="fr-FR" sz="2400" dirty="0">
                        <a:solidFill>
                          <a:schemeClr val="accent5">
                            <a:lumMod val="50000"/>
                          </a:schemeClr>
                        </a:solidFill>
                      </a:endParaRPr>
                    </a:p>
                  </a:txBody>
                  <a:tcPr anchor="ctr"/>
                </a:tc>
                <a:extLst>
                  <a:ext uri="{0D108BD9-81ED-4DB2-BD59-A6C34878D82A}">
                    <a16:rowId xmlns:a16="http://schemas.microsoft.com/office/drawing/2014/main" val="2775476629"/>
                  </a:ext>
                </a:extLst>
              </a:tr>
            </a:tbl>
          </a:graphicData>
        </a:graphic>
      </p:graphicFrame>
      <p:sp>
        <p:nvSpPr>
          <p:cNvPr id="22" name="Rounded Rectangle 11">
            <a:extLst>
              <a:ext uri="{FF2B5EF4-FFF2-40B4-BE49-F238E27FC236}">
                <a16:creationId xmlns:a16="http://schemas.microsoft.com/office/drawing/2014/main" id="{7CD20405-5728-42E8-A3CC-DA2B658BA3EC}"/>
              </a:ext>
            </a:extLst>
          </p:cNvPr>
          <p:cNvSpPr/>
          <p:nvPr/>
        </p:nvSpPr>
        <p:spPr>
          <a:xfrm>
            <a:off x="9452225" y="247045"/>
            <a:ext cx="2506975"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156319AC-53E7-4218-A2BD-81D9681B5953}"/>
              </a:ext>
            </a:extLst>
          </p:cNvPr>
          <p:cNvSpPr txBox="1"/>
          <p:nvPr/>
        </p:nvSpPr>
        <p:spPr>
          <a:xfrm>
            <a:off x="197316" y="2691001"/>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A63EC0EF-CCB1-419B-9979-CC83E43E63DA}"/>
              </a:ext>
            </a:extLst>
          </p:cNvPr>
          <p:cNvSpPr txBox="1"/>
          <p:nvPr/>
        </p:nvSpPr>
        <p:spPr>
          <a:xfrm>
            <a:off x="197316" y="4012057"/>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8BC9C856-5B5F-4E25-BB1B-9539EF518CD5}"/>
              </a:ext>
            </a:extLst>
          </p:cNvPr>
          <p:cNvSpPr txBox="1"/>
          <p:nvPr/>
        </p:nvSpPr>
        <p:spPr>
          <a:xfrm>
            <a:off x="197316" y="5374423"/>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C492434A-37D5-4FD1-A56F-5C408402977D}"/>
              </a:ext>
            </a:extLst>
          </p:cNvPr>
          <p:cNvSpPr txBox="1"/>
          <p:nvPr/>
        </p:nvSpPr>
        <p:spPr>
          <a:xfrm>
            <a:off x="6828268" y="3058152"/>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37E64703-B8F9-4EAF-AEE9-5A61F9DD8405}"/>
              </a:ext>
            </a:extLst>
          </p:cNvPr>
          <p:cNvSpPr txBox="1"/>
          <p:nvPr/>
        </p:nvSpPr>
        <p:spPr>
          <a:xfrm>
            <a:off x="6828268" y="5000037"/>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15FA311B-78E4-446A-9F15-11065CFEDE61}"/>
              </a:ext>
            </a:extLst>
          </p:cNvPr>
          <p:cNvSpPr/>
          <p:nvPr/>
        </p:nvSpPr>
        <p:spPr>
          <a:xfrm>
            <a:off x="833786" y="5234643"/>
            <a:ext cx="2286142" cy="34275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ectangle 74">
            <a:extLst>
              <a:ext uri="{FF2B5EF4-FFF2-40B4-BE49-F238E27FC236}">
                <a16:creationId xmlns:a16="http://schemas.microsoft.com/office/drawing/2014/main" id="{334EE535-28F5-4841-9B27-50A2B66D3831}"/>
              </a:ext>
            </a:extLst>
          </p:cNvPr>
          <p:cNvSpPr/>
          <p:nvPr/>
        </p:nvSpPr>
        <p:spPr>
          <a:xfrm>
            <a:off x="858985" y="5675211"/>
            <a:ext cx="1587659" cy="342750"/>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6" name="Rectangle 75">
            <a:extLst>
              <a:ext uri="{FF2B5EF4-FFF2-40B4-BE49-F238E27FC236}">
                <a16:creationId xmlns:a16="http://schemas.microsoft.com/office/drawing/2014/main" id="{894D5E56-E7A4-407F-AC62-04187FA4D0D5}"/>
              </a:ext>
            </a:extLst>
          </p:cNvPr>
          <p:cNvSpPr/>
          <p:nvPr/>
        </p:nvSpPr>
        <p:spPr>
          <a:xfrm>
            <a:off x="803627" y="3821623"/>
            <a:ext cx="1354946" cy="301137"/>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8" name="Rectangle 77">
            <a:extLst>
              <a:ext uri="{FF2B5EF4-FFF2-40B4-BE49-F238E27FC236}">
                <a16:creationId xmlns:a16="http://schemas.microsoft.com/office/drawing/2014/main" id="{A65AE81B-1709-4B93-9BF0-9A4035DE43CA}"/>
              </a:ext>
            </a:extLst>
          </p:cNvPr>
          <p:cNvSpPr/>
          <p:nvPr/>
        </p:nvSpPr>
        <p:spPr>
          <a:xfrm>
            <a:off x="1443463" y="4309903"/>
            <a:ext cx="756872" cy="301137"/>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Rectangle 78">
            <a:extLst>
              <a:ext uri="{FF2B5EF4-FFF2-40B4-BE49-F238E27FC236}">
                <a16:creationId xmlns:a16="http://schemas.microsoft.com/office/drawing/2014/main" id="{07A184AE-3D63-49AB-BB85-6CADB8F7F13D}"/>
              </a:ext>
            </a:extLst>
          </p:cNvPr>
          <p:cNvSpPr/>
          <p:nvPr/>
        </p:nvSpPr>
        <p:spPr>
          <a:xfrm>
            <a:off x="9122629" y="5328148"/>
            <a:ext cx="1719592" cy="381006"/>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4" name="Rectangle 83">
            <a:extLst>
              <a:ext uri="{FF2B5EF4-FFF2-40B4-BE49-F238E27FC236}">
                <a16:creationId xmlns:a16="http://schemas.microsoft.com/office/drawing/2014/main" id="{4EE65BDE-33F1-49F7-B8AD-6A8EB5B0E393}"/>
              </a:ext>
            </a:extLst>
          </p:cNvPr>
          <p:cNvSpPr/>
          <p:nvPr/>
        </p:nvSpPr>
        <p:spPr>
          <a:xfrm>
            <a:off x="7486711" y="2912704"/>
            <a:ext cx="1591004" cy="376281"/>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5" name="Rectangle 84">
            <a:extLst>
              <a:ext uri="{FF2B5EF4-FFF2-40B4-BE49-F238E27FC236}">
                <a16:creationId xmlns:a16="http://schemas.microsoft.com/office/drawing/2014/main" id="{0110B547-A166-4D04-AB58-74048FFE9399}"/>
              </a:ext>
            </a:extLst>
          </p:cNvPr>
          <p:cNvSpPr/>
          <p:nvPr/>
        </p:nvSpPr>
        <p:spPr>
          <a:xfrm>
            <a:off x="9643080" y="3426117"/>
            <a:ext cx="1719592" cy="270093"/>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6" name="Rectangle 85">
            <a:extLst>
              <a:ext uri="{FF2B5EF4-FFF2-40B4-BE49-F238E27FC236}">
                <a16:creationId xmlns:a16="http://schemas.microsoft.com/office/drawing/2014/main" id="{3147AD07-DA52-467C-B8FB-0A81442641F8}"/>
              </a:ext>
            </a:extLst>
          </p:cNvPr>
          <p:cNvSpPr/>
          <p:nvPr/>
        </p:nvSpPr>
        <p:spPr>
          <a:xfrm>
            <a:off x="855640" y="2524543"/>
            <a:ext cx="1591004" cy="376281"/>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Rectangle 86">
            <a:extLst>
              <a:ext uri="{FF2B5EF4-FFF2-40B4-BE49-F238E27FC236}">
                <a16:creationId xmlns:a16="http://schemas.microsoft.com/office/drawing/2014/main" id="{7C0FA7BD-7F65-4405-97A9-E34F8DD17B78}"/>
              </a:ext>
            </a:extLst>
          </p:cNvPr>
          <p:cNvSpPr/>
          <p:nvPr/>
        </p:nvSpPr>
        <p:spPr>
          <a:xfrm>
            <a:off x="3051366" y="3002266"/>
            <a:ext cx="2319569" cy="353033"/>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9AA0059F-540C-4B43-9940-5D4FA1F67476}"/>
              </a:ext>
            </a:extLst>
          </p:cNvPr>
          <p:cNvSpPr/>
          <p:nvPr/>
        </p:nvSpPr>
        <p:spPr>
          <a:xfrm>
            <a:off x="9100039" y="4863365"/>
            <a:ext cx="1354946" cy="39931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41" name="Picture 4" descr="Graduation Cap, Graduation Hat, Education, Success">
            <a:extLst>
              <a:ext uri="{FF2B5EF4-FFF2-40B4-BE49-F238E27FC236}">
                <a16:creationId xmlns:a16="http://schemas.microsoft.com/office/drawing/2014/main" id="{3FEBA0DD-82B9-49CB-BE31-4B0EE815CA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56999" y="3365035"/>
            <a:ext cx="1069513" cy="792108"/>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uman Body, Circulatory System, Circulation, Blood">
            <a:extLst>
              <a:ext uri="{FF2B5EF4-FFF2-40B4-BE49-F238E27FC236}">
                <a16:creationId xmlns:a16="http://schemas.microsoft.com/office/drawing/2014/main" id="{9531A080-5086-4A79-9E26-CCC8C0221D2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0999" y="2197450"/>
            <a:ext cx="696750" cy="13935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Lawrence Crane Clip Art">
            <a:extLst>
              <a:ext uri="{FF2B5EF4-FFF2-40B4-BE49-F238E27FC236}">
                <a16:creationId xmlns:a16="http://schemas.microsoft.com/office/drawing/2014/main" id="{99723F53-4124-431D-9B1A-795E185C72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24047" y="3690651"/>
            <a:ext cx="1113702" cy="106544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alendar, Monthly, Office, Schedule">
            <a:extLst>
              <a:ext uri="{FF2B5EF4-FFF2-40B4-BE49-F238E27FC236}">
                <a16:creationId xmlns:a16="http://schemas.microsoft.com/office/drawing/2014/main" id="{5330D43F-37F1-4DC9-95E3-5CB0CDCDA2D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58932" y="5476452"/>
            <a:ext cx="811056" cy="811056"/>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Presentation, People, Meeting, Group">
            <a:extLst>
              <a:ext uri="{FF2B5EF4-FFF2-40B4-BE49-F238E27FC236}">
                <a16:creationId xmlns:a16="http://schemas.microsoft.com/office/drawing/2014/main" id="{58A0C9A1-6FDF-4903-B7A2-10522356032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48085" y="4917223"/>
            <a:ext cx="1067696"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61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8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75" grpId="0" animBg="1"/>
      <p:bldP spid="76" grpId="0" animBg="1"/>
      <p:bldP spid="78" grpId="0" animBg="1"/>
      <p:bldP spid="79" grpId="0" animBg="1"/>
      <p:bldP spid="84" grpId="0" animBg="1"/>
      <p:bldP spid="85" grpId="0" animBg="1"/>
      <p:bldP spid="86" grpId="0" animBg="1"/>
      <p:bldP spid="87" grpId="0" animBg="1"/>
      <p:bldP spid="4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096000" cy="869950"/>
          </a:xfrm>
          <a:prstGeom prst="rect">
            <a:avLst/>
          </a:prstGeom>
        </p:spPr>
      </p:pic>
      <p:sp>
        <p:nvSpPr>
          <p:cNvPr id="4" name="Title 3"/>
          <p:cNvSpPr>
            <a:spLocks noGrp="1"/>
          </p:cNvSpPr>
          <p:nvPr>
            <p:ph type="title"/>
          </p:nvPr>
        </p:nvSpPr>
        <p:spPr>
          <a:xfrm>
            <a:off x="0" y="294041"/>
            <a:ext cx="6690167" cy="707849"/>
          </a:xfrm>
        </p:spPr>
        <p:txBody>
          <a:bodyPr>
            <a:normAutofit/>
          </a:bodyPr>
          <a:lstStyle/>
          <a:p>
            <a:r>
              <a:rPr lang="en-GB" sz="3600" b="1" dirty="0">
                <a:solidFill>
                  <a:schemeClr val="bg1"/>
                </a:solidFill>
              </a:rPr>
              <a:t>Saying ‘when’ and ‘if’</a:t>
            </a:r>
          </a:p>
        </p:txBody>
      </p:sp>
      <p:sp>
        <p:nvSpPr>
          <p:cNvPr id="6" name="Rounded Rectangle 11">
            <a:extLst>
              <a:ext uri="{FF2B5EF4-FFF2-40B4-BE49-F238E27FC236}">
                <a16:creationId xmlns:a16="http://schemas.microsoft.com/office/drawing/2014/main" id="{328D4C74-707B-423A-8BD9-841992116D8C}"/>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5D5212BD-E81E-4AE9-AC08-A78AFD03C673}"/>
              </a:ext>
            </a:extLst>
          </p:cNvPr>
          <p:cNvSpPr txBox="1"/>
          <p:nvPr/>
        </p:nvSpPr>
        <p:spPr>
          <a:xfrm>
            <a:off x="152477" y="1166826"/>
            <a:ext cx="116724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To ask </a:t>
            </a:r>
            <a:r>
              <a:rPr kumimoji="0" lang="en-US" sz="2400" b="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r>
              <a:rPr lang="en-US" sz="2400" b="1" dirty="0">
                <a:solidFill>
                  <a:schemeClr val="accent5">
                    <a:lumMod val="50000"/>
                  </a:schemeClr>
                </a:solidFill>
                <a:latin typeface="Century Gothic" panose="020F0302020204030204"/>
              </a:rPr>
              <a:t>w</a:t>
            </a:r>
            <a:r>
              <a:rPr kumimoji="0" lang="en-US" sz="2400" b="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hen?’ </a:t>
            </a:r>
            <a:r>
              <a:rPr kumimoji="0" lang="en-US" sz="24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in</a:t>
            </a:r>
            <a:r>
              <a:rPr kumimoji="0" lang="en-US" sz="240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 question, use </a:t>
            </a:r>
            <a:r>
              <a:rPr kumimoji="0" lang="en-US" sz="2400" b="1" i="1"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wann</a:t>
            </a:r>
            <a:r>
              <a:rPr kumimoji="0" lang="en-US" sz="240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a:t>
            </a:r>
          </a:p>
        </p:txBody>
      </p:sp>
      <p:sp>
        <p:nvSpPr>
          <p:cNvPr id="15" name="TextBox 14">
            <a:extLst>
              <a:ext uri="{FF2B5EF4-FFF2-40B4-BE49-F238E27FC236}">
                <a16:creationId xmlns:a16="http://schemas.microsoft.com/office/drawing/2014/main" id="{6DD76A95-FFC2-44C7-8DB1-120AEC18B0FE}"/>
              </a:ext>
            </a:extLst>
          </p:cNvPr>
          <p:cNvSpPr txBox="1"/>
          <p:nvPr/>
        </p:nvSpPr>
        <p:spPr>
          <a:xfrm>
            <a:off x="152476" y="1545106"/>
            <a:ext cx="11672419" cy="461665"/>
          </a:xfrm>
          <a:prstGeom prst="rect">
            <a:avLst/>
          </a:prstGeom>
          <a:noFill/>
        </p:spPr>
        <p:txBody>
          <a:bodyPr wrap="square" rtlCol="0">
            <a:spAutoFit/>
          </a:bodyPr>
          <a:lstStyle/>
          <a:p>
            <a:pPr>
              <a:defRPr/>
            </a:pPr>
            <a:r>
              <a:rPr kumimoji="0" lang="en-US" sz="2400" b="1" u="none" strike="noStrike" kern="1200" cap="none" spc="0" normalizeH="0" baseline="0" noProof="0" dirty="0" err="1">
                <a:ln>
                  <a:noFill/>
                </a:ln>
                <a:solidFill>
                  <a:schemeClr val="accent5">
                    <a:lumMod val="50000"/>
                  </a:schemeClr>
                </a:solidFill>
                <a:effectLst/>
                <a:uLnTx/>
                <a:uFillTx/>
                <a:latin typeface="Century Gothic" panose="020F0302020204030204"/>
              </a:rPr>
              <a:t>Wann</a:t>
            </a:r>
            <a:r>
              <a:rPr kumimoji="0" lang="en-US" sz="2400" b="1" u="none" strike="noStrike" kern="1200" cap="none" spc="0" normalizeH="0" baseline="0" noProof="0" dirty="0">
                <a:ln>
                  <a:noFill/>
                </a:ln>
                <a:solidFill>
                  <a:schemeClr val="accent5">
                    <a:lumMod val="50000"/>
                  </a:schemeClr>
                </a:solidFill>
                <a:effectLst/>
                <a:uLnTx/>
                <a:uFillTx/>
                <a:latin typeface="Century Gothic" panose="020F0302020204030204"/>
              </a:rPr>
              <a:t> </a:t>
            </a:r>
            <a:r>
              <a:rPr lang="en-US" sz="2400" dirty="0" err="1">
                <a:solidFill>
                  <a:schemeClr val="accent5">
                    <a:lumMod val="50000"/>
                  </a:schemeClr>
                </a:solidFill>
              </a:rPr>
              <a:t>schwimmst</a:t>
            </a:r>
            <a:r>
              <a:rPr lang="en-US" sz="2400" dirty="0">
                <a:solidFill>
                  <a:schemeClr val="accent5">
                    <a:lumMod val="50000"/>
                  </a:schemeClr>
                </a:solidFill>
              </a:rPr>
              <a:t> du </a:t>
            </a:r>
            <a:r>
              <a:rPr lang="en-US" sz="2400" dirty="0" err="1">
                <a:solidFill>
                  <a:schemeClr val="accent5">
                    <a:lumMod val="50000"/>
                  </a:schemeClr>
                </a:solidFill>
              </a:rPr>
              <a:t>im</a:t>
            </a:r>
            <a:r>
              <a:rPr lang="en-US" sz="2400" dirty="0">
                <a:solidFill>
                  <a:schemeClr val="accent5">
                    <a:lumMod val="50000"/>
                  </a:schemeClr>
                </a:solidFill>
              </a:rPr>
              <a:t> Meer? </a:t>
            </a:r>
          </a:p>
        </p:txBody>
      </p:sp>
      <p:sp>
        <p:nvSpPr>
          <p:cNvPr id="22" name="TextBox 21">
            <a:extLst>
              <a:ext uri="{FF2B5EF4-FFF2-40B4-BE49-F238E27FC236}">
                <a16:creationId xmlns:a16="http://schemas.microsoft.com/office/drawing/2014/main" id="{97EBE50F-D4BC-454B-9B07-93578FD584AC}"/>
              </a:ext>
            </a:extLst>
          </p:cNvPr>
          <p:cNvSpPr txBox="1"/>
          <p:nvPr/>
        </p:nvSpPr>
        <p:spPr>
          <a:xfrm>
            <a:off x="152476" y="2641376"/>
            <a:ext cx="116724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To say </a:t>
            </a:r>
            <a:r>
              <a:rPr kumimoji="0" lang="en-US" sz="2400" b="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r>
              <a:rPr lang="en-US" sz="2400" b="1" dirty="0">
                <a:solidFill>
                  <a:schemeClr val="accent5">
                    <a:lumMod val="50000"/>
                  </a:schemeClr>
                </a:solidFill>
                <a:latin typeface="Century Gothic" panose="020F0302020204030204"/>
              </a:rPr>
              <a:t>w</a:t>
            </a:r>
            <a:r>
              <a:rPr kumimoji="0" lang="en-US" sz="2400" b="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hen’ </a:t>
            </a:r>
            <a:r>
              <a:rPr kumimoji="0" lang="en-US" sz="24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in</a:t>
            </a:r>
            <a:r>
              <a:rPr kumimoji="0" lang="en-US" sz="240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 statement in the present, use </a:t>
            </a:r>
            <a:r>
              <a:rPr kumimoji="0" lang="en-US" sz="2400" b="1" i="1"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wenn</a:t>
            </a:r>
            <a:r>
              <a:rPr kumimoji="0" lang="en-US" sz="2400" b="1"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a:t>
            </a:r>
            <a:endParaRPr kumimoji="0" lang="en-US" sz="240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74E77390-0C3E-4672-9960-4AE6492A3D1E}"/>
              </a:ext>
            </a:extLst>
          </p:cNvPr>
          <p:cNvSpPr txBox="1"/>
          <p:nvPr/>
        </p:nvSpPr>
        <p:spPr>
          <a:xfrm>
            <a:off x="152475" y="2986196"/>
            <a:ext cx="11672419" cy="461665"/>
          </a:xfrm>
          <a:prstGeom prst="rect">
            <a:avLst/>
          </a:prstGeom>
          <a:noFill/>
        </p:spPr>
        <p:txBody>
          <a:bodyPr wrap="square" rtlCol="0">
            <a:spAutoFit/>
          </a:bodyPr>
          <a:lstStyle/>
          <a:p>
            <a:pPr lvl="0">
              <a:defRPr/>
            </a:pPr>
            <a:r>
              <a:rPr kumimoji="0" lang="en-US" sz="2400" u="none" strike="noStrike" kern="1200" cap="none" spc="0" normalizeH="0" baseline="0" noProof="0" dirty="0">
                <a:ln>
                  <a:noFill/>
                </a:ln>
                <a:solidFill>
                  <a:schemeClr val="accent5">
                    <a:lumMod val="50000"/>
                  </a:schemeClr>
                </a:solidFill>
                <a:effectLst/>
                <a:uLnTx/>
                <a:uFillTx/>
                <a:latin typeface="Century Gothic" panose="020F0302020204030204"/>
              </a:rPr>
              <a:t>Ich</a:t>
            </a:r>
            <a:r>
              <a:rPr kumimoji="0" lang="en-US" sz="2400" b="1" u="none" strike="noStrike" kern="1200" cap="none" spc="0" normalizeH="0" baseline="0" noProof="0" dirty="0">
                <a:ln>
                  <a:noFill/>
                </a:ln>
                <a:solidFill>
                  <a:schemeClr val="accent5">
                    <a:lumMod val="50000"/>
                  </a:schemeClr>
                </a:solidFill>
                <a:effectLst/>
                <a:uLnTx/>
                <a:uFillTx/>
                <a:latin typeface="Century Gothic" panose="020F0302020204030204"/>
              </a:rPr>
              <a:t> </a:t>
            </a:r>
            <a:r>
              <a:rPr lang="en-US" sz="2400" dirty="0" err="1">
                <a:solidFill>
                  <a:schemeClr val="accent5">
                    <a:lumMod val="50000"/>
                  </a:schemeClr>
                </a:solidFill>
              </a:rPr>
              <a:t>schwimme</a:t>
            </a:r>
            <a:r>
              <a:rPr lang="en-US" sz="2400" dirty="0">
                <a:solidFill>
                  <a:schemeClr val="accent5">
                    <a:lumMod val="50000"/>
                  </a:schemeClr>
                </a:solidFill>
              </a:rPr>
              <a:t> </a:t>
            </a:r>
            <a:r>
              <a:rPr lang="en-US" sz="2400" dirty="0" err="1">
                <a:solidFill>
                  <a:schemeClr val="accent5">
                    <a:lumMod val="50000"/>
                  </a:schemeClr>
                </a:solidFill>
              </a:rPr>
              <a:t>im</a:t>
            </a:r>
            <a:r>
              <a:rPr lang="en-US" sz="2400" dirty="0">
                <a:solidFill>
                  <a:schemeClr val="accent5">
                    <a:lumMod val="50000"/>
                  </a:schemeClr>
                </a:solidFill>
              </a:rPr>
              <a:t> Meer, </a:t>
            </a:r>
            <a:r>
              <a:rPr lang="en-US" sz="2400" b="1" dirty="0" err="1">
                <a:solidFill>
                  <a:schemeClr val="accent5">
                    <a:lumMod val="50000"/>
                  </a:schemeClr>
                </a:solidFill>
              </a:rPr>
              <a:t>wenn</a:t>
            </a:r>
            <a:r>
              <a:rPr lang="en-US" sz="2400" b="1" dirty="0">
                <a:solidFill>
                  <a:schemeClr val="accent5">
                    <a:lumMod val="50000"/>
                  </a:schemeClr>
                </a:solidFill>
              </a:rPr>
              <a:t> </a:t>
            </a:r>
            <a:r>
              <a:rPr lang="en-US" sz="2400" dirty="0">
                <a:solidFill>
                  <a:schemeClr val="accent5">
                    <a:lumMod val="50000"/>
                  </a:schemeClr>
                </a:solidFill>
              </a:rPr>
              <a:t>ich auf die </a:t>
            </a:r>
            <a:r>
              <a:rPr lang="en-US" sz="2400" dirty="0" err="1">
                <a:solidFill>
                  <a:schemeClr val="accent5">
                    <a:lumMod val="50000"/>
                  </a:schemeClr>
                </a:solidFill>
              </a:rPr>
              <a:t>Insel</a:t>
            </a:r>
            <a:r>
              <a:rPr lang="en-US" sz="2400" dirty="0">
                <a:solidFill>
                  <a:schemeClr val="accent5">
                    <a:lumMod val="50000"/>
                  </a:schemeClr>
                </a:solidFill>
              </a:rPr>
              <a:t> </a:t>
            </a:r>
            <a:r>
              <a:rPr lang="en-US" sz="2400" dirty="0" err="1">
                <a:solidFill>
                  <a:schemeClr val="accent5">
                    <a:lumMod val="50000"/>
                  </a:schemeClr>
                </a:solidFill>
              </a:rPr>
              <a:t>fahre</a:t>
            </a:r>
            <a:r>
              <a:rPr lang="en-US" sz="2400" dirty="0">
                <a:solidFill>
                  <a:schemeClr val="accent5">
                    <a:lumMod val="50000"/>
                  </a:schemeClr>
                </a:solidFill>
              </a:rPr>
              <a:t>.</a:t>
            </a:r>
          </a:p>
        </p:txBody>
      </p:sp>
      <p:sp>
        <p:nvSpPr>
          <p:cNvPr id="24" name="TextBox 23">
            <a:extLst>
              <a:ext uri="{FF2B5EF4-FFF2-40B4-BE49-F238E27FC236}">
                <a16:creationId xmlns:a16="http://schemas.microsoft.com/office/drawing/2014/main" id="{F7C0D636-0DCC-4650-9509-CD1AEB7189CC}"/>
              </a:ext>
            </a:extLst>
          </p:cNvPr>
          <p:cNvSpPr txBox="1"/>
          <p:nvPr/>
        </p:nvSpPr>
        <p:spPr>
          <a:xfrm>
            <a:off x="152474" y="3347624"/>
            <a:ext cx="11672419" cy="461665"/>
          </a:xfrm>
          <a:prstGeom prst="rect">
            <a:avLst/>
          </a:prstGeom>
          <a:noFill/>
        </p:spPr>
        <p:txBody>
          <a:bodyPr wrap="square" rtlCol="0">
            <a:spAutoFit/>
          </a:bodyPr>
          <a:lstStyle/>
          <a:p>
            <a:pPr lvl="0">
              <a:defRPr/>
            </a:pPr>
            <a:r>
              <a:rPr kumimoji="0" lang="en-US" sz="2400" u="none" strike="noStrike" kern="1200" cap="none" spc="0" normalizeH="0" baseline="0" noProof="0" dirty="0">
                <a:ln>
                  <a:noFill/>
                </a:ln>
                <a:solidFill>
                  <a:schemeClr val="accent5">
                    <a:lumMod val="50000"/>
                  </a:schemeClr>
                </a:solidFill>
                <a:effectLst/>
                <a:uLnTx/>
                <a:uFillTx/>
                <a:latin typeface="Century Gothic" panose="020F0302020204030204"/>
              </a:rPr>
              <a:t>I swim in the sea </a:t>
            </a:r>
            <a:r>
              <a:rPr kumimoji="0" lang="en-US" sz="2400" b="1" u="none" strike="noStrike" kern="1200" cap="none" spc="0" normalizeH="0" baseline="0" noProof="0" dirty="0">
                <a:ln>
                  <a:noFill/>
                </a:ln>
                <a:solidFill>
                  <a:schemeClr val="accent5">
                    <a:lumMod val="50000"/>
                  </a:schemeClr>
                </a:solidFill>
                <a:effectLst/>
                <a:uLnTx/>
                <a:uFillTx/>
                <a:latin typeface="Century Gothic" panose="020F0302020204030204"/>
              </a:rPr>
              <a:t>when </a:t>
            </a:r>
            <a:r>
              <a:rPr kumimoji="0" lang="en-US" sz="2400" u="none" strike="noStrike" kern="1200" cap="none" spc="0" normalizeH="0" baseline="0" noProof="0" dirty="0">
                <a:ln>
                  <a:noFill/>
                </a:ln>
                <a:solidFill>
                  <a:schemeClr val="accent5">
                    <a:lumMod val="50000"/>
                  </a:schemeClr>
                </a:solidFill>
                <a:effectLst/>
                <a:uLnTx/>
                <a:uFillTx/>
                <a:latin typeface="Century Gothic" panose="020F0302020204030204"/>
              </a:rPr>
              <a:t>I go to the island.</a:t>
            </a:r>
            <a:endParaRPr lang="en-US" sz="2400" dirty="0">
              <a:solidFill>
                <a:schemeClr val="accent5">
                  <a:lumMod val="50000"/>
                </a:schemeClr>
              </a:solidFill>
            </a:endParaRPr>
          </a:p>
        </p:txBody>
      </p:sp>
      <p:sp>
        <p:nvSpPr>
          <p:cNvPr id="25" name="Oval 24">
            <a:extLst>
              <a:ext uri="{FF2B5EF4-FFF2-40B4-BE49-F238E27FC236}">
                <a16:creationId xmlns:a16="http://schemas.microsoft.com/office/drawing/2014/main" id="{21B4DD8A-52BC-4430-BA5B-D98451A8B7EA}"/>
              </a:ext>
            </a:extLst>
          </p:cNvPr>
          <p:cNvSpPr/>
          <p:nvPr/>
        </p:nvSpPr>
        <p:spPr>
          <a:xfrm>
            <a:off x="3587577" y="3173255"/>
            <a:ext cx="213504" cy="255590"/>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034" name="Picture 10" descr="Holiday, Island, Landscape, Sea, Summer">
            <a:extLst>
              <a:ext uri="{FF2B5EF4-FFF2-40B4-BE49-F238E27FC236}">
                <a16:creationId xmlns:a16="http://schemas.microsoft.com/office/drawing/2014/main" id="{87AFE3AE-59DE-4E11-981A-0A0326A7F3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8763" y="2647176"/>
            <a:ext cx="2435618" cy="2179239"/>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20D0FC94-D504-4C76-9003-B71A56AC04B4}"/>
              </a:ext>
            </a:extLst>
          </p:cNvPr>
          <p:cNvSpPr/>
          <p:nvPr/>
        </p:nvSpPr>
        <p:spPr>
          <a:xfrm>
            <a:off x="6979802" y="3039407"/>
            <a:ext cx="1044417" cy="431645"/>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ounded Rectangular Callout 1">
            <a:extLst>
              <a:ext uri="{FF2B5EF4-FFF2-40B4-BE49-F238E27FC236}">
                <a16:creationId xmlns:a16="http://schemas.microsoft.com/office/drawing/2014/main" id="{981CAD9C-6F1C-4C8B-88AD-861FFB896FBD}"/>
              </a:ext>
            </a:extLst>
          </p:cNvPr>
          <p:cNvSpPr/>
          <p:nvPr/>
        </p:nvSpPr>
        <p:spPr>
          <a:xfrm>
            <a:off x="6570042" y="678079"/>
            <a:ext cx="3503236" cy="1370477"/>
          </a:xfrm>
          <a:prstGeom prst="wedgeRoundRectCallout">
            <a:avLst>
              <a:gd name="adj1" fmla="val -43755"/>
              <a:gd name="adj2" fmla="val 86283"/>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Unlike in English,</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there is </a:t>
            </a:r>
            <a:r>
              <a:rPr kumimoji="0" lang="en-GB" sz="2000" b="1" i="0" strike="noStrike" kern="1200" cap="none" spc="0" normalizeH="0" baseline="0" noProof="0" dirty="0">
                <a:ln>
                  <a:noFill/>
                </a:ln>
                <a:solidFill>
                  <a:prstClr val="white"/>
                </a:solidFill>
                <a:effectLst/>
                <a:uLnTx/>
                <a:uFillTx/>
                <a:latin typeface="Century Gothic" panose="020F0302020204030204"/>
                <a:ea typeface="+mn-ea"/>
                <a:cs typeface="+mn-cs"/>
              </a:rPr>
              <a:t>al</a:t>
            </a:r>
            <a:r>
              <a:rPr kumimoji="0" lang="en-GB" sz="2000" b="1" i="0" strike="noStrike" kern="1200" cap="none" spc="0" normalizeH="0" baseline="0" noProof="0" dirty="0">
                <a:ln>
                  <a:noFill/>
                </a:ln>
                <a:solidFill>
                  <a:prstClr val="white"/>
                </a:solidFill>
                <a:effectLst/>
                <a:uLnTx/>
                <a:uFillTx/>
                <a:latin typeface="Century Gothic" panose="020F0302020204030204"/>
              </a:rPr>
              <a:t>ways</a:t>
            </a:r>
            <a:r>
              <a:rPr lang="en-GB" sz="2000" b="1" noProof="0" dirty="0">
                <a:solidFill>
                  <a:prstClr val="white"/>
                </a:solidFill>
                <a:latin typeface="Century Gothic" panose="020F0302020204030204"/>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comma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before </a:t>
            </a:r>
            <a:r>
              <a:rPr kumimoji="0" lang="en-GB" sz="2000" b="1" i="1" u="none" strike="noStrike" kern="1200" cap="none" spc="0" normalizeH="0" baseline="0" noProof="0" dirty="0" err="1">
                <a:ln>
                  <a:noFill/>
                </a:ln>
                <a:solidFill>
                  <a:prstClr val="white"/>
                </a:solidFill>
                <a:effectLst/>
                <a:uLnTx/>
                <a:uFillTx/>
                <a:latin typeface="Century Gothic" panose="020F0302020204030204"/>
                <a:ea typeface="+mn-ea"/>
                <a:cs typeface="+mn-cs"/>
              </a:rPr>
              <a:t>wenn</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u="none" strike="noStrike" kern="1200" cap="none" spc="0" normalizeH="0" baseline="0" noProof="0" dirty="0">
                <a:ln>
                  <a:noFill/>
                </a:ln>
                <a:solidFill>
                  <a:prstClr val="white"/>
                </a:solidFill>
                <a:effectLst/>
                <a:uLnTx/>
                <a:uFillTx/>
                <a:latin typeface="Century Gothic" panose="020F0302020204030204"/>
                <a:ea typeface="+mn-ea"/>
                <a:cs typeface="+mn-cs"/>
              </a:rPr>
              <a:t>in German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36" name="TextBox 35">
            <a:extLst>
              <a:ext uri="{FF2B5EF4-FFF2-40B4-BE49-F238E27FC236}">
                <a16:creationId xmlns:a16="http://schemas.microsoft.com/office/drawing/2014/main" id="{BEA38F05-4173-4901-AEF2-5B168151FBE3}"/>
              </a:ext>
            </a:extLst>
          </p:cNvPr>
          <p:cNvSpPr txBox="1"/>
          <p:nvPr/>
        </p:nvSpPr>
        <p:spPr>
          <a:xfrm>
            <a:off x="152479" y="5429604"/>
            <a:ext cx="11672419" cy="461665"/>
          </a:xfrm>
          <a:prstGeom prst="rect">
            <a:avLst/>
          </a:prstGeom>
          <a:noFill/>
        </p:spPr>
        <p:txBody>
          <a:bodyPr wrap="square" rtlCol="0">
            <a:spAutoFit/>
          </a:bodyPr>
          <a:lstStyle/>
          <a:p>
            <a:pPr lvl="0">
              <a:defRPr/>
            </a:pPr>
            <a:r>
              <a:rPr kumimoji="0" lang="en-US" sz="2400" u="none" strike="noStrike" kern="1200" cap="none" spc="0" normalizeH="0" baseline="0" noProof="0" dirty="0">
                <a:ln>
                  <a:noFill/>
                </a:ln>
                <a:solidFill>
                  <a:schemeClr val="accent5">
                    <a:lumMod val="50000"/>
                  </a:schemeClr>
                </a:solidFill>
                <a:effectLst/>
                <a:uLnTx/>
                <a:uFillTx/>
                <a:latin typeface="Century Gothic" panose="020F0302020204030204"/>
              </a:rPr>
              <a:t>Used like this, </a:t>
            </a:r>
            <a:r>
              <a:rPr lang="en-US" sz="2400" b="1" i="1" noProof="0" dirty="0" err="1">
                <a:solidFill>
                  <a:schemeClr val="accent5">
                    <a:lumMod val="50000"/>
                  </a:schemeClr>
                </a:solidFill>
                <a:latin typeface="Century Gothic" panose="020F0302020204030204"/>
              </a:rPr>
              <a:t>wenn</a:t>
            </a:r>
            <a:r>
              <a:rPr lang="en-US" sz="2400" b="1" i="1" noProof="0" dirty="0">
                <a:solidFill>
                  <a:schemeClr val="accent5">
                    <a:lumMod val="50000"/>
                  </a:schemeClr>
                </a:solidFill>
                <a:latin typeface="Century Gothic" panose="020F0302020204030204"/>
              </a:rPr>
              <a:t> </a:t>
            </a:r>
            <a:r>
              <a:rPr lang="en-US" sz="2400" noProof="0" dirty="0">
                <a:solidFill>
                  <a:schemeClr val="accent5">
                    <a:lumMod val="50000"/>
                  </a:schemeClr>
                </a:solidFill>
                <a:latin typeface="Century Gothic" panose="020F0302020204030204"/>
              </a:rPr>
              <a:t>is a </a:t>
            </a:r>
            <a:r>
              <a:rPr lang="en-US" sz="2400" b="1" noProof="0" dirty="0">
                <a:solidFill>
                  <a:schemeClr val="accent5">
                    <a:lumMod val="50000"/>
                  </a:schemeClr>
                </a:solidFill>
                <a:latin typeface="Century Gothic" panose="020F0302020204030204"/>
              </a:rPr>
              <a:t>conjunction like </a:t>
            </a:r>
            <a:r>
              <a:rPr lang="en-US" sz="2400" noProof="0" dirty="0">
                <a:solidFill>
                  <a:schemeClr val="accent5">
                    <a:lumMod val="50000"/>
                  </a:schemeClr>
                </a:solidFill>
                <a:latin typeface="Century Gothic" panose="020F0302020204030204"/>
              </a:rPr>
              <a:t>‘</a:t>
            </a:r>
            <a:r>
              <a:rPr lang="en-US" sz="2400" noProof="0" dirty="0" err="1">
                <a:solidFill>
                  <a:schemeClr val="accent5">
                    <a:lumMod val="50000"/>
                  </a:schemeClr>
                </a:solidFill>
                <a:latin typeface="Century Gothic" panose="020F0302020204030204"/>
              </a:rPr>
              <a:t>weil</a:t>
            </a:r>
            <a:r>
              <a:rPr lang="en-US" sz="2400" noProof="0" dirty="0">
                <a:solidFill>
                  <a:schemeClr val="accent5">
                    <a:lumMod val="50000"/>
                  </a:schemeClr>
                </a:solidFill>
                <a:latin typeface="Century Gothic" panose="020F0302020204030204"/>
              </a:rPr>
              <a:t>’.</a:t>
            </a:r>
            <a:endParaRPr lang="en-US" sz="2400" dirty="0">
              <a:solidFill>
                <a:schemeClr val="accent5">
                  <a:lumMod val="50000"/>
                </a:schemeClr>
              </a:solidFill>
            </a:endParaRPr>
          </a:p>
        </p:txBody>
      </p:sp>
      <p:sp>
        <p:nvSpPr>
          <p:cNvPr id="37" name="TextBox 36">
            <a:extLst>
              <a:ext uri="{FF2B5EF4-FFF2-40B4-BE49-F238E27FC236}">
                <a16:creationId xmlns:a16="http://schemas.microsoft.com/office/drawing/2014/main" id="{1D98E55D-EDC7-4EB0-BD9D-86F9690785FF}"/>
              </a:ext>
            </a:extLst>
          </p:cNvPr>
          <p:cNvSpPr txBox="1"/>
          <p:nvPr/>
        </p:nvSpPr>
        <p:spPr>
          <a:xfrm>
            <a:off x="152476" y="5809425"/>
            <a:ext cx="11672419" cy="461665"/>
          </a:xfrm>
          <a:prstGeom prst="rect">
            <a:avLst/>
          </a:prstGeom>
          <a:noFill/>
        </p:spPr>
        <p:txBody>
          <a:bodyPr wrap="square" rtlCol="0">
            <a:spAutoFit/>
          </a:bodyPr>
          <a:lstStyle/>
          <a:p>
            <a:pPr lvl="0">
              <a:defRPr/>
            </a:pPr>
            <a:r>
              <a:rPr kumimoji="0" lang="en-US" sz="2400" u="none" strike="noStrike" kern="1200" cap="none" spc="0" normalizeH="0" baseline="0" noProof="0" dirty="0">
                <a:ln>
                  <a:noFill/>
                </a:ln>
                <a:solidFill>
                  <a:schemeClr val="accent5">
                    <a:lumMod val="50000"/>
                  </a:schemeClr>
                </a:solidFill>
                <a:effectLst/>
                <a:uLnTx/>
                <a:uFillTx/>
                <a:latin typeface="Century Gothic" panose="020F0302020204030204"/>
              </a:rPr>
              <a:t>It connects a</a:t>
            </a:r>
            <a:r>
              <a:rPr kumimoji="0" lang="en-US" sz="2400" u="none" strike="noStrike" kern="1200" cap="none" spc="0" normalizeH="0" noProof="0" dirty="0">
                <a:ln>
                  <a:noFill/>
                </a:ln>
                <a:solidFill>
                  <a:schemeClr val="accent5">
                    <a:lumMod val="50000"/>
                  </a:schemeClr>
                </a:solidFill>
                <a:effectLst/>
                <a:uLnTx/>
                <a:uFillTx/>
                <a:latin typeface="Century Gothic" panose="020F0302020204030204"/>
              </a:rPr>
              <a:t> </a:t>
            </a:r>
            <a:r>
              <a:rPr kumimoji="0" lang="en-US" sz="2400" b="1" u="none" strike="noStrike" kern="1200" cap="none" spc="0" normalizeH="0" noProof="0" dirty="0">
                <a:ln>
                  <a:noFill/>
                </a:ln>
                <a:solidFill>
                  <a:schemeClr val="accent5">
                    <a:lumMod val="50000"/>
                  </a:schemeClr>
                </a:solidFill>
                <a:effectLst/>
                <a:uLnTx/>
                <a:uFillTx/>
                <a:latin typeface="Century Gothic" panose="020F0302020204030204"/>
              </a:rPr>
              <a:t>main clause </a:t>
            </a:r>
            <a:r>
              <a:rPr kumimoji="0" lang="en-US" sz="2400" u="none" strike="noStrike" kern="1200" cap="none" spc="0" normalizeH="0" noProof="0" dirty="0">
                <a:ln>
                  <a:noFill/>
                </a:ln>
                <a:solidFill>
                  <a:schemeClr val="accent5">
                    <a:lumMod val="50000"/>
                  </a:schemeClr>
                </a:solidFill>
                <a:effectLst/>
                <a:uLnTx/>
                <a:uFillTx/>
                <a:latin typeface="Century Gothic" panose="020F0302020204030204"/>
              </a:rPr>
              <a:t>with a </a:t>
            </a:r>
            <a:r>
              <a:rPr kumimoji="0" lang="en-US" sz="2400" b="1" u="none" strike="noStrike" kern="1200" cap="none" spc="0" normalizeH="0" noProof="0" dirty="0">
                <a:ln>
                  <a:noFill/>
                </a:ln>
                <a:solidFill>
                  <a:schemeClr val="accent5">
                    <a:lumMod val="50000"/>
                  </a:schemeClr>
                </a:solidFill>
                <a:effectLst/>
                <a:uLnTx/>
                <a:uFillTx/>
                <a:latin typeface="Century Gothic" panose="020F0302020204030204"/>
              </a:rPr>
              <a:t>condition</a:t>
            </a:r>
            <a:r>
              <a:rPr kumimoji="0" lang="en-US" sz="2400" u="none" strike="noStrike" kern="1200" cap="none" spc="0" normalizeH="0" noProof="0" dirty="0">
                <a:ln>
                  <a:noFill/>
                </a:ln>
                <a:solidFill>
                  <a:schemeClr val="accent5">
                    <a:lumMod val="50000"/>
                  </a:schemeClr>
                </a:solidFill>
                <a:effectLst/>
                <a:uLnTx/>
                <a:uFillTx/>
                <a:latin typeface="Century Gothic" panose="020F0302020204030204"/>
              </a:rPr>
              <a:t> on which it depends.</a:t>
            </a:r>
            <a:endParaRPr lang="en-US" sz="2400" dirty="0">
              <a:solidFill>
                <a:schemeClr val="accent5">
                  <a:lumMod val="50000"/>
                </a:schemeClr>
              </a:solidFill>
            </a:endParaRPr>
          </a:p>
        </p:txBody>
      </p:sp>
      <p:sp>
        <p:nvSpPr>
          <p:cNvPr id="19" name="TextBox 18">
            <a:extLst>
              <a:ext uri="{FF2B5EF4-FFF2-40B4-BE49-F238E27FC236}">
                <a16:creationId xmlns:a16="http://schemas.microsoft.com/office/drawing/2014/main" id="{BD6AB54F-CC41-40A5-B140-6E2E97B95524}"/>
              </a:ext>
            </a:extLst>
          </p:cNvPr>
          <p:cNvSpPr txBox="1"/>
          <p:nvPr/>
        </p:nvSpPr>
        <p:spPr>
          <a:xfrm>
            <a:off x="152479" y="4049955"/>
            <a:ext cx="116724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lumMod val="50000"/>
                  </a:schemeClr>
                </a:solidFill>
                <a:latin typeface="Century Gothic" panose="020F0302020204030204"/>
              </a:rPr>
              <a:t>Depending on the context, </a:t>
            </a:r>
            <a:r>
              <a:rPr lang="en-US" sz="2400" i="1" dirty="0">
                <a:solidFill>
                  <a:schemeClr val="accent5">
                    <a:lumMod val="50000"/>
                  </a:schemeClr>
                </a:solidFill>
                <a:latin typeface="Century Gothic" panose="020F0302020204030204"/>
              </a:rPr>
              <a:t>w</a:t>
            </a:r>
            <a:r>
              <a:rPr kumimoji="0" lang="en-US" sz="2400" i="1"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enn</a:t>
            </a:r>
            <a:r>
              <a:rPr kumimoji="0" lang="en-US" sz="2400" i="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US" sz="24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can also mean ‘if’</a:t>
            </a:r>
            <a:r>
              <a:rPr kumimoji="0" lang="en-US" sz="240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E98825DC-C92B-4B0C-A07C-09927FB8FB61}"/>
              </a:ext>
            </a:extLst>
          </p:cNvPr>
          <p:cNvSpPr txBox="1"/>
          <p:nvPr/>
        </p:nvSpPr>
        <p:spPr>
          <a:xfrm>
            <a:off x="152477" y="4397718"/>
            <a:ext cx="11672419" cy="461665"/>
          </a:xfrm>
          <a:prstGeom prst="rect">
            <a:avLst/>
          </a:prstGeom>
          <a:noFill/>
        </p:spPr>
        <p:txBody>
          <a:bodyPr wrap="square" rtlCol="0">
            <a:spAutoFit/>
          </a:bodyPr>
          <a:lstStyle/>
          <a:p>
            <a:pPr lvl="0">
              <a:defRPr/>
            </a:pPr>
            <a:r>
              <a:rPr lang="en-US" sz="2400" dirty="0">
                <a:solidFill>
                  <a:schemeClr val="accent5">
                    <a:lumMod val="50000"/>
                  </a:schemeClr>
                </a:solidFill>
              </a:rPr>
              <a:t>Ich</a:t>
            </a:r>
            <a:r>
              <a:rPr lang="en-US" sz="2400" b="1" dirty="0">
                <a:solidFill>
                  <a:schemeClr val="accent5">
                    <a:lumMod val="50000"/>
                  </a:schemeClr>
                </a:solidFill>
              </a:rPr>
              <a:t> </a:t>
            </a:r>
            <a:r>
              <a:rPr lang="en-US" sz="2400" dirty="0" err="1">
                <a:solidFill>
                  <a:schemeClr val="accent5">
                    <a:lumMod val="50000"/>
                  </a:schemeClr>
                </a:solidFill>
              </a:rPr>
              <a:t>schwimme</a:t>
            </a:r>
            <a:r>
              <a:rPr lang="en-US" sz="2400" dirty="0">
                <a:solidFill>
                  <a:schemeClr val="accent5">
                    <a:lumMod val="50000"/>
                  </a:schemeClr>
                </a:solidFill>
              </a:rPr>
              <a:t> </a:t>
            </a:r>
            <a:r>
              <a:rPr lang="en-US" sz="2400" dirty="0" err="1">
                <a:solidFill>
                  <a:schemeClr val="accent5">
                    <a:lumMod val="50000"/>
                  </a:schemeClr>
                </a:solidFill>
              </a:rPr>
              <a:t>im</a:t>
            </a:r>
            <a:r>
              <a:rPr lang="en-US" sz="2400" dirty="0">
                <a:solidFill>
                  <a:schemeClr val="accent5">
                    <a:lumMod val="50000"/>
                  </a:schemeClr>
                </a:solidFill>
              </a:rPr>
              <a:t> Meer, </a:t>
            </a:r>
            <a:r>
              <a:rPr lang="en-US" sz="2400" b="1" dirty="0" err="1">
                <a:solidFill>
                  <a:schemeClr val="accent5">
                    <a:lumMod val="50000"/>
                  </a:schemeClr>
                </a:solidFill>
              </a:rPr>
              <a:t>wenn</a:t>
            </a:r>
            <a:r>
              <a:rPr lang="en-US" sz="2400" b="1" dirty="0">
                <a:solidFill>
                  <a:schemeClr val="accent5">
                    <a:lumMod val="50000"/>
                  </a:schemeClr>
                </a:solidFill>
              </a:rPr>
              <a:t> </a:t>
            </a:r>
            <a:r>
              <a:rPr lang="en-US" sz="2400" dirty="0" err="1">
                <a:solidFill>
                  <a:schemeClr val="accent5">
                    <a:lumMod val="50000"/>
                  </a:schemeClr>
                </a:solidFill>
              </a:rPr>
              <a:t>kein</a:t>
            </a:r>
            <a:r>
              <a:rPr lang="en-US" sz="2400" dirty="0">
                <a:solidFill>
                  <a:schemeClr val="accent5">
                    <a:lumMod val="50000"/>
                  </a:schemeClr>
                </a:solidFill>
              </a:rPr>
              <a:t> starker Wind </a:t>
            </a:r>
            <a:r>
              <a:rPr lang="en-US" sz="2400" dirty="0" err="1">
                <a:solidFill>
                  <a:schemeClr val="accent5">
                    <a:lumMod val="50000"/>
                  </a:schemeClr>
                </a:solidFill>
              </a:rPr>
              <a:t>ist</a:t>
            </a:r>
            <a:r>
              <a:rPr lang="en-US" sz="2400" dirty="0">
                <a:solidFill>
                  <a:schemeClr val="accent5">
                    <a:lumMod val="50000"/>
                  </a:schemeClr>
                </a:solidFill>
              </a:rPr>
              <a:t>.</a:t>
            </a:r>
          </a:p>
        </p:txBody>
      </p:sp>
      <p:sp>
        <p:nvSpPr>
          <p:cNvPr id="21" name="Oval 20">
            <a:extLst>
              <a:ext uri="{FF2B5EF4-FFF2-40B4-BE49-F238E27FC236}">
                <a16:creationId xmlns:a16="http://schemas.microsoft.com/office/drawing/2014/main" id="{54FFDD18-30EB-4693-906B-438CB1BB54A9}"/>
              </a:ext>
            </a:extLst>
          </p:cNvPr>
          <p:cNvSpPr/>
          <p:nvPr/>
        </p:nvSpPr>
        <p:spPr>
          <a:xfrm>
            <a:off x="3588633" y="4573414"/>
            <a:ext cx="213504" cy="255590"/>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Oval 25">
            <a:extLst>
              <a:ext uri="{FF2B5EF4-FFF2-40B4-BE49-F238E27FC236}">
                <a16:creationId xmlns:a16="http://schemas.microsoft.com/office/drawing/2014/main" id="{53931466-0E19-4F1C-99B7-FFA08AE7F670}"/>
              </a:ext>
            </a:extLst>
          </p:cNvPr>
          <p:cNvSpPr/>
          <p:nvPr/>
        </p:nvSpPr>
        <p:spPr>
          <a:xfrm>
            <a:off x="7152052" y="4429023"/>
            <a:ext cx="573944" cy="439887"/>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ounded Rectangular Callout 1">
            <a:extLst>
              <a:ext uri="{FF2B5EF4-FFF2-40B4-BE49-F238E27FC236}">
                <a16:creationId xmlns:a16="http://schemas.microsoft.com/office/drawing/2014/main" id="{4368B388-736D-4F6D-B443-819169A53C9F}"/>
              </a:ext>
            </a:extLst>
          </p:cNvPr>
          <p:cNvSpPr/>
          <p:nvPr/>
        </p:nvSpPr>
        <p:spPr>
          <a:xfrm>
            <a:off x="6933422" y="5023317"/>
            <a:ext cx="5258578" cy="886215"/>
          </a:xfrm>
          <a:prstGeom prst="wedgeRoundRectCallout">
            <a:avLst>
              <a:gd name="adj1" fmla="val -37340"/>
              <a:gd name="adj2" fmla="val -81820"/>
              <a:gd name="adj3" fmla="val 16667"/>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50" b="0" i="0" u="none" strike="noStrike" kern="1200" cap="none" spc="0" normalizeH="0" baseline="0" noProof="0" dirty="0">
                <a:ln>
                  <a:noFill/>
                </a:ln>
                <a:solidFill>
                  <a:prstClr val="white"/>
                </a:solidFill>
                <a:effectLst/>
                <a:uLnTx/>
                <a:uFillTx/>
                <a:latin typeface="Century Gothic" panose="020F0302020204030204"/>
                <a:ea typeface="+mn-ea"/>
                <a:cs typeface="+mn-cs"/>
              </a:rPr>
              <a:t>The word ‘</a:t>
            </a:r>
            <a:r>
              <a:rPr kumimoji="0" lang="en-GB" sz="1950" b="1" i="0" u="none" strike="noStrike" kern="1200" cap="none" spc="0" normalizeH="0" baseline="0" noProof="0" dirty="0" err="1">
                <a:ln>
                  <a:noFill/>
                </a:ln>
                <a:solidFill>
                  <a:prstClr val="white"/>
                </a:solidFill>
                <a:effectLst/>
                <a:uLnTx/>
                <a:uFillTx/>
                <a:latin typeface="Century Gothic" panose="020F0302020204030204"/>
                <a:ea typeface="+mn-ea"/>
                <a:cs typeface="+mn-cs"/>
              </a:rPr>
              <a:t>wenn</a:t>
            </a:r>
            <a:r>
              <a:rPr kumimoji="0" lang="en-GB" sz="1950" b="0" i="0" u="none" strike="noStrike" kern="1200" cap="none" spc="0" normalizeH="0" baseline="0" noProof="0" dirty="0">
                <a:ln>
                  <a:noFill/>
                </a:ln>
                <a:solidFill>
                  <a:prstClr val="white"/>
                </a:solidFill>
                <a:effectLst/>
                <a:uLnTx/>
                <a:uFillTx/>
                <a:latin typeface="Century Gothic" panose="020F0302020204030204"/>
                <a:ea typeface="+mn-ea"/>
                <a:cs typeface="+mn-cs"/>
              </a:rPr>
              <a:t>’ kicks the </a:t>
            </a:r>
            <a:r>
              <a:rPr kumimoji="0" lang="en-GB" sz="1950" b="1" i="0" strike="noStrike" kern="1200" cap="none" spc="0" normalizeH="0" baseline="0" noProof="0" dirty="0">
                <a:ln>
                  <a:noFill/>
                </a:ln>
                <a:solidFill>
                  <a:prstClr val="white"/>
                </a:solidFill>
                <a:effectLst/>
                <a:uLnTx/>
                <a:uFillTx/>
                <a:latin typeface="Century Gothic" panose="020F0302020204030204"/>
                <a:ea typeface="+mn-ea"/>
                <a:cs typeface="+mn-cs"/>
              </a:rPr>
              <a:t>verb to the end </a:t>
            </a:r>
            <a:r>
              <a:rPr kumimoji="0" lang="en-GB" sz="1950" b="0" i="0" u="none" strike="noStrike" kern="1200" cap="none" spc="0" normalizeH="0" baseline="0" noProof="0" dirty="0">
                <a:ln>
                  <a:noFill/>
                </a:ln>
                <a:solidFill>
                  <a:prstClr val="white"/>
                </a:solidFill>
                <a:effectLst/>
                <a:uLnTx/>
                <a:uFillTx/>
                <a:latin typeface="Century Gothic" panose="020F0302020204030204"/>
                <a:ea typeface="+mn-ea"/>
                <a:cs typeface="+mn-cs"/>
              </a:rPr>
              <a:t>of the clause </a:t>
            </a:r>
            <a:r>
              <a:rPr kumimoji="0" lang="en-GB" sz="1950" b="0" i="0" u="none" strike="noStrike" kern="1200" cap="none" spc="0" normalizeH="0" noProof="0" dirty="0">
                <a:ln>
                  <a:noFill/>
                </a:ln>
                <a:solidFill>
                  <a:prstClr val="white"/>
                </a:solidFill>
                <a:effectLst/>
                <a:uLnTx/>
                <a:uFillTx/>
                <a:latin typeface="Century Gothic" panose="020F0302020204030204"/>
                <a:ea typeface="+mn-ea"/>
                <a:cs typeface="+mn-cs"/>
              </a:rPr>
              <a:t>– just like </a:t>
            </a:r>
            <a:r>
              <a:rPr kumimoji="0" lang="en-GB" sz="1950" b="1" i="0" u="none" strike="noStrike" kern="1200" cap="none" spc="0" normalizeH="0" noProof="0" dirty="0">
                <a:ln>
                  <a:noFill/>
                </a:ln>
                <a:solidFill>
                  <a:prstClr val="white"/>
                </a:solidFill>
                <a:effectLst/>
                <a:uLnTx/>
                <a:uFillTx/>
                <a:latin typeface="Century Gothic" panose="020F0302020204030204"/>
                <a:ea typeface="+mn-ea"/>
                <a:cs typeface="+mn-cs"/>
              </a:rPr>
              <a:t>‘</a:t>
            </a:r>
            <a:r>
              <a:rPr kumimoji="0" lang="en-GB" sz="1950" b="1" i="0" u="none" strike="noStrike" kern="1200" cap="none" spc="0" normalizeH="0" noProof="0" dirty="0" err="1">
                <a:ln>
                  <a:noFill/>
                </a:ln>
                <a:solidFill>
                  <a:prstClr val="white"/>
                </a:solidFill>
                <a:effectLst/>
                <a:uLnTx/>
                <a:uFillTx/>
                <a:latin typeface="Century Gothic" panose="020F0302020204030204"/>
                <a:ea typeface="+mn-ea"/>
                <a:cs typeface="+mn-cs"/>
              </a:rPr>
              <a:t>weil</a:t>
            </a:r>
            <a:r>
              <a:rPr kumimoji="0" lang="en-GB" sz="1950" i="0" u="none" strike="noStrike" kern="1200" cap="none" spc="0" normalizeH="0" noProof="0" dirty="0">
                <a:ln>
                  <a:noFill/>
                </a:ln>
                <a:solidFill>
                  <a:prstClr val="white"/>
                </a:solidFill>
                <a:effectLst/>
                <a:uLnTx/>
                <a:uFillTx/>
                <a:latin typeface="Century Gothic" panose="020F0302020204030204"/>
                <a:ea typeface="+mn-ea"/>
                <a:cs typeface="+mn-cs"/>
              </a:rPr>
              <a:t>’ and </a:t>
            </a:r>
            <a:r>
              <a:rPr kumimoji="0" lang="en-GB" sz="1950" b="1" i="0" u="none" strike="noStrike" kern="1200" cap="none" spc="0" normalizeH="0" noProof="0" dirty="0">
                <a:ln>
                  <a:noFill/>
                </a:ln>
                <a:solidFill>
                  <a:prstClr val="white"/>
                </a:solidFill>
                <a:effectLst/>
                <a:uLnTx/>
                <a:uFillTx/>
                <a:latin typeface="Century Gothic" panose="020F0302020204030204"/>
                <a:ea typeface="+mn-ea"/>
                <a:cs typeface="+mn-cs"/>
              </a:rPr>
              <a:t>‘</a:t>
            </a:r>
            <a:r>
              <a:rPr kumimoji="0" lang="en-GB" sz="1950" b="1" i="0" u="none" strike="noStrike" kern="1200" cap="none" spc="0" normalizeH="0" noProof="0" dirty="0" err="1">
                <a:ln>
                  <a:noFill/>
                </a:ln>
                <a:solidFill>
                  <a:prstClr val="white"/>
                </a:solidFill>
                <a:effectLst/>
                <a:uLnTx/>
                <a:uFillTx/>
                <a:latin typeface="Century Gothic" panose="020F0302020204030204"/>
                <a:ea typeface="+mn-ea"/>
                <a:cs typeface="+mn-cs"/>
              </a:rPr>
              <a:t>dass</a:t>
            </a:r>
            <a:r>
              <a:rPr kumimoji="0" lang="en-GB" sz="1950" i="0" u="none" strike="noStrike" kern="1200" cap="none" spc="0" normalizeH="0" noProof="0" dirty="0">
                <a:ln>
                  <a:noFill/>
                </a:ln>
                <a:solidFill>
                  <a:prstClr val="white"/>
                </a:solidFill>
                <a:effectLst/>
                <a:uLnTx/>
                <a:uFillTx/>
                <a:latin typeface="Century Gothic" panose="020F0302020204030204"/>
                <a:ea typeface="+mn-ea"/>
                <a:cs typeface="+mn-cs"/>
              </a:rPr>
              <a:t>’</a:t>
            </a:r>
            <a:r>
              <a:rPr kumimoji="0" lang="en-GB" sz="1950" b="1" i="0" u="none" strike="noStrike" kern="1200" cap="none" spc="0" normalizeH="0" noProof="0" dirty="0">
                <a:ln>
                  <a:noFill/>
                </a:ln>
                <a:solidFill>
                  <a:prstClr val="white"/>
                </a:solidFill>
                <a:effectLst/>
                <a:uLnTx/>
                <a:uFillTx/>
                <a:latin typeface="Century Gothic" panose="020F0302020204030204"/>
                <a:ea typeface="+mn-ea"/>
                <a:cs typeface="+mn-cs"/>
              </a:rPr>
              <a:t>!</a:t>
            </a:r>
            <a:endParaRPr kumimoji="0" lang="en-GB" sz="195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F7C0D636-0DCC-4650-9509-CD1AEB7189CC}"/>
              </a:ext>
            </a:extLst>
          </p:cNvPr>
          <p:cNvSpPr txBox="1"/>
          <p:nvPr/>
        </p:nvSpPr>
        <p:spPr>
          <a:xfrm>
            <a:off x="152476" y="4760177"/>
            <a:ext cx="11672419" cy="461665"/>
          </a:xfrm>
          <a:prstGeom prst="rect">
            <a:avLst/>
          </a:prstGeom>
          <a:noFill/>
        </p:spPr>
        <p:txBody>
          <a:bodyPr wrap="square" rtlCol="0">
            <a:spAutoFit/>
          </a:bodyPr>
          <a:lstStyle/>
          <a:p>
            <a:pPr lvl="0">
              <a:defRPr/>
            </a:pPr>
            <a:r>
              <a:rPr kumimoji="0" lang="en-US" sz="2400" u="none" strike="noStrike" kern="1200" cap="none" spc="0" normalizeH="0" baseline="0" noProof="0" dirty="0">
                <a:ln>
                  <a:noFill/>
                </a:ln>
                <a:solidFill>
                  <a:schemeClr val="accent5">
                    <a:lumMod val="50000"/>
                  </a:schemeClr>
                </a:solidFill>
                <a:effectLst/>
                <a:uLnTx/>
                <a:uFillTx/>
                <a:latin typeface="Century Gothic" panose="020F0302020204030204"/>
              </a:rPr>
              <a:t>I swim in the sea </a:t>
            </a:r>
            <a:r>
              <a:rPr kumimoji="0" lang="en-US" sz="2400" b="1" u="none" strike="noStrike" kern="1200" cap="none" spc="0" normalizeH="0" baseline="0" noProof="0" dirty="0">
                <a:ln>
                  <a:noFill/>
                </a:ln>
                <a:solidFill>
                  <a:schemeClr val="accent5">
                    <a:lumMod val="50000"/>
                  </a:schemeClr>
                </a:solidFill>
                <a:effectLst/>
                <a:uLnTx/>
                <a:uFillTx/>
                <a:latin typeface="Century Gothic" panose="020F0302020204030204"/>
              </a:rPr>
              <a:t>if </a:t>
            </a:r>
            <a:r>
              <a:rPr lang="en-US" sz="2400" dirty="0">
                <a:solidFill>
                  <a:schemeClr val="accent5">
                    <a:lumMod val="50000"/>
                  </a:schemeClr>
                </a:solidFill>
                <a:latin typeface="Century Gothic" panose="020F0302020204030204"/>
              </a:rPr>
              <a:t>there is no strong wind.</a:t>
            </a:r>
            <a:endParaRPr lang="en-US" sz="2400" dirty="0">
              <a:solidFill>
                <a:schemeClr val="accent5">
                  <a:lumMod val="50000"/>
                </a:schemeClr>
              </a:solidFill>
            </a:endParaRPr>
          </a:p>
        </p:txBody>
      </p:sp>
      <p:sp>
        <p:nvSpPr>
          <p:cNvPr id="28" name="TextBox 27">
            <a:extLst>
              <a:ext uri="{FF2B5EF4-FFF2-40B4-BE49-F238E27FC236}">
                <a16:creationId xmlns:a16="http://schemas.microsoft.com/office/drawing/2014/main" id="{6DD76A95-FFC2-44C7-8DB1-120AEC18B0FE}"/>
              </a:ext>
            </a:extLst>
          </p:cNvPr>
          <p:cNvSpPr txBox="1"/>
          <p:nvPr/>
        </p:nvSpPr>
        <p:spPr>
          <a:xfrm>
            <a:off x="152476" y="1934883"/>
            <a:ext cx="11672419" cy="461665"/>
          </a:xfrm>
          <a:prstGeom prst="rect">
            <a:avLst/>
          </a:prstGeom>
          <a:noFill/>
        </p:spPr>
        <p:txBody>
          <a:bodyPr wrap="square" rtlCol="0">
            <a:spAutoFit/>
          </a:bodyPr>
          <a:lstStyle/>
          <a:p>
            <a:pPr>
              <a:defRPr/>
            </a:pPr>
            <a:r>
              <a:rPr lang="en-US" sz="2400" b="1" dirty="0">
                <a:solidFill>
                  <a:schemeClr val="accent5">
                    <a:lumMod val="50000"/>
                  </a:schemeClr>
                </a:solidFill>
              </a:rPr>
              <a:t>When </a:t>
            </a:r>
            <a:r>
              <a:rPr lang="en-US" sz="2400" dirty="0">
                <a:solidFill>
                  <a:schemeClr val="accent5">
                    <a:lumMod val="50000"/>
                  </a:schemeClr>
                </a:solidFill>
              </a:rPr>
              <a:t>do you swim in the sea?</a:t>
            </a:r>
          </a:p>
        </p:txBody>
      </p:sp>
    </p:spTree>
    <p:extLst>
      <p:ext uri="{BB962C8B-B14F-4D97-AF65-F5344CB8AC3E}">
        <p14:creationId xmlns:p14="http://schemas.microsoft.com/office/powerpoint/2010/main" val="254779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22" grpId="0"/>
      <p:bldP spid="23" grpId="0"/>
      <p:bldP spid="24" grpId="0"/>
      <p:bldP spid="25" grpId="0" animBg="1"/>
      <p:bldP spid="33" grpId="0" animBg="1"/>
      <p:bldP spid="35" grpId="0" animBg="1"/>
      <p:bldP spid="36" grpId="0"/>
      <p:bldP spid="37" grpId="0"/>
      <p:bldP spid="19" grpId="0"/>
      <p:bldP spid="20" grpId="0"/>
      <p:bldP spid="21" grpId="0" animBg="1"/>
      <p:bldP spid="26" grpId="0" animBg="1"/>
      <p:bldP spid="34" grpId="0" animBg="1"/>
      <p:bldP spid="27"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4292388" cy="869950"/>
          </a:xfrm>
          <a:prstGeom prst="rect">
            <a:avLst/>
          </a:prstGeom>
        </p:spPr>
      </p:pic>
      <p:sp>
        <p:nvSpPr>
          <p:cNvPr id="4" name="Title 3"/>
          <p:cNvSpPr>
            <a:spLocks noGrp="1"/>
          </p:cNvSpPr>
          <p:nvPr>
            <p:ph type="title"/>
          </p:nvPr>
        </p:nvSpPr>
        <p:spPr>
          <a:xfrm>
            <a:off x="0" y="294041"/>
            <a:ext cx="4500081" cy="707849"/>
          </a:xfrm>
        </p:spPr>
        <p:txBody>
          <a:bodyPr>
            <a:normAutofit/>
          </a:bodyPr>
          <a:lstStyle/>
          <a:p>
            <a:r>
              <a:rPr lang="en-GB" sz="3200" b="1" dirty="0" err="1">
                <a:solidFill>
                  <a:schemeClr val="bg1"/>
                </a:solidFill>
              </a:rPr>
              <a:t>Wenn</a:t>
            </a:r>
            <a:r>
              <a:rPr lang="en-GB" sz="3200" b="1" dirty="0">
                <a:solidFill>
                  <a:schemeClr val="bg1"/>
                </a:solidFill>
              </a:rPr>
              <a:t> </a:t>
            </a:r>
            <a:r>
              <a:rPr lang="en-GB" sz="3200" b="1" dirty="0" err="1">
                <a:solidFill>
                  <a:schemeClr val="bg1"/>
                </a:solidFill>
              </a:rPr>
              <a:t>oder</a:t>
            </a:r>
            <a:r>
              <a:rPr lang="en-GB" sz="3200" b="1" dirty="0">
                <a:solidFill>
                  <a:schemeClr val="bg1"/>
                </a:solidFill>
              </a:rPr>
              <a:t> </a:t>
            </a:r>
            <a:r>
              <a:rPr lang="en-GB" sz="3200" b="1" dirty="0" err="1">
                <a:solidFill>
                  <a:schemeClr val="bg1"/>
                </a:solidFill>
              </a:rPr>
              <a:t>denn</a:t>
            </a:r>
            <a:r>
              <a:rPr lang="en-GB" sz="3200" b="1" dirty="0">
                <a:solidFill>
                  <a:schemeClr val="bg1"/>
                </a:solidFill>
              </a:rPr>
              <a:t>?</a:t>
            </a:r>
          </a:p>
        </p:txBody>
      </p:sp>
      <p:sp>
        <p:nvSpPr>
          <p:cNvPr id="6" name="Rectangle 5">
            <a:extLst>
              <a:ext uri="{FF2B5EF4-FFF2-40B4-BE49-F238E27FC236}">
                <a16:creationId xmlns:a16="http://schemas.microsoft.com/office/drawing/2014/main" id="{DA17E6B1-FD5E-4088-A49F-C266AA6BF434}"/>
              </a:ext>
            </a:extLst>
          </p:cNvPr>
          <p:cNvSpPr/>
          <p:nvPr/>
        </p:nvSpPr>
        <p:spPr>
          <a:xfrm>
            <a:off x="186532" y="1265026"/>
            <a:ext cx="11846232" cy="5043307"/>
          </a:xfrm>
          <a:prstGeom prst="rect">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7" name="TextBox 6">
            <a:extLst>
              <a:ext uri="{FF2B5EF4-FFF2-40B4-BE49-F238E27FC236}">
                <a16:creationId xmlns:a16="http://schemas.microsoft.com/office/drawing/2014/main" id="{0DC4B0F0-3CE6-4DDA-9CBC-E3164429D7DB}"/>
              </a:ext>
            </a:extLst>
          </p:cNvPr>
          <p:cNvSpPr txBox="1"/>
          <p:nvPr/>
        </p:nvSpPr>
        <p:spPr>
          <a:xfrm>
            <a:off x="8044665" y="1636871"/>
            <a:ext cx="3996449" cy="4188775"/>
          </a:xfrm>
          <a:prstGeom prst="rect">
            <a:avLst/>
          </a:prstGeom>
          <a:noFill/>
        </p:spPr>
        <p:txBody>
          <a:bodyPr wrap="square" rtlCol="0">
            <a:spAutoFit/>
          </a:bodyPr>
          <a:lstStyle/>
          <a:p>
            <a:pPr>
              <a:lnSpc>
                <a:spcPct val="150000"/>
              </a:lnSpc>
            </a:pP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Firmen haben Probleme, </a:t>
            </a:r>
            <a:r>
              <a:rPr lang="de-DE" sz="2000" b="1"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wenn</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es wenige junge Leute in der Baubranche gibt</a:t>
            </a:r>
            <a:r>
              <a:rPr lang="de-DE"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5200 Mädchen können also </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am 14. April typische Männerberufe testen, </a:t>
            </a:r>
            <a:r>
              <a:rPr lang="de-DE" sz="2000" b="1"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wenn</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sie zum Girls' Day kommen. Später im Jahr testen auch 2300 Jungen Berufe in Pflege* und Erziehung*.</a:t>
            </a:r>
            <a:endParaRPr lang="fr-FR" sz="2000" dirty="0">
              <a:solidFill>
                <a:schemeClr val="accent5">
                  <a:lumMod val="50000"/>
                </a:schemeClr>
              </a:solidFill>
            </a:endParaRPr>
          </a:p>
        </p:txBody>
      </p:sp>
      <p:sp>
        <p:nvSpPr>
          <p:cNvPr id="8" name="TextBox 7">
            <a:extLst>
              <a:ext uri="{FF2B5EF4-FFF2-40B4-BE49-F238E27FC236}">
                <a16:creationId xmlns:a16="http://schemas.microsoft.com/office/drawing/2014/main" id="{94159BAB-166F-4BD3-8386-4A00051334FC}"/>
              </a:ext>
            </a:extLst>
          </p:cNvPr>
          <p:cNvSpPr txBox="1"/>
          <p:nvPr/>
        </p:nvSpPr>
        <p:spPr>
          <a:xfrm>
            <a:off x="213829" y="1636976"/>
            <a:ext cx="4078559" cy="4650440"/>
          </a:xfrm>
          <a:prstGeom prst="rect">
            <a:avLst/>
          </a:prstGeom>
          <a:noFill/>
        </p:spPr>
        <p:txBody>
          <a:bodyPr wrap="square" rtlCol="0">
            <a:spAutoFit/>
          </a:bodyPr>
          <a:lstStyle/>
          <a:p>
            <a:pPr>
              <a:lnSpc>
                <a:spcPct val="150000"/>
              </a:lnSpc>
            </a:pPr>
            <a:r>
              <a:rPr lang="de-AT"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Janet ist im Ausbildungszentrum bekannt, </a:t>
            </a:r>
            <a:r>
              <a:rPr lang="de-AT" sz="2000" b="1"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denn</a:t>
            </a:r>
            <a:r>
              <a:rPr lang="de-AT"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es gibt hier kaum Mädchen. Frau Köhler organisiert die Ausbildungen. Sie sagt: „Ich wünsche mir viel mehr Frauen als Studentinnen. Die Gruppendynamik ist besser, </a:t>
            </a:r>
            <a:r>
              <a:rPr lang="de-AT" sz="2000" b="1"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denn</a:t>
            </a:r>
            <a:r>
              <a:rPr lang="de-AT"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die Jungen </a:t>
            </a:r>
            <a:r>
              <a:rPr lang="de-AT"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arbeiten härter</a:t>
            </a:r>
            <a:r>
              <a:rPr lang="de-AT"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de-AT" sz="2000" b="1"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wenn</a:t>
            </a:r>
            <a:r>
              <a:rPr lang="de-AT"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Mädchen in der Klasse sind.“</a:t>
            </a:r>
            <a:endParaRPr lang="fr-FR" sz="2000" dirty="0">
              <a:solidFill>
                <a:schemeClr val="accent5">
                  <a:lumMod val="50000"/>
                </a:schemeClr>
              </a:solidFill>
            </a:endParaRPr>
          </a:p>
        </p:txBody>
      </p:sp>
      <p:sp>
        <p:nvSpPr>
          <p:cNvPr id="9" name="TextBox 8">
            <a:extLst>
              <a:ext uri="{FF2B5EF4-FFF2-40B4-BE49-F238E27FC236}">
                <a16:creationId xmlns:a16="http://schemas.microsoft.com/office/drawing/2014/main" id="{35165951-A8EC-4768-AB99-CD428990EF66}"/>
              </a:ext>
            </a:extLst>
          </p:cNvPr>
          <p:cNvSpPr txBox="1"/>
          <p:nvPr/>
        </p:nvSpPr>
        <p:spPr>
          <a:xfrm>
            <a:off x="4247435" y="1636871"/>
            <a:ext cx="3881894" cy="4189993"/>
          </a:xfrm>
          <a:prstGeom prst="rect">
            <a:avLst/>
          </a:prstGeom>
          <a:noFill/>
        </p:spPr>
        <p:txBody>
          <a:bodyPr wrap="square" rtlCol="0">
            <a:spAutoFit/>
          </a:bodyPr>
          <a:lstStyle/>
          <a:p>
            <a:pPr>
              <a:lnSpc>
                <a:spcPct val="150000"/>
              </a:lnSpc>
            </a:pP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Der Girls' Day will </a:t>
            </a:r>
            <a:r>
              <a:rPr lang="de-DE"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den Mädchen männerdominierte </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Berufe näher bringen. Wenige Mädchen suchen nach der Schule einen Bauberuf, </a:t>
            </a:r>
            <a:r>
              <a:rPr lang="de-DE" sz="2000" b="1"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denn</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die schwere körperliche Arbeit, die Arbeitszeiten und das viele </a:t>
            </a:r>
            <a:r>
              <a:rPr lang="de-DE"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Reisen sind abschreckend*.</a:t>
            </a:r>
            <a:endParaRPr lang="fr-FR" sz="2000" i="0" u="none" strike="noStrike" dirty="0">
              <a:solidFill>
                <a:schemeClr val="accent5">
                  <a:lumMod val="50000"/>
                </a:schemeClr>
              </a:solidFill>
              <a:effectLst/>
              <a:latin typeface="Arial" panose="020B0604020202020204" pitchFamily="34" charset="0"/>
            </a:endParaRPr>
          </a:p>
        </p:txBody>
      </p:sp>
      <p:sp>
        <p:nvSpPr>
          <p:cNvPr id="11" name="TextBox 10">
            <a:extLst>
              <a:ext uri="{FF2B5EF4-FFF2-40B4-BE49-F238E27FC236}">
                <a16:creationId xmlns:a16="http://schemas.microsoft.com/office/drawing/2014/main" id="{E1F33529-2F5C-4BED-90FA-8DEA56FD61BE}"/>
              </a:ext>
            </a:extLst>
          </p:cNvPr>
          <p:cNvSpPr txBox="1"/>
          <p:nvPr/>
        </p:nvSpPr>
        <p:spPr>
          <a:xfrm>
            <a:off x="213828" y="1282297"/>
            <a:ext cx="11827286" cy="461665"/>
          </a:xfrm>
          <a:prstGeom prst="rect">
            <a:avLst/>
          </a:prstGeom>
          <a:noFill/>
        </p:spPr>
        <p:txBody>
          <a:bodyPr wrap="square" rtlCol="0">
            <a:spAutoFit/>
          </a:bodyPr>
          <a:lstStyle/>
          <a:p>
            <a:pPr algn="ctr"/>
            <a:endParaRPr lang="en-GB" sz="2400" b="1" dirty="0">
              <a:solidFill>
                <a:schemeClr val="accent5">
                  <a:lumMod val="50000"/>
                </a:schemeClr>
              </a:solidFill>
              <a:latin typeface="+mj-lt"/>
            </a:endParaRPr>
          </a:p>
        </p:txBody>
      </p:sp>
      <p:sp>
        <p:nvSpPr>
          <p:cNvPr id="12" name="Title 16">
            <a:extLst>
              <a:ext uri="{FF2B5EF4-FFF2-40B4-BE49-F238E27FC236}">
                <a16:creationId xmlns:a16="http://schemas.microsoft.com/office/drawing/2014/main" id="{04CF7870-51A5-436F-A5B3-34A368044A31}"/>
              </a:ext>
            </a:extLst>
          </p:cNvPr>
          <p:cNvSpPr txBox="1">
            <a:spLocks/>
          </p:cNvSpPr>
          <p:nvPr/>
        </p:nvSpPr>
        <p:spPr>
          <a:xfrm>
            <a:off x="-1133172" y="1345797"/>
            <a:ext cx="4257260" cy="3217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de-AT" sz="2400" b="1" dirty="0">
                <a:solidFill>
                  <a:srgbClr val="1F3864"/>
                </a:solidFill>
                <a:latin typeface="+mj-lt"/>
                <a:ea typeface="SimSun" panose="02010600030101010101" pitchFamily="2" charset="-122"/>
                <a:cs typeface="Times New Roman" panose="02020603050405020304" pitchFamily="18" charset="0"/>
              </a:rPr>
              <a:t>Girls' Day</a:t>
            </a:r>
            <a:endParaRPr lang="en-GB" sz="2400" b="1" dirty="0">
              <a:latin typeface="+mj-lt"/>
            </a:endParaRPr>
          </a:p>
        </p:txBody>
      </p:sp>
      <p:sp>
        <p:nvSpPr>
          <p:cNvPr id="15" name="Flowchart: Alternate Process 14">
            <a:extLst>
              <a:ext uri="{FF2B5EF4-FFF2-40B4-BE49-F238E27FC236}">
                <a16:creationId xmlns:a16="http://schemas.microsoft.com/office/drawing/2014/main" id="{818CE930-90B7-41F2-9DB1-95104EAA86C8}"/>
              </a:ext>
            </a:extLst>
          </p:cNvPr>
          <p:cNvSpPr/>
          <p:nvPr/>
        </p:nvSpPr>
        <p:spPr>
          <a:xfrm>
            <a:off x="1444474" y="2239989"/>
            <a:ext cx="705001" cy="287310"/>
          </a:xfrm>
          <a:prstGeom prst="flowChartAlternateProcess">
            <a:avLst/>
          </a:prstGeom>
          <a:solidFill>
            <a:srgbClr val="DAA52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1.</a:t>
            </a:r>
            <a:endParaRPr lang="fr-FR" sz="2000" dirty="0"/>
          </a:p>
        </p:txBody>
      </p:sp>
      <p:sp>
        <p:nvSpPr>
          <p:cNvPr id="28" name="Flowchart: Alternate Process 27">
            <a:extLst>
              <a:ext uri="{FF2B5EF4-FFF2-40B4-BE49-F238E27FC236}">
                <a16:creationId xmlns:a16="http://schemas.microsoft.com/office/drawing/2014/main" id="{86E71B3F-DB12-400F-9385-BA09413839C0}"/>
              </a:ext>
            </a:extLst>
          </p:cNvPr>
          <p:cNvSpPr/>
          <p:nvPr/>
        </p:nvSpPr>
        <p:spPr>
          <a:xfrm>
            <a:off x="290457" y="4993005"/>
            <a:ext cx="705001" cy="287310"/>
          </a:xfrm>
          <a:prstGeom prst="flowChartAlternateProcess">
            <a:avLst/>
          </a:prstGeom>
          <a:solidFill>
            <a:srgbClr val="DAA52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2.</a:t>
            </a:r>
            <a:endParaRPr lang="fr-FR" sz="2000" dirty="0"/>
          </a:p>
        </p:txBody>
      </p:sp>
      <p:sp>
        <p:nvSpPr>
          <p:cNvPr id="29" name="Flowchart: Alternate Process 28">
            <a:extLst>
              <a:ext uri="{FF2B5EF4-FFF2-40B4-BE49-F238E27FC236}">
                <a16:creationId xmlns:a16="http://schemas.microsoft.com/office/drawing/2014/main" id="{6DB937E4-5CFC-4CCB-A929-632FE908E883}"/>
              </a:ext>
            </a:extLst>
          </p:cNvPr>
          <p:cNvSpPr/>
          <p:nvPr/>
        </p:nvSpPr>
        <p:spPr>
          <a:xfrm>
            <a:off x="1155473" y="5454669"/>
            <a:ext cx="705001" cy="287310"/>
          </a:xfrm>
          <a:prstGeom prst="flowChartAlternateProcess">
            <a:avLst/>
          </a:prstGeom>
          <a:solidFill>
            <a:srgbClr val="DAA52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3.</a:t>
            </a:r>
            <a:endParaRPr lang="fr-FR" sz="2000" dirty="0"/>
          </a:p>
        </p:txBody>
      </p:sp>
      <p:sp>
        <p:nvSpPr>
          <p:cNvPr id="30" name="Flowchart: Alternate Process 29">
            <a:extLst>
              <a:ext uri="{FF2B5EF4-FFF2-40B4-BE49-F238E27FC236}">
                <a16:creationId xmlns:a16="http://schemas.microsoft.com/office/drawing/2014/main" id="{8521A2CE-C503-43CF-8C89-0724D274DD8B}"/>
              </a:ext>
            </a:extLst>
          </p:cNvPr>
          <p:cNvSpPr/>
          <p:nvPr/>
        </p:nvSpPr>
        <p:spPr>
          <a:xfrm>
            <a:off x="7249601" y="3595182"/>
            <a:ext cx="705001" cy="287310"/>
          </a:xfrm>
          <a:prstGeom prst="flowChartAlternateProcess">
            <a:avLst/>
          </a:prstGeom>
          <a:solidFill>
            <a:srgbClr val="DAA52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4.</a:t>
            </a:r>
            <a:endParaRPr lang="fr-FR" sz="2000" dirty="0"/>
          </a:p>
        </p:txBody>
      </p:sp>
      <p:sp>
        <p:nvSpPr>
          <p:cNvPr id="31" name="Flowchart: Alternate Process 30">
            <a:extLst>
              <a:ext uri="{FF2B5EF4-FFF2-40B4-BE49-F238E27FC236}">
                <a16:creationId xmlns:a16="http://schemas.microsoft.com/office/drawing/2014/main" id="{FD15C86F-61EB-4448-9758-6ECD2C744F04}"/>
              </a:ext>
            </a:extLst>
          </p:cNvPr>
          <p:cNvSpPr/>
          <p:nvPr/>
        </p:nvSpPr>
        <p:spPr>
          <a:xfrm>
            <a:off x="11221558" y="1732883"/>
            <a:ext cx="705001" cy="287310"/>
          </a:xfrm>
          <a:prstGeom prst="flowChartAlternateProcess">
            <a:avLst/>
          </a:prstGeom>
          <a:solidFill>
            <a:srgbClr val="DAA52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5.</a:t>
            </a:r>
            <a:endParaRPr lang="fr-FR" sz="2000" dirty="0"/>
          </a:p>
        </p:txBody>
      </p:sp>
      <p:sp>
        <p:nvSpPr>
          <p:cNvPr id="32" name="Flowchart: Alternate Process 31">
            <a:extLst>
              <a:ext uri="{FF2B5EF4-FFF2-40B4-BE49-F238E27FC236}">
                <a16:creationId xmlns:a16="http://schemas.microsoft.com/office/drawing/2014/main" id="{36998E96-BDE3-4F09-BE78-5832CC500AED}"/>
              </a:ext>
            </a:extLst>
          </p:cNvPr>
          <p:cNvSpPr/>
          <p:nvPr/>
        </p:nvSpPr>
        <p:spPr>
          <a:xfrm>
            <a:off x="8995125" y="4070369"/>
            <a:ext cx="705001" cy="287310"/>
          </a:xfrm>
          <a:prstGeom prst="flowChartAlternateProcess">
            <a:avLst/>
          </a:prstGeom>
          <a:solidFill>
            <a:srgbClr val="DAA52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6.</a:t>
            </a:r>
            <a:endParaRPr lang="fr-FR" sz="2000" dirty="0"/>
          </a:p>
        </p:txBody>
      </p:sp>
      <p:sp>
        <p:nvSpPr>
          <p:cNvPr id="34" name="TextBox 33">
            <a:extLst>
              <a:ext uri="{FF2B5EF4-FFF2-40B4-BE49-F238E27FC236}">
                <a16:creationId xmlns:a16="http://schemas.microsoft.com/office/drawing/2014/main" id="{3109427C-B8DC-461D-97B9-F943C69795DB}"/>
              </a:ext>
            </a:extLst>
          </p:cNvPr>
          <p:cNvSpPr txBox="1"/>
          <p:nvPr/>
        </p:nvSpPr>
        <p:spPr>
          <a:xfrm>
            <a:off x="4826123" y="247046"/>
            <a:ext cx="5731596" cy="707886"/>
          </a:xfrm>
          <a:prstGeom prst="rect">
            <a:avLst/>
          </a:prstGeom>
          <a:solidFill>
            <a:srgbClr val="104F75"/>
          </a:solidFill>
          <a:ln>
            <a:solidFill>
              <a:srgbClr val="DAA520"/>
            </a:solidFill>
          </a:ln>
        </p:spPr>
        <p:txBody>
          <a:bodyPr wrap="square" lIns="72000" rIns="0" rtlCol="0">
            <a:spAutoFit/>
          </a:bodyPr>
          <a:lstStyle/>
          <a:p>
            <a:r>
              <a:rPr lang="en-GB" sz="2000" dirty="0">
                <a:solidFill>
                  <a:schemeClr val="bg1"/>
                </a:solidFill>
              </a:rPr>
              <a:t>*</a:t>
            </a:r>
            <a:r>
              <a:rPr lang="de-DE" sz="2000" dirty="0">
                <a:solidFill>
                  <a:schemeClr val="bg1"/>
                </a:solidFill>
                <a:latin typeface="Century Gothic" panose="020B0502020202020204" pitchFamily="34" charset="0"/>
                <a:ea typeface="SimSun" panose="02010600030101010101" pitchFamily="2" charset="-122"/>
                <a:cs typeface="Times New Roman" panose="02020603050405020304" pitchFamily="18" charset="0"/>
              </a:rPr>
              <a:t> abschreckend </a:t>
            </a:r>
            <a:r>
              <a:rPr lang="en-GB" sz="2000" dirty="0">
                <a:solidFill>
                  <a:schemeClr val="bg1"/>
                </a:solidFill>
              </a:rPr>
              <a:t>– off-putting  </a:t>
            </a:r>
            <a:br>
              <a:rPr lang="en-GB" sz="2000" dirty="0">
                <a:solidFill>
                  <a:schemeClr val="bg1"/>
                </a:solidFill>
              </a:rPr>
            </a:br>
            <a:r>
              <a:rPr lang="en-GB" sz="2000" dirty="0">
                <a:solidFill>
                  <a:schemeClr val="bg1"/>
                </a:solidFill>
              </a:rPr>
              <a:t>*die </a:t>
            </a:r>
            <a:r>
              <a:rPr lang="en-GB" sz="2000" dirty="0" err="1">
                <a:solidFill>
                  <a:schemeClr val="bg1"/>
                </a:solidFill>
              </a:rPr>
              <a:t>Pflege</a:t>
            </a:r>
            <a:r>
              <a:rPr lang="en-GB" sz="2000" dirty="0">
                <a:solidFill>
                  <a:schemeClr val="bg1"/>
                </a:solidFill>
              </a:rPr>
              <a:t> – care  *die </a:t>
            </a:r>
            <a:r>
              <a:rPr lang="en-GB" sz="2000" dirty="0" err="1">
                <a:solidFill>
                  <a:schemeClr val="bg1"/>
                </a:solidFill>
              </a:rPr>
              <a:t>Erziehung</a:t>
            </a:r>
            <a:r>
              <a:rPr lang="en-GB" sz="2000" dirty="0">
                <a:solidFill>
                  <a:schemeClr val="bg1"/>
                </a:solidFill>
              </a:rPr>
              <a:t> – education</a:t>
            </a:r>
            <a:endParaRPr lang="fr-FR" sz="2000" dirty="0">
              <a:solidFill>
                <a:schemeClr val="bg1"/>
              </a:solidFill>
            </a:endParaRPr>
          </a:p>
        </p:txBody>
      </p:sp>
      <p:sp>
        <p:nvSpPr>
          <p:cNvPr id="35" name="Rounded Rectangle 11">
            <a:extLst>
              <a:ext uri="{FF2B5EF4-FFF2-40B4-BE49-F238E27FC236}">
                <a16:creationId xmlns:a16="http://schemas.microsoft.com/office/drawing/2014/main" id="{F2BD069C-8F6F-44F8-A995-C187B59CA3D5}"/>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0" name="Picture 2" descr="Feminism, Women, Female, Gay, Pride">
            <a:extLst>
              <a:ext uri="{FF2B5EF4-FFF2-40B4-BE49-F238E27FC236}">
                <a16:creationId xmlns:a16="http://schemas.microsoft.com/office/drawing/2014/main" id="{94005944-6B87-401E-8E76-95E986B558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5684" y="5861270"/>
            <a:ext cx="1827860" cy="91393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EA37A4D7-555B-4904-A447-648417933188}"/>
              </a:ext>
            </a:extLst>
          </p:cNvPr>
          <p:cNvSpPr/>
          <p:nvPr/>
        </p:nvSpPr>
        <p:spPr>
          <a:xfrm>
            <a:off x="2470544" y="2190750"/>
            <a:ext cx="577456" cy="380999"/>
          </a:xfrm>
          <a:prstGeom prst="round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Rounded Corners 21">
            <a:extLst>
              <a:ext uri="{FF2B5EF4-FFF2-40B4-BE49-F238E27FC236}">
                <a16:creationId xmlns:a16="http://schemas.microsoft.com/office/drawing/2014/main" id="{B15A8C2A-7235-4323-9A14-9BCDFA8BA9F0}"/>
              </a:ext>
            </a:extLst>
          </p:cNvPr>
          <p:cNvSpPr/>
          <p:nvPr/>
        </p:nvSpPr>
        <p:spPr>
          <a:xfrm>
            <a:off x="2441526" y="4946160"/>
            <a:ext cx="1087499" cy="380999"/>
          </a:xfrm>
          <a:prstGeom prst="round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Rounded Corners 22">
            <a:extLst>
              <a:ext uri="{FF2B5EF4-FFF2-40B4-BE49-F238E27FC236}">
                <a16:creationId xmlns:a16="http://schemas.microsoft.com/office/drawing/2014/main" id="{0BFBBCA8-7BE7-482E-A9BD-250B749E23C6}"/>
              </a:ext>
            </a:extLst>
          </p:cNvPr>
          <p:cNvSpPr/>
          <p:nvPr/>
        </p:nvSpPr>
        <p:spPr>
          <a:xfrm>
            <a:off x="1070666" y="5857007"/>
            <a:ext cx="607916" cy="380999"/>
          </a:xfrm>
          <a:prstGeom prst="round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Rounded Corners 23">
            <a:extLst>
              <a:ext uri="{FF2B5EF4-FFF2-40B4-BE49-F238E27FC236}">
                <a16:creationId xmlns:a16="http://schemas.microsoft.com/office/drawing/2014/main" id="{B7485AFE-3644-451C-8775-DF25A250B931}"/>
              </a:ext>
            </a:extLst>
          </p:cNvPr>
          <p:cNvSpPr/>
          <p:nvPr/>
        </p:nvSpPr>
        <p:spPr>
          <a:xfrm>
            <a:off x="6312297" y="4946160"/>
            <a:ext cx="607916" cy="380999"/>
          </a:xfrm>
          <a:prstGeom prst="round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Rounded Corners 24">
            <a:extLst>
              <a:ext uri="{FF2B5EF4-FFF2-40B4-BE49-F238E27FC236}">
                <a16:creationId xmlns:a16="http://schemas.microsoft.com/office/drawing/2014/main" id="{9B6B5F1A-7C00-4E82-A2D4-EE41158E99F9}"/>
              </a:ext>
            </a:extLst>
          </p:cNvPr>
          <p:cNvSpPr/>
          <p:nvPr/>
        </p:nvSpPr>
        <p:spPr>
          <a:xfrm>
            <a:off x="9700126" y="2665619"/>
            <a:ext cx="607916" cy="380999"/>
          </a:xfrm>
          <a:prstGeom prst="round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Rounded Corners 25">
            <a:extLst>
              <a:ext uri="{FF2B5EF4-FFF2-40B4-BE49-F238E27FC236}">
                <a16:creationId xmlns:a16="http://schemas.microsoft.com/office/drawing/2014/main" id="{DC41C583-CD86-44C6-AF36-827C82C1801A}"/>
              </a:ext>
            </a:extLst>
          </p:cNvPr>
          <p:cNvSpPr/>
          <p:nvPr/>
        </p:nvSpPr>
        <p:spPr>
          <a:xfrm>
            <a:off x="8098205" y="4493827"/>
            <a:ext cx="1239146" cy="387517"/>
          </a:xfrm>
          <a:prstGeom prst="round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5334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8" grpId="0" animBg="1"/>
      <p:bldP spid="29" grpId="0" animBg="1"/>
      <p:bldP spid="30" grpId="0" animBg="1"/>
      <p:bldP spid="31" grpId="0" animBg="1"/>
      <p:bldP spid="32" grpId="0" animBg="1"/>
      <p:bldP spid="20" grpId="0" animBg="1"/>
      <p:bldP spid="22" grpId="0" animBg="1"/>
      <p:bldP spid="23" grpId="0" animBg="1"/>
      <p:bldP spid="24" grpId="0" animBg="1"/>
      <p:bldP spid="25"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369537" cy="869950"/>
          </a:xfrm>
          <a:prstGeom prst="rect">
            <a:avLst/>
          </a:prstGeom>
        </p:spPr>
      </p:pic>
      <p:sp>
        <p:nvSpPr>
          <p:cNvPr id="4" name="Title 3"/>
          <p:cNvSpPr>
            <a:spLocks noGrp="1"/>
          </p:cNvSpPr>
          <p:nvPr>
            <p:ph type="title"/>
          </p:nvPr>
        </p:nvSpPr>
        <p:spPr>
          <a:xfrm>
            <a:off x="0" y="294041"/>
            <a:ext cx="7219507" cy="707849"/>
          </a:xfrm>
        </p:spPr>
        <p:txBody>
          <a:bodyPr>
            <a:normAutofit/>
          </a:bodyPr>
          <a:lstStyle/>
          <a:p>
            <a:r>
              <a:rPr lang="en-GB" sz="3200" b="1" dirty="0">
                <a:solidFill>
                  <a:schemeClr val="bg1"/>
                </a:solidFill>
              </a:rPr>
              <a:t>Was </a:t>
            </a:r>
            <a:r>
              <a:rPr lang="en-GB" sz="3200" b="1" dirty="0" err="1">
                <a:solidFill>
                  <a:schemeClr val="bg1"/>
                </a:solidFill>
              </a:rPr>
              <a:t>steht</a:t>
            </a:r>
            <a:r>
              <a:rPr lang="en-GB" sz="3200" b="1" dirty="0">
                <a:solidFill>
                  <a:schemeClr val="bg1"/>
                </a:solidFill>
              </a:rPr>
              <a:t> </a:t>
            </a:r>
            <a:r>
              <a:rPr lang="en-GB" sz="3200" b="1" dirty="0" err="1">
                <a:solidFill>
                  <a:schemeClr val="bg1"/>
                </a:solidFill>
              </a:rPr>
              <a:t>im</a:t>
            </a:r>
            <a:r>
              <a:rPr lang="en-GB" sz="3200" b="1" dirty="0">
                <a:solidFill>
                  <a:schemeClr val="bg1"/>
                </a:solidFill>
              </a:rPr>
              <a:t> Text?</a:t>
            </a:r>
          </a:p>
        </p:txBody>
      </p:sp>
      <p:graphicFrame>
        <p:nvGraphicFramePr>
          <p:cNvPr id="6" name="Table 6">
            <a:extLst>
              <a:ext uri="{FF2B5EF4-FFF2-40B4-BE49-F238E27FC236}">
                <a16:creationId xmlns:a16="http://schemas.microsoft.com/office/drawing/2014/main" id="{CA0C0C5C-53A2-4310-80C2-A5B355388C21}"/>
              </a:ext>
            </a:extLst>
          </p:cNvPr>
          <p:cNvGraphicFramePr>
            <a:graphicFrameLocks noGrp="1"/>
          </p:cNvGraphicFramePr>
          <p:nvPr>
            <p:extLst>
              <p:ext uri="{D42A27DB-BD31-4B8C-83A1-F6EECF244321}">
                <p14:modId xmlns:p14="http://schemas.microsoft.com/office/powerpoint/2010/main" val="1850570598"/>
              </p:ext>
            </p:extLst>
          </p:nvPr>
        </p:nvGraphicFramePr>
        <p:xfrm>
          <a:off x="164385" y="1269688"/>
          <a:ext cx="9472775" cy="753600"/>
        </p:xfrm>
        <a:graphic>
          <a:graphicData uri="http://schemas.openxmlformats.org/drawingml/2006/table">
            <a:tbl>
              <a:tblPr firstRow="1" bandRow="1">
                <a:tableStyleId>{C4B1156A-380E-4F78-BDF5-A606A8083BF9}</a:tableStyleId>
              </a:tblPr>
              <a:tblGrid>
                <a:gridCol w="431516">
                  <a:extLst>
                    <a:ext uri="{9D8B030D-6E8A-4147-A177-3AD203B41FA5}">
                      <a16:colId xmlns:a16="http://schemas.microsoft.com/office/drawing/2014/main" val="1796492024"/>
                    </a:ext>
                  </a:extLst>
                </a:gridCol>
                <a:gridCol w="3667874">
                  <a:extLst>
                    <a:ext uri="{9D8B030D-6E8A-4147-A177-3AD203B41FA5}">
                      <a16:colId xmlns:a16="http://schemas.microsoft.com/office/drawing/2014/main" val="1365026943"/>
                    </a:ext>
                  </a:extLst>
                </a:gridCol>
                <a:gridCol w="5373385">
                  <a:extLst>
                    <a:ext uri="{9D8B030D-6E8A-4147-A177-3AD203B41FA5}">
                      <a16:colId xmlns:a16="http://schemas.microsoft.com/office/drawing/2014/main" val="2174779922"/>
                    </a:ext>
                  </a:extLst>
                </a:gridCol>
              </a:tblGrid>
              <a:tr h="0">
                <a:tc rowSpan="2">
                  <a:txBody>
                    <a:bodyPr/>
                    <a:lstStyle/>
                    <a:p>
                      <a:pPr algn="ctr"/>
                      <a:r>
                        <a:rPr lang="en-GB" sz="2000" b="0" dirty="0">
                          <a:solidFill>
                            <a:schemeClr val="accent5">
                              <a:lumMod val="50000"/>
                            </a:schemeClr>
                          </a:solidFill>
                        </a:rPr>
                        <a:t>1.</a:t>
                      </a:r>
                      <a:endParaRPr lang="fr-FR" sz="2000" b="0" dirty="0">
                        <a:solidFill>
                          <a:schemeClr val="accent5">
                            <a:lumMod val="50000"/>
                          </a:schemeClr>
                        </a:solidFill>
                      </a:endParaRPr>
                    </a:p>
                  </a:txBody>
                  <a:tcPr marT="36000" marB="36000" anchor="ctr">
                    <a:solidFill>
                      <a:schemeClr val="bg1"/>
                    </a:solidFill>
                  </a:tcPr>
                </a:tc>
                <a:tc rowSpan="2">
                  <a:txBody>
                    <a:bodyPr/>
                    <a:lstStyle/>
                    <a:p>
                      <a:r>
                        <a:rPr lang="de-AT" sz="20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Janet is well-known in the training centre...</a:t>
                      </a:r>
                      <a:endParaRPr lang="fr-FR" sz="2000" b="0" dirty="0">
                        <a:solidFill>
                          <a:schemeClr val="accent5">
                            <a:lumMod val="50000"/>
                          </a:schemeClr>
                        </a:solidFill>
                      </a:endParaRPr>
                    </a:p>
                  </a:txBody>
                  <a:tcPr marT="36000" marB="36000" anchor="ctr">
                    <a:solidFill>
                      <a:schemeClr val="bg1"/>
                    </a:solidFill>
                  </a:tcPr>
                </a:tc>
                <a:tc>
                  <a:txBody>
                    <a:bodyPr/>
                    <a:lstStyle/>
                    <a:p>
                      <a:r>
                        <a:rPr lang="en-GB" sz="2000" b="0" dirty="0">
                          <a:solidFill>
                            <a:schemeClr val="accent5">
                              <a:lumMod val="50000"/>
                            </a:schemeClr>
                          </a:solidFill>
                        </a:rPr>
                        <a:t>when/if there are hardly any girls there. </a:t>
                      </a:r>
                      <a:endParaRPr lang="fr-FR" sz="2000" b="0" dirty="0">
                        <a:solidFill>
                          <a:schemeClr val="accent5">
                            <a:lumMod val="50000"/>
                          </a:schemeClr>
                        </a:solidFill>
                      </a:endParaRPr>
                    </a:p>
                  </a:txBody>
                  <a:tcPr marT="36000" marB="36000" anchor="ctr">
                    <a:solidFill>
                      <a:schemeClr val="bg1"/>
                    </a:solidFill>
                  </a:tcPr>
                </a:tc>
                <a:extLst>
                  <a:ext uri="{0D108BD9-81ED-4DB2-BD59-A6C34878D82A}">
                    <a16:rowId xmlns:a16="http://schemas.microsoft.com/office/drawing/2014/main" val="4183039148"/>
                  </a:ext>
                </a:extLst>
              </a:tr>
              <a:tr h="0">
                <a:tc vMerge="1">
                  <a:txBody>
                    <a:bodyPr/>
                    <a:lstStyle/>
                    <a:p>
                      <a:endParaRPr lang="fr-FR"/>
                    </a:p>
                  </a:txBody>
                  <a:tcPr/>
                </a:tc>
                <a:tc vMerge="1">
                  <a:txBody>
                    <a:bodyPr/>
                    <a:lstStyle/>
                    <a:p>
                      <a:endParaRPr lang="fr-F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because there are hardly any girls there. </a:t>
                      </a:r>
                      <a:endParaRPr lang="fr-FR" sz="2000" b="0" dirty="0">
                        <a:solidFill>
                          <a:schemeClr val="accent5">
                            <a:lumMod val="50000"/>
                          </a:schemeClr>
                        </a:solidFill>
                      </a:endParaRPr>
                    </a:p>
                  </a:txBody>
                  <a:tcPr marT="36000" marB="36000" anchor="ctr">
                    <a:solidFill>
                      <a:schemeClr val="bg1"/>
                    </a:solidFill>
                  </a:tcPr>
                </a:tc>
                <a:extLst>
                  <a:ext uri="{0D108BD9-81ED-4DB2-BD59-A6C34878D82A}">
                    <a16:rowId xmlns:a16="http://schemas.microsoft.com/office/drawing/2014/main" val="667857020"/>
                  </a:ext>
                </a:extLst>
              </a:tr>
            </a:tbl>
          </a:graphicData>
        </a:graphic>
      </p:graphicFrame>
      <p:graphicFrame>
        <p:nvGraphicFramePr>
          <p:cNvPr id="7" name="Table 6">
            <a:extLst>
              <a:ext uri="{FF2B5EF4-FFF2-40B4-BE49-F238E27FC236}">
                <a16:creationId xmlns:a16="http://schemas.microsoft.com/office/drawing/2014/main" id="{856C871A-5974-42D5-9AEB-9F92473E195E}"/>
              </a:ext>
            </a:extLst>
          </p:cNvPr>
          <p:cNvGraphicFramePr>
            <a:graphicFrameLocks noGrp="1"/>
          </p:cNvGraphicFramePr>
          <p:nvPr>
            <p:extLst>
              <p:ext uri="{D42A27DB-BD31-4B8C-83A1-F6EECF244321}">
                <p14:modId xmlns:p14="http://schemas.microsoft.com/office/powerpoint/2010/main" val="3375832070"/>
              </p:ext>
            </p:extLst>
          </p:nvPr>
        </p:nvGraphicFramePr>
        <p:xfrm>
          <a:off x="164384" y="2113238"/>
          <a:ext cx="9472776" cy="773040"/>
        </p:xfrm>
        <a:graphic>
          <a:graphicData uri="http://schemas.openxmlformats.org/drawingml/2006/table">
            <a:tbl>
              <a:tblPr firstRow="1" bandRow="1">
                <a:tableStyleId>{C4B1156A-380E-4F78-BDF5-A606A8083BF9}</a:tableStyleId>
              </a:tblPr>
              <a:tblGrid>
                <a:gridCol w="421243">
                  <a:extLst>
                    <a:ext uri="{9D8B030D-6E8A-4147-A177-3AD203B41FA5}">
                      <a16:colId xmlns:a16="http://schemas.microsoft.com/office/drawing/2014/main" val="1796492024"/>
                    </a:ext>
                  </a:extLst>
                </a:gridCol>
                <a:gridCol w="3678148">
                  <a:extLst>
                    <a:ext uri="{9D8B030D-6E8A-4147-A177-3AD203B41FA5}">
                      <a16:colId xmlns:a16="http://schemas.microsoft.com/office/drawing/2014/main" val="1365026943"/>
                    </a:ext>
                  </a:extLst>
                </a:gridCol>
                <a:gridCol w="5373385">
                  <a:extLst>
                    <a:ext uri="{9D8B030D-6E8A-4147-A177-3AD203B41FA5}">
                      <a16:colId xmlns:a16="http://schemas.microsoft.com/office/drawing/2014/main" val="2174779922"/>
                    </a:ext>
                  </a:extLst>
                </a:gridCol>
              </a:tblGrid>
              <a:tr h="179157">
                <a:tc rowSpan="2">
                  <a:txBody>
                    <a:bodyPr/>
                    <a:lstStyle/>
                    <a:p>
                      <a:pPr algn="ctr"/>
                      <a:r>
                        <a:rPr lang="en-GB" sz="2000" b="0" dirty="0">
                          <a:solidFill>
                            <a:schemeClr val="accent5">
                              <a:lumMod val="50000"/>
                            </a:schemeClr>
                          </a:solidFill>
                        </a:rPr>
                        <a:t>2.</a:t>
                      </a:r>
                      <a:endParaRPr lang="fr-FR" sz="2000" b="0" dirty="0">
                        <a:solidFill>
                          <a:schemeClr val="accent5">
                            <a:lumMod val="50000"/>
                          </a:schemeClr>
                        </a:solidFill>
                      </a:endParaRPr>
                    </a:p>
                  </a:txBody>
                  <a:tcPr anchor="ctr">
                    <a:solidFill>
                      <a:srgbClr val="FFF4E7"/>
                    </a:solidFill>
                  </a:tcPr>
                </a:tc>
                <a:tc rowSpan="2">
                  <a:txBody>
                    <a:bodyPr/>
                    <a:lstStyle/>
                    <a:p>
                      <a:r>
                        <a:rPr lang="de-AT" sz="20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The group dynamic is </a:t>
                      </a:r>
                      <a:br>
                        <a:rPr lang="de-AT" sz="20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br>
                      <a:r>
                        <a:rPr lang="de-AT" sz="20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better  ...</a:t>
                      </a:r>
                      <a:endParaRPr lang="fr-FR" sz="2000" b="0" dirty="0">
                        <a:solidFill>
                          <a:schemeClr val="accent5">
                            <a:lumMod val="50000"/>
                          </a:schemeClr>
                        </a:solidFill>
                      </a:endParaRPr>
                    </a:p>
                  </a:txBody>
                  <a:tcPr anchor="ctr">
                    <a:solidFill>
                      <a:srgbClr val="FFF4E7"/>
                    </a:solidFill>
                  </a:tcPr>
                </a:tc>
                <a:tc>
                  <a:txBody>
                    <a:bodyPr/>
                    <a:lstStyle/>
                    <a:p>
                      <a:r>
                        <a:rPr lang="en-GB" sz="2000" b="0" dirty="0">
                          <a:solidFill>
                            <a:schemeClr val="accent5">
                              <a:lumMod val="50000"/>
                            </a:schemeClr>
                          </a:solidFill>
                        </a:rPr>
                        <a:t>when/if the boys work harder. </a:t>
                      </a:r>
                      <a:endParaRPr lang="fr-FR" sz="2000" b="0" dirty="0">
                        <a:solidFill>
                          <a:schemeClr val="accent5">
                            <a:lumMod val="50000"/>
                          </a:schemeClr>
                        </a:solidFill>
                      </a:endParaRPr>
                    </a:p>
                  </a:txBody>
                  <a:tcPr marT="36000" marB="36000" anchor="ctr">
                    <a:solidFill>
                      <a:srgbClr val="FFF4E7"/>
                    </a:solidFill>
                  </a:tcPr>
                </a:tc>
                <a:extLst>
                  <a:ext uri="{0D108BD9-81ED-4DB2-BD59-A6C34878D82A}">
                    <a16:rowId xmlns:a16="http://schemas.microsoft.com/office/drawing/2014/main" val="4183039148"/>
                  </a:ext>
                </a:extLst>
              </a:tr>
              <a:tr h="179157">
                <a:tc vMerge="1">
                  <a:txBody>
                    <a:bodyPr/>
                    <a:lstStyle/>
                    <a:p>
                      <a:endParaRPr lang="fr-FR"/>
                    </a:p>
                  </a:txBody>
                  <a:tcPr/>
                </a:tc>
                <a:tc vMerge="1">
                  <a:txBody>
                    <a:bodyPr/>
                    <a:lstStyle/>
                    <a:p>
                      <a:endParaRPr lang="fr-F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because the boys are working harder. </a:t>
                      </a:r>
                      <a:endParaRPr lang="fr-FR" sz="2000" b="0" dirty="0">
                        <a:solidFill>
                          <a:schemeClr val="accent5">
                            <a:lumMod val="50000"/>
                          </a:schemeClr>
                        </a:solidFill>
                      </a:endParaRPr>
                    </a:p>
                  </a:txBody>
                  <a:tcPr anchor="ctr">
                    <a:solidFill>
                      <a:srgbClr val="FFF4E7"/>
                    </a:solidFill>
                  </a:tcPr>
                </a:tc>
                <a:extLst>
                  <a:ext uri="{0D108BD9-81ED-4DB2-BD59-A6C34878D82A}">
                    <a16:rowId xmlns:a16="http://schemas.microsoft.com/office/drawing/2014/main" val="667857020"/>
                  </a:ext>
                </a:extLst>
              </a:tr>
            </a:tbl>
          </a:graphicData>
        </a:graphic>
      </p:graphicFrame>
      <p:graphicFrame>
        <p:nvGraphicFramePr>
          <p:cNvPr id="8" name="Table 7">
            <a:extLst>
              <a:ext uri="{FF2B5EF4-FFF2-40B4-BE49-F238E27FC236}">
                <a16:creationId xmlns:a16="http://schemas.microsoft.com/office/drawing/2014/main" id="{F36AE797-CE0E-49A2-86EA-4A62D3A9249B}"/>
              </a:ext>
            </a:extLst>
          </p:cNvPr>
          <p:cNvGraphicFramePr>
            <a:graphicFrameLocks noGrp="1"/>
          </p:cNvGraphicFramePr>
          <p:nvPr>
            <p:extLst>
              <p:ext uri="{D42A27DB-BD31-4B8C-83A1-F6EECF244321}">
                <p14:modId xmlns:p14="http://schemas.microsoft.com/office/powerpoint/2010/main" val="3258829723"/>
              </p:ext>
            </p:extLst>
          </p:nvPr>
        </p:nvGraphicFramePr>
        <p:xfrm>
          <a:off x="164383" y="2976228"/>
          <a:ext cx="9472776" cy="753600"/>
        </p:xfrm>
        <a:graphic>
          <a:graphicData uri="http://schemas.openxmlformats.org/drawingml/2006/table">
            <a:tbl>
              <a:tblPr firstRow="1" bandRow="1">
                <a:tableStyleId>{C4B1156A-380E-4F78-BDF5-A606A8083BF9}</a:tableStyleId>
              </a:tblPr>
              <a:tblGrid>
                <a:gridCol w="421244">
                  <a:extLst>
                    <a:ext uri="{9D8B030D-6E8A-4147-A177-3AD203B41FA5}">
                      <a16:colId xmlns:a16="http://schemas.microsoft.com/office/drawing/2014/main" val="1796492024"/>
                    </a:ext>
                  </a:extLst>
                </a:gridCol>
                <a:gridCol w="3678148">
                  <a:extLst>
                    <a:ext uri="{9D8B030D-6E8A-4147-A177-3AD203B41FA5}">
                      <a16:colId xmlns:a16="http://schemas.microsoft.com/office/drawing/2014/main" val="1365026943"/>
                    </a:ext>
                  </a:extLst>
                </a:gridCol>
                <a:gridCol w="5373384">
                  <a:extLst>
                    <a:ext uri="{9D8B030D-6E8A-4147-A177-3AD203B41FA5}">
                      <a16:colId xmlns:a16="http://schemas.microsoft.com/office/drawing/2014/main" val="2174779922"/>
                    </a:ext>
                  </a:extLst>
                </a:gridCol>
              </a:tblGrid>
              <a:tr h="117108">
                <a:tc rowSpan="2">
                  <a:txBody>
                    <a:bodyPr/>
                    <a:lstStyle/>
                    <a:p>
                      <a:pPr algn="ctr"/>
                      <a:r>
                        <a:rPr lang="en-GB" sz="2000" b="0" dirty="0">
                          <a:solidFill>
                            <a:schemeClr val="accent5">
                              <a:lumMod val="50000"/>
                            </a:schemeClr>
                          </a:solidFill>
                        </a:rPr>
                        <a:t>3.</a:t>
                      </a:r>
                      <a:endParaRPr lang="fr-FR" sz="2000" b="0" dirty="0">
                        <a:solidFill>
                          <a:schemeClr val="accent5">
                            <a:lumMod val="50000"/>
                          </a:schemeClr>
                        </a:solidFill>
                      </a:endParaRPr>
                    </a:p>
                  </a:txBody>
                  <a:tcPr marT="36000" marB="36000" anchor="ctr">
                    <a:solidFill>
                      <a:schemeClr val="bg1"/>
                    </a:solidFill>
                  </a:tcPr>
                </a:tc>
                <a:tc rowSpan="2">
                  <a:txBody>
                    <a:bodyPr/>
                    <a:lstStyle/>
                    <a:p>
                      <a:r>
                        <a:rPr lang="en-GB" sz="2000" b="0" dirty="0">
                          <a:solidFill>
                            <a:schemeClr val="accent5">
                              <a:lumMod val="50000"/>
                            </a:schemeClr>
                          </a:solidFill>
                        </a:rPr>
                        <a:t>The boys work harder</a:t>
                      </a:r>
                      <a:r>
                        <a:rPr lang="de-AT" sz="20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fr-FR" sz="2000" b="0" dirty="0">
                        <a:solidFill>
                          <a:schemeClr val="accent5">
                            <a:lumMod val="50000"/>
                          </a:schemeClr>
                        </a:solidFill>
                      </a:endParaRPr>
                    </a:p>
                  </a:txBody>
                  <a:tcPr marT="36000" marB="36000" anchor="ctr">
                    <a:solidFill>
                      <a:schemeClr val="bg1"/>
                    </a:solidFill>
                  </a:tcPr>
                </a:tc>
                <a:tc>
                  <a:txBody>
                    <a:bodyPr/>
                    <a:lstStyle/>
                    <a:p>
                      <a:r>
                        <a:rPr lang="en-GB" sz="2000" b="0" dirty="0">
                          <a:solidFill>
                            <a:schemeClr val="accent5">
                              <a:lumMod val="50000"/>
                            </a:schemeClr>
                          </a:solidFill>
                        </a:rPr>
                        <a:t>when/if there are girls in the class.</a:t>
                      </a:r>
                      <a:endParaRPr lang="fr-FR" sz="2000" b="0" dirty="0">
                        <a:solidFill>
                          <a:schemeClr val="accent5">
                            <a:lumMod val="50000"/>
                          </a:schemeClr>
                        </a:solidFill>
                      </a:endParaRPr>
                    </a:p>
                  </a:txBody>
                  <a:tcPr marT="36000" marB="36000" anchor="ctr">
                    <a:solidFill>
                      <a:schemeClr val="bg1"/>
                    </a:solidFill>
                  </a:tcPr>
                </a:tc>
                <a:extLst>
                  <a:ext uri="{0D108BD9-81ED-4DB2-BD59-A6C34878D82A}">
                    <a16:rowId xmlns:a16="http://schemas.microsoft.com/office/drawing/2014/main" val="4183039148"/>
                  </a:ext>
                </a:extLst>
              </a:tr>
              <a:tr h="117108">
                <a:tc vMerge="1">
                  <a:txBody>
                    <a:bodyPr/>
                    <a:lstStyle/>
                    <a:p>
                      <a:endParaRPr lang="fr-FR"/>
                    </a:p>
                  </a:txBody>
                  <a:tcPr/>
                </a:tc>
                <a:tc vMerge="1">
                  <a:txBody>
                    <a:bodyPr/>
                    <a:lstStyle/>
                    <a:p>
                      <a:endParaRPr lang="fr-F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because there are girls in the class. </a:t>
                      </a:r>
                      <a:endParaRPr lang="fr-FR" sz="2000" b="0" dirty="0">
                        <a:solidFill>
                          <a:schemeClr val="accent5">
                            <a:lumMod val="50000"/>
                          </a:schemeClr>
                        </a:solidFill>
                      </a:endParaRPr>
                    </a:p>
                  </a:txBody>
                  <a:tcPr marT="36000" marB="36000" anchor="ctr">
                    <a:solidFill>
                      <a:schemeClr val="bg1"/>
                    </a:solidFill>
                  </a:tcPr>
                </a:tc>
                <a:extLst>
                  <a:ext uri="{0D108BD9-81ED-4DB2-BD59-A6C34878D82A}">
                    <a16:rowId xmlns:a16="http://schemas.microsoft.com/office/drawing/2014/main" val="667857020"/>
                  </a:ext>
                </a:extLst>
              </a:tr>
            </a:tbl>
          </a:graphicData>
        </a:graphic>
      </p:graphicFrame>
      <p:graphicFrame>
        <p:nvGraphicFramePr>
          <p:cNvPr id="21" name="Table 6">
            <a:extLst>
              <a:ext uri="{FF2B5EF4-FFF2-40B4-BE49-F238E27FC236}">
                <a16:creationId xmlns:a16="http://schemas.microsoft.com/office/drawing/2014/main" id="{54DF6CB6-F7D2-4284-9DD7-FFFDE7091CBF}"/>
              </a:ext>
            </a:extLst>
          </p:cNvPr>
          <p:cNvGraphicFramePr>
            <a:graphicFrameLocks noGrp="1"/>
          </p:cNvGraphicFramePr>
          <p:nvPr>
            <p:extLst>
              <p:ext uri="{D42A27DB-BD31-4B8C-83A1-F6EECF244321}">
                <p14:modId xmlns:p14="http://schemas.microsoft.com/office/powerpoint/2010/main" val="3192020763"/>
              </p:ext>
            </p:extLst>
          </p:nvPr>
        </p:nvGraphicFramePr>
        <p:xfrm>
          <a:off x="164384" y="3819778"/>
          <a:ext cx="9472776" cy="753600"/>
        </p:xfrm>
        <a:graphic>
          <a:graphicData uri="http://schemas.openxmlformats.org/drawingml/2006/table">
            <a:tbl>
              <a:tblPr firstRow="1" bandRow="1">
                <a:tableStyleId>{C4B1156A-380E-4F78-BDF5-A606A8083BF9}</a:tableStyleId>
              </a:tblPr>
              <a:tblGrid>
                <a:gridCol w="421243">
                  <a:extLst>
                    <a:ext uri="{9D8B030D-6E8A-4147-A177-3AD203B41FA5}">
                      <a16:colId xmlns:a16="http://schemas.microsoft.com/office/drawing/2014/main" val="1796492024"/>
                    </a:ext>
                  </a:extLst>
                </a:gridCol>
                <a:gridCol w="3698697">
                  <a:extLst>
                    <a:ext uri="{9D8B030D-6E8A-4147-A177-3AD203B41FA5}">
                      <a16:colId xmlns:a16="http://schemas.microsoft.com/office/drawing/2014/main" val="1365026943"/>
                    </a:ext>
                  </a:extLst>
                </a:gridCol>
                <a:gridCol w="5352836">
                  <a:extLst>
                    <a:ext uri="{9D8B030D-6E8A-4147-A177-3AD203B41FA5}">
                      <a16:colId xmlns:a16="http://schemas.microsoft.com/office/drawing/2014/main" val="2174779922"/>
                    </a:ext>
                  </a:extLst>
                </a:gridCol>
              </a:tblGrid>
              <a:tr h="0">
                <a:tc rowSpan="2">
                  <a:txBody>
                    <a:bodyPr/>
                    <a:lstStyle/>
                    <a:p>
                      <a:pPr algn="ctr"/>
                      <a:r>
                        <a:rPr lang="en-GB" sz="2000" b="0" dirty="0">
                          <a:solidFill>
                            <a:schemeClr val="accent5">
                              <a:lumMod val="50000"/>
                            </a:schemeClr>
                          </a:solidFill>
                        </a:rPr>
                        <a:t>4.</a:t>
                      </a:r>
                      <a:endParaRPr lang="fr-FR" sz="2000" b="0" dirty="0">
                        <a:solidFill>
                          <a:schemeClr val="accent5">
                            <a:lumMod val="50000"/>
                          </a:schemeClr>
                        </a:solidFill>
                      </a:endParaRPr>
                    </a:p>
                  </a:txBody>
                  <a:tcPr marT="36000" marB="36000" anchor="ctr">
                    <a:solidFill>
                      <a:srgbClr val="FFF4E7"/>
                    </a:solidFill>
                  </a:tcPr>
                </a:tc>
                <a:tc rowSpan="2">
                  <a:txBody>
                    <a:bodyPr/>
                    <a:lstStyle/>
                    <a:p>
                      <a:r>
                        <a:rPr lang="de-AT" sz="20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Few girls look for building </a:t>
                      </a:r>
                      <a:r>
                        <a:rPr lang="de-AT" sz="2000" b="0" dirty="0" err="1">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work</a:t>
                      </a:r>
                      <a:r>
                        <a:rPr lang="de-AT" sz="20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after school ...</a:t>
                      </a:r>
                      <a:endParaRPr lang="fr-FR" sz="2000" b="0" dirty="0">
                        <a:solidFill>
                          <a:schemeClr val="accent5">
                            <a:lumMod val="50000"/>
                          </a:schemeClr>
                        </a:solidFill>
                      </a:endParaRPr>
                    </a:p>
                  </a:txBody>
                  <a:tcPr marT="36000" marB="36000" anchor="ctr">
                    <a:solidFill>
                      <a:srgbClr val="FFF4E7"/>
                    </a:solidFill>
                  </a:tcPr>
                </a:tc>
                <a:tc>
                  <a:txBody>
                    <a:bodyPr/>
                    <a:lstStyle/>
                    <a:p>
                      <a:r>
                        <a:rPr lang="en-GB" sz="2000" b="0" dirty="0">
                          <a:solidFill>
                            <a:schemeClr val="accent5">
                              <a:lumMod val="50000"/>
                            </a:schemeClr>
                          </a:solidFill>
                        </a:rPr>
                        <a:t>when/if the conditions are off-putting. </a:t>
                      </a:r>
                      <a:endParaRPr lang="fr-FR" sz="2000" b="0" dirty="0">
                        <a:solidFill>
                          <a:schemeClr val="accent5">
                            <a:lumMod val="50000"/>
                          </a:schemeClr>
                        </a:solidFill>
                      </a:endParaRPr>
                    </a:p>
                  </a:txBody>
                  <a:tcPr marT="36000" marB="36000" anchor="ctr">
                    <a:solidFill>
                      <a:srgbClr val="FFF4E7"/>
                    </a:solidFill>
                  </a:tcPr>
                </a:tc>
                <a:extLst>
                  <a:ext uri="{0D108BD9-81ED-4DB2-BD59-A6C34878D82A}">
                    <a16:rowId xmlns:a16="http://schemas.microsoft.com/office/drawing/2014/main" val="4183039148"/>
                  </a:ext>
                </a:extLst>
              </a:tr>
              <a:tr h="0">
                <a:tc vMerge="1">
                  <a:txBody>
                    <a:bodyPr/>
                    <a:lstStyle/>
                    <a:p>
                      <a:endParaRPr lang="fr-FR"/>
                    </a:p>
                  </a:txBody>
                  <a:tcPr/>
                </a:tc>
                <a:tc vMerge="1">
                  <a:txBody>
                    <a:bodyPr/>
                    <a:lstStyle/>
                    <a:p>
                      <a:endParaRPr lang="fr-F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because the conditions are off-putting. </a:t>
                      </a:r>
                      <a:endParaRPr lang="fr-FR" sz="2000" b="0" dirty="0">
                        <a:solidFill>
                          <a:schemeClr val="accent5">
                            <a:lumMod val="50000"/>
                          </a:schemeClr>
                        </a:solidFill>
                      </a:endParaRPr>
                    </a:p>
                  </a:txBody>
                  <a:tcPr marT="36000" marB="36000" anchor="ctr">
                    <a:solidFill>
                      <a:srgbClr val="FFF4E7"/>
                    </a:solidFill>
                  </a:tcPr>
                </a:tc>
                <a:extLst>
                  <a:ext uri="{0D108BD9-81ED-4DB2-BD59-A6C34878D82A}">
                    <a16:rowId xmlns:a16="http://schemas.microsoft.com/office/drawing/2014/main" val="667857020"/>
                  </a:ext>
                </a:extLst>
              </a:tr>
            </a:tbl>
          </a:graphicData>
        </a:graphic>
      </p:graphicFrame>
      <p:graphicFrame>
        <p:nvGraphicFramePr>
          <p:cNvPr id="22" name="Table 21">
            <a:extLst>
              <a:ext uri="{FF2B5EF4-FFF2-40B4-BE49-F238E27FC236}">
                <a16:creationId xmlns:a16="http://schemas.microsoft.com/office/drawing/2014/main" id="{39BB8FA1-A44D-4013-9F50-93B7EF85954F}"/>
              </a:ext>
            </a:extLst>
          </p:cNvPr>
          <p:cNvGraphicFramePr>
            <a:graphicFrameLocks noGrp="1"/>
          </p:cNvGraphicFramePr>
          <p:nvPr>
            <p:extLst>
              <p:ext uri="{D42A27DB-BD31-4B8C-83A1-F6EECF244321}">
                <p14:modId xmlns:p14="http://schemas.microsoft.com/office/powerpoint/2010/main" val="299226953"/>
              </p:ext>
            </p:extLst>
          </p:nvPr>
        </p:nvGraphicFramePr>
        <p:xfrm>
          <a:off x="164381" y="4663328"/>
          <a:ext cx="11792941" cy="773040"/>
        </p:xfrm>
        <a:graphic>
          <a:graphicData uri="http://schemas.openxmlformats.org/drawingml/2006/table">
            <a:tbl>
              <a:tblPr firstRow="1" bandRow="1">
                <a:tableStyleId>{C4B1156A-380E-4F78-BDF5-A606A8083BF9}</a:tableStyleId>
              </a:tblPr>
              <a:tblGrid>
                <a:gridCol w="421246">
                  <a:extLst>
                    <a:ext uri="{9D8B030D-6E8A-4147-A177-3AD203B41FA5}">
                      <a16:colId xmlns:a16="http://schemas.microsoft.com/office/drawing/2014/main" val="1796492024"/>
                    </a:ext>
                  </a:extLst>
                </a:gridCol>
                <a:gridCol w="3708971">
                  <a:extLst>
                    <a:ext uri="{9D8B030D-6E8A-4147-A177-3AD203B41FA5}">
                      <a16:colId xmlns:a16="http://schemas.microsoft.com/office/drawing/2014/main" val="1365026943"/>
                    </a:ext>
                  </a:extLst>
                </a:gridCol>
                <a:gridCol w="7662724">
                  <a:extLst>
                    <a:ext uri="{9D8B030D-6E8A-4147-A177-3AD203B41FA5}">
                      <a16:colId xmlns:a16="http://schemas.microsoft.com/office/drawing/2014/main" val="2174779922"/>
                    </a:ext>
                  </a:extLst>
                </a:gridCol>
              </a:tblGrid>
              <a:tr h="179157">
                <a:tc rowSpan="2">
                  <a:txBody>
                    <a:bodyPr/>
                    <a:lstStyle/>
                    <a:p>
                      <a:pPr algn="ctr"/>
                      <a:r>
                        <a:rPr lang="en-GB" sz="2000" b="0" dirty="0">
                          <a:solidFill>
                            <a:schemeClr val="accent5">
                              <a:lumMod val="50000"/>
                            </a:schemeClr>
                          </a:solidFill>
                        </a:rPr>
                        <a:t>5.</a:t>
                      </a:r>
                      <a:endParaRPr lang="fr-FR" sz="2000" b="0" dirty="0">
                        <a:solidFill>
                          <a:schemeClr val="accent5">
                            <a:lumMod val="50000"/>
                          </a:schemeClr>
                        </a:solidFill>
                      </a:endParaRPr>
                    </a:p>
                  </a:txBody>
                  <a:tcPr anchor="ctr">
                    <a:solidFill>
                      <a:schemeClr val="bg1"/>
                    </a:solidFill>
                  </a:tcPr>
                </a:tc>
                <a:tc rowSpan="2">
                  <a:txBody>
                    <a:bodyPr/>
                    <a:lstStyle/>
                    <a:p>
                      <a:r>
                        <a:rPr lang="de-AT" sz="20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Companies have </a:t>
                      </a:r>
                      <a:br>
                        <a:rPr lang="de-AT" sz="20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br>
                      <a:r>
                        <a:rPr lang="de-AT" sz="20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problems ...</a:t>
                      </a:r>
                      <a:endParaRPr lang="fr-FR" sz="2000" b="0" dirty="0">
                        <a:solidFill>
                          <a:schemeClr val="accent5">
                            <a:lumMod val="50000"/>
                          </a:schemeClr>
                        </a:solidFill>
                      </a:endParaRPr>
                    </a:p>
                  </a:txBody>
                  <a:tcPr anchor="ctr">
                    <a:solidFill>
                      <a:schemeClr val="bg1"/>
                    </a:solidFill>
                  </a:tcPr>
                </a:tc>
                <a:tc>
                  <a:txBody>
                    <a:bodyPr/>
                    <a:lstStyle/>
                    <a:p>
                      <a:r>
                        <a:rPr lang="en-GB" sz="2000" b="0" dirty="0">
                          <a:solidFill>
                            <a:schemeClr val="accent5">
                              <a:lumMod val="50000"/>
                            </a:schemeClr>
                          </a:solidFill>
                        </a:rPr>
                        <a:t>when/if there are few young people in the building industry.</a:t>
                      </a:r>
                      <a:endParaRPr lang="fr-FR" sz="2000" b="0" dirty="0">
                        <a:solidFill>
                          <a:schemeClr val="accent5">
                            <a:lumMod val="50000"/>
                          </a:schemeClr>
                        </a:solidFill>
                      </a:endParaRPr>
                    </a:p>
                  </a:txBody>
                  <a:tcPr marL="72000" marR="0" marT="36000" marB="36000" anchor="ctr">
                    <a:solidFill>
                      <a:schemeClr val="bg1"/>
                    </a:solidFill>
                  </a:tcPr>
                </a:tc>
                <a:extLst>
                  <a:ext uri="{0D108BD9-81ED-4DB2-BD59-A6C34878D82A}">
                    <a16:rowId xmlns:a16="http://schemas.microsoft.com/office/drawing/2014/main" val="4183039148"/>
                  </a:ext>
                </a:extLst>
              </a:tr>
              <a:tr h="179157">
                <a:tc vMerge="1">
                  <a:txBody>
                    <a:bodyPr/>
                    <a:lstStyle/>
                    <a:p>
                      <a:endParaRPr lang="fr-FR"/>
                    </a:p>
                  </a:txBody>
                  <a:tcPr/>
                </a:tc>
                <a:tc vMerge="1">
                  <a:txBody>
                    <a:bodyPr/>
                    <a:lstStyle/>
                    <a:p>
                      <a:endParaRPr lang="fr-F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because there are few young people in the building industry. </a:t>
                      </a:r>
                      <a:endParaRPr lang="fr-FR" sz="2000" b="0" dirty="0">
                        <a:solidFill>
                          <a:schemeClr val="accent5">
                            <a:lumMod val="50000"/>
                          </a:schemeClr>
                        </a:solidFill>
                      </a:endParaRPr>
                    </a:p>
                  </a:txBody>
                  <a:tcPr marL="72000" marR="0" anchor="ctr">
                    <a:solidFill>
                      <a:schemeClr val="bg1"/>
                    </a:solidFill>
                  </a:tcPr>
                </a:tc>
                <a:extLst>
                  <a:ext uri="{0D108BD9-81ED-4DB2-BD59-A6C34878D82A}">
                    <a16:rowId xmlns:a16="http://schemas.microsoft.com/office/drawing/2014/main" val="667857020"/>
                  </a:ext>
                </a:extLst>
              </a:tr>
            </a:tbl>
          </a:graphicData>
        </a:graphic>
      </p:graphicFrame>
      <p:graphicFrame>
        <p:nvGraphicFramePr>
          <p:cNvPr id="23" name="Table 22">
            <a:extLst>
              <a:ext uri="{FF2B5EF4-FFF2-40B4-BE49-F238E27FC236}">
                <a16:creationId xmlns:a16="http://schemas.microsoft.com/office/drawing/2014/main" id="{49FD0A68-CA94-4C2D-8FCD-6E6C7942A036}"/>
              </a:ext>
            </a:extLst>
          </p:cNvPr>
          <p:cNvGraphicFramePr>
            <a:graphicFrameLocks noGrp="1"/>
          </p:cNvGraphicFramePr>
          <p:nvPr>
            <p:extLst>
              <p:ext uri="{D42A27DB-BD31-4B8C-83A1-F6EECF244321}">
                <p14:modId xmlns:p14="http://schemas.microsoft.com/office/powerpoint/2010/main" val="2114502355"/>
              </p:ext>
            </p:extLst>
          </p:nvPr>
        </p:nvGraphicFramePr>
        <p:xfrm>
          <a:off x="164381" y="5526319"/>
          <a:ext cx="11792940" cy="753600"/>
        </p:xfrm>
        <a:graphic>
          <a:graphicData uri="http://schemas.openxmlformats.org/drawingml/2006/table">
            <a:tbl>
              <a:tblPr firstRow="1" bandRow="1">
                <a:tableStyleId>{C4B1156A-380E-4F78-BDF5-A606A8083BF9}</a:tableStyleId>
              </a:tblPr>
              <a:tblGrid>
                <a:gridCol w="410972">
                  <a:extLst>
                    <a:ext uri="{9D8B030D-6E8A-4147-A177-3AD203B41FA5}">
                      <a16:colId xmlns:a16="http://schemas.microsoft.com/office/drawing/2014/main" val="1796492024"/>
                    </a:ext>
                  </a:extLst>
                </a:gridCol>
                <a:gridCol w="3698696">
                  <a:extLst>
                    <a:ext uri="{9D8B030D-6E8A-4147-A177-3AD203B41FA5}">
                      <a16:colId xmlns:a16="http://schemas.microsoft.com/office/drawing/2014/main" val="1365026943"/>
                    </a:ext>
                  </a:extLst>
                </a:gridCol>
                <a:gridCol w="7683272">
                  <a:extLst>
                    <a:ext uri="{9D8B030D-6E8A-4147-A177-3AD203B41FA5}">
                      <a16:colId xmlns:a16="http://schemas.microsoft.com/office/drawing/2014/main" val="2174779922"/>
                    </a:ext>
                  </a:extLst>
                </a:gridCol>
              </a:tblGrid>
              <a:tr h="117108">
                <a:tc rowSpan="2">
                  <a:txBody>
                    <a:bodyPr/>
                    <a:lstStyle/>
                    <a:p>
                      <a:pPr algn="ctr"/>
                      <a:r>
                        <a:rPr lang="en-GB" sz="2000" b="0" dirty="0">
                          <a:solidFill>
                            <a:schemeClr val="accent5">
                              <a:lumMod val="50000"/>
                            </a:schemeClr>
                          </a:solidFill>
                        </a:rPr>
                        <a:t>6.</a:t>
                      </a:r>
                      <a:endParaRPr lang="fr-FR" sz="2000" b="0" dirty="0">
                        <a:solidFill>
                          <a:schemeClr val="accent5">
                            <a:lumMod val="50000"/>
                          </a:schemeClr>
                        </a:solidFill>
                      </a:endParaRPr>
                    </a:p>
                  </a:txBody>
                  <a:tcPr marT="36000" marB="36000" anchor="ctr">
                    <a:solidFill>
                      <a:srgbClr val="FFF4E7"/>
                    </a:solidFill>
                  </a:tcPr>
                </a:tc>
                <a:tc rowSpan="2">
                  <a:txBody>
                    <a:bodyPr/>
                    <a:lstStyle/>
                    <a:p>
                      <a:r>
                        <a:rPr lang="en-GB" sz="2000" b="0" dirty="0">
                          <a:solidFill>
                            <a:schemeClr val="accent5">
                              <a:lumMod val="50000"/>
                            </a:schemeClr>
                          </a:solidFill>
                        </a:rPr>
                        <a:t>5200 girls will be able to try out typically male jobs </a:t>
                      </a:r>
                      <a:r>
                        <a:rPr lang="de-AT" sz="20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fr-FR" sz="2000" b="0" dirty="0">
                        <a:solidFill>
                          <a:schemeClr val="accent5">
                            <a:lumMod val="50000"/>
                          </a:schemeClr>
                        </a:solidFill>
                      </a:endParaRPr>
                    </a:p>
                  </a:txBody>
                  <a:tcPr marT="36000" marB="36000" anchor="ctr">
                    <a:solidFill>
                      <a:srgbClr val="FFF4E7"/>
                    </a:solidFill>
                  </a:tcPr>
                </a:tc>
                <a:tc>
                  <a:txBody>
                    <a:bodyPr/>
                    <a:lstStyle/>
                    <a:p>
                      <a:r>
                        <a:rPr lang="en-GB" sz="2000" b="0" dirty="0">
                          <a:solidFill>
                            <a:schemeClr val="accent5">
                              <a:lumMod val="50000"/>
                            </a:schemeClr>
                          </a:solidFill>
                        </a:rPr>
                        <a:t>when/if they go to ‘Girls’ Day’.</a:t>
                      </a:r>
                      <a:endParaRPr lang="fr-FR" sz="2000" b="0" dirty="0">
                        <a:solidFill>
                          <a:schemeClr val="accent5">
                            <a:lumMod val="50000"/>
                          </a:schemeClr>
                        </a:solidFill>
                      </a:endParaRPr>
                    </a:p>
                  </a:txBody>
                  <a:tcPr marT="36000" marB="36000" anchor="ctr">
                    <a:solidFill>
                      <a:srgbClr val="FFF4E7"/>
                    </a:solidFill>
                  </a:tcPr>
                </a:tc>
                <a:extLst>
                  <a:ext uri="{0D108BD9-81ED-4DB2-BD59-A6C34878D82A}">
                    <a16:rowId xmlns:a16="http://schemas.microsoft.com/office/drawing/2014/main" val="4183039148"/>
                  </a:ext>
                </a:extLst>
              </a:tr>
              <a:tr h="117108">
                <a:tc vMerge="1">
                  <a:txBody>
                    <a:bodyPr/>
                    <a:lstStyle/>
                    <a:p>
                      <a:endParaRPr lang="fr-FR"/>
                    </a:p>
                  </a:txBody>
                  <a:tcPr/>
                </a:tc>
                <a:tc vMerge="1">
                  <a:txBody>
                    <a:bodyPr/>
                    <a:lstStyle/>
                    <a:p>
                      <a:endParaRPr lang="fr-F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because they are going to ‘Girls’ Day’.</a:t>
                      </a:r>
                      <a:endParaRPr lang="fr-FR" sz="2000" b="0" dirty="0">
                        <a:solidFill>
                          <a:schemeClr val="accent5">
                            <a:lumMod val="50000"/>
                          </a:schemeClr>
                        </a:solidFill>
                      </a:endParaRPr>
                    </a:p>
                  </a:txBody>
                  <a:tcPr marT="36000" marB="36000" anchor="ctr">
                    <a:solidFill>
                      <a:srgbClr val="FFF4E7"/>
                    </a:solidFill>
                  </a:tcPr>
                </a:tc>
                <a:extLst>
                  <a:ext uri="{0D108BD9-81ED-4DB2-BD59-A6C34878D82A}">
                    <a16:rowId xmlns:a16="http://schemas.microsoft.com/office/drawing/2014/main" val="667857020"/>
                  </a:ext>
                </a:extLst>
              </a:tr>
            </a:tbl>
          </a:graphicData>
        </a:graphic>
      </p:graphicFrame>
      <p:pic>
        <p:nvPicPr>
          <p:cNvPr id="27" name="Picture 26">
            <a:extLst>
              <a:ext uri="{FF2B5EF4-FFF2-40B4-BE49-F238E27FC236}">
                <a16:creationId xmlns:a16="http://schemas.microsoft.com/office/drawing/2014/main" id="{897E72EF-C2AC-4B4E-A1F8-A092CC48DE2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602" b="94146" l="7870" r="89815">
                        <a14:foregroundMark x1="58333" y1="6179" x2="58333" y2="6179"/>
                        <a14:foregroundMark x1="41667" y1="3415" x2="41667" y2="3415"/>
                        <a14:foregroundMark x1="46296" y1="57398" x2="46296" y2="57398"/>
                        <a14:foregroundMark x1="46759" y1="57886" x2="46759" y2="57886"/>
                        <a14:foregroundMark x1="71759" y1="12683" x2="71759" y2="12683"/>
                        <a14:foregroundMark x1="71759" y1="12683" x2="71759" y2="12683"/>
                        <a14:foregroundMark x1="71759" y1="12683" x2="71759" y2="12683"/>
                        <a14:foregroundMark x1="46296" y1="92358" x2="46296" y2="92358"/>
                        <a14:foregroundMark x1="34722" y1="2764" x2="34722" y2="2764"/>
                        <a14:foregroundMark x1="27315" y1="4390" x2="27315" y2="4390"/>
                        <a14:foregroundMark x1="57870" y1="7317" x2="57870" y2="7317"/>
                        <a14:foregroundMark x1="41667" y1="3740" x2="41667" y2="3740"/>
                        <a14:foregroundMark x1="34722" y1="3902" x2="34722" y2="3902"/>
                        <a14:foregroundMark x1="16204" y1="10569" x2="16204" y2="10569"/>
                        <a14:foregroundMark x1="20370" y1="6667" x2="20370" y2="6667"/>
                        <a14:foregroundMark x1="71759" y1="12683" x2="71759" y2="12683"/>
                        <a14:foregroundMark x1="71759" y1="12683" x2="71759" y2="12683"/>
                        <a14:foregroundMark x1="71759" y1="12683" x2="71759" y2="12683"/>
                        <a14:foregroundMark x1="46759" y1="56911" x2="46759" y2="56911"/>
                        <a14:foregroundMark x1="40278" y1="94146" x2="40278" y2="94146"/>
                        <a14:foregroundMark x1="70833" y1="13008" x2="70833" y2="13008"/>
                        <a14:foregroundMark x1="70833" y1="13008" x2="70833" y2="13008"/>
                      </a14:backgroundRemoval>
                    </a14:imgEffect>
                  </a14:imgLayer>
                </a14:imgProps>
              </a:ext>
            </a:extLst>
          </a:blip>
          <a:stretch>
            <a:fillRect/>
          </a:stretch>
        </p:blipFill>
        <p:spPr>
          <a:xfrm>
            <a:off x="9866479" y="839279"/>
            <a:ext cx="1145873" cy="3262553"/>
          </a:xfrm>
          <a:prstGeom prst="rect">
            <a:avLst/>
          </a:prstGeom>
        </p:spPr>
      </p:pic>
      <p:pic>
        <p:nvPicPr>
          <p:cNvPr id="29" name="Picture 28">
            <a:extLst>
              <a:ext uri="{FF2B5EF4-FFF2-40B4-BE49-F238E27FC236}">
                <a16:creationId xmlns:a16="http://schemas.microsoft.com/office/drawing/2014/main" id="{050AD2B2-025B-4FC8-BDDC-880881AEBBC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981" b="94745" l="9353" r="89209">
                        <a14:foregroundMark x1="65108" y1="7484" x2="65108" y2="7484"/>
                        <a14:foregroundMark x1="51799" y1="4299" x2="51799" y2="4299"/>
                        <a14:foregroundMark x1="50360" y1="91879" x2="50360" y2="91879"/>
                        <a14:foregroundMark x1="48201" y1="94745" x2="48201" y2="94745"/>
                        <a14:foregroundMark x1="38129" y1="78822" x2="38129" y2="78822"/>
                      </a14:backgroundRemoval>
                    </a14:imgEffect>
                  </a14:imgLayer>
                </a14:imgProps>
              </a:ext>
            </a:extLst>
          </a:blip>
          <a:stretch>
            <a:fillRect/>
          </a:stretch>
        </p:blipFill>
        <p:spPr>
          <a:xfrm>
            <a:off x="10657984" y="1627463"/>
            <a:ext cx="1299337" cy="2935192"/>
          </a:xfrm>
          <a:prstGeom prst="rect">
            <a:avLst/>
          </a:prstGeom>
        </p:spPr>
      </p:pic>
      <p:sp>
        <p:nvSpPr>
          <p:cNvPr id="30" name="Rectangle 29">
            <a:extLst>
              <a:ext uri="{FF2B5EF4-FFF2-40B4-BE49-F238E27FC236}">
                <a16:creationId xmlns:a16="http://schemas.microsoft.com/office/drawing/2014/main" id="{460368F8-C1AD-467F-AB43-EFB91A59944D}"/>
              </a:ext>
            </a:extLst>
          </p:cNvPr>
          <p:cNvSpPr/>
          <p:nvPr/>
        </p:nvSpPr>
        <p:spPr>
          <a:xfrm>
            <a:off x="4341011" y="1328011"/>
            <a:ext cx="5231473" cy="27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D438D5AB-94C9-4F73-9D8F-6BD064B1E4D6}"/>
              </a:ext>
            </a:extLst>
          </p:cNvPr>
          <p:cNvSpPr/>
          <p:nvPr/>
        </p:nvSpPr>
        <p:spPr>
          <a:xfrm>
            <a:off x="4297905" y="2164997"/>
            <a:ext cx="4592548" cy="312173"/>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A7F10E64-DC90-4221-81A7-8C68A763B515}"/>
              </a:ext>
            </a:extLst>
          </p:cNvPr>
          <p:cNvSpPr/>
          <p:nvPr/>
        </p:nvSpPr>
        <p:spPr>
          <a:xfrm>
            <a:off x="4328962" y="3401984"/>
            <a:ext cx="4592548" cy="303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 name="Rectangle 32">
            <a:extLst>
              <a:ext uri="{FF2B5EF4-FFF2-40B4-BE49-F238E27FC236}">
                <a16:creationId xmlns:a16="http://schemas.microsoft.com/office/drawing/2014/main" id="{16F40BE3-7932-4085-B296-C032535AA0CB}"/>
              </a:ext>
            </a:extLst>
          </p:cNvPr>
          <p:cNvSpPr/>
          <p:nvPr/>
        </p:nvSpPr>
        <p:spPr>
          <a:xfrm>
            <a:off x="4297905" y="3830501"/>
            <a:ext cx="4937492" cy="337997"/>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38A4F72F-3326-4DEB-8737-45861AB54952}"/>
              </a:ext>
            </a:extLst>
          </p:cNvPr>
          <p:cNvSpPr/>
          <p:nvPr/>
        </p:nvSpPr>
        <p:spPr>
          <a:xfrm>
            <a:off x="4323278" y="5124151"/>
            <a:ext cx="7563919" cy="278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 name="Rectangle 35">
            <a:extLst>
              <a:ext uri="{FF2B5EF4-FFF2-40B4-BE49-F238E27FC236}">
                <a16:creationId xmlns:a16="http://schemas.microsoft.com/office/drawing/2014/main" id="{781572ED-B136-4735-A0AB-D64C4B0D0AF6}"/>
              </a:ext>
            </a:extLst>
          </p:cNvPr>
          <p:cNvSpPr/>
          <p:nvPr/>
        </p:nvSpPr>
        <p:spPr>
          <a:xfrm>
            <a:off x="4323278" y="5976711"/>
            <a:ext cx="4912119" cy="268982"/>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7" name="Rounded Rectangle 11">
            <a:extLst>
              <a:ext uri="{FF2B5EF4-FFF2-40B4-BE49-F238E27FC236}">
                <a16:creationId xmlns:a16="http://schemas.microsoft.com/office/drawing/2014/main" id="{BF0517CD-1332-4AA8-902B-6C09B561C451}"/>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ounded Rectangular Callout 1">
            <a:extLst>
              <a:ext uri="{FF2B5EF4-FFF2-40B4-BE49-F238E27FC236}">
                <a16:creationId xmlns:a16="http://schemas.microsoft.com/office/drawing/2014/main" id="{DEAA9C9D-00FB-45DA-BAF0-A949527FD3DB}"/>
              </a:ext>
            </a:extLst>
          </p:cNvPr>
          <p:cNvSpPr/>
          <p:nvPr/>
        </p:nvSpPr>
        <p:spPr>
          <a:xfrm>
            <a:off x="5133456" y="101280"/>
            <a:ext cx="5305959" cy="782711"/>
          </a:xfrm>
          <a:prstGeom prst="wedgeRoundRectCallout">
            <a:avLst>
              <a:gd name="adj1" fmla="val 13861"/>
              <a:gd name="adj2" fmla="val 121932"/>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Would you be more likely to say ‘when’ or ‘if’ in each case?</a:t>
            </a:r>
          </a:p>
        </p:txBody>
      </p:sp>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6"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35" name="Table 6">
            <a:extLst>
              <a:ext uri="{FF2B5EF4-FFF2-40B4-BE49-F238E27FC236}">
                <a16:creationId xmlns:a16="http://schemas.microsoft.com/office/drawing/2014/main" id="{A663E3FB-F588-4236-860F-2BE7B7D33810}"/>
              </a:ext>
            </a:extLst>
          </p:cNvPr>
          <p:cNvGraphicFramePr>
            <a:graphicFrameLocks noGrp="1"/>
          </p:cNvGraphicFramePr>
          <p:nvPr>
            <p:extLst>
              <p:ext uri="{D42A27DB-BD31-4B8C-83A1-F6EECF244321}">
                <p14:modId xmlns:p14="http://schemas.microsoft.com/office/powerpoint/2010/main" val="2192988797"/>
              </p:ext>
            </p:extLst>
          </p:nvPr>
        </p:nvGraphicFramePr>
        <p:xfrm>
          <a:off x="6160892" y="3005522"/>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err="1">
                          <a:solidFill>
                            <a:schemeClr val="accent5">
                              <a:lumMod val="50000"/>
                            </a:schemeClr>
                          </a:solidFill>
                        </a:rPr>
                        <a:t>Gra</a:t>
                      </a:r>
                      <a:r>
                        <a:rPr lang="fr-FR" sz="2000" b="1" dirty="0" err="1">
                          <a:solidFill>
                            <a:schemeClr val="accent5">
                              <a:lumMod val="50000"/>
                            </a:schemeClr>
                          </a:solidFill>
                        </a:rPr>
                        <a:t>f</a:t>
                      </a:r>
                      <a:r>
                        <a:rPr lang="fr-FR" sz="2000" dirty="0" err="1">
                          <a:solidFill>
                            <a:schemeClr val="accent5">
                              <a:lumMod val="50000"/>
                            </a:schemeClr>
                          </a:solidFill>
                        </a:rPr>
                        <a:t>ikerin</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34" name="Table 6">
            <a:extLst>
              <a:ext uri="{FF2B5EF4-FFF2-40B4-BE49-F238E27FC236}">
                <a16:creationId xmlns:a16="http://schemas.microsoft.com/office/drawing/2014/main" id="{1C24B948-04CE-4BC4-9B7C-221199E3665B}"/>
              </a:ext>
            </a:extLst>
          </p:cNvPr>
          <p:cNvGraphicFramePr>
            <a:graphicFrameLocks noGrp="1"/>
          </p:cNvGraphicFramePr>
          <p:nvPr>
            <p:extLst>
              <p:ext uri="{D42A27DB-BD31-4B8C-83A1-F6EECF244321}">
                <p14:modId xmlns:p14="http://schemas.microsoft.com/office/powerpoint/2010/main" val="3388695769"/>
              </p:ext>
            </p:extLst>
          </p:nvPr>
        </p:nvGraphicFramePr>
        <p:xfrm>
          <a:off x="6165458" y="1438275"/>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r>
                        <a:rPr lang="en-GB" dirty="0"/>
                        <a:t>3.</a:t>
                      </a:r>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0" i="0" u="none" strike="noStrike" kern="1200" dirty="0">
                          <a:solidFill>
                            <a:schemeClr val="accent5">
                              <a:lumMod val="50000"/>
                            </a:schemeClr>
                          </a:solidFill>
                          <a:effectLst/>
                          <a:latin typeface="+mn-lt"/>
                          <a:ea typeface="+mn-ea"/>
                          <a:cs typeface="+mn-cs"/>
                        </a:rPr>
                        <a:t>Software</a:t>
                      </a:r>
                      <a:r>
                        <a:rPr lang="fr-FR" sz="2000" b="0" i="0" u="none" strike="noStrike" kern="1200" dirty="0">
                          <a:solidFill>
                            <a:srgbClr val="0563C1"/>
                          </a:solidFill>
                          <a:effectLst/>
                          <a:latin typeface="+mn-lt"/>
                          <a:ea typeface="+mn-ea"/>
                          <a:cs typeface="+mn-cs"/>
                        </a:rPr>
                        <a:t>-</a:t>
                      </a:r>
                      <a:r>
                        <a:rPr lang="fr-FR" sz="2000" b="0" i="0" u="none" strike="noStrike" kern="1200" dirty="0" err="1">
                          <a:solidFill>
                            <a:schemeClr val="accent5">
                              <a:lumMod val="50000"/>
                            </a:schemeClr>
                          </a:solidFill>
                          <a:effectLst/>
                          <a:latin typeface="+mn-lt"/>
                          <a:ea typeface="+mn-ea"/>
                          <a:cs typeface="+mn-cs"/>
                        </a:rPr>
                        <a:t>Ent</a:t>
                      </a:r>
                      <a:r>
                        <a:rPr lang="fr-FR" sz="2000" b="1" i="0" u="none" strike="noStrike" kern="1200" dirty="0" err="1">
                          <a:solidFill>
                            <a:schemeClr val="accent5">
                              <a:lumMod val="50000"/>
                            </a:schemeClr>
                          </a:solidFill>
                          <a:effectLst/>
                          <a:latin typeface="+mn-lt"/>
                          <a:ea typeface="+mn-ea"/>
                          <a:cs typeface="+mn-cs"/>
                        </a:rPr>
                        <a:t>w</a:t>
                      </a:r>
                      <a:r>
                        <a:rPr lang="fr-FR" sz="2000" b="0" i="0" u="none" strike="noStrike" kern="1200" dirty="0" err="1">
                          <a:solidFill>
                            <a:schemeClr val="accent5">
                              <a:lumMod val="50000"/>
                            </a:schemeClr>
                          </a:solidFill>
                          <a:effectLst/>
                          <a:latin typeface="+mn-lt"/>
                          <a:ea typeface="+mn-ea"/>
                          <a:cs typeface="+mn-cs"/>
                        </a:rPr>
                        <a:t>ickler</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6144021" cy="707849"/>
          </a:xfrm>
        </p:spPr>
        <p:txBody>
          <a:bodyPr>
            <a:normAutofit/>
          </a:bodyPr>
          <a:lstStyle/>
          <a:p>
            <a:r>
              <a:rPr lang="en-GB" sz="3400" b="1" dirty="0" err="1">
                <a:solidFill>
                  <a:schemeClr val="bg1"/>
                </a:solidFill>
              </a:rPr>
              <a:t>Phonetik</a:t>
            </a:r>
            <a:r>
              <a:rPr lang="en-GB" sz="3400" b="1" dirty="0">
                <a:solidFill>
                  <a:schemeClr val="bg1"/>
                </a:solidFill>
              </a:rPr>
              <a:t>: Was </a:t>
            </a:r>
            <a:r>
              <a:rPr lang="en-GB" sz="3400" b="1" dirty="0" err="1">
                <a:solidFill>
                  <a:schemeClr val="bg1"/>
                </a:solidFill>
              </a:rPr>
              <a:t>passt</a:t>
            </a:r>
            <a:r>
              <a:rPr lang="en-GB" sz="3400" b="1" dirty="0">
                <a:solidFill>
                  <a:schemeClr val="bg1"/>
                </a:solidFill>
              </a:rPr>
              <a:t> </a:t>
            </a:r>
            <a:r>
              <a:rPr lang="en-GB" sz="3400" b="1" dirty="0" err="1">
                <a:solidFill>
                  <a:schemeClr val="bg1"/>
                </a:solidFill>
              </a:rPr>
              <a:t>nicht</a:t>
            </a:r>
            <a:r>
              <a:rPr lang="en-GB" sz="3400" b="1" dirty="0">
                <a:solidFill>
                  <a:schemeClr val="bg1"/>
                </a:solidFill>
              </a:rPr>
              <a:t>? </a:t>
            </a:r>
          </a:p>
        </p:txBody>
      </p:sp>
      <p:sp>
        <p:nvSpPr>
          <p:cNvPr id="9" name="Rounded Rectangle 11">
            <a:extLst>
              <a:ext uri="{FF2B5EF4-FFF2-40B4-BE49-F238E27FC236}">
                <a16:creationId xmlns:a16="http://schemas.microsoft.com/office/drawing/2014/main" id="{DC8D2B77-7979-412B-8C8A-F4196F5DBB23}"/>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D4B89D39-9AEF-4354-B06E-6462DD90059E}"/>
              </a:ext>
            </a:extLst>
          </p:cNvPr>
          <p:cNvGraphicFramePr>
            <a:graphicFrameLocks noGrp="1"/>
          </p:cNvGraphicFramePr>
          <p:nvPr>
            <p:extLst>
              <p:ext uri="{D42A27DB-BD31-4B8C-83A1-F6EECF244321}">
                <p14:modId xmlns:p14="http://schemas.microsoft.com/office/powerpoint/2010/main" val="4060764295"/>
              </p:ext>
            </p:extLst>
          </p:nvPr>
        </p:nvGraphicFramePr>
        <p:xfrm>
          <a:off x="303410" y="1438275"/>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r>
                        <a:rPr lang="en-GB" dirty="0"/>
                        <a:t>1.</a:t>
                      </a:r>
                      <a:endParaRPr lang="fr-FR" dirty="0"/>
                    </a:p>
                  </a:txBody>
                  <a:tcPr/>
                </a:tc>
                <a:extLst>
                  <a:ext uri="{0D108BD9-81ED-4DB2-BD59-A6C34878D82A}">
                    <a16:rowId xmlns:a16="http://schemas.microsoft.com/office/drawing/2014/main" val="3301871336"/>
                  </a:ext>
                </a:extLst>
              </a:tr>
              <a:tr h="390913">
                <a:tc>
                  <a:txBody>
                    <a:bodyPr/>
                    <a:lstStyle/>
                    <a:p>
                      <a:pPr algn="ctr"/>
                      <a:r>
                        <a:rPr lang="fr-FR" sz="2000" dirty="0" err="1">
                          <a:solidFill>
                            <a:schemeClr val="accent5">
                              <a:lumMod val="50000"/>
                            </a:schemeClr>
                          </a:solidFill>
                        </a:rPr>
                        <a:t>Fu</a:t>
                      </a:r>
                      <a:r>
                        <a:rPr lang="fr-FR" sz="2000" b="1" dirty="0" err="1">
                          <a:solidFill>
                            <a:schemeClr val="accent5">
                              <a:lumMod val="50000"/>
                            </a:schemeClr>
                          </a:solidFill>
                        </a:rPr>
                        <a:t>ß</a:t>
                      </a:r>
                      <a:r>
                        <a:rPr lang="fr-FR" sz="2000" dirty="0" err="1">
                          <a:solidFill>
                            <a:schemeClr val="accent5">
                              <a:lumMod val="50000"/>
                            </a:schemeClr>
                          </a:solidFill>
                        </a:rPr>
                        <a:t>ballspielerin</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29" name="Table 6">
            <a:extLst>
              <a:ext uri="{FF2B5EF4-FFF2-40B4-BE49-F238E27FC236}">
                <a16:creationId xmlns:a16="http://schemas.microsoft.com/office/drawing/2014/main" id="{8856FF9E-4FE0-4A40-AB35-C3395C2D4175}"/>
              </a:ext>
            </a:extLst>
          </p:cNvPr>
          <p:cNvGraphicFramePr>
            <a:graphicFrameLocks noGrp="1"/>
          </p:cNvGraphicFramePr>
          <p:nvPr>
            <p:extLst>
              <p:ext uri="{D42A27DB-BD31-4B8C-83A1-F6EECF244321}">
                <p14:modId xmlns:p14="http://schemas.microsoft.com/office/powerpoint/2010/main" val="2561599900"/>
              </p:ext>
            </p:extLst>
          </p:nvPr>
        </p:nvGraphicFramePr>
        <p:xfrm>
          <a:off x="298844" y="3005522"/>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rPr>
                        <a:t>Fri</a:t>
                      </a:r>
                      <a:r>
                        <a:rPr lang="en-GB" sz="2000" b="1" dirty="0" err="1">
                          <a:solidFill>
                            <a:schemeClr val="accent5">
                              <a:lumMod val="50000"/>
                            </a:schemeClr>
                          </a:solidFill>
                        </a:rPr>
                        <a:t>s</a:t>
                      </a:r>
                      <a:r>
                        <a:rPr lang="en-GB" sz="2000" b="0" dirty="0" err="1">
                          <a:solidFill>
                            <a:schemeClr val="accent5">
                              <a:lumMod val="50000"/>
                            </a:schemeClr>
                          </a:solidFill>
                        </a:rPr>
                        <a:t>eur</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30" name="Table 6">
            <a:extLst>
              <a:ext uri="{FF2B5EF4-FFF2-40B4-BE49-F238E27FC236}">
                <a16:creationId xmlns:a16="http://schemas.microsoft.com/office/drawing/2014/main" id="{2CFE0183-49A0-44EC-8A6A-B48099B586AB}"/>
              </a:ext>
            </a:extLst>
          </p:cNvPr>
          <p:cNvGraphicFramePr>
            <a:graphicFrameLocks noGrp="1"/>
          </p:cNvGraphicFramePr>
          <p:nvPr>
            <p:extLst>
              <p:ext uri="{D42A27DB-BD31-4B8C-83A1-F6EECF244321}">
                <p14:modId xmlns:p14="http://schemas.microsoft.com/office/powerpoint/2010/main" val="3030091978"/>
              </p:ext>
            </p:extLst>
          </p:nvPr>
        </p:nvGraphicFramePr>
        <p:xfrm>
          <a:off x="294278" y="4564190"/>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0" i="0" kern="1200" dirty="0" err="1">
                          <a:solidFill>
                            <a:schemeClr val="accent5">
                              <a:lumMod val="50000"/>
                            </a:schemeClr>
                          </a:solidFill>
                          <a:effectLst/>
                          <a:latin typeface="+mn-lt"/>
                          <a:ea typeface="+mn-ea"/>
                          <a:cs typeface="+mn-cs"/>
                        </a:rPr>
                        <a:t>Ka</a:t>
                      </a:r>
                      <a:r>
                        <a:rPr lang="fr-FR" sz="2000" b="1" i="0" kern="1200" dirty="0" err="1">
                          <a:solidFill>
                            <a:schemeClr val="accent5">
                              <a:lumMod val="50000"/>
                            </a:schemeClr>
                          </a:solidFill>
                          <a:effectLst/>
                          <a:latin typeface="+mn-lt"/>
                          <a:ea typeface="+mn-ea"/>
                          <a:cs typeface="+mn-cs"/>
                        </a:rPr>
                        <a:t>ss</a:t>
                      </a:r>
                      <a:r>
                        <a:rPr lang="fr-FR" sz="2000" b="0" i="0" kern="1200" dirty="0" err="1">
                          <a:solidFill>
                            <a:schemeClr val="accent5">
                              <a:lumMod val="50000"/>
                            </a:schemeClr>
                          </a:solidFill>
                          <a:effectLst/>
                          <a:latin typeface="+mn-lt"/>
                          <a:ea typeface="+mn-ea"/>
                          <a:cs typeface="+mn-cs"/>
                        </a:rPr>
                        <a:t>ierer</a:t>
                      </a:r>
                      <a:endParaRPr lang="fr-FR" sz="2000" b="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31" name="Table 6">
            <a:extLst>
              <a:ext uri="{FF2B5EF4-FFF2-40B4-BE49-F238E27FC236}">
                <a16:creationId xmlns:a16="http://schemas.microsoft.com/office/drawing/2014/main" id="{6DE70030-085A-423B-A513-98365348C7E2}"/>
              </a:ext>
            </a:extLst>
          </p:cNvPr>
          <p:cNvGraphicFramePr>
            <a:graphicFrameLocks noGrp="1"/>
          </p:cNvGraphicFramePr>
          <p:nvPr>
            <p:extLst>
              <p:ext uri="{D42A27DB-BD31-4B8C-83A1-F6EECF244321}">
                <p14:modId xmlns:p14="http://schemas.microsoft.com/office/powerpoint/2010/main" val="360230774"/>
              </p:ext>
            </p:extLst>
          </p:nvPr>
        </p:nvGraphicFramePr>
        <p:xfrm>
          <a:off x="3241676" y="1438275"/>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r>
                        <a:rPr lang="en-GB" dirty="0"/>
                        <a:t>2.</a:t>
                      </a:r>
                      <a:endParaRPr lang="fr-FR" dirty="0"/>
                    </a:p>
                  </a:txBody>
                  <a:tcPr/>
                </a:tc>
                <a:extLst>
                  <a:ext uri="{0D108BD9-81ED-4DB2-BD59-A6C34878D82A}">
                    <a16:rowId xmlns:a16="http://schemas.microsoft.com/office/drawing/2014/main" val="3301871336"/>
                  </a:ext>
                </a:extLst>
              </a:tr>
              <a:tr h="390913">
                <a:tc>
                  <a:txBody>
                    <a:bodyPr/>
                    <a:lstStyle/>
                    <a:p>
                      <a:pPr algn="ctr"/>
                      <a:r>
                        <a:rPr lang="fr-FR" sz="2000" dirty="0" err="1">
                          <a:solidFill>
                            <a:schemeClr val="accent5">
                              <a:lumMod val="50000"/>
                            </a:schemeClr>
                          </a:solidFill>
                        </a:rPr>
                        <a:t>F</a:t>
                      </a:r>
                      <a:r>
                        <a:rPr lang="fr-FR" sz="2000" b="1" dirty="0" err="1">
                          <a:solidFill>
                            <a:schemeClr val="accent5">
                              <a:lumMod val="50000"/>
                            </a:schemeClr>
                          </a:solidFill>
                        </a:rPr>
                        <a:t>eu</a:t>
                      </a:r>
                      <a:r>
                        <a:rPr lang="fr-FR" sz="2000" dirty="0" err="1">
                          <a:solidFill>
                            <a:schemeClr val="accent5">
                              <a:lumMod val="50000"/>
                            </a:schemeClr>
                          </a:solidFill>
                        </a:rPr>
                        <a:t>erwehrmann</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32" name="Table 6">
            <a:extLst>
              <a:ext uri="{FF2B5EF4-FFF2-40B4-BE49-F238E27FC236}">
                <a16:creationId xmlns:a16="http://schemas.microsoft.com/office/drawing/2014/main" id="{25B5816A-2FD6-47E0-9FC8-4B399D1417C8}"/>
              </a:ext>
            </a:extLst>
          </p:cNvPr>
          <p:cNvGraphicFramePr>
            <a:graphicFrameLocks noGrp="1"/>
          </p:cNvGraphicFramePr>
          <p:nvPr>
            <p:extLst>
              <p:ext uri="{D42A27DB-BD31-4B8C-83A1-F6EECF244321}">
                <p14:modId xmlns:p14="http://schemas.microsoft.com/office/powerpoint/2010/main" val="269061378"/>
              </p:ext>
            </p:extLst>
          </p:nvPr>
        </p:nvGraphicFramePr>
        <p:xfrm>
          <a:off x="3237110" y="3005522"/>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rPr>
                        <a:t>M</a:t>
                      </a:r>
                      <a:r>
                        <a:rPr lang="en-GB" sz="2000" b="1" dirty="0" err="1">
                          <a:solidFill>
                            <a:schemeClr val="accent5">
                              <a:lumMod val="50000"/>
                            </a:schemeClr>
                          </a:solidFill>
                        </a:rPr>
                        <a:t>au</a:t>
                      </a:r>
                      <a:r>
                        <a:rPr lang="en-GB" sz="2000" dirty="0" err="1">
                          <a:solidFill>
                            <a:schemeClr val="accent5">
                              <a:lumMod val="50000"/>
                            </a:schemeClr>
                          </a:solidFill>
                        </a:rPr>
                        <a:t>rerin</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33" name="Table 6">
            <a:extLst>
              <a:ext uri="{FF2B5EF4-FFF2-40B4-BE49-F238E27FC236}">
                <a16:creationId xmlns:a16="http://schemas.microsoft.com/office/drawing/2014/main" id="{4A7C01F5-CC1C-44AC-91E8-C2AA95403E13}"/>
              </a:ext>
            </a:extLst>
          </p:cNvPr>
          <p:cNvGraphicFramePr>
            <a:graphicFrameLocks noGrp="1"/>
          </p:cNvGraphicFramePr>
          <p:nvPr>
            <p:extLst>
              <p:ext uri="{D42A27DB-BD31-4B8C-83A1-F6EECF244321}">
                <p14:modId xmlns:p14="http://schemas.microsoft.com/office/powerpoint/2010/main" val="2969973778"/>
              </p:ext>
            </p:extLst>
          </p:nvPr>
        </p:nvGraphicFramePr>
        <p:xfrm>
          <a:off x="3232544" y="4564190"/>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0" i="0" kern="1200" dirty="0" err="1">
                          <a:solidFill>
                            <a:schemeClr val="accent5">
                              <a:lumMod val="50000"/>
                            </a:schemeClr>
                          </a:solidFill>
                          <a:effectLst/>
                          <a:latin typeface="+mn-lt"/>
                          <a:ea typeface="+mn-ea"/>
                          <a:cs typeface="+mn-cs"/>
                        </a:rPr>
                        <a:t>Verk</a:t>
                      </a:r>
                      <a:r>
                        <a:rPr lang="fr-FR" sz="2000" b="1" i="0" kern="1200" dirty="0" err="1">
                          <a:solidFill>
                            <a:schemeClr val="accent5">
                              <a:lumMod val="50000"/>
                            </a:schemeClr>
                          </a:solidFill>
                          <a:effectLst/>
                          <a:latin typeface="+mn-lt"/>
                          <a:ea typeface="+mn-ea"/>
                          <a:cs typeface="+mn-cs"/>
                        </a:rPr>
                        <a:t>äu</a:t>
                      </a:r>
                      <a:r>
                        <a:rPr lang="fr-FR" sz="2000" b="0" i="0" kern="1200" dirty="0" err="1">
                          <a:solidFill>
                            <a:schemeClr val="accent5">
                              <a:lumMod val="50000"/>
                            </a:schemeClr>
                          </a:solidFill>
                          <a:effectLst/>
                          <a:latin typeface="+mn-lt"/>
                          <a:ea typeface="+mn-ea"/>
                          <a:cs typeface="+mn-cs"/>
                        </a:rPr>
                        <a:t>ferin</a:t>
                      </a:r>
                      <a:endParaRPr lang="fr-FR" sz="2000" b="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36" name="Table 6">
            <a:extLst>
              <a:ext uri="{FF2B5EF4-FFF2-40B4-BE49-F238E27FC236}">
                <a16:creationId xmlns:a16="http://schemas.microsoft.com/office/drawing/2014/main" id="{6167F85F-B0F0-4A20-BACC-BC29996D55E2}"/>
              </a:ext>
            </a:extLst>
          </p:cNvPr>
          <p:cNvGraphicFramePr>
            <a:graphicFrameLocks noGrp="1"/>
          </p:cNvGraphicFramePr>
          <p:nvPr>
            <p:extLst>
              <p:ext uri="{D42A27DB-BD31-4B8C-83A1-F6EECF244321}">
                <p14:modId xmlns:p14="http://schemas.microsoft.com/office/powerpoint/2010/main" val="2639132882"/>
              </p:ext>
            </p:extLst>
          </p:nvPr>
        </p:nvGraphicFramePr>
        <p:xfrm>
          <a:off x="6156326" y="4564190"/>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5">
                              <a:lumMod val="50000"/>
                            </a:schemeClr>
                          </a:solidFill>
                        </a:rPr>
                        <a:t>V</a:t>
                      </a:r>
                      <a:r>
                        <a:rPr lang="en-GB" sz="2000" dirty="0" err="1">
                          <a:solidFill>
                            <a:schemeClr val="accent5">
                              <a:lumMod val="50000"/>
                            </a:schemeClr>
                          </a:solidFill>
                        </a:rPr>
                        <a:t>erlegerin</a:t>
                      </a:r>
                      <a:endParaRPr lang="fr-FR" sz="2000" b="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37" name="Table 6">
            <a:extLst>
              <a:ext uri="{FF2B5EF4-FFF2-40B4-BE49-F238E27FC236}">
                <a16:creationId xmlns:a16="http://schemas.microsoft.com/office/drawing/2014/main" id="{AF8ED372-3743-4C3B-95F9-049E84F2801A}"/>
              </a:ext>
            </a:extLst>
          </p:cNvPr>
          <p:cNvGraphicFramePr>
            <a:graphicFrameLocks noGrp="1"/>
          </p:cNvGraphicFramePr>
          <p:nvPr>
            <p:extLst>
              <p:ext uri="{D42A27DB-BD31-4B8C-83A1-F6EECF244321}">
                <p14:modId xmlns:p14="http://schemas.microsoft.com/office/powerpoint/2010/main" val="3923065225"/>
              </p:ext>
            </p:extLst>
          </p:nvPr>
        </p:nvGraphicFramePr>
        <p:xfrm>
          <a:off x="9103724" y="1438275"/>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r>
                        <a:rPr lang="en-GB" dirty="0"/>
                        <a:t>4.</a:t>
                      </a:r>
                      <a:endParaRPr lang="fr-FR" dirty="0"/>
                    </a:p>
                  </a:txBody>
                  <a:tcPr/>
                </a:tc>
                <a:extLst>
                  <a:ext uri="{0D108BD9-81ED-4DB2-BD59-A6C34878D82A}">
                    <a16:rowId xmlns:a16="http://schemas.microsoft.com/office/drawing/2014/main" val="3301871336"/>
                  </a:ext>
                </a:extLst>
              </a:tr>
              <a:tr h="390913">
                <a:tc>
                  <a:txBody>
                    <a:bodyPr/>
                    <a:lstStyle/>
                    <a:p>
                      <a:pPr algn="ctr"/>
                      <a:r>
                        <a:rPr lang="en-GB" sz="2000" dirty="0">
                          <a:solidFill>
                            <a:schemeClr val="accent5">
                              <a:lumMod val="50000"/>
                            </a:schemeClr>
                          </a:solidFill>
                        </a:rPr>
                        <a:t>Stewar</a:t>
                      </a:r>
                      <a:r>
                        <a:rPr lang="en-GB" sz="2000" b="1" dirty="0">
                          <a:solidFill>
                            <a:schemeClr val="accent5">
                              <a:lumMod val="50000"/>
                            </a:schemeClr>
                          </a:solidFill>
                        </a:rPr>
                        <a:t>d</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38" name="Table 6">
            <a:extLst>
              <a:ext uri="{FF2B5EF4-FFF2-40B4-BE49-F238E27FC236}">
                <a16:creationId xmlns:a16="http://schemas.microsoft.com/office/drawing/2014/main" id="{F8F1239F-747E-438F-B3DC-5F6BD43B4757}"/>
              </a:ext>
            </a:extLst>
          </p:cNvPr>
          <p:cNvGraphicFramePr>
            <a:graphicFrameLocks noGrp="1"/>
          </p:cNvGraphicFramePr>
          <p:nvPr>
            <p:extLst>
              <p:ext uri="{D42A27DB-BD31-4B8C-83A1-F6EECF244321}">
                <p14:modId xmlns:p14="http://schemas.microsoft.com/office/powerpoint/2010/main" val="1596298089"/>
              </p:ext>
            </p:extLst>
          </p:nvPr>
        </p:nvGraphicFramePr>
        <p:xfrm>
          <a:off x="9099158" y="3005522"/>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i="0" kern="1200" dirty="0" err="1">
                          <a:solidFill>
                            <a:schemeClr val="accent5">
                              <a:lumMod val="50000"/>
                            </a:schemeClr>
                          </a:solidFill>
                          <a:effectLst/>
                          <a:latin typeface="+mn-lt"/>
                          <a:ea typeface="+mn-ea"/>
                          <a:cs typeface="+mn-cs"/>
                        </a:rPr>
                        <a:t>D</a:t>
                      </a:r>
                      <a:r>
                        <a:rPr lang="fr-FR" sz="2000" b="0" i="0" kern="1200" dirty="0" err="1">
                          <a:solidFill>
                            <a:schemeClr val="accent5">
                              <a:lumMod val="50000"/>
                            </a:schemeClr>
                          </a:solidFill>
                          <a:effectLst/>
                          <a:latin typeface="+mn-lt"/>
                          <a:ea typeface="+mn-ea"/>
                          <a:cs typeface="+mn-cs"/>
                        </a:rPr>
                        <a:t>ozent</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39" name="Table 6">
            <a:extLst>
              <a:ext uri="{FF2B5EF4-FFF2-40B4-BE49-F238E27FC236}">
                <a16:creationId xmlns:a16="http://schemas.microsoft.com/office/drawing/2014/main" id="{02520757-A17F-4AB8-B954-0759D7092D85}"/>
              </a:ext>
            </a:extLst>
          </p:cNvPr>
          <p:cNvGraphicFramePr>
            <a:graphicFrameLocks noGrp="1"/>
          </p:cNvGraphicFramePr>
          <p:nvPr>
            <p:extLst>
              <p:ext uri="{D42A27DB-BD31-4B8C-83A1-F6EECF244321}">
                <p14:modId xmlns:p14="http://schemas.microsoft.com/office/powerpoint/2010/main" val="3899504642"/>
              </p:ext>
            </p:extLst>
          </p:nvPr>
        </p:nvGraphicFramePr>
        <p:xfrm>
          <a:off x="9094592" y="4564190"/>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rPr>
                        <a:t>Apo</a:t>
                      </a:r>
                      <a:r>
                        <a:rPr lang="en-GB" sz="2000" b="1" dirty="0" err="1">
                          <a:solidFill>
                            <a:schemeClr val="accent5">
                              <a:lumMod val="50000"/>
                            </a:schemeClr>
                          </a:solidFill>
                        </a:rPr>
                        <a:t>th</a:t>
                      </a:r>
                      <a:r>
                        <a:rPr lang="en-GB" sz="2000" dirty="0" err="1">
                          <a:solidFill>
                            <a:schemeClr val="accent5">
                              <a:lumMod val="50000"/>
                            </a:schemeClr>
                          </a:solidFill>
                        </a:rPr>
                        <a:t>ekerin</a:t>
                      </a:r>
                      <a:endParaRPr lang="fr-FR" sz="2000" b="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sp>
        <p:nvSpPr>
          <p:cNvPr id="40" name="Rectangle: Rounded Corners 39">
            <a:extLst>
              <a:ext uri="{FF2B5EF4-FFF2-40B4-BE49-F238E27FC236}">
                <a16:creationId xmlns:a16="http://schemas.microsoft.com/office/drawing/2014/main" id="{A2A14667-426A-4BC3-893B-33D3C907D58D}"/>
              </a:ext>
            </a:extLst>
          </p:cNvPr>
          <p:cNvSpPr/>
          <p:nvPr/>
        </p:nvSpPr>
        <p:spPr>
          <a:xfrm>
            <a:off x="303410" y="4162425"/>
            <a:ext cx="2711842" cy="41034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098" name="Picture 2" descr="Girl Playing Clip Art">
            <a:hlinkClick r:id="" action="ppaction://noaction">
              <a:snd r:embed="rId5" name="8.3.2.6 Slide 2 Fußballspielerin.wav"/>
            </a:hlinkClick>
            <a:extLst>
              <a:ext uri="{FF2B5EF4-FFF2-40B4-BE49-F238E27FC236}">
                <a16:creationId xmlns:a16="http://schemas.microsoft.com/office/drawing/2014/main" id="{A9012CF6-79EB-4740-88C7-20B603937E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0933" y="1565756"/>
            <a:ext cx="688367" cy="87908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1F07607B-BE8A-4616-BFCE-0485282CC370}"/>
              </a:ext>
            </a:extLst>
          </p:cNvPr>
          <p:cNvSpPr/>
          <p:nvPr/>
        </p:nvSpPr>
        <p:spPr>
          <a:xfrm>
            <a:off x="3251594" y="4162425"/>
            <a:ext cx="2711842" cy="41034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Rounded Corners 19">
            <a:extLst>
              <a:ext uri="{FF2B5EF4-FFF2-40B4-BE49-F238E27FC236}">
                <a16:creationId xmlns:a16="http://schemas.microsoft.com/office/drawing/2014/main" id="{C4A579AC-F8CA-4A78-8244-29114228E666}"/>
              </a:ext>
            </a:extLst>
          </p:cNvPr>
          <p:cNvSpPr/>
          <p:nvPr/>
        </p:nvSpPr>
        <p:spPr>
          <a:xfrm>
            <a:off x="6170024" y="2586600"/>
            <a:ext cx="2711842" cy="41034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Rounded Corners 20">
            <a:extLst>
              <a:ext uri="{FF2B5EF4-FFF2-40B4-BE49-F238E27FC236}">
                <a16:creationId xmlns:a16="http://schemas.microsoft.com/office/drawing/2014/main" id="{BA98F2AE-BD75-49E5-B185-DFA9629E1403}"/>
              </a:ext>
            </a:extLst>
          </p:cNvPr>
          <p:cNvSpPr/>
          <p:nvPr/>
        </p:nvSpPr>
        <p:spPr>
          <a:xfrm>
            <a:off x="9099158" y="4159736"/>
            <a:ext cx="2711842" cy="41034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Shears And Comb Barber Clip Art">
            <a:hlinkClick r:id="" action="ppaction://noaction">
              <a:snd r:embed="rId7" name="8.3.2.6 Slide 2 Friseur.wav"/>
            </a:hlinkClick>
            <a:extLst>
              <a:ext uri="{FF2B5EF4-FFF2-40B4-BE49-F238E27FC236}">
                <a16:creationId xmlns:a16="http://schemas.microsoft.com/office/drawing/2014/main" id="{F511EAE8-D3B7-4349-B813-99EF9F11FB2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9458" y="3071440"/>
            <a:ext cx="1071316" cy="10606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shier Case Calculator Clip Art">
            <a:hlinkClick r:id="" action="ppaction://noaction">
              <a:snd r:embed="rId9" name="8.3.2.6 Slide 2 Kassierer.wav"/>
            </a:hlinkClick>
            <a:extLst>
              <a:ext uri="{FF2B5EF4-FFF2-40B4-BE49-F238E27FC236}">
                <a16:creationId xmlns:a16="http://schemas.microsoft.com/office/drawing/2014/main" id="{8DE9C510-07F2-4BAC-9E92-F059E529489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09248" y="4692136"/>
            <a:ext cx="910052" cy="9100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refighter, Fire, Fireman, Hose, Rescue, Water, Helmet">
            <a:hlinkClick r:id="" action="ppaction://noaction">
              <a:snd r:embed="rId11" name="8.3.2.6 Slide 2 Feuerwehrmann.wav"/>
            </a:hlinkClick>
            <a:extLst>
              <a:ext uri="{FF2B5EF4-FFF2-40B4-BE49-F238E27FC236}">
                <a16:creationId xmlns:a16="http://schemas.microsoft.com/office/drawing/2014/main" id="{F66921E8-91B9-421B-9867-BD9397EDCBB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83900" y="1548292"/>
            <a:ext cx="836525" cy="10208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oman, Engineer, Work, Worker, Lady">
            <a:hlinkClick r:id="" action="ppaction://noaction">
              <a:snd r:embed="rId13" name="8.3.2.6 Slide 2 Maurerin .wav"/>
            </a:hlinkClick>
            <a:extLst>
              <a:ext uri="{FF2B5EF4-FFF2-40B4-BE49-F238E27FC236}">
                <a16:creationId xmlns:a16="http://schemas.microsoft.com/office/drawing/2014/main" id="{13CBE703-C289-4770-8E1A-5CB02A18B18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98495" y="3007416"/>
            <a:ext cx="1007334" cy="113785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ce Cream, Cart, Car, Woman, Cafe, Cream, Delicious">
            <a:hlinkClick r:id="" action="ppaction://noaction">
              <a:snd r:embed="rId15" name="8.3.2.6 Slide 2 Verkäuferin.wav"/>
            </a:hlinkClick>
            <a:extLst>
              <a:ext uri="{FF2B5EF4-FFF2-40B4-BE49-F238E27FC236}">
                <a16:creationId xmlns:a16="http://schemas.microsoft.com/office/drawing/2014/main" id="{977D8E9D-0686-43A7-8EE5-19C4FC716B99}"/>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5699" y="4525950"/>
            <a:ext cx="1840228" cy="118656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eveloper, Programmer, Technology, Software">
            <a:hlinkClick r:id="" action="ppaction://noaction">
              <a:snd r:embed="rId17" name="8.3.2.6 Slide 2 Software-Entwickler.wav"/>
            </a:hlinkClick>
            <a:extLst>
              <a:ext uri="{FF2B5EF4-FFF2-40B4-BE49-F238E27FC236}">
                <a16:creationId xmlns:a16="http://schemas.microsoft.com/office/drawing/2014/main" id="{468E01FF-252D-4C2B-823F-84F4A64C0387}"/>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76721" y="1321219"/>
            <a:ext cx="2098448" cy="139896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obile Devices, Website, Mockup, Web, Web Design">
            <a:hlinkClick r:id="" action="ppaction://noaction">
              <a:snd r:embed="rId20" name="8.3.2.6 Slide 2 Grafikerin.wav"/>
            </a:hlinkClick>
            <a:extLst>
              <a:ext uri="{FF2B5EF4-FFF2-40B4-BE49-F238E27FC236}">
                <a16:creationId xmlns:a16="http://schemas.microsoft.com/office/drawing/2014/main" id="{6D8180DA-FAD9-47AD-B9AB-8813ADFAB616}"/>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220656" y="3024221"/>
            <a:ext cx="2592314" cy="129615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Chemist, Comic Characters, Disaster, Disease, Doctor">
            <a:hlinkClick r:id="" action="ppaction://noaction">
              <a:snd r:embed="rId22" name="8.3.2.6 Slide 2 Apothekerin.wav"/>
            </a:hlinkClick>
            <a:extLst>
              <a:ext uri="{FF2B5EF4-FFF2-40B4-BE49-F238E27FC236}">
                <a16:creationId xmlns:a16="http://schemas.microsoft.com/office/drawing/2014/main" id="{650534A1-3B6B-4D81-AC26-42BE8A2EEC30}"/>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069706" y="4692136"/>
            <a:ext cx="845391" cy="997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rofessor, Teaching, Education, School">
            <a:hlinkClick r:id="" action="ppaction://noaction">
              <a:snd r:embed="rId24" name="8.3.2.6 Slide 2 Dozent.wav"/>
            </a:hlinkClick>
            <a:extLst>
              <a:ext uri="{FF2B5EF4-FFF2-40B4-BE49-F238E27FC236}">
                <a16:creationId xmlns:a16="http://schemas.microsoft.com/office/drawing/2014/main" id="{DDA66F6A-170F-4AF0-B1CA-B1BBDF112277}"/>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043525" y="3244129"/>
            <a:ext cx="897752" cy="8873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shape&#10;&#10;Description automatically generated">
            <a:extLst>
              <a:ext uri="{FF2B5EF4-FFF2-40B4-BE49-F238E27FC236}">
                <a16:creationId xmlns:a16="http://schemas.microsoft.com/office/drawing/2014/main" id="{ECDC7E31-1AD1-4B47-B934-2D3A1818BAB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20530599">
            <a:off x="10092991" y="3066758"/>
            <a:ext cx="604744" cy="447888"/>
          </a:xfrm>
          <a:prstGeom prst="rect">
            <a:avLst/>
          </a:prstGeom>
        </p:spPr>
      </p:pic>
      <p:pic>
        <p:nvPicPr>
          <p:cNvPr id="11" name="Picture 10">
            <a:hlinkClick r:id="" action="ppaction://noaction">
              <a:snd r:embed="rId27" name="8.3.2.6 Slide 2 Verlegerin.wav"/>
            </a:hlinkClick>
            <a:extLst>
              <a:ext uri="{FF2B5EF4-FFF2-40B4-BE49-F238E27FC236}">
                <a16:creationId xmlns:a16="http://schemas.microsoft.com/office/drawing/2014/main" id="{7B3E9382-3A50-4B3E-91A1-46DC382D0C54}"/>
              </a:ext>
            </a:extLst>
          </p:cNvPr>
          <p:cNvPicPr>
            <a:picLocks noChangeAspect="1"/>
          </p:cNvPicPr>
          <p:nvPr/>
        </p:nvPicPr>
        <p:blipFill>
          <a:blip r:embed="rId28"/>
          <a:stretch>
            <a:fillRect/>
          </a:stretch>
        </p:blipFill>
        <p:spPr>
          <a:xfrm>
            <a:off x="6754846" y="4614551"/>
            <a:ext cx="536782" cy="1097963"/>
          </a:xfrm>
          <a:prstGeom prst="rect">
            <a:avLst/>
          </a:prstGeom>
        </p:spPr>
      </p:pic>
      <p:pic>
        <p:nvPicPr>
          <p:cNvPr id="12" name="Picture 6" descr="Printer, Paper, Office, Electronics, Hardware, Output">
            <a:hlinkClick r:id="" action="ppaction://noaction">
              <a:snd r:embed="rId27" name="8.3.2.6 Slide 2 Verlegerin.wav"/>
            </a:hlinkClick>
            <a:extLst>
              <a:ext uri="{FF2B5EF4-FFF2-40B4-BE49-F238E27FC236}">
                <a16:creationId xmlns:a16="http://schemas.microsoft.com/office/drawing/2014/main" id="{54B51D99-535D-4DA8-96B7-46156F1830C8}"/>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411317" y="4838475"/>
            <a:ext cx="782806" cy="7637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 action="ppaction://noaction">
              <a:snd r:embed="rId30" name="8.3.2.6 Slide 2 Steward.wav"/>
            </a:hlinkClick>
            <a:extLst>
              <a:ext uri="{FF2B5EF4-FFF2-40B4-BE49-F238E27FC236}">
                <a16:creationId xmlns:a16="http://schemas.microsoft.com/office/drawing/2014/main" id="{81A02797-2DB9-4477-9F9C-7394881927E9}"/>
              </a:ext>
            </a:extLst>
          </p:cNvPr>
          <p:cNvPicPr>
            <a:picLocks noChangeAspect="1"/>
          </p:cNvPicPr>
          <p:nvPr/>
        </p:nvPicPr>
        <p:blipFill>
          <a:blip r:embed="rId31">
            <a:extLst>
              <a:ext uri="{BEBA8EAE-BF5A-486C-A8C5-ECC9F3942E4B}">
                <a14:imgProps xmlns:a14="http://schemas.microsoft.com/office/drawing/2010/main">
                  <a14:imgLayer r:embed="rId32">
                    <a14:imgEffect>
                      <a14:backgroundRemoval t="2786" b="99025" l="9524" r="90312">
                        <a14:foregroundMark x1="52545" y1="6546" x2="52545" y2="6546"/>
                        <a14:foregroundMark x1="58128" y1="2786" x2="58128" y2="2786"/>
                        <a14:foregroundMark x1="90640" y1="81198" x2="90640" y2="81198"/>
                        <a14:foregroundMark x1="47783" y1="93593" x2="47783" y2="93593"/>
                        <a14:foregroundMark x1="46798" y1="99025" x2="46798" y2="99025"/>
                      </a14:backgroundRemoval>
                    </a14:imgEffect>
                  </a14:imgLayer>
                </a14:imgProps>
              </a:ext>
            </a:extLst>
          </a:blip>
          <a:stretch>
            <a:fillRect/>
          </a:stretch>
        </p:blipFill>
        <p:spPr>
          <a:xfrm>
            <a:off x="9698762" y="1501667"/>
            <a:ext cx="949118" cy="1118993"/>
          </a:xfrm>
          <a:prstGeom prst="rect">
            <a:avLst/>
          </a:prstGeom>
        </p:spPr>
      </p:pic>
      <p:pic>
        <p:nvPicPr>
          <p:cNvPr id="16" name="Picture 15" descr="Graphical user interface&#10;&#10;Description automatically generated with medium confidence">
            <a:extLst>
              <a:ext uri="{FF2B5EF4-FFF2-40B4-BE49-F238E27FC236}">
                <a16:creationId xmlns:a16="http://schemas.microsoft.com/office/drawing/2014/main" id="{34D54C17-057D-43D9-9F79-518568CAA302}"/>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rot="20835372">
            <a:off x="10640256" y="1631814"/>
            <a:ext cx="769184" cy="504777"/>
          </a:xfrm>
          <a:prstGeom prst="rect">
            <a:avLst/>
          </a:prstGeom>
        </p:spPr>
      </p:pic>
    </p:spTree>
    <p:extLst>
      <p:ext uri="{BB962C8B-B14F-4D97-AF65-F5344CB8AC3E}">
        <p14:creationId xmlns:p14="http://schemas.microsoft.com/office/powerpoint/2010/main" val="114379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9" grpId="0" animBg="1"/>
      <p:bldP spid="20" grpId="0" animBg="1"/>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ounded Rectangular Callout 1">
            <a:extLst>
              <a:ext uri="{FF2B5EF4-FFF2-40B4-BE49-F238E27FC236}">
                <a16:creationId xmlns:a16="http://schemas.microsoft.com/office/drawing/2014/main" id="{97E95990-9164-4950-9CFF-FD53F14B7B21}"/>
              </a:ext>
            </a:extLst>
          </p:cNvPr>
          <p:cNvSpPr/>
          <p:nvPr/>
        </p:nvSpPr>
        <p:spPr>
          <a:xfrm flipH="1">
            <a:off x="6312995" y="1710738"/>
            <a:ext cx="3503236" cy="1984440"/>
          </a:xfrm>
          <a:prstGeom prst="wedgeRoundRectCallout">
            <a:avLst>
              <a:gd name="adj1" fmla="val -40686"/>
              <a:gd name="adj2" fmla="val 85331"/>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F0302020204030204"/>
              </a:rPr>
              <a:t>When </a:t>
            </a:r>
            <a:r>
              <a:rPr lang="en-GB" sz="2400" dirty="0">
                <a:solidFill>
                  <a:prstClr val="white"/>
                </a:solidFill>
                <a:latin typeface="Century Gothic" panose="020F0302020204030204"/>
              </a:rPr>
              <a:t>I lose this one.</a:t>
            </a:r>
            <a:endParaRPr kumimoji="0" lang="en-GB" sz="2400" b="1" i="0" u="none" strike="noStrike" kern="1200" cap="none" spc="0" normalizeH="0" baseline="0" noProof="0" dirty="0">
              <a:ln>
                <a:noFill/>
              </a:ln>
              <a:solidFill>
                <a:prstClr val="white"/>
              </a:solidFill>
              <a:effectLst/>
              <a:uLnTx/>
              <a:uFillTx/>
              <a:latin typeface="Century Gothic" panose="020F0302020204030204"/>
            </a:endParaRPr>
          </a:p>
        </p:txBody>
      </p:sp>
      <p:sp>
        <p:nvSpPr>
          <p:cNvPr id="12" name="Rounded Rectangular Callout 1">
            <a:extLst>
              <a:ext uri="{FF2B5EF4-FFF2-40B4-BE49-F238E27FC236}">
                <a16:creationId xmlns:a16="http://schemas.microsoft.com/office/drawing/2014/main" id="{710060CF-6FF7-474E-AA76-D60584C0E78B}"/>
              </a:ext>
            </a:extLst>
          </p:cNvPr>
          <p:cNvSpPr/>
          <p:nvPr/>
        </p:nvSpPr>
        <p:spPr>
          <a:xfrm>
            <a:off x="2375771" y="1710738"/>
            <a:ext cx="3503236" cy="1984440"/>
          </a:xfrm>
          <a:prstGeom prst="wedgeRoundRectCallout">
            <a:avLst>
              <a:gd name="adj1" fmla="val -40686"/>
              <a:gd name="adj2" fmla="val 85331"/>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F0302020204030204"/>
              </a:rPr>
              <a:t>When </a:t>
            </a:r>
            <a:r>
              <a:rPr lang="en-GB" sz="2400" dirty="0">
                <a:solidFill>
                  <a:prstClr val="white"/>
                </a:solidFill>
                <a:latin typeface="Century Gothic" panose="020F0302020204030204"/>
              </a:rPr>
              <a:t>are you getting a new mobile phone?</a:t>
            </a:r>
            <a:endParaRPr kumimoji="0" lang="en-GB" sz="2400" b="1" i="0" u="none" strike="noStrike" kern="1200" cap="none" spc="0" normalizeH="0" baseline="0" noProof="0" dirty="0">
              <a:ln>
                <a:noFill/>
              </a:ln>
              <a:solidFill>
                <a:prstClr val="white"/>
              </a:solidFill>
              <a:effectLst/>
              <a:uLnTx/>
              <a:uFillTx/>
              <a:latin typeface="Century Gothic" panose="020F0302020204030204"/>
            </a:endParaRPr>
          </a:p>
        </p:txBody>
      </p:sp>
      <p:sp>
        <p:nvSpPr>
          <p:cNvPr id="14" name="Rounded Rectangular Callout 1">
            <a:extLst>
              <a:ext uri="{FF2B5EF4-FFF2-40B4-BE49-F238E27FC236}">
                <a16:creationId xmlns:a16="http://schemas.microsoft.com/office/drawing/2014/main" id="{3C16C187-62DB-452F-AC47-14D047C0F4CB}"/>
              </a:ext>
            </a:extLst>
          </p:cNvPr>
          <p:cNvSpPr/>
          <p:nvPr/>
        </p:nvSpPr>
        <p:spPr>
          <a:xfrm>
            <a:off x="2375771" y="1710738"/>
            <a:ext cx="3503236" cy="1984440"/>
          </a:xfrm>
          <a:prstGeom prst="wedgeRoundRectCallout">
            <a:avLst>
              <a:gd name="adj1" fmla="val -40686"/>
              <a:gd name="adj2" fmla="val 85331"/>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err="1">
                <a:solidFill>
                  <a:prstClr val="white"/>
                </a:solidFill>
              </a:rPr>
              <a:t>Wann</a:t>
            </a:r>
            <a:r>
              <a:rPr lang="en-GB" sz="2400" b="1" dirty="0">
                <a:solidFill>
                  <a:prstClr val="white"/>
                </a:solidFill>
              </a:rPr>
              <a:t> </a:t>
            </a:r>
            <a:r>
              <a:rPr lang="en-GB" sz="2400" b="1" dirty="0" err="1">
                <a:solidFill>
                  <a:prstClr val="white"/>
                </a:solidFill>
              </a:rPr>
              <a:t>bekommst</a:t>
            </a:r>
            <a:r>
              <a:rPr lang="en-GB" sz="2400" b="1" dirty="0">
                <a:solidFill>
                  <a:prstClr val="white"/>
                </a:solidFill>
              </a:rPr>
              <a:t> </a:t>
            </a:r>
            <a:r>
              <a:rPr lang="en-GB" sz="2400" dirty="0">
                <a:solidFill>
                  <a:prstClr val="white"/>
                </a:solidFill>
                <a:latin typeface="Century Gothic" panose="020F0302020204030204"/>
              </a:rPr>
              <a:t>du </a:t>
            </a:r>
            <a:r>
              <a:rPr lang="en-GB" sz="2400" dirty="0" err="1">
                <a:solidFill>
                  <a:prstClr val="white"/>
                </a:solidFill>
                <a:latin typeface="Century Gothic" panose="020F0302020204030204"/>
              </a:rPr>
              <a:t>ein</a:t>
            </a:r>
            <a:r>
              <a:rPr lang="en-GB" sz="2400" dirty="0">
                <a:solidFill>
                  <a:prstClr val="white"/>
                </a:solidFill>
                <a:latin typeface="Century Gothic" panose="020F0302020204030204"/>
              </a:rPr>
              <a:t> </a:t>
            </a:r>
            <a:r>
              <a:rPr lang="en-GB" sz="2400" dirty="0" err="1">
                <a:solidFill>
                  <a:prstClr val="white"/>
                </a:solidFill>
                <a:latin typeface="Century Gothic" panose="020F0302020204030204"/>
              </a:rPr>
              <a:t>neues</a:t>
            </a:r>
            <a:r>
              <a:rPr lang="en-GB" sz="2400" dirty="0">
                <a:solidFill>
                  <a:prstClr val="white"/>
                </a:solidFill>
                <a:latin typeface="Century Gothic" panose="020F0302020204030204"/>
              </a:rPr>
              <a:t> Handy?</a:t>
            </a:r>
            <a:endParaRPr kumimoji="0" lang="en-GB" sz="2400" b="1" i="0" u="none" strike="noStrike" kern="1200" cap="none" spc="0" normalizeH="0" baseline="0" noProof="0" dirty="0">
              <a:ln>
                <a:noFill/>
              </a:ln>
              <a:solidFill>
                <a:prstClr val="white"/>
              </a:solidFill>
              <a:effectLst/>
              <a:uLnTx/>
              <a:uFillTx/>
              <a:latin typeface="Century Gothic" panose="020F0302020204030204"/>
            </a:endParaRPr>
          </a:p>
        </p:txBody>
      </p:sp>
      <p:sp>
        <p:nvSpPr>
          <p:cNvPr id="13" name="Rounded Rectangular Callout 1">
            <a:extLst>
              <a:ext uri="{FF2B5EF4-FFF2-40B4-BE49-F238E27FC236}">
                <a16:creationId xmlns:a16="http://schemas.microsoft.com/office/drawing/2014/main" id="{FEAB0368-C574-438D-AFD4-CB142419814C}"/>
              </a:ext>
            </a:extLst>
          </p:cNvPr>
          <p:cNvSpPr/>
          <p:nvPr/>
        </p:nvSpPr>
        <p:spPr>
          <a:xfrm flipH="1">
            <a:off x="6312995" y="1710738"/>
            <a:ext cx="3503236" cy="1984440"/>
          </a:xfrm>
          <a:prstGeom prst="wedgeRoundRectCallout">
            <a:avLst>
              <a:gd name="adj1" fmla="val -40686"/>
              <a:gd name="adj2" fmla="val 85331"/>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err="1">
                <a:solidFill>
                  <a:prstClr val="white"/>
                </a:solidFill>
                <a:latin typeface="Century Gothic" panose="020F0302020204030204"/>
              </a:rPr>
              <a:t>Wenn</a:t>
            </a:r>
            <a:r>
              <a:rPr lang="en-GB" sz="2400" b="1" dirty="0">
                <a:solidFill>
                  <a:prstClr val="white"/>
                </a:solidFill>
                <a:latin typeface="Century Gothic" panose="020F0302020204030204"/>
              </a:rPr>
              <a:t> </a:t>
            </a:r>
            <a:r>
              <a:rPr lang="en-GB" sz="2400" dirty="0">
                <a:solidFill>
                  <a:prstClr val="white"/>
                </a:solidFill>
              </a:rPr>
              <a:t>ich dieses </a:t>
            </a:r>
            <a:r>
              <a:rPr lang="en-GB" sz="2400" b="1" dirty="0" err="1">
                <a:solidFill>
                  <a:prstClr val="white"/>
                </a:solidFill>
              </a:rPr>
              <a:t>verliere</a:t>
            </a:r>
            <a:r>
              <a:rPr lang="en-GB" sz="2400" dirty="0">
                <a:solidFill>
                  <a:prstClr val="white"/>
                </a:solidFill>
              </a:rPr>
              <a:t>.</a:t>
            </a:r>
            <a:endParaRPr kumimoji="0" lang="en-GB" sz="2400" b="1" i="0" u="none" strike="noStrike" kern="1200" cap="none" spc="0" normalizeH="0" baseline="0" noProof="0" dirty="0">
              <a:ln>
                <a:noFill/>
              </a:ln>
              <a:solidFill>
                <a:prstClr val="white"/>
              </a:solidFill>
              <a:effectLst/>
              <a:uLnTx/>
              <a:uFillTx/>
              <a:latin typeface="Century Gothic" panose="020F0302020204030204"/>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879007" cy="707849"/>
          </a:xfrm>
        </p:spPr>
        <p:txBody>
          <a:bodyPr>
            <a:normAutofit/>
          </a:bodyPr>
          <a:lstStyle/>
          <a:p>
            <a:r>
              <a:rPr lang="en-GB" sz="3600" b="1" dirty="0" err="1">
                <a:solidFill>
                  <a:schemeClr val="bg1"/>
                </a:solidFill>
              </a:rPr>
              <a:t>Wann</a:t>
            </a:r>
            <a:r>
              <a:rPr lang="en-GB" sz="3600" b="1" dirty="0">
                <a:solidFill>
                  <a:schemeClr val="bg1"/>
                </a:solidFill>
              </a:rPr>
              <a:t> </a:t>
            </a:r>
            <a:r>
              <a:rPr lang="en-GB" sz="3600" b="1" dirty="0" err="1">
                <a:solidFill>
                  <a:schemeClr val="bg1"/>
                </a:solidFill>
              </a:rPr>
              <a:t>machst</a:t>
            </a:r>
            <a:r>
              <a:rPr lang="en-GB" sz="3600" b="1" dirty="0">
                <a:solidFill>
                  <a:schemeClr val="bg1"/>
                </a:solidFill>
              </a:rPr>
              <a:t> du was?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177051" y="247045"/>
            <a:ext cx="2780277"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descr="A picture containing text, vector graphics&#10;&#10;Description automatically generated">
            <a:extLst>
              <a:ext uri="{FF2B5EF4-FFF2-40B4-BE49-F238E27FC236}">
                <a16:creationId xmlns:a16="http://schemas.microsoft.com/office/drawing/2014/main" id="{E3EABE76-A968-43CD-BBF8-49A3A9F68D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6841" y="4308678"/>
            <a:ext cx="2052572" cy="2094927"/>
          </a:xfrm>
          <a:prstGeom prst="rect">
            <a:avLst/>
          </a:prstGeom>
        </p:spPr>
      </p:pic>
      <p:pic>
        <p:nvPicPr>
          <p:cNvPr id="10" name="Picture 9" descr="A picture containing text, vector graphics&#10;&#10;Description automatically generated">
            <a:extLst>
              <a:ext uri="{FF2B5EF4-FFF2-40B4-BE49-F238E27FC236}">
                <a16:creationId xmlns:a16="http://schemas.microsoft.com/office/drawing/2014/main" id="{DADB71C5-4EAB-4E65-8A26-D4DF6497E3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42587" y="4308677"/>
            <a:ext cx="2485568" cy="2094927"/>
          </a:xfrm>
          <a:prstGeom prst="rect">
            <a:avLst/>
          </a:prstGeom>
        </p:spPr>
      </p:pic>
      <p:grpSp>
        <p:nvGrpSpPr>
          <p:cNvPr id="18" name="Group 17">
            <a:extLst>
              <a:ext uri="{FF2B5EF4-FFF2-40B4-BE49-F238E27FC236}">
                <a16:creationId xmlns:a16="http://schemas.microsoft.com/office/drawing/2014/main" id="{5A772497-214A-4BF8-91F3-86AECE5B6E9E}"/>
              </a:ext>
            </a:extLst>
          </p:cNvPr>
          <p:cNvGrpSpPr/>
          <p:nvPr/>
        </p:nvGrpSpPr>
        <p:grpSpPr>
          <a:xfrm>
            <a:off x="2954465" y="3920647"/>
            <a:ext cx="2345847" cy="1457447"/>
            <a:chOff x="2954465" y="3920647"/>
            <a:chExt cx="2345847" cy="1457447"/>
          </a:xfrm>
        </p:grpSpPr>
        <p:sp>
          <p:nvSpPr>
            <p:cNvPr id="15" name="TextBox 14">
              <a:extLst>
                <a:ext uri="{FF2B5EF4-FFF2-40B4-BE49-F238E27FC236}">
                  <a16:creationId xmlns:a16="http://schemas.microsoft.com/office/drawing/2014/main" id="{75366750-D306-41A5-B028-7ECC571103AB}"/>
                </a:ext>
              </a:extLst>
            </p:cNvPr>
            <p:cNvSpPr txBox="1"/>
            <p:nvPr/>
          </p:nvSpPr>
          <p:spPr>
            <a:xfrm>
              <a:off x="2954465" y="4916429"/>
              <a:ext cx="2345847"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Wann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WO2</a:t>
              </a:r>
            </a:p>
          </p:txBody>
        </p:sp>
        <p:cxnSp>
          <p:nvCxnSpPr>
            <p:cNvPr id="17" name="Straight Arrow Connector 16">
              <a:extLst>
                <a:ext uri="{FF2B5EF4-FFF2-40B4-BE49-F238E27FC236}">
                  <a16:creationId xmlns:a16="http://schemas.microsoft.com/office/drawing/2014/main" id="{47760F33-AACC-4338-B3CC-1C7CB21A6E2E}"/>
                </a:ext>
              </a:extLst>
            </p:cNvPr>
            <p:cNvCxnSpPr>
              <a:stCxn id="15" idx="0"/>
            </p:cNvCxnSpPr>
            <p:nvPr/>
          </p:nvCxnSpPr>
          <p:spPr>
            <a:xfrm flipV="1">
              <a:off x="4127389" y="3920647"/>
              <a:ext cx="0" cy="995782"/>
            </a:xfrm>
            <a:prstGeom prst="straightConnector1">
              <a:avLst/>
            </a:prstGeom>
            <a:ln w="28575">
              <a:solidFill>
                <a:srgbClr val="20386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02E1259A-17CD-4E68-BB86-4DCD6D95156A}"/>
              </a:ext>
            </a:extLst>
          </p:cNvPr>
          <p:cNvGrpSpPr/>
          <p:nvPr/>
        </p:nvGrpSpPr>
        <p:grpSpPr>
          <a:xfrm>
            <a:off x="6891688" y="3894295"/>
            <a:ext cx="2345847" cy="1457447"/>
            <a:chOff x="2954465" y="3920647"/>
            <a:chExt cx="2345847" cy="1457447"/>
          </a:xfrm>
        </p:grpSpPr>
        <p:sp>
          <p:nvSpPr>
            <p:cNvPr id="20" name="TextBox 19">
              <a:extLst>
                <a:ext uri="{FF2B5EF4-FFF2-40B4-BE49-F238E27FC236}">
                  <a16:creationId xmlns:a16="http://schemas.microsoft.com/office/drawing/2014/main" id="{C7E0CC9F-3857-476A-B36C-998B7B8E3AFF}"/>
                </a:ext>
              </a:extLst>
            </p:cNvPr>
            <p:cNvSpPr txBox="1"/>
            <p:nvPr/>
          </p:nvSpPr>
          <p:spPr>
            <a:xfrm>
              <a:off x="2954465" y="4916429"/>
              <a:ext cx="2345847"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Wenn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WO3</a:t>
              </a:r>
            </a:p>
          </p:txBody>
        </p:sp>
        <p:cxnSp>
          <p:nvCxnSpPr>
            <p:cNvPr id="21" name="Straight Arrow Connector 20">
              <a:extLst>
                <a:ext uri="{FF2B5EF4-FFF2-40B4-BE49-F238E27FC236}">
                  <a16:creationId xmlns:a16="http://schemas.microsoft.com/office/drawing/2014/main" id="{B6B50DB6-1B62-4FC1-A896-20A0BAFBF0B7}"/>
                </a:ext>
              </a:extLst>
            </p:cNvPr>
            <p:cNvCxnSpPr>
              <a:stCxn id="20" idx="0"/>
            </p:cNvCxnSpPr>
            <p:nvPr/>
          </p:nvCxnSpPr>
          <p:spPr>
            <a:xfrm flipV="1">
              <a:off x="4127389" y="3920647"/>
              <a:ext cx="0" cy="995782"/>
            </a:xfrm>
            <a:prstGeom prst="straightConnector1">
              <a:avLst/>
            </a:prstGeom>
            <a:ln w="28575">
              <a:solidFill>
                <a:srgbClr val="203864"/>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7154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7227518" cy="707849"/>
          </a:xfrm>
        </p:spPr>
        <p:txBody>
          <a:bodyPr>
            <a:normAutofit/>
          </a:bodyPr>
          <a:lstStyle/>
          <a:p>
            <a:r>
              <a:rPr lang="en-GB" sz="3600" b="1" dirty="0" err="1">
                <a:solidFill>
                  <a:schemeClr val="bg1"/>
                </a:solidFill>
              </a:rPr>
              <a:t>Wann</a:t>
            </a:r>
            <a:r>
              <a:rPr lang="en-GB" sz="3600" b="1" dirty="0">
                <a:solidFill>
                  <a:schemeClr val="bg1"/>
                </a:solidFill>
              </a:rPr>
              <a:t> </a:t>
            </a:r>
            <a:r>
              <a:rPr lang="en-GB" sz="3600" b="1" dirty="0" err="1">
                <a:solidFill>
                  <a:schemeClr val="bg1"/>
                </a:solidFill>
              </a:rPr>
              <a:t>machst</a:t>
            </a:r>
            <a:r>
              <a:rPr lang="en-GB" sz="3600" b="1" dirty="0">
                <a:solidFill>
                  <a:schemeClr val="bg1"/>
                </a:solidFill>
              </a:rPr>
              <a:t> du was?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177051" y="247045"/>
            <a:ext cx="2780277"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BB3D2AFC-9237-4DC3-A072-C947165C17FE}"/>
              </a:ext>
            </a:extLst>
          </p:cNvPr>
          <p:cNvSpPr txBox="1"/>
          <p:nvPr/>
        </p:nvSpPr>
        <p:spPr>
          <a:xfrm>
            <a:off x="241578" y="1562100"/>
            <a:ext cx="5810250" cy="3508653"/>
          </a:xfrm>
          <a:prstGeom prst="rect">
            <a:avLst/>
          </a:prstGeom>
          <a:noFill/>
        </p:spPr>
        <p:txBody>
          <a:bodyPr wrap="square" rtlCol="0">
            <a:spAutoFit/>
          </a:bodyPr>
          <a:lstStyle/>
          <a:p>
            <a:pPr algn="l"/>
            <a:r>
              <a:rPr lang="fr-FR" sz="2400" b="1" dirty="0">
                <a:solidFill>
                  <a:schemeClr val="accent5">
                    <a:lumMod val="50000"/>
                  </a:schemeClr>
                </a:solidFill>
              </a:rPr>
              <a:t>Partner A:</a:t>
            </a:r>
          </a:p>
          <a:p>
            <a:pPr marL="457200" indent="-457200">
              <a:buFont typeface="+mj-lt"/>
              <a:buAutoNum type="arabicPeriod"/>
            </a:pPr>
            <a:r>
              <a:rPr lang="fr-FR" sz="2200" dirty="0" err="1">
                <a:solidFill>
                  <a:schemeClr val="accent5">
                    <a:lumMod val="50000"/>
                  </a:schemeClr>
                </a:solidFill>
              </a:rPr>
              <a:t>When</a:t>
            </a:r>
            <a:r>
              <a:rPr lang="fr-FR" sz="2200" dirty="0">
                <a:solidFill>
                  <a:schemeClr val="accent5">
                    <a:lumMod val="50000"/>
                  </a:schemeClr>
                </a:solidFill>
              </a:rPr>
              <a:t> are </a:t>
            </a:r>
            <a:r>
              <a:rPr lang="fr-FR" sz="2200" dirty="0" err="1">
                <a:solidFill>
                  <a:schemeClr val="accent5">
                    <a:lumMod val="50000"/>
                  </a:schemeClr>
                </a:solidFill>
              </a:rPr>
              <a:t>you</a:t>
            </a:r>
            <a:r>
              <a:rPr lang="fr-FR" sz="2200" dirty="0">
                <a:solidFill>
                  <a:schemeClr val="accent5">
                    <a:lumMod val="50000"/>
                  </a:schemeClr>
                </a:solidFill>
              </a:rPr>
              <a:t> </a:t>
            </a:r>
            <a:r>
              <a:rPr lang="fr-FR" sz="2200" dirty="0" err="1">
                <a:solidFill>
                  <a:schemeClr val="accent5">
                    <a:lumMod val="50000"/>
                  </a:schemeClr>
                </a:solidFill>
              </a:rPr>
              <a:t>going</a:t>
            </a:r>
            <a:r>
              <a:rPr lang="fr-FR" sz="2200" dirty="0">
                <a:solidFill>
                  <a:schemeClr val="accent5">
                    <a:lumMod val="50000"/>
                  </a:schemeClr>
                </a:solidFill>
              </a:rPr>
              <a:t> on </a:t>
            </a:r>
            <a:r>
              <a:rPr lang="fr-FR" sz="2200" dirty="0" err="1">
                <a:solidFill>
                  <a:schemeClr val="accent5">
                    <a:lumMod val="50000"/>
                  </a:schemeClr>
                </a:solidFill>
              </a:rPr>
              <a:t>holiday</a:t>
            </a:r>
            <a:r>
              <a:rPr lang="fr-FR" sz="2200" dirty="0">
                <a:solidFill>
                  <a:schemeClr val="accent5">
                    <a:lumMod val="50000"/>
                  </a:schemeClr>
                </a:solidFill>
              </a:rPr>
              <a:t>?</a:t>
            </a:r>
          </a:p>
          <a:p>
            <a:pPr marL="457200" indent="-457200">
              <a:buFont typeface="+mj-lt"/>
              <a:buAutoNum type="arabicPeriod"/>
            </a:pPr>
            <a:r>
              <a:rPr lang="fr-FR" sz="2200" dirty="0" err="1">
                <a:solidFill>
                  <a:schemeClr val="accent5">
                    <a:lumMod val="50000"/>
                  </a:schemeClr>
                </a:solidFill>
              </a:rPr>
              <a:t>When</a:t>
            </a:r>
            <a:r>
              <a:rPr lang="fr-FR" sz="2200" dirty="0">
                <a:solidFill>
                  <a:schemeClr val="accent5">
                    <a:lumMod val="50000"/>
                  </a:schemeClr>
                </a:solidFill>
              </a:rPr>
              <a:t> do </a:t>
            </a:r>
            <a:r>
              <a:rPr lang="fr-FR" sz="2200" dirty="0" err="1">
                <a:solidFill>
                  <a:schemeClr val="accent5">
                    <a:lumMod val="50000"/>
                  </a:schemeClr>
                </a:solidFill>
              </a:rPr>
              <a:t>you</a:t>
            </a:r>
            <a:r>
              <a:rPr lang="fr-FR" sz="2200" dirty="0">
                <a:solidFill>
                  <a:schemeClr val="accent5">
                    <a:lumMod val="50000"/>
                  </a:schemeClr>
                </a:solidFill>
              </a:rPr>
              <a:t> do </a:t>
            </a:r>
            <a:r>
              <a:rPr lang="fr-FR" sz="2200" dirty="0" err="1">
                <a:solidFill>
                  <a:schemeClr val="accent5">
                    <a:lumMod val="50000"/>
                  </a:schemeClr>
                </a:solidFill>
              </a:rPr>
              <a:t>do</a:t>
            </a:r>
            <a:r>
              <a:rPr lang="fr-FR" sz="2200" dirty="0">
                <a:solidFill>
                  <a:schemeClr val="accent5">
                    <a:lumMod val="50000"/>
                  </a:schemeClr>
                </a:solidFill>
              </a:rPr>
              <a:t> </a:t>
            </a:r>
            <a:r>
              <a:rPr lang="fr-FR" sz="2200" dirty="0" err="1">
                <a:solidFill>
                  <a:schemeClr val="accent5">
                    <a:lumMod val="50000"/>
                  </a:schemeClr>
                </a:solidFill>
              </a:rPr>
              <a:t>your</a:t>
            </a:r>
            <a:r>
              <a:rPr lang="fr-FR" sz="2200" dirty="0">
                <a:solidFill>
                  <a:schemeClr val="accent5">
                    <a:lumMod val="50000"/>
                  </a:schemeClr>
                </a:solidFill>
              </a:rPr>
              <a:t> </a:t>
            </a:r>
            <a:r>
              <a:rPr lang="fr-FR" sz="2200" dirty="0" err="1">
                <a:solidFill>
                  <a:schemeClr val="accent5">
                    <a:lumMod val="50000"/>
                  </a:schemeClr>
                </a:solidFill>
              </a:rPr>
              <a:t>homework</a:t>
            </a:r>
            <a:r>
              <a:rPr lang="fr-FR" sz="2200" dirty="0">
                <a:solidFill>
                  <a:schemeClr val="accent5">
                    <a:lumMod val="50000"/>
                  </a:schemeClr>
                </a:solidFill>
              </a:rPr>
              <a:t>?</a:t>
            </a:r>
          </a:p>
          <a:p>
            <a:pPr marL="457200" indent="-457200" algn="l">
              <a:buFont typeface="+mj-lt"/>
              <a:buAutoNum type="arabicPeriod"/>
            </a:pPr>
            <a:r>
              <a:rPr lang="fr-FR" sz="2200" dirty="0" err="1">
                <a:solidFill>
                  <a:schemeClr val="accent5">
                    <a:lumMod val="50000"/>
                  </a:schemeClr>
                </a:solidFill>
              </a:rPr>
              <a:t>When</a:t>
            </a:r>
            <a:r>
              <a:rPr lang="fr-FR" sz="2200" dirty="0">
                <a:solidFill>
                  <a:schemeClr val="accent5">
                    <a:lumMod val="50000"/>
                  </a:schemeClr>
                </a:solidFill>
              </a:rPr>
              <a:t> do </a:t>
            </a:r>
            <a:r>
              <a:rPr lang="fr-FR" sz="2200" dirty="0" err="1">
                <a:solidFill>
                  <a:schemeClr val="accent5">
                    <a:lumMod val="50000"/>
                  </a:schemeClr>
                </a:solidFill>
              </a:rPr>
              <a:t>you</a:t>
            </a:r>
            <a:r>
              <a:rPr lang="fr-FR" sz="2200" dirty="0">
                <a:solidFill>
                  <a:schemeClr val="accent5">
                    <a:lumMod val="50000"/>
                  </a:schemeClr>
                </a:solidFill>
              </a:rPr>
              <a:t> </a:t>
            </a:r>
            <a:r>
              <a:rPr lang="fr-FR" sz="2200" dirty="0" err="1">
                <a:solidFill>
                  <a:schemeClr val="accent5">
                    <a:lumMod val="50000"/>
                  </a:schemeClr>
                </a:solidFill>
              </a:rPr>
              <a:t>watch</a:t>
            </a:r>
            <a:r>
              <a:rPr lang="fr-FR" sz="2200" dirty="0">
                <a:solidFill>
                  <a:schemeClr val="accent5">
                    <a:lumMod val="50000"/>
                  </a:schemeClr>
                </a:solidFill>
              </a:rPr>
              <a:t> TV?</a:t>
            </a:r>
          </a:p>
          <a:p>
            <a:pPr marL="457200" indent="-457200">
              <a:buFont typeface="+mj-lt"/>
              <a:buAutoNum type="arabicPeriod"/>
            </a:pPr>
            <a:r>
              <a:rPr lang="fr-FR" sz="2200" dirty="0" err="1">
                <a:solidFill>
                  <a:schemeClr val="accent5">
                    <a:lumMod val="50000"/>
                  </a:schemeClr>
                </a:solidFill>
              </a:rPr>
              <a:t>When</a:t>
            </a:r>
            <a:r>
              <a:rPr lang="fr-FR" sz="2200" dirty="0">
                <a:solidFill>
                  <a:schemeClr val="accent5">
                    <a:lumMod val="50000"/>
                  </a:schemeClr>
                </a:solidFill>
              </a:rPr>
              <a:t> are </a:t>
            </a:r>
            <a:r>
              <a:rPr lang="fr-FR" sz="2200" dirty="0" err="1">
                <a:solidFill>
                  <a:schemeClr val="accent5">
                    <a:lumMod val="50000"/>
                  </a:schemeClr>
                </a:solidFill>
              </a:rPr>
              <a:t>you</a:t>
            </a:r>
            <a:r>
              <a:rPr lang="fr-FR" sz="2200" dirty="0">
                <a:solidFill>
                  <a:schemeClr val="accent5">
                    <a:lumMod val="50000"/>
                  </a:schemeClr>
                </a:solidFill>
              </a:rPr>
              <a:t> </a:t>
            </a:r>
            <a:r>
              <a:rPr lang="fr-FR" sz="2200" dirty="0" err="1">
                <a:solidFill>
                  <a:schemeClr val="accent5">
                    <a:lumMod val="50000"/>
                  </a:schemeClr>
                </a:solidFill>
              </a:rPr>
              <a:t>finding</a:t>
            </a:r>
            <a:r>
              <a:rPr lang="fr-FR" sz="2200" dirty="0">
                <a:solidFill>
                  <a:schemeClr val="accent5">
                    <a:lumMod val="50000"/>
                  </a:schemeClr>
                </a:solidFill>
              </a:rPr>
              <a:t> a job?</a:t>
            </a:r>
          </a:p>
          <a:p>
            <a:pPr marL="457200" indent="-457200" algn="l">
              <a:buFont typeface="+mj-lt"/>
              <a:buAutoNum type="arabicPeriod"/>
            </a:pPr>
            <a:endParaRPr lang="fr-FR" sz="2200" dirty="0">
              <a:solidFill>
                <a:schemeClr val="accent5">
                  <a:lumMod val="50000"/>
                </a:schemeClr>
              </a:solidFill>
            </a:endParaRPr>
          </a:p>
          <a:p>
            <a:pPr marL="457200" indent="-457200" algn="l">
              <a:buFont typeface="+mj-lt"/>
              <a:buAutoNum type="alphaLcParenR"/>
            </a:pPr>
            <a:r>
              <a:rPr lang="fr-FR" sz="2200" dirty="0" err="1">
                <a:solidFill>
                  <a:schemeClr val="accent5">
                    <a:lumMod val="50000"/>
                  </a:schemeClr>
                </a:solidFill>
              </a:rPr>
              <a:t>When</a:t>
            </a:r>
            <a:r>
              <a:rPr lang="fr-FR" sz="2200" dirty="0">
                <a:solidFill>
                  <a:schemeClr val="accent5">
                    <a:lumMod val="50000"/>
                  </a:schemeClr>
                </a:solidFill>
              </a:rPr>
              <a:t> I </a:t>
            </a:r>
            <a:r>
              <a:rPr lang="fr-FR" sz="2200" dirty="0" err="1">
                <a:solidFill>
                  <a:schemeClr val="accent5">
                    <a:lumMod val="50000"/>
                  </a:schemeClr>
                </a:solidFill>
              </a:rPr>
              <a:t>am</a:t>
            </a:r>
            <a:r>
              <a:rPr lang="fr-FR" sz="2200" dirty="0">
                <a:solidFill>
                  <a:schemeClr val="accent5">
                    <a:lumMod val="50000"/>
                  </a:schemeClr>
                </a:solidFill>
              </a:rPr>
              <a:t> </a:t>
            </a:r>
            <a:r>
              <a:rPr lang="fr-FR" sz="2200" dirty="0" err="1">
                <a:solidFill>
                  <a:schemeClr val="accent5">
                    <a:lumMod val="50000"/>
                  </a:schemeClr>
                </a:solidFill>
              </a:rPr>
              <a:t>hungry</a:t>
            </a:r>
            <a:r>
              <a:rPr lang="fr-FR" sz="2200" dirty="0">
                <a:solidFill>
                  <a:schemeClr val="accent5">
                    <a:lumMod val="50000"/>
                  </a:schemeClr>
                </a:solidFill>
              </a:rPr>
              <a:t>.</a:t>
            </a:r>
          </a:p>
          <a:p>
            <a:pPr marL="457200" indent="-457200" algn="l">
              <a:buFont typeface="+mj-lt"/>
              <a:buAutoNum type="alphaLcParenR"/>
            </a:pPr>
            <a:r>
              <a:rPr lang="fr-FR" sz="2200" dirty="0" err="1">
                <a:solidFill>
                  <a:schemeClr val="accent5">
                    <a:lumMod val="50000"/>
                  </a:schemeClr>
                </a:solidFill>
              </a:rPr>
              <a:t>When</a:t>
            </a:r>
            <a:r>
              <a:rPr lang="fr-FR" sz="2200" dirty="0">
                <a:solidFill>
                  <a:schemeClr val="accent5">
                    <a:lumMod val="50000"/>
                  </a:schemeClr>
                </a:solidFill>
              </a:rPr>
              <a:t> I </a:t>
            </a:r>
            <a:r>
              <a:rPr lang="fr-FR" sz="2200" dirty="0" err="1">
                <a:solidFill>
                  <a:schemeClr val="accent5">
                    <a:lumMod val="50000"/>
                  </a:schemeClr>
                </a:solidFill>
              </a:rPr>
              <a:t>earn</a:t>
            </a:r>
            <a:r>
              <a:rPr lang="fr-FR" sz="2200" dirty="0">
                <a:solidFill>
                  <a:schemeClr val="accent5">
                    <a:lumMod val="50000"/>
                  </a:schemeClr>
                </a:solidFill>
              </a:rPr>
              <a:t> </a:t>
            </a:r>
            <a:r>
              <a:rPr lang="fr-FR" sz="2200" dirty="0" err="1">
                <a:solidFill>
                  <a:schemeClr val="accent5">
                    <a:lumMod val="50000"/>
                  </a:schemeClr>
                </a:solidFill>
              </a:rPr>
              <a:t>enough</a:t>
            </a:r>
            <a:r>
              <a:rPr lang="fr-FR" sz="2200" dirty="0">
                <a:solidFill>
                  <a:schemeClr val="accent5">
                    <a:lumMod val="50000"/>
                  </a:schemeClr>
                </a:solidFill>
              </a:rPr>
              <a:t> money.</a:t>
            </a:r>
          </a:p>
          <a:p>
            <a:pPr marL="457200" indent="-457200" algn="l">
              <a:buFont typeface="+mj-lt"/>
              <a:buAutoNum type="alphaLcParenR"/>
            </a:pPr>
            <a:r>
              <a:rPr lang="fr-FR" sz="2200" dirty="0" err="1">
                <a:solidFill>
                  <a:schemeClr val="accent5">
                    <a:lumMod val="50000"/>
                  </a:schemeClr>
                </a:solidFill>
              </a:rPr>
              <a:t>When</a:t>
            </a:r>
            <a:r>
              <a:rPr lang="fr-FR" sz="2200" dirty="0">
                <a:solidFill>
                  <a:schemeClr val="accent5">
                    <a:lumMod val="50000"/>
                  </a:schemeClr>
                </a:solidFill>
              </a:rPr>
              <a:t> </a:t>
            </a:r>
            <a:r>
              <a:rPr lang="fr-FR" sz="2200" dirty="0" err="1">
                <a:solidFill>
                  <a:schemeClr val="accent5">
                    <a:lumMod val="50000"/>
                  </a:schemeClr>
                </a:solidFill>
              </a:rPr>
              <a:t>it</a:t>
            </a:r>
            <a:r>
              <a:rPr lang="fr-FR" sz="2200" dirty="0">
                <a:solidFill>
                  <a:schemeClr val="accent5">
                    <a:lumMod val="50000"/>
                  </a:schemeClr>
                </a:solidFill>
              </a:rPr>
              <a:t> </a:t>
            </a:r>
            <a:r>
              <a:rPr lang="fr-FR" sz="2200" dirty="0" err="1">
                <a:solidFill>
                  <a:schemeClr val="accent5">
                    <a:lumMod val="50000"/>
                  </a:schemeClr>
                </a:solidFill>
              </a:rPr>
              <a:t>is</a:t>
            </a:r>
            <a:r>
              <a:rPr lang="fr-FR" sz="2200" dirty="0">
                <a:solidFill>
                  <a:schemeClr val="accent5">
                    <a:lumMod val="50000"/>
                  </a:schemeClr>
                </a:solidFill>
              </a:rPr>
              <a:t> warm.</a:t>
            </a:r>
          </a:p>
          <a:p>
            <a:pPr marL="457200" indent="-457200" algn="l">
              <a:buFont typeface="+mj-lt"/>
              <a:buAutoNum type="alphaLcParenR"/>
            </a:pPr>
            <a:r>
              <a:rPr lang="fr-FR" sz="2200" dirty="0" err="1">
                <a:solidFill>
                  <a:schemeClr val="accent5">
                    <a:lumMod val="50000"/>
                  </a:schemeClr>
                </a:solidFill>
              </a:rPr>
              <a:t>When</a:t>
            </a:r>
            <a:r>
              <a:rPr lang="fr-FR" sz="2200" dirty="0">
                <a:solidFill>
                  <a:schemeClr val="accent5">
                    <a:lumMod val="50000"/>
                  </a:schemeClr>
                </a:solidFill>
              </a:rPr>
              <a:t> I </a:t>
            </a:r>
            <a:r>
              <a:rPr lang="fr-FR" sz="2200" dirty="0" err="1">
                <a:solidFill>
                  <a:schemeClr val="accent5">
                    <a:lumMod val="50000"/>
                  </a:schemeClr>
                </a:solidFill>
              </a:rPr>
              <a:t>find</a:t>
            </a:r>
            <a:r>
              <a:rPr lang="fr-FR" sz="2200" dirty="0">
                <a:solidFill>
                  <a:schemeClr val="accent5">
                    <a:lumMod val="50000"/>
                  </a:schemeClr>
                </a:solidFill>
              </a:rPr>
              <a:t> </a:t>
            </a:r>
            <a:r>
              <a:rPr lang="fr-FR" sz="2200" dirty="0" err="1">
                <a:solidFill>
                  <a:schemeClr val="accent5">
                    <a:lumMod val="50000"/>
                  </a:schemeClr>
                </a:solidFill>
              </a:rPr>
              <a:t>my</a:t>
            </a:r>
            <a:r>
              <a:rPr lang="fr-FR" sz="2200" dirty="0">
                <a:solidFill>
                  <a:schemeClr val="accent5">
                    <a:lumMod val="50000"/>
                  </a:schemeClr>
                </a:solidFill>
              </a:rPr>
              <a:t> new </a:t>
            </a:r>
            <a:r>
              <a:rPr lang="fr-FR" sz="2200" dirty="0" err="1">
                <a:solidFill>
                  <a:schemeClr val="accent5">
                    <a:lumMod val="50000"/>
                  </a:schemeClr>
                </a:solidFill>
              </a:rPr>
              <a:t>dress</a:t>
            </a:r>
            <a:r>
              <a:rPr lang="fr-FR" sz="2200" dirty="0">
                <a:solidFill>
                  <a:schemeClr val="accent5">
                    <a:lumMod val="50000"/>
                  </a:schemeClr>
                </a:solidFill>
              </a:rPr>
              <a:t>.</a:t>
            </a:r>
          </a:p>
        </p:txBody>
      </p:sp>
      <p:sp>
        <p:nvSpPr>
          <p:cNvPr id="8" name="TextBox 7">
            <a:extLst>
              <a:ext uri="{FF2B5EF4-FFF2-40B4-BE49-F238E27FC236}">
                <a16:creationId xmlns:a16="http://schemas.microsoft.com/office/drawing/2014/main" id="{72885032-6539-4E1F-8260-841936E7A4C5}"/>
              </a:ext>
            </a:extLst>
          </p:cNvPr>
          <p:cNvSpPr txBox="1"/>
          <p:nvPr/>
        </p:nvSpPr>
        <p:spPr>
          <a:xfrm>
            <a:off x="6337578" y="1562100"/>
            <a:ext cx="5810250" cy="3508653"/>
          </a:xfrm>
          <a:prstGeom prst="rect">
            <a:avLst/>
          </a:prstGeom>
          <a:noFill/>
        </p:spPr>
        <p:txBody>
          <a:bodyPr wrap="square" rtlCol="0">
            <a:spAutoFit/>
          </a:bodyPr>
          <a:lstStyle/>
          <a:p>
            <a:pPr algn="l"/>
            <a:r>
              <a:rPr lang="fr-FR" sz="2400" b="1" dirty="0">
                <a:solidFill>
                  <a:schemeClr val="accent5">
                    <a:lumMod val="50000"/>
                  </a:schemeClr>
                </a:solidFill>
              </a:rPr>
              <a:t>Partner B:</a:t>
            </a:r>
            <a:endParaRPr lang="fr-FR" sz="2200" dirty="0">
              <a:solidFill>
                <a:schemeClr val="accent5">
                  <a:lumMod val="50000"/>
                </a:schemeClr>
              </a:solidFill>
            </a:endParaRPr>
          </a:p>
          <a:p>
            <a:pPr marL="457200" indent="-457200" algn="l">
              <a:buFont typeface="+mj-lt"/>
              <a:buAutoNum type="alphaLcParenR"/>
            </a:pPr>
            <a:r>
              <a:rPr lang="fr-FR" sz="2200" dirty="0" err="1">
                <a:solidFill>
                  <a:schemeClr val="accent5">
                    <a:lumMod val="50000"/>
                  </a:schemeClr>
                </a:solidFill>
              </a:rPr>
              <a:t>When</a:t>
            </a:r>
            <a:r>
              <a:rPr lang="fr-FR" sz="2200" dirty="0">
                <a:solidFill>
                  <a:schemeClr val="accent5">
                    <a:lumMod val="50000"/>
                  </a:schemeClr>
                </a:solidFill>
              </a:rPr>
              <a:t> I </a:t>
            </a:r>
            <a:r>
              <a:rPr lang="fr-FR" sz="2200" dirty="0" err="1">
                <a:solidFill>
                  <a:schemeClr val="accent5">
                    <a:lumMod val="50000"/>
                  </a:schemeClr>
                </a:solidFill>
              </a:rPr>
              <a:t>am</a:t>
            </a:r>
            <a:r>
              <a:rPr lang="fr-FR" sz="2200" dirty="0">
                <a:solidFill>
                  <a:schemeClr val="accent5">
                    <a:lumMod val="50000"/>
                  </a:schemeClr>
                </a:solidFill>
              </a:rPr>
              <a:t> </a:t>
            </a:r>
            <a:r>
              <a:rPr lang="fr-FR" sz="2200" dirty="0" err="1">
                <a:solidFill>
                  <a:schemeClr val="accent5">
                    <a:lumMod val="50000"/>
                  </a:schemeClr>
                </a:solidFill>
              </a:rPr>
              <a:t>older</a:t>
            </a:r>
            <a:r>
              <a:rPr lang="fr-FR" sz="2200" dirty="0">
                <a:solidFill>
                  <a:schemeClr val="accent5">
                    <a:lumMod val="50000"/>
                  </a:schemeClr>
                </a:solidFill>
              </a:rPr>
              <a:t>.</a:t>
            </a:r>
          </a:p>
          <a:p>
            <a:pPr marL="457200" indent="-457200" algn="l">
              <a:buFont typeface="+mj-lt"/>
              <a:buAutoNum type="alphaLcParenR"/>
            </a:pPr>
            <a:r>
              <a:rPr lang="fr-FR" sz="2200" dirty="0" err="1">
                <a:solidFill>
                  <a:schemeClr val="accent5">
                    <a:lumMod val="50000"/>
                  </a:schemeClr>
                </a:solidFill>
              </a:rPr>
              <a:t>When</a:t>
            </a:r>
            <a:r>
              <a:rPr lang="fr-FR" sz="2200" dirty="0">
                <a:solidFill>
                  <a:schemeClr val="accent5">
                    <a:lumMod val="50000"/>
                  </a:schemeClr>
                </a:solidFill>
              </a:rPr>
              <a:t> </a:t>
            </a:r>
            <a:r>
              <a:rPr lang="fr-FR" sz="2200" dirty="0" err="1">
                <a:solidFill>
                  <a:schemeClr val="accent5">
                    <a:lumMod val="50000"/>
                  </a:schemeClr>
                </a:solidFill>
              </a:rPr>
              <a:t>it</a:t>
            </a:r>
            <a:r>
              <a:rPr lang="fr-FR" sz="2200" dirty="0">
                <a:solidFill>
                  <a:schemeClr val="accent5">
                    <a:lumMod val="50000"/>
                  </a:schemeClr>
                </a:solidFill>
              </a:rPr>
              <a:t> </a:t>
            </a:r>
            <a:r>
              <a:rPr lang="fr-FR" sz="2200" dirty="0" err="1">
                <a:solidFill>
                  <a:schemeClr val="accent5">
                    <a:lumMod val="50000"/>
                  </a:schemeClr>
                </a:solidFill>
              </a:rPr>
              <a:t>is</a:t>
            </a:r>
            <a:r>
              <a:rPr lang="fr-FR" sz="2200" dirty="0">
                <a:solidFill>
                  <a:schemeClr val="accent5">
                    <a:lumMod val="50000"/>
                  </a:schemeClr>
                </a:solidFill>
              </a:rPr>
              <a:t> </a:t>
            </a:r>
            <a:r>
              <a:rPr lang="fr-FR" sz="2200" dirty="0" err="1">
                <a:solidFill>
                  <a:schemeClr val="accent5">
                    <a:lumMod val="50000"/>
                  </a:schemeClr>
                </a:solidFill>
              </a:rPr>
              <a:t>summer</a:t>
            </a:r>
            <a:r>
              <a:rPr lang="fr-FR" sz="2200" dirty="0">
                <a:solidFill>
                  <a:schemeClr val="accent5">
                    <a:lumMod val="50000"/>
                  </a:schemeClr>
                </a:solidFill>
              </a:rPr>
              <a:t>.</a:t>
            </a:r>
          </a:p>
          <a:p>
            <a:pPr marL="457200" indent="-457200" algn="l">
              <a:buFont typeface="+mj-lt"/>
              <a:buAutoNum type="alphaLcParenR"/>
            </a:pPr>
            <a:r>
              <a:rPr lang="fr-FR" sz="2200" dirty="0" err="1">
                <a:solidFill>
                  <a:schemeClr val="accent5">
                    <a:lumMod val="50000"/>
                  </a:schemeClr>
                </a:solidFill>
              </a:rPr>
              <a:t>When</a:t>
            </a:r>
            <a:r>
              <a:rPr lang="fr-FR" sz="2200" dirty="0">
                <a:solidFill>
                  <a:schemeClr val="accent5">
                    <a:lumMod val="50000"/>
                  </a:schemeClr>
                </a:solidFill>
              </a:rPr>
              <a:t> I have more time.</a:t>
            </a:r>
          </a:p>
          <a:p>
            <a:pPr marL="457200" indent="-457200" algn="l">
              <a:buFont typeface="+mj-lt"/>
              <a:buAutoNum type="alphaLcParenR"/>
            </a:pPr>
            <a:r>
              <a:rPr lang="fr-FR" sz="2200" dirty="0" err="1">
                <a:solidFill>
                  <a:schemeClr val="accent5">
                    <a:lumMod val="50000"/>
                  </a:schemeClr>
                </a:solidFill>
              </a:rPr>
              <a:t>When</a:t>
            </a:r>
            <a:r>
              <a:rPr lang="fr-FR" sz="2200" dirty="0">
                <a:solidFill>
                  <a:schemeClr val="accent5">
                    <a:lumMod val="50000"/>
                  </a:schemeClr>
                </a:solidFill>
              </a:rPr>
              <a:t> I </a:t>
            </a:r>
            <a:r>
              <a:rPr lang="fr-FR" sz="2200" dirty="0" err="1">
                <a:solidFill>
                  <a:schemeClr val="accent5">
                    <a:lumMod val="50000"/>
                  </a:schemeClr>
                </a:solidFill>
              </a:rPr>
              <a:t>get</a:t>
            </a:r>
            <a:r>
              <a:rPr lang="fr-FR" sz="2200" dirty="0">
                <a:solidFill>
                  <a:schemeClr val="accent5">
                    <a:lumMod val="50000"/>
                  </a:schemeClr>
                </a:solidFill>
              </a:rPr>
              <a:t> home.</a:t>
            </a:r>
          </a:p>
          <a:p>
            <a:pPr marL="457200" indent="-457200" algn="l">
              <a:buFont typeface="+mj-lt"/>
              <a:buAutoNum type="alphaLcParenR"/>
            </a:pPr>
            <a:endParaRPr lang="fr-FR" sz="2200" dirty="0">
              <a:solidFill>
                <a:schemeClr val="accent5">
                  <a:lumMod val="50000"/>
                </a:schemeClr>
              </a:solidFill>
            </a:endParaRPr>
          </a:p>
          <a:p>
            <a:pPr marL="457200" indent="-457200" algn="l">
              <a:buFont typeface="+mj-lt"/>
              <a:buAutoNum type="arabicPeriod"/>
            </a:pPr>
            <a:r>
              <a:rPr lang="fr-FR" sz="2200" dirty="0" err="1">
                <a:solidFill>
                  <a:schemeClr val="accent5">
                    <a:lumMod val="50000"/>
                  </a:schemeClr>
                </a:solidFill>
              </a:rPr>
              <a:t>When</a:t>
            </a:r>
            <a:r>
              <a:rPr lang="fr-FR" sz="2200" dirty="0">
                <a:solidFill>
                  <a:schemeClr val="accent5">
                    <a:lumMod val="50000"/>
                  </a:schemeClr>
                </a:solidFill>
              </a:rPr>
              <a:t> are </a:t>
            </a:r>
            <a:r>
              <a:rPr lang="fr-FR" sz="2200" dirty="0" err="1">
                <a:solidFill>
                  <a:schemeClr val="accent5">
                    <a:lumMod val="50000"/>
                  </a:schemeClr>
                </a:solidFill>
              </a:rPr>
              <a:t>you</a:t>
            </a:r>
            <a:r>
              <a:rPr lang="fr-FR" sz="2200" dirty="0">
                <a:solidFill>
                  <a:schemeClr val="accent5">
                    <a:lumMod val="50000"/>
                  </a:schemeClr>
                </a:solidFill>
              </a:rPr>
              <a:t> </a:t>
            </a:r>
            <a:r>
              <a:rPr lang="fr-FR" sz="2200" dirty="0" err="1">
                <a:solidFill>
                  <a:schemeClr val="accent5">
                    <a:lumMod val="50000"/>
                  </a:schemeClr>
                </a:solidFill>
              </a:rPr>
              <a:t>buying</a:t>
            </a:r>
            <a:r>
              <a:rPr lang="fr-FR" sz="2200" dirty="0">
                <a:solidFill>
                  <a:schemeClr val="accent5">
                    <a:lumMod val="50000"/>
                  </a:schemeClr>
                </a:solidFill>
              </a:rPr>
              <a:t> a house?</a:t>
            </a:r>
          </a:p>
          <a:p>
            <a:pPr marL="457200" indent="-457200" algn="l">
              <a:buFont typeface="+mj-lt"/>
              <a:buAutoNum type="arabicPeriod"/>
            </a:pPr>
            <a:r>
              <a:rPr lang="fr-FR" sz="2200" dirty="0" err="1">
                <a:solidFill>
                  <a:schemeClr val="accent5">
                    <a:lumMod val="50000"/>
                  </a:schemeClr>
                </a:solidFill>
              </a:rPr>
              <a:t>When</a:t>
            </a:r>
            <a:r>
              <a:rPr lang="fr-FR" sz="2200" dirty="0">
                <a:solidFill>
                  <a:schemeClr val="accent5">
                    <a:lumMod val="50000"/>
                  </a:schemeClr>
                </a:solidFill>
              </a:rPr>
              <a:t> are </a:t>
            </a:r>
            <a:r>
              <a:rPr lang="fr-FR" sz="2200" dirty="0" err="1">
                <a:solidFill>
                  <a:schemeClr val="accent5">
                    <a:lumMod val="50000"/>
                  </a:schemeClr>
                </a:solidFill>
              </a:rPr>
              <a:t>you</a:t>
            </a:r>
            <a:r>
              <a:rPr lang="fr-FR" sz="2200" dirty="0">
                <a:solidFill>
                  <a:schemeClr val="accent5">
                    <a:lumMod val="50000"/>
                  </a:schemeClr>
                </a:solidFill>
              </a:rPr>
              <a:t> </a:t>
            </a:r>
            <a:r>
              <a:rPr lang="fr-FR" sz="2200" dirty="0" err="1">
                <a:solidFill>
                  <a:schemeClr val="accent5">
                    <a:lumMod val="50000"/>
                  </a:schemeClr>
                </a:solidFill>
              </a:rPr>
              <a:t>coming</a:t>
            </a:r>
            <a:r>
              <a:rPr lang="fr-FR" sz="2200" dirty="0">
                <a:solidFill>
                  <a:schemeClr val="accent5">
                    <a:lumMod val="50000"/>
                  </a:schemeClr>
                </a:solidFill>
              </a:rPr>
              <a:t> to the party?</a:t>
            </a:r>
          </a:p>
          <a:p>
            <a:pPr marL="457200" indent="-457200" algn="l">
              <a:buFont typeface="+mj-lt"/>
              <a:buAutoNum type="arabicPeriod"/>
            </a:pPr>
            <a:r>
              <a:rPr lang="fr-FR" sz="2200" dirty="0" err="1">
                <a:solidFill>
                  <a:schemeClr val="accent5">
                    <a:lumMod val="50000"/>
                  </a:schemeClr>
                </a:solidFill>
              </a:rPr>
              <a:t>When</a:t>
            </a:r>
            <a:r>
              <a:rPr lang="fr-FR" sz="2200" dirty="0">
                <a:solidFill>
                  <a:schemeClr val="accent5">
                    <a:lumMod val="50000"/>
                  </a:schemeClr>
                </a:solidFill>
              </a:rPr>
              <a:t> are </a:t>
            </a:r>
            <a:r>
              <a:rPr lang="fr-FR" sz="2200" dirty="0" err="1">
                <a:solidFill>
                  <a:schemeClr val="accent5">
                    <a:lumMod val="50000"/>
                  </a:schemeClr>
                </a:solidFill>
              </a:rPr>
              <a:t>you</a:t>
            </a:r>
            <a:r>
              <a:rPr lang="fr-FR" sz="2200" dirty="0">
                <a:solidFill>
                  <a:schemeClr val="accent5">
                    <a:lumMod val="50000"/>
                  </a:schemeClr>
                </a:solidFill>
              </a:rPr>
              <a:t> </a:t>
            </a:r>
            <a:r>
              <a:rPr lang="fr-FR" sz="2200" dirty="0" err="1">
                <a:solidFill>
                  <a:schemeClr val="accent5">
                    <a:lumMod val="50000"/>
                  </a:schemeClr>
                </a:solidFill>
              </a:rPr>
              <a:t>eating</a:t>
            </a:r>
            <a:r>
              <a:rPr lang="fr-FR" sz="2200" dirty="0">
                <a:solidFill>
                  <a:schemeClr val="accent5">
                    <a:lumMod val="50000"/>
                  </a:schemeClr>
                </a:solidFill>
              </a:rPr>
              <a:t> </a:t>
            </a:r>
            <a:r>
              <a:rPr lang="fr-FR" sz="2200" dirty="0" err="1">
                <a:solidFill>
                  <a:schemeClr val="accent5">
                    <a:lumMod val="50000"/>
                  </a:schemeClr>
                </a:solidFill>
              </a:rPr>
              <a:t>your</a:t>
            </a:r>
            <a:r>
              <a:rPr lang="fr-FR" sz="2200" dirty="0">
                <a:solidFill>
                  <a:schemeClr val="accent5">
                    <a:lumMod val="50000"/>
                  </a:schemeClr>
                </a:solidFill>
              </a:rPr>
              <a:t> sandwich?</a:t>
            </a:r>
          </a:p>
          <a:p>
            <a:pPr marL="457200" indent="-457200" algn="l">
              <a:buFont typeface="+mj-lt"/>
              <a:buAutoNum type="arabicPeriod"/>
            </a:pPr>
            <a:r>
              <a:rPr lang="fr-FR" sz="2200" dirty="0" err="1">
                <a:solidFill>
                  <a:schemeClr val="accent5">
                    <a:lumMod val="50000"/>
                  </a:schemeClr>
                </a:solidFill>
              </a:rPr>
              <a:t>When</a:t>
            </a:r>
            <a:r>
              <a:rPr lang="fr-FR" sz="2200" dirty="0">
                <a:solidFill>
                  <a:schemeClr val="accent5">
                    <a:lumMod val="50000"/>
                  </a:schemeClr>
                </a:solidFill>
              </a:rPr>
              <a:t> are </a:t>
            </a:r>
            <a:r>
              <a:rPr lang="fr-FR" sz="2200" dirty="0" err="1">
                <a:solidFill>
                  <a:schemeClr val="accent5">
                    <a:lumMod val="50000"/>
                  </a:schemeClr>
                </a:solidFill>
              </a:rPr>
              <a:t>you</a:t>
            </a:r>
            <a:r>
              <a:rPr lang="fr-FR" sz="2200" dirty="0">
                <a:solidFill>
                  <a:schemeClr val="accent5">
                    <a:lumMod val="50000"/>
                  </a:schemeClr>
                </a:solidFill>
              </a:rPr>
              <a:t> </a:t>
            </a:r>
            <a:r>
              <a:rPr lang="fr-FR" sz="2200" dirty="0" err="1">
                <a:solidFill>
                  <a:schemeClr val="accent5">
                    <a:lumMod val="50000"/>
                  </a:schemeClr>
                </a:solidFill>
              </a:rPr>
              <a:t>going</a:t>
            </a:r>
            <a:r>
              <a:rPr lang="fr-FR" sz="2200" dirty="0">
                <a:solidFill>
                  <a:schemeClr val="accent5">
                    <a:lumMod val="50000"/>
                  </a:schemeClr>
                </a:solidFill>
              </a:rPr>
              <a:t> </a:t>
            </a:r>
            <a:r>
              <a:rPr lang="fr-FR" sz="2200" dirty="0" err="1">
                <a:solidFill>
                  <a:schemeClr val="accent5">
                    <a:lumMod val="50000"/>
                  </a:schemeClr>
                </a:solidFill>
              </a:rPr>
              <a:t>hiking</a:t>
            </a:r>
            <a:r>
              <a:rPr lang="fr-FR" sz="2200" dirty="0">
                <a:solidFill>
                  <a:schemeClr val="accent5">
                    <a:lumMod val="50000"/>
                  </a:schemeClr>
                </a:solidFill>
              </a:rPr>
              <a:t>?</a:t>
            </a:r>
          </a:p>
        </p:txBody>
      </p:sp>
    </p:spTree>
    <p:extLst>
      <p:ext uri="{BB962C8B-B14F-4D97-AF65-F5344CB8AC3E}">
        <p14:creationId xmlns:p14="http://schemas.microsoft.com/office/powerpoint/2010/main" val="4254766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8693063" cy="707849"/>
          </a:xfrm>
        </p:spPr>
        <p:txBody>
          <a:bodyPr>
            <a:normAutofit/>
          </a:bodyPr>
          <a:lstStyle/>
          <a:p>
            <a:r>
              <a:rPr lang="en-GB" sz="3600" b="1" dirty="0" err="1">
                <a:solidFill>
                  <a:schemeClr val="bg1"/>
                </a:solidFill>
              </a:rPr>
              <a:t>Wann</a:t>
            </a:r>
            <a:r>
              <a:rPr lang="en-GB" sz="3600" b="1" dirty="0">
                <a:solidFill>
                  <a:schemeClr val="bg1"/>
                </a:solidFill>
              </a:rPr>
              <a:t> </a:t>
            </a:r>
            <a:r>
              <a:rPr lang="en-GB" sz="3600" b="1" dirty="0" err="1">
                <a:solidFill>
                  <a:schemeClr val="bg1"/>
                </a:solidFill>
              </a:rPr>
              <a:t>machst</a:t>
            </a:r>
            <a:r>
              <a:rPr lang="en-GB" sz="3600" b="1" dirty="0">
                <a:solidFill>
                  <a:schemeClr val="bg1"/>
                </a:solidFill>
              </a:rPr>
              <a:t> du was?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177051" y="247045"/>
            <a:ext cx="2780277"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BB3D2AFC-9237-4DC3-A072-C947165C17FE}"/>
              </a:ext>
            </a:extLst>
          </p:cNvPr>
          <p:cNvSpPr txBox="1"/>
          <p:nvPr/>
        </p:nvSpPr>
        <p:spPr>
          <a:xfrm>
            <a:off x="476250" y="1562100"/>
            <a:ext cx="5810250" cy="4185761"/>
          </a:xfrm>
          <a:prstGeom prst="rect">
            <a:avLst/>
          </a:prstGeom>
          <a:noFill/>
        </p:spPr>
        <p:txBody>
          <a:bodyPr wrap="square" rtlCol="0">
            <a:spAutoFit/>
          </a:bodyPr>
          <a:lstStyle/>
          <a:p>
            <a:pPr algn="l"/>
            <a:r>
              <a:rPr lang="fr-FR" sz="2400" b="1" dirty="0">
                <a:solidFill>
                  <a:schemeClr val="accent5">
                    <a:lumMod val="50000"/>
                  </a:schemeClr>
                </a:solidFill>
              </a:rPr>
              <a:t>Partner A:</a:t>
            </a:r>
          </a:p>
          <a:p>
            <a:pPr marL="457200" indent="-457200">
              <a:buFont typeface="+mj-lt"/>
              <a:buAutoNum type="arabicPeriod"/>
            </a:pPr>
            <a:r>
              <a:rPr lang="fr-FR" sz="2200" dirty="0" err="1">
                <a:solidFill>
                  <a:schemeClr val="accent5">
                    <a:lumMod val="50000"/>
                  </a:schemeClr>
                </a:solidFill>
              </a:rPr>
              <a:t>When</a:t>
            </a:r>
            <a:r>
              <a:rPr lang="fr-FR" sz="2200" dirty="0">
                <a:solidFill>
                  <a:schemeClr val="accent5">
                    <a:lumMod val="50000"/>
                  </a:schemeClr>
                </a:solidFill>
              </a:rPr>
              <a:t> are </a:t>
            </a:r>
            <a:r>
              <a:rPr lang="fr-FR" sz="2200" dirty="0" err="1">
                <a:solidFill>
                  <a:schemeClr val="accent5">
                    <a:lumMod val="50000"/>
                  </a:schemeClr>
                </a:solidFill>
              </a:rPr>
              <a:t>you</a:t>
            </a:r>
            <a:r>
              <a:rPr lang="fr-FR" sz="2200" dirty="0">
                <a:solidFill>
                  <a:schemeClr val="accent5">
                    <a:lumMod val="50000"/>
                  </a:schemeClr>
                </a:solidFill>
              </a:rPr>
              <a:t> </a:t>
            </a:r>
            <a:r>
              <a:rPr lang="fr-FR" sz="2200" dirty="0" err="1">
                <a:solidFill>
                  <a:schemeClr val="accent5">
                    <a:lumMod val="50000"/>
                  </a:schemeClr>
                </a:solidFill>
              </a:rPr>
              <a:t>going</a:t>
            </a:r>
            <a:r>
              <a:rPr lang="fr-FR" sz="2200" dirty="0">
                <a:solidFill>
                  <a:schemeClr val="accent5">
                    <a:lumMod val="50000"/>
                  </a:schemeClr>
                </a:solidFill>
              </a:rPr>
              <a:t> on </a:t>
            </a:r>
            <a:r>
              <a:rPr lang="fr-FR" sz="2200" dirty="0" err="1">
                <a:solidFill>
                  <a:schemeClr val="accent5">
                    <a:lumMod val="50000"/>
                  </a:schemeClr>
                </a:solidFill>
              </a:rPr>
              <a:t>holiday</a:t>
            </a:r>
            <a:r>
              <a:rPr lang="fr-FR" sz="2200" dirty="0">
                <a:solidFill>
                  <a:schemeClr val="accent5">
                    <a:lumMod val="50000"/>
                  </a:schemeClr>
                </a:solidFill>
              </a:rPr>
              <a:t>?</a:t>
            </a:r>
          </a:p>
          <a:p>
            <a:pPr marL="457200" indent="-457200" algn="l">
              <a:buFont typeface="+mj-lt"/>
              <a:buAutoNum type="arabicPeriod"/>
            </a:pPr>
            <a:endParaRPr lang="fr-FR" sz="2200" dirty="0">
              <a:solidFill>
                <a:schemeClr val="accent5">
                  <a:lumMod val="50000"/>
                </a:schemeClr>
              </a:solidFill>
            </a:endParaRPr>
          </a:p>
          <a:p>
            <a:pPr marL="457200" indent="-457200" algn="l">
              <a:buFont typeface="+mj-lt"/>
              <a:buAutoNum type="arabicPeriod"/>
            </a:pPr>
            <a:endParaRPr lang="fr-FR" sz="2200" dirty="0">
              <a:solidFill>
                <a:schemeClr val="accent5">
                  <a:lumMod val="50000"/>
                </a:schemeClr>
              </a:solidFill>
            </a:endParaRPr>
          </a:p>
          <a:p>
            <a:pPr marL="457200" indent="-457200" algn="l">
              <a:buFont typeface="+mj-lt"/>
              <a:buAutoNum type="arabicPeriod"/>
            </a:pPr>
            <a:r>
              <a:rPr lang="fr-FR" sz="2200" dirty="0" err="1">
                <a:solidFill>
                  <a:schemeClr val="accent5">
                    <a:lumMod val="50000"/>
                  </a:schemeClr>
                </a:solidFill>
              </a:rPr>
              <a:t>When</a:t>
            </a:r>
            <a:r>
              <a:rPr lang="fr-FR" sz="2200" dirty="0">
                <a:solidFill>
                  <a:schemeClr val="accent5">
                    <a:lumMod val="50000"/>
                  </a:schemeClr>
                </a:solidFill>
              </a:rPr>
              <a:t> do </a:t>
            </a:r>
            <a:r>
              <a:rPr lang="fr-FR" sz="2200" dirty="0" err="1">
                <a:solidFill>
                  <a:schemeClr val="accent5">
                    <a:lumMod val="50000"/>
                  </a:schemeClr>
                </a:solidFill>
              </a:rPr>
              <a:t>you</a:t>
            </a:r>
            <a:r>
              <a:rPr lang="fr-FR" sz="2200" dirty="0">
                <a:solidFill>
                  <a:schemeClr val="accent5">
                    <a:lumMod val="50000"/>
                  </a:schemeClr>
                </a:solidFill>
              </a:rPr>
              <a:t> do </a:t>
            </a:r>
            <a:r>
              <a:rPr lang="fr-FR" sz="2200" dirty="0" err="1">
                <a:solidFill>
                  <a:schemeClr val="accent5">
                    <a:lumMod val="50000"/>
                  </a:schemeClr>
                </a:solidFill>
              </a:rPr>
              <a:t>your</a:t>
            </a:r>
            <a:r>
              <a:rPr lang="fr-FR" sz="2200" dirty="0">
                <a:solidFill>
                  <a:schemeClr val="accent5">
                    <a:lumMod val="50000"/>
                  </a:schemeClr>
                </a:solidFill>
              </a:rPr>
              <a:t> </a:t>
            </a:r>
            <a:r>
              <a:rPr lang="fr-FR" sz="2200" dirty="0" err="1">
                <a:solidFill>
                  <a:schemeClr val="accent5">
                    <a:lumMod val="50000"/>
                  </a:schemeClr>
                </a:solidFill>
              </a:rPr>
              <a:t>homework</a:t>
            </a:r>
            <a:r>
              <a:rPr lang="fr-FR" sz="2200" dirty="0">
                <a:solidFill>
                  <a:schemeClr val="accent5">
                    <a:lumMod val="50000"/>
                  </a:schemeClr>
                </a:solidFill>
              </a:rPr>
              <a:t>?</a:t>
            </a:r>
          </a:p>
          <a:p>
            <a:pPr marL="457200" indent="-457200" algn="l">
              <a:buFont typeface="+mj-lt"/>
              <a:buAutoNum type="arabicPeriod"/>
            </a:pPr>
            <a:endParaRPr lang="fr-FR" sz="2200" dirty="0">
              <a:solidFill>
                <a:schemeClr val="accent5">
                  <a:lumMod val="50000"/>
                </a:schemeClr>
              </a:solidFill>
            </a:endParaRPr>
          </a:p>
          <a:p>
            <a:pPr marL="457200" indent="-457200" algn="l">
              <a:buFont typeface="+mj-lt"/>
              <a:buAutoNum type="arabicPeriod"/>
            </a:pPr>
            <a:endParaRPr lang="fr-FR" sz="2200" dirty="0">
              <a:solidFill>
                <a:schemeClr val="accent5">
                  <a:lumMod val="50000"/>
                </a:schemeClr>
              </a:solidFill>
            </a:endParaRPr>
          </a:p>
          <a:p>
            <a:pPr marL="457200" indent="-457200" algn="l">
              <a:buFont typeface="+mj-lt"/>
              <a:buAutoNum type="arabicPeriod"/>
            </a:pPr>
            <a:r>
              <a:rPr lang="fr-FR" sz="2200" dirty="0" err="1">
                <a:solidFill>
                  <a:schemeClr val="accent5">
                    <a:lumMod val="50000"/>
                  </a:schemeClr>
                </a:solidFill>
              </a:rPr>
              <a:t>When</a:t>
            </a:r>
            <a:r>
              <a:rPr lang="fr-FR" sz="2200" dirty="0">
                <a:solidFill>
                  <a:schemeClr val="accent5">
                    <a:lumMod val="50000"/>
                  </a:schemeClr>
                </a:solidFill>
              </a:rPr>
              <a:t> do </a:t>
            </a:r>
            <a:r>
              <a:rPr lang="fr-FR" sz="2200" dirty="0" err="1">
                <a:solidFill>
                  <a:schemeClr val="accent5">
                    <a:lumMod val="50000"/>
                  </a:schemeClr>
                </a:solidFill>
              </a:rPr>
              <a:t>you</a:t>
            </a:r>
            <a:r>
              <a:rPr lang="fr-FR" sz="2200" dirty="0">
                <a:solidFill>
                  <a:schemeClr val="accent5">
                    <a:lumMod val="50000"/>
                  </a:schemeClr>
                </a:solidFill>
              </a:rPr>
              <a:t> </a:t>
            </a:r>
            <a:r>
              <a:rPr lang="fr-FR" sz="2200" dirty="0" err="1">
                <a:solidFill>
                  <a:schemeClr val="accent5">
                    <a:lumMod val="50000"/>
                  </a:schemeClr>
                </a:solidFill>
              </a:rPr>
              <a:t>watch</a:t>
            </a:r>
            <a:r>
              <a:rPr lang="fr-FR" sz="2200" dirty="0">
                <a:solidFill>
                  <a:schemeClr val="accent5">
                    <a:lumMod val="50000"/>
                  </a:schemeClr>
                </a:solidFill>
              </a:rPr>
              <a:t> TV?</a:t>
            </a:r>
          </a:p>
          <a:p>
            <a:pPr marL="457200" indent="-457200" algn="l">
              <a:buFont typeface="+mj-lt"/>
              <a:buAutoNum type="arabicPeriod"/>
            </a:pPr>
            <a:endParaRPr lang="fr-FR" sz="2200" dirty="0">
              <a:solidFill>
                <a:schemeClr val="accent5">
                  <a:lumMod val="50000"/>
                </a:schemeClr>
              </a:solidFill>
            </a:endParaRPr>
          </a:p>
          <a:p>
            <a:pPr marL="457200" indent="-457200" algn="l">
              <a:buFont typeface="+mj-lt"/>
              <a:buAutoNum type="arabicPeriod"/>
            </a:pPr>
            <a:endParaRPr lang="fr-FR" sz="2200" dirty="0">
              <a:solidFill>
                <a:schemeClr val="accent5">
                  <a:lumMod val="50000"/>
                </a:schemeClr>
              </a:solidFill>
            </a:endParaRPr>
          </a:p>
          <a:p>
            <a:pPr marL="457200" indent="-457200">
              <a:buFont typeface="+mj-lt"/>
              <a:buAutoNum type="arabicPeriod"/>
            </a:pPr>
            <a:r>
              <a:rPr lang="fr-FR" sz="2200" dirty="0" err="1">
                <a:solidFill>
                  <a:schemeClr val="accent5">
                    <a:lumMod val="50000"/>
                  </a:schemeClr>
                </a:solidFill>
              </a:rPr>
              <a:t>When</a:t>
            </a:r>
            <a:r>
              <a:rPr lang="fr-FR" sz="2200" dirty="0">
                <a:solidFill>
                  <a:schemeClr val="accent5">
                    <a:lumMod val="50000"/>
                  </a:schemeClr>
                </a:solidFill>
              </a:rPr>
              <a:t> are </a:t>
            </a:r>
            <a:r>
              <a:rPr lang="fr-FR" sz="2200" dirty="0" err="1">
                <a:solidFill>
                  <a:schemeClr val="accent5">
                    <a:lumMod val="50000"/>
                  </a:schemeClr>
                </a:solidFill>
              </a:rPr>
              <a:t>you</a:t>
            </a:r>
            <a:r>
              <a:rPr lang="fr-FR" sz="2200" dirty="0">
                <a:solidFill>
                  <a:schemeClr val="accent5">
                    <a:lumMod val="50000"/>
                  </a:schemeClr>
                </a:solidFill>
              </a:rPr>
              <a:t> </a:t>
            </a:r>
            <a:r>
              <a:rPr lang="fr-FR" sz="2200" dirty="0" err="1">
                <a:solidFill>
                  <a:schemeClr val="accent5">
                    <a:lumMod val="50000"/>
                  </a:schemeClr>
                </a:solidFill>
              </a:rPr>
              <a:t>looking</a:t>
            </a:r>
            <a:r>
              <a:rPr lang="fr-FR" sz="2200" dirty="0">
                <a:solidFill>
                  <a:schemeClr val="accent5">
                    <a:lumMod val="50000"/>
                  </a:schemeClr>
                </a:solidFill>
              </a:rPr>
              <a:t> for a job?</a:t>
            </a:r>
          </a:p>
          <a:p>
            <a:pPr marL="457200" indent="-457200" algn="l">
              <a:buFont typeface="+mj-lt"/>
              <a:buAutoNum type="arabicPeriod"/>
            </a:pPr>
            <a:endParaRPr lang="fr-FR" sz="2200" dirty="0">
              <a:solidFill>
                <a:schemeClr val="accent5">
                  <a:lumMod val="50000"/>
                </a:schemeClr>
              </a:solidFill>
            </a:endParaRPr>
          </a:p>
        </p:txBody>
      </p:sp>
      <p:sp>
        <p:nvSpPr>
          <p:cNvPr id="8" name="TextBox 7">
            <a:extLst>
              <a:ext uri="{FF2B5EF4-FFF2-40B4-BE49-F238E27FC236}">
                <a16:creationId xmlns:a16="http://schemas.microsoft.com/office/drawing/2014/main" id="{72885032-6539-4E1F-8260-841936E7A4C5}"/>
              </a:ext>
            </a:extLst>
          </p:cNvPr>
          <p:cNvSpPr txBox="1"/>
          <p:nvPr/>
        </p:nvSpPr>
        <p:spPr>
          <a:xfrm>
            <a:off x="7072026" y="1562100"/>
            <a:ext cx="4210050" cy="3847207"/>
          </a:xfrm>
          <a:prstGeom prst="rect">
            <a:avLst/>
          </a:prstGeom>
          <a:noFill/>
        </p:spPr>
        <p:txBody>
          <a:bodyPr wrap="square" rtlCol="0">
            <a:spAutoFit/>
          </a:bodyPr>
          <a:lstStyle/>
          <a:p>
            <a:pPr algn="l"/>
            <a:r>
              <a:rPr lang="fr-FR" sz="2400" b="1" dirty="0">
                <a:solidFill>
                  <a:schemeClr val="accent5">
                    <a:lumMod val="50000"/>
                  </a:schemeClr>
                </a:solidFill>
              </a:rPr>
              <a:t>Partner B:</a:t>
            </a:r>
          </a:p>
          <a:p>
            <a:pPr marL="457200" indent="-457200" algn="l">
              <a:buAutoNum type="alphaLcParenR"/>
            </a:pPr>
            <a:r>
              <a:rPr lang="fr-FR" sz="2200" dirty="0" err="1">
                <a:solidFill>
                  <a:schemeClr val="accent5">
                    <a:lumMod val="50000"/>
                  </a:schemeClr>
                </a:solidFill>
              </a:rPr>
              <a:t>When</a:t>
            </a:r>
            <a:r>
              <a:rPr lang="fr-FR" sz="2200" dirty="0">
                <a:solidFill>
                  <a:schemeClr val="accent5">
                    <a:lumMod val="50000"/>
                  </a:schemeClr>
                </a:solidFill>
              </a:rPr>
              <a:t> </a:t>
            </a:r>
            <a:r>
              <a:rPr lang="fr-FR" sz="2200" dirty="0" err="1">
                <a:solidFill>
                  <a:schemeClr val="accent5">
                    <a:lumMod val="50000"/>
                  </a:schemeClr>
                </a:solidFill>
              </a:rPr>
              <a:t>it</a:t>
            </a:r>
            <a:r>
              <a:rPr lang="fr-FR" sz="2200" dirty="0">
                <a:solidFill>
                  <a:schemeClr val="accent5">
                    <a:lumMod val="50000"/>
                  </a:schemeClr>
                </a:solidFill>
              </a:rPr>
              <a:t> </a:t>
            </a:r>
            <a:r>
              <a:rPr lang="fr-FR" sz="2200" dirty="0" err="1">
                <a:solidFill>
                  <a:schemeClr val="accent5">
                    <a:lumMod val="50000"/>
                  </a:schemeClr>
                </a:solidFill>
              </a:rPr>
              <a:t>is</a:t>
            </a:r>
            <a:r>
              <a:rPr lang="fr-FR" sz="2200" dirty="0">
                <a:solidFill>
                  <a:schemeClr val="accent5">
                    <a:lumMod val="50000"/>
                  </a:schemeClr>
                </a:solidFill>
              </a:rPr>
              <a:t> Summer.</a:t>
            </a:r>
          </a:p>
          <a:p>
            <a:pPr marL="457200" indent="-457200" algn="l">
              <a:buAutoNum type="alphaLcParenR"/>
            </a:pPr>
            <a:endParaRPr lang="fr-FR" sz="2200" dirty="0">
              <a:solidFill>
                <a:schemeClr val="accent5">
                  <a:lumMod val="50000"/>
                </a:schemeClr>
              </a:solidFill>
            </a:endParaRPr>
          </a:p>
          <a:p>
            <a:pPr algn="l"/>
            <a:endParaRPr lang="fr-FR" sz="2200" dirty="0">
              <a:solidFill>
                <a:schemeClr val="accent5">
                  <a:lumMod val="50000"/>
                </a:schemeClr>
              </a:solidFill>
            </a:endParaRPr>
          </a:p>
          <a:p>
            <a:pPr algn="l"/>
            <a:r>
              <a:rPr lang="fr-FR" sz="2200" dirty="0">
                <a:solidFill>
                  <a:schemeClr val="accent5">
                    <a:lumMod val="50000"/>
                  </a:schemeClr>
                </a:solidFill>
              </a:rPr>
              <a:t>d) </a:t>
            </a:r>
            <a:r>
              <a:rPr lang="fr-FR" sz="2200" dirty="0" err="1">
                <a:solidFill>
                  <a:schemeClr val="accent5">
                    <a:lumMod val="50000"/>
                  </a:schemeClr>
                </a:solidFill>
              </a:rPr>
              <a:t>When</a:t>
            </a:r>
            <a:r>
              <a:rPr lang="fr-FR" sz="2200" dirty="0">
                <a:solidFill>
                  <a:schemeClr val="accent5">
                    <a:lumMod val="50000"/>
                  </a:schemeClr>
                </a:solidFill>
              </a:rPr>
              <a:t> I </a:t>
            </a:r>
            <a:r>
              <a:rPr lang="fr-FR" sz="2200" dirty="0" err="1">
                <a:solidFill>
                  <a:schemeClr val="accent5">
                    <a:lumMod val="50000"/>
                  </a:schemeClr>
                </a:solidFill>
              </a:rPr>
              <a:t>get</a:t>
            </a:r>
            <a:r>
              <a:rPr lang="fr-FR" sz="2200" dirty="0">
                <a:solidFill>
                  <a:schemeClr val="accent5">
                    <a:lumMod val="50000"/>
                  </a:schemeClr>
                </a:solidFill>
              </a:rPr>
              <a:t> home.</a:t>
            </a:r>
          </a:p>
          <a:p>
            <a:pPr algn="l"/>
            <a:endParaRPr lang="fr-FR" sz="2200" dirty="0">
              <a:solidFill>
                <a:schemeClr val="accent5">
                  <a:lumMod val="50000"/>
                </a:schemeClr>
              </a:solidFill>
            </a:endParaRPr>
          </a:p>
          <a:p>
            <a:pPr algn="l"/>
            <a:endParaRPr lang="fr-FR" sz="2200" dirty="0">
              <a:solidFill>
                <a:schemeClr val="accent5">
                  <a:lumMod val="50000"/>
                </a:schemeClr>
              </a:solidFill>
            </a:endParaRPr>
          </a:p>
          <a:p>
            <a:pPr algn="l"/>
            <a:r>
              <a:rPr lang="fr-FR" sz="2200" dirty="0">
                <a:solidFill>
                  <a:schemeClr val="accent5">
                    <a:lumMod val="50000"/>
                  </a:schemeClr>
                </a:solidFill>
              </a:rPr>
              <a:t>c) </a:t>
            </a:r>
            <a:r>
              <a:rPr lang="fr-FR" sz="2200" dirty="0" err="1">
                <a:solidFill>
                  <a:schemeClr val="accent5">
                    <a:lumMod val="50000"/>
                  </a:schemeClr>
                </a:solidFill>
              </a:rPr>
              <a:t>When</a:t>
            </a:r>
            <a:r>
              <a:rPr lang="fr-FR" sz="2200" dirty="0">
                <a:solidFill>
                  <a:schemeClr val="accent5">
                    <a:lumMod val="50000"/>
                  </a:schemeClr>
                </a:solidFill>
              </a:rPr>
              <a:t> I have more time.</a:t>
            </a:r>
          </a:p>
          <a:p>
            <a:pPr algn="l"/>
            <a:endParaRPr lang="fr-FR" sz="2200" dirty="0">
              <a:solidFill>
                <a:schemeClr val="accent5">
                  <a:lumMod val="50000"/>
                </a:schemeClr>
              </a:solidFill>
            </a:endParaRPr>
          </a:p>
          <a:p>
            <a:pPr algn="l"/>
            <a:endParaRPr lang="fr-FR" sz="2200" dirty="0">
              <a:solidFill>
                <a:schemeClr val="accent5">
                  <a:lumMod val="50000"/>
                </a:schemeClr>
              </a:solidFill>
            </a:endParaRPr>
          </a:p>
          <a:p>
            <a:r>
              <a:rPr lang="fr-FR" sz="2200" dirty="0">
                <a:solidFill>
                  <a:schemeClr val="accent5">
                    <a:lumMod val="50000"/>
                  </a:schemeClr>
                </a:solidFill>
              </a:rPr>
              <a:t>a) </a:t>
            </a:r>
            <a:r>
              <a:rPr lang="fr-FR" sz="2200" dirty="0" err="1">
                <a:solidFill>
                  <a:schemeClr val="accent5">
                    <a:lumMod val="50000"/>
                  </a:schemeClr>
                </a:solidFill>
              </a:rPr>
              <a:t>When</a:t>
            </a:r>
            <a:r>
              <a:rPr lang="fr-FR" sz="2200" dirty="0">
                <a:solidFill>
                  <a:schemeClr val="accent5">
                    <a:lumMod val="50000"/>
                  </a:schemeClr>
                </a:solidFill>
              </a:rPr>
              <a:t> I </a:t>
            </a:r>
            <a:r>
              <a:rPr lang="fr-FR" sz="2200" dirty="0" err="1">
                <a:solidFill>
                  <a:schemeClr val="accent5">
                    <a:lumMod val="50000"/>
                  </a:schemeClr>
                </a:solidFill>
              </a:rPr>
              <a:t>am</a:t>
            </a:r>
            <a:r>
              <a:rPr lang="fr-FR" sz="2200" dirty="0">
                <a:solidFill>
                  <a:schemeClr val="accent5">
                    <a:lumMod val="50000"/>
                  </a:schemeClr>
                </a:solidFill>
              </a:rPr>
              <a:t> </a:t>
            </a:r>
            <a:r>
              <a:rPr lang="fr-FR" sz="2200" dirty="0" err="1">
                <a:solidFill>
                  <a:schemeClr val="accent5">
                    <a:lumMod val="50000"/>
                  </a:schemeClr>
                </a:solidFill>
              </a:rPr>
              <a:t>older</a:t>
            </a:r>
            <a:r>
              <a:rPr lang="fr-FR" sz="2200" dirty="0">
                <a:solidFill>
                  <a:schemeClr val="accent5">
                    <a:lumMod val="50000"/>
                  </a:schemeClr>
                </a:solidFill>
              </a:rPr>
              <a:t>.</a:t>
            </a:r>
          </a:p>
        </p:txBody>
      </p:sp>
      <p:sp>
        <p:nvSpPr>
          <p:cNvPr id="6" name="Rectangle 5">
            <a:extLst>
              <a:ext uri="{FF2B5EF4-FFF2-40B4-BE49-F238E27FC236}">
                <a16:creationId xmlns:a16="http://schemas.microsoft.com/office/drawing/2014/main" id="{511F57F9-0F22-43D9-A838-6E75E0228E31}"/>
              </a:ext>
            </a:extLst>
          </p:cNvPr>
          <p:cNvSpPr/>
          <p:nvPr/>
        </p:nvSpPr>
        <p:spPr>
          <a:xfrm>
            <a:off x="7072026" y="1997898"/>
            <a:ext cx="3543300" cy="438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TextBox 6">
            <a:extLst>
              <a:ext uri="{FF2B5EF4-FFF2-40B4-BE49-F238E27FC236}">
                <a16:creationId xmlns:a16="http://schemas.microsoft.com/office/drawing/2014/main" id="{4CAD0C30-F062-418D-BE72-7D456DD53BC5}"/>
              </a:ext>
            </a:extLst>
          </p:cNvPr>
          <p:cNvSpPr txBox="1"/>
          <p:nvPr/>
        </p:nvSpPr>
        <p:spPr>
          <a:xfrm>
            <a:off x="990600" y="2362200"/>
            <a:ext cx="5295900" cy="461665"/>
          </a:xfrm>
          <a:prstGeom prst="rect">
            <a:avLst/>
          </a:prstGeom>
          <a:noFill/>
        </p:spPr>
        <p:txBody>
          <a:bodyPr wrap="square" rtlCol="0">
            <a:spAutoFit/>
          </a:bodyPr>
          <a:lstStyle/>
          <a:p>
            <a:r>
              <a:rPr lang="fr-FR" sz="2400" b="1" dirty="0" err="1">
                <a:solidFill>
                  <a:srgbClr val="E87D1E"/>
                </a:solidFill>
              </a:rPr>
              <a:t>Wann</a:t>
            </a:r>
            <a:r>
              <a:rPr lang="fr-FR" sz="2400" b="1" dirty="0">
                <a:solidFill>
                  <a:srgbClr val="E87D1E"/>
                </a:solidFill>
              </a:rPr>
              <a:t> </a:t>
            </a:r>
            <a:r>
              <a:rPr lang="fr-FR" sz="2400" b="1" dirty="0" err="1">
                <a:solidFill>
                  <a:srgbClr val="E87D1E"/>
                </a:solidFill>
              </a:rPr>
              <a:t>fährst</a:t>
            </a:r>
            <a:r>
              <a:rPr lang="fr-FR" sz="2400" b="1" dirty="0">
                <a:solidFill>
                  <a:srgbClr val="E87D1E"/>
                </a:solidFill>
              </a:rPr>
              <a:t> du in </a:t>
            </a:r>
            <a:r>
              <a:rPr lang="fr-FR" sz="2400" b="1" dirty="0" err="1">
                <a:solidFill>
                  <a:srgbClr val="E87D1E"/>
                </a:solidFill>
              </a:rPr>
              <a:t>Urlaub</a:t>
            </a:r>
            <a:r>
              <a:rPr lang="fr-FR" sz="2400" b="1" dirty="0">
                <a:solidFill>
                  <a:srgbClr val="E87D1E"/>
                </a:solidFill>
              </a:rPr>
              <a:t>?</a:t>
            </a:r>
          </a:p>
        </p:txBody>
      </p:sp>
      <p:sp>
        <p:nvSpPr>
          <p:cNvPr id="9" name="TextBox 8">
            <a:extLst>
              <a:ext uri="{FF2B5EF4-FFF2-40B4-BE49-F238E27FC236}">
                <a16:creationId xmlns:a16="http://schemas.microsoft.com/office/drawing/2014/main" id="{B71588A7-B1AB-4BA1-A757-8A21C6212789}"/>
              </a:ext>
            </a:extLst>
          </p:cNvPr>
          <p:cNvSpPr txBox="1"/>
          <p:nvPr/>
        </p:nvSpPr>
        <p:spPr>
          <a:xfrm>
            <a:off x="7548276" y="2323943"/>
            <a:ext cx="3219450" cy="461665"/>
          </a:xfrm>
          <a:prstGeom prst="rect">
            <a:avLst/>
          </a:prstGeom>
          <a:noFill/>
        </p:spPr>
        <p:txBody>
          <a:bodyPr wrap="square" rtlCol="0">
            <a:spAutoFit/>
          </a:bodyPr>
          <a:lstStyle/>
          <a:p>
            <a:pPr algn="l"/>
            <a:r>
              <a:rPr lang="fr-FR" sz="2400" b="1" dirty="0" err="1">
                <a:solidFill>
                  <a:srgbClr val="E87D1E"/>
                </a:solidFill>
              </a:rPr>
              <a:t>Wenn</a:t>
            </a:r>
            <a:r>
              <a:rPr lang="fr-FR" sz="2400" b="1" dirty="0">
                <a:solidFill>
                  <a:srgbClr val="E87D1E"/>
                </a:solidFill>
              </a:rPr>
              <a:t> es Sommer </a:t>
            </a:r>
            <a:r>
              <a:rPr lang="fr-FR" sz="2400" b="1" dirty="0" err="1">
                <a:solidFill>
                  <a:srgbClr val="E87D1E"/>
                </a:solidFill>
              </a:rPr>
              <a:t>ist</a:t>
            </a:r>
            <a:r>
              <a:rPr lang="fr-FR" sz="2400" b="1" dirty="0">
                <a:solidFill>
                  <a:srgbClr val="E87D1E"/>
                </a:solidFill>
              </a:rPr>
              <a:t>.</a:t>
            </a:r>
          </a:p>
        </p:txBody>
      </p:sp>
      <p:sp>
        <p:nvSpPr>
          <p:cNvPr id="10" name="TextBox 9">
            <a:extLst>
              <a:ext uri="{FF2B5EF4-FFF2-40B4-BE49-F238E27FC236}">
                <a16:creationId xmlns:a16="http://schemas.microsoft.com/office/drawing/2014/main" id="{8A35DADE-6A73-49D5-A218-5DA73BEB95DC}"/>
              </a:ext>
            </a:extLst>
          </p:cNvPr>
          <p:cNvSpPr txBox="1"/>
          <p:nvPr/>
        </p:nvSpPr>
        <p:spPr>
          <a:xfrm>
            <a:off x="990600" y="3319165"/>
            <a:ext cx="6153150" cy="446276"/>
          </a:xfrm>
          <a:prstGeom prst="rect">
            <a:avLst/>
          </a:prstGeom>
          <a:noFill/>
        </p:spPr>
        <p:txBody>
          <a:bodyPr wrap="square" rtlCol="0">
            <a:spAutoFit/>
          </a:bodyPr>
          <a:lstStyle/>
          <a:p>
            <a:pPr algn="l"/>
            <a:r>
              <a:rPr lang="fr-FR" sz="2300" b="1" dirty="0" err="1">
                <a:solidFill>
                  <a:srgbClr val="E87D1E"/>
                </a:solidFill>
              </a:rPr>
              <a:t>Wann</a:t>
            </a:r>
            <a:r>
              <a:rPr lang="fr-FR" sz="2300" b="1" dirty="0">
                <a:solidFill>
                  <a:srgbClr val="E87D1E"/>
                </a:solidFill>
              </a:rPr>
              <a:t> </a:t>
            </a:r>
            <a:r>
              <a:rPr lang="fr-FR" sz="2300" b="1" dirty="0" err="1">
                <a:solidFill>
                  <a:srgbClr val="E87D1E"/>
                </a:solidFill>
              </a:rPr>
              <a:t>machst</a:t>
            </a:r>
            <a:r>
              <a:rPr lang="fr-FR" sz="2300" b="1" dirty="0">
                <a:solidFill>
                  <a:srgbClr val="E87D1E"/>
                </a:solidFill>
              </a:rPr>
              <a:t> du </a:t>
            </a:r>
            <a:r>
              <a:rPr lang="fr-FR" sz="2300" b="1" dirty="0" err="1">
                <a:solidFill>
                  <a:srgbClr val="E87D1E"/>
                </a:solidFill>
              </a:rPr>
              <a:t>deine</a:t>
            </a:r>
            <a:r>
              <a:rPr lang="fr-FR" sz="2300" b="1" dirty="0">
                <a:solidFill>
                  <a:srgbClr val="E87D1E"/>
                </a:solidFill>
              </a:rPr>
              <a:t> </a:t>
            </a:r>
            <a:r>
              <a:rPr lang="fr-FR" sz="2300" b="1" dirty="0" err="1">
                <a:solidFill>
                  <a:srgbClr val="E87D1E"/>
                </a:solidFill>
              </a:rPr>
              <a:t>Hausaufgaben</a:t>
            </a:r>
            <a:r>
              <a:rPr lang="fr-FR" sz="2300" b="1" dirty="0">
                <a:solidFill>
                  <a:srgbClr val="E87D1E"/>
                </a:solidFill>
              </a:rPr>
              <a:t>?</a:t>
            </a:r>
          </a:p>
        </p:txBody>
      </p:sp>
      <p:sp>
        <p:nvSpPr>
          <p:cNvPr id="11" name="Rectangle 10">
            <a:extLst>
              <a:ext uri="{FF2B5EF4-FFF2-40B4-BE49-F238E27FC236}">
                <a16:creationId xmlns:a16="http://schemas.microsoft.com/office/drawing/2014/main" id="{5A3F5F2C-5762-484B-8F7A-EB9F39E02E55}"/>
              </a:ext>
            </a:extLst>
          </p:cNvPr>
          <p:cNvSpPr/>
          <p:nvPr/>
        </p:nvSpPr>
        <p:spPr>
          <a:xfrm>
            <a:off x="6807200" y="2935648"/>
            <a:ext cx="3543300" cy="438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extBox 11">
            <a:extLst>
              <a:ext uri="{FF2B5EF4-FFF2-40B4-BE49-F238E27FC236}">
                <a16:creationId xmlns:a16="http://schemas.microsoft.com/office/drawing/2014/main" id="{EED4D289-D008-4E53-90AC-AAAEE6E7C967}"/>
              </a:ext>
            </a:extLst>
          </p:cNvPr>
          <p:cNvSpPr txBox="1"/>
          <p:nvPr/>
        </p:nvSpPr>
        <p:spPr>
          <a:xfrm>
            <a:off x="7548276" y="3277655"/>
            <a:ext cx="4895850" cy="461665"/>
          </a:xfrm>
          <a:prstGeom prst="rect">
            <a:avLst/>
          </a:prstGeom>
          <a:noFill/>
        </p:spPr>
        <p:txBody>
          <a:bodyPr wrap="square" rtlCol="0">
            <a:spAutoFit/>
          </a:bodyPr>
          <a:lstStyle/>
          <a:p>
            <a:pPr algn="l"/>
            <a:r>
              <a:rPr lang="fr-FR" sz="2300" b="1" dirty="0" err="1">
                <a:solidFill>
                  <a:srgbClr val="E87D1E"/>
                </a:solidFill>
              </a:rPr>
              <a:t>Wenn</a:t>
            </a:r>
            <a:r>
              <a:rPr lang="fr-FR" sz="2300" b="1" dirty="0">
                <a:solidFill>
                  <a:srgbClr val="E87D1E"/>
                </a:solidFill>
              </a:rPr>
              <a:t> </a:t>
            </a:r>
            <a:r>
              <a:rPr lang="fr-FR" sz="2300" b="1" dirty="0" err="1">
                <a:solidFill>
                  <a:srgbClr val="E87D1E"/>
                </a:solidFill>
              </a:rPr>
              <a:t>ich</a:t>
            </a:r>
            <a:r>
              <a:rPr lang="fr-FR" sz="2300" b="1" dirty="0">
                <a:solidFill>
                  <a:srgbClr val="E87D1E"/>
                </a:solidFill>
              </a:rPr>
              <a:t> </a:t>
            </a:r>
            <a:r>
              <a:rPr lang="fr-FR" sz="2300" b="1" dirty="0" err="1">
                <a:solidFill>
                  <a:srgbClr val="E87D1E"/>
                </a:solidFill>
              </a:rPr>
              <a:t>nach</a:t>
            </a:r>
            <a:r>
              <a:rPr lang="fr-FR" sz="2300" b="1" dirty="0">
                <a:solidFill>
                  <a:srgbClr val="E87D1E"/>
                </a:solidFill>
              </a:rPr>
              <a:t> Hause </a:t>
            </a:r>
            <a:r>
              <a:rPr lang="fr-FR" sz="2300" b="1" dirty="0" err="1">
                <a:solidFill>
                  <a:srgbClr val="E87D1E"/>
                </a:solidFill>
              </a:rPr>
              <a:t>komme</a:t>
            </a:r>
            <a:r>
              <a:rPr lang="fr-FR" sz="2300" b="1" dirty="0">
                <a:solidFill>
                  <a:srgbClr val="E87D1E"/>
                </a:solidFill>
              </a:rPr>
              <a:t>.</a:t>
            </a:r>
          </a:p>
        </p:txBody>
      </p:sp>
      <p:sp>
        <p:nvSpPr>
          <p:cNvPr id="13" name="TextBox 12">
            <a:extLst>
              <a:ext uri="{FF2B5EF4-FFF2-40B4-BE49-F238E27FC236}">
                <a16:creationId xmlns:a16="http://schemas.microsoft.com/office/drawing/2014/main" id="{83DBA389-A11E-42F3-AAE7-2BD5B36F2DD6}"/>
              </a:ext>
            </a:extLst>
          </p:cNvPr>
          <p:cNvSpPr txBox="1"/>
          <p:nvPr/>
        </p:nvSpPr>
        <p:spPr>
          <a:xfrm>
            <a:off x="971549" y="4316459"/>
            <a:ext cx="4734983" cy="461665"/>
          </a:xfrm>
          <a:prstGeom prst="rect">
            <a:avLst/>
          </a:prstGeom>
          <a:noFill/>
        </p:spPr>
        <p:txBody>
          <a:bodyPr wrap="square" rtlCol="0">
            <a:spAutoFit/>
          </a:bodyPr>
          <a:lstStyle/>
          <a:p>
            <a:pPr algn="l"/>
            <a:r>
              <a:rPr lang="fr-FR" sz="2400" b="1" dirty="0" err="1">
                <a:solidFill>
                  <a:srgbClr val="E87D1E"/>
                </a:solidFill>
              </a:rPr>
              <a:t>Wann</a:t>
            </a:r>
            <a:r>
              <a:rPr lang="fr-FR" sz="2400" b="1" dirty="0">
                <a:solidFill>
                  <a:srgbClr val="E87D1E"/>
                </a:solidFill>
              </a:rPr>
              <a:t> </a:t>
            </a:r>
            <a:r>
              <a:rPr lang="fr-FR" sz="2400" b="1" dirty="0" err="1">
                <a:solidFill>
                  <a:srgbClr val="E87D1E"/>
                </a:solidFill>
              </a:rPr>
              <a:t>siehst</a:t>
            </a:r>
            <a:r>
              <a:rPr lang="fr-FR" sz="2400" b="1" dirty="0">
                <a:solidFill>
                  <a:srgbClr val="E87D1E"/>
                </a:solidFill>
              </a:rPr>
              <a:t> du </a:t>
            </a:r>
            <a:r>
              <a:rPr lang="fr-FR" sz="2400" b="1" dirty="0" err="1">
                <a:solidFill>
                  <a:srgbClr val="E87D1E"/>
                </a:solidFill>
              </a:rPr>
              <a:t>fern</a:t>
            </a:r>
            <a:r>
              <a:rPr lang="fr-FR" sz="2400" b="1" dirty="0">
                <a:solidFill>
                  <a:srgbClr val="E87D1E"/>
                </a:solidFill>
              </a:rPr>
              <a:t>?</a:t>
            </a:r>
          </a:p>
        </p:txBody>
      </p:sp>
      <p:sp>
        <p:nvSpPr>
          <p:cNvPr id="14" name="Rectangle 13">
            <a:extLst>
              <a:ext uri="{FF2B5EF4-FFF2-40B4-BE49-F238E27FC236}">
                <a16:creationId xmlns:a16="http://schemas.microsoft.com/office/drawing/2014/main" id="{7FB81D83-15A1-4D01-8ADD-85B51CAEFC2D}"/>
              </a:ext>
            </a:extLst>
          </p:cNvPr>
          <p:cNvSpPr/>
          <p:nvPr/>
        </p:nvSpPr>
        <p:spPr>
          <a:xfrm>
            <a:off x="7130943" y="3908856"/>
            <a:ext cx="3802668" cy="438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extBox 14">
            <a:extLst>
              <a:ext uri="{FF2B5EF4-FFF2-40B4-BE49-F238E27FC236}">
                <a16:creationId xmlns:a16="http://schemas.microsoft.com/office/drawing/2014/main" id="{5AD08EF1-984C-4BC9-93A1-364E53E48481}"/>
              </a:ext>
            </a:extLst>
          </p:cNvPr>
          <p:cNvSpPr txBox="1"/>
          <p:nvPr/>
        </p:nvSpPr>
        <p:spPr>
          <a:xfrm>
            <a:off x="7535576" y="4324931"/>
            <a:ext cx="4421752" cy="461665"/>
          </a:xfrm>
          <a:prstGeom prst="rect">
            <a:avLst/>
          </a:prstGeom>
          <a:noFill/>
        </p:spPr>
        <p:txBody>
          <a:bodyPr wrap="square" rtlCol="0">
            <a:spAutoFit/>
          </a:bodyPr>
          <a:lstStyle/>
          <a:p>
            <a:r>
              <a:rPr lang="fr-FR" sz="2400" b="1" dirty="0" err="1">
                <a:solidFill>
                  <a:srgbClr val="E87D1E"/>
                </a:solidFill>
              </a:rPr>
              <a:t>Wenn</a:t>
            </a:r>
            <a:r>
              <a:rPr lang="fr-FR" sz="2400" b="1" dirty="0">
                <a:solidFill>
                  <a:srgbClr val="E87D1E"/>
                </a:solidFill>
              </a:rPr>
              <a:t> </a:t>
            </a:r>
            <a:r>
              <a:rPr lang="fr-FR" sz="2400" b="1" dirty="0" err="1">
                <a:solidFill>
                  <a:srgbClr val="E87D1E"/>
                </a:solidFill>
              </a:rPr>
              <a:t>ich</a:t>
            </a:r>
            <a:r>
              <a:rPr lang="fr-FR" sz="2400" b="1" dirty="0">
                <a:solidFill>
                  <a:srgbClr val="E87D1E"/>
                </a:solidFill>
              </a:rPr>
              <a:t> </a:t>
            </a:r>
            <a:r>
              <a:rPr lang="fr-FR" sz="2400" b="1" dirty="0" err="1">
                <a:solidFill>
                  <a:srgbClr val="E87D1E"/>
                </a:solidFill>
              </a:rPr>
              <a:t>mehr</a:t>
            </a:r>
            <a:r>
              <a:rPr lang="fr-FR" sz="2400" b="1" dirty="0">
                <a:solidFill>
                  <a:srgbClr val="E87D1E"/>
                </a:solidFill>
              </a:rPr>
              <a:t> Zeit </a:t>
            </a:r>
            <a:r>
              <a:rPr lang="fr-FR" sz="2400" b="1" dirty="0" err="1">
                <a:solidFill>
                  <a:srgbClr val="E87D1E"/>
                </a:solidFill>
              </a:rPr>
              <a:t>habe</a:t>
            </a:r>
            <a:r>
              <a:rPr lang="fr-FR" sz="2400" b="1" dirty="0">
                <a:solidFill>
                  <a:srgbClr val="E87D1E"/>
                </a:solidFill>
              </a:rPr>
              <a:t>.</a:t>
            </a:r>
          </a:p>
        </p:txBody>
      </p:sp>
      <p:sp>
        <p:nvSpPr>
          <p:cNvPr id="16" name="TextBox 15">
            <a:extLst>
              <a:ext uri="{FF2B5EF4-FFF2-40B4-BE49-F238E27FC236}">
                <a16:creationId xmlns:a16="http://schemas.microsoft.com/office/drawing/2014/main" id="{03E22E2C-5BE5-475A-944F-A51F263ACDA9}"/>
              </a:ext>
            </a:extLst>
          </p:cNvPr>
          <p:cNvSpPr txBox="1"/>
          <p:nvPr/>
        </p:nvSpPr>
        <p:spPr>
          <a:xfrm>
            <a:off x="971550" y="5329142"/>
            <a:ext cx="5425224" cy="461665"/>
          </a:xfrm>
          <a:prstGeom prst="rect">
            <a:avLst/>
          </a:prstGeom>
          <a:noFill/>
        </p:spPr>
        <p:txBody>
          <a:bodyPr wrap="square" rtlCol="0">
            <a:spAutoFit/>
          </a:bodyPr>
          <a:lstStyle/>
          <a:p>
            <a:pPr algn="l"/>
            <a:r>
              <a:rPr lang="fr-FR" sz="2400" b="1" dirty="0" err="1">
                <a:solidFill>
                  <a:srgbClr val="E87D1E"/>
                </a:solidFill>
              </a:rPr>
              <a:t>Wann</a:t>
            </a:r>
            <a:r>
              <a:rPr lang="fr-FR" sz="2400" b="1" dirty="0">
                <a:solidFill>
                  <a:srgbClr val="E87D1E"/>
                </a:solidFill>
              </a:rPr>
              <a:t> </a:t>
            </a:r>
            <a:r>
              <a:rPr lang="fr-FR" sz="2400" b="1" dirty="0" err="1">
                <a:solidFill>
                  <a:srgbClr val="E87D1E"/>
                </a:solidFill>
              </a:rPr>
              <a:t>suchst</a:t>
            </a:r>
            <a:r>
              <a:rPr lang="fr-FR" sz="2400" b="1" dirty="0">
                <a:solidFill>
                  <a:srgbClr val="E87D1E"/>
                </a:solidFill>
              </a:rPr>
              <a:t> du </a:t>
            </a:r>
            <a:r>
              <a:rPr lang="fr-FR" sz="2400" b="1" dirty="0" err="1">
                <a:solidFill>
                  <a:srgbClr val="E87D1E"/>
                </a:solidFill>
              </a:rPr>
              <a:t>einen</a:t>
            </a:r>
            <a:r>
              <a:rPr lang="fr-FR" sz="2400" b="1" dirty="0">
                <a:solidFill>
                  <a:srgbClr val="E87D1E"/>
                </a:solidFill>
              </a:rPr>
              <a:t> </a:t>
            </a:r>
            <a:r>
              <a:rPr lang="fr-FR" sz="2400" b="1" dirty="0" err="1">
                <a:solidFill>
                  <a:srgbClr val="E87D1E"/>
                </a:solidFill>
              </a:rPr>
              <a:t>Beruf</a:t>
            </a:r>
            <a:r>
              <a:rPr lang="fr-FR" sz="2400" b="1" dirty="0">
                <a:solidFill>
                  <a:srgbClr val="E87D1E"/>
                </a:solidFill>
              </a:rPr>
              <a:t>?</a:t>
            </a:r>
          </a:p>
        </p:txBody>
      </p:sp>
      <p:sp>
        <p:nvSpPr>
          <p:cNvPr id="17" name="Rectangle 16">
            <a:extLst>
              <a:ext uri="{FF2B5EF4-FFF2-40B4-BE49-F238E27FC236}">
                <a16:creationId xmlns:a16="http://schemas.microsoft.com/office/drawing/2014/main" id="{9F6ACB45-97F0-4441-B02C-FF86B653FA02}"/>
              </a:ext>
            </a:extLst>
          </p:cNvPr>
          <p:cNvSpPr/>
          <p:nvPr/>
        </p:nvSpPr>
        <p:spPr>
          <a:xfrm>
            <a:off x="7130943" y="4899571"/>
            <a:ext cx="3924300"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TextBox 17">
            <a:extLst>
              <a:ext uri="{FF2B5EF4-FFF2-40B4-BE49-F238E27FC236}">
                <a16:creationId xmlns:a16="http://schemas.microsoft.com/office/drawing/2014/main" id="{C28A0918-6E3D-416D-99AA-BF65BF7B516C}"/>
              </a:ext>
            </a:extLst>
          </p:cNvPr>
          <p:cNvSpPr txBox="1"/>
          <p:nvPr/>
        </p:nvSpPr>
        <p:spPr>
          <a:xfrm>
            <a:off x="7548276" y="5286196"/>
            <a:ext cx="4337328" cy="461665"/>
          </a:xfrm>
          <a:prstGeom prst="rect">
            <a:avLst/>
          </a:prstGeom>
          <a:noFill/>
        </p:spPr>
        <p:txBody>
          <a:bodyPr wrap="square" rtlCol="0">
            <a:spAutoFit/>
          </a:bodyPr>
          <a:lstStyle/>
          <a:p>
            <a:r>
              <a:rPr lang="fr-FR" sz="2400" b="1" dirty="0" err="1">
                <a:solidFill>
                  <a:srgbClr val="E87D1E"/>
                </a:solidFill>
              </a:rPr>
              <a:t>Wenn</a:t>
            </a:r>
            <a:r>
              <a:rPr lang="fr-FR" sz="2400" b="1" dirty="0">
                <a:solidFill>
                  <a:srgbClr val="E87D1E"/>
                </a:solidFill>
              </a:rPr>
              <a:t> </a:t>
            </a:r>
            <a:r>
              <a:rPr lang="fr-FR" sz="2400" b="1" dirty="0" err="1">
                <a:solidFill>
                  <a:srgbClr val="E87D1E"/>
                </a:solidFill>
              </a:rPr>
              <a:t>ich</a:t>
            </a:r>
            <a:r>
              <a:rPr lang="fr-FR" sz="2400" b="1" dirty="0">
                <a:solidFill>
                  <a:srgbClr val="E87D1E"/>
                </a:solidFill>
              </a:rPr>
              <a:t> </a:t>
            </a:r>
            <a:r>
              <a:rPr lang="fr-FR" sz="2400" b="1" dirty="0" err="1">
                <a:solidFill>
                  <a:srgbClr val="E87D1E"/>
                </a:solidFill>
              </a:rPr>
              <a:t>älter</a:t>
            </a:r>
            <a:r>
              <a:rPr lang="fr-FR" sz="2400" b="1" dirty="0">
                <a:solidFill>
                  <a:srgbClr val="E87D1E"/>
                </a:solidFill>
              </a:rPr>
              <a:t> bin.</a:t>
            </a:r>
          </a:p>
        </p:txBody>
      </p:sp>
    </p:spTree>
    <p:extLst>
      <p:ext uri="{BB962C8B-B14F-4D97-AF65-F5344CB8AC3E}">
        <p14:creationId xmlns:p14="http://schemas.microsoft.com/office/powerpoint/2010/main" val="174256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0" grpId="0"/>
      <p:bldP spid="11" grpId="0" animBg="1"/>
      <p:bldP spid="12" grpId="0"/>
      <p:bldP spid="13" grpId="0"/>
      <p:bldP spid="14" grpId="0" animBg="1"/>
      <p:bldP spid="15" grpId="0"/>
      <p:bldP spid="16" grpId="0"/>
      <p:bldP spid="17" grpId="0"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8204548" cy="707849"/>
          </a:xfrm>
        </p:spPr>
        <p:txBody>
          <a:bodyPr>
            <a:normAutofit/>
          </a:bodyPr>
          <a:lstStyle/>
          <a:p>
            <a:r>
              <a:rPr lang="en-GB" sz="3600" b="1" dirty="0" err="1">
                <a:solidFill>
                  <a:schemeClr val="bg1"/>
                </a:solidFill>
              </a:rPr>
              <a:t>Wann</a:t>
            </a:r>
            <a:r>
              <a:rPr lang="en-GB" sz="3600" b="1" dirty="0">
                <a:solidFill>
                  <a:schemeClr val="bg1"/>
                </a:solidFill>
              </a:rPr>
              <a:t> </a:t>
            </a:r>
            <a:r>
              <a:rPr lang="en-GB" sz="3600" b="1" dirty="0" err="1">
                <a:solidFill>
                  <a:schemeClr val="bg1"/>
                </a:solidFill>
              </a:rPr>
              <a:t>machst</a:t>
            </a:r>
            <a:r>
              <a:rPr lang="en-GB" sz="3600" b="1" dirty="0">
                <a:solidFill>
                  <a:schemeClr val="bg1"/>
                </a:solidFill>
              </a:rPr>
              <a:t> du was?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177051" y="247045"/>
            <a:ext cx="2780277"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BB3D2AFC-9237-4DC3-A072-C947165C17FE}"/>
              </a:ext>
            </a:extLst>
          </p:cNvPr>
          <p:cNvSpPr txBox="1"/>
          <p:nvPr/>
        </p:nvSpPr>
        <p:spPr>
          <a:xfrm>
            <a:off x="6800850" y="1541323"/>
            <a:ext cx="5810250" cy="3847207"/>
          </a:xfrm>
          <a:prstGeom prst="rect">
            <a:avLst/>
          </a:prstGeom>
          <a:noFill/>
        </p:spPr>
        <p:txBody>
          <a:bodyPr wrap="square" rtlCol="0">
            <a:spAutoFit/>
          </a:bodyPr>
          <a:lstStyle/>
          <a:p>
            <a:pPr algn="l"/>
            <a:r>
              <a:rPr lang="fr-FR" sz="2400" b="1" dirty="0">
                <a:solidFill>
                  <a:schemeClr val="accent5">
                    <a:lumMod val="50000"/>
                  </a:schemeClr>
                </a:solidFill>
              </a:rPr>
              <a:t>Partner A:</a:t>
            </a:r>
            <a:endParaRPr lang="fr-FR" sz="2200" dirty="0">
              <a:solidFill>
                <a:schemeClr val="accent5">
                  <a:lumMod val="50000"/>
                </a:schemeClr>
              </a:solidFill>
            </a:endParaRPr>
          </a:p>
          <a:p>
            <a:pPr algn="l"/>
            <a:r>
              <a:rPr lang="fr-FR" sz="2200" dirty="0">
                <a:solidFill>
                  <a:schemeClr val="accent5">
                    <a:lumMod val="50000"/>
                  </a:schemeClr>
                </a:solidFill>
              </a:rPr>
              <a:t>b) </a:t>
            </a:r>
            <a:r>
              <a:rPr lang="fr-FR" sz="2200" dirty="0" err="1">
                <a:solidFill>
                  <a:schemeClr val="accent5">
                    <a:lumMod val="50000"/>
                  </a:schemeClr>
                </a:solidFill>
              </a:rPr>
              <a:t>When</a:t>
            </a:r>
            <a:r>
              <a:rPr lang="fr-FR" sz="2200" dirty="0">
                <a:solidFill>
                  <a:schemeClr val="accent5">
                    <a:lumMod val="50000"/>
                  </a:schemeClr>
                </a:solidFill>
              </a:rPr>
              <a:t> I </a:t>
            </a:r>
            <a:r>
              <a:rPr lang="fr-FR" sz="2200" dirty="0" err="1">
                <a:solidFill>
                  <a:schemeClr val="accent5">
                    <a:lumMod val="50000"/>
                  </a:schemeClr>
                </a:solidFill>
              </a:rPr>
              <a:t>earn</a:t>
            </a:r>
            <a:r>
              <a:rPr lang="fr-FR" sz="2200" dirty="0">
                <a:solidFill>
                  <a:schemeClr val="accent5">
                    <a:lumMod val="50000"/>
                  </a:schemeClr>
                </a:solidFill>
              </a:rPr>
              <a:t> </a:t>
            </a:r>
            <a:r>
              <a:rPr lang="fr-FR" sz="2200" dirty="0" err="1">
                <a:solidFill>
                  <a:schemeClr val="accent5">
                    <a:lumMod val="50000"/>
                  </a:schemeClr>
                </a:solidFill>
              </a:rPr>
              <a:t>enough</a:t>
            </a:r>
            <a:r>
              <a:rPr lang="fr-FR" sz="2200" dirty="0">
                <a:solidFill>
                  <a:schemeClr val="accent5">
                    <a:lumMod val="50000"/>
                  </a:schemeClr>
                </a:solidFill>
              </a:rPr>
              <a:t> money.</a:t>
            </a:r>
          </a:p>
          <a:p>
            <a:pPr algn="l"/>
            <a:endParaRPr lang="fr-FR" sz="2200" dirty="0">
              <a:solidFill>
                <a:schemeClr val="accent5">
                  <a:lumMod val="50000"/>
                </a:schemeClr>
              </a:solidFill>
            </a:endParaRPr>
          </a:p>
          <a:p>
            <a:pPr algn="l"/>
            <a:endParaRPr lang="fr-FR" sz="2200" dirty="0">
              <a:solidFill>
                <a:schemeClr val="accent5">
                  <a:lumMod val="50000"/>
                </a:schemeClr>
              </a:solidFill>
            </a:endParaRPr>
          </a:p>
          <a:p>
            <a:pPr algn="l"/>
            <a:r>
              <a:rPr lang="fr-FR" sz="2200" dirty="0">
                <a:solidFill>
                  <a:schemeClr val="accent5">
                    <a:lumMod val="50000"/>
                  </a:schemeClr>
                </a:solidFill>
              </a:rPr>
              <a:t>d) </a:t>
            </a:r>
            <a:r>
              <a:rPr lang="fr-FR" sz="2200" dirty="0" err="1">
                <a:solidFill>
                  <a:schemeClr val="accent5">
                    <a:lumMod val="50000"/>
                  </a:schemeClr>
                </a:solidFill>
              </a:rPr>
              <a:t>When</a:t>
            </a:r>
            <a:r>
              <a:rPr lang="fr-FR" sz="2200" dirty="0">
                <a:solidFill>
                  <a:schemeClr val="accent5">
                    <a:lumMod val="50000"/>
                  </a:schemeClr>
                </a:solidFill>
              </a:rPr>
              <a:t> I </a:t>
            </a:r>
            <a:r>
              <a:rPr lang="fr-FR" sz="2200" dirty="0" err="1">
                <a:solidFill>
                  <a:schemeClr val="accent5">
                    <a:lumMod val="50000"/>
                  </a:schemeClr>
                </a:solidFill>
              </a:rPr>
              <a:t>find</a:t>
            </a:r>
            <a:r>
              <a:rPr lang="fr-FR" sz="2200" dirty="0">
                <a:solidFill>
                  <a:schemeClr val="accent5">
                    <a:lumMod val="50000"/>
                  </a:schemeClr>
                </a:solidFill>
              </a:rPr>
              <a:t> </a:t>
            </a:r>
            <a:r>
              <a:rPr lang="fr-FR" sz="2200" dirty="0" err="1">
                <a:solidFill>
                  <a:schemeClr val="accent5">
                    <a:lumMod val="50000"/>
                  </a:schemeClr>
                </a:solidFill>
              </a:rPr>
              <a:t>my</a:t>
            </a:r>
            <a:r>
              <a:rPr lang="fr-FR" sz="2200" dirty="0">
                <a:solidFill>
                  <a:schemeClr val="accent5">
                    <a:lumMod val="50000"/>
                  </a:schemeClr>
                </a:solidFill>
              </a:rPr>
              <a:t> new </a:t>
            </a:r>
            <a:r>
              <a:rPr lang="fr-FR" sz="2200" dirty="0" err="1">
                <a:solidFill>
                  <a:schemeClr val="accent5">
                    <a:lumMod val="50000"/>
                  </a:schemeClr>
                </a:solidFill>
              </a:rPr>
              <a:t>dress</a:t>
            </a:r>
            <a:r>
              <a:rPr lang="fr-FR" sz="2200" dirty="0">
                <a:solidFill>
                  <a:schemeClr val="accent5">
                    <a:lumMod val="50000"/>
                  </a:schemeClr>
                </a:solidFill>
              </a:rPr>
              <a:t>.</a:t>
            </a:r>
          </a:p>
          <a:p>
            <a:pPr algn="l"/>
            <a:endParaRPr lang="fr-FR" sz="2200" dirty="0">
              <a:solidFill>
                <a:schemeClr val="accent5">
                  <a:lumMod val="50000"/>
                </a:schemeClr>
              </a:solidFill>
            </a:endParaRPr>
          </a:p>
          <a:p>
            <a:pPr algn="l"/>
            <a:endParaRPr lang="fr-FR" sz="2200" dirty="0">
              <a:solidFill>
                <a:schemeClr val="accent5">
                  <a:lumMod val="50000"/>
                </a:schemeClr>
              </a:solidFill>
            </a:endParaRPr>
          </a:p>
          <a:p>
            <a:pPr marL="457200" indent="-457200" algn="l">
              <a:buAutoNum type="alphaLcParenR"/>
            </a:pPr>
            <a:r>
              <a:rPr lang="fr-FR" sz="2200" dirty="0" err="1">
                <a:solidFill>
                  <a:schemeClr val="accent5">
                    <a:lumMod val="50000"/>
                  </a:schemeClr>
                </a:solidFill>
              </a:rPr>
              <a:t>When</a:t>
            </a:r>
            <a:r>
              <a:rPr lang="fr-FR" sz="2200" dirty="0">
                <a:solidFill>
                  <a:schemeClr val="accent5">
                    <a:lumMod val="50000"/>
                  </a:schemeClr>
                </a:solidFill>
              </a:rPr>
              <a:t> I </a:t>
            </a:r>
            <a:r>
              <a:rPr lang="fr-FR" sz="2200" dirty="0" err="1">
                <a:solidFill>
                  <a:schemeClr val="accent5">
                    <a:lumMod val="50000"/>
                  </a:schemeClr>
                </a:solidFill>
              </a:rPr>
              <a:t>am</a:t>
            </a:r>
            <a:r>
              <a:rPr lang="fr-FR" sz="2200" dirty="0">
                <a:solidFill>
                  <a:schemeClr val="accent5">
                    <a:lumMod val="50000"/>
                  </a:schemeClr>
                </a:solidFill>
              </a:rPr>
              <a:t> </a:t>
            </a:r>
            <a:r>
              <a:rPr lang="fr-FR" sz="2200" dirty="0" err="1">
                <a:solidFill>
                  <a:schemeClr val="accent5">
                    <a:lumMod val="50000"/>
                  </a:schemeClr>
                </a:solidFill>
              </a:rPr>
              <a:t>hungry</a:t>
            </a:r>
            <a:r>
              <a:rPr lang="fr-FR" sz="2200" dirty="0">
                <a:solidFill>
                  <a:schemeClr val="accent5">
                    <a:lumMod val="50000"/>
                  </a:schemeClr>
                </a:solidFill>
              </a:rPr>
              <a:t>.</a:t>
            </a:r>
          </a:p>
          <a:p>
            <a:pPr marL="457200" indent="-457200" algn="l">
              <a:buAutoNum type="alphaLcParenR"/>
            </a:pPr>
            <a:endParaRPr lang="fr-FR" sz="2200" dirty="0">
              <a:solidFill>
                <a:schemeClr val="accent5">
                  <a:lumMod val="50000"/>
                </a:schemeClr>
              </a:solidFill>
            </a:endParaRPr>
          </a:p>
          <a:p>
            <a:pPr marL="457200" indent="-457200" algn="l">
              <a:buAutoNum type="alphaLcParenR"/>
            </a:pPr>
            <a:endParaRPr lang="fr-FR" sz="2200" dirty="0">
              <a:solidFill>
                <a:schemeClr val="accent5">
                  <a:lumMod val="50000"/>
                </a:schemeClr>
              </a:solidFill>
            </a:endParaRPr>
          </a:p>
          <a:p>
            <a:pPr algn="l"/>
            <a:r>
              <a:rPr lang="fr-FR" sz="2200" dirty="0">
                <a:solidFill>
                  <a:schemeClr val="accent5">
                    <a:lumMod val="50000"/>
                  </a:schemeClr>
                </a:solidFill>
              </a:rPr>
              <a:t>c) </a:t>
            </a:r>
            <a:r>
              <a:rPr lang="fr-FR" sz="2200" dirty="0" err="1">
                <a:solidFill>
                  <a:schemeClr val="accent5">
                    <a:lumMod val="50000"/>
                  </a:schemeClr>
                </a:solidFill>
              </a:rPr>
              <a:t>When</a:t>
            </a:r>
            <a:r>
              <a:rPr lang="fr-FR" sz="2200" dirty="0">
                <a:solidFill>
                  <a:schemeClr val="accent5">
                    <a:lumMod val="50000"/>
                  </a:schemeClr>
                </a:solidFill>
              </a:rPr>
              <a:t> </a:t>
            </a:r>
            <a:r>
              <a:rPr lang="fr-FR" sz="2200" dirty="0" err="1">
                <a:solidFill>
                  <a:schemeClr val="accent5">
                    <a:lumMod val="50000"/>
                  </a:schemeClr>
                </a:solidFill>
              </a:rPr>
              <a:t>it</a:t>
            </a:r>
            <a:r>
              <a:rPr lang="fr-FR" sz="2200" dirty="0">
                <a:solidFill>
                  <a:schemeClr val="accent5">
                    <a:lumMod val="50000"/>
                  </a:schemeClr>
                </a:solidFill>
              </a:rPr>
              <a:t> </a:t>
            </a:r>
            <a:r>
              <a:rPr lang="fr-FR" sz="2200" dirty="0" err="1">
                <a:solidFill>
                  <a:schemeClr val="accent5">
                    <a:lumMod val="50000"/>
                  </a:schemeClr>
                </a:solidFill>
              </a:rPr>
              <a:t>is</a:t>
            </a:r>
            <a:r>
              <a:rPr lang="fr-FR" sz="2200" dirty="0">
                <a:solidFill>
                  <a:schemeClr val="accent5">
                    <a:lumMod val="50000"/>
                  </a:schemeClr>
                </a:solidFill>
              </a:rPr>
              <a:t> warm.</a:t>
            </a:r>
          </a:p>
        </p:txBody>
      </p:sp>
      <p:sp>
        <p:nvSpPr>
          <p:cNvPr id="8" name="TextBox 7">
            <a:extLst>
              <a:ext uri="{FF2B5EF4-FFF2-40B4-BE49-F238E27FC236}">
                <a16:creationId xmlns:a16="http://schemas.microsoft.com/office/drawing/2014/main" id="{72885032-6539-4E1F-8260-841936E7A4C5}"/>
              </a:ext>
            </a:extLst>
          </p:cNvPr>
          <p:cNvSpPr txBox="1"/>
          <p:nvPr/>
        </p:nvSpPr>
        <p:spPr>
          <a:xfrm>
            <a:off x="476250" y="1541323"/>
            <a:ext cx="5848350" cy="3847207"/>
          </a:xfrm>
          <a:prstGeom prst="rect">
            <a:avLst/>
          </a:prstGeom>
          <a:noFill/>
        </p:spPr>
        <p:txBody>
          <a:bodyPr wrap="square" rtlCol="0">
            <a:spAutoFit/>
          </a:bodyPr>
          <a:lstStyle/>
          <a:p>
            <a:pPr algn="l"/>
            <a:r>
              <a:rPr lang="fr-FR" sz="2400" b="1" dirty="0">
                <a:solidFill>
                  <a:schemeClr val="accent5">
                    <a:lumMod val="50000"/>
                  </a:schemeClr>
                </a:solidFill>
              </a:rPr>
              <a:t>Partner B:</a:t>
            </a:r>
          </a:p>
          <a:p>
            <a:pPr marL="457200" indent="-457200" algn="l">
              <a:buFont typeface="+mj-lt"/>
              <a:buAutoNum type="arabicPeriod"/>
            </a:pPr>
            <a:r>
              <a:rPr lang="fr-FR" sz="2200" dirty="0" err="1">
                <a:solidFill>
                  <a:schemeClr val="accent5">
                    <a:lumMod val="50000"/>
                  </a:schemeClr>
                </a:solidFill>
              </a:rPr>
              <a:t>When</a:t>
            </a:r>
            <a:r>
              <a:rPr lang="fr-FR" sz="2200" dirty="0">
                <a:solidFill>
                  <a:schemeClr val="accent5">
                    <a:lumMod val="50000"/>
                  </a:schemeClr>
                </a:solidFill>
              </a:rPr>
              <a:t> are </a:t>
            </a:r>
            <a:r>
              <a:rPr lang="fr-FR" sz="2200" dirty="0" err="1">
                <a:solidFill>
                  <a:schemeClr val="accent5">
                    <a:lumMod val="50000"/>
                  </a:schemeClr>
                </a:solidFill>
              </a:rPr>
              <a:t>you</a:t>
            </a:r>
            <a:r>
              <a:rPr lang="fr-FR" sz="2200" dirty="0">
                <a:solidFill>
                  <a:schemeClr val="accent5">
                    <a:lumMod val="50000"/>
                  </a:schemeClr>
                </a:solidFill>
              </a:rPr>
              <a:t> </a:t>
            </a:r>
            <a:r>
              <a:rPr lang="fr-FR" sz="2200" dirty="0" err="1">
                <a:solidFill>
                  <a:schemeClr val="accent5">
                    <a:lumMod val="50000"/>
                  </a:schemeClr>
                </a:solidFill>
              </a:rPr>
              <a:t>buying</a:t>
            </a:r>
            <a:r>
              <a:rPr lang="fr-FR" sz="2200" dirty="0">
                <a:solidFill>
                  <a:schemeClr val="accent5">
                    <a:lumMod val="50000"/>
                  </a:schemeClr>
                </a:solidFill>
              </a:rPr>
              <a:t> a house?</a:t>
            </a:r>
          </a:p>
          <a:p>
            <a:pPr marL="457200" indent="-457200" algn="l">
              <a:buFont typeface="+mj-lt"/>
              <a:buAutoNum type="arabicPeriod"/>
            </a:pPr>
            <a:endParaRPr lang="fr-FR" sz="2200" dirty="0">
              <a:solidFill>
                <a:schemeClr val="accent5">
                  <a:lumMod val="50000"/>
                </a:schemeClr>
              </a:solidFill>
            </a:endParaRPr>
          </a:p>
          <a:p>
            <a:pPr marL="457200" indent="-457200" algn="l">
              <a:buFont typeface="+mj-lt"/>
              <a:buAutoNum type="arabicPeriod"/>
            </a:pPr>
            <a:endParaRPr lang="fr-FR" sz="2200" dirty="0">
              <a:solidFill>
                <a:schemeClr val="accent5">
                  <a:lumMod val="50000"/>
                </a:schemeClr>
              </a:solidFill>
            </a:endParaRPr>
          </a:p>
          <a:p>
            <a:pPr marL="457200" indent="-457200" algn="l">
              <a:buFont typeface="+mj-lt"/>
              <a:buAutoNum type="arabicPeriod"/>
            </a:pPr>
            <a:r>
              <a:rPr lang="fr-FR" sz="2200" dirty="0" err="1">
                <a:solidFill>
                  <a:schemeClr val="accent5">
                    <a:lumMod val="50000"/>
                  </a:schemeClr>
                </a:solidFill>
              </a:rPr>
              <a:t>When</a:t>
            </a:r>
            <a:r>
              <a:rPr lang="fr-FR" sz="2200" dirty="0">
                <a:solidFill>
                  <a:schemeClr val="accent5">
                    <a:lumMod val="50000"/>
                  </a:schemeClr>
                </a:solidFill>
              </a:rPr>
              <a:t> are </a:t>
            </a:r>
            <a:r>
              <a:rPr lang="fr-FR" sz="2200" dirty="0" err="1">
                <a:solidFill>
                  <a:schemeClr val="accent5">
                    <a:lumMod val="50000"/>
                  </a:schemeClr>
                </a:solidFill>
              </a:rPr>
              <a:t>you</a:t>
            </a:r>
            <a:r>
              <a:rPr lang="fr-FR" sz="2200" dirty="0">
                <a:solidFill>
                  <a:schemeClr val="accent5">
                    <a:lumMod val="50000"/>
                  </a:schemeClr>
                </a:solidFill>
              </a:rPr>
              <a:t> </a:t>
            </a:r>
            <a:r>
              <a:rPr lang="fr-FR" sz="2200" dirty="0" err="1">
                <a:solidFill>
                  <a:schemeClr val="accent5">
                    <a:lumMod val="50000"/>
                  </a:schemeClr>
                </a:solidFill>
              </a:rPr>
              <a:t>coming</a:t>
            </a:r>
            <a:r>
              <a:rPr lang="fr-FR" sz="2200" dirty="0">
                <a:solidFill>
                  <a:schemeClr val="accent5">
                    <a:lumMod val="50000"/>
                  </a:schemeClr>
                </a:solidFill>
              </a:rPr>
              <a:t> to the party?</a:t>
            </a:r>
          </a:p>
          <a:p>
            <a:pPr marL="457200" indent="-457200" algn="l">
              <a:buFont typeface="+mj-lt"/>
              <a:buAutoNum type="arabicPeriod"/>
            </a:pPr>
            <a:endParaRPr lang="fr-FR" sz="2200" dirty="0">
              <a:solidFill>
                <a:schemeClr val="accent5">
                  <a:lumMod val="50000"/>
                </a:schemeClr>
              </a:solidFill>
            </a:endParaRPr>
          </a:p>
          <a:p>
            <a:pPr marL="457200" indent="-457200" algn="l">
              <a:buFont typeface="+mj-lt"/>
              <a:buAutoNum type="arabicPeriod"/>
            </a:pPr>
            <a:endParaRPr lang="fr-FR" sz="2200" dirty="0">
              <a:solidFill>
                <a:schemeClr val="accent5">
                  <a:lumMod val="50000"/>
                </a:schemeClr>
              </a:solidFill>
            </a:endParaRPr>
          </a:p>
          <a:p>
            <a:pPr marL="457200" indent="-457200" algn="l">
              <a:buFont typeface="+mj-lt"/>
              <a:buAutoNum type="arabicPeriod"/>
            </a:pPr>
            <a:r>
              <a:rPr lang="fr-FR" sz="2200" dirty="0" err="1">
                <a:solidFill>
                  <a:schemeClr val="accent5">
                    <a:lumMod val="50000"/>
                  </a:schemeClr>
                </a:solidFill>
              </a:rPr>
              <a:t>When</a:t>
            </a:r>
            <a:r>
              <a:rPr lang="fr-FR" sz="2200" dirty="0">
                <a:solidFill>
                  <a:schemeClr val="accent5">
                    <a:lumMod val="50000"/>
                  </a:schemeClr>
                </a:solidFill>
              </a:rPr>
              <a:t> are </a:t>
            </a:r>
            <a:r>
              <a:rPr lang="fr-FR" sz="2200" dirty="0" err="1">
                <a:solidFill>
                  <a:schemeClr val="accent5">
                    <a:lumMod val="50000"/>
                  </a:schemeClr>
                </a:solidFill>
              </a:rPr>
              <a:t>you</a:t>
            </a:r>
            <a:r>
              <a:rPr lang="fr-FR" sz="2200" dirty="0">
                <a:solidFill>
                  <a:schemeClr val="accent5">
                    <a:lumMod val="50000"/>
                  </a:schemeClr>
                </a:solidFill>
              </a:rPr>
              <a:t> </a:t>
            </a:r>
            <a:r>
              <a:rPr lang="fr-FR" sz="2200" dirty="0" err="1">
                <a:solidFill>
                  <a:schemeClr val="accent5">
                    <a:lumMod val="50000"/>
                  </a:schemeClr>
                </a:solidFill>
              </a:rPr>
              <a:t>eating</a:t>
            </a:r>
            <a:r>
              <a:rPr lang="fr-FR" sz="2200" dirty="0">
                <a:solidFill>
                  <a:schemeClr val="accent5">
                    <a:lumMod val="50000"/>
                  </a:schemeClr>
                </a:solidFill>
              </a:rPr>
              <a:t> </a:t>
            </a:r>
            <a:r>
              <a:rPr lang="fr-FR" sz="2200" dirty="0" err="1">
                <a:solidFill>
                  <a:schemeClr val="accent5">
                    <a:lumMod val="50000"/>
                  </a:schemeClr>
                </a:solidFill>
              </a:rPr>
              <a:t>your</a:t>
            </a:r>
            <a:r>
              <a:rPr lang="fr-FR" sz="2200" dirty="0">
                <a:solidFill>
                  <a:schemeClr val="accent5">
                    <a:lumMod val="50000"/>
                  </a:schemeClr>
                </a:solidFill>
              </a:rPr>
              <a:t> sandwich?</a:t>
            </a:r>
          </a:p>
          <a:p>
            <a:pPr marL="457200" indent="-457200" algn="l">
              <a:buFont typeface="+mj-lt"/>
              <a:buAutoNum type="arabicPeriod"/>
            </a:pPr>
            <a:endParaRPr lang="fr-FR" sz="2200" dirty="0">
              <a:solidFill>
                <a:schemeClr val="accent5">
                  <a:lumMod val="50000"/>
                </a:schemeClr>
              </a:solidFill>
            </a:endParaRPr>
          </a:p>
          <a:p>
            <a:pPr marL="457200" indent="-457200" algn="l">
              <a:buFont typeface="+mj-lt"/>
              <a:buAutoNum type="arabicPeriod"/>
            </a:pPr>
            <a:endParaRPr lang="fr-FR" sz="2200" dirty="0">
              <a:solidFill>
                <a:schemeClr val="accent5">
                  <a:lumMod val="50000"/>
                </a:schemeClr>
              </a:solidFill>
            </a:endParaRPr>
          </a:p>
          <a:p>
            <a:pPr marL="457200" indent="-457200" algn="l">
              <a:buFont typeface="+mj-lt"/>
              <a:buAutoNum type="arabicPeriod"/>
            </a:pPr>
            <a:r>
              <a:rPr lang="fr-FR" sz="2200" dirty="0" err="1">
                <a:solidFill>
                  <a:schemeClr val="accent5">
                    <a:lumMod val="50000"/>
                  </a:schemeClr>
                </a:solidFill>
              </a:rPr>
              <a:t>When</a:t>
            </a:r>
            <a:r>
              <a:rPr lang="fr-FR" sz="2200" dirty="0">
                <a:solidFill>
                  <a:schemeClr val="accent5">
                    <a:lumMod val="50000"/>
                  </a:schemeClr>
                </a:solidFill>
              </a:rPr>
              <a:t> are </a:t>
            </a:r>
            <a:r>
              <a:rPr lang="fr-FR" sz="2200" dirty="0" err="1">
                <a:solidFill>
                  <a:schemeClr val="accent5">
                    <a:lumMod val="50000"/>
                  </a:schemeClr>
                </a:solidFill>
              </a:rPr>
              <a:t>you</a:t>
            </a:r>
            <a:r>
              <a:rPr lang="fr-FR" sz="2200" dirty="0">
                <a:solidFill>
                  <a:schemeClr val="accent5">
                    <a:lumMod val="50000"/>
                  </a:schemeClr>
                </a:solidFill>
              </a:rPr>
              <a:t> </a:t>
            </a:r>
            <a:r>
              <a:rPr lang="fr-FR" sz="2200" dirty="0" err="1">
                <a:solidFill>
                  <a:schemeClr val="accent5">
                    <a:lumMod val="50000"/>
                  </a:schemeClr>
                </a:solidFill>
              </a:rPr>
              <a:t>going</a:t>
            </a:r>
            <a:r>
              <a:rPr lang="fr-FR" sz="2200" dirty="0">
                <a:solidFill>
                  <a:schemeClr val="accent5">
                    <a:lumMod val="50000"/>
                  </a:schemeClr>
                </a:solidFill>
              </a:rPr>
              <a:t> </a:t>
            </a:r>
            <a:r>
              <a:rPr lang="fr-FR" sz="2200" dirty="0" err="1">
                <a:solidFill>
                  <a:schemeClr val="accent5">
                    <a:lumMod val="50000"/>
                  </a:schemeClr>
                </a:solidFill>
              </a:rPr>
              <a:t>hiking</a:t>
            </a:r>
            <a:r>
              <a:rPr lang="fr-FR" sz="2200" dirty="0">
                <a:solidFill>
                  <a:schemeClr val="accent5">
                    <a:lumMod val="50000"/>
                  </a:schemeClr>
                </a:solidFill>
              </a:rPr>
              <a:t>?</a:t>
            </a:r>
          </a:p>
        </p:txBody>
      </p:sp>
      <p:sp>
        <p:nvSpPr>
          <p:cNvPr id="7" name="Rectangle 6">
            <a:extLst>
              <a:ext uri="{FF2B5EF4-FFF2-40B4-BE49-F238E27FC236}">
                <a16:creationId xmlns:a16="http://schemas.microsoft.com/office/drawing/2014/main" id="{D3C2C9DD-4C66-4D69-9BC8-6B17AD3B28BF}"/>
              </a:ext>
            </a:extLst>
          </p:cNvPr>
          <p:cNvSpPr/>
          <p:nvPr/>
        </p:nvSpPr>
        <p:spPr>
          <a:xfrm>
            <a:off x="6830726" y="1905401"/>
            <a:ext cx="4504024" cy="407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TextBox 8">
            <a:extLst>
              <a:ext uri="{FF2B5EF4-FFF2-40B4-BE49-F238E27FC236}">
                <a16:creationId xmlns:a16="http://schemas.microsoft.com/office/drawing/2014/main" id="{EA321399-AF4C-4673-9281-DC61FFB2A4CE}"/>
              </a:ext>
            </a:extLst>
          </p:cNvPr>
          <p:cNvSpPr txBox="1"/>
          <p:nvPr/>
        </p:nvSpPr>
        <p:spPr>
          <a:xfrm>
            <a:off x="990600" y="2362200"/>
            <a:ext cx="5295900" cy="461665"/>
          </a:xfrm>
          <a:prstGeom prst="rect">
            <a:avLst/>
          </a:prstGeom>
          <a:noFill/>
        </p:spPr>
        <p:txBody>
          <a:bodyPr wrap="square" rtlCol="0">
            <a:spAutoFit/>
          </a:bodyPr>
          <a:lstStyle/>
          <a:p>
            <a:pPr algn="l"/>
            <a:r>
              <a:rPr lang="fr-FR" sz="2400" b="1" dirty="0" err="1">
                <a:solidFill>
                  <a:srgbClr val="E87D1E"/>
                </a:solidFill>
              </a:rPr>
              <a:t>Wann</a:t>
            </a:r>
            <a:r>
              <a:rPr lang="fr-FR" sz="2400" b="1" dirty="0">
                <a:solidFill>
                  <a:srgbClr val="E87D1E"/>
                </a:solidFill>
              </a:rPr>
              <a:t> </a:t>
            </a:r>
            <a:r>
              <a:rPr lang="fr-FR" sz="2400" b="1" dirty="0" err="1">
                <a:solidFill>
                  <a:srgbClr val="E87D1E"/>
                </a:solidFill>
              </a:rPr>
              <a:t>kaufst</a:t>
            </a:r>
            <a:r>
              <a:rPr lang="fr-FR" sz="2400" b="1" dirty="0">
                <a:solidFill>
                  <a:srgbClr val="E87D1E"/>
                </a:solidFill>
              </a:rPr>
              <a:t> du </a:t>
            </a:r>
            <a:r>
              <a:rPr lang="fr-FR" sz="2400" b="1" dirty="0" err="1">
                <a:solidFill>
                  <a:srgbClr val="E87D1E"/>
                </a:solidFill>
              </a:rPr>
              <a:t>ein</a:t>
            </a:r>
            <a:r>
              <a:rPr lang="fr-FR" sz="2400" b="1" dirty="0">
                <a:solidFill>
                  <a:srgbClr val="E87D1E"/>
                </a:solidFill>
              </a:rPr>
              <a:t> </a:t>
            </a:r>
            <a:r>
              <a:rPr lang="fr-FR" sz="2400" b="1" dirty="0" err="1">
                <a:solidFill>
                  <a:srgbClr val="E87D1E"/>
                </a:solidFill>
              </a:rPr>
              <a:t>Haus</a:t>
            </a:r>
            <a:r>
              <a:rPr lang="fr-FR" sz="2400" b="1" dirty="0">
                <a:solidFill>
                  <a:srgbClr val="E87D1E"/>
                </a:solidFill>
              </a:rPr>
              <a:t>?</a:t>
            </a:r>
          </a:p>
        </p:txBody>
      </p:sp>
      <p:sp>
        <p:nvSpPr>
          <p:cNvPr id="10" name="TextBox 9">
            <a:extLst>
              <a:ext uri="{FF2B5EF4-FFF2-40B4-BE49-F238E27FC236}">
                <a16:creationId xmlns:a16="http://schemas.microsoft.com/office/drawing/2014/main" id="{59DBB1D2-85A7-40AD-B734-AAB64DC01EAB}"/>
              </a:ext>
            </a:extLst>
          </p:cNvPr>
          <p:cNvSpPr txBox="1"/>
          <p:nvPr/>
        </p:nvSpPr>
        <p:spPr>
          <a:xfrm>
            <a:off x="7167276" y="2323943"/>
            <a:ext cx="4643724" cy="430887"/>
          </a:xfrm>
          <a:prstGeom prst="rect">
            <a:avLst/>
          </a:prstGeom>
          <a:noFill/>
        </p:spPr>
        <p:txBody>
          <a:bodyPr wrap="square" rtlCol="0">
            <a:spAutoFit/>
          </a:bodyPr>
          <a:lstStyle/>
          <a:p>
            <a:pPr algn="l"/>
            <a:r>
              <a:rPr lang="fr-FR" sz="2200" b="1" dirty="0" err="1">
                <a:solidFill>
                  <a:srgbClr val="E87D1E"/>
                </a:solidFill>
              </a:rPr>
              <a:t>Wenn</a:t>
            </a:r>
            <a:r>
              <a:rPr lang="fr-FR" sz="2200" b="1" dirty="0">
                <a:solidFill>
                  <a:srgbClr val="E87D1E"/>
                </a:solidFill>
              </a:rPr>
              <a:t> </a:t>
            </a:r>
            <a:r>
              <a:rPr lang="fr-FR" sz="2200" b="1" dirty="0" err="1">
                <a:solidFill>
                  <a:srgbClr val="E87D1E"/>
                </a:solidFill>
              </a:rPr>
              <a:t>ich</a:t>
            </a:r>
            <a:r>
              <a:rPr lang="fr-FR" sz="2200" b="1" dirty="0">
                <a:solidFill>
                  <a:srgbClr val="E87D1E"/>
                </a:solidFill>
              </a:rPr>
              <a:t> </a:t>
            </a:r>
            <a:r>
              <a:rPr lang="fr-FR" sz="2200" b="1" dirty="0" err="1">
                <a:solidFill>
                  <a:srgbClr val="E87D1E"/>
                </a:solidFill>
              </a:rPr>
              <a:t>genug</a:t>
            </a:r>
            <a:r>
              <a:rPr lang="fr-FR" sz="2200" b="1" dirty="0">
                <a:solidFill>
                  <a:srgbClr val="E87D1E"/>
                </a:solidFill>
              </a:rPr>
              <a:t> </a:t>
            </a:r>
            <a:r>
              <a:rPr lang="fr-FR" sz="2200" b="1" dirty="0" err="1">
                <a:solidFill>
                  <a:srgbClr val="E87D1E"/>
                </a:solidFill>
              </a:rPr>
              <a:t>Geld</a:t>
            </a:r>
            <a:r>
              <a:rPr lang="fr-FR" sz="2200" b="1" dirty="0">
                <a:solidFill>
                  <a:srgbClr val="E87D1E"/>
                </a:solidFill>
              </a:rPr>
              <a:t> </a:t>
            </a:r>
            <a:r>
              <a:rPr lang="fr-FR" sz="2200" b="1" dirty="0" err="1">
                <a:solidFill>
                  <a:srgbClr val="E87D1E"/>
                </a:solidFill>
              </a:rPr>
              <a:t>verdiene</a:t>
            </a:r>
            <a:r>
              <a:rPr lang="fr-FR" sz="2200" b="1" dirty="0">
                <a:solidFill>
                  <a:srgbClr val="E87D1E"/>
                </a:solidFill>
              </a:rPr>
              <a:t>.</a:t>
            </a:r>
          </a:p>
        </p:txBody>
      </p:sp>
      <p:sp>
        <p:nvSpPr>
          <p:cNvPr id="11" name="TextBox 10">
            <a:extLst>
              <a:ext uri="{FF2B5EF4-FFF2-40B4-BE49-F238E27FC236}">
                <a16:creationId xmlns:a16="http://schemas.microsoft.com/office/drawing/2014/main" id="{B9986D0D-F208-4CCB-9AF8-1BCEA3CCA1ED}"/>
              </a:ext>
            </a:extLst>
          </p:cNvPr>
          <p:cNvSpPr txBox="1"/>
          <p:nvPr/>
        </p:nvSpPr>
        <p:spPr>
          <a:xfrm>
            <a:off x="990600" y="3319165"/>
            <a:ext cx="6153150" cy="446276"/>
          </a:xfrm>
          <a:prstGeom prst="rect">
            <a:avLst/>
          </a:prstGeom>
          <a:noFill/>
        </p:spPr>
        <p:txBody>
          <a:bodyPr wrap="square" rtlCol="0">
            <a:spAutoFit/>
          </a:bodyPr>
          <a:lstStyle/>
          <a:p>
            <a:pPr algn="l"/>
            <a:r>
              <a:rPr lang="fr-FR" sz="2300" b="1" dirty="0" err="1">
                <a:solidFill>
                  <a:srgbClr val="E87D1E"/>
                </a:solidFill>
              </a:rPr>
              <a:t>Wann</a:t>
            </a:r>
            <a:r>
              <a:rPr lang="fr-FR" sz="2300" b="1" dirty="0">
                <a:solidFill>
                  <a:srgbClr val="E87D1E"/>
                </a:solidFill>
              </a:rPr>
              <a:t> </a:t>
            </a:r>
            <a:r>
              <a:rPr lang="fr-FR" sz="2300" b="1" dirty="0" err="1">
                <a:solidFill>
                  <a:srgbClr val="E87D1E"/>
                </a:solidFill>
              </a:rPr>
              <a:t>kommst</a:t>
            </a:r>
            <a:r>
              <a:rPr lang="fr-FR" sz="2300" b="1" dirty="0">
                <a:solidFill>
                  <a:srgbClr val="E87D1E"/>
                </a:solidFill>
              </a:rPr>
              <a:t> du </a:t>
            </a:r>
            <a:r>
              <a:rPr lang="fr-FR" sz="2300" b="1" dirty="0" err="1">
                <a:solidFill>
                  <a:srgbClr val="E87D1E"/>
                </a:solidFill>
              </a:rPr>
              <a:t>zur</a:t>
            </a:r>
            <a:r>
              <a:rPr lang="fr-FR" sz="2300" b="1" dirty="0">
                <a:solidFill>
                  <a:srgbClr val="E87D1E"/>
                </a:solidFill>
              </a:rPr>
              <a:t> Party?</a:t>
            </a:r>
          </a:p>
        </p:txBody>
      </p:sp>
      <p:sp>
        <p:nvSpPr>
          <p:cNvPr id="13" name="TextBox 12">
            <a:extLst>
              <a:ext uri="{FF2B5EF4-FFF2-40B4-BE49-F238E27FC236}">
                <a16:creationId xmlns:a16="http://schemas.microsoft.com/office/drawing/2014/main" id="{1670128B-B53B-457E-8749-1C0757145007}"/>
              </a:ext>
            </a:extLst>
          </p:cNvPr>
          <p:cNvSpPr txBox="1"/>
          <p:nvPr/>
        </p:nvSpPr>
        <p:spPr>
          <a:xfrm>
            <a:off x="7167276" y="3277655"/>
            <a:ext cx="4895850" cy="446276"/>
          </a:xfrm>
          <a:prstGeom prst="rect">
            <a:avLst/>
          </a:prstGeom>
          <a:noFill/>
        </p:spPr>
        <p:txBody>
          <a:bodyPr wrap="square" rtlCol="0">
            <a:spAutoFit/>
          </a:bodyPr>
          <a:lstStyle/>
          <a:p>
            <a:pPr algn="l"/>
            <a:r>
              <a:rPr lang="fr-FR" sz="2300" b="1" dirty="0" err="1">
                <a:solidFill>
                  <a:srgbClr val="E87D1E"/>
                </a:solidFill>
              </a:rPr>
              <a:t>Wenn</a:t>
            </a:r>
            <a:r>
              <a:rPr lang="fr-FR" sz="2300" b="1" dirty="0">
                <a:solidFill>
                  <a:srgbClr val="E87D1E"/>
                </a:solidFill>
              </a:rPr>
              <a:t> </a:t>
            </a:r>
            <a:r>
              <a:rPr lang="fr-FR" sz="2300" b="1" dirty="0" err="1">
                <a:solidFill>
                  <a:srgbClr val="E87D1E"/>
                </a:solidFill>
              </a:rPr>
              <a:t>ich</a:t>
            </a:r>
            <a:r>
              <a:rPr lang="fr-FR" sz="2300" b="1" dirty="0">
                <a:solidFill>
                  <a:srgbClr val="E87D1E"/>
                </a:solidFill>
              </a:rPr>
              <a:t> </a:t>
            </a:r>
            <a:r>
              <a:rPr lang="fr-FR" sz="2300" b="1" dirty="0" err="1">
                <a:solidFill>
                  <a:srgbClr val="E87D1E"/>
                </a:solidFill>
              </a:rPr>
              <a:t>mein</a:t>
            </a:r>
            <a:r>
              <a:rPr lang="fr-FR" sz="2300" b="1" dirty="0">
                <a:solidFill>
                  <a:srgbClr val="E87D1E"/>
                </a:solidFill>
              </a:rPr>
              <a:t> </a:t>
            </a:r>
            <a:r>
              <a:rPr lang="fr-FR" sz="2300" b="1" dirty="0" err="1">
                <a:solidFill>
                  <a:srgbClr val="E87D1E"/>
                </a:solidFill>
              </a:rPr>
              <a:t>neues</a:t>
            </a:r>
            <a:r>
              <a:rPr lang="fr-FR" sz="2300" b="1" dirty="0">
                <a:solidFill>
                  <a:srgbClr val="E87D1E"/>
                </a:solidFill>
              </a:rPr>
              <a:t> </a:t>
            </a:r>
            <a:r>
              <a:rPr lang="fr-FR" sz="2300" b="1" dirty="0" err="1">
                <a:solidFill>
                  <a:srgbClr val="E87D1E"/>
                </a:solidFill>
              </a:rPr>
              <a:t>Kleid</a:t>
            </a:r>
            <a:r>
              <a:rPr lang="fr-FR" sz="2300" b="1" dirty="0">
                <a:solidFill>
                  <a:srgbClr val="E87D1E"/>
                </a:solidFill>
              </a:rPr>
              <a:t> </a:t>
            </a:r>
            <a:r>
              <a:rPr lang="fr-FR" sz="2300" b="1" dirty="0" err="1">
                <a:solidFill>
                  <a:srgbClr val="E87D1E"/>
                </a:solidFill>
              </a:rPr>
              <a:t>finde</a:t>
            </a:r>
            <a:r>
              <a:rPr lang="fr-FR" sz="2300" b="1" dirty="0">
                <a:solidFill>
                  <a:srgbClr val="E87D1E"/>
                </a:solidFill>
              </a:rPr>
              <a:t>.</a:t>
            </a:r>
          </a:p>
        </p:txBody>
      </p:sp>
      <p:sp>
        <p:nvSpPr>
          <p:cNvPr id="14" name="TextBox 13">
            <a:extLst>
              <a:ext uri="{FF2B5EF4-FFF2-40B4-BE49-F238E27FC236}">
                <a16:creationId xmlns:a16="http://schemas.microsoft.com/office/drawing/2014/main" id="{31296B97-9ED5-4B0C-AC69-4736D5D864DB}"/>
              </a:ext>
            </a:extLst>
          </p:cNvPr>
          <p:cNvSpPr txBox="1"/>
          <p:nvPr/>
        </p:nvSpPr>
        <p:spPr>
          <a:xfrm>
            <a:off x="971550" y="4316459"/>
            <a:ext cx="4998176" cy="461665"/>
          </a:xfrm>
          <a:prstGeom prst="rect">
            <a:avLst/>
          </a:prstGeom>
          <a:noFill/>
        </p:spPr>
        <p:txBody>
          <a:bodyPr wrap="square" rtlCol="0">
            <a:spAutoFit/>
          </a:bodyPr>
          <a:lstStyle/>
          <a:p>
            <a:pPr algn="l"/>
            <a:r>
              <a:rPr lang="fr-FR" sz="2400" b="1" dirty="0" err="1">
                <a:solidFill>
                  <a:srgbClr val="E87D1E"/>
                </a:solidFill>
              </a:rPr>
              <a:t>Wann</a:t>
            </a:r>
            <a:r>
              <a:rPr lang="fr-FR" sz="2400" b="1" dirty="0">
                <a:solidFill>
                  <a:srgbClr val="E87D1E"/>
                </a:solidFill>
              </a:rPr>
              <a:t> </a:t>
            </a:r>
            <a:r>
              <a:rPr lang="fr-FR" sz="2400" b="1" dirty="0" err="1">
                <a:solidFill>
                  <a:srgbClr val="E87D1E"/>
                </a:solidFill>
              </a:rPr>
              <a:t>isst</a:t>
            </a:r>
            <a:r>
              <a:rPr lang="fr-FR" sz="2400" b="1" dirty="0">
                <a:solidFill>
                  <a:srgbClr val="E87D1E"/>
                </a:solidFill>
              </a:rPr>
              <a:t> du </a:t>
            </a:r>
            <a:r>
              <a:rPr lang="fr-FR" sz="2400" b="1" dirty="0" err="1">
                <a:solidFill>
                  <a:srgbClr val="E87D1E"/>
                </a:solidFill>
              </a:rPr>
              <a:t>dein</a:t>
            </a:r>
            <a:r>
              <a:rPr lang="fr-FR" sz="2400" b="1" dirty="0">
                <a:solidFill>
                  <a:srgbClr val="E87D1E"/>
                </a:solidFill>
              </a:rPr>
              <a:t> </a:t>
            </a:r>
            <a:r>
              <a:rPr lang="fr-FR" sz="2400" b="1" dirty="0" err="1">
                <a:solidFill>
                  <a:srgbClr val="E87D1E"/>
                </a:solidFill>
              </a:rPr>
              <a:t>Butterbrot</a:t>
            </a:r>
            <a:r>
              <a:rPr lang="fr-FR" sz="2400" b="1" dirty="0">
                <a:solidFill>
                  <a:srgbClr val="E87D1E"/>
                </a:solidFill>
              </a:rPr>
              <a:t>?</a:t>
            </a:r>
          </a:p>
        </p:txBody>
      </p:sp>
      <p:sp>
        <p:nvSpPr>
          <p:cNvPr id="15" name="Rectangle 14">
            <a:extLst>
              <a:ext uri="{FF2B5EF4-FFF2-40B4-BE49-F238E27FC236}">
                <a16:creationId xmlns:a16="http://schemas.microsoft.com/office/drawing/2014/main" id="{F5F85417-3644-4473-A8BB-CF136F3517F2}"/>
              </a:ext>
            </a:extLst>
          </p:cNvPr>
          <p:cNvSpPr/>
          <p:nvPr/>
        </p:nvSpPr>
        <p:spPr>
          <a:xfrm>
            <a:off x="6678326" y="3963428"/>
            <a:ext cx="3543300" cy="438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TextBox 15">
            <a:extLst>
              <a:ext uri="{FF2B5EF4-FFF2-40B4-BE49-F238E27FC236}">
                <a16:creationId xmlns:a16="http://schemas.microsoft.com/office/drawing/2014/main" id="{F6B5A56C-05FD-47B6-853E-4DE031B2F9F9}"/>
              </a:ext>
            </a:extLst>
          </p:cNvPr>
          <p:cNvSpPr txBox="1"/>
          <p:nvPr/>
        </p:nvSpPr>
        <p:spPr>
          <a:xfrm>
            <a:off x="7154576" y="4324931"/>
            <a:ext cx="3962400" cy="461665"/>
          </a:xfrm>
          <a:prstGeom prst="rect">
            <a:avLst/>
          </a:prstGeom>
          <a:noFill/>
        </p:spPr>
        <p:txBody>
          <a:bodyPr wrap="square" rtlCol="0">
            <a:spAutoFit/>
          </a:bodyPr>
          <a:lstStyle/>
          <a:p>
            <a:pPr algn="l"/>
            <a:r>
              <a:rPr lang="fr-FR" sz="2400" b="1" dirty="0" err="1">
                <a:solidFill>
                  <a:srgbClr val="E87D1E"/>
                </a:solidFill>
              </a:rPr>
              <a:t>Wenn</a:t>
            </a:r>
            <a:r>
              <a:rPr lang="fr-FR" sz="2400" b="1" dirty="0">
                <a:solidFill>
                  <a:srgbClr val="E87D1E"/>
                </a:solidFill>
              </a:rPr>
              <a:t> </a:t>
            </a:r>
            <a:r>
              <a:rPr lang="fr-FR" sz="2400" b="1" dirty="0" err="1">
                <a:solidFill>
                  <a:srgbClr val="E87D1E"/>
                </a:solidFill>
              </a:rPr>
              <a:t>ich</a:t>
            </a:r>
            <a:r>
              <a:rPr lang="fr-FR" sz="2400" b="1" dirty="0">
                <a:solidFill>
                  <a:srgbClr val="E87D1E"/>
                </a:solidFill>
              </a:rPr>
              <a:t> Hunger </a:t>
            </a:r>
            <a:r>
              <a:rPr lang="fr-FR" sz="2400" b="1" dirty="0" err="1">
                <a:solidFill>
                  <a:srgbClr val="E87D1E"/>
                </a:solidFill>
              </a:rPr>
              <a:t>habe</a:t>
            </a:r>
            <a:r>
              <a:rPr lang="fr-FR" sz="2400" b="1" dirty="0">
                <a:solidFill>
                  <a:srgbClr val="E87D1E"/>
                </a:solidFill>
              </a:rPr>
              <a:t>.</a:t>
            </a:r>
          </a:p>
        </p:txBody>
      </p:sp>
      <p:sp>
        <p:nvSpPr>
          <p:cNvPr id="17" name="TextBox 16">
            <a:extLst>
              <a:ext uri="{FF2B5EF4-FFF2-40B4-BE49-F238E27FC236}">
                <a16:creationId xmlns:a16="http://schemas.microsoft.com/office/drawing/2014/main" id="{B079B46A-595A-4CAB-837D-9F0A6FFF8935}"/>
              </a:ext>
            </a:extLst>
          </p:cNvPr>
          <p:cNvSpPr txBox="1"/>
          <p:nvPr/>
        </p:nvSpPr>
        <p:spPr>
          <a:xfrm>
            <a:off x="971550" y="5329142"/>
            <a:ext cx="5124450" cy="461665"/>
          </a:xfrm>
          <a:prstGeom prst="rect">
            <a:avLst/>
          </a:prstGeom>
          <a:noFill/>
        </p:spPr>
        <p:txBody>
          <a:bodyPr wrap="square" rtlCol="0">
            <a:spAutoFit/>
          </a:bodyPr>
          <a:lstStyle/>
          <a:p>
            <a:pPr algn="l"/>
            <a:r>
              <a:rPr lang="fr-FR" sz="2400" b="1" dirty="0" err="1">
                <a:solidFill>
                  <a:srgbClr val="E87D1E"/>
                </a:solidFill>
              </a:rPr>
              <a:t>Wann</a:t>
            </a:r>
            <a:r>
              <a:rPr lang="fr-FR" sz="2400" b="1" dirty="0">
                <a:solidFill>
                  <a:srgbClr val="E87D1E"/>
                </a:solidFill>
              </a:rPr>
              <a:t> </a:t>
            </a:r>
            <a:r>
              <a:rPr lang="fr-FR" sz="2400" b="1" dirty="0" err="1">
                <a:solidFill>
                  <a:srgbClr val="E87D1E"/>
                </a:solidFill>
              </a:rPr>
              <a:t>gehst</a:t>
            </a:r>
            <a:r>
              <a:rPr lang="fr-FR" sz="2400" b="1" dirty="0">
                <a:solidFill>
                  <a:srgbClr val="E87D1E"/>
                </a:solidFill>
              </a:rPr>
              <a:t> du </a:t>
            </a:r>
            <a:r>
              <a:rPr lang="fr-FR" sz="2400" b="1" dirty="0" err="1">
                <a:solidFill>
                  <a:srgbClr val="E87D1E"/>
                </a:solidFill>
              </a:rPr>
              <a:t>wandern</a:t>
            </a:r>
            <a:r>
              <a:rPr lang="fr-FR" sz="2400" b="1" dirty="0">
                <a:solidFill>
                  <a:srgbClr val="E87D1E"/>
                </a:solidFill>
              </a:rPr>
              <a:t>?</a:t>
            </a:r>
          </a:p>
        </p:txBody>
      </p:sp>
      <p:sp>
        <p:nvSpPr>
          <p:cNvPr id="18" name="Rectangle 17">
            <a:extLst>
              <a:ext uri="{FF2B5EF4-FFF2-40B4-BE49-F238E27FC236}">
                <a16:creationId xmlns:a16="http://schemas.microsoft.com/office/drawing/2014/main" id="{415DE226-A350-4DB3-A1DC-6DC5C66CC702}"/>
              </a:ext>
            </a:extLst>
          </p:cNvPr>
          <p:cNvSpPr/>
          <p:nvPr/>
        </p:nvSpPr>
        <p:spPr>
          <a:xfrm>
            <a:off x="6762750" y="4937894"/>
            <a:ext cx="3924300"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TextBox 18">
            <a:extLst>
              <a:ext uri="{FF2B5EF4-FFF2-40B4-BE49-F238E27FC236}">
                <a16:creationId xmlns:a16="http://schemas.microsoft.com/office/drawing/2014/main" id="{B9E8EBF3-DBCC-44E4-84D1-0CA000EBF2C0}"/>
              </a:ext>
            </a:extLst>
          </p:cNvPr>
          <p:cNvSpPr txBox="1"/>
          <p:nvPr/>
        </p:nvSpPr>
        <p:spPr>
          <a:xfrm>
            <a:off x="7167276" y="5295866"/>
            <a:ext cx="4337328" cy="461665"/>
          </a:xfrm>
          <a:prstGeom prst="rect">
            <a:avLst/>
          </a:prstGeom>
          <a:noFill/>
        </p:spPr>
        <p:txBody>
          <a:bodyPr wrap="square" rtlCol="0">
            <a:spAutoFit/>
          </a:bodyPr>
          <a:lstStyle/>
          <a:p>
            <a:pPr algn="l"/>
            <a:r>
              <a:rPr lang="fr-FR" sz="2400" b="1" dirty="0" err="1">
                <a:solidFill>
                  <a:srgbClr val="E87D1E"/>
                </a:solidFill>
              </a:rPr>
              <a:t>Wenn</a:t>
            </a:r>
            <a:r>
              <a:rPr lang="fr-FR" sz="2400" b="1" dirty="0">
                <a:solidFill>
                  <a:srgbClr val="E87D1E"/>
                </a:solidFill>
              </a:rPr>
              <a:t> es warm </a:t>
            </a:r>
            <a:r>
              <a:rPr lang="fr-FR" sz="2400" b="1" dirty="0" err="1">
                <a:solidFill>
                  <a:srgbClr val="E87D1E"/>
                </a:solidFill>
              </a:rPr>
              <a:t>ist</a:t>
            </a:r>
            <a:r>
              <a:rPr lang="fr-FR" sz="2400" b="1" dirty="0">
                <a:solidFill>
                  <a:srgbClr val="E87D1E"/>
                </a:solidFill>
              </a:rPr>
              <a:t>.</a:t>
            </a:r>
          </a:p>
        </p:txBody>
      </p:sp>
      <p:sp>
        <p:nvSpPr>
          <p:cNvPr id="12" name="Rectangle 11">
            <a:extLst>
              <a:ext uri="{FF2B5EF4-FFF2-40B4-BE49-F238E27FC236}">
                <a16:creationId xmlns:a16="http://schemas.microsoft.com/office/drawing/2014/main" id="{A4441B4D-46EF-4594-8A7F-E45E80CCE81D}"/>
              </a:ext>
            </a:extLst>
          </p:cNvPr>
          <p:cNvSpPr/>
          <p:nvPr/>
        </p:nvSpPr>
        <p:spPr>
          <a:xfrm>
            <a:off x="6691026" y="2976050"/>
            <a:ext cx="4152900" cy="4233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8966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1" grpId="0"/>
      <p:bldP spid="13" grpId="0"/>
      <p:bldP spid="14" grpId="0"/>
      <p:bldP spid="15" grpId="0" animBg="1"/>
      <p:bldP spid="16" grpId="0"/>
      <p:bldP spid="17" grpId="0"/>
      <p:bldP spid="18" grpId="0" animBg="1"/>
      <p:bldP spid="19" grpId="0"/>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123266"/>
            <a:ext cx="8215482" cy="1485422"/>
          </a:xfrm>
        </p:spPr>
        <p:txBody>
          <a:bodyPr>
            <a:normAutofit/>
          </a:bodyPr>
          <a:lstStyle/>
          <a:p>
            <a:pPr algn="l"/>
            <a:r>
              <a:rPr lang="en-GB" sz="4000" b="1" dirty="0">
                <a:solidFill>
                  <a:prstClr val="white"/>
                </a:solidFill>
              </a:rPr>
              <a:t>Dreams and Goals</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2865977"/>
            <a:ext cx="7540978" cy="1539932"/>
          </a:xfrm>
        </p:spPr>
        <p:txBody>
          <a:bodyPr>
            <a:noAutofit/>
          </a:bodyPr>
          <a:lstStyle/>
          <a:p>
            <a:pPr algn="l"/>
            <a:r>
              <a:rPr lang="en-GB" sz="3000" dirty="0">
                <a:solidFill>
                  <a:prstClr val="white"/>
                </a:solidFill>
              </a:rPr>
              <a:t>Authentic non-fiction texts</a:t>
            </a:r>
          </a:p>
          <a:p>
            <a:pPr algn="l"/>
            <a:r>
              <a:rPr lang="en-GB" sz="3000" dirty="0">
                <a:solidFill>
                  <a:prstClr val="white"/>
                </a:solidFill>
              </a:rPr>
              <a:t>Preposition </a:t>
            </a:r>
            <a:r>
              <a:rPr lang="en-GB" sz="3000" i="1" dirty="0" err="1">
                <a:solidFill>
                  <a:prstClr val="white"/>
                </a:solidFill>
              </a:rPr>
              <a:t>aus</a:t>
            </a:r>
            <a:r>
              <a:rPr lang="en-GB" sz="3000" i="1" dirty="0">
                <a:solidFill>
                  <a:prstClr val="white"/>
                </a:solidFill>
              </a:rPr>
              <a:t> </a:t>
            </a:r>
            <a:r>
              <a:rPr lang="en-GB" sz="3000" dirty="0">
                <a:solidFill>
                  <a:prstClr val="white"/>
                </a:solidFill>
              </a:rPr>
              <a:t>+ R3 (dative) </a:t>
            </a:r>
            <a:br>
              <a:rPr lang="en-GB" sz="3000" dirty="0">
                <a:solidFill>
                  <a:prstClr val="white"/>
                </a:solidFill>
              </a:rPr>
            </a:br>
            <a:r>
              <a:rPr lang="en-GB" sz="3000" dirty="0">
                <a:solidFill>
                  <a:prstClr val="white"/>
                </a:solidFill>
              </a:rPr>
              <a:t>(vs </a:t>
            </a:r>
            <a:r>
              <a:rPr lang="en-GB" sz="3000" i="1" dirty="0">
                <a:solidFill>
                  <a:prstClr val="white"/>
                </a:solidFill>
              </a:rPr>
              <a:t>von</a:t>
            </a:r>
            <a:r>
              <a:rPr lang="en-GB" sz="3000" dirty="0">
                <a:solidFill>
                  <a:prstClr val="white"/>
                </a:solidFill>
              </a:rPr>
              <a:t> to mean from)</a:t>
            </a:r>
            <a:endParaRPr lang="en-US" sz="2400" dirty="0"/>
          </a:p>
          <a:p>
            <a:pPr algn="l"/>
            <a:endParaRPr lang="en-GB" sz="3000" dirty="0">
              <a:solidFill>
                <a:prstClr val="white"/>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11666" y="487102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6 - Lesson 69</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211666" y="5668246"/>
            <a:ext cx="4869785"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Natalie Finlayson / Catherine Morris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21</a:t>
            </a:r>
            <a:r>
              <a:rPr lang="en-GB" sz="1400" dirty="0">
                <a:solidFill>
                  <a:prstClr val="white"/>
                </a:solidFill>
                <a:latin typeface="Century Gothic" panose="020B0502020202020204" pitchFamily="34" charset="0"/>
              </a:rPr>
              <a:t>/07/21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170040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nitor, Screen, Flat, Lcd, Black, Lightweight, Tv">
            <a:extLst>
              <a:ext uri="{FF2B5EF4-FFF2-40B4-BE49-F238E27FC236}">
                <a16:creationId xmlns:a16="http://schemas.microsoft.com/office/drawing/2014/main" id="{FE38E648-5E0B-4690-9321-7B9AB58AB8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499"/>
          <a:stretch/>
        </p:blipFill>
        <p:spPr bwMode="auto">
          <a:xfrm>
            <a:off x="0" y="1163991"/>
            <a:ext cx="12055641" cy="52729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B7513B1-F094-4A11-870B-EF69CC1540DA}"/>
              </a:ext>
            </a:extLst>
          </p:cNvPr>
          <p:cNvSpPr/>
          <p:nvPr/>
        </p:nvSpPr>
        <p:spPr>
          <a:xfrm>
            <a:off x="323600" y="1376471"/>
            <a:ext cx="11380294" cy="4850866"/>
          </a:xfrm>
          <a:prstGeom prst="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5857874" cy="869950"/>
          </a:xfrm>
          <a:prstGeom prst="rect">
            <a:avLst/>
          </a:prstGeom>
        </p:spPr>
      </p:pic>
      <p:sp>
        <p:nvSpPr>
          <p:cNvPr id="4" name="Title 3"/>
          <p:cNvSpPr>
            <a:spLocks noGrp="1"/>
          </p:cNvSpPr>
          <p:nvPr>
            <p:ph type="title"/>
          </p:nvPr>
        </p:nvSpPr>
        <p:spPr>
          <a:xfrm>
            <a:off x="1" y="294041"/>
            <a:ext cx="5390146" cy="707849"/>
          </a:xfrm>
        </p:spPr>
        <p:txBody>
          <a:bodyPr>
            <a:normAutofit/>
          </a:bodyPr>
          <a:lstStyle/>
          <a:p>
            <a:r>
              <a:rPr lang="en-GB" sz="2900" b="1" dirty="0">
                <a:solidFill>
                  <a:schemeClr val="bg1"/>
                </a:solidFill>
              </a:rPr>
              <a:t>Ich </a:t>
            </a:r>
            <a:r>
              <a:rPr lang="en-GB" sz="2900" b="1" dirty="0" err="1">
                <a:solidFill>
                  <a:schemeClr val="bg1"/>
                </a:solidFill>
              </a:rPr>
              <a:t>lebe</a:t>
            </a:r>
            <a:r>
              <a:rPr lang="en-GB" sz="2900" b="1" dirty="0">
                <a:solidFill>
                  <a:schemeClr val="bg1"/>
                </a:solidFill>
              </a:rPr>
              <a:t> </a:t>
            </a:r>
            <a:r>
              <a:rPr lang="en-GB" sz="2900" b="1" dirty="0" err="1">
                <a:solidFill>
                  <a:schemeClr val="bg1"/>
                </a:solidFill>
              </a:rPr>
              <a:t>für</a:t>
            </a:r>
            <a:r>
              <a:rPr lang="en-GB" sz="2900" b="1" dirty="0">
                <a:solidFill>
                  <a:schemeClr val="bg1"/>
                </a:solidFill>
              </a:rPr>
              <a:t> den </a:t>
            </a:r>
            <a:r>
              <a:rPr lang="en-GB" sz="2900" b="1" dirty="0" err="1">
                <a:solidFill>
                  <a:schemeClr val="bg1"/>
                </a:solidFill>
              </a:rPr>
              <a:t>Fußball</a:t>
            </a:r>
            <a:r>
              <a:rPr lang="en-GB" sz="2900" b="1" dirty="0">
                <a:solidFill>
                  <a:schemeClr val="bg1"/>
                </a:solidFill>
              </a:rPr>
              <a:t> 1/3</a:t>
            </a:r>
          </a:p>
        </p:txBody>
      </p:sp>
      <p:sp>
        <p:nvSpPr>
          <p:cNvPr id="7" name="Rounded Rectangle 11">
            <a:extLst>
              <a:ext uri="{FF2B5EF4-FFF2-40B4-BE49-F238E27FC236}">
                <a16:creationId xmlns:a16="http://schemas.microsoft.com/office/drawing/2014/main" id="{9B931AA2-4AA9-4ADE-A169-CB15C10A0B74}"/>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5">
            <a:extLst>
              <a:ext uri="{FF2B5EF4-FFF2-40B4-BE49-F238E27FC236}">
                <a16:creationId xmlns:a16="http://schemas.microsoft.com/office/drawing/2014/main" id="{7C02684D-A375-4D5A-B29E-79228B49DCD4}"/>
              </a:ext>
            </a:extLst>
          </p:cNvPr>
          <p:cNvSpPr>
            <a:spLocks noChangeArrowheads="1"/>
          </p:cNvSpPr>
          <p:nvPr/>
        </p:nvSpPr>
        <p:spPr bwMode="auto">
          <a:xfrm>
            <a:off x="323601" y="1376471"/>
            <a:ext cx="88591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AT" altLang="zh-CN" sz="230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Michael aus </a:t>
            </a:r>
            <a:r>
              <a:rPr kumimoji="0" lang="de-AT" altLang="zh-CN" sz="2300" u="none" strike="noStrike" kern="1200" cap="none" spc="0" normalizeH="0" baseline="0" noProof="0" dirty="0" err="1">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Kumberg</a:t>
            </a:r>
            <a:r>
              <a:rPr kumimoji="0" lang="de-AT" altLang="zh-CN" sz="230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 </a:t>
            </a:r>
            <a:r>
              <a:rPr kumimoji="0" lang="de-AT" altLang="zh-CN" sz="2300" b="1"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w</a:t>
            </a:r>
            <a:r>
              <a:rPr kumimoji="0" lang="de-AT" altLang="zh-CN" sz="230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ill Profifußballer </a:t>
            </a:r>
            <a:r>
              <a:rPr kumimoji="0" lang="de-AT" altLang="zh-CN" sz="2300" b="1"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w</a:t>
            </a:r>
            <a:r>
              <a:rPr kumimoji="0" lang="de-AT" altLang="zh-CN" sz="230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erden.  </a:t>
            </a:r>
          </a:p>
        </p:txBody>
      </p:sp>
      <p:sp>
        <p:nvSpPr>
          <p:cNvPr id="10" name="TextBox 9">
            <a:extLst>
              <a:ext uri="{FF2B5EF4-FFF2-40B4-BE49-F238E27FC236}">
                <a16:creationId xmlns:a16="http://schemas.microsoft.com/office/drawing/2014/main" id="{A4AC562F-C052-489D-9DAF-DBB85E7735B3}"/>
              </a:ext>
            </a:extLst>
          </p:cNvPr>
          <p:cNvSpPr txBox="1"/>
          <p:nvPr/>
        </p:nvSpPr>
        <p:spPr>
          <a:xfrm>
            <a:off x="323600" y="1821300"/>
            <a:ext cx="6787063" cy="461665"/>
          </a:xfrm>
          <a:prstGeom prst="rect">
            <a:avLst/>
          </a:prstGeom>
          <a:noFill/>
        </p:spPr>
        <p:txBody>
          <a:bodyPr wrap="square">
            <a:spAutoFit/>
          </a:bodyPr>
          <a:lstStyle/>
          <a:p>
            <a:r>
              <a:rPr kumimoji="0" lang="de-AT" altLang="zh-CN" sz="230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Daher* besucht er d</a:t>
            </a:r>
            <a:r>
              <a:rPr kumimoji="0" lang="de-AT" altLang="zh-CN" sz="2300" b="1"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ie</a:t>
            </a:r>
            <a:r>
              <a:rPr kumimoji="0" lang="de-AT" altLang="zh-CN" sz="230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 Fußballakadem</a:t>
            </a:r>
            <a:r>
              <a:rPr kumimoji="0" lang="de-AT" altLang="zh-CN" sz="2300" b="1"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ie</a:t>
            </a:r>
            <a:endParaRPr lang="fr-FR" sz="2300" b="1" dirty="0">
              <a:solidFill>
                <a:srgbClr val="DAA520"/>
              </a:solidFill>
            </a:endParaRPr>
          </a:p>
        </p:txBody>
      </p:sp>
      <p:sp>
        <p:nvSpPr>
          <p:cNvPr id="16" name="TextBox 15">
            <a:extLst>
              <a:ext uri="{FF2B5EF4-FFF2-40B4-BE49-F238E27FC236}">
                <a16:creationId xmlns:a16="http://schemas.microsoft.com/office/drawing/2014/main" id="{53D75EF4-4E16-4618-AF61-019439196956}"/>
              </a:ext>
            </a:extLst>
          </p:cNvPr>
          <p:cNvSpPr txBox="1"/>
          <p:nvPr/>
        </p:nvSpPr>
        <p:spPr>
          <a:xfrm>
            <a:off x="323600" y="2266129"/>
            <a:ext cx="5439526" cy="461665"/>
          </a:xfrm>
          <a:prstGeom prst="rect">
            <a:avLst/>
          </a:prstGeom>
          <a:noFill/>
        </p:spPr>
        <p:txBody>
          <a:bodyPr wrap="square">
            <a:spAutoFit/>
          </a:bodyPr>
          <a:lstStyle/>
          <a:p>
            <a:r>
              <a:rPr lang="de-AT" altLang="zh-CN" sz="2300" dirty="0">
                <a:solidFill>
                  <a:schemeClr val="bg1"/>
                </a:solidFill>
                <a:latin typeface="Courier New" panose="02070309020205020404" pitchFamily="49" charset="0"/>
                <a:ea typeface="SimSun" panose="02010600030101010101" pitchFamily="2" charset="-122"/>
                <a:cs typeface="Courier New" panose="02070309020205020404" pitchFamily="49" charset="0"/>
              </a:rPr>
              <a:t>St</a:t>
            </a:r>
            <a:r>
              <a:rPr lang="de-AT" altLang="zh-CN" sz="2300" b="1" dirty="0">
                <a:solidFill>
                  <a:srgbClr val="DAA520"/>
                </a:solidFill>
                <a:latin typeface="Courier New" panose="02070309020205020404" pitchFamily="49" charset="0"/>
                <a:ea typeface="SimSun" panose="02010600030101010101" pitchFamily="2" charset="-122"/>
                <a:cs typeface="Courier New" panose="02070309020205020404" pitchFamily="49" charset="0"/>
              </a:rPr>
              <a:t>ei</a:t>
            </a:r>
            <a:r>
              <a:rPr lang="de-AT" altLang="zh-CN" sz="2300" dirty="0">
                <a:solidFill>
                  <a:schemeClr val="bg1"/>
                </a:solidFill>
                <a:latin typeface="Courier New" panose="02070309020205020404" pitchFamily="49" charset="0"/>
                <a:ea typeface="SimSun" panose="02010600030101010101" pitchFamily="2" charset="-122"/>
                <a:cs typeface="Courier New" panose="02070309020205020404" pitchFamily="49" charset="0"/>
              </a:rPr>
              <a:t>ermark von </a:t>
            </a:r>
            <a:r>
              <a:rPr kumimoji="0" lang="de-AT" altLang="zh-CN" sz="230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SK Sturm Graz.</a:t>
            </a:r>
            <a:endParaRPr lang="fr-FR" sz="2300" dirty="0">
              <a:solidFill>
                <a:schemeClr val="bg1"/>
              </a:solidFill>
            </a:endParaRPr>
          </a:p>
        </p:txBody>
      </p:sp>
      <p:sp>
        <p:nvSpPr>
          <p:cNvPr id="18" name="TextBox 17">
            <a:extLst>
              <a:ext uri="{FF2B5EF4-FFF2-40B4-BE49-F238E27FC236}">
                <a16:creationId xmlns:a16="http://schemas.microsoft.com/office/drawing/2014/main" id="{9FA97BCE-1F1C-4273-8215-F131A46ED886}"/>
              </a:ext>
            </a:extLst>
          </p:cNvPr>
          <p:cNvSpPr txBox="1"/>
          <p:nvPr/>
        </p:nvSpPr>
        <p:spPr>
          <a:xfrm>
            <a:off x="323600" y="2710958"/>
            <a:ext cx="9020970" cy="461665"/>
          </a:xfrm>
          <a:prstGeom prst="rect">
            <a:avLst/>
          </a:prstGeom>
          <a:noFill/>
        </p:spPr>
        <p:txBody>
          <a:bodyPr wrap="square">
            <a:spAutoFit/>
          </a:bodyPr>
          <a:lstStyle/>
          <a:p>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Die Fu</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ß</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ballakademie </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St</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eiermark von SK </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St</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urm Gra</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z</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 </a:t>
            </a:r>
            <a:endParaRPr lang="fr-FR" sz="2300" dirty="0">
              <a:solidFill>
                <a:schemeClr val="bg1"/>
              </a:solidFill>
            </a:endParaRPr>
          </a:p>
        </p:txBody>
      </p:sp>
      <p:sp>
        <p:nvSpPr>
          <p:cNvPr id="20" name="TextBox 19">
            <a:extLst>
              <a:ext uri="{FF2B5EF4-FFF2-40B4-BE49-F238E27FC236}">
                <a16:creationId xmlns:a16="http://schemas.microsoft.com/office/drawing/2014/main" id="{8346E036-D25F-4BC9-81FA-034066C754F8}"/>
              </a:ext>
            </a:extLst>
          </p:cNvPr>
          <p:cNvSpPr txBox="1"/>
          <p:nvPr/>
        </p:nvSpPr>
        <p:spPr>
          <a:xfrm>
            <a:off x="348364" y="3155787"/>
            <a:ext cx="10537016" cy="461665"/>
          </a:xfrm>
          <a:prstGeom prst="rect">
            <a:avLst/>
          </a:prstGeom>
          <a:noFill/>
        </p:spPr>
        <p:txBody>
          <a:bodyPr wrap="square">
            <a:spAutoFit/>
          </a:bodyPr>
          <a:lstStyle/>
          <a:p>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bildet junge Talente </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z</a:t>
            </a:r>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u Profis aus.</a:t>
            </a:r>
            <a:endParaRPr lang="fr-FR" sz="2300" dirty="0">
              <a:solidFill>
                <a:schemeClr val="bg1"/>
              </a:solidFill>
            </a:endParaRPr>
          </a:p>
        </p:txBody>
      </p:sp>
      <p:sp>
        <p:nvSpPr>
          <p:cNvPr id="22" name="TextBox 21">
            <a:extLst>
              <a:ext uri="{FF2B5EF4-FFF2-40B4-BE49-F238E27FC236}">
                <a16:creationId xmlns:a16="http://schemas.microsoft.com/office/drawing/2014/main" id="{12A052D0-3CA3-40BA-9ECA-1FC6A0D9C035}"/>
              </a:ext>
            </a:extLst>
          </p:cNvPr>
          <p:cNvSpPr txBox="1"/>
          <p:nvPr/>
        </p:nvSpPr>
        <p:spPr>
          <a:xfrm>
            <a:off x="348364" y="3600616"/>
            <a:ext cx="12533246" cy="461665"/>
          </a:xfrm>
          <a:prstGeom prst="rect">
            <a:avLst/>
          </a:prstGeom>
          <a:noFill/>
        </p:spPr>
        <p:txBody>
          <a:bodyPr wrap="square">
            <a:spAutoFit/>
          </a:bodyPr>
          <a:lstStyle/>
          <a:p>
            <a:r>
              <a:rPr lang="de-AT" altLang="zh-CN" sz="2300" dirty="0">
                <a:solidFill>
                  <a:schemeClr val="bg1"/>
                </a:solidFill>
                <a:latin typeface="Courier New" panose="02070309020205020404" pitchFamily="49" charset="0"/>
                <a:ea typeface="SimSun" panose="02010600030101010101" pitchFamily="2" charset="-122"/>
                <a:cs typeface="Courier New" panose="02070309020205020404" pitchFamily="49" charset="0"/>
              </a:rPr>
              <a:t>Ein</a:t>
            </a:r>
            <a:r>
              <a:rPr lang="de-AT" altLang="zh-CN" sz="2300" b="1" dirty="0">
                <a:solidFill>
                  <a:srgbClr val="DAA520"/>
                </a:solidFill>
                <a:latin typeface="Courier New" panose="02070309020205020404" pitchFamily="49" charset="0"/>
                <a:ea typeface="SimSun" panose="02010600030101010101" pitchFamily="2" charset="-122"/>
                <a:cs typeface="Courier New" panose="02070309020205020404" pitchFamily="49" charset="0"/>
              </a:rPr>
              <a:t>er</a:t>
            </a:r>
            <a:r>
              <a:rPr lang="de-AT" altLang="zh-CN" sz="2300" dirty="0">
                <a:solidFill>
                  <a:schemeClr val="bg1"/>
                </a:solidFill>
                <a:latin typeface="Courier New" panose="02070309020205020404" pitchFamily="49" charset="0"/>
                <a:ea typeface="SimSun" panose="02010600030101010101" pitchFamily="2" charset="-122"/>
                <a:cs typeface="Courier New" panose="02070309020205020404" pitchFamily="49" charset="0"/>
              </a:rPr>
              <a:t> ihr</a:t>
            </a:r>
            <a:r>
              <a:rPr lang="de-AT" altLang="zh-CN" sz="2300" b="1" dirty="0">
                <a:solidFill>
                  <a:srgbClr val="DAA520"/>
                </a:solidFill>
                <a:latin typeface="Courier New" panose="02070309020205020404" pitchFamily="49" charset="0"/>
                <a:ea typeface="SimSun" panose="02010600030101010101" pitchFamily="2" charset="-122"/>
                <a:cs typeface="Courier New" panose="02070309020205020404" pitchFamily="49" charset="0"/>
              </a:rPr>
              <a:t>er</a:t>
            </a:r>
            <a:r>
              <a:rPr lang="de-AT" altLang="zh-CN" sz="2300" dirty="0">
                <a:solidFill>
                  <a:schemeClr val="bg1"/>
                </a:solidFill>
                <a:latin typeface="Courier New" panose="02070309020205020404" pitchFamily="49" charset="0"/>
                <a:ea typeface="SimSun" panose="02010600030101010101" pitchFamily="2" charset="-122"/>
                <a:cs typeface="Courier New" panose="02070309020205020404" pitchFamily="49" charset="0"/>
              </a:rPr>
              <a:t> Spiel</a:t>
            </a:r>
            <a:r>
              <a:rPr lang="de-AT" altLang="zh-CN" sz="2300" b="1" dirty="0">
                <a:solidFill>
                  <a:srgbClr val="DAA520"/>
                </a:solidFill>
                <a:latin typeface="Courier New" panose="02070309020205020404" pitchFamily="49" charset="0"/>
                <a:ea typeface="SimSun" panose="02010600030101010101" pitchFamily="2" charset="-122"/>
                <a:cs typeface="Courier New" panose="02070309020205020404" pitchFamily="49" charset="0"/>
              </a:rPr>
              <a:t>er</a:t>
            </a:r>
            <a:r>
              <a:rPr lang="de-AT" altLang="zh-CN" sz="2300" dirty="0">
                <a:solidFill>
                  <a:schemeClr val="bg1"/>
                </a:solidFill>
                <a:latin typeface="Courier New" panose="02070309020205020404" pitchFamily="49" charset="0"/>
                <a:ea typeface="SimSun" panose="02010600030101010101" pitchFamily="2" charset="-122"/>
                <a:cs typeface="Courier New" panose="02070309020205020404" pitchFamily="49" charset="0"/>
              </a:rPr>
              <a:t> ist </a:t>
            </a:r>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d</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er</a:t>
            </a:r>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 16-j</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ä</a:t>
            </a:r>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h</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r</a:t>
            </a:r>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ige Mich</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a</a:t>
            </a:r>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el </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Kuwal aus </a:t>
            </a:r>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Kumbe</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r</a:t>
            </a:r>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g. </a:t>
            </a:r>
            <a:endParaRPr lang="fr-FR" sz="2300" dirty="0">
              <a:solidFill>
                <a:schemeClr val="bg1"/>
              </a:solidFill>
            </a:endParaRPr>
          </a:p>
        </p:txBody>
      </p:sp>
      <p:sp>
        <p:nvSpPr>
          <p:cNvPr id="24" name="TextBox 23">
            <a:extLst>
              <a:ext uri="{FF2B5EF4-FFF2-40B4-BE49-F238E27FC236}">
                <a16:creationId xmlns:a16="http://schemas.microsoft.com/office/drawing/2014/main" id="{9925636C-B815-4846-8BB0-2752746E4931}"/>
              </a:ext>
            </a:extLst>
          </p:cNvPr>
          <p:cNvSpPr txBox="1"/>
          <p:nvPr/>
        </p:nvSpPr>
        <p:spPr>
          <a:xfrm>
            <a:off x="348364" y="4045445"/>
            <a:ext cx="7123248"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Mi</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ch</a:t>
            </a:r>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ael trainiert se</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ch</a:t>
            </a:r>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s Mal pr</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o</a:t>
            </a:r>
            <a:r>
              <a:rPr kumimoji="0" lang="de-AT" altLang="zh-CN" sz="2300" b="1"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 </a:t>
            </a:r>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W</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o</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ch</a:t>
            </a:r>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e.  </a:t>
            </a:r>
          </a:p>
        </p:txBody>
      </p:sp>
      <p:sp>
        <p:nvSpPr>
          <p:cNvPr id="26" name="TextBox 25">
            <a:extLst>
              <a:ext uri="{FF2B5EF4-FFF2-40B4-BE49-F238E27FC236}">
                <a16:creationId xmlns:a16="http://schemas.microsoft.com/office/drawing/2014/main" id="{9A1CB0A0-33C3-47B0-8B0A-D73AF4E210CF}"/>
              </a:ext>
            </a:extLst>
          </p:cNvPr>
          <p:cNvSpPr txBox="1"/>
          <p:nvPr/>
        </p:nvSpPr>
        <p:spPr>
          <a:xfrm>
            <a:off x="348364" y="4490274"/>
            <a:ext cx="9866448" cy="461665"/>
          </a:xfrm>
          <a:prstGeom prst="rect">
            <a:avLst/>
          </a:prstGeom>
          <a:noFill/>
        </p:spPr>
        <p:txBody>
          <a:bodyPr wrap="square">
            <a:spAutoFit/>
          </a:bodyPr>
          <a:lstStyle/>
          <a:p>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A</a:t>
            </a:r>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m Wochenende h</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a</a:t>
            </a:r>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t er </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Sp</a:t>
            </a:r>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iele, und er h</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ä</a:t>
            </a:r>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lt </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s</a:t>
            </a:r>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ich* </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au</a:t>
            </a:r>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ch im </a:t>
            </a:r>
            <a:endParaRPr lang="fr-FR" sz="2300" dirty="0">
              <a:solidFill>
                <a:schemeClr val="bg1"/>
              </a:solidFill>
            </a:endParaRPr>
          </a:p>
        </p:txBody>
      </p:sp>
      <p:sp>
        <p:nvSpPr>
          <p:cNvPr id="28" name="TextBox 27">
            <a:extLst>
              <a:ext uri="{FF2B5EF4-FFF2-40B4-BE49-F238E27FC236}">
                <a16:creationId xmlns:a16="http://schemas.microsoft.com/office/drawing/2014/main" id="{18E12C43-5629-403E-AA77-67134F9532F6}"/>
              </a:ext>
            </a:extLst>
          </p:cNvPr>
          <p:cNvSpPr txBox="1"/>
          <p:nvPr/>
        </p:nvSpPr>
        <p:spPr>
          <a:xfrm>
            <a:off x="348363" y="4935103"/>
            <a:ext cx="6400800" cy="461665"/>
          </a:xfrm>
          <a:prstGeom prst="rect">
            <a:avLst/>
          </a:prstGeom>
          <a:noFill/>
        </p:spPr>
        <p:txBody>
          <a:bodyPr wrap="square">
            <a:spAutoFit/>
          </a:bodyPr>
          <a:lstStyle/>
          <a:p>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Fitne</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ssz</a:t>
            </a:r>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entrum und beim L</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au</a:t>
            </a:r>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fen fit. </a:t>
            </a:r>
            <a:endParaRPr lang="fr-FR" sz="2300" dirty="0">
              <a:solidFill>
                <a:schemeClr val="bg1"/>
              </a:solidFill>
            </a:endParaRPr>
          </a:p>
        </p:txBody>
      </p:sp>
      <p:sp>
        <p:nvSpPr>
          <p:cNvPr id="30" name="TextBox 29">
            <a:extLst>
              <a:ext uri="{FF2B5EF4-FFF2-40B4-BE49-F238E27FC236}">
                <a16:creationId xmlns:a16="http://schemas.microsoft.com/office/drawing/2014/main" id="{BF9A715F-E615-416E-B601-F362061FA397}"/>
              </a:ext>
            </a:extLst>
          </p:cNvPr>
          <p:cNvSpPr txBox="1"/>
          <p:nvPr/>
        </p:nvSpPr>
        <p:spPr>
          <a:xfrm>
            <a:off x="348363" y="5379932"/>
            <a:ext cx="11240814" cy="461665"/>
          </a:xfrm>
          <a:prstGeom prst="rect">
            <a:avLst/>
          </a:prstGeom>
          <a:noFill/>
        </p:spPr>
        <p:txBody>
          <a:bodyPr wrap="square">
            <a:spAutoFit/>
          </a:bodyPr>
          <a:lstStyle/>
          <a:p>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Sch</a:t>
            </a:r>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ule und </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Sp</a:t>
            </a:r>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ort </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z</a:t>
            </a:r>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u</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s</a:t>
            </a:r>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ammen </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s</a:t>
            </a:r>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ind </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nicht einfach”,</a:t>
            </a:r>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 </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s</a:t>
            </a:r>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agt Mi</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ch</a:t>
            </a:r>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ael.</a:t>
            </a:r>
            <a:endParaRPr lang="fr-FR" sz="2300" dirty="0">
              <a:solidFill>
                <a:schemeClr val="bg1"/>
              </a:solidFill>
            </a:endParaRPr>
          </a:p>
        </p:txBody>
      </p:sp>
      <p:sp>
        <p:nvSpPr>
          <p:cNvPr id="32" name="TextBox 31">
            <a:extLst>
              <a:ext uri="{FF2B5EF4-FFF2-40B4-BE49-F238E27FC236}">
                <a16:creationId xmlns:a16="http://schemas.microsoft.com/office/drawing/2014/main" id="{4F3BCCF9-B179-4CE4-B080-34AAF025D1A7}"/>
              </a:ext>
            </a:extLst>
          </p:cNvPr>
          <p:cNvSpPr txBox="1"/>
          <p:nvPr/>
        </p:nvSpPr>
        <p:spPr>
          <a:xfrm>
            <a:off x="323600" y="5824759"/>
            <a:ext cx="7839204"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„Aber ich bin ein relativ g</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u</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ter Sch</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ü</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ler.”</a:t>
            </a:r>
            <a:endPar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宋体" panose="02010600030101010101" pitchFamily="2" charset="-122"/>
              <a:cs typeface="Courier New" panose="02070309020205020404" pitchFamily="49" charset="0"/>
            </a:endParaRPr>
          </a:p>
        </p:txBody>
      </p:sp>
      <p:pic>
        <p:nvPicPr>
          <p:cNvPr id="21" name="Picture 20">
            <a:extLst>
              <a:ext uri="{FF2B5EF4-FFF2-40B4-BE49-F238E27FC236}">
                <a16:creationId xmlns:a16="http://schemas.microsoft.com/office/drawing/2014/main" id="{F98F9110-DB89-4DE3-972C-AAE54F8361D6}"/>
              </a:ext>
            </a:extLst>
          </p:cNvPr>
          <p:cNvPicPr/>
          <p:nvPr/>
        </p:nvPicPr>
        <p:blipFill>
          <a:blip r:embed="rId5" cstate="print">
            <a:extLst>
              <a:ext uri="{BEBA8EAE-BF5A-486C-A8C5-ECC9F3942E4B}">
                <a14:imgProps xmlns:a14="http://schemas.microsoft.com/office/drawing/2010/main">
                  <a14:imgLayer r:embed="rId6">
                    <a14:imgEffect>
                      <a14:backgroundRemoval t="5072" b="90580" l="3851" r="94821">
                        <a14:foregroundMark x1="92297" y1="11594" x2="92297" y2="11594"/>
                        <a14:foregroundMark x1="73307" y1="6280" x2="73307" y2="6280"/>
                        <a14:foregroundMark x1="64807" y1="89130" x2="64807" y2="89130"/>
                        <a14:foregroundMark x1="7835" y1="65942" x2="7835" y2="65942"/>
                        <a14:foregroundMark x1="94821" y1="32850" x2="94821" y2="32850"/>
                        <a14:foregroundMark x1="65604" y1="90580" x2="65604" y2="90580"/>
                        <a14:foregroundMark x1="3984" y1="68357" x2="3984" y2="68357"/>
                        <a14:foregroundMark x1="70252" y1="5072" x2="70252" y2="5072"/>
                      </a14:backgroundRemoval>
                    </a14:imgEffect>
                  </a14:imgLayer>
                </a14:imgProps>
              </a:ext>
              <a:ext uri="{28A0092B-C50C-407E-A947-70E740481C1C}">
                <a14:useLocalDpi xmlns:a14="http://schemas.microsoft.com/office/drawing/2010/main" val="0"/>
              </a:ext>
            </a:extLst>
          </a:blip>
          <a:stretch>
            <a:fillRect/>
          </a:stretch>
        </p:blipFill>
        <p:spPr>
          <a:xfrm>
            <a:off x="8457105" y="786506"/>
            <a:ext cx="3695603" cy="2027599"/>
          </a:xfrm>
          <a:prstGeom prst="rect">
            <a:avLst/>
          </a:prstGeom>
        </p:spPr>
      </p:pic>
      <p:sp>
        <p:nvSpPr>
          <p:cNvPr id="6" name="Speech Bubble: Rectangle with Corners Rounded 5">
            <a:extLst>
              <a:ext uri="{FF2B5EF4-FFF2-40B4-BE49-F238E27FC236}">
                <a16:creationId xmlns:a16="http://schemas.microsoft.com/office/drawing/2014/main" id="{ACDEC487-CF40-454F-8FD1-B1D4895970E1}"/>
              </a:ext>
            </a:extLst>
          </p:cNvPr>
          <p:cNvSpPr/>
          <p:nvPr/>
        </p:nvSpPr>
        <p:spPr>
          <a:xfrm>
            <a:off x="6519209" y="95026"/>
            <a:ext cx="3695603" cy="915050"/>
          </a:xfrm>
          <a:prstGeom prst="wedgeRoundRectCallout">
            <a:avLst>
              <a:gd name="adj1" fmla="val 76757"/>
              <a:gd name="adj2" fmla="val 158531"/>
              <a:gd name="adj3" fmla="val 16667"/>
            </a:avLst>
          </a:prstGeom>
          <a:solidFill>
            <a:srgbClr val="DAA520"/>
          </a:solidFill>
          <a:ln>
            <a:solidFill>
              <a:srgbClr val="104F7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Sturm Graz </a:t>
            </a:r>
            <a:r>
              <a:rPr lang="fr-FR" sz="2000" dirty="0" err="1"/>
              <a:t>is</a:t>
            </a:r>
            <a:r>
              <a:rPr lang="fr-FR" sz="2000" dirty="0"/>
              <a:t> an </a:t>
            </a:r>
            <a:r>
              <a:rPr lang="fr-FR" sz="2000" dirty="0" err="1"/>
              <a:t>Austrian</a:t>
            </a:r>
            <a:r>
              <a:rPr lang="fr-FR" sz="2000" dirty="0"/>
              <a:t> football club </a:t>
            </a:r>
            <a:r>
              <a:rPr lang="fr-FR" sz="2000" dirty="0" err="1"/>
              <a:t>based</a:t>
            </a:r>
            <a:r>
              <a:rPr lang="fr-FR" sz="2000" dirty="0"/>
              <a:t> in Graz</a:t>
            </a:r>
          </a:p>
        </p:txBody>
      </p:sp>
      <p:pic>
        <p:nvPicPr>
          <p:cNvPr id="27" name="Picture 2" descr="Woman, Talk, Live, Flat, Standing">
            <a:extLst>
              <a:ext uri="{FF2B5EF4-FFF2-40B4-BE49-F238E27FC236}">
                <a16:creationId xmlns:a16="http://schemas.microsoft.com/office/drawing/2014/main" id="{406E8DF0-18E8-400D-8676-6BFAF7059A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1975" y="4848792"/>
            <a:ext cx="1924050" cy="192405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7EAF1D3-31C1-48B3-B81D-F4287E366957}"/>
              </a:ext>
            </a:extLst>
          </p:cNvPr>
          <p:cNvSpPr txBox="1"/>
          <p:nvPr/>
        </p:nvSpPr>
        <p:spPr>
          <a:xfrm>
            <a:off x="3432312" y="6410850"/>
            <a:ext cx="6135757" cy="400110"/>
          </a:xfrm>
          <a:prstGeom prst="rect">
            <a:avLst/>
          </a:prstGeom>
          <a:solidFill>
            <a:srgbClr val="DAA520"/>
          </a:solidFill>
          <a:ln>
            <a:solidFill>
              <a:srgbClr val="DAA520"/>
            </a:solidFill>
          </a:ln>
        </p:spPr>
        <p:txBody>
          <a:bodyPr wrap="square" lIns="0" rIns="0" rtlCol="0">
            <a:spAutoFit/>
          </a:bodyPr>
          <a:lstStyle/>
          <a:p>
            <a:r>
              <a:rPr lang="en-GB" sz="2000" b="1" dirty="0">
                <a:solidFill>
                  <a:schemeClr val="bg1"/>
                </a:solidFill>
              </a:rPr>
              <a:t>*</a:t>
            </a:r>
            <a:r>
              <a:rPr lang="en-GB" sz="2000" b="1" dirty="0" err="1">
                <a:solidFill>
                  <a:schemeClr val="bg1"/>
                </a:solidFill>
              </a:rPr>
              <a:t>daher</a:t>
            </a:r>
            <a:r>
              <a:rPr lang="en-GB" sz="2000" b="1" dirty="0">
                <a:solidFill>
                  <a:schemeClr val="bg1"/>
                </a:solidFill>
              </a:rPr>
              <a:t> </a:t>
            </a:r>
            <a:r>
              <a:rPr lang="en-GB" sz="2000" dirty="0">
                <a:solidFill>
                  <a:schemeClr val="bg1"/>
                </a:solidFill>
              </a:rPr>
              <a:t>– therefore  *</a:t>
            </a:r>
            <a:r>
              <a:rPr lang="en-GB" sz="2000" b="1" dirty="0" err="1">
                <a:solidFill>
                  <a:schemeClr val="bg1"/>
                </a:solidFill>
              </a:rPr>
              <a:t>sich</a:t>
            </a:r>
            <a:r>
              <a:rPr lang="en-GB" sz="2000" b="1" dirty="0">
                <a:solidFill>
                  <a:schemeClr val="bg1"/>
                </a:solidFill>
              </a:rPr>
              <a:t> fit </a:t>
            </a:r>
            <a:r>
              <a:rPr lang="en-GB" sz="2000" b="1" dirty="0" err="1">
                <a:solidFill>
                  <a:schemeClr val="bg1"/>
                </a:solidFill>
              </a:rPr>
              <a:t>halten</a:t>
            </a:r>
            <a:r>
              <a:rPr lang="en-GB" sz="2000" b="1" dirty="0">
                <a:solidFill>
                  <a:schemeClr val="bg1"/>
                </a:solidFill>
              </a:rPr>
              <a:t> </a:t>
            </a:r>
            <a:r>
              <a:rPr lang="en-GB" sz="2000" dirty="0">
                <a:solidFill>
                  <a:schemeClr val="bg1"/>
                </a:solidFill>
              </a:rPr>
              <a:t>– to keep fit</a:t>
            </a:r>
            <a:endParaRPr lang="fr-FR" sz="2000" dirty="0">
              <a:solidFill>
                <a:schemeClr val="bg1"/>
              </a:solidFill>
            </a:endParaRPr>
          </a:p>
        </p:txBody>
      </p:sp>
    </p:spTree>
    <p:extLst>
      <p:ext uri="{BB962C8B-B14F-4D97-AF65-F5344CB8AC3E}">
        <p14:creationId xmlns:p14="http://schemas.microsoft.com/office/powerpoint/2010/main" val="151745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5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3000"/>
                                        <p:tgtEl>
                                          <p:spTgt spid="10"/>
                                        </p:tgtEl>
                                      </p:cBhvr>
                                    </p:animEffect>
                                  </p:childTnLst>
                                </p:cTn>
                              </p:par>
                            </p:childTnLst>
                          </p:cTn>
                        </p:par>
                        <p:par>
                          <p:cTn id="13" fill="hold">
                            <p:stCondLst>
                              <p:cond delay="130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10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15000"/>
                                        <p:tgtEl>
                                          <p:spTgt spid="18"/>
                                        </p:tgtEl>
                                      </p:cBhvr>
                                    </p:animEffect>
                                  </p:childTnLst>
                                </p:cTn>
                              </p:par>
                            </p:childTnLst>
                          </p:cTn>
                        </p:par>
                        <p:par>
                          <p:cTn id="26" fill="hold">
                            <p:stCondLst>
                              <p:cond delay="15000"/>
                            </p:stCondLst>
                            <p:childTnLst>
                              <p:par>
                                <p:cTn id="27" presetID="22" presetClass="entr" presetSubtype="8"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17000"/>
                                        <p:tgtEl>
                                          <p:spTgt spid="20"/>
                                        </p:tgtEl>
                                      </p:cBhvr>
                                    </p:animEffect>
                                  </p:childTnLst>
                                </p:cTn>
                              </p:par>
                            </p:childTnLst>
                          </p:cTn>
                        </p:par>
                        <p:par>
                          <p:cTn id="30" fill="hold">
                            <p:stCondLst>
                              <p:cond delay="32000"/>
                            </p:stCondLst>
                            <p:childTnLst>
                              <p:par>
                                <p:cTn id="31" presetID="22" presetClass="entr" presetSubtype="8"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150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130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17000"/>
                                        <p:tgtEl>
                                          <p:spTgt spid="26"/>
                                        </p:tgtEl>
                                      </p:cBhvr>
                                    </p:animEffect>
                                  </p:childTnLst>
                                </p:cTn>
                              </p:par>
                            </p:childTnLst>
                          </p:cTn>
                        </p:par>
                        <p:par>
                          <p:cTn id="44" fill="hold">
                            <p:stCondLst>
                              <p:cond delay="17000"/>
                            </p:stCondLst>
                            <p:childTnLst>
                              <p:par>
                                <p:cTn id="45" presetID="22" presetClass="entr" presetSubtype="8"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130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18000"/>
                                        <p:tgtEl>
                                          <p:spTgt spid="30"/>
                                        </p:tgtEl>
                                      </p:cBhvr>
                                    </p:animEffect>
                                  </p:childTnLst>
                                </p:cTn>
                              </p:par>
                            </p:childTnLst>
                          </p:cTn>
                        </p:par>
                        <p:par>
                          <p:cTn id="53" fill="hold">
                            <p:stCondLst>
                              <p:cond delay="18000"/>
                            </p:stCondLst>
                            <p:childTnLst>
                              <p:par>
                                <p:cTn id="54" presetID="22" presetClass="entr" presetSubtype="8" fill="hold" grpId="0" nodeType="after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wipe(left)">
                                      <p:cBhvr>
                                        <p:cTn id="56" dur="14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6" grpId="0"/>
      <p:bldP spid="18" grpId="0"/>
      <p:bldP spid="20" grpId="0"/>
      <p:bldP spid="22" grpId="0"/>
      <p:bldP spid="24" grpId="0"/>
      <p:bldP spid="26" grpId="0"/>
      <p:bldP spid="28" grpId="0"/>
      <p:bldP spid="30" grpId="0"/>
      <p:bldP spid="32"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nitor, Screen, Flat, Lcd, Black, Lightweight, Tv">
            <a:extLst>
              <a:ext uri="{FF2B5EF4-FFF2-40B4-BE49-F238E27FC236}">
                <a16:creationId xmlns:a16="http://schemas.microsoft.com/office/drawing/2014/main" id="{FE38E648-5E0B-4690-9321-7B9AB58AB8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499"/>
          <a:stretch/>
        </p:blipFill>
        <p:spPr bwMode="auto">
          <a:xfrm>
            <a:off x="0" y="1163991"/>
            <a:ext cx="12055641" cy="52729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B7513B1-F094-4A11-870B-EF69CC1540DA}"/>
              </a:ext>
            </a:extLst>
          </p:cNvPr>
          <p:cNvSpPr/>
          <p:nvPr/>
        </p:nvSpPr>
        <p:spPr>
          <a:xfrm>
            <a:off x="323600" y="1376471"/>
            <a:ext cx="11380294" cy="4850866"/>
          </a:xfrm>
          <a:prstGeom prst="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5857874" cy="869950"/>
          </a:xfrm>
          <a:prstGeom prst="rect">
            <a:avLst/>
          </a:prstGeom>
        </p:spPr>
      </p:pic>
      <p:sp>
        <p:nvSpPr>
          <p:cNvPr id="4" name="Title 3"/>
          <p:cNvSpPr>
            <a:spLocks noGrp="1"/>
          </p:cNvSpPr>
          <p:nvPr>
            <p:ph type="title"/>
          </p:nvPr>
        </p:nvSpPr>
        <p:spPr>
          <a:xfrm>
            <a:off x="1" y="294041"/>
            <a:ext cx="5390146" cy="707849"/>
          </a:xfrm>
        </p:spPr>
        <p:txBody>
          <a:bodyPr>
            <a:normAutofit/>
          </a:bodyPr>
          <a:lstStyle/>
          <a:p>
            <a:r>
              <a:rPr lang="en-GB" sz="2900" b="1" dirty="0">
                <a:solidFill>
                  <a:schemeClr val="bg1"/>
                </a:solidFill>
              </a:rPr>
              <a:t>Ich </a:t>
            </a:r>
            <a:r>
              <a:rPr lang="en-GB" sz="2900" b="1" dirty="0" err="1">
                <a:solidFill>
                  <a:schemeClr val="bg1"/>
                </a:solidFill>
              </a:rPr>
              <a:t>lebe</a:t>
            </a:r>
            <a:r>
              <a:rPr lang="en-GB" sz="2900" b="1" dirty="0">
                <a:solidFill>
                  <a:schemeClr val="bg1"/>
                </a:solidFill>
              </a:rPr>
              <a:t> </a:t>
            </a:r>
            <a:r>
              <a:rPr lang="en-GB" sz="2900" b="1" dirty="0" err="1">
                <a:solidFill>
                  <a:schemeClr val="bg1"/>
                </a:solidFill>
              </a:rPr>
              <a:t>für</a:t>
            </a:r>
            <a:r>
              <a:rPr lang="en-GB" sz="2900" b="1" dirty="0">
                <a:solidFill>
                  <a:schemeClr val="bg1"/>
                </a:solidFill>
              </a:rPr>
              <a:t> den </a:t>
            </a:r>
            <a:r>
              <a:rPr lang="en-GB" sz="2900" b="1" dirty="0" err="1">
                <a:solidFill>
                  <a:schemeClr val="bg1"/>
                </a:solidFill>
              </a:rPr>
              <a:t>Fußball</a:t>
            </a:r>
            <a:r>
              <a:rPr lang="en-GB" sz="2900" b="1" dirty="0">
                <a:solidFill>
                  <a:schemeClr val="bg1"/>
                </a:solidFill>
              </a:rPr>
              <a:t> 2/3</a:t>
            </a:r>
          </a:p>
        </p:txBody>
      </p:sp>
      <p:sp>
        <p:nvSpPr>
          <p:cNvPr id="7" name="Rounded Rectangle 11">
            <a:extLst>
              <a:ext uri="{FF2B5EF4-FFF2-40B4-BE49-F238E27FC236}">
                <a16:creationId xmlns:a16="http://schemas.microsoft.com/office/drawing/2014/main" id="{9B931AA2-4AA9-4ADE-A169-CB15C10A0B74}"/>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5">
            <a:extLst>
              <a:ext uri="{FF2B5EF4-FFF2-40B4-BE49-F238E27FC236}">
                <a16:creationId xmlns:a16="http://schemas.microsoft.com/office/drawing/2014/main" id="{7C02684D-A375-4D5A-B29E-79228B49DCD4}"/>
              </a:ext>
            </a:extLst>
          </p:cNvPr>
          <p:cNvSpPr>
            <a:spLocks noChangeArrowheads="1"/>
          </p:cNvSpPr>
          <p:nvPr/>
        </p:nvSpPr>
        <p:spPr bwMode="auto">
          <a:xfrm>
            <a:off x="323601" y="1376471"/>
            <a:ext cx="88591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AT" altLang="zh-CN" sz="230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Michael aus </a:t>
            </a:r>
            <a:r>
              <a:rPr kumimoji="0" lang="de-AT" altLang="zh-CN" sz="2300" u="none" strike="noStrike" kern="1200" cap="none" spc="0" normalizeH="0" baseline="0" noProof="0" dirty="0" err="1">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Kumbe</a:t>
            </a:r>
            <a:r>
              <a:rPr kumimoji="0" lang="de-AT" altLang="zh-CN" sz="2300" b="1" u="none" strike="noStrike" kern="1200" cap="none" spc="0" normalizeH="0" baseline="0" noProof="0" dirty="0" err="1">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r</a:t>
            </a:r>
            <a:r>
              <a:rPr kumimoji="0" lang="de-AT" altLang="zh-CN" sz="2300" u="none" strike="noStrike" kern="1200" cap="none" spc="0" normalizeH="0" baseline="0" noProof="0" dirty="0" err="1">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g</a:t>
            </a:r>
            <a:r>
              <a:rPr kumimoji="0" lang="de-AT" altLang="zh-CN" sz="230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 will P</a:t>
            </a:r>
            <a:r>
              <a:rPr kumimoji="0" lang="de-AT" altLang="zh-CN" sz="2300" b="1"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r</a:t>
            </a:r>
            <a:r>
              <a:rPr kumimoji="0" lang="de-AT" altLang="zh-CN" sz="230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ofifußball</a:t>
            </a:r>
            <a:r>
              <a:rPr kumimoji="0" lang="de-AT" altLang="zh-CN" sz="2300" b="1"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er</a:t>
            </a:r>
            <a:r>
              <a:rPr kumimoji="0" lang="de-AT" altLang="zh-CN" sz="230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 w</a:t>
            </a:r>
            <a:r>
              <a:rPr kumimoji="0" lang="de-AT" altLang="zh-CN" sz="2300" b="1"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er</a:t>
            </a:r>
            <a:r>
              <a:rPr kumimoji="0" lang="de-AT" altLang="zh-CN" sz="230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den.  </a:t>
            </a:r>
          </a:p>
        </p:txBody>
      </p:sp>
      <p:sp>
        <p:nvSpPr>
          <p:cNvPr id="10" name="TextBox 9">
            <a:extLst>
              <a:ext uri="{FF2B5EF4-FFF2-40B4-BE49-F238E27FC236}">
                <a16:creationId xmlns:a16="http://schemas.microsoft.com/office/drawing/2014/main" id="{A4AC562F-C052-489D-9DAF-DBB85E7735B3}"/>
              </a:ext>
            </a:extLst>
          </p:cNvPr>
          <p:cNvSpPr txBox="1"/>
          <p:nvPr/>
        </p:nvSpPr>
        <p:spPr>
          <a:xfrm>
            <a:off x="323600" y="1821300"/>
            <a:ext cx="6956335" cy="461665"/>
          </a:xfrm>
          <a:prstGeom prst="rect">
            <a:avLst/>
          </a:prstGeom>
          <a:noFill/>
        </p:spPr>
        <p:txBody>
          <a:bodyPr wrap="square">
            <a:spAutoFit/>
          </a:bodyPr>
          <a:lstStyle/>
          <a:p>
            <a:r>
              <a:rPr kumimoji="0" lang="de-AT" altLang="zh-CN" sz="2300" b="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Daher* be</a:t>
            </a:r>
            <a:r>
              <a:rPr kumimoji="0" lang="de-AT" altLang="zh-CN" sz="2300" b="1"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s</a:t>
            </a:r>
            <a:r>
              <a:rPr kumimoji="0" lang="de-AT" altLang="zh-CN" sz="2300" b="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ucht er die F</a:t>
            </a:r>
            <a:r>
              <a:rPr kumimoji="0" lang="de-AT" altLang="zh-CN" sz="230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u</a:t>
            </a:r>
            <a:r>
              <a:rPr kumimoji="0" lang="de-AT" altLang="zh-CN" sz="2300" b="1"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ß</a:t>
            </a:r>
            <a:r>
              <a:rPr kumimoji="0" lang="de-AT" altLang="zh-CN" sz="2300" b="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ballakademie</a:t>
            </a:r>
            <a:endParaRPr lang="fr-FR" sz="2300" dirty="0">
              <a:solidFill>
                <a:schemeClr val="bg1"/>
              </a:solidFill>
            </a:endParaRPr>
          </a:p>
        </p:txBody>
      </p:sp>
      <p:sp>
        <p:nvSpPr>
          <p:cNvPr id="16" name="TextBox 15">
            <a:extLst>
              <a:ext uri="{FF2B5EF4-FFF2-40B4-BE49-F238E27FC236}">
                <a16:creationId xmlns:a16="http://schemas.microsoft.com/office/drawing/2014/main" id="{53D75EF4-4E16-4618-AF61-019439196956}"/>
              </a:ext>
            </a:extLst>
          </p:cNvPr>
          <p:cNvSpPr txBox="1"/>
          <p:nvPr/>
        </p:nvSpPr>
        <p:spPr>
          <a:xfrm>
            <a:off x="323600" y="2266129"/>
            <a:ext cx="5534275" cy="461665"/>
          </a:xfrm>
          <a:prstGeom prst="rect">
            <a:avLst/>
          </a:prstGeom>
          <a:noFill/>
        </p:spPr>
        <p:txBody>
          <a:bodyPr wrap="square">
            <a:spAutoFit/>
          </a:bodyPr>
          <a:lstStyle/>
          <a:p>
            <a:r>
              <a:rPr lang="de-AT" altLang="zh-CN" sz="2300" b="1" dirty="0">
                <a:solidFill>
                  <a:srgbClr val="DAA520"/>
                </a:solidFill>
                <a:latin typeface="Courier New" panose="02070309020205020404" pitchFamily="49" charset="0"/>
                <a:ea typeface="SimSun" panose="02010600030101010101" pitchFamily="2" charset="-122"/>
                <a:cs typeface="Courier New" panose="02070309020205020404" pitchFamily="49" charset="0"/>
              </a:rPr>
              <a:t>St</a:t>
            </a:r>
            <a:r>
              <a:rPr lang="de-AT" altLang="zh-CN" sz="2300" dirty="0">
                <a:solidFill>
                  <a:schemeClr val="bg1"/>
                </a:solidFill>
                <a:latin typeface="Courier New" panose="02070309020205020404" pitchFamily="49" charset="0"/>
                <a:ea typeface="SimSun" panose="02010600030101010101" pitchFamily="2" charset="-122"/>
                <a:cs typeface="Courier New" panose="02070309020205020404" pitchFamily="49" charset="0"/>
              </a:rPr>
              <a:t>eiermark von </a:t>
            </a:r>
            <a:r>
              <a:rPr kumimoji="0" lang="de-AT" altLang="zh-CN" sz="230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SK </a:t>
            </a:r>
            <a:r>
              <a:rPr kumimoji="0" lang="de-AT" altLang="zh-CN" sz="2300" b="1"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St</a:t>
            </a:r>
            <a:r>
              <a:rPr kumimoji="0" lang="de-AT" altLang="zh-CN" sz="230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urm Graz.</a:t>
            </a:r>
            <a:endParaRPr lang="fr-FR" sz="2300" dirty="0">
              <a:solidFill>
                <a:schemeClr val="bg1"/>
              </a:solidFill>
            </a:endParaRPr>
          </a:p>
        </p:txBody>
      </p:sp>
      <p:sp>
        <p:nvSpPr>
          <p:cNvPr id="18" name="TextBox 17">
            <a:extLst>
              <a:ext uri="{FF2B5EF4-FFF2-40B4-BE49-F238E27FC236}">
                <a16:creationId xmlns:a16="http://schemas.microsoft.com/office/drawing/2014/main" id="{9FA97BCE-1F1C-4273-8215-F131A46ED886}"/>
              </a:ext>
            </a:extLst>
          </p:cNvPr>
          <p:cNvSpPr txBox="1"/>
          <p:nvPr/>
        </p:nvSpPr>
        <p:spPr>
          <a:xfrm>
            <a:off x="323600" y="2710958"/>
            <a:ext cx="9020970" cy="461665"/>
          </a:xfrm>
          <a:prstGeom prst="rect">
            <a:avLst/>
          </a:prstGeom>
          <a:noFill/>
        </p:spPr>
        <p:txBody>
          <a:bodyPr wrap="square">
            <a:spAutoFit/>
          </a:bodyPr>
          <a:lstStyle/>
          <a:p>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D</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ie</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 Fußballakadem</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ie</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 St</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ei</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ermark von SK Sturm Graz </a:t>
            </a:r>
            <a:endParaRPr lang="fr-FR" sz="2300" dirty="0">
              <a:solidFill>
                <a:schemeClr val="bg1"/>
              </a:solidFill>
            </a:endParaRPr>
          </a:p>
        </p:txBody>
      </p:sp>
      <p:sp>
        <p:nvSpPr>
          <p:cNvPr id="20" name="TextBox 19">
            <a:extLst>
              <a:ext uri="{FF2B5EF4-FFF2-40B4-BE49-F238E27FC236}">
                <a16:creationId xmlns:a16="http://schemas.microsoft.com/office/drawing/2014/main" id="{8346E036-D25F-4BC9-81FA-034066C754F8}"/>
              </a:ext>
            </a:extLst>
          </p:cNvPr>
          <p:cNvSpPr txBox="1"/>
          <p:nvPr/>
        </p:nvSpPr>
        <p:spPr>
          <a:xfrm>
            <a:off x="348364" y="3155787"/>
            <a:ext cx="10537016" cy="461665"/>
          </a:xfrm>
          <a:prstGeom prst="rect">
            <a:avLst/>
          </a:prstGeom>
          <a:noFill/>
        </p:spPr>
        <p:txBody>
          <a:bodyPr wrap="square">
            <a:spAutoFit/>
          </a:bodyPr>
          <a:lstStyle/>
          <a:p>
            <a:r>
              <a:rPr kumimoji="0" lang="de-AT" altLang="zh-CN" sz="2300" b="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bildet junge Talente zu Profis aus.</a:t>
            </a:r>
            <a:endParaRPr lang="fr-FR" sz="2300" dirty="0">
              <a:solidFill>
                <a:schemeClr val="bg1"/>
              </a:solidFill>
            </a:endParaRPr>
          </a:p>
        </p:txBody>
      </p:sp>
      <p:sp>
        <p:nvSpPr>
          <p:cNvPr id="22" name="TextBox 21">
            <a:extLst>
              <a:ext uri="{FF2B5EF4-FFF2-40B4-BE49-F238E27FC236}">
                <a16:creationId xmlns:a16="http://schemas.microsoft.com/office/drawing/2014/main" id="{12A052D0-3CA3-40BA-9ECA-1FC6A0D9C035}"/>
              </a:ext>
            </a:extLst>
          </p:cNvPr>
          <p:cNvSpPr txBox="1"/>
          <p:nvPr/>
        </p:nvSpPr>
        <p:spPr>
          <a:xfrm>
            <a:off x="348364" y="3600616"/>
            <a:ext cx="12704696" cy="461665"/>
          </a:xfrm>
          <a:prstGeom prst="rect">
            <a:avLst/>
          </a:prstGeom>
          <a:noFill/>
        </p:spPr>
        <p:txBody>
          <a:bodyPr wrap="square">
            <a:spAutoFit/>
          </a:bodyPr>
          <a:lstStyle/>
          <a:p>
            <a:r>
              <a:rPr lang="de-AT" altLang="zh-CN" sz="2300" dirty="0">
                <a:solidFill>
                  <a:schemeClr val="bg1"/>
                </a:solidFill>
                <a:latin typeface="Courier New" panose="02070309020205020404" pitchFamily="49" charset="0"/>
                <a:ea typeface="SimSun" panose="02010600030101010101" pitchFamily="2" charset="-122"/>
                <a:cs typeface="Courier New" panose="02070309020205020404" pitchFamily="49" charset="0"/>
              </a:rPr>
              <a:t>Einer ihrer Spieler ist </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der 16-j</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ä</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hrige Mich</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a</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el </a:t>
            </a:r>
            <a:r>
              <a:rPr kumimoji="0" lang="de-AT" altLang="zh-CN" sz="2300" i="0" u="none" strike="noStrike" kern="1200" cap="none" spc="0" normalizeH="0" baseline="0" noProof="0" dirty="0" err="1">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Kuw</a:t>
            </a:r>
            <a:r>
              <a:rPr kumimoji="0" lang="de-AT" altLang="zh-CN" sz="2300" b="1" i="0" u="none" strike="noStrike" kern="1200" cap="none" spc="0" normalizeH="0" baseline="0" noProof="0" dirty="0" err="1">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a</a:t>
            </a:r>
            <a:r>
              <a:rPr kumimoji="0" lang="de-AT" altLang="zh-CN" sz="2300" i="0" u="none" strike="noStrike" kern="1200" cap="none" spc="0" normalizeH="0" baseline="0" noProof="0" dirty="0" err="1">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l</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 </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au</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s </a:t>
            </a:r>
            <a:r>
              <a:rPr kumimoji="0" lang="de-AT" altLang="zh-CN" sz="2300" i="0" u="none" strike="noStrike" kern="1200" cap="none" spc="0" normalizeH="0" baseline="0" noProof="0" dirty="0" err="1">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Kumberg</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 </a:t>
            </a:r>
            <a:endParaRPr lang="fr-FR" sz="2300" dirty="0">
              <a:solidFill>
                <a:schemeClr val="bg1"/>
              </a:solidFill>
            </a:endParaRPr>
          </a:p>
        </p:txBody>
      </p:sp>
      <p:sp>
        <p:nvSpPr>
          <p:cNvPr id="24" name="TextBox 23">
            <a:extLst>
              <a:ext uri="{FF2B5EF4-FFF2-40B4-BE49-F238E27FC236}">
                <a16:creationId xmlns:a16="http://schemas.microsoft.com/office/drawing/2014/main" id="{9925636C-B815-4846-8BB0-2752746E4931}"/>
              </a:ext>
            </a:extLst>
          </p:cNvPr>
          <p:cNvSpPr txBox="1"/>
          <p:nvPr/>
        </p:nvSpPr>
        <p:spPr>
          <a:xfrm>
            <a:off x="348364" y="4045445"/>
            <a:ext cx="7123248"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Michael trainiert sechs Mal pr</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o</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 W</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o</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che.  </a:t>
            </a:r>
          </a:p>
        </p:txBody>
      </p:sp>
      <p:sp>
        <p:nvSpPr>
          <p:cNvPr id="26" name="TextBox 25">
            <a:extLst>
              <a:ext uri="{FF2B5EF4-FFF2-40B4-BE49-F238E27FC236}">
                <a16:creationId xmlns:a16="http://schemas.microsoft.com/office/drawing/2014/main" id="{9A1CB0A0-33C3-47B0-8B0A-D73AF4E210CF}"/>
              </a:ext>
            </a:extLst>
          </p:cNvPr>
          <p:cNvSpPr txBox="1"/>
          <p:nvPr/>
        </p:nvSpPr>
        <p:spPr>
          <a:xfrm>
            <a:off x="348363" y="4490274"/>
            <a:ext cx="9938637" cy="461665"/>
          </a:xfrm>
          <a:prstGeom prst="rect">
            <a:avLst/>
          </a:prstGeom>
          <a:noFill/>
        </p:spPr>
        <p:txBody>
          <a:bodyPr wrap="square">
            <a:spAutoFit/>
          </a:bodyPr>
          <a:lstStyle/>
          <a:p>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Am Wochenende hat er </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Sp</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iele, und er hält </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s</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ich* auch im </a:t>
            </a:r>
            <a:endParaRPr lang="fr-FR" sz="2300" dirty="0">
              <a:solidFill>
                <a:schemeClr val="bg1"/>
              </a:solidFill>
            </a:endParaRPr>
          </a:p>
        </p:txBody>
      </p:sp>
      <p:sp>
        <p:nvSpPr>
          <p:cNvPr id="28" name="TextBox 27">
            <a:extLst>
              <a:ext uri="{FF2B5EF4-FFF2-40B4-BE49-F238E27FC236}">
                <a16:creationId xmlns:a16="http://schemas.microsoft.com/office/drawing/2014/main" id="{18E12C43-5629-403E-AA77-67134F9532F6}"/>
              </a:ext>
            </a:extLst>
          </p:cNvPr>
          <p:cNvSpPr txBox="1"/>
          <p:nvPr/>
        </p:nvSpPr>
        <p:spPr>
          <a:xfrm>
            <a:off x="348363" y="4935103"/>
            <a:ext cx="6400800" cy="461665"/>
          </a:xfrm>
          <a:prstGeom prst="rect">
            <a:avLst/>
          </a:prstGeom>
          <a:noFill/>
        </p:spPr>
        <p:txBody>
          <a:bodyPr wrap="square">
            <a:spAutoFit/>
          </a:bodyPr>
          <a:lstStyle/>
          <a:p>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Fitne</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ssz</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entrum und beim Laufen fit. </a:t>
            </a:r>
            <a:endParaRPr lang="fr-FR" sz="2300" dirty="0">
              <a:solidFill>
                <a:schemeClr val="bg1"/>
              </a:solidFill>
            </a:endParaRPr>
          </a:p>
        </p:txBody>
      </p:sp>
      <p:sp>
        <p:nvSpPr>
          <p:cNvPr id="30" name="TextBox 29">
            <a:extLst>
              <a:ext uri="{FF2B5EF4-FFF2-40B4-BE49-F238E27FC236}">
                <a16:creationId xmlns:a16="http://schemas.microsoft.com/office/drawing/2014/main" id="{BF9A715F-E615-416E-B601-F362061FA397}"/>
              </a:ext>
            </a:extLst>
          </p:cNvPr>
          <p:cNvSpPr txBox="1"/>
          <p:nvPr/>
        </p:nvSpPr>
        <p:spPr>
          <a:xfrm>
            <a:off x="348363" y="5379932"/>
            <a:ext cx="11240814" cy="461665"/>
          </a:xfrm>
          <a:prstGeom prst="rect">
            <a:avLst/>
          </a:prstGeom>
          <a:noFill/>
        </p:spPr>
        <p:txBody>
          <a:bodyPr wrap="square">
            <a:spAutoFit/>
          </a:bodyPr>
          <a:lstStyle/>
          <a:p>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„Schule und Sport zusammen sind ni</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ch</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t einfa</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ch</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 sagt Michael.</a:t>
            </a:r>
            <a:endParaRPr lang="fr-FR" sz="2300" dirty="0">
              <a:solidFill>
                <a:schemeClr val="bg1"/>
              </a:solidFill>
            </a:endParaRPr>
          </a:p>
        </p:txBody>
      </p:sp>
      <p:sp>
        <p:nvSpPr>
          <p:cNvPr id="32" name="TextBox 31">
            <a:extLst>
              <a:ext uri="{FF2B5EF4-FFF2-40B4-BE49-F238E27FC236}">
                <a16:creationId xmlns:a16="http://schemas.microsoft.com/office/drawing/2014/main" id="{4F3BCCF9-B179-4CE4-B080-34AAF025D1A7}"/>
              </a:ext>
            </a:extLst>
          </p:cNvPr>
          <p:cNvSpPr txBox="1"/>
          <p:nvPr/>
        </p:nvSpPr>
        <p:spPr>
          <a:xfrm>
            <a:off x="323600" y="5824759"/>
            <a:ext cx="7839204"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„Aber </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i</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ch b</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i</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n </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ei</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n relat</a:t>
            </a:r>
            <a:r>
              <a:rPr kumimoji="0" lang="de-AT" altLang="zh-CN" sz="2300" b="1" i="0" u="none" strike="noStrike" kern="1200" cap="none" spc="0" normalizeH="0" baseline="0" noProof="0" dirty="0">
                <a:ln>
                  <a:noFill/>
                </a:ln>
                <a:solidFill>
                  <a:srgbClr val="DAA520"/>
                </a:solidFill>
                <a:effectLst/>
                <a:uLnTx/>
                <a:uFillTx/>
                <a:latin typeface="Courier New" panose="02070309020205020404" pitchFamily="49" charset="0"/>
                <a:ea typeface="SimSun" panose="02010600030101010101" pitchFamily="2" charset="-122"/>
                <a:cs typeface="Courier New" panose="02070309020205020404" pitchFamily="49" charset="0"/>
              </a:rPr>
              <a:t>i</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v guter Schüler.”</a:t>
            </a:r>
            <a:endPar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宋体" panose="02010600030101010101" pitchFamily="2" charset="-122"/>
              <a:cs typeface="Courier New" panose="02070309020205020404" pitchFamily="49" charset="0"/>
            </a:endParaRPr>
          </a:p>
        </p:txBody>
      </p:sp>
      <p:pic>
        <p:nvPicPr>
          <p:cNvPr id="21" name="Picture 20">
            <a:extLst>
              <a:ext uri="{FF2B5EF4-FFF2-40B4-BE49-F238E27FC236}">
                <a16:creationId xmlns:a16="http://schemas.microsoft.com/office/drawing/2014/main" id="{44280051-7A93-4732-A53A-03DBA5B91D50}"/>
              </a:ext>
            </a:extLst>
          </p:cNvPr>
          <p:cNvPicPr/>
          <p:nvPr/>
        </p:nvPicPr>
        <p:blipFill>
          <a:blip r:embed="rId5" cstate="print">
            <a:extLst>
              <a:ext uri="{BEBA8EAE-BF5A-486C-A8C5-ECC9F3942E4B}">
                <a14:imgProps xmlns:a14="http://schemas.microsoft.com/office/drawing/2010/main">
                  <a14:imgLayer r:embed="rId6">
                    <a14:imgEffect>
                      <a14:backgroundRemoval t="5072" b="90580" l="3851" r="94821">
                        <a14:foregroundMark x1="92297" y1="11594" x2="92297" y2="11594"/>
                        <a14:foregroundMark x1="73307" y1="6280" x2="73307" y2="6280"/>
                        <a14:foregroundMark x1="64807" y1="89130" x2="64807" y2="89130"/>
                        <a14:foregroundMark x1="7835" y1="65942" x2="7835" y2="65942"/>
                        <a14:foregroundMark x1="94821" y1="32850" x2="94821" y2="32850"/>
                        <a14:foregroundMark x1="65604" y1="90580" x2="65604" y2="90580"/>
                        <a14:foregroundMark x1="3984" y1="68357" x2="3984" y2="68357"/>
                        <a14:foregroundMark x1="70252" y1="5072" x2="70252" y2="5072"/>
                      </a14:backgroundRemoval>
                    </a14:imgEffect>
                  </a14:imgLayer>
                </a14:imgProps>
              </a:ext>
              <a:ext uri="{28A0092B-C50C-407E-A947-70E740481C1C}">
                <a14:useLocalDpi xmlns:a14="http://schemas.microsoft.com/office/drawing/2010/main" val="0"/>
              </a:ext>
            </a:extLst>
          </a:blip>
          <a:stretch>
            <a:fillRect/>
          </a:stretch>
        </p:blipFill>
        <p:spPr>
          <a:xfrm>
            <a:off x="8460101" y="772521"/>
            <a:ext cx="3695603" cy="2027599"/>
          </a:xfrm>
          <a:prstGeom prst="rect">
            <a:avLst/>
          </a:prstGeom>
        </p:spPr>
      </p:pic>
      <p:pic>
        <p:nvPicPr>
          <p:cNvPr id="25" name="Picture 2" descr="Woman, Talk, Live, Flat, Standing">
            <a:extLst>
              <a:ext uri="{FF2B5EF4-FFF2-40B4-BE49-F238E27FC236}">
                <a16:creationId xmlns:a16="http://schemas.microsoft.com/office/drawing/2014/main" id="{CEC88389-72BD-48BC-A00D-2A9D6F5E09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1975" y="4848792"/>
            <a:ext cx="1924050" cy="1924050"/>
          </a:xfrm>
          <a:prstGeom prst="rect">
            <a:avLst/>
          </a:prstGeom>
          <a:noFill/>
          <a:extLst>
            <a:ext uri="{909E8E84-426E-40DD-AFC4-6F175D3DCCD1}">
              <a14:hiddenFill xmlns:a14="http://schemas.microsoft.com/office/drawing/2010/main">
                <a:solidFill>
                  <a:srgbClr val="FFFFFF"/>
                </a:solidFill>
              </a14:hiddenFill>
            </a:ext>
          </a:extLst>
        </p:spPr>
      </p:pic>
      <p:sp>
        <p:nvSpPr>
          <p:cNvPr id="29" name="Speech Bubble: Rectangle with Corners Rounded 28">
            <a:extLst>
              <a:ext uri="{FF2B5EF4-FFF2-40B4-BE49-F238E27FC236}">
                <a16:creationId xmlns:a16="http://schemas.microsoft.com/office/drawing/2014/main" id="{84946563-812B-43F2-87AC-B5C5BED26273}"/>
              </a:ext>
            </a:extLst>
          </p:cNvPr>
          <p:cNvSpPr/>
          <p:nvPr/>
        </p:nvSpPr>
        <p:spPr>
          <a:xfrm>
            <a:off x="348362" y="3741878"/>
            <a:ext cx="3695603" cy="915050"/>
          </a:xfrm>
          <a:prstGeom prst="wedgeRoundRectCallout">
            <a:avLst>
              <a:gd name="adj1" fmla="val -46619"/>
              <a:gd name="adj2" fmla="val 135260"/>
              <a:gd name="adj3" fmla="val 16667"/>
            </a:avLst>
          </a:prstGeom>
          <a:solidFill>
            <a:srgbClr val="DAA520"/>
          </a:solidFill>
          <a:ln>
            <a:solidFill>
              <a:srgbClr val="104F7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German speech marks open </a:t>
            </a:r>
            <a:r>
              <a:rPr lang="fr-FR" sz="2000" b="1" dirty="0" err="1"/>
              <a:t>below</a:t>
            </a:r>
            <a:r>
              <a:rPr lang="fr-FR" sz="2000" dirty="0"/>
              <a:t> the line</a:t>
            </a:r>
          </a:p>
        </p:txBody>
      </p:sp>
      <p:sp>
        <p:nvSpPr>
          <p:cNvPr id="31" name="TextBox 30">
            <a:extLst>
              <a:ext uri="{FF2B5EF4-FFF2-40B4-BE49-F238E27FC236}">
                <a16:creationId xmlns:a16="http://schemas.microsoft.com/office/drawing/2014/main" id="{60CB442C-C7DB-4754-A1FE-0981371DD529}"/>
              </a:ext>
            </a:extLst>
          </p:cNvPr>
          <p:cNvSpPr txBox="1"/>
          <p:nvPr/>
        </p:nvSpPr>
        <p:spPr>
          <a:xfrm>
            <a:off x="3432312" y="6410850"/>
            <a:ext cx="6135757" cy="400110"/>
          </a:xfrm>
          <a:prstGeom prst="rect">
            <a:avLst/>
          </a:prstGeom>
          <a:solidFill>
            <a:srgbClr val="DAA520"/>
          </a:solidFill>
          <a:ln>
            <a:solidFill>
              <a:srgbClr val="DAA520"/>
            </a:solidFill>
          </a:ln>
        </p:spPr>
        <p:txBody>
          <a:bodyPr wrap="square" lIns="0" rIns="0" rtlCol="0">
            <a:spAutoFit/>
          </a:bodyPr>
          <a:lstStyle/>
          <a:p>
            <a:r>
              <a:rPr lang="en-GB" sz="2000" b="1" dirty="0">
                <a:solidFill>
                  <a:schemeClr val="bg1"/>
                </a:solidFill>
              </a:rPr>
              <a:t>*</a:t>
            </a:r>
            <a:r>
              <a:rPr lang="en-GB" sz="2000" b="1" dirty="0" err="1">
                <a:solidFill>
                  <a:schemeClr val="bg1"/>
                </a:solidFill>
              </a:rPr>
              <a:t>daher</a:t>
            </a:r>
            <a:r>
              <a:rPr lang="en-GB" sz="2000" b="1" dirty="0">
                <a:solidFill>
                  <a:schemeClr val="bg1"/>
                </a:solidFill>
              </a:rPr>
              <a:t> </a:t>
            </a:r>
            <a:r>
              <a:rPr lang="en-GB" sz="2000" dirty="0">
                <a:solidFill>
                  <a:schemeClr val="bg1"/>
                </a:solidFill>
              </a:rPr>
              <a:t>– therefore  *</a:t>
            </a:r>
            <a:r>
              <a:rPr lang="en-GB" sz="2000" b="1" dirty="0" err="1">
                <a:solidFill>
                  <a:schemeClr val="bg1"/>
                </a:solidFill>
              </a:rPr>
              <a:t>sich</a:t>
            </a:r>
            <a:r>
              <a:rPr lang="en-GB" sz="2000" b="1" dirty="0">
                <a:solidFill>
                  <a:schemeClr val="bg1"/>
                </a:solidFill>
              </a:rPr>
              <a:t> fit </a:t>
            </a:r>
            <a:r>
              <a:rPr lang="en-GB" sz="2000" b="1" dirty="0" err="1">
                <a:solidFill>
                  <a:schemeClr val="bg1"/>
                </a:solidFill>
              </a:rPr>
              <a:t>halten</a:t>
            </a:r>
            <a:r>
              <a:rPr lang="en-GB" sz="2000" b="1" dirty="0">
                <a:solidFill>
                  <a:schemeClr val="bg1"/>
                </a:solidFill>
              </a:rPr>
              <a:t> </a:t>
            </a:r>
            <a:r>
              <a:rPr lang="en-GB" sz="2000" dirty="0">
                <a:solidFill>
                  <a:schemeClr val="bg1"/>
                </a:solidFill>
              </a:rPr>
              <a:t>– to keep fit</a:t>
            </a:r>
            <a:endParaRPr lang="fr-FR" sz="2000" dirty="0">
              <a:solidFill>
                <a:schemeClr val="bg1"/>
              </a:solidFill>
            </a:endParaRPr>
          </a:p>
        </p:txBody>
      </p:sp>
    </p:spTree>
    <p:extLst>
      <p:ext uri="{BB962C8B-B14F-4D97-AF65-F5344CB8AC3E}">
        <p14:creationId xmlns:p14="http://schemas.microsoft.com/office/powerpoint/2010/main" val="115192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8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7000"/>
                                        <p:tgtEl>
                                          <p:spTgt spid="10"/>
                                        </p:tgtEl>
                                      </p:cBhvr>
                                    </p:animEffect>
                                  </p:childTnLst>
                                </p:cTn>
                              </p:par>
                            </p:childTnLst>
                          </p:cTn>
                        </p:par>
                        <p:par>
                          <p:cTn id="13" fill="hold">
                            <p:stCondLst>
                              <p:cond delay="70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8000"/>
                                        <p:tgtEl>
                                          <p:spTgt spid="18"/>
                                        </p:tgtEl>
                                      </p:cBhvr>
                                    </p:animEffect>
                                  </p:childTnLst>
                                </p:cTn>
                              </p:par>
                            </p:childTnLst>
                          </p:cTn>
                        </p:par>
                        <p:par>
                          <p:cTn id="22" fill="hold">
                            <p:stCondLst>
                              <p:cond delay="8000"/>
                            </p:stCondLst>
                            <p:childTnLst>
                              <p:par>
                                <p:cTn id="23" presetID="22" presetClass="entr" presetSubtype="8"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8500"/>
                                        <p:tgtEl>
                                          <p:spTgt spid="20"/>
                                        </p:tgtEl>
                                      </p:cBhvr>
                                    </p:animEffect>
                                  </p:childTnLst>
                                </p:cTn>
                              </p:par>
                            </p:childTnLst>
                          </p:cTn>
                        </p:par>
                        <p:par>
                          <p:cTn id="26" fill="hold">
                            <p:stCondLst>
                              <p:cond delay="16500"/>
                            </p:stCondLst>
                            <p:childTnLst>
                              <p:par>
                                <p:cTn id="27" presetID="22" presetClass="entr" presetSubtype="8"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7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70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8500"/>
                                        <p:tgtEl>
                                          <p:spTgt spid="26"/>
                                        </p:tgtEl>
                                      </p:cBhvr>
                                    </p:animEffect>
                                  </p:childTnLst>
                                </p:cTn>
                              </p:par>
                            </p:childTnLst>
                          </p:cTn>
                        </p:par>
                        <p:par>
                          <p:cTn id="40" fill="hold">
                            <p:stCondLst>
                              <p:cond delay="8500"/>
                            </p:stCondLst>
                            <p:childTnLst>
                              <p:par>
                                <p:cTn id="41" presetID="22" presetClass="entr" presetSubtype="8"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70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down)">
                                      <p:cBhvr>
                                        <p:cTn id="48" dur="9000"/>
                                        <p:tgtEl>
                                          <p:spTgt spid="30"/>
                                        </p:tgtEl>
                                      </p:cBhvr>
                                    </p:animEffect>
                                  </p:childTnLst>
                                </p:cTn>
                              </p:par>
                            </p:childTnLst>
                          </p:cTn>
                        </p:par>
                        <p:par>
                          <p:cTn id="49" fill="hold">
                            <p:stCondLst>
                              <p:cond delay="9000"/>
                            </p:stCondLst>
                            <p:childTnLst>
                              <p:par>
                                <p:cTn id="50" presetID="22" presetClass="entr" presetSubtype="8" fill="hold" grpId="0" nodeType="after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left)">
                                      <p:cBhvr>
                                        <p:cTn id="52" dur="7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6" grpId="0"/>
      <p:bldP spid="18" grpId="0"/>
      <p:bldP spid="20" grpId="0"/>
      <p:bldP spid="22" grpId="0"/>
      <p:bldP spid="24" grpId="0"/>
      <p:bldP spid="26" grpId="0"/>
      <p:bldP spid="28" grpId="0"/>
      <p:bldP spid="30" grpId="0"/>
      <p:bldP spid="32" grpId="0"/>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nitor, Screen, Flat, Lcd, Black, Lightweight, Tv">
            <a:extLst>
              <a:ext uri="{FF2B5EF4-FFF2-40B4-BE49-F238E27FC236}">
                <a16:creationId xmlns:a16="http://schemas.microsoft.com/office/drawing/2014/main" id="{FE38E648-5E0B-4690-9321-7B9AB58AB8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0499"/>
          <a:stretch/>
        </p:blipFill>
        <p:spPr bwMode="auto">
          <a:xfrm>
            <a:off x="0" y="1163991"/>
            <a:ext cx="12055641" cy="52729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B7513B1-F094-4A11-870B-EF69CC1540DA}"/>
              </a:ext>
            </a:extLst>
          </p:cNvPr>
          <p:cNvSpPr/>
          <p:nvPr/>
        </p:nvSpPr>
        <p:spPr>
          <a:xfrm>
            <a:off x="323600" y="1376471"/>
            <a:ext cx="11380294" cy="4850866"/>
          </a:xfrm>
          <a:prstGeom prst="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4041"/>
            <a:ext cx="5857874" cy="869950"/>
          </a:xfrm>
          <a:prstGeom prst="rect">
            <a:avLst/>
          </a:prstGeom>
        </p:spPr>
      </p:pic>
      <p:sp>
        <p:nvSpPr>
          <p:cNvPr id="4" name="Title 3"/>
          <p:cNvSpPr>
            <a:spLocks noGrp="1"/>
          </p:cNvSpPr>
          <p:nvPr>
            <p:ph type="title"/>
          </p:nvPr>
        </p:nvSpPr>
        <p:spPr>
          <a:xfrm>
            <a:off x="1" y="294041"/>
            <a:ext cx="5390146" cy="707849"/>
          </a:xfrm>
        </p:spPr>
        <p:txBody>
          <a:bodyPr>
            <a:normAutofit/>
          </a:bodyPr>
          <a:lstStyle/>
          <a:p>
            <a:r>
              <a:rPr lang="en-GB" sz="2900" b="1" dirty="0">
                <a:solidFill>
                  <a:schemeClr val="bg1"/>
                </a:solidFill>
              </a:rPr>
              <a:t>Ich </a:t>
            </a:r>
            <a:r>
              <a:rPr lang="en-GB" sz="2900" b="1" dirty="0" err="1">
                <a:solidFill>
                  <a:schemeClr val="bg1"/>
                </a:solidFill>
              </a:rPr>
              <a:t>lebe</a:t>
            </a:r>
            <a:r>
              <a:rPr lang="en-GB" sz="2900" b="1" dirty="0">
                <a:solidFill>
                  <a:schemeClr val="bg1"/>
                </a:solidFill>
              </a:rPr>
              <a:t> </a:t>
            </a:r>
            <a:r>
              <a:rPr lang="en-GB" sz="2900" b="1" dirty="0" err="1">
                <a:solidFill>
                  <a:schemeClr val="bg1"/>
                </a:solidFill>
              </a:rPr>
              <a:t>für</a:t>
            </a:r>
            <a:r>
              <a:rPr lang="en-GB" sz="2900" b="1" dirty="0">
                <a:solidFill>
                  <a:schemeClr val="bg1"/>
                </a:solidFill>
              </a:rPr>
              <a:t> den </a:t>
            </a:r>
            <a:r>
              <a:rPr lang="en-GB" sz="2900" b="1" dirty="0" err="1">
                <a:solidFill>
                  <a:schemeClr val="bg1"/>
                </a:solidFill>
              </a:rPr>
              <a:t>Fußball</a:t>
            </a:r>
            <a:r>
              <a:rPr lang="en-GB" sz="2900" b="1" dirty="0">
                <a:solidFill>
                  <a:schemeClr val="bg1"/>
                </a:solidFill>
              </a:rPr>
              <a:t> 3/3</a:t>
            </a:r>
          </a:p>
        </p:txBody>
      </p:sp>
      <p:sp>
        <p:nvSpPr>
          <p:cNvPr id="7" name="Rounded Rectangle 11">
            <a:extLst>
              <a:ext uri="{FF2B5EF4-FFF2-40B4-BE49-F238E27FC236}">
                <a16:creationId xmlns:a16="http://schemas.microsoft.com/office/drawing/2014/main" id="{9B931AA2-4AA9-4ADE-A169-CB15C10A0B74}"/>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5">
            <a:extLst>
              <a:ext uri="{FF2B5EF4-FFF2-40B4-BE49-F238E27FC236}">
                <a16:creationId xmlns:a16="http://schemas.microsoft.com/office/drawing/2014/main" id="{7C02684D-A375-4D5A-B29E-79228B49DCD4}"/>
              </a:ext>
            </a:extLst>
          </p:cNvPr>
          <p:cNvSpPr>
            <a:spLocks noChangeArrowheads="1"/>
          </p:cNvSpPr>
          <p:nvPr/>
        </p:nvSpPr>
        <p:spPr bwMode="auto">
          <a:xfrm>
            <a:off x="323601" y="1376471"/>
            <a:ext cx="88591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AT" altLang="zh-CN" sz="230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Michael aus </a:t>
            </a:r>
            <a:r>
              <a:rPr kumimoji="0" lang="de-AT" altLang="zh-CN" sz="2300" u="none" strike="noStrike" kern="1200" cap="none" spc="0" normalizeH="0" baseline="0" noProof="0" dirty="0" err="1">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Kumberg</a:t>
            </a:r>
            <a:r>
              <a:rPr kumimoji="0" lang="de-AT" altLang="zh-CN" sz="230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 will Profifußballer werden.  </a:t>
            </a:r>
          </a:p>
        </p:txBody>
      </p:sp>
      <p:sp>
        <p:nvSpPr>
          <p:cNvPr id="10" name="TextBox 9">
            <a:extLst>
              <a:ext uri="{FF2B5EF4-FFF2-40B4-BE49-F238E27FC236}">
                <a16:creationId xmlns:a16="http://schemas.microsoft.com/office/drawing/2014/main" id="{A4AC562F-C052-489D-9DAF-DBB85E7735B3}"/>
              </a:ext>
            </a:extLst>
          </p:cNvPr>
          <p:cNvSpPr txBox="1"/>
          <p:nvPr/>
        </p:nvSpPr>
        <p:spPr>
          <a:xfrm>
            <a:off x="323600" y="1821300"/>
            <a:ext cx="6956335" cy="461665"/>
          </a:xfrm>
          <a:prstGeom prst="rect">
            <a:avLst/>
          </a:prstGeom>
          <a:noFill/>
        </p:spPr>
        <p:txBody>
          <a:bodyPr wrap="square">
            <a:spAutoFit/>
          </a:bodyPr>
          <a:lstStyle/>
          <a:p>
            <a:r>
              <a:rPr kumimoji="0" lang="de-AT" altLang="zh-CN" sz="230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Daher* besucht er die Fußballakademie</a:t>
            </a:r>
            <a:endParaRPr lang="fr-FR" sz="2300" dirty="0">
              <a:solidFill>
                <a:schemeClr val="bg1"/>
              </a:solidFill>
            </a:endParaRPr>
          </a:p>
        </p:txBody>
      </p:sp>
      <p:sp>
        <p:nvSpPr>
          <p:cNvPr id="16" name="TextBox 15">
            <a:extLst>
              <a:ext uri="{FF2B5EF4-FFF2-40B4-BE49-F238E27FC236}">
                <a16:creationId xmlns:a16="http://schemas.microsoft.com/office/drawing/2014/main" id="{53D75EF4-4E16-4618-AF61-019439196956}"/>
              </a:ext>
            </a:extLst>
          </p:cNvPr>
          <p:cNvSpPr txBox="1"/>
          <p:nvPr/>
        </p:nvSpPr>
        <p:spPr>
          <a:xfrm>
            <a:off x="323600" y="2266129"/>
            <a:ext cx="5534275" cy="461665"/>
          </a:xfrm>
          <a:prstGeom prst="rect">
            <a:avLst/>
          </a:prstGeom>
          <a:noFill/>
        </p:spPr>
        <p:txBody>
          <a:bodyPr wrap="square">
            <a:spAutoFit/>
          </a:bodyPr>
          <a:lstStyle/>
          <a:p>
            <a:r>
              <a:rPr lang="de-AT" altLang="zh-CN" sz="2300" dirty="0">
                <a:solidFill>
                  <a:schemeClr val="bg1"/>
                </a:solidFill>
                <a:latin typeface="Courier New" panose="02070309020205020404" pitchFamily="49" charset="0"/>
                <a:ea typeface="SimSun" panose="02010600030101010101" pitchFamily="2" charset="-122"/>
                <a:cs typeface="Courier New" panose="02070309020205020404" pitchFamily="49" charset="0"/>
              </a:rPr>
              <a:t>Steiermark von </a:t>
            </a:r>
            <a:r>
              <a:rPr kumimoji="0" lang="de-AT" altLang="zh-CN" sz="230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SK Sturm Graz.</a:t>
            </a:r>
            <a:endParaRPr lang="fr-FR" sz="2300" dirty="0">
              <a:solidFill>
                <a:schemeClr val="bg1"/>
              </a:solidFill>
            </a:endParaRPr>
          </a:p>
        </p:txBody>
      </p:sp>
      <p:sp>
        <p:nvSpPr>
          <p:cNvPr id="18" name="TextBox 17">
            <a:extLst>
              <a:ext uri="{FF2B5EF4-FFF2-40B4-BE49-F238E27FC236}">
                <a16:creationId xmlns:a16="http://schemas.microsoft.com/office/drawing/2014/main" id="{9FA97BCE-1F1C-4273-8215-F131A46ED886}"/>
              </a:ext>
            </a:extLst>
          </p:cNvPr>
          <p:cNvSpPr txBox="1"/>
          <p:nvPr/>
        </p:nvSpPr>
        <p:spPr>
          <a:xfrm>
            <a:off x="323600" y="2710958"/>
            <a:ext cx="9020970" cy="461665"/>
          </a:xfrm>
          <a:prstGeom prst="rect">
            <a:avLst/>
          </a:prstGeom>
          <a:noFill/>
        </p:spPr>
        <p:txBody>
          <a:bodyPr wrap="square">
            <a:spAutoFit/>
          </a:bodyPr>
          <a:lstStyle/>
          <a:p>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Die Fußballakademie Steiermark von SK Sturm Graz </a:t>
            </a:r>
            <a:endParaRPr lang="fr-FR" sz="2300" dirty="0">
              <a:solidFill>
                <a:schemeClr val="bg1"/>
              </a:solidFill>
            </a:endParaRPr>
          </a:p>
        </p:txBody>
      </p:sp>
      <p:sp>
        <p:nvSpPr>
          <p:cNvPr id="20" name="TextBox 19">
            <a:extLst>
              <a:ext uri="{FF2B5EF4-FFF2-40B4-BE49-F238E27FC236}">
                <a16:creationId xmlns:a16="http://schemas.microsoft.com/office/drawing/2014/main" id="{8346E036-D25F-4BC9-81FA-034066C754F8}"/>
              </a:ext>
            </a:extLst>
          </p:cNvPr>
          <p:cNvSpPr txBox="1"/>
          <p:nvPr/>
        </p:nvSpPr>
        <p:spPr>
          <a:xfrm>
            <a:off x="348364" y="3155787"/>
            <a:ext cx="10537016" cy="461665"/>
          </a:xfrm>
          <a:prstGeom prst="rect">
            <a:avLst/>
          </a:prstGeom>
          <a:noFill/>
        </p:spPr>
        <p:txBody>
          <a:bodyPr wrap="square">
            <a:spAutoFit/>
          </a:bodyPr>
          <a:lstStyle/>
          <a:p>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bildet junge Talente zu Profis aus. </a:t>
            </a:r>
            <a:endParaRPr lang="fr-FR" sz="2300" dirty="0">
              <a:solidFill>
                <a:schemeClr val="bg1"/>
              </a:solidFill>
            </a:endParaRPr>
          </a:p>
        </p:txBody>
      </p:sp>
      <p:sp>
        <p:nvSpPr>
          <p:cNvPr id="22" name="TextBox 21">
            <a:extLst>
              <a:ext uri="{FF2B5EF4-FFF2-40B4-BE49-F238E27FC236}">
                <a16:creationId xmlns:a16="http://schemas.microsoft.com/office/drawing/2014/main" id="{12A052D0-3CA3-40BA-9ECA-1FC6A0D9C035}"/>
              </a:ext>
            </a:extLst>
          </p:cNvPr>
          <p:cNvSpPr txBox="1"/>
          <p:nvPr/>
        </p:nvSpPr>
        <p:spPr>
          <a:xfrm>
            <a:off x="348364" y="3600616"/>
            <a:ext cx="12887576" cy="461665"/>
          </a:xfrm>
          <a:prstGeom prst="rect">
            <a:avLst/>
          </a:prstGeom>
          <a:noFill/>
        </p:spPr>
        <p:txBody>
          <a:bodyPr wrap="square">
            <a:spAutoFit/>
          </a:bodyPr>
          <a:lstStyle/>
          <a:p>
            <a:r>
              <a:rPr lang="de-AT" altLang="zh-CN" sz="2300" dirty="0">
                <a:solidFill>
                  <a:schemeClr val="bg1"/>
                </a:solidFill>
                <a:latin typeface="Courier New" panose="02070309020205020404" pitchFamily="49" charset="0"/>
                <a:ea typeface="SimSun" panose="02010600030101010101" pitchFamily="2" charset="-122"/>
                <a:cs typeface="Courier New" panose="02070309020205020404" pitchFamily="49" charset="0"/>
              </a:rPr>
              <a:t>Einer ihrer Spieler ist </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der 16-jährige Michael </a:t>
            </a:r>
            <a:r>
              <a:rPr kumimoji="0" lang="de-AT" altLang="zh-CN" sz="2300" i="0" u="none" strike="noStrike" kern="1200" cap="none" spc="0" normalizeH="0" baseline="0" noProof="0" dirty="0" err="1">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Kuwal</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 aus </a:t>
            </a:r>
            <a:r>
              <a:rPr kumimoji="0" lang="de-AT" altLang="zh-CN" sz="2300" i="0" u="none" strike="noStrike" kern="1200" cap="none" spc="0" normalizeH="0" baseline="0" noProof="0" dirty="0" err="1">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Kumberg</a:t>
            </a: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 </a:t>
            </a:r>
            <a:endParaRPr lang="fr-FR" sz="2300" dirty="0">
              <a:solidFill>
                <a:schemeClr val="bg1"/>
              </a:solidFill>
            </a:endParaRPr>
          </a:p>
        </p:txBody>
      </p:sp>
      <p:sp>
        <p:nvSpPr>
          <p:cNvPr id="24" name="TextBox 23">
            <a:extLst>
              <a:ext uri="{FF2B5EF4-FFF2-40B4-BE49-F238E27FC236}">
                <a16:creationId xmlns:a16="http://schemas.microsoft.com/office/drawing/2014/main" id="{9925636C-B815-4846-8BB0-2752746E4931}"/>
              </a:ext>
            </a:extLst>
          </p:cNvPr>
          <p:cNvSpPr txBox="1"/>
          <p:nvPr/>
        </p:nvSpPr>
        <p:spPr>
          <a:xfrm>
            <a:off x="348363" y="4045445"/>
            <a:ext cx="7207469"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Michael trainiert sechs Mal pro Woche.  </a:t>
            </a:r>
          </a:p>
        </p:txBody>
      </p:sp>
      <p:sp>
        <p:nvSpPr>
          <p:cNvPr id="26" name="TextBox 25">
            <a:extLst>
              <a:ext uri="{FF2B5EF4-FFF2-40B4-BE49-F238E27FC236}">
                <a16:creationId xmlns:a16="http://schemas.microsoft.com/office/drawing/2014/main" id="{9A1CB0A0-33C3-47B0-8B0A-D73AF4E210CF}"/>
              </a:ext>
            </a:extLst>
          </p:cNvPr>
          <p:cNvSpPr txBox="1"/>
          <p:nvPr/>
        </p:nvSpPr>
        <p:spPr>
          <a:xfrm>
            <a:off x="348363" y="4490274"/>
            <a:ext cx="9890511" cy="461665"/>
          </a:xfrm>
          <a:prstGeom prst="rect">
            <a:avLst/>
          </a:prstGeom>
          <a:noFill/>
        </p:spPr>
        <p:txBody>
          <a:bodyPr wrap="square">
            <a:spAutoFit/>
          </a:bodyPr>
          <a:lstStyle/>
          <a:p>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Am Wochenende hat er Spiele, und er hält sich* auch im </a:t>
            </a:r>
            <a:endParaRPr lang="fr-FR" sz="2300" dirty="0">
              <a:solidFill>
                <a:schemeClr val="bg1"/>
              </a:solidFill>
            </a:endParaRPr>
          </a:p>
        </p:txBody>
      </p:sp>
      <p:sp>
        <p:nvSpPr>
          <p:cNvPr id="28" name="TextBox 27">
            <a:extLst>
              <a:ext uri="{FF2B5EF4-FFF2-40B4-BE49-F238E27FC236}">
                <a16:creationId xmlns:a16="http://schemas.microsoft.com/office/drawing/2014/main" id="{18E12C43-5629-403E-AA77-67134F9532F6}"/>
              </a:ext>
            </a:extLst>
          </p:cNvPr>
          <p:cNvSpPr txBox="1"/>
          <p:nvPr/>
        </p:nvSpPr>
        <p:spPr>
          <a:xfrm>
            <a:off x="348363" y="4935103"/>
            <a:ext cx="6400800" cy="461665"/>
          </a:xfrm>
          <a:prstGeom prst="rect">
            <a:avLst/>
          </a:prstGeom>
          <a:noFill/>
        </p:spPr>
        <p:txBody>
          <a:bodyPr wrap="square">
            <a:spAutoFit/>
          </a:bodyPr>
          <a:lstStyle/>
          <a:p>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Fitnesszentrum und beim Laufen fit. </a:t>
            </a:r>
            <a:endParaRPr lang="fr-FR" sz="2300" dirty="0">
              <a:solidFill>
                <a:schemeClr val="bg1"/>
              </a:solidFill>
            </a:endParaRPr>
          </a:p>
        </p:txBody>
      </p:sp>
      <p:sp>
        <p:nvSpPr>
          <p:cNvPr id="30" name="TextBox 29">
            <a:extLst>
              <a:ext uri="{FF2B5EF4-FFF2-40B4-BE49-F238E27FC236}">
                <a16:creationId xmlns:a16="http://schemas.microsoft.com/office/drawing/2014/main" id="{BF9A715F-E615-416E-B601-F362061FA397}"/>
              </a:ext>
            </a:extLst>
          </p:cNvPr>
          <p:cNvSpPr txBox="1"/>
          <p:nvPr/>
        </p:nvSpPr>
        <p:spPr>
          <a:xfrm>
            <a:off x="348363" y="5379932"/>
            <a:ext cx="11240814" cy="461665"/>
          </a:xfrm>
          <a:prstGeom prst="rect">
            <a:avLst/>
          </a:prstGeom>
          <a:noFill/>
        </p:spPr>
        <p:txBody>
          <a:bodyPr wrap="square">
            <a:spAutoFit/>
          </a:bodyPr>
          <a:lstStyle/>
          <a:p>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„Schule und Sport zusammen sind nicht einfach”, sagt Michael.</a:t>
            </a:r>
            <a:endParaRPr lang="fr-FR" sz="2300" dirty="0">
              <a:solidFill>
                <a:schemeClr val="bg1"/>
              </a:solidFill>
            </a:endParaRPr>
          </a:p>
        </p:txBody>
      </p:sp>
      <p:sp>
        <p:nvSpPr>
          <p:cNvPr id="32" name="TextBox 31">
            <a:extLst>
              <a:ext uri="{FF2B5EF4-FFF2-40B4-BE49-F238E27FC236}">
                <a16:creationId xmlns:a16="http://schemas.microsoft.com/office/drawing/2014/main" id="{4F3BCCF9-B179-4CE4-B080-34AAF025D1A7}"/>
              </a:ext>
            </a:extLst>
          </p:cNvPr>
          <p:cNvSpPr txBox="1"/>
          <p:nvPr/>
        </p:nvSpPr>
        <p:spPr>
          <a:xfrm>
            <a:off x="323600" y="5824759"/>
            <a:ext cx="7839204"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SimSun" panose="02010600030101010101" pitchFamily="2" charset="-122"/>
                <a:cs typeface="Courier New" panose="02070309020205020404" pitchFamily="49" charset="0"/>
              </a:rPr>
              <a:t>„Aber ich bin ein relativ guter Schüler.”</a:t>
            </a:r>
            <a:endParaRPr kumimoji="0" lang="de-AT" altLang="zh-CN" sz="2300" i="0" u="none" strike="noStrike" kern="1200" cap="none" spc="0" normalizeH="0" baseline="0" noProof="0" dirty="0">
              <a:ln>
                <a:noFill/>
              </a:ln>
              <a:solidFill>
                <a:schemeClr val="bg1"/>
              </a:solidFill>
              <a:effectLst/>
              <a:uLnTx/>
              <a:uFillTx/>
              <a:latin typeface="Courier New" panose="02070309020205020404" pitchFamily="49" charset="0"/>
              <a:ea typeface="宋体" panose="02010600030101010101" pitchFamily="2" charset="-122"/>
              <a:cs typeface="Courier New" panose="02070309020205020404" pitchFamily="49" charset="0"/>
            </a:endParaRPr>
          </a:p>
        </p:txBody>
      </p:sp>
      <p:pic>
        <p:nvPicPr>
          <p:cNvPr id="21" name="Picture 20">
            <a:extLst>
              <a:ext uri="{FF2B5EF4-FFF2-40B4-BE49-F238E27FC236}">
                <a16:creationId xmlns:a16="http://schemas.microsoft.com/office/drawing/2014/main" id="{254C3F9D-BAB4-4358-B3EB-DDDBF821B630}"/>
              </a:ext>
            </a:extLst>
          </p:cNvPr>
          <p:cNvPicPr/>
          <p:nvPr/>
        </p:nvPicPr>
        <p:blipFill>
          <a:blip r:embed="rId7" cstate="print">
            <a:extLst>
              <a:ext uri="{BEBA8EAE-BF5A-486C-A8C5-ECC9F3942E4B}">
                <a14:imgProps xmlns:a14="http://schemas.microsoft.com/office/drawing/2010/main">
                  <a14:imgLayer r:embed="rId8">
                    <a14:imgEffect>
                      <a14:backgroundRemoval t="5072" b="90580" l="3851" r="94821">
                        <a14:foregroundMark x1="92297" y1="11594" x2="92297" y2="11594"/>
                        <a14:foregroundMark x1="73307" y1="6280" x2="73307" y2="6280"/>
                        <a14:foregroundMark x1="64807" y1="89130" x2="64807" y2="89130"/>
                        <a14:foregroundMark x1="7835" y1="65942" x2="7835" y2="65942"/>
                        <a14:foregroundMark x1="94821" y1="32850" x2="94821" y2="32850"/>
                        <a14:foregroundMark x1="65604" y1="90580" x2="65604" y2="90580"/>
                        <a14:foregroundMark x1="3984" y1="68357" x2="3984" y2="68357"/>
                        <a14:foregroundMark x1="70252" y1="5072" x2="70252" y2="5072"/>
                      </a14:backgroundRemoval>
                    </a14:imgEffect>
                  </a14:imgLayer>
                </a14:imgProps>
              </a:ext>
              <a:ext uri="{28A0092B-C50C-407E-A947-70E740481C1C}">
                <a14:useLocalDpi xmlns:a14="http://schemas.microsoft.com/office/drawing/2010/main" val="0"/>
              </a:ext>
            </a:extLst>
          </a:blip>
          <a:stretch>
            <a:fillRect/>
          </a:stretch>
        </p:blipFill>
        <p:spPr>
          <a:xfrm>
            <a:off x="8457105" y="786506"/>
            <a:ext cx="3695603" cy="2027599"/>
          </a:xfrm>
          <a:prstGeom prst="rect">
            <a:avLst/>
          </a:prstGeom>
        </p:spPr>
      </p:pic>
      <p:pic>
        <p:nvPicPr>
          <p:cNvPr id="23" name="Picture 2" descr="Woman, Talk, Live, Flat, Standing">
            <a:extLst>
              <a:ext uri="{FF2B5EF4-FFF2-40B4-BE49-F238E27FC236}">
                <a16:creationId xmlns:a16="http://schemas.microsoft.com/office/drawing/2014/main" id="{9F8B82F2-9BF8-4736-99A4-9079DAB73E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21975" y="4848792"/>
            <a:ext cx="1924050" cy="192405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ADEFBB4F-78A4-4181-8501-A507E12E43C1}"/>
              </a:ext>
            </a:extLst>
          </p:cNvPr>
          <p:cNvSpPr txBox="1"/>
          <p:nvPr/>
        </p:nvSpPr>
        <p:spPr>
          <a:xfrm>
            <a:off x="3432312" y="6410850"/>
            <a:ext cx="6135757" cy="400110"/>
          </a:xfrm>
          <a:prstGeom prst="rect">
            <a:avLst/>
          </a:prstGeom>
          <a:solidFill>
            <a:srgbClr val="DAA520"/>
          </a:solidFill>
          <a:ln>
            <a:solidFill>
              <a:srgbClr val="DAA520"/>
            </a:solidFill>
          </a:ln>
        </p:spPr>
        <p:txBody>
          <a:bodyPr wrap="square" lIns="0" rIns="0" rtlCol="0">
            <a:spAutoFit/>
          </a:bodyPr>
          <a:lstStyle/>
          <a:p>
            <a:r>
              <a:rPr lang="en-GB" sz="2000" b="1" dirty="0">
                <a:solidFill>
                  <a:schemeClr val="bg1"/>
                </a:solidFill>
              </a:rPr>
              <a:t>*</a:t>
            </a:r>
            <a:r>
              <a:rPr lang="en-GB" sz="2000" b="1" dirty="0" err="1">
                <a:solidFill>
                  <a:schemeClr val="bg1"/>
                </a:solidFill>
              </a:rPr>
              <a:t>daher</a:t>
            </a:r>
            <a:r>
              <a:rPr lang="en-GB" sz="2000" b="1" dirty="0">
                <a:solidFill>
                  <a:schemeClr val="bg1"/>
                </a:solidFill>
              </a:rPr>
              <a:t> </a:t>
            </a:r>
            <a:r>
              <a:rPr lang="en-GB" sz="2000" dirty="0">
                <a:solidFill>
                  <a:schemeClr val="bg1"/>
                </a:solidFill>
              </a:rPr>
              <a:t>– therefore  *</a:t>
            </a:r>
            <a:r>
              <a:rPr lang="en-GB" sz="2000" b="1" dirty="0" err="1">
                <a:solidFill>
                  <a:schemeClr val="bg1"/>
                </a:solidFill>
              </a:rPr>
              <a:t>sich</a:t>
            </a:r>
            <a:r>
              <a:rPr lang="en-GB" sz="2000" b="1" dirty="0">
                <a:solidFill>
                  <a:schemeClr val="bg1"/>
                </a:solidFill>
              </a:rPr>
              <a:t> fit </a:t>
            </a:r>
            <a:r>
              <a:rPr lang="en-GB" sz="2000" b="1" dirty="0" err="1">
                <a:solidFill>
                  <a:schemeClr val="bg1"/>
                </a:solidFill>
              </a:rPr>
              <a:t>halten</a:t>
            </a:r>
            <a:r>
              <a:rPr lang="en-GB" sz="2000" b="1" dirty="0">
                <a:solidFill>
                  <a:schemeClr val="bg1"/>
                </a:solidFill>
              </a:rPr>
              <a:t> </a:t>
            </a:r>
            <a:r>
              <a:rPr lang="en-GB" sz="2000" dirty="0">
                <a:solidFill>
                  <a:schemeClr val="bg1"/>
                </a:solidFill>
              </a:rPr>
              <a:t>– to keep fit</a:t>
            </a:r>
            <a:endParaRPr lang="fr-FR" sz="2000" dirty="0">
              <a:solidFill>
                <a:schemeClr val="bg1"/>
              </a:solidFill>
            </a:endParaRPr>
          </a:p>
        </p:txBody>
      </p:sp>
      <p:pic>
        <p:nvPicPr>
          <p:cNvPr id="2" name="8.3.2.6 Slide 25-27">
            <a:hlinkClick r:id="" action="ppaction://media"/>
            <a:extLst>
              <a:ext uri="{FF2B5EF4-FFF2-40B4-BE49-F238E27FC236}">
                <a16:creationId xmlns:a16="http://schemas.microsoft.com/office/drawing/2014/main" id="{AE670E30-A25E-499C-8CC5-9D2555A65C3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801871" y="109210"/>
            <a:ext cx="874005" cy="874005"/>
          </a:xfrm>
          <a:prstGeom prst="rect">
            <a:avLst/>
          </a:prstGeom>
        </p:spPr>
      </p:pic>
    </p:spTree>
    <p:extLst>
      <p:ext uri="{BB962C8B-B14F-4D97-AF65-F5344CB8AC3E}">
        <p14:creationId xmlns:p14="http://schemas.microsoft.com/office/powerpoint/2010/main" val="67149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2000"/>
                                        <p:tgtEl>
                                          <p:spTgt spid="10"/>
                                        </p:tgtEl>
                                      </p:cBhvr>
                                    </p:animEffect>
                                  </p:childTnLst>
                                </p:cTn>
                              </p:par>
                            </p:childTnLst>
                          </p:cTn>
                        </p:par>
                        <p:par>
                          <p:cTn id="13" fill="hold">
                            <p:stCondLst>
                              <p:cond delay="20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1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3000"/>
                                        <p:tgtEl>
                                          <p:spTgt spid="18"/>
                                        </p:tgtEl>
                                      </p:cBhvr>
                                    </p:animEffect>
                                  </p:childTnLst>
                                </p:cTn>
                              </p:par>
                            </p:childTnLst>
                          </p:cTn>
                        </p:par>
                        <p:par>
                          <p:cTn id="22" fill="hold">
                            <p:stCondLst>
                              <p:cond delay="3000"/>
                            </p:stCondLst>
                            <p:childTnLst>
                              <p:par>
                                <p:cTn id="23" presetID="22" presetClass="entr" presetSubtype="8"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3500"/>
                                        <p:tgtEl>
                                          <p:spTgt spid="20"/>
                                        </p:tgtEl>
                                      </p:cBhvr>
                                    </p:animEffect>
                                  </p:childTnLst>
                                </p:cTn>
                              </p:par>
                            </p:childTnLst>
                          </p:cTn>
                        </p:par>
                        <p:par>
                          <p:cTn id="26" fill="hold">
                            <p:stCondLst>
                              <p:cond delay="6500"/>
                            </p:stCondLst>
                            <p:childTnLst>
                              <p:par>
                                <p:cTn id="27" presetID="22" presetClass="entr" presetSubtype="8"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30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20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3500"/>
                                        <p:tgtEl>
                                          <p:spTgt spid="26"/>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20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4000"/>
                                        <p:tgtEl>
                                          <p:spTgt spid="30"/>
                                        </p:tgtEl>
                                      </p:cBhvr>
                                    </p:animEffect>
                                  </p:childTnLst>
                                </p:cTn>
                              </p:par>
                            </p:childTnLst>
                          </p:cTn>
                        </p:par>
                        <p:par>
                          <p:cTn id="49" fill="hold">
                            <p:stCondLst>
                              <p:cond delay="4000"/>
                            </p:stCondLst>
                            <p:childTnLst>
                              <p:par>
                                <p:cTn id="50" presetID="22" presetClass="entr" presetSubtype="8" fill="hold" grpId="0" nodeType="afterEffect">
                                  <p:stCondLst>
                                    <p:cond delay="2400"/>
                                  </p:stCondLst>
                                  <p:childTnLst>
                                    <p:set>
                                      <p:cBhvr>
                                        <p:cTn id="51" dur="1" fill="hold">
                                          <p:stCondLst>
                                            <p:cond delay="0"/>
                                          </p:stCondLst>
                                        </p:cTn>
                                        <p:tgtEl>
                                          <p:spTgt spid="32"/>
                                        </p:tgtEl>
                                        <p:attrNameLst>
                                          <p:attrName>style.visibility</p:attrName>
                                        </p:attrNameLst>
                                      </p:cBhvr>
                                      <p:to>
                                        <p:strVal val="visible"/>
                                      </p:to>
                                    </p:set>
                                    <p:animEffect transition="in" filter="wipe(left)">
                                      <p:cBhvr>
                                        <p:cTn id="52" dur="40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68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2"/>
                </p:tgtEl>
              </p:cMediaNode>
            </p:audio>
          </p:childTnLst>
        </p:cTn>
      </p:par>
    </p:tnLst>
    <p:bldLst>
      <p:bldP spid="5" grpId="0"/>
      <p:bldP spid="10" grpId="0"/>
      <p:bldP spid="16" grpId="0"/>
      <p:bldP spid="18" grpId="0"/>
      <p:bldP spid="20" grpId="0"/>
      <p:bldP spid="22" grpId="0"/>
      <p:bldP spid="24" grpId="0"/>
      <p:bldP spid="26" grpId="0"/>
      <p:bldP spid="28" grpId="0"/>
      <p:bldP spid="30"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044610" cy="869950"/>
          </a:xfrm>
          <a:prstGeom prst="rect">
            <a:avLst/>
          </a:prstGeom>
        </p:spPr>
      </p:pic>
      <p:sp>
        <p:nvSpPr>
          <p:cNvPr id="4" name="Title 3"/>
          <p:cNvSpPr>
            <a:spLocks noGrp="1"/>
          </p:cNvSpPr>
          <p:nvPr>
            <p:ph type="title"/>
          </p:nvPr>
        </p:nvSpPr>
        <p:spPr>
          <a:xfrm>
            <a:off x="0" y="294041"/>
            <a:ext cx="5044611" cy="707849"/>
          </a:xfrm>
        </p:spPr>
        <p:txBody>
          <a:bodyPr>
            <a:normAutofit/>
          </a:bodyPr>
          <a:lstStyle/>
          <a:p>
            <a:r>
              <a:rPr lang="en-GB" sz="3600" b="1" dirty="0">
                <a:solidFill>
                  <a:schemeClr val="bg1"/>
                </a:solidFill>
              </a:rPr>
              <a:t>Ein Interview (1/2)</a:t>
            </a:r>
          </a:p>
        </p:txBody>
      </p:sp>
      <p:sp>
        <p:nvSpPr>
          <p:cNvPr id="6" name="Rounded Rectangle 11">
            <a:extLst>
              <a:ext uri="{FF2B5EF4-FFF2-40B4-BE49-F238E27FC236}">
                <a16:creationId xmlns:a16="http://schemas.microsoft.com/office/drawing/2014/main" id="{90140EC9-6518-462A-89B4-4864CCBCF022}"/>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7">
            <a:extLst>
              <a:ext uri="{FF2B5EF4-FFF2-40B4-BE49-F238E27FC236}">
                <a16:creationId xmlns:a16="http://schemas.microsoft.com/office/drawing/2014/main" id="{2D249993-8FD9-49CC-BC6F-87EBB4DD4995}"/>
              </a:ext>
            </a:extLst>
          </p:cNvPr>
          <p:cNvGraphicFramePr>
            <a:graphicFrameLocks noGrp="1"/>
          </p:cNvGraphicFramePr>
          <p:nvPr>
            <p:extLst>
              <p:ext uri="{D42A27DB-BD31-4B8C-83A1-F6EECF244321}">
                <p14:modId xmlns:p14="http://schemas.microsoft.com/office/powerpoint/2010/main" val="1062902462"/>
              </p:ext>
            </p:extLst>
          </p:nvPr>
        </p:nvGraphicFramePr>
        <p:xfrm>
          <a:off x="203061" y="2587401"/>
          <a:ext cx="11785878" cy="3511889"/>
        </p:xfrm>
        <a:graphic>
          <a:graphicData uri="http://schemas.openxmlformats.org/drawingml/2006/table">
            <a:tbl>
              <a:tblPr firstRow="1" bandRow="1">
                <a:tableStyleId>{5940675A-B579-460E-94D1-54222C63F5DA}</a:tableStyleId>
              </a:tblPr>
              <a:tblGrid>
                <a:gridCol w="3092589">
                  <a:extLst>
                    <a:ext uri="{9D8B030D-6E8A-4147-A177-3AD203B41FA5}">
                      <a16:colId xmlns:a16="http://schemas.microsoft.com/office/drawing/2014/main" val="185309261"/>
                    </a:ext>
                  </a:extLst>
                </a:gridCol>
                <a:gridCol w="3105150">
                  <a:extLst>
                    <a:ext uri="{9D8B030D-6E8A-4147-A177-3AD203B41FA5}">
                      <a16:colId xmlns:a16="http://schemas.microsoft.com/office/drawing/2014/main" val="1800013983"/>
                    </a:ext>
                  </a:extLst>
                </a:gridCol>
                <a:gridCol w="5588139">
                  <a:extLst>
                    <a:ext uri="{9D8B030D-6E8A-4147-A177-3AD203B41FA5}">
                      <a16:colId xmlns:a16="http://schemas.microsoft.com/office/drawing/2014/main" val="741275915"/>
                    </a:ext>
                  </a:extLst>
                </a:gridCol>
              </a:tblGrid>
              <a:tr h="603204">
                <a:tc>
                  <a:txBody>
                    <a:bodyPr/>
                    <a:lstStyle/>
                    <a:p>
                      <a:pPr algn="ctr"/>
                      <a:r>
                        <a:rPr lang="fr-FR" sz="2200" b="1" dirty="0">
                          <a:solidFill>
                            <a:schemeClr val="accent5">
                              <a:lumMod val="50000"/>
                            </a:schemeClr>
                          </a:solidFill>
                        </a:rPr>
                        <a:t>Questions</a:t>
                      </a:r>
                    </a:p>
                  </a:txBody>
                  <a:tcPr anchor="ctr"/>
                </a:tc>
                <a:tc>
                  <a:txBody>
                    <a:bodyPr/>
                    <a:lstStyle/>
                    <a:p>
                      <a:pPr algn="ctr"/>
                      <a:r>
                        <a:rPr lang="fr-FR" sz="2200" b="1" dirty="0" err="1">
                          <a:solidFill>
                            <a:schemeClr val="accent5">
                              <a:lumMod val="50000"/>
                            </a:schemeClr>
                          </a:solidFill>
                        </a:rPr>
                        <a:t>Fragen</a:t>
                      </a:r>
                      <a:endParaRPr lang="fr-FR" sz="2200" b="1" dirty="0">
                        <a:solidFill>
                          <a:schemeClr val="accent5">
                            <a:lumMod val="50000"/>
                          </a:schemeClr>
                        </a:solidFill>
                      </a:endParaRPr>
                    </a:p>
                  </a:txBody>
                  <a:tcPr anchor="ctr"/>
                </a:tc>
                <a:tc>
                  <a:txBody>
                    <a:bodyPr/>
                    <a:lstStyle/>
                    <a:p>
                      <a:pPr algn="ctr"/>
                      <a:r>
                        <a:rPr lang="fr-FR" sz="2200" b="1" dirty="0" err="1">
                          <a:solidFill>
                            <a:schemeClr val="accent5">
                              <a:lumMod val="50000"/>
                            </a:schemeClr>
                          </a:solidFill>
                        </a:rPr>
                        <a:t>Antworten</a:t>
                      </a:r>
                      <a:endParaRPr lang="fr-FR" sz="2200" b="1" dirty="0">
                        <a:solidFill>
                          <a:schemeClr val="accent5">
                            <a:lumMod val="50000"/>
                          </a:schemeClr>
                        </a:solidFill>
                      </a:endParaRPr>
                    </a:p>
                  </a:txBody>
                  <a:tcPr anchor="ctr"/>
                </a:tc>
                <a:extLst>
                  <a:ext uri="{0D108BD9-81ED-4DB2-BD59-A6C34878D82A}">
                    <a16:rowId xmlns:a16="http://schemas.microsoft.com/office/drawing/2014/main" val="3490950553"/>
                  </a:ext>
                </a:extLst>
              </a:tr>
              <a:tr h="1208201">
                <a:tc>
                  <a:txBody>
                    <a:bodyPr/>
                    <a:lstStyle/>
                    <a:p>
                      <a:pPr algn="ctr"/>
                      <a:r>
                        <a:rPr lang="fr-FR" sz="2200" dirty="0" err="1">
                          <a:solidFill>
                            <a:schemeClr val="accent5">
                              <a:lumMod val="50000"/>
                            </a:schemeClr>
                          </a:solidFill>
                        </a:rPr>
                        <a:t>What</a:t>
                      </a:r>
                      <a:r>
                        <a:rPr lang="fr-FR" sz="2200" dirty="0">
                          <a:solidFill>
                            <a:schemeClr val="accent5">
                              <a:lumMod val="50000"/>
                            </a:schemeClr>
                          </a:solidFill>
                        </a:rPr>
                        <a:t> </a:t>
                      </a:r>
                      <a:r>
                        <a:rPr lang="fr-FR" sz="2200" dirty="0" err="1">
                          <a:solidFill>
                            <a:schemeClr val="accent5">
                              <a:lumMod val="50000"/>
                            </a:schemeClr>
                          </a:solidFill>
                        </a:rPr>
                        <a:t>is</a:t>
                      </a:r>
                      <a:r>
                        <a:rPr lang="fr-FR" sz="2200" dirty="0">
                          <a:solidFill>
                            <a:schemeClr val="accent5">
                              <a:lumMod val="50000"/>
                            </a:schemeClr>
                          </a:solidFill>
                        </a:rPr>
                        <a:t> </a:t>
                      </a:r>
                      <a:r>
                        <a:rPr lang="fr-FR" sz="2200" dirty="0" err="1">
                          <a:solidFill>
                            <a:schemeClr val="accent5">
                              <a:lumMod val="50000"/>
                            </a:schemeClr>
                          </a:solidFill>
                        </a:rPr>
                        <a:t>Michael’s</a:t>
                      </a:r>
                      <a:r>
                        <a:rPr lang="fr-FR" sz="2200" dirty="0">
                          <a:solidFill>
                            <a:schemeClr val="accent5">
                              <a:lumMod val="50000"/>
                            </a:schemeClr>
                          </a:solidFill>
                        </a:rPr>
                        <a:t> </a:t>
                      </a:r>
                      <a:r>
                        <a:rPr lang="fr-FR" sz="2200" dirty="0" err="1">
                          <a:solidFill>
                            <a:schemeClr val="accent5">
                              <a:lumMod val="50000"/>
                            </a:schemeClr>
                          </a:solidFill>
                        </a:rPr>
                        <a:t>dream</a:t>
                      </a:r>
                      <a:r>
                        <a:rPr lang="fr-FR" sz="2200" dirty="0">
                          <a:solidFill>
                            <a:schemeClr val="accent5">
                              <a:lumMod val="50000"/>
                            </a:schemeClr>
                          </a:solidFill>
                        </a:rPr>
                        <a:t> </a:t>
                      </a:r>
                      <a:r>
                        <a:rPr lang="fr-FR" sz="2200" dirty="0" err="1">
                          <a:solidFill>
                            <a:schemeClr val="accent5">
                              <a:lumMod val="50000"/>
                            </a:schemeClr>
                          </a:solidFill>
                        </a:rPr>
                        <a:t>career</a:t>
                      </a:r>
                      <a:r>
                        <a:rPr lang="fr-FR" sz="2200" dirty="0">
                          <a:solidFill>
                            <a:schemeClr val="accent5">
                              <a:lumMod val="50000"/>
                            </a:schemeClr>
                          </a:solidFill>
                        </a:rPr>
                        <a:t>?</a:t>
                      </a:r>
                    </a:p>
                  </a:txBody>
                  <a:tcPr anchor="ctr"/>
                </a:tc>
                <a:tc>
                  <a:txBody>
                    <a:bodyPr/>
                    <a:lstStyle/>
                    <a:p>
                      <a:pPr algn="ctr"/>
                      <a:r>
                        <a:rPr lang="fr-FR" sz="2200" dirty="0" err="1">
                          <a:solidFill>
                            <a:schemeClr val="accent5">
                              <a:lumMod val="50000"/>
                            </a:schemeClr>
                          </a:solidFill>
                        </a:rPr>
                        <a:t>Was</a:t>
                      </a:r>
                      <a:r>
                        <a:rPr lang="fr-FR" sz="2200" dirty="0">
                          <a:solidFill>
                            <a:schemeClr val="accent5">
                              <a:lumMod val="50000"/>
                            </a:schemeClr>
                          </a:solidFill>
                        </a:rPr>
                        <a:t> </a:t>
                      </a:r>
                      <a:r>
                        <a:rPr lang="fr-FR" sz="2200" dirty="0" err="1">
                          <a:solidFill>
                            <a:schemeClr val="accent5">
                              <a:lumMod val="50000"/>
                            </a:schemeClr>
                          </a:solidFill>
                        </a:rPr>
                        <a:t>ist</a:t>
                      </a:r>
                      <a:r>
                        <a:rPr lang="fr-FR" sz="2200" dirty="0">
                          <a:solidFill>
                            <a:schemeClr val="accent5">
                              <a:lumMod val="50000"/>
                            </a:schemeClr>
                          </a:solidFill>
                        </a:rPr>
                        <a:t> Michaels </a:t>
                      </a:r>
                      <a:r>
                        <a:rPr lang="fr-FR" sz="2200" dirty="0" err="1">
                          <a:solidFill>
                            <a:schemeClr val="accent5">
                              <a:lumMod val="50000"/>
                            </a:schemeClr>
                          </a:solidFill>
                        </a:rPr>
                        <a:t>Traumkarriere</a:t>
                      </a:r>
                      <a:r>
                        <a:rPr lang="fr-FR" sz="2200" dirty="0">
                          <a:solidFill>
                            <a:schemeClr val="accent5">
                              <a:lumMod val="50000"/>
                            </a:schemeClr>
                          </a:solidFill>
                        </a:rPr>
                        <a:t>?</a:t>
                      </a:r>
                    </a:p>
                  </a:txBody>
                  <a:tcPr anchor="ctr"/>
                </a:tc>
                <a:tc>
                  <a:txBody>
                    <a:bodyPr/>
                    <a:lstStyle/>
                    <a:p>
                      <a:pPr algn="ctr"/>
                      <a:r>
                        <a:rPr lang="de-DE" sz="2200" dirty="0">
                          <a:solidFill>
                            <a:schemeClr val="accent5">
                              <a:lumMod val="50000"/>
                            </a:schemeClr>
                          </a:solidFill>
                        </a:rPr>
                        <a:t>Michaels Traumkarriere ist Profifußballer. </a:t>
                      </a:r>
                      <a:endParaRPr lang="fr-FR" sz="2200" dirty="0">
                        <a:solidFill>
                          <a:schemeClr val="accent5">
                            <a:lumMod val="50000"/>
                          </a:schemeClr>
                        </a:solidFill>
                      </a:endParaRPr>
                    </a:p>
                  </a:txBody>
                  <a:tcPr anchor="ctr"/>
                </a:tc>
                <a:extLst>
                  <a:ext uri="{0D108BD9-81ED-4DB2-BD59-A6C34878D82A}">
                    <a16:rowId xmlns:a16="http://schemas.microsoft.com/office/drawing/2014/main" val="3198991174"/>
                  </a:ext>
                </a:extLst>
              </a:tr>
              <a:tr h="1077151">
                <a:tc>
                  <a:txBody>
                    <a:bodyPr/>
                    <a:lstStyle/>
                    <a:p>
                      <a:pPr algn="ctr"/>
                      <a:r>
                        <a:rPr lang="fr-FR" sz="2200" dirty="0" err="1">
                          <a:solidFill>
                            <a:schemeClr val="accent5">
                              <a:lumMod val="50000"/>
                            </a:schemeClr>
                          </a:solidFill>
                        </a:rPr>
                        <a:t>Where</a:t>
                      </a:r>
                      <a:r>
                        <a:rPr lang="fr-FR" sz="2200" dirty="0">
                          <a:solidFill>
                            <a:schemeClr val="accent5">
                              <a:lumMod val="50000"/>
                            </a:schemeClr>
                          </a:solidFill>
                        </a:rPr>
                        <a:t> </a:t>
                      </a:r>
                      <a:r>
                        <a:rPr lang="fr-FR" sz="2200" dirty="0" err="1">
                          <a:solidFill>
                            <a:schemeClr val="accent5">
                              <a:lumMod val="50000"/>
                            </a:schemeClr>
                          </a:solidFill>
                        </a:rPr>
                        <a:t>is</a:t>
                      </a:r>
                      <a:r>
                        <a:rPr lang="fr-FR" sz="2200" dirty="0">
                          <a:solidFill>
                            <a:schemeClr val="accent5">
                              <a:lumMod val="50000"/>
                            </a:schemeClr>
                          </a:solidFill>
                        </a:rPr>
                        <a:t> </a:t>
                      </a:r>
                      <a:r>
                        <a:rPr lang="fr-FR" sz="2200" dirty="0" err="1">
                          <a:solidFill>
                            <a:schemeClr val="accent5">
                              <a:lumMod val="50000"/>
                            </a:schemeClr>
                          </a:solidFill>
                        </a:rPr>
                        <a:t>he</a:t>
                      </a:r>
                      <a:r>
                        <a:rPr lang="fr-FR" sz="2200" dirty="0">
                          <a:solidFill>
                            <a:schemeClr val="accent5">
                              <a:lumMod val="50000"/>
                            </a:schemeClr>
                          </a:solidFill>
                        </a:rPr>
                        <a:t> </a:t>
                      </a:r>
                      <a:r>
                        <a:rPr lang="fr-FR" sz="2200" dirty="0" err="1">
                          <a:solidFill>
                            <a:schemeClr val="accent5">
                              <a:lumMod val="50000"/>
                            </a:schemeClr>
                          </a:solidFill>
                        </a:rPr>
                        <a:t>doing</a:t>
                      </a:r>
                      <a:r>
                        <a:rPr lang="fr-FR" sz="2200" dirty="0">
                          <a:solidFill>
                            <a:schemeClr val="accent5">
                              <a:lumMod val="50000"/>
                            </a:schemeClr>
                          </a:solidFill>
                        </a:rPr>
                        <a:t> </a:t>
                      </a:r>
                      <a:r>
                        <a:rPr lang="fr-FR" sz="2200" dirty="0" err="1">
                          <a:solidFill>
                            <a:schemeClr val="accent5">
                              <a:lumMod val="50000"/>
                            </a:schemeClr>
                          </a:solidFill>
                        </a:rPr>
                        <a:t>his</a:t>
                      </a:r>
                      <a:r>
                        <a:rPr lang="fr-FR" sz="2200" dirty="0">
                          <a:solidFill>
                            <a:schemeClr val="accent5">
                              <a:lumMod val="50000"/>
                            </a:schemeClr>
                          </a:solidFill>
                        </a:rPr>
                        <a:t> training?</a:t>
                      </a:r>
                    </a:p>
                  </a:txBody>
                  <a:tcPr anchor="ctr"/>
                </a:tc>
                <a:tc>
                  <a:txBody>
                    <a:bodyPr/>
                    <a:lstStyle/>
                    <a:p>
                      <a:pPr algn="ctr"/>
                      <a:r>
                        <a:rPr lang="fr-FR" sz="2200" dirty="0" err="1">
                          <a:solidFill>
                            <a:schemeClr val="accent5">
                              <a:lumMod val="50000"/>
                            </a:schemeClr>
                          </a:solidFill>
                        </a:rPr>
                        <a:t>Wo</a:t>
                      </a:r>
                      <a:r>
                        <a:rPr lang="fr-FR" sz="2200" dirty="0">
                          <a:solidFill>
                            <a:schemeClr val="accent5">
                              <a:lumMod val="50000"/>
                            </a:schemeClr>
                          </a:solidFill>
                        </a:rPr>
                        <a:t> </a:t>
                      </a:r>
                      <a:r>
                        <a:rPr lang="fr-FR" sz="2200" dirty="0" err="1">
                          <a:solidFill>
                            <a:schemeClr val="accent5">
                              <a:lumMod val="50000"/>
                            </a:schemeClr>
                          </a:solidFill>
                        </a:rPr>
                        <a:t>macht</a:t>
                      </a:r>
                      <a:r>
                        <a:rPr lang="fr-FR" sz="2200" dirty="0">
                          <a:solidFill>
                            <a:schemeClr val="accent5">
                              <a:lumMod val="50000"/>
                            </a:schemeClr>
                          </a:solidFill>
                        </a:rPr>
                        <a:t> er seine </a:t>
                      </a:r>
                      <a:r>
                        <a:rPr lang="fr-FR" sz="2200" dirty="0" err="1">
                          <a:solidFill>
                            <a:schemeClr val="accent5">
                              <a:lumMod val="50000"/>
                            </a:schemeClr>
                          </a:solidFill>
                        </a:rPr>
                        <a:t>Ausbildung</a:t>
                      </a:r>
                      <a:r>
                        <a:rPr lang="fr-FR" sz="2200" dirty="0">
                          <a:solidFill>
                            <a:schemeClr val="accent5">
                              <a:lumMod val="50000"/>
                            </a:schemeClr>
                          </a:solidFill>
                        </a:rPr>
                        <a:t>?</a:t>
                      </a:r>
                    </a:p>
                  </a:txBody>
                  <a:tcPr anchor="ctr"/>
                </a:tc>
                <a:tc>
                  <a:txBody>
                    <a:bodyPr/>
                    <a:lstStyle/>
                    <a:p>
                      <a:pPr algn="ctr"/>
                      <a:r>
                        <a:rPr lang="de-DE" sz="2200" dirty="0">
                          <a:solidFill>
                            <a:schemeClr val="accent5">
                              <a:lumMod val="50000"/>
                            </a:schemeClr>
                          </a:solidFill>
                        </a:rPr>
                        <a:t>Er macht seine Ausbildung an der Fußballakademie Steiermark von SK Sturm Graz.</a:t>
                      </a:r>
                    </a:p>
                  </a:txBody>
                  <a:tcPr anchor="ctr"/>
                </a:tc>
                <a:extLst>
                  <a:ext uri="{0D108BD9-81ED-4DB2-BD59-A6C34878D82A}">
                    <a16:rowId xmlns:a16="http://schemas.microsoft.com/office/drawing/2014/main" val="223096624"/>
                  </a:ext>
                </a:extLst>
              </a:tr>
              <a:tr h="603204">
                <a:tc>
                  <a:txBody>
                    <a:bodyPr/>
                    <a:lstStyle/>
                    <a:p>
                      <a:pPr algn="ctr"/>
                      <a:r>
                        <a:rPr lang="fr-FR" sz="2200" dirty="0">
                          <a:solidFill>
                            <a:schemeClr val="accent5">
                              <a:lumMod val="50000"/>
                            </a:schemeClr>
                          </a:solidFill>
                        </a:rPr>
                        <a:t>How </a:t>
                      </a:r>
                      <a:r>
                        <a:rPr lang="fr-FR" sz="2200" dirty="0" err="1">
                          <a:solidFill>
                            <a:schemeClr val="accent5">
                              <a:lumMod val="50000"/>
                            </a:schemeClr>
                          </a:solidFill>
                        </a:rPr>
                        <a:t>old</a:t>
                      </a:r>
                      <a:r>
                        <a:rPr lang="fr-FR" sz="2200" dirty="0">
                          <a:solidFill>
                            <a:schemeClr val="accent5">
                              <a:lumMod val="50000"/>
                            </a:schemeClr>
                          </a:solidFill>
                        </a:rPr>
                        <a:t> </a:t>
                      </a:r>
                      <a:r>
                        <a:rPr lang="fr-FR" sz="2200" dirty="0" err="1">
                          <a:solidFill>
                            <a:schemeClr val="accent5">
                              <a:lumMod val="50000"/>
                            </a:schemeClr>
                          </a:solidFill>
                        </a:rPr>
                        <a:t>is</a:t>
                      </a:r>
                      <a:r>
                        <a:rPr lang="fr-FR" sz="2200" dirty="0">
                          <a:solidFill>
                            <a:schemeClr val="accent5">
                              <a:lumMod val="50000"/>
                            </a:schemeClr>
                          </a:solidFill>
                        </a:rPr>
                        <a:t> </a:t>
                      </a:r>
                      <a:r>
                        <a:rPr lang="fr-FR" sz="2200" dirty="0" err="1">
                          <a:solidFill>
                            <a:schemeClr val="accent5">
                              <a:lumMod val="50000"/>
                            </a:schemeClr>
                          </a:solidFill>
                        </a:rPr>
                        <a:t>he</a:t>
                      </a:r>
                      <a:r>
                        <a:rPr lang="fr-FR" sz="2200" dirty="0">
                          <a:solidFill>
                            <a:schemeClr val="accent5">
                              <a:lumMod val="50000"/>
                            </a:schemeClr>
                          </a:solidFill>
                        </a:rPr>
                        <a:t>?</a:t>
                      </a:r>
                    </a:p>
                  </a:txBody>
                  <a:tcPr anchor="ctr"/>
                </a:tc>
                <a:tc>
                  <a:txBody>
                    <a:bodyPr/>
                    <a:lstStyle/>
                    <a:p>
                      <a:pPr algn="ctr"/>
                      <a:r>
                        <a:rPr lang="fr-FR" sz="2200" dirty="0" err="1">
                          <a:solidFill>
                            <a:schemeClr val="accent5">
                              <a:lumMod val="50000"/>
                            </a:schemeClr>
                          </a:solidFill>
                        </a:rPr>
                        <a:t>Wie</a:t>
                      </a:r>
                      <a:r>
                        <a:rPr lang="fr-FR" sz="2200" dirty="0">
                          <a:solidFill>
                            <a:schemeClr val="accent5">
                              <a:lumMod val="50000"/>
                            </a:schemeClr>
                          </a:solidFill>
                        </a:rPr>
                        <a:t> alt </a:t>
                      </a:r>
                      <a:r>
                        <a:rPr lang="fr-FR" sz="2200" dirty="0" err="1">
                          <a:solidFill>
                            <a:schemeClr val="accent5">
                              <a:lumMod val="50000"/>
                            </a:schemeClr>
                          </a:solidFill>
                        </a:rPr>
                        <a:t>ist</a:t>
                      </a:r>
                      <a:r>
                        <a:rPr lang="fr-FR" sz="2200" dirty="0">
                          <a:solidFill>
                            <a:schemeClr val="accent5">
                              <a:lumMod val="50000"/>
                            </a:schemeClr>
                          </a:solidFill>
                        </a:rPr>
                        <a:t> er?</a:t>
                      </a:r>
                    </a:p>
                  </a:txBody>
                  <a:tcPr anchor="ctr"/>
                </a:tc>
                <a:tc>
                  <a:txBody>
                    <a:bodyPr/>
                    <a:lstStyle/>
                    <a:p>
                      <a:pPr algn="ctr"/>
                      <a:r>
                        <a:rPr lang="fr-FR" sz="2200" dirty="0">
                          <a:solidFill>
                            <a:schemeClr val="accent5">
                              <a:lumMod val="50000"/>
                            </a:schemeClr>
                          </a:solidFill>
                        </a:rPr>
                        <a:t>Er </a:t>
                      </a:r>
                      <a:r>
                        <a:rPr lang="fr-FR" sz="2200" dirty="0" err="1">
                          <a:solidFill>
                            <a:schemeClr val="accent5">
                              <a:lumMod val="50000"/>
                            </a:schemeClr>
                          </a:solidFill>
                        </a:rPr>
                        <a:t>is</a:t>
                      </a:r>
                      <a:r>
                        <a:rPr lang="fr-FR" sz="2200" dirty="0">
                          <a:solidFill>
                            <a:schemeClr val="accent5">
                              <a:lumMod val="50000"/>
                            </a:schemeClr>
                          </a:solidFill>
                        </a:rPr>
                        <a:t> 16 </a:t>
                      </a:r>
                      <a:r>
                        <a:rPr lang="fr-FR" sz="2200" dirty="0" err="1">
                          <a:solidFill>
                            <a:schemeClr val="accent5">
                              <a:lumMod val="50000"/>
                            </a:schemeClr>
                          </a:solidFill>
                        </a:rPr>
                        <a:t>Jahre</a:t>
                      </a:r>
                      <a:r>
                        <a:rPr lang="fr-FR" sz="2200" dirty="0">
                          <a:solidFill>
                            <a:schemeClr val="accent5">
                              <a:lumMod val="50000"/>
                            </a:schemeClr>
                          </a:solidFill>
                        </a:rPr>
                        <a:t> alt.</a:t>
                      </a:r>
                    </a:p>
                  </a:txBody>
                  <a:tcPr anchor="ctr"/>
                </a:tc>
                <a:extLst>
                  <a:ext uri="{0D108BD9-81ED-4DB2-BD59-A6C34878D82A}">
                    <a16:rowId xmlns:a16="http://schemas.microsoft.com/office/drawing/2014/main" val="81374855"/>
                  </a:ext>
                </a:extLst>
              </a:tr>
            </a:tbl>
          </a:graphicData>
        </a:graphic>
      </p:graphicFrame>
      <p:sp>
        <p:nvSpPr>
          <p:cNvPr id="8" name="Rectangle 7">
            <a:extLst>
              <a:ext uri="{FF2B5EF4-FFF2-40B4-BE49-F238E27FC236}">
                <a16:creationId xmlns:a16="http://schemas.microsoft.com/office/drawing/2014/main" id="{D581BCF5-3DFA-482A-8948-ED5A7C7DB4A8}"/>
              </a:ext>
            </a:extLst>
          </p:cNvPr>
          <p:cNvSpPr/>
          <p:nvPr/>
        </p:nvSpPr>
        <p:spPr>
          <a:xfrm>
            <a:off x="3373253" y="3375586"/>
            <a:ext cx="2895600" cy="8544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F15EC010-DB97-4FC0-BFD0-C22573243F1C}"/>
              </a:ext>
            </a:extLst>
          </p:cNvPr>
          <p:cNvSpPr/>
          <p:nvPr/>
        </p:nvSpPr>
        <p:spPr>
          <a:xfrm>
            <a:off x="6460939" y="3424545"/>
            <a:ext cx="5496388" cy="800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C650F586-9E71-4BC6-9442-0F8711BC2575}"/>
              </a:ext>
            </a:extLst>
          </p:cNvPr>
          <p:cNvSpPr/>
          <p:nvPr/>
        </p:nvSpPr>
        <p:spPr>
          <a:xfrm>
            <a:off x="3373253" y="4514946"/>
            <a:ext cx="2895600" cy="800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34D4E7C8-B1C8-4A74-BA47-6E14B783A461}"/>
              </a:ext>
            </a:extLst>
          </p:cNvPr>
          <p:cNvSpPr/>
          <p:nvPr/>
        </p:nvSpPr>
        <p:spPr>
          <a:xfrm>
            <a:off x="6510450" y="4435470"/>
            <a:ext cx="5299539" cy="9728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523C1E90-4470-4D83-91AB-AE0169F44D85}"/>
              </a:ext>
            </a:extLst>
          </p:cNvPr>
          <p:cNvSpPr/>
          <p:nvPr/>
        </p:nvSpPr>
        <p:spPr>
          <a:xfrm>
            <a:off x="3435903" y="5653483"/>
            <a:ext cx="2895600" cy="330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7BD88F88-7F6F-46A9-A251-9B0CE717830E}"/>
              </a:ext>
            </a:extLst>
          </p:cNvPr>
          <p:cNvSpPr/>
          <p:nvPr/>
        </p:nvSpPr>
        <p:spPr>
          <a:xfrm>
            <a:off x="6627995" y="5653483"/>
            <a:ext cx="5064450" cy="330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extBox 15">
            <a:extLst>
              <a:ext uri="{FF2B5EF4-FFF2-40B4-BE49-F238E27FC236}">
                <a16:creationId xmlns:a16="http://schemas.microsoft.com/office/drawing/2014/main" id="{B703E5C5-8FC6-43B3-A8E8-0A6E0199610B}"/>
              </a:ext>
            </a:extLst>
          </p:cNvPr>
          <p:cNvSpPr txBox="1"/>
          <p:nvPr/>
        </p:nvSpPr>
        <p:spPr>
          <a:xfrm>
            <a:off x="152480" y="1348353"/>
            <a:ext cx="108478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Eine </a:t>
            </a:r>
            <a:r>
              <a:rPr kumimoji="0" lang="en-US" sz="240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englische</a:t>
            </a:r>
            <a:r>
              <a:rPr kumimoji="0" lang="en-US" sz="24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US" sz="240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Journalistin</a:t>
            </a:r>
            <a:r>
              <a:rPr kumimoji="0" lang="en-US" sz="24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will </a:t>
            </a:r>
            <a:r>
              <a:rPr kumimoji="0" lang="en-US" sz="240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einen</a:t>
            </a:r>
            <a:r>
              <a:rPr kumimoji="0" lang="en-US" sz="24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US" sz="240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Artikel</a:t>
            </a:r>
            <a:r>
              <a:rPr kumimoji="0" lang="en-US" sz="24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US" sz="240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über</a:t>
            </a:r>
            <a:r>
              <a:rPr kumimoji="0" lang="en-US" sz="24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Michael </a:t>
            </a:r>
            <a:r>
              <a:rPr kumimoji="0" lang="en-US" sz="240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für</a:t>
            </a:r>
            <a:r>
              <a:rPr kumimoji="0" lang="en-US" sz="24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US" sz="240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ihre</a:t>
            </a:r>
            <a:r>
              <a:rPr kumimoji="0" lang="en-US" sz="24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Zeitung </a:t>
            </a:r>
            <a:r>
              <a:rPr kumimoji="0" lang="en-US" sz="240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schreiben</a:t>
            </a:r>
            <a:r>
              <a:rPr kumimoji="0" lang="en-US" sz="24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US" sz="240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Übersetze</a:t>
            </a:r>
            <a:r>
              <a:rPr kumimoji="0" lang="en-US" sz="24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US" sz="240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ihre</a:t>
            </a:r>
            <a:r>
              <a:rPr kumimoji="0" lang="en-US" sz="24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US" sz="240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Fragen</a:t>
            </a:r>
            <a:r>
              <a:rPr kumimoji="0" lang="en-US" sz="24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und </a:t>
            </a:r>
            <a:r>
              <a:rPr kumimoji="0" lang="en-US" sz="240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schreib</a:t>
            </a:r>
            <a:r>
              <a:rPr kumimoji="0" lang="en-US" sz="24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US" sz="240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Antworten</a:t>
            </a:r>
            <a:r>
              <a:rPr kumimoji="0" lang="en-US" sz="24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auf Deutsch.</a:t>
            </a:r>
            <a:endParaRPr kumimoji="0" lang="en-US" sz="240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endParaRPr>
          </a:p>
        </p:txBody>
      </p:sp>
      <p:grpSp>
        <p:nvGrpSpPr>
          <p:cNvPr id="7" name="Group 6">
            <a:extLst>
              <a:ext uri="{FF2B5EF4-FFF2-40B4-BE49-F238E27FC236}">
                <a16:creationId xmlns:a16="http://schemas.microsoft.com/office/drawing/2014/main" id="{FCFC7C88-92E8-438D-A188-D63EB8E186F1}"/>
              </a:ext>
            </a:extLst>
          </p:cNvPr>
          <p:cNvGrpSpPr/>
          <p:nvPr/>
        </p:nvGrpSpPr>
        <p:grpSpPr>
          <a:xfrm>
            <a:off x="10900685" y="942156"/>
            <a:ext cx="1199428" cy="2398856"/>
            <a:chOff x="10900685" y="942156"/>
            <a:chExt cx="1199428" cy="2398856"/>
          </a:xfrm>
        </p:grpSpPr>
        <p:pic>
          <p:nvPicPr>
            <p:cNvPr id="5122" name="Picture 2" descr="Office, Woman, Business, Notepad, Girl">
              <a:extLst>
                <a:ext uri="{FF2B5EF4-FFF2-40B4-BE49-F238E27FC236}">
                  <a16:creationId xmlns:a16="http://schemas.microsoft.com/office/drawing/2014/main" id="{0DB5CC9C-AFC5-41CF-B030-B7A5D7BEFD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0685" y="942156"/>
              <a:ext cx="1199428" cy="239885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Microphone, Sing, Singer, Mic, Audio">
              <a:extLst>
                <a:ext uri="{FF2B5EF4-FFF2-40B4-BE49-F238E27FC236}">
                  <a16:creationId xmlns:a16="http://schemas.microsoft.com/office/drawing/2014/main" id="{189F5DBA-D1BC-4903-819D-7D2682A0D7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40685" y="1910527"/>
              <a:ext cx="575730" cy="8088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2580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1">
            <a:extLst>
              <a:ext uri="{FF2B5EF4-FFF2-40B4-BE49-F238E27FC236}">
                <a16:creationId xmlns:a16="http://schemas.microsoft.com/office/drawing/2014/main" id="{90140EC9-6518-462A-89B4-4864CCBCF022}"/>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7">
            <a:extLst>
              <a:ext uri="{FF2B5EF4-FFF2-40B4-BE49-F238E27FC236}">
                <a16:creationId xmlns:a16="http://schemas.microsoft.com/office/drawing/2014/main" id="{2D249993-8FD9-49CC-BC6F-87EBB4DD4995}"/>
              </a:ext>
            </a:extLst>
          </p:cNvPr>
          <p:cNvGraphicFramePr>
            <a:graphicFrameLocks noGrp="1"/>
          </p:cNvGraphicFramePr>
          <p:nvPr>
            <p:extLst>
              <p:ext uri="{D42A27DB-BD31-4B8C-83A1-F6EECF244321}">
                <p14:modId xmlns:p14="http://schemas.microsoft.com/office/powerpoint/2010/main" val="663365684"/>
              </p:ext>
            </p:extLst>
          </p:nvPr>
        </p:nvGraphicFramePr>
        <p:xfrm>
          <a:off x="203061" y="1866911"/>
          <a:ext cx="11785878" cy="4381488"/>
        </p:xfrm>
        <a:graphic>
          <a:graphicData uri="http://schemas.openxmlformats.org/drawingml/2006/table">
            <a:tbl>
              <a:tblPr firstRow="1" bandRow="1">
                <a:tableStyleId>{5940675A-B579-460E-94D1-54222C63F5DA}</a:tableStyleId>
              </a:tblPr>
              <a:tblGrid>
                <a:gridCol w="2730639">
                  <a:extLst>
                    <a:ext uri="{9D8B030D-6E8A-4147-A177-3AD203B41FA5}">
                      <a16:colId xmlns:a16="http://schemas.microsoft.com/office/drawing/2014/main" val="185309261"/>
                    </a:ext>
                  </a:extLst>
                </a:gridCol>
                <a:gridCol w="3048000">
                  <a:extLst>
                    <a:ext uri="{9D8B030D-6E8A-4147-A177-3AD203B41FA5}">
                      <a16:colId xmlns:a16="http://schemas.microsoft.com/office/drawing/2014/main" val="1800013983"/>
                    </a:ext>
                  </a:extLst>
                </a:gridCol>
                <a:gridCol w="6007239">
                  <a:extLst>
                    <a:ext uri="{9D8B030D-6E8A-4147-A177-3AD203B41FA5}">
                      <a16:colId xmlns:a16="http://schemas.microsoft.com/office/drawing/2014/main" val="741275915"/>
                    </a:ext>
                  </a:extLst>
                </a:gridCol>
              </a:tblGrid>
              <a:tr h="502794">
                <a:tc>
                  <a:txBody>
                    <a:bodyPr/>
                    <a:lstStyle/>
                    <a:p>
                      <a:pPr algn="ctr"/>
                      <a:r>
                        <a:rPr lang="fr-FR" sz="2200" b="1" dirty="0">
                          <a:solidFill>
                            <a:srgbClr val="203864"/>
                          </a:solidFill>
                        </a:rPr>
                        <a:t>Questions</a:t>
                      </a:r>
                    </a:p>
                  </a:txBody>
                  <a:tcPr anchor="ctr"/>
                </a:tc>
                <a:tc>
                  <a:txBody>
                    <a:bodyPr/>
                    <a:lstStyle/>
                    <a:p>
                      <a:pPr algn="ctr"/>
                      <a:r>
                        <a:rPr lang="fr-FR" sz="2200" b="1" dirty="0" err="1">
                          <a:solidFill>
                            <a:srgbClr val="203864"/>
                          </a:solidFill>
                        </a:rPr>
                        <a:t>Fragen</a:t>
                      </a:r>
                      <a:endParaRPr lang="fr-FR" sz="2200" b="1" dirty="0">
                        <a:solidFill>
                          <a:srgbClr val="203864"/>
                        </a:solidFill>
                      </a:endParaRPr>
                    </a:p>
                  </a:txBody>
                  <a:tcPr anchor="ctr"/>
                </a:tc>
                <a:tc>
                  <a:txBody>
                    <a:bodyPr/>
                    <a:lstStyle/>
                    <a:p>
                      <a:pPr algn="ctr"/>
                      <a:r>
                        <a:rPr lang="fr-FR" sz="2200" b="1" dirty="0" err="1">
                          <a:solidFill>
                            <a:srgbClr val="203864"/>
                          </a:solidFill>
                        </a:rPr>
                        <a:t>Antworten</a:t>
                      </a:r>
                      <a:endParaRPr lang="fr-FR" sz="2200" b="1" dirty="0">
                        <a:solidFill>
                          <a:srgbClr val="203864"/>
                        </a:solidFill>
                      </a:endParaRPr>
                    </a:p>
                  </a:txBody>
                  <a:tcPr anchor="ctr"/>
                </a:tc>
                <a:extLst>
                  <a:ext uri="{0D108BD9-81ED-4DB2-BD59-A6C34878D82A}">
                    <a16:rowId xmlns:a16="http://schemas.microsoft.com/office/drawing/2014/main" val="3490950553"/>
                  </a:ext>
                </a:extLst>
              </a:tr>
              <a:tr h="1292898">
                <a:tc>
                  <a:txBody>
                    <a:bodyPr/>
                    <a:lstStyle/>
                    <a:p>
                      <a:pPr algn="ctr"/>
                      <a:r>
                        <a:rPr lang="fr-FR" sz="2200" dirty="0">
                          <a:solidFill>
                            <a:srgbClr val="203864"/>
                          </a:solidFill>
                        </a:rPr>
                        <a:t>How </a:t>
                      </a:r>
                      <a:r>
                        <a:rPr lang="fr-FR" sz="2200" dirty="0" err="1">
                          <a:solidFill>
                            <a:srgbClr val="203864"/>
                          </a:solidFill>
                        </a:rPr>
                        <a:t>often</a:t>
                      </a:r>
                      <a:r>
                        <a:rPr lang="fr-FR" sz="2200" dirty="0">
                          <a:solidFill>
                            <a:srgbClr val="203864"/>
                          </a:solidFill>
                        </a:rPr>
                        <a:t> </a:t>
                      </a:r>
                      <a:r>
                        <a:rPr lang="fr-FR" sz="2200" dirty="0" err="1">
                          <a:solidFill>
                            <a:srgbClr val="203864"/>
                          </a:solidFill>
                        </a:rPr>
                        <a:t>does</a:t>
                      </a:r>
                      <a:r>
                        <a:rPr lang="fr-FR" sz="2200" dirty="0">
                          <a:solidFill>
                            <a:srgbClr val="203864"/>
                          </a:solidFill>
                        </a:rPr>
                        <a:t> </a:t>
                      </a:r>
                      <a:r>
                        <a:rPr lang="fr-FR" sz="2200" dirty="0" err="1">
                          <a:solidFill>
                            <a:srgbClr val="203864"/>
                          </a:solidFill>
                        </a:rPr>
                        <a:t>he</a:t>
                      </a:r>
                      <a:r>
                        <a:rPr lang="fr-FR" sz="2200" dirty="0">
                          <a:solidFill>
                            <a:srgbClr val="203864"/>
                          </a:solidFill>
                        </a:rPr>
                        <a:t> train?</a:t>
                      </a:r>
                    </a:p>
                  </a:txBody>
                  <a:tcPr anchor="ctr"/>
                </a:tc>
                <a:tc>
                  <a:txBody>
                    <a:bodyPr/>
                    <a:lstStyle/>
                    <a:p>
                      <a:pPr algn="ctr"/>
                      <a:r>
                        <a:rPr lang="fr-FR" sz="2200" dirty="0" err="1">
                          <a:solidFill>
                            <a:srgbClr val="203864"/>
                          </a:solidFill>
                        </a:rPr>
                        <a:t>Wie</a:t>
                      </a:r>
                      <a:r>
                        <a:rPr lang="fr-FR" sz="2200" dirty="0">
                          <a:solidFill>
                            <a:srgbClr val="203864"/>
                          </a:solidFill>
                        </a:rPr>
                        <a:t> </a:t>
                      </a:r>
                      <a:r>
                        <a:rPr lang="fr-FR" sz="2200" dirty="0" err="1">
                          <a:solidFill>
                            <a:srgbClr val="203864"/>
                          </a:solidFill>
                        </a:rPr>
                        <a:t>oft</a:t>
                      </a:r>
                      <a:r>
                        <a:rPr lang="fr-FR" sz="2200" dirty="0">
                          <a:solidFill>
                            <a:srgbClr val="203864"/>
                          </a:solidFill>
                        </a:rPr>
                        <a:t> </a:t>
                      </a:r>
                      <a:r>
                        <a:rPr lang="fr-FR" sz="2200" dirty="0" err="1">
                          <a:solidFill>
                            <a:srgbClr val="203864"/>
                          </a:solidFill>
                        </a:rPr>
                        <a:t>trainiert</a:t>
                      </a:r>
                      <a:r>
                        <a:rPr lang="fr-FR" sz="2200" dirty="0">
                          <a:solidFill>
                            <a:srgbClr val="203864"/>
                          </a:solidFill>
                        </a:rPr>
                        <a:t> er?</a:t>
                      </a:r>
                    </a:p>
                  </a:txBody>
                  <a:tcPr anchor="ctr"/>
                </a:tc>
                <a:tc>
                  <a:txBody>
                    <a:bodyPr/>
                    <a:lstStyle/>
                    <a:p>
                      <a:pPr algn="ctr"/>
                      <a:r>
                        <a:rPr lang="fr-FR" sz="2200" dirty="0">
                          <a:solidFill>
                            <a:srgbClr val="203864"/>
                          </a:solidFill>
                        </a:rPr>
                        <a:t>Er </a:t>
                      </a:r>
                      <a:r>
                        <a:rPr lang="fr-FR" sz="2200" dirty="0" err="1">
                          <a:solidFill>
                            <a:srgbClr val="203864"/>
                          </a:solidFill>
                        </a:rPr>
                        <a:t>trainiert</a:t>
                      </a:r>
                      <a:r>
                        <a:rPr lang="fr-FR" sz="2200" dirty="0">
                          <a:solidFill>
                            <a:srgbClr val="203864"/>
                          </a:solidFill>
                        </a:rPr>
                        <a:t> </a:t>
                      </a:r>
                      <a:r>
                        <a:rPr lang="fr-FR" sz="2200" dirty="0" err="1">
                          <a:solidFill>
                            <a:srgbClr val="203864"/>
                          </a:solidFill>
                        </a:rPr>
                        <a:t>sechs</a:t>
                      </a:r>
                      <a:r>
                        <a:rPr lang="fr-FR" sz="2200" dirty="0">
                          <a:solidFill>
                            <a:srgbClr val="203864"/>
                          </a:solidFill>
                        </a:rPr>
                        <a:t> Mal pro </a:t>
                      </a:r>
                      <a:r>
                        <a:rPr lang="fr-FR" sz="2200" dirty="0" err="1">
                          <a:solidFill>
                            <a:srgbClr val="203864"/>
                          </a:solidFill>
                        </a:rPr>
                        <a:t>Woche</a:t>
                      </a:r>
                      <a:r>
                        <a:rPr lang="fr-FR" sz="2200" dirty="0">
                          <a:solidFill>
                            <a:srgbClr val="203864"/>
                          </a:solidFill>
                        </a:rPr>
                        <a:t>.</a:t>
                      </a:r>
                    </a:p>
                  </a:txBody>
                  <a:tcPr anchor="ctr"/>
                </a:tc>
                <a:extLst>
                  <a:ext uri="{0D108BD9-81ED-4DB2-BD59-A6C34878D82A}">
                    <a16:rowId xmlns:a16="http://schemas.microsoft.com/office/drawing/2014/main" val="276476217"/>
                  </a:ext>
                </a:extLst>
              </a:tr>
              <a:tr h="1292898">
                <a:tc>
                  <a:txBody>
                    <a:bodyPr/>
                    <a:lstStyle/>
                    <a:p>
                      <a:pPr algn="ctr"/>
                      <a:r>
                        <a:rPr lang="fr-FR" sz="2200" dirty="0" err="1">
                          <a:solidFill>
                            <a:srgbClr val="203864"/>
                          </a:solidFill>
                        </a:rPr>
                        <a:t>What</a:t>
                      </a:r>
                      <a:r>
                        <a:rPr lang="fr-FR" sz="2200" dirty="0">
                          <a:solidFill>
                            <a:srgbClr val="203864"/>
                          </a:solidFill>
                        </a:rPr>
                        <a:t> </a:t>
                      </a:r>
                      <a:r>
                        <a:rPr lang="fr-FR" sz="2200" dirty="0" err="1">
                          <a:solidFill>
                            <a:srgbClr val="203864"/>
                          </a:solidFill>
                        </a:rPr>
                        <a:t>does</a:t>
                      </a:r>
                      <a:r>
                        <a:rPr lang="fr-FR" sz="2200" dirty="0">
                          <a:solidFill>
                            <a:srgbClr val="203864"/>
                          </a:solidFill>
                        </a:rPr>
                        <a:t> </a:t>
                      </a:r>
                      <a:r>
                        <a:rPr lang="fr-FR" sz="2200" dirty="0" err="1">
                          <a:solidFill>
                            <a:srgbClr val="203864"/>
                          </a:solidFill>
                        </a:rPr>
                        <a:t>he</a:t>
                      </a:r>
                      <a:r>
                        <a:rPr lang="fr-FR" sz="2200" dirty="0">
                          <a:solidFill>
                            <a:srgbClr val="203864"/>
                          </a:solidFill>
                        </a:rPr>
                        <a:t> do in </a:t>
                      </a:r>
                      <a:r>
                        <a:rPr lang="fr-FR" sz="2200" dirty="0" err="1">
                          <a:solidFill>
                            <a:srgbClr val="203864"/>
                          </a:solidFill>
                        </a:rPr>
                        <a:t>his</a:t>
                      </a:r>
                      <a:r>
                        <a:rPr lang="fr-FR" sz="2200" dirty="0">
                          <a:solidFill>
                            <a:srgbClr val="203864"/>
                          </a:solidFill>
                        </a:rPr>
                        <a:t> free time?</a:t>
                      </a:r>
                    </a:p>
                  </a:txBody>
                  <a:tcPr anchor="ctr"/>
                </a:tc>
                <a:tc>
                  <a:txBody>
                    <a:bodyPr/>
                    <a:lstStyle/>
                    <a:p>
                      <a:pPr algn="ctr"/>
                      <a:r>
                        <a:rPr lang="de-DE" sz="2200" dirty="0">
                          <a:solidFill>
                            <a:srgbClr val="203864"/>
                          </a:solidFill>
                        </a:rPr>
                        <a:t>Was macht er in seiner Freizeit?</a:t>
                      </a:r>
                    </a:p>
                  </a:txBody>
                  <a:tcPr anchor="ctr"/>
                </a:tc>
                <a:tc>
                  <a:txBody>
                    <a:bodyPr/>
                    <a:lstStyle/>
                    <a:p>
                      <a:pPr algn="ctr"/>
                      <a:r>
                        <a:rPr lang="de-DE" sz="2200" dirty="0">
                          <a:solidFill>
                            <a:srgbClr val="203864"/>
                          </a:solidFill>
                        </a:rPr>
                        <a:t>Er hält sich im Fitnesszentrum und beim Laufen fit.</a:t>
                      </a:r>
                      <a:endParaRPr lang="fr-FR" sz="2200" dirty="0">
                        <a:solidFill>
                          <a:srgbClr val="203864"/>
                        </a:solidFill>
                      </a:endParaRPr>
                    </a:p>
                  </a:txBody>
                  <a:tcPr anchor="ctr"/>
                </a:tc>
                <a:extLst>
                  <a:ext uri="{0D108BD9-81ED-4DB2-BD59-A6C34878D82A}">
                    <a16:rowId xmlns:a16="http://schemas.microsoft.com/office/drawing/2014/main" val="2942692756"/>
                  </a:ext>
                </a:extLst>
              </a:tr>
              <a:tr h="1292898">
                <a:tc>
                  <a:txBody>
                    <a:bodyPr/>
                    <a:lstStyle/>
                    <a:p>
                      <a:pPr algn="ctr"/>
                      <a:r>
                        <a:rPr lang="fr-FR" sz="2200" dirty="0">
                          <a:solidFill>
                            <a:srgbClr val="203864"/>
                          </a:solidFill>
                        </a:rPr>
                        <a:t>Is Michael a good </a:t>
                      </a:r>
                      <a:r>
                        <a:rPr lang="fr-FR" sz="2200" dirty="0" err="1">
                          <a:solidFill>
                            <a:srgbClr val="203864"/>
                          </a:solidFill>
                        </a:rPr>
                        <a:t>pupil</a:t>
                      </a:r>
                      <a:r>
                        <a:rPr lang="fr-FR" sz="2200" dirty="0">
                          <a:solidFill>
                            <a:srgbClr val="203864"/>
                          </a:solidFill>
                        </a:rPr>
                        <a:t>?</a:t>
                      </a:r>
                    </a:p>
                  </a:txBody>
                  <a:tcPr anchor="ctr"/>
                </a:tc>
                <a:tc>
                  <a:txBody>
                    <a:bodyPr/>
                    <a:lstStyle/>
                    <a:p>
                      <a:pPr algn="ctr"/>
                      <a:r>
                        <a:rPr lang="fr-FR" sz="2200" dirty="0" err="1">
                          <a:solidFill>
                            <a:srgbClr val="203864"/>
                          </a:solidFill>
                        </a:rPr>
                        <a:t>Ist</a:t>
                      </a:r>
                      <a:r>
                        <a:rPr lang="fr-FR" sz="2200" dirty="0">
                          <a:solidFill>
                            <a:srgbClr val="203864"/>
                          </a:solidFill>
                        </a:rPr>
                        <a:t> Michael </a:t>
                      </a:r>
                      <a:r>
                        <a:rPr lang="fr-FR" sz="2200" dirty="0" err="1">
                          <a:solidFill>
                            <a:srgbClr val="203864"/>
                          </a:solidFill>
                        </a:rPr>
                        <a:t>ein</a:t>
                      </a:r>
                      <a:r>
                        <a:rPr lang="fr-FR" sz="2200" dirty="0">
                          <a:solidFill>
                            <a:srgbClr val="203864"/>
                          </a:solidFill>
                        </a:rPr>
                        <a:t> </a:t>
                      </a:r>
                      <a:r>
                        <a:rPr lang="fr-FR" sz="2200" dirty="0" err="1">
                          <a:solidFill>
                            <a:srgbClr val="203864"/>
                          </a:solidFill>
                        </a:rPr>
                        <a:t>guter</a:t>
                      </a:r>
                      <a:r>
                        <a:rPr lang="fr-FR" sz="2200" dirty="0">
                          <a:solidFill>
                            <a:srgbClr val="203864"/>
                          </a:solidFill>
                        </a:rPr>
                        <a:t> </a:t>
                      </a:r>
                      <a:r>
                        <a:rPr lang="fr-FR" sz="2200" dirty="0" err="1">
                          <a:solidFill>
                            <a:srgbClr val="203864"/>
                          </a:solidFill>
                        </a:rPr>
                        <a:t>Schüler</a:t>
                      </a:r>
                      <a:r>
                        <a:rPr lang="fr-FR" sz="2200" dirty="0">
                          <a:solidFill>
                            <a:srgbClr val="203864"/>
                          </a:solidFill>
                        </a:rPr>
                        <a:t>? </a:t>
                      </a:r>
                    </a:p>
                  </a:txBody>
                  <a:tcPr anchor="ctr"/>
                </a:tc>
                <a:tc>
                  <a:txBody>
                    <a:bodyPr/>
                    <a:lstStyle/>
                    <a:p>
                      <a:pPr algn="ctr"/>
                      <a:r>
                        <a:rPr lang="de-DE" sz="2200" dirty="0">
                          <a:solidFill>
                            <a:srgbClr val="203864"/>
                          </a:solidFill>
                        </a:rPr>
                        <a:t>Michael ist ein relativ guter Schüler.</a:t>
                      </a:r>
                      <a:endParaRPr lang="fr-FR" sz="2200" dirty="0">
                        <a:solidFill>
                          <a:srgbClr val="203864"/>
                        </a:solidFill>
                      </a:endParaRPr>
                    </a:p>
                  </a:txBody>
                  <a:tcPr anchor="ctr"/>
                </a:tc>
                <a:extLst>
                  <a:ext uri="{0D108BD9-81ED-4DB2-BD59-A6C34878D82A}">
                    <a16:rowId xmlns:a16="http://schemas.microsoft.com/office/drawing/2014/main" val="191009373"/>
                  </a:ext>
                </a:extLst>
              </a:tr>
            </a:tbl>
          </a:graphicData>
        </a:graphic>
      </p:graphicFrame>
      <p:sp>
        <p:nvSpPr>
          <p:cNvPr id="7" name="Rectangle 6">
            <a:extLst>
              <a:ext uri="{FF2B5EF4-FFF2-40B4-BE49-F238E27FC236}">
                <a16:creationId xmlns:a16="http://schemas.microsoft.com/office/drawing/2014/main" id="{30AA9607-367B-4344-9C8A-93E1D3F82761}"/>
              </a:ext>
            </a:extLst>
          </p:cNvPr>
          <p:cNvSpPr/>
          <p:nvPr/>
        </p:nvSpPr>
        <p:spPr>
          <a:xfrm>
            <a:off x="3015191" y="2445820"/>
            <a:ext cx="2895600" cy="1012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D1B70BFE-316A-49B0-96A7-80D8E7C2A458}"/>
              </a:ext>
            </a:extLst>
          </p:cNvPr>
          <p:cNvSpPr/>
          <p:nvPr/>
        </p:nvSpPr>
        <p:spPr>
          <a:xfrm>
            <a:off x="6083457" y="2380175"/>
            <a:ext cx="5826263" cy="1224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A897789B-7FAB-4FF5-A76C-0E8558033DDE}"/>
              </a:ext>
            </a:extLst>
          </p:cNvPr>
          <p:cNvSpPr/>
          <p:nvPr/>
        </p:nvSpPr>
        <p:spPr>
          <a:xfrm>
            <a:off x="3015191" y="3807423"/>
            <a:ext cx="2895600" cy="944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2404CD00-77A6-478A-928E-1F92ABBD4151}"/>
              </a:ext>
            </a:extLst>
          </p:cNvPr>
          <p:cNvSpPr/>
          <p:nvPr/>
        </p:nvSpPr>
        <p:spPr>
          <a:xfrm>
            <a:off x="6048393" y="3695200"/>
            <a:ext cx="5861327" cy="1224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64D19CA9-7C75-465C-A328-0161D2947625}"/>
              </a:ext>
            </a:extLst>
          </p:cNvPr>
          <p:cNvSpPr/>
          <p:nvPr/>
        </p:nvSpPr>
        <p:spPr>
          <a:xfrm>
            <a:off x="3015191" y="4974766"/>
            <a:ext cx="2895600" cy="10791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3A8AB889-5430-4386-A6BE-6974350F8147}"/>
              </a:ext>
            </a:extLst>
          </p:cNvPr>
          <p:cNvSpPr/>
          <p:nvPr/>
        </p:nvSpPr>
        <p:spPr>
          <a:xfrm>
            <a:off x="6096000" y="5010225"/>
            <a:ext cx="5861327" cy="10791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Picture 13" descr="background rectangle">
            <a:extLst>
              <a:ext uri="{FF2B5EF4-FFF2-40B4-BE49-F238E27FC236}">
                <a16:creationId xmlns:a16="http://schemas.microsoft.com/office/drawing/2014/main" id="{781C1921-4A6D-4857-A893-DB95B4CD504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044610" cy="869950"/>
          </a:xfrm>
          <a:prstGeom prst="rect">
            <a:avLst/>
          </a:prstGeom>
        </p:spPr>
      </p:pic>
      <p:sp>
        <p:nvSpPr>
          <p:cNvPr id="15" name="Title 3">
            <a:extLst>
              <a:ext uri="{FF2B5EF4-FFF2-40B4-BE49-F238E27FC236}">
                <a16:creationId xmlns:a16="http://schemas.microsoft.com/office/drawing/2014/main" id="{7677B9F6-6D61-459D-BAB1-E68CE717578B}"/>
              </a:ext>
            </a:extLst>
          </p:cNvPr>
          <p:cNvSpPr>
            <a:spLocks noGrp="1"/>
          </p:cNvSpPr>
          <p:nvPr>
            <p:ph type="title"/>
          </p:nvPr>
        </p:nvSpPr>
        <p:spPr>
          <a:xfrm>
            <a:off x="0" y="294041"/>
            <a:ext cx="5044611" cy="707849"/>
          </a:xfrm>
        </p:spPr>
        <p:txBody>
          <a:bodyPr>
            <a:normAutofit/>
          </a:bodyPr>
          <a:lstStyle/>
          <a:p>
            <a:r>
              <a:rPr lang="en-GB" sz="3600" b="1" dirty="0">
                <a:solidFill>
                  <a:schemeClr val="bg1"/>
                </a:solidFill>
              </a:rPr>
              <a:t>Ein Interview (2/2)</a:t>
            </a:r>
          </a:p>
        </p:txBody>
      </p:sp>
      <p:pic>
        <p:nvPicPr>
          <p:cNvPr id="16" name="Picture 6" descr="Microphone, Sing, Singer, Mic, Audio">
            <a:extLst>
              <a:ext uri="{FF2B5EF4-FFF2-40B4-BE49-F238E27FC236}">
                <a16:creationId xmlns:a16="http://schemas.microsoft.com/office/drawing/2014/main" id="{8FC904EB-24D8-456D-B1DA-639C5F66BF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0685" y="1910527"/>
            <a:ext cx="575730" cy="80887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D6F4AE0D-00F1-4E92-B339-4E41E95964E5}"/>
              </a:ext>
            </a:extLst>
          </p:cNvPr>
          <p:cNvGrpSpPr/>
          <p:nvPr/>
        </p:nvGrpSpPr>
        <p:grpSpPr>
          <a:xfrm>
            <a:off x="10900685" y="942156"/>
            <a:ext cx="1199428" cy="2398856"/>
            <a:chOff x="10900685" y="942156"/>
            <a:chExt cx="1199428" cy="2398856"/>
          </a:xfrm>
        </p:grpSpPr>
        <p:pic>
          <p:nvPicPr>
            <p:cNvPr id="18" name="Picture 2" descr="Office, Woman, Business, Notepad, Girl">
              <a:extLst>
                <a:ext uri="{FF2B5EF4-FFF2-40B4-BE49-F238E27FC236}">
                  <a16:creationId xmlns:a16="http://schemas.microsoft.com/office/drawing/2014/main" id="{F6615218-925E-48C1-8CD3-A7EE694E99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0685" y="942156"/>
              <a:ext cx="1199428" cy="23988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Microphone, Sing, Singer, Mic, Audio">
              <a:extLst>
                <a:ext uri="{FF2B5EF4-FFF2-40B4-BE49-F238E27FC236}">
                  <a16:creationId xmlns:a16="http://schemas.microsoft.com/office/drawing/2014/main" id="{5C0EE7F8-FC5A-4F47-B825-97B29CD397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0685" y="1910527"/>
              <a:ext cx="575730" cy="8088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924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32" name="Table 6">
            <a:extLst>
              <a:ext uri="{FF2B5EF4-FFF2-40B4-BE49-F238E27FC236}">
                <a16:creationId xmlns:a16="http://schemas.microsoft.com/office/drawing/2014/main" id="{25B5816A-2FD6-47E0-9FC8-4B399D1417C8}"/>
              </a:ext>
            </a:extLst>
          </p:cNvPr>
          <p:cNvGraphicFramePr>
            <a:graphicFrameLocks noGrp="1"/>
          </p:cNvGraphicFramePr>
          <p:nvPr>
            <p:extLst>
              <p:ext uri="{D42A27DB-BD31-4B8C-83A1-F6EECF244321}">
                <p14:modId xmlns:p14="http://schemas.microsoft.com/office/powerpoint/2010/main" val="4089969309"/>
              </p:ext>
            </p:extLst>
          </p:nvPr>
        </p:nvGraphicFramePr>
        <p:xfrm>
          <a:off x="3237110" y="3005522"/>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5">
                              <a:lumMod val="50000"/>
                            </a:schemeClr>
                          </a:solidFill>
                        </a:rPr>
                        <a:t>Y</a:t>
                      </a:r>
                      <a:r>
                        <a:rPr lang="en-GB" sz="2000" dirty="0" err="1">
                          <a:solidFill>
                            <a:schemeClr val="accent5">
                              <a:lumMod val="50000"/>
                            </a:schemeClr>
                          </a:solidFill>
                        </a:rPr>
                        <a:t>ogalehrer</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31" name="Table 6">
            <a:extLst>
              <a:ext uri="{FF2B5EF4-FFF2-40B4-BE49-F238E27FC236}">
                <a16:creationId xmlns:a16="http://schemas.microsoft.com/office/drawing/2014/main" id="{6DE70030-085A-423B-A513-98365348C7E2}"/>
              </a:ext>
            </a:extLst>
          </p:cNvPr>
          <p:cNvGraphicFramePr>
            <a:graphicFrameLocks noGrp="1"/>
          </p:cNvGraphicFramePr>
          <p:nvPr>
            <p:extLst>
              <p:ext uri="{D42A27DB-BD31-4B8C-83A1-F6EECF244321}">
                <p14:modId xmlns:p14="http://schemas.microsoft.com/office/powerpoint/2010/main" val="2940020796"/>
              </p:ext>
            </p:extLst>
          </p:nvPr>
        </p:nvGraphicFramePr>
        <p:xfrm>
          <a:off x="3241676" y="1438275"/>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r>
                        <a:rPr lang="en-GB" dirty="0"/>
                        <a:t>6.</a:t>
                      </a:r>
                      <a:endParaRPr lang="fr-FR" dirty="0"/>
                    </a:p>
                  </a:txBody>
                  <a:tcPr/>
                </a:tc>
                <a:extLst>
                  <a:ext uri="{0D108BD9-81ED-4DB2-BD59-A6C34878D82A}">
                    <a16:rowId xmlns:a16="http://schemas.microsoft.com/office/drawing/2014/main" val="3301871336"/>
                  </a:ext>
                </a:extLst>
              </a:tr>
              <a:tr h="390913">
                <a:tc>
                  <a:txBody>
                    <a:bodyPr/>
                    <a:lstStyle/>
                    <a:p>
                      <a:pPr algn="ctr"/>
                      <a:r>
                        <a:rPr lang="en-GB" sz="2000" dirty="0" err="1">
                          <a:solidFill>
                            <a:schemeClr val="accent5">
                              <a:lumMod val="50000"/>
                            </a:schemeClr>
                          </a:solidFill>
                        </a:rPr>
                        <a:t>Ph</a:t>
                      </a:r>
                      <a:r>
                        <a:rPr lang="en-GB" sz="2000" b="1" dirty="0" err="1">
                          <a:solidFill>
                            <a:schemeClr val="accent5">
                              <a:lumMod val="50000"/>
                            </a:schemeClr>
                          </a:solidFill>
                        </a:rPr>
                        <a:t>y</a:t>
                      </a:r>
                      <a:r>
                        <a:rPr lang="en-GB" sz="2000" dirty="0" err="1">
                          <a:solidFill>
                            <a:schemeClr val="accent5">
                              <a:lumMod val="50000"/>
                            </a:schemeClr>
                          </a:solidFill>
                        </a:rPr>
                        <a:t>sikerin</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35" name="Table 6">
            <a:extLst>
              <a:ext uri="{FF2B5EF4-FFF2-40B4-BE49-F238E27FC236}">
                <a16:creationId xmlns:a16="http://schemas.microsoft.com/office/drawing/2014/main" id="{A663E3FB-F588-4236-860F-2BE7B7D33810}"/>
              </a:ext>
            </a:extLst>
          </p:cNvPr>
          <p:cNvGraphicFramePr>
            <a:graphicFrameLocks noGrp="1"/>
          </p:cNvGraphicFramePr>
          <p:nvPr>
            <p:extLst>
              <p:ext uri="{D42A27DB-BD31-4B8C-83A1-F6EECF244321}">
                <p14:modId xmlns:p14="http://schemas.microsoft.com/office/powerpoint/2010/main" val="1866453712"/>
              </p:ext>
            </p:extLst>
          </p:nvPr>
        </p:nvGraphicFramePr>
        <p:xfrm>
          <a:off x="6160892" y="3005522"/>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strike="noStrike" dirty="0" err="1">
                          <a:solidFill>
                            <a:schemeClr val="accent5">
                              <a:lumMod val="50000"/>
                            </a:schemeClr>
                          </a:solidFill>
                        </a:rPr>
                        <a:t>Br</a:t>
                      </a:r>
                      <a:r>
                        <a:rPr lang="en-GB" sz="2000" b="1" strike="noStrike" dirty="0" err="1">
                          <a:solidFill>
                            <a:schemeClr val="accent5">
                              <a:lumMod val="50000"/>
                            </a:schemeClr>
                          </a:solidFill>
                        </a:rPr>
                        <a:t>ie</a:t>
                      </a:r>
                      <a:r>
                        <a:rPr lang="en-GB" sz="2000" strike="noStrike" dirty="0" err="1">
                          <a:solidFill>
                            <a:schemeClr val="accent5">
                              <a:lumMod val="50000"/>
                            </a:schemeClr>
                          </a:solidFill>
                        </a:rPr>
                        <a:t>ftr</a:t>
                      </a:r>
                      <a:r>
                        <a:rPr lang="fr-FR" sz="2000" b="0" i="0" strike="noStrike" kern="1200" dirty="0">
                          <a:solidFill>
                            <a:schemeClr val="accent5">
                              <a:lumMod val="50000"/>
                            </a:schemeClr>
                          </a:solidFill>
                          <a:effectLst/>
                          <a:latin typeface="+mn-lt"/>
                          <a:ea typeface="+mn-ea"/>
                          <a:cs typeface="+mn-cs"/>
                        </a:rPr>
                        <a:t>ä</a:t>
                      </a:r>
                      <a:r>
                        <a:rPr lang="en-GB" sz="2000" strike="noStrike" dirty="0">
                          <a:solidFill>
                            <a:schemeClr val="accent5">
                              <a:lumMod val="50000"/>
                            </a:schemeClr>
                          </a:solidFill>
                        </a:rPr>
                        <a:t>ger</a:t>
                      </a:r>
                      <a:endParaRPr lang="fr-FR" sz="2000" strike="noStrike"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6144021" cy="707849"/>
          </a:xfrm>
        </p:spPr>
        <p:txBody>
          <a:bodyPr>
            <a:normAutofit/>
          </a:bodyPr>
          <a:lstStyle/>
          <a:p>
            <a:r>
              <a:rPr lang="en-GB" sz="3400" b="1" dirty="0" err="1">
                <a:solidFill>
                  <a:schemeClr val="bg1"/>
                </a:solidFill>
              </a:rPr>
              <a:t>Phonetik</a:t>
            </a:r>
            <a:r>
              <a:rPr lang="en-GB" sz="3400" b="1" dirty="0">
                <a:solidFill>
                  <a:schemeClr val="bg1"/>
                </a:solidFill>
              </a:rPr>
              <a:t>: Was </a:t>
            </a:r>
            <a:r>
              <a:rPr lang="en-GB" sz="3400" b="1" dirty="0" err="1">
                <a:solidFill>
                  <a:schemeClr val="bg1"/>
                </a:solidFill>
              </a:rPr>
              <a:t>passt</a:t>
            </a:r>
            <a:r>
              <a:rPr lang="en-GB" sz="3400" b="1" dirty="0">
                <a:solidFill>
                  <a:schemeClr val="bg1"/>
                </a:solidFill>
              </a:rPr>
              <a:t> </a:t>
            </a:r>
            <a:r>
              <a:rPr lang="en-GB" sz="3400" b="1" dirty="0" err="1">
                <a:solidFill>
                  <a:schemeClr val="bg1"/>
                </a:solidFill>
              </a:rPr>
              <a:t>nicht</a:t>
            </a:r>
            <a:r>
              <a:rPr lang="en-GB" sz="3400" b="1" dirty="0">
                <a:solidFill>
                  <a:schemeClr val="bg1"/>
                </a:solidFill>
              </a:rPr>
              <a:t>? </a:t>
            </a:r>
          </a:p>
        </p:txBody>
      </p:sp>
      <p:sp>
        <p:nvSpPr>
          <p:cNvPr id="9" name="Rounded Rectangle 11">
            <a:extLst>
              <a:ext uri="{FF2B5EF4-FFF2-40B4-BE49-F238E27FC236}">
                <a16:creationId xmlns:a16="http://schemas.microsoft.com/office/drawing/2014/main" id="{DC8D2B77-7979-412B-8C8A-F4196F5DBB23}"/>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D4B89D39-9AEF-4354-B06E-6462DD90059E}"/>
              </a:ext>
            </a:extLst>
          </p:cNvPr>
          <p:cNvGraphicFramePr>
            <a:graphicFrameLocks noGrp="1"/>
          </p:cNvGraphicFramePr>
          <p:nvPr>
            <p:extLst>
              <p:ext uri="{D42A27DB-BD31-4B8C-83A1-F6EECF244321}">
                <p14:modId xmlns:p14="http://schemas.microsoft.com/office/powerpoint/2010/main" val="1130235689"/>
              </p:ext>
            </p:extLst>
          </p:nvPr>
        </p:nvGraphicFramePr>
        <p:xfrm>
          <a:off x="303410" y="1438275"/>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r>
                        <a:rPr lang="en-GB" dirty="0"/>
                        <a:t>5.</a:t>
                      </a:r>
                      <a:endParaRPr lang="fr-FR" dirty="0"/>
                    </a:p>
                  </a:txBody>
                  <a:tcPr/>
                </a:tc>
                <a:extLst>
                  <a:ext uri="{0D108BD9-81ED-4DB2-BD59-A6C34878D82A}">
                    <a16:rowId xmlns:a16="http://schemas.microsoft.com/office/drawing/2014/main" val="3301871336"/>
                  </a:ext>
                </a:extLst>
              </a:tr>
              <a:tr h="390913">
                <a:tc>
                  <a:txBody>
                    <a:bodyPr/>
                    <a:lstStyle/>
                    <a:p>
                      <a:pPr algn="ctr"/>
                      <a:r>
                        <a:rPr lang="fr-FR" sz="2000" dirty="0" err="1">
                          <a:solidFill>
                            <a:schemeClr val="accent5">
                              <a:lumMod val="50000"/>
                            </a:schemeClr>
                          </a:solidFill>
                        </a:rPr>
                        <a:t>Me</a:t>
                      </a:r>
                      <a:r>
                        <a:rPr lang="fr-FR" sz="2000" b="1" dirty="0" err="1">
                          <a:solidFill>
                            <a:schemeClr val="accent5">
                              <a:lumMod val="50000"/>
                            </a:schemeClr>
                          </a:solidFill>
                        </a:rPr>
                        <a:t>ch</a:t>
                      </a:r>
                      <a:r>
                        <a:rPr lang="fr-FR" sz="2000" dirty="0" err="1">
                          <a:solidFill>
                            <a:schemeClr val="accent5">
                              <a:lumMod val="50000"/>
                            </a:schemeClr>
                          </a:solidFill>
                        </a:rPr>
                        <a:t>anikerin</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29" name="Table 6">
            <a:extLst>
              <a:ext uri="{FF2B5EF4-FFF2-40B4-BE49-F238E27FC236}">
                <a16:creationId xmlns:a16="http://schemas.microsoft.com/office/drawing/2014/main" id="{8856FF9E-4FE0-4A40-AB35-C3395C2D4175}"/>
              </a:ext>
            </a:extLst>
          </p:cNvPr>
          <p:cNvGraphicFramePr>
            <a:graphicFrameLocks noGrp="1"/>
          </p:cNvGraphicFramePr>
          <p:nvPr>
            <p:extLst>
              <p:ext uri="{D42A27DB-BD31-4B8C-83A1-F6EECF244321}">
                <p14:modId xmlns:p14="http://schemas.microsoft.com/office/powerpoint/2010/main" val="1830604546"/>
              </p:ext>
            </p:extLst>
          </p:nvPr>
        </p:nvGraphicFramePr>
        <p:xfrm>
          <a:off x="298844" y="3005522"/>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0" i="0" kern="1200" dirty="0">
                          <a:solidFill>
                            <a:schemeClr val="accent5">
                              <a:lumMod val="50000"/>
                            </a:schemeClr>
                          </a:solidFill>
                          <a:effectLst/>
                          <a:latin typeface="+mn-lt"/>
                          <a:ea typeface="+mn-ea"/>
                          <a:cs typeface="+mn-cs"/>
                        </a:rPr>
                        <a:t>Köni</a:t>
                      </a:r>
                      <a:r>
                        <a:rPr lang="fr-FR" sz="2000" b="1" i="0" kern="1200" dirty="0">
                          <a:solidFill>
                            <a:schemeClr val="accent5">
                              <a:lumMod val="50000"/>
                            </a:schemeClr>
                          </a:solidFill>
                          <a:effectLst/>
                          <a:latin typeface="+mn-lt"/>
                          <a:ea typeface="+mn-ea"/>
                          <a:cs typeface="+mn-cs"/>
                        </a:rPr>
                        <a:t>g</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30" name="Table 6">
            <a:extLst>
              <a:ext uri="{FF2B5EF4-FFF2-40B4-BE49-F238E27FC236}">
                <a16:creationId xmlns:a16="http://schemas.microsoft.com/office/drawing/2014/main" id="{2CFE0183-49A0-44EC-8A6A-B48099B586AB}"/>
              </a:ext>
            </a:extLst>
          </p:cNvPr>
          <p:cNvGraphicFramePr>
            <a:graphicFrameLocks noGrp="1"/>
          </p:cNvGraphicFramePr>
          <p:nvPr>
            <p:extLst>
              <p:ext uri="{D42A27DB-BD31-4B8C-83A1-F6EECF244321}">
                <p14:modId xmlns:p14="http://schemas.microsoft.com/office/powerpoint/2010/main" val="3463062582"/>
              </p:ext>
            </p:extLst>
          </p:nvPr>
        </p:nvGraphicFramePr>
        <p:xfrm>
          <a:off x="294278" y="4564190"/>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i="0" kern="1200" dirty="0" err="1">
                          <a:solidFill>
                            <a:schemeClr val="accent5">
                              <a:lumMod val="50000"/>
                            </a:schemeClr>
                          </a:solidFill>
                          <a:effectLst/>
                          <a:latin typeface="+mn-lt"/>
                          <a:ea typeface="+mn-ea"/>
                          <a:cs typeface="+mn-cs"/>
                        </a:rPr>
                        <a:t>G</a:t>
                      </a:r>
                      <a:r>
                        <a:rPr lang="fr-FR" sz="2000" b="0" i="0" kern="1200" dirty="0" err="1">
                          <a:solidFill>
                            <a:schemeClr val="accent5">
                              <a:lumMod val="50000"/>
                            </a:schemeClr>
                          </a:solidFill>
                          <a:effectLst/>
                          <a:latin typeface="+mn-lt"/>
                          <a:ea typeface="+mn-ea"/>
                          <a:cs typeface="+mn-cs"/>
                        </a:rPr>
                        <a:t>ärtner</a:t>
                      </a:r>
                      <a:endParaRPr lang="fr-FR" sz="2000" b="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33" name="Table 6">
            <a:extLst>
              <a:ext uri="{FF2B5EF4-FFF2-40B4-BE49-F238E27FC236}">
                <a16:creationId xmlns:a16="http://schemas.microsoft.com/office/drawing/2014/main" id="{4A7C01F5-CC1C-44AC-91E8-C2AA95403E13}"/>
              </a:ext>
            </a:extLst>
          </p:cNvPr>
          <p:cNvGraphicFramePr>
            <a:graphicFrameLocks noGrp="1"/>
          </p:cNvGraphicFramePr>
          <p:nvPr>
            <p:extLst>
              <p:ext uri="{D42A27DB-BD31-4B8C-83A1-F6EECF244321}">
                <p14:modId xmlns:p14="http://schemas.microsoft.com/office/powerpoint/2010/main" val="771903841"/>
              </p:ext>
            </p:extLst>
          </p:nvPr>
        </p:nvGraphicFramePr>
        <p:xfrm>
          <a:off x="3232544" y="4564190"/>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5">
                              <a:lumMod val="50000"/>
                            </a:schemeClr>
                          </a:solidFill>
                        </a:rPr>
                        <a:t>J</a:t>
                      </a:r>
                      <a:r>
                        <a:rPr lang="en-GB" sz="2000" dirty="0" err="1">
                          <a:solidFill>
                            <a:schemeClr val="accent5">
                              <a:lumMod val="50000"/>
                            </a:schemeClr>
                          </a:solidFill>
                        </a:rPr>
                        <a:t>uwelier</a:t>
                      </a:r>
                      <a:endParaRPr lang="fr-FR" sz="2000" b="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34" name="Table 6">
            <a:extLst>
              <a:ext uri="{FF2B5EF4-FFF2-40B4-BE49-F238E27FC236}">
                <a16:creationId xmlns:a16="http://schemas.microsoft.com/office/drawing/2014/main" id="{1C24B948-04CE-4BC4-9B7C-221199E3665B}"/>
              </a:ext>
            </a:extLst>
          </p:cNvPr>
          <p:cNvGraphicFramePr>
            <a:graphicFrameLocks noGrp="1"/>
          </p:cNvGraphicFramePr>
          <p:nvPr>
            <p:extLst>
              <p:ext uri="{D42A27DB-BD31-4B8C-83A1-F6EECF244321}">
                <p14:modId xmlns:p14="http://schemas.microsoft.com/office/powerpoint/2010/main" val="2978188860"/>
              </p:ext>
            </p:extLst>
          </p:nvPr>
        </p:nvGraphicFramePr>
        <p:xfrm>
          <a:off x="6165458" y="1438275"/>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r>
                        <a:rPr lang="en-GB" dirty="0"/>
                        <a:t>7.</a:t>
                      </a:r>
                      <a:endParaRPr lang="fr-FR" dirty="0"/>
                    </a:p>
                  </a:txBody>
                  <a:tcPr/>
                </a:tc>
                <a:extLst>
                  <a:ext uri="{0D108BD9-81ED-4DB2-BD59-A6C34878D82A}">
                    <a16:rowId xmlns:a16="http://schemas.microsoft.com/office/drawing/2014/main" val="3301871336"/>
                  </a:ext>
                </a:extLst>
              </a:tr>
              <a:tr h="390913">
                <a:tc>
                  <a:txBody>
                    <a:bodyPr/>
                    <a:lstStyle/>
                    <a:p>
                      <a:pPr algn="ctr"/>
                      <a:r>
                        <a:rPr lang="fr-FR" sz="2000" b="0" i="0" strike="noStrike" kern="1200" dirty="0" err="1">
                          <a:solidFill>
                            <a:schemeClr val="accent5">
                              <a:lumMod val="50000"/>
                            </a:schemeClr>
                          </a:solidFill>
                          <a:effectLst/>
                          <a:latin typeface="+mn-lt"/>
                          <a:ea typeface="+mn-ea"/>
                          <a:cs typeface="+mn-cs"/>
                        </a:rPr>
                        <a:t>Flugbegl</a:t>
                      </a:r>
                      <a:r>
                        <a:rPr lang="fr-FR" sz="2000" b="1" i="0" strike="noStrike" kern="1200" dirty="0" err="1">
                          <a:solidFill>
                            <a:schemeClr val="accent5">
                              <a:lumMod val="50000"/>
                            </a:schemeClr>
                          </a:solidFill>
                          <a:effectLst/>
                          <a:latin typeface="+mn-lt"/>
                          <a:ea typeface="+mn-ea"/>
                          <a:cs typeface="+mn-cs"/>
                        </a:rPr>
                        <a:t>ei</a:t>
                      </a:r>
                      <a:r>
                        <a:rPr lang="fr-FR" sz="2000" b="0" i="0" strike="noStrike" kern="1200" dirty="0" err="1">
                          <a:solidFill>
                            <a:schemeClr val="accent5">
                              <a:lumMod val="50000"/>
                            </a:schemeClr>
                          </a:solidFill>
                          <a:effectLst/>
                          <a:latin typeface="+mn-lt"/>
                          <a:ea typeface="+mn-ea"/>
                          <a:cs typeface="+mn-cs"/>
                        </a:rPr>
                        <a:t>ter</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36" name="Table 6">
            <a:extLst>
              <a:ext uri="{FF2B5EF4-FFF2-40B4-BE49-F238E27FC236}">
                <a16:creationId xmlns:a16="http://schemas.microsoft.com/office/drawing/2014/main" id="{6167F85F-B0F0-4A20-BACC-BC29996D55E2}"/>
              </a:ext>
            </a:extLst>
          </p:cNvPr>
          <p:cNvGraphicFramePr>
            <a:graphicFrameLocks noGrp="1"/>
          </p:cNvGraphicFramePr>
          <p:nvPr>
            <p:extLst>
              <p:ext uri="{D42A27DB-BD31-4B8C-83A1-F6EECF244321}">
                <p14:modId xmlns:p14="http://schemas.microsoft.com/office/powerpoint/2010/main" val="3646149100"/>
              </p:ext>
            </p:extLst>
          </p:nvPr>
        </p:nvGraphicFramePr>
        <p:xfrm>
          <a:off x="6156326" y="4564190"/>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strike="noStrike" dirty="0" err="1">
                          <a:solidFill>
                            <a:schemeClr val="accent5">
                              <a:lumMod val="50000"/>
                            </a:schemeClr>
                          </a:solidFill>
                        </a:rPr>
                        <a:t>K</a:t>
                      </a:r>
                      <a:r>
                        <a:rPr lang="en-GB" sz="2000" b="1" strike="noStrike" dirty="0" err="1">
                          <a:solidFill>
                            <a:schemeClr val="accent5">
                              <a:lumMod val="50000"/>
                            </a:schemeClr>
                          </a:solidFill>
                        </a:rPr>
                        <a:t>ai</a:t>
                      </a:r>
                      <a:r>
                        <a:rPr lang="en-GB" sz="2000" strike="noStrike" dirty="0" err="1">
                          <a:solidFill>
                            <a:schemeClr val="accent5">
                              <a:lumMod val="50000"/>
                            </a:schemeClr>
                          </a:solidFill>
                        </a:rPr>
                        <a:t>serin</a:t>
                      </a:r>
                      <a:endParaRPr lang="fr-FR" sz="2000" b="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37" name="Table 6">
            <a:extLst>
              <a:ext uri="{FF2B5EF4-FFF2-40B4-BE49-F238E27FC236}">
                <a16:creationId xmlns:a16="http://schemas.microsoft.com/office/drawing/2014/main" id="{AF8ED372-3743-4C3B-95F9-049E84F2801A}"/>
              </a:ext>
            </a:extLst>
          </p:cNvPr>
          <p:cNvGraphicFramePr>
            <a:graphicFrameLocks noGrp="1"/>
          </p:cNvGraphicFramePr>
          <p:nvPr>
            <p:extLst>
              <p:ext uri="{D42A27DB-BD31-4B8C-83A1-F6EECF244321}">
                <p14:modId xmlns:p14="http://schemas.microsoft.com/office/powerpoint/2010/main" val="395791456"/>
              </p:ext>
            </p:extLst>
          </p:nvPr>
        </p:nvGraphicFramePr>
        <p:xfrm>
          <a:off x="9103724" y="1438275"/>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r>
                        <a:rPr lang="en-GB" dirty="0"/>
                        <a:t>8.</a:t>
                      </a:r>
                      <a:endParaRPr lang="fr-FR" dirty="0"/>
                    </a:p>
                  </a:txBody>
                  <a:tcPr/>
                </a:tc>
                <a:extLst>
                  <a:ext uri="{0D108BD9-81ED-4DB2-BD59-A6C34878D82A}">
                    <a16:rowId xmlns:a16="http://schemas.microsoft.com/office/drawing/2014/main" val="3301871336"/>
                  </a:ext>
                </a:extLst>
              </a:tr>
              <a:tr h="390913">
                <a:tc>
                  <a:txBody>
                    <a:bodyPr/>
                    <a:lstStyle/>
                    <a:p>
                      <a:pPr algn="ctr"/>
                      <a:r>
                        <a:rPr lang="fr-FR" sz="2000" strike="noStrike" dirty="0" err="1">
                          <a:solidFill>
                            <a:schemeClr val="accent5">
                              <a:lumMod val="50000"/>
                            </a:schemeClr>
                          </a:solidFill>
                        </a:rPr>
                        <a:t>Dolmet</a:t>
                      </a:r>
                      <a:r>
                        <a:rPr lang="fr-FR" sz="2000" b="1" strike="noStrike" dirty="0" err="1">
                          <a:solidFill>
                            <a:schemeClr val="accent5">
                              <a:lumMod val="50000"/>
                            </a:schemeClr>
                          </a:solidFill>
                        </a:rPr>
                        <a:t>sch</a:t>
                      </a:r>
                      <a:r>
                        <a:rPr lang="fr-FR" sz="2000" b="0" strike="noStrike" dirty="0" err="1">
                          <a:solidFill>
                            <a:schemeClr val="accent5">
                              <a:lumMod val="50000"/>
                            </a:schemeClr>
                          </a:solidFill>
                        </a:rPr>
                        <a:t>erin</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38" name="Table 6">
            <a:extLst>
              <a:ext uri="{FF2B5EF4-FFF2-40B4-BE49-F238E27FC236}">
                <a16:creationId xmlns:a16="http://schemas.microsoft.com/office/drawing/2014/main" id="{F8F1239F-747E-438F-B3DC-5F6BD43B4757}"/>
              </a:ext>
            </a:extLst>
          </p:cNvPr>
          <p:cNvGraphicFramePr>
            <a:graphicFrameLocks noGrp="1"/>
          </p:cNvGraphicFramePr>
          <p:nvPr>
            <p:extLst>
              <p:ext uri="{D42A27DB-BD31-4B8C-83A1-F6EECF244321}">
                <p14:modId xmlns:p14="http://schemas.microsoft.com/office/powerpoint/2010/main" val="1721934158"/>
              </p:ext>
            </p:extLst>
          </p:nvPr>
        </p:nvGraphicFramePr>
        <p:xfrm>
          <a:off x="9099158" y="3005522"/>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strike="noStrike" dirty="0" err="1">
                          <a:solidFill>
                            <a:schemeClr val="accent5">
                              <a:lumMod val="50000"/>
                            </a:schemeClr>
                          </a:solidFill>
                        </a:rPr>
                        <a:t>Poli</a:t>
                      </a:r>
                      <a:r>
                        <a:rPr lang="fr-FR" sz="2000" b="0" strike="noStrike" dirty="0" err="1">
                          <a:solidFill>
                            <a:schemeClr val="accent5">
                              <a:lumMod val="50000"/>
                            </a:schemeClr>
                          </a:solidFill>
                        </a:rPr>
                        <a:t>z</a:t>
                      </a:r>
                      <a:r>
                        <a:rPr lang="fr-FR" sz="2000" strike="noStrike" dirty="0" err="1">
                          <a:solidFill>
                            <a:schemeClr val="accent5">
                              <a:lumMod val="50000"/>
                            </a:schemeClr>
                          </a:solidFill>
                        </a:rPr>
                        <a:t>i</a:t>
                      </a:r>
                      <a:r>
                        <a:rPr lang="fr-FR" sz="2000" b="1" strike="noStrike" dirty="0" err="1">
                          <a:solidFill>
                            <a:schemeClr val="accent5">
                              <a:lumMod val="50000"/>
                            </a:schemeClr>
                          </a:solidFill>
                        </a:rPr>
                        <a:t>s</a:t>
                      </a:r>
                      <a:r>
                        <a:rPr lang="fr-FR" sz="2000" strike="noStrike" dirty="0" err="1">
                          <a:solidFill>
                            <a:schemeClr val="accent5">
                              <a:lumMod val="50000"/>
                            </a:schemeClr>
                          </a:solidFill>
                        </a:rPr>
                        <a:t>tin</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39" name="Table 6">
            <a:extLst>
              <a:ext uri="{FF2B5EF4-FFF2-40B4-BE49-F238E27FC236}">
                <a16:creationId xmlns:a16="http://schemas.microsoft.com/office/drawing/2014/main" id="{02520757-A17F-4AB8-B954-0759D7092D85}"/>
              </a:ext>
            </a:extLst>
          </p:cNvPr>
          <p:cNvGraphicFramePr>
            <a:graphicFrameLocks noGrp="1"/>
          </p:cNvGraphicFramePr>
          <p:nvPr>
            <p:extLst>
              <p:ext uri="{D42A27DB-BD31-4B8C-83A1-F6EECF244321}">
                <p14:modId xmlns:p14="http://schemas.microsoft.com/office/powerpoint/2010/main" val="2248729780"/>
              </p:ext>
            </p:extLst>
          </p:nvPr>
        </p:nvGraphicFramePr>
        <p:xfrm>
          <a:off x="9094592" y="4564190"/>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strike="noStrike" dirty="0" err="1">
                          <a:solidFill>
                            <a:schemeClr val="accent5">
                              <a:lumMod val="50000"/>
                            </a:schemeClr>
                          </a:solidFill>
                          <a:effectLst/>
                        </a:rPr>
                        <a:t>S</a:t>
                      </a:r>
                      <a:r>
                        <a:rPr lang="fr-FR" sz="2000" b="0" strike="noStrike" dirty="0" err="1">
                          <a:solidFill>
                            <a:schemeClr val="accent5">
                              <a:lumMod val="50000"/>
                            </a:schemeClr>
                          </a:solidFill>
                          <a:effectLst/>
                        </a:rPr>
                        <a:t>tadtführerin</a:t>
                      </a:r>
                      <a:endParaRPr lang="fr-FR" sz="2000" b="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sp>
        <p:nvSpPr>
          <p:cNvPr id="17" name="Rectangle: Rounded Corners 16">
            <a:extLst>
              <a:ext uri="{FF2B5EF4-FFF2-40B4-BE49-F238E27FC236}">
                <a16:creationId xmlns:a16="http://schemas.microsoft.com/office/drawing/2014/main" id="{DE12FFCA-F548-4195-B7BD-4B6711ABED92}"/>
              </a:ext>
            </a:extLst>
          </p:cNvPr>
          <p:cNvSpPr/>
          <p:nvPr/>
        </p:nvSpPr>
        <p:spPr>
          <a:xfrm>
            <a:off x="289712" y="5701740"/>
            <a:ext cx="2711842" cy="41034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Rounded Corners 17">
            <a:extLst>
              <a:ext uri="{FF2B5EF4-FFF2-40B4-BE49-F238E27FC236}">
                <a16:creationId xmlns:a16="http://schemas.microsoft.com/office/drawing/2014/main" id="{B83F25E4-A35C-4AA0-AF78-0064541F46A0}"/>
              </a:ext>
            </a:extLst>
          </p:cNvPr>
          <p:cNvSpPr/>
          <p:nvPr/>
        </p:nvSpPr>
        <p:spPr>
          <a:xfrm>
            <a:off x="3246242" y="2569136"/>
            <a:ext cx="2711842" cy="41034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Rounded Corners 18">
            <a:extLst>
              <a:ext uri="{FF2B5EF4-FFF2-40B4-BE49-F238E27FC236}">
                <a16:creationId xmlns:a16="http://schemas.microsoft.com/office/drawing/2014/main" id="{64D2362D-BE31-4C3F-98AB-EB943672382C}"/>
              </a:ext>
            </a:extLst>
          </p:cNvPr>
          <p:cNvSpPr/>
          <p:nvPr/>
        </p:nvSpPr>
        <p:spPr>
          <a:xfrm>
            <a:off x="6167741" y="4162425"/>
            <a:ext cx="2711842" cy="41034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Rounded Corners 19">
            <a:extLst>
              <a:ext uri="{FF2B5EF4-FFF2-40B4-BE49-F238E27FC236}">
                <a16:creationId xmlns:a16="http://schemas.microsoft.com/office/drawing/2014/main" id="{C7F71611-8E82-46A0-89B3-D7014509595C}"/>
              </a:ext>
            </a:extLst>
          </p:cNvPr>
          <p:cNvSpPr/>
          <p:nvPr/>
        </p:nvSpPr>
        <p:spPr>
          <a:xfrm>
            <a:off x="9092309" y="4162425"/>
            <a:ext cx="2711842" cy="41034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2" name="Picture 4" descr="Crown, King, Emperor, Royal, Royalty, Headgear, Ruler">
            <a:hlinkClick r:id="" action="ppaction://noaction">
              <a:snd r:embed="rId5" name="8.3.2.6 Slide 2 König.wav"/>
            </a:hlinkClick>
            <a:extLst>
              <a:ext uri="{FF2B5EF4-FFF2-40B4-BE49-F238E27FC236}">
                <a16:creationId xmlns:a16="http://schemas.microsoft.com/office/drawing/2014/main" id="{1BDC8AAA-307E-468F-87C8-B8EB03F433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6336" y="3089443"/>
            <a:ext cx="1135122" cy="9525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armer, Wheelbarrow, Retro, Gardener, Man, Vintage">
            <a:hlinkClick r:id="" action="ppaction://noaction">
              <a:snd r:embed="rId7" name="8.3.2.6 Slide 2 Gärtner.wav"/>
            </a:hlinkClick>
            <a:extLst>
              <a:ext uri="{FF2B5EF4-FFF2-40B4-BE49-F238E27FC236}">
                <a16:creationId xmlns:a16="http://schemas.microsoft.com/office/drawing/2014/main" id="{D2FBA311-EC95-453B-8E02-23822A9D91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6336" y="4610181"/>
            <a:ext cx="907814" cy="113872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octor, Research, Chemical, Observes, Microscope">
            <a:hlinkClick r:id="" action="ppaction://noaction">
              <a:snd r:embed="rId9" name="8.3.2.6 Slide 2 Physikerin.wav"/>
            </a:hlinkClick>
            <a:extLst>
              <a:ext uri="{FF2B5EF4-FFF2-40B4-BE49-F238E27FC236}">
                <a16:creationId xmlns:a16="http://schemas.microsoft.com/office/drawing/2014/main" id="{205A8871-15D1-4464-96EC-28A9999DA38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48981" y="1519231"/>
            <a:ext cx="1506363" cy="100110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Yoga, Yoga Pose, Pose, Body, Fitness, Health">
            <a:hlinkClick r:id="" action="ppaction://noaction">
              <a:snd r:embed="rId11" name="8.3.2.6 Slide 2 Yogalehrer.wav"/>
            </a:hlinkClick>
            <a:extLst>
              <a:ext uri="{FF2B5EF4-FFF2-40B4-BE49-F238E27FC236}">
                <a16:creationId xmlns:a16="http://schemas.microsoft.com/office/drawing/2014/main" id="{C1BCE3E7-4BC2-4E54-A7DD-6BFB0E8D82F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48981" y="2963802"/>
            <a:ext cx="1438275" cy="143827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apphire, Bracelet, Jewelry, Jewellery, Gems, Gemstones">
            <a:hlinkClick r:id="" action="ppaction://noaction">
              <a:snd r:embed="rId13" name="8.3.2.6 Slide 2 Juwelier.wav"/>
            </a:hlinkClick>
            <a:extLst>
              <a:ext uri="{FF2B5EF4-FFF2-40B4-BE49-F238E27FC236}">
                <a16:creationId xmlns:a16="http://schemas.microsoft.com/office/drawing/2014/main" id="{5583A36F-4226-484C-BFBC-BFD570923F8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02146" y="4926321"/>
            <a:ext cx="2293310" cy="50643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Ring, Ornament, Gold, Ring, Ring, Ring">
            <a:extLst>
              <a:ext uri="{FF2B5EF4-FFF2-40B4-BE49-F238E27FC236}">
                <a16:creationId xmlns:a16="http://schemas.microsoft.com/office/drawing/2014/main" id="{CC85B5EB-0133-499D-97F0-7BF2E8E7C33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934417" y="5149904"/>
            <a:ext cx="420927" cy="42092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Postman, Mail, Man, Uniform, Officer">
            <a:hlinkClick r:id="" action="ppaction://noaction">
              <a:snd r:embed="rId16" name="8.3.2.6 Slide 2 Briefträger.wav"/>
            </a:hlinkClick>
            <a:extLst>
              <a:ext uri="{FF2B5EF4-FFF2-40B4-BE49-F238E27FC236}">
                <a16:creationId xmlns:a16="http://schemas.microsoft.com/office/drawing/2014/main" id="{69206353-7C99-4BCA-815F-E23B0999B74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987457" y="3012940"/>
            <a:ext cx="1072410" cy="113382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Okay, Ok, Hands, Interpreter, Fingers, Sign, Symbol">
            <a:hlinkClick r:id="" action="ppaction://noaction">
              <a:snd r:embed="rId18" name="8.3.2.6 Slide 2 Dolmetscherin.wav"/>
            </a:hlinkClick>
            <a:extLst>
              <a:ext uri="{FF2B5EF4-FFF2-40B4-BE49-F238E27FC236}">
                <a16:creationId xmlns:a16="http://schemas.microsoft.com/office/drawing/2014/main" id="{B54A1086-6D06-4E39-94E8-EFBAC5C1073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872869" y="1553694"/>
            <a:ext cx="1163583" cy="987948"/>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Police Officer, Police, Officer, People">
            <a:hlinkClick r:id="" action="ppaction://noaction">
              <a:snd r:embed="rId20" name="8.3.2.6 Slide 2 Polizistin.wav"/>
            </a:hlinkClick>
            <a:extLst>
              <a:ext uri="{FF2B5EF4-FFF2-40B4-BE49-F238E27FC236}">
                <a16:creationId xmlns:a16="http://schemas.microsoft.com/office/drawing/2014/main" id="{C17897C9-19D5-4153-8C4E-0EB3528FDBD2}"/>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b="43190"/>
          <a:stretch/>
        </p:blipFill>
        <p:spPr bwMode="auto">
          <a:xfrm>
            <a:off x="10124116" y="3125815"/>
            <a:ext cx="912336" cy="1036609"/>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Mademoiselle, Young, Woman, Elegant, Retro, Coat">
            <a:hlinkClick r:id="" action="ppaction://noaction">
              <a:snd r:embed="rId22" name="8.3.2.6 Slide 2 Stadtführerin.wav"/>
            </a:hlinkClick>
            <a:extLst>
              <a:ext uri="{FF2B5EF4-FFF2-40B4-BE49-F238E27FC236}">
                <a16:creationId xmlns:a16="http://schemas.microsoft.com/office/drawing/2014/main" id="{470163AE-4A4C-4979-8917-F27A096EB915}"/>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823054" y="5149904"/>
            <a:ext cx="388405" cy="629846"/>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Berlin, Brandenburg Gate, Monument, Gate">
            <a:hlinkClick r:id="" action="ppaction://noaction">
              <a:snd r:embed="rId22" name="8.3.2.6 Slide 2 Stadtführerin.wav"/>
            </a:hlinkClick>
            <a:extLst>
              <a:ext uri="{FF2B5EF4-FFF2-40B4-BE49-F238E27FC236}">
                <a16:creationId xmlns:a16="http://schemas.microsoft.com/office/drawing/2014/main" id="{7BE8F721-EA97-48FF-AA7D-B6F65BE1A16B}"/>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294513" y="4589243"/>
            <a:ext cx="1388460" cy="1121322"/>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Bird, Coat Of Arms, Culture, Eagle, German, Germany">
            <a:hlinkClick r:id="" action="ppaction://noaction">
              <a:snd r:embed="rId25" name="8.3.2.6 Slide 2 Kaiserin.wav"/>
            </a:hlinkClick>
            <a:extLst>
              <a:ext uri="{FF2B5EF4-FFF2-40B4-BE49-F238E27FC236}">
                <a16:creationId xmlns:a16="http://schemas.microsoft.com/office/drawing/2014/main" id="{E35C8F4A-312A-486B-B90F-D440C9A4BD49}"/>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574994" y="4640348"/>
            <a:ext cx="985381" cy="1108554"/>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Crown, Golden, Royal, Shining, Shiny">
            <a:hlinkClick r:id="" action="ppaction://noaction">
              <a:snd r:embed="rId25" name="8.3.2.6 Slide 2 Kaiserin.wav"/>
            </a:hlinkClick>
            <a:extLst>
              <a:ext uri="{FF2B5EF4-FFF2-40B4-BE49-F238E27FC236}">
                <a16:creationId xmlns:a16="http://schemas.microsoft.com/office/drawing/2014/main" id="{4CFCE82E-35E3-4739-A125-EE6A5DC2ABC6}"/>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351882" y="4812629"/>
            <a:ext cx="1121708" cy="6201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ethod Adjustable Wrench Icon Style Clip Art">
            <a:hlinkClick r:id="" action="ppaction://noaction">
              <a:snd r:embed="rId28" name="8.3.2.6 Slide 2 Mechanikerin.wav"/>
            </a:hlinkClick>
            <a:extLst>
              <a:ext uri="{FF2B5EF4-FFF2-40B4-BE49-F238E27FC236}">
                <a16:creationId xmlns:a16="http://schemas.microsoft.com/office/drawing/2014/main" id="{F56D18CD-E1FF-4CE7-8F4E-1112C1DECA59}"/>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4870655">
            <a:off x="898512" y="1584946"/>
            <a:ext cx="614249" cy="10484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Woman, Beautiful, Face, Pretty, Girl, Female, Cut Out">
            <a:hlinkClick r:id="" action="ppaction://noaction">
              <a:snd r:embed="rId28" name="8.3.2.6 Slide 2 Mechanikerin.wav"/>
            </a:hlinkClick>
            <a:extLst>
              <a:ext uri="{FF2B5EF4-FFF2-40B4-BE49-F238E27FC236}">
                <a16:creationId xmlns:a16="http://schemas.microsoft.com/office/drawing/2014/main" id="{499BEC5F-8CDE-42A6-8FED-94FD351F6633}"/>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812944" y="1567379"/>
            <a:ext cx="1044160" cy="103127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hlinkClick r:id="" action="ppaction://noaction">
              <a:snd r:embed="rId31" name="8.3.2.6 Slide 2 Flugbegleiter.wav"/>
            </a:hlinkClick>
            <a:extLst>
              <a:ext uri="{FF2B5EF4-FFF2-40B4-BE49-F238E27FC236}">
                <a16:creationId xmlns:a16="http://schemas.microsoft.com/office/drawing/2014/main" id="{9DAB1BDE-F2B5-4AF3-AA5D-73A33D3C9DBC}"/>
              </a:ext>
            </a:extLst>
          </p:cNvPr>
          <p:cNvPicPr>
            <a:picLocks noChangeAspect="1"/>
          </p:cNvPicPr>
          <p:nvPr/>
        </p:nvPicPr>
        <p:blipFill>
          <a:blip r:embed="rId32">
            <a:extLst>
              <a:ext uri="{BEBA8EAE-BF5A-486C-A8C5-ECC9F3942E4B}">
                <a14:imgProps xmlns:a14="http://schemas.microsoft.com/office/drawing/2010/main">
                  <a14:imgLayer r:embed="rId33">
                    <a14:imgEffect>
                      <a14:backgroundRemoval t="2786" b="99025" l="9524" r="90312">
                        <a14:foregroundMark x1="52545" y1="6546" x2="52545" y2="6546"/>
                        <a14:foregroundMark x1="58128" y1="2786" x2="58128" y2="2786"/>
                        <a14:foregroundMark x1="90640" y1="81198" x2="90640" y2="81198"/>
                        <a14:foregroundMark x1="47783" y1="93593" x2="47783" y2="93593"/>
                        <a14:foregroundMark x1="46798" y1="99025" x2="46798" y2="99025"/>
                      </a14:backgroundRemoval>
                    </a14:imgEffect>
                  </a14:imgLayer>
                </a14:imgProps>
              </a:ext>
            </a:extLst>
          </a:blip>
          <a:stretch>
            <a:fillRect/>
          </a:stretch>
        </p:blipFill>
        <p:spPr>
          <a:xfrm>
            <a:off x="6727229" y="1493342"/>
            <a:ext cx="949118" cy="1118993"/>
          </a:xfrm>
          <a:prstGeom prst="rect">
            <a:avLst/>
          </a:prstGeom>
        </p:spPr>
      </p:pic>
      <p:pic>
        <p:nvPicPr>
          <p:cNvPr id="41" name="Picture 40" descr="Graphical user interface&#10;&#10;Description automatically generated with medium confidence">
            <a:hlinkClick r:id="" action="ppaction://noaction">
              <a:snd r:embed="rId31" name="8.3.2.6 Slide 2 Flugbegleiter.wav"/>
            </a:hlinkClick>
            <a:extLst>
              <a:ext uri="{FF2B5EF4-FFF2-40B4-BE49-F238E27FC236}">
                <a16:creationId xmlns:a16="http://schemas.microsoft.com/office/drawing/2014/main" id="{724DF92E-579D-48D5-84F5-45AA1C27B842}"/>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rot="20835372">
            <a:off x="7668723" y="1623489"/>
            <a:ext cx="769184" cy="504777"/>
          </a:xfrm>
          <a:prstGeom prst="rect">
            <a:avLst/>
          </a:prstGeom>
        </p:spPr>
      </p:pic>
    </p:spTree>
    <p:extLst>
      <p:ext uri="{BB962C8B-B14F-4D97-AF65-F5344CB8AC3E}">
        <p14:creationId xmlns:p14="http://schemas.microsoft.com/office/powerpoint/2010/main" val="287740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a:solidFill>
                  <a:schemeClr val="bg1"/>
                </a:solidFill>
              </a:rPr>
              <a:t>die </a:t>
            </a:r>
            <a:r>
              <a:rPr lang="en-GB" sz="3600" b="1" dirty="0" err="1">
                <a:solidFill>
                  <a:schemeClr val="bg1"/>
                </a:solidFill>
              </a:rPr>
              <a:t>Nummern</a:t>
            </a:r>
            <a:r>
              <a:rPr lang="en-GB" sz="3600" b="1" dirty="0">
                <a:solidFill>
                  <a:schemeClr val="bg1"/>
                </a:solidFill>
              </a:rPr>
              <a:t> 1000+</a:t>
            </a:r>
          </a:p>
        </p:txBody>
      </p:sp>
      <p:sp>
        <p:nvSpPr>
          <p:cNvPr id="12" name="TextBox 11">
            <a:extLst>
              <a:ext uri="{FF2B5EF4-FFF2-40B4-BE49-F238E27FC236}">
                <a16:creationId xmlns:a16="http://schemas.microsoft.com/office/drawing/2014/main" id="{E1CD3F8F-E8C1-4AD3-8D86-B9A1970C9412}"/>
              </a:ext>
            </a:extLst>
          </p:cNvPr>
          <p:cNvSpPr txBox="1"/>
          <p:nvPr/>
        </p:nvSpPr>
        <p:spPr>
          <a:xfrm>
            <a:off x="152479" y="1348353"/>
            <a:ext cx="121437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As you know, numbers are written as </a:t>
            </a:r>
            <a:r>
              <a:rPr kumimoji="0" lang="en-US" sz="2400" b="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one word. </a:t>
            </a:r>
            <a:r>
              <a:rPr lang="en-US" sz="2400" noProof="0" dirty="0">
                <a:solidFill>
                  <a:schemeClr val="accent5">
                    <a:lumMod val="50000"/>
                  </a:schemeClr>
                </a:solidFill>
                <a:latin typeface="Century Gothic" panose="020F0302020204030204"/>
              </a:rPr>
              <a:t>N</a:t>
            </a:r>
            <a:r>
              <a:rPr kumimoji="0" lang="en-US" sz="24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umbers 1000+</a:t>
            </a:r>
            <a:r>
              <a:rPr kumimoji="0" lang="en-US" sz="240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are very long!</a:t>
            </a:r>
          </a:p>
        </p:txBody>
      </p:sp>
      <p:sp>
        <p:nvSpPr>
          <p:cNvPr id="13" name="Text Box 4">
            <a:extLst>
              <a:ext uri="{FF2B5EF4-FFF2-40B4-BE49-F238E27FC236}">
                <a16:creationId xmlns:a16="http://schemas.microsoft.com/office/drawing/2014/main" id="{1D171291-8B2D-41C7-BDC8-550082122576}"/>
              </a:ext>
            </a:extLst>
          </p:cNvPr>
          <p:cNvSpPr txBox="1">
            <a:spLocks noChangeArrowheads="1"/>
          </p:cNvSpPr>
          <p:nvPr/>
        </p:nvSpPr>
        <p:spPr bwMode="auto">
          <a:xfrm>
            <a:off x="152479" y="2073258"/>
            <a:ext cx="85292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e.g.              = </a:t>
            </a: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Times New Roman" pitchFamily="18" charset="0"/>
              </a:rPr>
              <a:t>tausendsiebenhundertdreiundneunzig</a:t>
            </a:r>
            <a:endParaRPr kumimoji="0" lang="en-GB" alt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Action Button: Custom 35">
            <a:hlinkClick r:id="" action="ppaction://noaction" highlightClick="1">
              <a:snd r:embed="rId5" name="22. 8. fünftausendsechshundertzweiunddreißig.wav"/>
            </a:hlinkClick>
            <a:extLst>
              <a:ext uri="{FF2B5EF4-FFF2-40B4-BE49-F238E27FC236}">
                <a16:creationId xmlns:a16="http://schemas.microsoft.com/office/drawing/2014/main" id="{E693555E-C7A3-46CB-A552-FCAF90CE25CB}"/>
              </a:ext>
            </a:extLst>
          </p:cNvPr>
          <p:cNvSpPr/>
          <p:nvPr/>
        </p:nvSpPr>
        <p:spPr>
          <a:xfrm>
            <a:off x="902044" y="2073258"/>
            <a:ext cx="1014943" cy="461665"/>
          </a:xfrm>
          <a:prstGeom prst="actionButtonBlank">
            <a:avLst/>
          </a:prstGeom>
          <a:solidFill>
            <a:schemeClr val="accent5">
              <a:lumMod val="50000"/>
            </a:schemeClr>
          </a:solidFill>
          <a:ln w="28575">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1793</a:t>
            </a:r>
          </a:p>
        </p:txBody>
      </p:sp>
      <p:sp>
        <p:nvSpPr>
          <p:cNvPr id="15" name="Text Box 4">
            <a:extLst>
              <a:ext uri="{FF2B5EF4-FFF2-40B4-BE49-F238E27FC236}">
                <a16:creationId xmlns:a16="http://schemas.microsoft.com/office/drawing/2014/main" id="{5FFFA850-E80F-4667-80AB-B66535F39317}"/>
              </a:ext>
            </a:extLst>
          </p:cNvPr>
          <p:cNvSpPr txBox="1">
            <a:spLocks noChangeArrowheads="1"/>
          </p:cNvSpPr>
          <p:nvPr/>
        </p:nvSpPr>
        <p:spPr bwMode="auto">
          <a:xfrm>
            <a:off x="2169738" y="2510406"/>
            <a:ext cx="71639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spcBef>
                <a:spcPct val="50000"/>
              </a:spcBef>
              <a:defRPr/>
            </a:pP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Times New Roman" pitchFamily="18" charset="0"/>
              </a:rPr>
              <a:t>tausend</a:t>
            </a:r>
            <a:r>
              <a:rPr kumimoji="0" lang="en-GB" altLang="en-US" sz="2400" b="0" i="0" u="none" strike="noStrike" kern="1200" cap="none" spc="0" normalizeH="0" baseline="0" noProof="0" dirty="0" err="1">
                <a:ln>
                  <a:noFill/>
                </a:ln>
                <a:solidFill>
                  <a:srgbClr val="DAA520"/>
                </a:solidFill>
                <a:effectLst/>
                <a:uLnTx/>
                <a:uFillTx/>
                <a:latin typeface="Century Gothic" panose="020F0302020204030204"/>
                <a:ea typeface="+mn-ea"/>
                <a:cs typeface="Times New Roman" pitchFamily="18" charset="0"/>
              </a:rPr>
              <a:t>|</a:t>
            </a: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Times New Roman" pitchFamily="18" charset="0"/>
              </a:rPr>
              <a:t>sieben</a:t>
            </a:r>
            <a:r>
              <a:rPr kumimoji="0" lang="en-GB" altLang="en-US" sz="2400" b="0" i="0" u="none" strike="noStrike" kern="1200" cap="none" spc="0" normalizeH="0" baseline="0" noProof="0" dirty="0" err="1">
                <a:ln>
                  <a:noFill/>
                </a:ln>
                <a:solidFill>
                  <a:srgbClr val="DAA520"/>
                </a:solidFill>
                <a:effectLst/>
                <a:uLnTx/>
                <a:uFillTx/>
                <a:latin typeface="Century Gothic" panose="020F0302020204030204"/>
                <a:ea typeface="+mn-ea"/>
                <a:cs typeface="Times New Roman" pitchFamily="18" charset="0"/>
              </a:rPr>
              <a:t>|</a:t>
            </a: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Times New Roman" pitchFamily="18" charset="0"/>
              </a:rPr>
              <a:t>hundert</a:t>
            </a:r>
            <a:r>
              <a:rPr lang="en-GB" altLang="en-US" sz="2400" dirty="0">
                <a:solidFill>
                  <a:srgbClr val="DAA520"/>
                </a:solidFill>
                <a:latin typeface="Century Gothic" panose="020F0302020204030204"/>
                <a:cs typeface="Times New Roman" pitchFamily="18" charset="0"/>
              </a:rPr>
              <a:t>|</a:t>
            </a:r>
            <a:r>
              <a:rPr lang="en-GB" altLang="en-US" sz="2400" dirty="0" err="1">
                <a:solidFill>
                  <a:srgbClr val="4472C4">
                    <a:lumMod val="50000"/>
                  </a:srgbClr>
                </a:solidFill>
                <a:latin typeface="Century Gothic" panose="020F0302020204030204"/>
                <a:cs typeface="Times New Roman" pitchFamily="18" charset="0"/>
              </a:rPr>
              <a:t>dreiundneunzig</a:t>
            </a:r>
            <a:endParaRPr kumimoji="0" lang="en-GB" alt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 Box 4">
            <a:extLst>
              <a:ext uri="{FF2B5EF4-FFF2-40B4-BE49-F238E27FC236}">
                <a16:creationId xmlns:a16="http://schemas.microsoft.com/office/drawing/2014/main" id="{8CEBA5ED-DC28-4C1D-87A0-F7CAE59C2E86}"/>
              </a:ext>
            </a:extLst>
          </p:cNvPr>
          <p:cNvSpPr txBox="1">
            <a:spLocks noChangeArrowheads="1"/>
          </p:cNvSpPr>
          <p:nvPr/>
        </p:nvSpPr>
        <p:spPr bwMode="auto">
          <a:xfrm>
            <a:off x="152479" y="3217949"/>
            <a:ext cx="91811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GB" altLang="en-US" sz="2400" dirty="0">
                <a:solidFill>
                  <a:srgbClr val="4472C4">
                    <a:lumMod val="50000"/>
                  </a:srgbClr>
                </a:solidFill>
                <a:latin typeface="Century Gothic" panose="020F0302020204030204"/>
              </a:rPr>
              <a:t>       </a:t>
            </a:r>
            <a:r>
              <a:rPr kumimoji="0" lang="en-GB" alt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sechs</a:t>
            </a: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Times New Roman" pitchFamily="18" charset="0"/>
              </a:rPr>
              <a:t>tausendsiebenhundertvierundachtzig</a:t>
            </a:r>
            <a:endParaRPr kumimoji="0" lang="en-GB" alt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Action Button: Custom 35">
            <a:hlinkClick r:id="" action="ppaction://noaction" highlightClick="1">
              <a:snd r:embed="rId5" name="22. 8. fünftausendsechshundertzweiunddreißig.wav"/>
            </a:hlinkClick>
            <a:extLst>
              <a:ext uri="{FF2B5EF4-FFF2-40B4-BE49-F238E27FC236}">
                <a16:creationId xmlns:a16="http://schemas.microsoft.com/office/drawing/2014/main" id="{1515A799-33E7-4B57-A738-26A7FC4B3786}"/>
              </a:ext>
            </a:extLst>
          </p:cNvPr>
          <p:cNvSpPr/>
          <p:nvPr/>
        </p:nvSpPr>
        <p:spPr>
          <a:xfrm>
            <a:off x="902044" y="3217949"/>
            <a:ext cx="1014943" cy="461665"/>
          </a:xfrm>
          <a:prstGeom prst="actionButtonBlank">
            <a:avLst/>
          </a:prstGeom>
          <a:solidFill>
            <a:schemeClr val="accent5">
              <a:lumMod val="50000"/>
            </a:schemeClr>
          </a:solidFill>
          <a:ln w="28575">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F0302020204030204"/>
              </a:rPr>
              <a:t>6</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784</a:t>
            </a:r>
          </a:p>
        </p:txBody>
      </p:sp>
      <p:sp>
        <p:nvSpPr>
          <p:cNvPr id="18" name="Text Box 4">
            <a:extLst>
              <a:ext uri="{FF2B5EF4-FFF2-40B4-BE49-F238E27FC236}">
                <a16:creationId xmlns:a16="http://schemas.microsoft.com/office/drawing/2014/main" id="{D150D390-2575-4121-9720-731B1E41564E}"/>
              </a:ext>
            </a:extLst>
          </p:cNvPr>
          <p:cNvSpPr txBox="1">
            <a:spLocks noChangeArrowheads="1"/>
          </p:cNvSpPr>
          <p:nvPr/>
        </p:nvSpPr>
        <p:spPr bwMode="auto">
          <a:xfrm>
            <a:off x="2169738" y="3655097"/>
            <a:ext cx="82496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spcBef>
                <a:spcPct val="50000"/>
              </a:spcBef>
              <a:defRPr/>
            </a:pP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Times New Roman" pitchFamily="18" charset="0"/>
              </a:rPr>
              <a:t>sechs</a:t>
            </a:r>
            <a:r>
              <a:rPr kumimoji="0" lang="en-GB" altLang="en-US" sz="2400" b="0" i="0" u="none" strike="noStrike" kern="1200" cap="none" spc="0" normalizeH="0" baseline="0" noProof="0" dirty="0" err="1">
                <a:ln>
                  <a:noFill/>
                </a:ln>
                <a:solidFill>
                  <a:srgbClr val="DAA520"/>
                </a:solidFill>
                <a:effectLst/>
                <a:uLnTx/>
                <a:uFillTx/>
                <a:latin typeface="Century Gothic" panose="020F0302020204030204"/>
                <a:ea typeface="+mn-ea"/>
                <a:cs typeface="Times New Roman" pitchFamily="18" charset="0"/>
              </a:rPr>
              <a:t>|</a:t>
            </a: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Times New Roman" pitchFamily="18" charset="0"/>
              </a:rPr>
              <a:t>tausend</a:t>
            </a:r>
            <a:r>
              <a:rPr kumimoji="0" lang="en-GB" altLang="en-US" sz="2400" b="0" i="0" u="none" strike="noStrike" kern="1200" cap="none" spc="0" normalizeH="0" baseline="0" noProof="0" dirty="0" err="1">
                <a:ln>
                  <a:noFill/>
                </a:ln>
                <a:solidFill>
                  <a:srgbClr val="DAA520"/>
                </a:solidFill>
                <a:effectLst/>
                <a:uLnTx/>
                <a:uFillTx/>
                <a:latin typeface="Century Gothic" panose="020F0302020204030204"/>
                <a:ea typeface="+mn-ea"/>
                <a:cs typeface="Times New Roman" pitchFamily="18" charset="0"/>
              </a:rPr>
              <a:t>|</a:t>
            </a: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Times New Roman" pitchFamily="18" charset="0"/>
              </a:rPr>
              <a:t>sieben</a:t>
            </a:r>
            <a:r>
              <a:rPr kumimoji="0" lang="en-GB" altLang="en-US" sz="2400" b="0" i="0" u="none" strike="noStrike" kern="1200" cap="none" spc="0" normalizeH="0" baseline="0" noProof="0" dirty="0" err="1">
                <a:ln>
                  <a:noFill/>
                </a:ln>
                <a:solidFill>
                  <a:srgbClr val="DAA520"/>
                </a:solidFill>
                <a:effectLst/>
                <a:uLnTx/>
                <a:uFillTx/>
                <a:latin typeface="Century Gothic" panose="020F0302020204030204"/>
                <a:ea typeface="+mn-ea"/>
                <a:cs typeface="Times New Roman" pitchFamily="18" charset="0"/>
              </a:rPr>
              <a:t>|</a:t>
            </a: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Times New Roman" pitchFamily="18" charset="0"/>
              </a:rPr>
              <a:t>hundert</a:t>
            </a:r>
            <a:r>
              <a:rPr lang="en-GB" altLang="en-US" sz="2400" noProof="0" dirty="0">
                <a:solidFill>
                  <a:srgbClr val="DAA520"/>
                </a:solidFill>
                <a:latin typeface="Century Gothic" panose="020F0302020204030204"/>
                <a:cs typeface="Times New Roman" pitchFamily="18" charset="0"/>
              </a:rPr>
              <a:t>|</a:t>
            </a:r>
            <a:r>
              <a:rPr lang="en-GB" altLang="en-US" sz="2400" dirty="0" err="1">
                <a:solidFill>
                  <a:srgbClr val="4472C4">
                    <a:lumMod val="50000"/>
                  </a:srgbClr>
                </a:solidFill>
                <a:latin typeface="Century Gothic" panose="020F0302020204030204"/>
                <a:cs typeface="Times New Roman" pitchFamily="18" charset="0"/>
              </a:rPr>
              <a:t>vierundachtzig</a:t>
            </a:r>
            <a:endParaRPr kumimoji="0" lang="en-GB" alt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 Box 4">
            <a:extLst>
              <a:ext uri="{FF2B5EF4-FFF2-40B4-BE49-F238E27FC236}">
                <a16:creationId xmlns:a16="http://schemas.microsoft.com/office/drawing/2014/main" id="{3B98284D-3BB3-423E-A6E5-B2102EA941E1}"/>
              </a:ext>
            </a:extLst>
          </p:cNvPr>
          <p:cNvSpPr txBox="1">
            <a:spLocks noChangeArrowheads="1"/>
          </p:cNvSpPr>
          <p:nvPr/>
        </p:nvSpPr>
        <p:spPr bwMode="auto">
          <a:xfrm>
            <a:off x="149686" y="4362640"/>
            <a:ext cx="118076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spcBef>
                <a:spcPct val="50000"/>
              </a:spcBef>
              <a:defRPr/>
            </a:pPr>
            <a:r>
              <a:rPr lang="en-GB" altLang="en-US" sz="2400" dirty="0">
                <a:solidFill>
                  <a:srgbClr val="4472C4">
                    <a:lumMod val="50000"/>
                  </a:srgbClr>
                </a:solidFill>
                <a:latin typeface="Century Gothic" panose="020F0302020204030204"/>
              </a:rPr>
              <a:t>       </a:t>
            </a:r>
            <a:r>
              <a:rPr kumimoji="0" lang="en-GB" alt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lang="en-GB" altLang="en-US" sz="2400" dirty="0" err="1">
                <a:solidFill>
                  <a:srgbClr val="4472C4">
                    <a:lumMod val="50000"/>
                  </a:srgbClr>
                </a:solidFill>
                <a:latin typeface="Century Gothic" panose="020F0302020204030204"/>
              </a:rPr>
              <a:t>fünfundzwanzigtausend</a:t>
            </a: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Times New Roman" pitchFamily="18" charset="0"/>
              </a:rPr>
              <a:t>zweihunderteinundneunzig</a:t>
            </a:r>
            <a:endParaRPr kumimoji="0" lang="en-GB" alt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Action Button: Custom 35">
            <a:hlinkClick r:id="" action="ppaction://noaction" highlightClick="1">
              <a:snd r:embed="rId5" name="22. 8. fünftausendsechshundertzweiunddreißig.wav"/>
            </a:hlinkClick>
            <a:extLst>
              <a:ext uri="{FF2B5EF4-FFF2-40B4-BE49-F238E27FC236}">
                <a16:creationId xmlns:a16="http://schemas.microsoft.com/office/drawing/2014/main" id="{90FE3F71-54A2-4EC4-AA26-DA29790A7A1A}"/>
              </a:ext>
            </a:extLst>
          </p:cNvPr>
          <p:cNvSpPr/>
          <p:nvPr/>
        </p:nvSpPr>
        <p:spPr>
          <a:xfrm>
            <a:off x="733926" y="4362640"/>
            <a:ext cx="1180268" cy="461665"/>
          </a:xfrm>
          <a:prstGeom prst="actionButtonBlank">
            <a:avLst/>
          </a:prstGeom>
          <a:solidFill>
            <a:schemeClr val="accent5">
              <a:lumMod val="50000"/>
            </a:schemeClr>
          </a:solidFill>
          <a:ln w="28575">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F0302020204030204"/>
              </a:rPr>
              <a:t>25.291</a:t>
            </a: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 Box 4">
            <a:extLst>
              <a:ext uri="{FF2B5EF4-FFF2-40B4-BE49-F238E27FC236}">
                <a16:creationId xmlns:a16="http://schemas.microsoft.com/office/drawing/2014/main" id="{7B40E95E-59A4-460E-BF9E-44AB36490744}"/>
              </a:ext>
            </a:extLst>
          </p:cNvPr>
          <p:cNvSpPr txBox="1">
            <a:spLocks noChangeArrowheads="1"/>
          </p:cNvSpPr>
          <p:nvPr/>
        </p:nvSpPr>
        <p:spPr bwMode="auto">
          <a:xfrm>
            <a:off x="2166945" y="4799788"/>
            <a:ext cx="979038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spcBef>
                <a:spcPct val="50000"/>
              </a:spcBef>
              <a:defRPr/>
            </a:pPr>
            <a:r>
              <a:rPr lang="en-GB" altLang="en-US" sz="2400" dirty="0" err="1">
                <a:solidFill>
                  <a:srgbClr val="4472C4">
                    <a:lumMod val="50000"/>
                  </a:srgbClr>
                </a:solidFill>
                <a:latin typeface="Century Gothic" panose="020F0302020204030204"/>
              </a:rPr>
              <a:t>fünfundzwanzig</a:t>
            </a:r>
            <a:r>
              <a:rPr kumimoji="0" lang="en-GB" altLang="en-US" sz="2400" b="0" i="0" u="none" strike="noStrike" kern="1200" cap="none" spc="0" normalizeH="0" baseline="0" noProof="0" dirty="0">
                <a:ln>
                  <a:noFill/>
                </a:ln>
                <a:solidFill>
                  <a:srgbClr val="DAA520"/>
                </a:solidFill>
                <a:effectLst/>
                <a:uLnTx/>
                <a:uFillTx/>
                <a:latin typeface="Century Gothic" panose="020F0302020204030204"/>
                <a:ea typeface="+mn-ea"/>
                <a:cs typeface="Times New Roman" pitchFamily="18" charset="0"/>
              </a:rPr>
              <a:t>|</a:t>
            </a: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Times New Roman" pitchFamily="18" charset="0"/>
              </a:rPr>
              <a:t>tausend</a:t>
            </a:r>
            <a:r>
              <a:rPr kumimoji="0" lang="en-GB" altLang="en-US" sz="2400" b="0" i="0" u="none" strike="noStrike" kern="1200" cap="none" spc="0" normalizeH="0" baseline="0" noProof="0" dirty="0" err="1">
                <a:ln>
                  <a:noFill/>
                </a:ln>
                <a:solidFill>
                  <a:srgbClr val="DAA520"/>
                </a:solidFill>
                <a:effectLst/>
                <a:uLnTx/>
                <a:uFillTx/>
                <a:latin typeface="Century Gothic" panose="020F0302020204030204"/>
                <a:ea typeface="+mn-ea"/>
                <a:cs typeface="Times New Roman" pitchFamily="18" charset="0"/>
              </a:rPr>
              <a:t>|</a:t>
            </a: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Times New Roman" pitchFamily="18" charset="0"/>
              </a:rPr>
              <a:t>zwei</a:t>
            </a:r>
            <a:r>
              <a:rPr kumimoji="0" lang="en-GB" altLang="en-US" sz="2400" b="0" i="0" u="none" strike="noStrike" kern="1200" cap="none" spc="0" normalizeH="0" baseline="0" noProof="0" dirty="0" err="1">
                <a:ln>
                  <a:noFill/>
                </a:ln>
                <a:solidFill>
                  <a:srgbClr val="DAA520"/>
                </a:solidFill>
                <a:effectLst/>
                <a:uLnTx/>
                <a:uFillTx/>
                <a:latin typeface="Century Gothic" panose="020F0302020204030204"/>
                <a:ea typeface="+mn-ea"/>
                <a:cs typeface="Times New Roman" pitchFamily="18" charset="0"/>
              </a:rPr>
              <a:t>|</a:t>
            </a: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Times New Roman" pitchFamily="18" charset="0"/>
              </a:rPr>
              <a:t>hundert</a:t>
            </a:r>
            <a:r>
              <a:rPr lang="en-GB" altLang="en-US" sz="2400" noProof="0" dirty="0">
                <a:solidFill>
                  <a:srgbClr val="DAA520"/>
                </a:solidFill>
                <a:latin typeface="Century Gothic" panose="020F0302020204030204"/>
                <a:cs typeface="Times New Roman" pitchFamily="18" charset="0"/>
              </a:rPr>
              <a:t>|</a:t>
            </a:r>
            <a:r>
              <a:rPr lang="en-GB" altLang="en-US" sz="2400" dirty="0" err="1">
                <a:solidFill>
                  <a:srgbClr val="4472C4">
                    <a:lumMod val="50000"/>
                  </a:srgbClr>
                </a:solidFill>
                <a:latin typeface="Century Gothic" panose="020F0302020204030204"/>
                <a:cs typeface="Times New Roman" pitchFamily="18" charset="0"/>
              </a:rPr>
              <a:t>einundneunzig</a:t>
            </a:r>
            <a:endParaRPr kumimoji="0" lang="en-GB" alt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Speech Bubble: Rectangle with Corners Rounded 21">
            <a:extLst>
              <a:ext uri="{FF2B5EF4-FFF2-40B4-BE49-F238E27FC236}">
                <a16:creationId xmlns:a16="http://schemas.microsoft.com/office/drawing/2014/main" id="{CE219618-480C-4ACF-9048-FA674803B117}"/>
              </a:ext>
            </a:extLst>
          </p:cNvPr>
          <p:cNvSpPr/>
          <p:nvPr/>
        </p:nvSpPr>
        <p:spPr>
          <a:xfrm>
            <a:off x="1684931" y="247046"/>
            <a:ext cx="3058147" cy="1703273"/>
          </a:xfrm>
          <a:prstGeom prst="wedgeRoundRectCallout">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prstClr val="white"/>
                </a:solidFill>
                <a:latin typeface="Century Gothic" panose="020F0302020204030204"/>
              </a:rPr>
              <a:t>In English, we say ‘</a:t>
            </a:r>
            <a:r>
              <a:rPr lang="en-GB" sz="2200" b="1" dirty="0">
                <a:solidFill>
                  <a:prstClr val="white"/>
                </a:solidFill>
                <a:latin typeface="Century Gothic" panose="020F0302020204030204"/>
              </a:rPr>
              <a:t>one thousand’</a:t>
            </a:r>
            <a:r>
              <a:rPr lang="en-GB" sz="2200" dirty="0">
                <a:solidFill>
                  <a:prstClr val="white"/>
                </a:solidFill>
                <a:latin typeface="Century Gothic" panose="020F0302020204030204"/>
              </a:rPr>
              <a:t>. In German, we just say ‘</a:t>
            </a:r>
            <a:r>
              <a:rPr lang="en-GB" sz="2200" b="1" dirty="0">
                <a:solidFill>
                  <a:prstClr val="white"/>
                </a:solidFill>
                <a:latin typeface="Century Gothic" panose="020F0302020204030204"/>
              </a:rPr>
              <a:t>thousand</a:t>
            </a:r>
            <a:r>
              <a:rPr lang="en-GB" sz="2200" dirty="0">
                <a:solidFill>
                  <a:prstClr val="white"/>
                </a:solidFill>
                <a:latin typeface="Century Gothic" panose="020F0302020204030204"/>
              </a:rPr>
              <a:t>’.</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B89966C0-F33C-40CF-BD0D-23C9191E60B3}"/>
              </a:ext>
            </a:extLst>
          </p:cNvPr>
          <p:cNvSpPr txBox="1"/>
          <p:nvPr/>
        </p:nvSpPr>
        <p:spPr>
          <a:xfrm>
            <a:off x="234707" y="5520112"/>
            <a:ext cx="121437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Schreib</a:t>
            </a:r>
            <a:r>
              <a:rPr kumimoji="0" lang="en-US" sz="24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die </a:t>
            </a:r>
            <a:r>
              <a:rPr kumimoji="0" lang="en-US" sz="240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Nummern</a:t>
            </a:r>
            <a:r>
              <a:rPr kumimoji="0" lang="en-US" sz="24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endParaRPr kumimoji="0" lang="en-US" sz="240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endParaRPr>
          </a:p>
        </p:txBody>
      </p:sp>
      <p:sp>
        <p:nvSpPr>
          <p:cNvPr id="24" name="Action Button: Custom 35">
            <a:hlinkClick r:id="" action="ppaction://noaction" highlightClick="1">
              <a:snd r:embed="rId5" name="22. 8. fünftausendsechshundertzweiunddreißig.wav"/>
            </a:hlinkClick>
            <a:extLst>
              <a:ext uri="{FF2B5EF4-FFF2-40B4-BE49-F238E27FC236}">
                <a16:creationId xmlns:a16="http://schemas.microsoft.com/office/drawing/2014/main" id="{0E62A213-B41D-48B1-BCDA-F0E19E7CF282}"/>
              </a:ext>
            </a:extLst>
          </p:cNvPr>
          <p:cNvSpPr/>
          <p:nvPr/>
        </p:nvSpPr>
        <p:spPr>
          <a:xfrm>
            <a:off x="3799302" y="5520111"/>
            <a:ext cx="1229897" cy="461665"/>
          </a:xfrm>
          <a:prstGeom prst="actionButtonBlank">
            <a:avLst/>
          </a:prstGeom>
          <a:solidFill>
            <a:schemeClr val="accent5">
              <a:lumMod val="50000"/>
            </a:schemeClr>
          </a:solidFill>
          <a:ln w="28575">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1259</a:t>
            </a:r>
          </a:p>
        </p:txBody>
      </p:sp>
      <p:sp>
        <p:nvSpPr>
          <p:cNvPr id="31" name="Action Button: Custom 35">
            <a:hlinkClick r:id="" action="ppaction://noaction" highlightClick="1">
              <a:snd r:embed="rId5" name="22. 8. fünftausendsechshundertzweiunddreißig.wav"/>
            </a:hlinkClick>
            <a:extLst>
              <a:ext uri="{FF2B5EF4-FFF2-40B4-BE49-F238E27FC236}">
                <a16:creationId xmlns:a16="http://schemas.microsoft.com/office/drawing/2014/main" id="{1D1E5B32-73CB-405D-AF93-325C87D28BEE}"/>
              </a:ext>
            </a:extLst>
          </p:cNvPr>
          <p:cNvSpPr/>
          <p:nvPr/>
        </p:nvSpPr>
        <p:spPr>
          <a:xfrm>
            <a:off x="5323302" y="5520111"/>
            <a:ext cx="1229897" cy="461665"/>
          </a:xfrm>
          <a:prstGeom prst="actionButtonBlank">
            <a:avLst/>
          </a:prstGeom>
          <a:solidFill>
            <a:schemeClr val="accent5">
              <a:lumMod val="50000"/>
            </a:schemeClr>
          </a:solidFill>
          <a:ln w="28575">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3618</a:t>
            </a:r>
          </a:p>
        </p:txBody>
      </p:sp>
      <p:sp>
        <p:nvSpPr>
          <p:cNvPr id="32" name="Action Button: Custom 35">
            <a:hlinkClick r:id="" action="ppaction://noaction" highlightClick="1">
              <a:snd r:embed="rId5" name="22. 8. fünftausendsechshundertzweiunddreißig.wav"/>
            </a:hlinkClick>
            <a:extLst>
              <a:ext uri="{FF2B5EF4-FFF2-40B4-BE49-F238E27FC236}">
                <a16:creationId xmlns:a16="http://schemas.microsoft.com/office/drawing/2014/main" id="{E84A4B37-9DAB-4BC1-8F54-81E2CA81F5A5}"/>
              </a:ext>
            </a:extLst>
          </p:cNvPr>
          <p:cNvSpPr/>
          <p:nvPr/>
        </p:nvSpPr>
        <p:spPr>
          <a:xfrm>
            <a:off x="6807200" y="5520111"/>
            <a:ext cx="1229897" cy="461665"/>
          </a:xfrm>
          <a:prstGeom prst="actionButtonBlank">
            <a:avLst/>
          </a:prstGeom>
          <a:solidFill>
            <a:schemeClr val="accent5">
              <a:lumMod val="50000"/>
            </a:schemeClr>
          </a:solidFill>
          <a:ln w="28575">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9403</a:t>
            </a:r>
          </a:p>
        </p:txBody>
      </p:sp>
      <p:sp>
        <p:nvSpPr>
          <p:cNvPr id="33" name="Action Button: Custom 35">
            <a:hlinkClick r:id="" action="ppaction://noaction" highlightClick="1">
              <a:snd r:embed="rId5" name="22. 8. fünftausendsechshundertzweiunddreißig.wav"/>
            </a:hlinkClick>
            <a:extLst>
              <a:ext uri="{FF2B5EF4-FFF2-40B4-BE49-F238E27FC236}">
                <a16:creationId xmlns:a16="http://schemas.microsoft.com/office/drawing/2014/main" id="{36E268C7-CD7F-402F-A666-60A7FCCB5AC0}"/>
              </a:ext>
            </a:extLst>
          </p:cNvPr>
          <p:cNvSpPr/>
          <p:nvPr/>
        </p:nvSpPr>
        <p:spPr>
          <a:xfrm>
            <a:off x="8291098" y="5520111"/>
            <a:ext cx="1229897" cy="461665"/>
          </a:xfrm>
          <a:prstGeom prst="actionButtonBlank">
            <a:avLst/>
          </a:prstGeom>
          <a:solidFill>
            <a:schemeClr val="accent5">
              <a:lumMod val="50000"/>
            </a:schemeClr>
          </a:solidFill>
          <a:ln w="28575">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14.872</a:t>
            </a:r>
          </a:p>
        </p:txBody>
      </p:sp>
      <p:sp>
        <p:nvSpPr>
          <p:cNvPr id="34" name="Action Button: Custom 35">
            <a:hlinkClick r:id="" action="ppaction://noaction" highlightClick="1">
              <a:snd r:embed="rId5" name="22. 8. fünftausendsechshundertzweiunddreißig.wav"/>
            </a:hlinkClick>
            <a:extLst>
              <a:ext uri="{FF2B5EF4-FFF2-40B4-BE49-F238E27FC236}">
                <a16:creationId xmlns:a16="http://schemas.microsoft.com/office/drawing/2014/main" id="{25169CC8-E24D-4FD4-84D8-9B332B4DF386}"/>
              </a:ext>
            </a:extLst>
          </p:cNvPr>
          <p:cNvSpPr/>
          <p:nvPr/>
        </p:nvSpPr>
        <p:spPr>
          <a:xfrm>
            <a:off x="9815098" y="5520111"/>
            <a:ext cx="1229897" cy="461665"/>
          </a:xfrm>
          <a:prstGeom prst="actionButtonBlank">
            <a:avLst/>
          </a:prstGeom>
          <a:solidFill>
            <a:schemeClr val="accent5">
              <a:lumMod val="50000"/>
            </a:schemeClr>
          </a:solidFill>
          <a:ln w="28575">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62.937</a:t>
            </a:r>
          </a:p>
        </p:txBody>
      </p:sp>
      <p:sp>
        <p:nvSpPr>
          <p:cNvPr id="41" name="Action Button: Custom 35">
            <a:hlinkClick r:id="" action="ppaction://noaction" highlightClick="1">
              <a:snd r:embed="rId6" name="8.3.2.6 Slide 30 1259 .wav"/>
            </a:hlinkClick>
            <a:extLst>
              <a:ext uri="{FF2B5EF4-FFF2-40B4-BE49-F238E27FC236}">
                <a16:creationId xmlns:a16="http://schemas.microsoft.com/office/drawing/2014/main" id="{6F7369D6-0010-4D77-B55E-C102E5750CEC}"/>
              </a:ext>
            </a:extLst>
          </p:cNvPr>
          <p:cNvSpPr/>
          <p:nvPr/>
        </p:nvSpPr>
        <p:spPr>
          <a:xfrm>
            <a:off x="3784601" y="5520111"/>
            <a:ext cx="1229897" cy="461665"/>
          </a:xfrm>
          <a:prstGeom prst="actionButtonBlank">
            <a:avLst/>
          </a:prstGeom>
          <a:solidFill>
            <a:schemeClr val="accent5">
              <a:lumMod val="50000"/>
            </a:schemeClr>
          </a:solidFill>
          <a:ln w="28575">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2" name="Action Button: Custom 35">
            <a:hlinkClick r:id="" action="ppaction://noaction" highlightClick="1">
              <a:snd r:embed="rId7" name="8.3.2.6 Slide 30 3618.wav"/>
            </a:hlinkClick>
            <a:extLst>
              <a:ext uri="{FF2B5EF4-FFF2-40B4-BE49-F238E27FC236}">
                <a16:creationId xmlns:a16="http://schemas.microsoft.com/office/drawing/2014/main" id="{ECE0EEF9-8B57-4AF4-AE22-8550BE8896B2}"/>
              </a:ext>
            </a:extLst>
          </p:cNvPr>
          <p:cNvSpPr/>
          <p:nvPr/>
        </p:nvSpPr>
        <p:spPr>
          <a:xfrm>
            <a:off x="5308601" y="5520111"/>
            <a:ext cx="1229897" cy="461665"/>
          </a:xfrm>
          <a:prstGeom prst="actionButtonBlank">
            <a:avLst/>
          </a:prstGeom>
          <a:solidFill>
            <a:schemeClr val="accent5">
              <a:lumMod val="50000"/>
            </a:schemeClr>
          </a:solidFill>
          <a:ln w="28575">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3" name="Action Button: Custom 35">
            <a:hlinkClick r:id="" action="ppaction://noaction" highlightClick="1">
              <a:snd r:embed="rId8" name="8.3.2.6 Slide 30 9403.wav"/>
            </a:hlinkClick>
            <a:extLst>
              <a:ext uri="{FF2B5EF4-FFF2-40B4-BE49-F238E27FC236}">
                <a16:creationId xmlns:a16="http://schemas.microsoft.com/office/drawing/2014/main" id="{F8B8E391-846F-4F2E-A2DE-ADD0ABCF7187}"/>
              </a:ext>
            </a:extLst>
          </p:cNvPr>
          <p:cNvSpPr/>
          <p:nvPr/>
        </p:nvSpPr>
        <p:spPr>
          <a:xfrm>
            <a:off x="6807200" y="5507331"/>
            <a:ext cx="1229897" cy="461665"/>
          </a:xfrm>
          <a:prstGeom prst="actionButtonBlank">
            <a:avLst/>
          </a:prstGeom>
          <a:solidFill>
            <a:schemeClr val="accent5">
              <a:lumMod val="50000"/>
            </a:schemeClr>
          </a:solidFill>
          <a:ln w="28575">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4" name="Action Button: Custom 35">
            <a:hlinkClick r:id="" action="ppaction://noaction" highlightClick="1">
              <a:snd r:embed="rId9" name="8.3.2.6 Slide 30 14872.wav"/>
            </a:hlinkClick>
            <a:extLst>
              <a:ext uri="{FF2B5EF4-FFF2-40B4-BE49-F238E27FC236}">
                <a16:creationId xmlns:a16="http://schemas.microsoft.com/office/drawing/2014/main" id="{1783B269-ED29-44E3-861D-D9B1900ACA6B}"/>
              </a:ext>
            </a:extLst>
          </p:cNvPr>
          <p:cNvSpPr/>
          <p:nvPr/>
        </p:nvSpPr>
        <p:spPr>
          <a:xfrm>
            <a:off x="8291098" y="5520111"/>
            <a:ext cx="1229897" cy="461665"/>
          </a:xfrm>
          <a:prstGeom prst="actionButtonBlank">
            <a:avLst/>
          </a:prstGeom>
          <a:solidFill>
            <a:schemeClr val="accent5">
              <a:lumMod val="50000"/>
            </a:schemeClr>
          </a:solidFill>
          <a:ln w="28575">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5" name="Action Button: Custom 35">
            <a:hlinkClick r:id="" action="ppaction://noaction" highlightClick="1">
              <a:snd r:embed="rId10" name="8.3.2.6 Slide 30 62937.wav"/>
            </a:hlinkClick>
            <a:extLst>
              <a:ext uri="{FF2B5EF4-FFF2-40B4-BE49-F238E27FC236}">
                <a16:creationId xmlns:a16="http://schemas.microsoft.com/office/drawing/2014/main" id="{33B55D37-E72C-42E4-9800-920FE059C9FA}"/>
              </a:ext>
            </a:extLst>
          </p:cNvPr>
          <p:cNvSpPr/>
          <p:nvPr/>
        </p:nvSpPr>
        <p:spPr>
          <a:xfrm>
            <a:off x="9804398" y="5507331"/>
            <a:ext cx="1229897" cy="461665"/>
          </a:xfrm>
          <a:prstGeom prst="actionButtonBlank">
            <a:avLst/>
          </a:prstGeom>
          <a:solidFill>
            <a:schemeClr val="accent5">
              <a:lumMod val="50000"/>
            </a:schemeClr>
          </a:solidFill>
          <a:ln w="28575">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6" name="Rounded Rectangle 11">
            <a:extLst>
              <a:ext uri="{FF2B5EF4-FFF2-40B4-BE49-F238E27FC236}">
                <a16:creationId xmlns:a16="http://schemas.microsoft.com/office/drawing/2014/main" id="{BB60FE9A-20D9-4478-B443-5E2C5CCE66EC}"/>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Speech Bubble: Rectangle with Corners Rounded 46">
            <a:extLst>
              <a:ext uri="{FF2B5EF4-FFF2-40B4-BE49-F238E27FC236}">
                <a16:creationId xmlns:a16="http://schemas.microsoft.com/office/drawing/2014/main" id="{D7D81483-D733-49A9-9B21-7E828C830C26}"/>
              </a:ext>
            </a:extLst>
          </p:cNvPr>
          <p:cNvSpPr/>
          <p:nvPr/>
        </p:nvSpPr>
        <p:spPr>
          <a:xfrm>
            <a:off x="9548224" y="1951823"/>
            <a:ext cx="2523037" cy="2152158"/>
          </a:xfrm>
          <a:prstGeom prst="wedgeRoundRectCallout">
            <a:avLst>
              <a:gd name="adj1" fmla="val 9438"/>
              <a:gd name="adj2" fmla="val 67973"/>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prstClr val="white"/>
                </a:solidFill>
                <a:latin typeface="Century Gothic" panose="020F0302020204030204"/>
              </a:rPr>
              <a:t>Say the </a:t>
            </a:r>
            <a:r>
              <a:rPr lang="en-GB" sz="2200" b="1" dirty="0">
                <a:solidFill>
                  <a:prstClr val="white"/>
                </a:solidFill>
                <a:latin typeface="Century Gothic" panose="020F0302020204030204"/>
              </a:rPr>
              <a:t>number of thousands</a:t>
            </a:r>
            <a:r>
              <a:rPr lang="en-GB" sz="2200" dirty="0">
                <a:solidFill>
                  <a:prstClr val="white"/>
                </a:solidFill>
                <a:latin typeface="Century Gothic" panose="020F0302020204030204"/>
              </a:rPr>
              <a:t> followed by the numbers you already know.</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4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4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4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4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P spid="16" grpId="0"/>
      <p:bldP spid="17" grpId="0" animBg="1"/>
      <p:bldP spid="18" grpId="0"/>
      <p:bldP spid="19" grpId="0"/>
      <p:bldP spid="20" grpId="0" animBg="1"/>
      <p:bldP spid="21" grpId="0"/>
      <p:bldP spid="22" grpId="0" animBg="1"/>
      <p:bldP spid="23" grpId="0"/>
      <p:bldP spid="24" grpId="0" animBg="1"/>
      <p:bldP spid="31" grpId="0" animBg="1"/>
      <p:bldP spid="32" grpId="0" animBg="1"/>
      <p:bldP spid="33" grpId="0" animBg="1"/>
      <p:bldP spid="34" grpId="0"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Quiz (1/5)</a:t>
            </a:r>
          </a:p>
        </p:txBody>
      </p:sp>
      <p:sp>
        <p:nvSpPr>
          <p:cNvPr id="6" name="Rounded Rectangle 11">
            <a:extLst>
              <a:ext uri="{FF2B5EF4-FFF2-40B4-BE49-F238E27FC236}">
                <a16:creationId xmlns:a16="http://schemas.microsoft.com/office/drawing/2014/main" id="{9153D07C-2333-4849-98C1-6B4A22697642}"/>
              </a:ext>
            </a:extLst>
          </p:cNvPr>
          <p:cNvSpPr/>
          <p:nvPr/>
        </p:nvSpPr>
        <p:spPr>
          <a:xfrm>
            <a:off x="9586913" y="333744"/>
            <a:ext cx="237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50D574B1-93F2-423E-9739-BDFFE02DF63A}"/>
              </a:ext>
            </a:extLst>
          </p:cNvPr>
          <p:cNvSpPr txBox="1"/>
          <p:nvPr/>
        </p:nvSpPr>
        <p:spPr>
          <a:xfrm>
            <a:off x="304800" y="5524809"/>
            <a:ext cx="11582400" cy="523220"/>
          </a:xfrm>
          <a:prstGeom prst="rect">
            <a:avLst/>
          </a:prstGeom>
          <a:noFill/>
        </p:spPr>
        <p:txBody>
          <a:bodyPr wrap="square" rtlCol="0">
            <a:spAutoFit/>
          </a:bodyPr>
          <a:lstStyle/>
          <a:p>
            <a:pPr algn="ctr"/>
            <a:r>
              <a:rPr lang="de-DE" sz="2800" dirty="0">
                <a:solidFill>
                  <a:schemeClr val="accent5">
                    <a:lumMod val="50000"/>
                  </a:schemeClr>
                </a:solidFill>
              </a:rPr>
              <a:t>Wieviel Geld verdient Cristiano Ronaldo in einem Tag? (£)</a:t>
            </a:r>
            <a:endParaRPr lang="fr-FR" sz="2800" dirty="0">
              <a:solidFill>
                <a:schemeClr val="accent5">
                  <a:lumMod val="50000"/>
                </a:schemeClr>
              </a:solidFill>
            </a:endParaRPr>
          </a:p>
        </p:txBody>
      </p:sp>
      <p:pic>
        <p:nvPicPr>
          <p:cNvPr id="16" name="Picture 15">
            <a:extLst>
              <a:ext uri="{FF2B5EF4-FFF2-40B4-BE49-F238E27FC236}">
                <a16:creationId xmlns:a16="http://schemas.microsoft.com/office/drawing/2014/main" id="{7F8F6AF1-EF6C-478D-A956-22ECECD6D691}"/>
              </a:ext>
            </a:extLst>
          </p:cNvPr>
          <p:cNvPicPr>
            <a:picLocks noChangeAspect="1"/>
          </p:cNvPicPr>
          <p:nvPr/>
        </p:nvPicPr>
        <p:blipFill>
          <a:blip r:embed="rId4"/>
          <a:stretch>
            <a:fillRect/>
          </a:stretch>
        </p:blipFill>
        <p:spPr>
          <a:xfrm>
            <a:off x="10333848" y="1414576"/>
            <a:ext cx="1437238" cy="3429001"/>
          </a:xfrm>
          <a:prstGeom prst="rect">
            <a:avLst/>
          </a:prstGeom>
        </p:spPr>
      </p:pic>
      <p:sp>
        <p:nvSpPr>
          <p:cNvPr id="17" name="Action Button: Custom 35">
            <a:hlinkClick r:id="" action="ppaction://noaction" highlightClick="1"/>
            <a:extLst>
              <a:ext uri="{FF2B5EF4-FFF2-40B4-BE49-F238E27FC236}">
                <a16:creationId xmlns:a16="http://schemas.microsoft.com/office/drawing/2014/main" id="{7D415B33-B4DF-4270-B1FD-0040AC895BC5}"/>
              </a:ext>
            </a:extLst>
          </p:cNvPr>
          <p:cNvSpPr/>
          <p:nvPr/>
        </p:nvSpPr>
        <p:spPr>
          <a:xfrm>
            <a:off x="1073151" y="2410260"/>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576</a:t>
            </a:r>
          </a:p>
        </p:txBody>
      </p:sp>
      <p:sp>
        <p:nvSpPr>
          <p:cNvPr id="18" name="Action Button: Custom 35">
            <a:hlinkClick r:id="" action="ppaction://noaction" highlightClick="1"/>
            <a:extLst>
              <a:ext uri="{FF2B5EF4-FFF2-40B4-BE49-F238E27FC236}">
                <a16:creationId xmlns:a16="http://schemas.microsoft.com/office/drawing/2014/main" id="{7196E3F9-29E9-42DB-98D3-08C7EBBDE74A}"/>
              </a:ext>
            </a:extLst>
          </p:cNvPr>
          <p:cNvSpPr/>
          <p:nvPr/>
        </p:nvSpPr>
        <p:spPr>
          <a:xfrm>
            <a:off x="3745089" y="2410260"/>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1021</a:t>
            </a:r>
          </a:p>
        </p:txBody>
      </p:sp>
      <p:sp>
        <p:nvSpPr>
          <p:cNvPr id="19" name="Action Button: Custom 35">
            <a:hlinkClick r:id="" action="ppaction://noaction" highlightClick="1"/>
            <a:extLst>
              <a:ext uri="{FF2B5EF4-FFF2-40B4-BE49-F238E27FC236}">
                <a16:creationId xmlns:a16="http://schemas.microsoft.com/office/drawing/2014/main" id="{62316453-EDD2-4F1E-A1C1-B5574115124B}"/>
              </a:ext>
            </a:extLst>
          </p:cNvPr>
          <p:cNvSpPr/>
          <p:nvPr/>
        </p:nvSpPr>
        <p:spPr>
          <a:xfrm>
            <a:off x="6277832" y="2410260"/>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4589</a:t>
            </a:r>
          </a:p>
        </p:txBody>
      </p:sp>
      <p:sp>
        <p:nvSpPr>
          <p:cNvPr id="20" name="Action Button: Custom 35">
            <a:hlinkClick r:id="" action="ppaction://noaction" highlightClick="1"/>
            <a:extLst>
              <a:ext uri="{FF2B5EF4-FFF2-40B4-BE49-F238E27FC236}">
                <a16:creationId xmlns:a16="http://schemas.microsoft.com/office/drawing/2014/main" id="{6D02A013-37B1-44D9-A001-E03F6C1F572A}"/>
              </a:ext>
            </a:extLst>
          </p:cNvPr>
          <p:cNvSpPr/>
          <p:nvPr/>
        </p:nvSpPr>
        <p:spPr>
          <a:xfrm>
            <a:off x="1073151" y="3501843"/>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12.986</a:t>
            </a:r>
          </a:p>
        </p:txBody>
      </p:sp>
      <p:sp>
        <p:nvSpPr>
          <p:cNvPr id="21" name="Action Button: Custom 35">
            <a:hlinkClick r:id="" action="ppaction://noaction" highlightClick="1"/>
            <a:extLst>
              <a:ext uri="{FF2B5EF4-FFF2-40B4-BE49-F238E27FC236}">
                <a16:creationId xmlns:a16="http://schemas.microsoft.com/office/drawing/2014/main" id="{4101B98F-E34E-47FC-BA0F-5355685ECC62}"/>
              </a:ext>
            </a:extLst>
          </p:cNvPr>
          <p:cNvSpPr/>
          <p:nvPr/>
        </p:nvSpPr>
        <p:spPr>
          <a:xfrm>
            <a:off x="3745089" y="3501843"/>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39.143</a:t>
            </a:r>
          </a:p>
        </p:txBody>
      </p:sp>
      <p:sp>
        <p:nvSpPr>
          <p:cNvPr id="22" name="Action Button: Custom 35">
            <a:hlinkClick r:id="" action="ppaction://noaction" highlightClick="1"/>
            <a:extLst>
              <a:ext uri="{FF2B5EF4-FFF2-40B4-BE49-F238E27FC236}">
                <a16:creationId xmlns:a16="http://schemas.microsoft.com/office/drawing/2014/main" id="{B8008BF9-3BEB-48E0-97DD-C38F2340F8EC}"/>
              </a:ext>
            </a:extLst>
          </p:cNvPr>
          <p:cNvSpPr/>
          <p:nvPr/>
        </p:nvSpPr>
        <p:spPr>
          <a:xfrm>
            <a:off x="6277832" y="3501843"/>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52.689</a:t>
            </a:r>
          </a:p>
        </p:txBody>
      </p:sp>
    </p:spTree>
    <p:extLst>
      <p:ext uri="{BB962C8B-B14F-4D97-AF65-F5344CB8AC3E}">
        <p14:creationId xmlns:p14="http://schemas.microsoft.com/office/powerpoint/2010/main" val="52660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Quiz (2/5)</a:t>
            </a:r>
          </a:p>
        </p:txBody>
      </p:sp>
      <p:sp>
        <p:nvSpPr>
          <p:cNvPr id="6" name="Rounded Rectangle 11">
            <a:extLst>
              <a:ext uri="{FF2B5EF4-FFF2-40B4-BE49-F238E27FC236}">
                <a16:creationId xmlns:a16="http://schemas.microsoft.com/office/drawing/2014/main" id="{9153D07C-2333-4849-98C1-6B4A22697642}"/>
              </a:ext>
            </a:extLst>
          </p:cNvPr>
          <p:cNvSpPr/>
          <p:nvPr/>
        </p:nvSpPr>
        <p:spPr>
          <a:xfrm>
            <a:off x="9586913" y="333744"/>
            <a:ext cx="237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50D574B1-93F2-423E-9739-BDFFE02DF63A}"/>
              </a:ext>
            </a:extLst>
          </p:cNvPr>
          <p:cNvSpPr txBox="1"/>
          <p:nvPr/>
        </p:nvSpPr>
        <p:spPr>
          <a:xfrm>
            <a:off x="304800" y="5188019"/>
            <a:ext cx="11582400" cy="954107"/>
          </a:xfrm>
          <a:prstGeom prst="rect">
            <a:avLst/>
          </a:prstGeom>
          <a:noFill/>
        </p:spPr>
        <p:txBody>
          <a:bodyPr wrap="square" rtlCol="0">
            <a:spAutoFit/>
          </a:bodyPr>
          <a:lstStyle/>
          <a:p>
            <a:pPr lvl="0" algn="ctr"/>
            <a:r>
              <a:rPr kumimoji="0" lang="de-DE"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Trier ist die älteste </a:t>
            </a:r>
            <a:r>
              <a:rPr lang="de-DE" sz="2800" dirty="0">
                <a:solidFill>
                  <a:srgbClr val="4472C4">
                    <a:lumMod val="50000"/>
                  </a:srgbClr>
                </a:solidFill>
              </a:rPr>
              <a:t>Stadt Deutschlands – sie gibt es schon eine Weile</a:t>
            </a:r>
            <a:r>
              <a:rPr kumimoji="0" lang="de-DE"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de-DE"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de-DE"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alt ist sie? (Jahre)</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Action Button: Custom 35">
            <a:hlinkClick r:id="" action="ppaction://noaction" highlightClick="1"/>
            <a:extLst>
              <a:ext uri="{FF2B5EF4-FFF2-40B4-BE49-F238E27FC236}">
                <a16:creationId xmlns:a16="http://schemas.microsoft.com/office/drawing/2014/main" id="{7D415B33-B4DF-4270-B1FD-0040AC895BC5}"/>
              </a:ext>
            </a:extLst>
          </p:cNvPr>
          <p:cNvSpPr/>
          <p:nvPr/>
        </p:nvSpPr>
        <p:spPr>
          <a:xfrm>
            <a:off x="1073151" y="2410260"/>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209</a:t>
            </a:r>
          </a:p>
        </p:txBody>
      </p:sp>
      <p:sp>
        <p:nvSpPr>
          <p:cNvPr id="18" name="Action Button: Custom 35">
            <a:hlinkClick r:id="" action="ppaction://noaction" highlightClick="1"/>
            <a:extLst>
              <a:ext uri="{FF2B5EF4-FFF2-40B4-BE49-F238E27FC236}">
                <a16:creationId xmlns:a16="http://schemas.microsoft.com/office/drawing/2014/main" id="{7196E3F9-29E9-42DB-98D3-08C7EBBDE74A}"/>
              </a:ext>
            </a:extLst>
          </p:cNvPr>
          <p:cNvSpPr/>
          <p:nvPr/>
        </p:nvSpPr>
        <p:spPr>
          <a:xfrm>
            <a:off x="3745089" y="2410260"/>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760</a:t>
            </a:r>
          </a:p>
        </p:txBody>
      </p:sp>
      <p:sp>
        <p:nvSpPr>
          <p:cNvPr id="19" name="Action Button: Custom 35">
            <a:hlinkClick r:id="" action="ppaction://noaction" highlightClick="1"/>
            <a:extLst>
              <a:ext uri="{FF2B5EF4-FFF2-40B4-BE49-F238E27FC236}">
                <a16:creationId xmlns:a16="http://schemas.microsoft.com/office/drawing/2014/main" id="{62316453-EDD2-4F1E-A1C1-B5574115124B}"/>
              </a:ext>
            </a:extLst>
          </p:cNvPr>
          <p:cNvSpPr/>
          <p:nvPr/>
        </p:nvSpPr>
        <p:spPr>
          <a:xfrm>
            <a:off x="6277832" y="2410260"/>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1500</a:t>
            </a:r>
          </a:p>
        </p:txBody>
      </p:sp>
      <p:sp>
        <p:nvSpPr>
          <p:cNvPr id="20" name="Action Button: Custom 35">
            <a:hlinkClick r:id="" action="ppaction://noaction" highlightClick="1"/>
            <a:extLst>
              <a:ext uri="{FF2B5EF4-FFF2-40B4-BE49-F238E27FC236}">
                <a16:creationId xmlns:a16="http://schemas.microsoft.com/office/drawing/2014/main" id="{6D02A013-37B1-44D9-A001-E03F6C1F572A}"/>
              </a:ext>
            </a:extLst>
          </p:cNvPr>
          <p:cNvSpPr/>
          <p:nvPr/>
        </p:nvSpPr>
        <p:spPr>
          <a:xfrm>
            <a:off x="1073151" y="3501843"/>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2036</a:t>
            </a:r>
          </a:p>
        </p:txBody>
      </p:sp>
      <p:sp>
        <p:nvSpPr>
          <p:cNvPr id="21" name="Action Button: Custom 35">
            <a:hlinkClick r:id="" action="ppaction://noaction" highlightClick="1"/>
            <a:extLst>
              <a:ext uri="{FF2B5EF4-FFF2-40B4-BE49-F238E27FC236}">
                <a16:creationId xmlns:a16="http://schemas.microsoft.com/office/drawing/2014/main" id="{4101B98F-E34E-47FC-BA0F-5355685ECC62}"/>
              </a:ext>
            </a:extLst>
          </p:cNvPr>
          <p:cNvSpPr/>
          <p:nvPr/>
        </p:nvSpPr>
        <p:spPr>
          <a:xfrm>
            <a:off x="3745089" y="3501843"/>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7129</a:t>
            </a:r>
          </a:p>
        </p:txBody>
      </p:sp>
      <p:sp>
        <p:nvSpPr>
          <p:cNvPr id="22" name="Action Button: Custom 35">
            <a:hlinkClick r:id="" action="ppaction://noaction" highlightClick="1"/>
            <a:extLst>
              <a:ext uri="{FF2B5EF4-FFF2-40B4-BE49-F238E27FC236}">
                <a16:creationId xmlns:a16="http://schemas.microsoft.com/office/drawing/2014/main" id="{B8008BF9-3BEB-48E0-97DD-C38F2340F8EC}"/>
              </a:ext>
            </a:extLst>
          </p:cNvPr>
          <p:cNvSpPr/>
          <p:nvPr/>
        </p:nvSpPr>
        <p:spPr>
          <a:xfrm>
            <a:off x="6277832" y="3501843"/>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solidFill>
                  <a:prstClr val="white"/>
                </a:solidFill>
              </a:rPr>
              <a:t>11.698</a:t>
            </a:r>
          </a:p>
        </p:txBody>
      </p:sp>
      <p:pic>
        <p:nvPicPr>
          <p:cNvPr id="1030" name="Picture 6" descr="Mosel, Trier, Fountain, Church, Gangolf">
            <a:extLst>
              <a:ext uri="{FF2B5EF4-FFF2-40B4-BE49-F238E27FC236}">
                <a16:creationId xmlns:a16="http://schemas.microsoft.com/office/drawing/2014/main" id="{09177F5C-95A1-4343-830A-717EC83FF8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2018" y="1311521"/>
            <a:ext cx="2382529" cy="358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08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Quiz (3/5)</a:t>
            </a:r>
          </a:p>
        </p:txBody>
      </p:sp>
      <p:sp>
        <p:nvSpPr>
          <p:cNvPr id="6" name="Rounded Rectangle 11">
            <a:extLst>
              <a:ext uri="{FF2B5EF4-FFF2-40B4-BE49-F238E27FC236}">
                <a16:creationId xmlns:a16="http://schemas.microsoft.com/office/drawing/2014/main" id="{9153D07C-2333-4849-98C1-6B4A22697642}"/>
              </a:ext>
            </a:extLst>
          </p:cNvPr>
          <p:cNvSpPr/>
          <p:nvPr/>
        </p:nvSpPr>
        <p:spPr>
          <a:xfrm>
            <a:off x="9586913" y="333744"/>
            <a:ext cx="237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50D574B1-93F2-423E-9739-BDFFE02DF63A}"/>
              </a:ext>
            </a:extLst>
          </p:cNvPr>
          <p:cNvSpPr txBox="1"/>
          <p:nvPr/>
        </p:nvSpPr>
        <p:spPr>
          <a:xfrm>
            <a:off x="95250" y="5262731"/>
            <a:ext cx="12001500" cy="954107"/>
          </a:xfrm>
          <a:prstGeom prst="rect">
            <a:avLst/>
          </a:prstGeom>
          <a:noFill/>
        </p:spPr>
        <p:txBody>
          <a:bodyPr wrap="square" rtlCol="0">
            <a:spAutoFit/>
          </a:bodyPr>
          <a:lstStyle/>
          <a:p>
            <a:pPr lvl="0" algn="ctr"/>
            <a:r>
              <a:rPr lang="de-DE" sz="2800" dirty="0">
                <a:solidFill>
                  <a:srgbClr val="4472C4">
                    <a:lumMod val="50000"/>
                  </a:srgbClr>
                </a:solidFill>
                <a:latin typeface="Century Gothic" panose="020F0302020204030204"/>
              </a:rPr>
              <a:t>Kennst du Toblerone aus der Schweiz? </a:t>
            </a:r>
            <a:r>
              <a:rPr lang="de-DE" sz="2800" dirty="0">
                <a:solidFill>
                  <a:srgbClr val="4472C4">
                    <a:lumMod val="50000"/>
                  </a:srgbClr>
                </a:solidFill>
              </a:rPr>
              <a:t>Der Berg auf der Verpackung heißt das </a:t>
            </a:r>
            <a:r>
              <a:rPr lang="de-DE" sz="2800" dirty="0">
                <a:solidFill>
                  <a:srgbClr val="4472C4">
                    <a:lumMod val="50000"/>
                  </a:srgbClr>
                </a:solidFill>
                <a:latin typeface="Century Gothic" panose="020F0302020204030204"/>
              </a:rPr>
              <a:t>Matterhorn. Wie hoch* ist er? (m) </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Action Button: Custom 35">
            <a:hlinkClick r:id="" action="ppaction://noaction" highlightClick="1"/>
            <a:extLst>
              <a:ext uri="{FF2B5EF4-FFF2-40B4-BE49-F238E27FC236}">
                <a16:creationId xmlns:a16="http://schemas.microsoft.com/office/drawing/2014/main" id="{7D415B33-B4DF-4270-B1FD-0040AC895BC5}"/>
              </a:ext>
            </a:extLst>
          </p:cNvPr>
          <p:cNvSpPr/>
          <p:nvPr/>
        </p:nvSpPr>
        <p:spPr>
          <a:xfrm>
            <a:off x="1073151" y="2410260"/>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815</a:t>
            </a:r>
          </a:p>
        </p:txBody>
      </p:sp>
      <p:sp>
        <p:nvSpPr>
          <p:cNvPr id="18" name="Action Button: Custom 35">
            <a:hlinkClick r:id="" action="ppaction://noaction" highlightClick="1"/>
            <a:extLst>
              <a:ext uri="{FF2B5EF4-FFF2-40B4-BE49-F238E27FC236}">
                <a16:creationId xmlns:a16="http://schemas.microsoft.com/office/drawing/2014/main" id="{7196E3F9-29E9-42DB-98D3-08C7EBBDE74A}"/>
              </a:ext>
            </a:extLst>
          </p:cNvPr>
          <p:cNvSpPr/>
          <p:nvPr/>
        </p:nvSpPr>
        <p:spPr>
          <a:xfrm>
            <a:off x="3745089" y="2410260"/>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1007</a:t>
            </a:r>
          </a:p>
        </p:txBody>
      </p:sp>
      <p:sp>
        <p:nvSpPr>
          <p:cNvPr id="19" name="Action Button: Custom 35">
            <a:hlinkClick r:id="" action="ppaction://noaction" highlightClick="1"/>
            <a:extLst>
              <a:ext uri="{FF2B5EF4-FFF2-40B4-BE49-F238E27FC236}">
                <a16:creationId xmlns:a16="http://schemas.microsoft.com/office/drawing/2014/main" id="{62316453-EDD2-4F1E-A1C1-B5574115124B}"/>
              </a:ext>
            </a:extLst>
          </p:cNvPr>
          <p:cNvSpPr/>
          <p:nvPr/>
        </p:nvSpPr>
        <p:spPr>
          <a:xfrm>
            <a:off x="6277832" y="2410260"/>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1762</a:t>
            </a:r>
          </a:p>
        </p:txBody>
      </p:sp>
      <p:sp>
        <p:nvSpPr>
          <p:cNvPr id="20" name="Action Button: Custom 35">
            <a:hlinkClick r:id="" action="ppaction://noaction" highlightClick="1"/>
            <a:extLst>
              <a:ext uri="{FF2B5EF4-FFF2-40B4-BE49-F238E27FC236}">
                <a16:creationId xmlns:a16="http://schemas.microsoft.com/office/drawing/2014/main" id="{6D02A013-37B1-44D9-A001-E03F6C1F572A}"/>
              </a:ext>
            </a:extLst>
          </p:cNvPr>
          <p:cNvSpPr/>
          <p:nvPr/>
        </p:nvSpPr>
        <p:spPr>
          <a:xfrm>
            <a:off x="1073151" y="3501843"/>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2897</a:t>
            </a:r>
          </a:p>
        </p:txBody>
      </p:sp>
      <p:sp>
        <p:nvSpPr>
          <p:cNvPr id="21" name="Action Button: Custom 35">
            <a:hlinkClick r:id="" action="ppaction://noaction" highlightClick="1"/>
            <a:extLst>
              <a:ext uri="{FF2B5EF4-FFF2-40B4-BE49-F238E27FC236}">
                <a16:creationId xmlns:a16="http://schemas.microsoft.com/office/drawing/2014/main" id="{4101B98F-E34E-47FC-BA0F-5355685ECC62}"/>
              </a:ext>
            </a:extLst>
          </p:cNvPr>
          <p:cNvSpPr/>
          <p:nvPr/>
        </p:nvSpPr>
        <p:spPr>
          <a:xfrm>
            <a:off x="3745089" y="3501843"/>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3129</a:t>
            </a:r>
          </a:p>
        </p:txBody>
      </p:sp>
      <p:sp>
        <p:nvSpPr>
          <p:cNvPr id="22" name="Action Button: Custom 35">
            <a:hlinkClick r:id="" action="ppaction://noaction" highlightClick="1"/>
            <a:extLst>
              <a:ext uri="{FF2B5EF4-FFF2-40B4-BE49-F238E27FC236}">
                <a16:creationId xmlns:a16="http://schemas.microsoft.com/office/drawing/2014/main" id="{B8008BF9-3BEB-48E0-97DD-C38F2340F8EC}"/>
              </a:ext>
            </a:extLst>
          </p:cNvPr>
          <p:cNvSpPr/>
          <p:nvPr/>
        </p:nvSpPr>
        <p:spPr>
          <a:xfrm>
            <a:off x="6277832" y="3501843"/>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4478</a:t>
            </a:r>
          </a:p>
        </p:txBody>
      </p:sp>
      <p:pic>
        <p:nvPicPr>
          <p:cNvPr id="2050" name="Picture 2" descr="Matterhorn, Snow, Mountain, Ice">
            <a:extLst>
              <a:ext uri="{FF2B5EF4-FFF2-40B4-BE49-F238E27FC236}">
                <a16:creationId xmlns:a16="http://schemas.microsoft.com/office/drawing/2014/main" id="{118E84C3-E900-4873-A6D8-CDD2F87EB0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8425" y="1595269"/>
            <a:ext cx="2332769" cy="15021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oblerone, Chocolate, Sweetness, Packed">
            <a:extLst>
              <a:ext uri="{FF2B5EF4-FFF2-40B4-BE49-F238E27FC236}">
                <a16:creationId xmlns:a16="http://schemas.microsoft.com/office/drawing/2014/main" id="{69AA2B36-70D4-43BD-BC85-DC46E3A1FB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8891" y="3305793"/>
            <a:ext cx="2412303" cy="160820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87DDD1E-D742-4D5A-B3E1-12806E575C2B}"/>
              </a:ext>
            </a:extLst>
          </p:cNvPr>
          <p:cNvSpPr txBox="1"/>
          <p:nvPr/>
        </p:nvSpPr>
        <p:spPr>
          <a:xfrm>
            <a:off x="3394098" y="6404599"/>
            <a:ext cx="6351152" cy="400110"/>
          </a:xfrm>
          <a:prstGeom prst="rect">
            <a:avLst/>
          </a:prstGeom>
          <a:solidFill>
            <a:srgbClr val="DAA520"/>
          </a:solidFill>
          <a:ln>
            <a:solidFill>
              <a:srgbClr val="DAA520"/>
            </a:solidFill>
          </a:ln>
        </p:spPr>
        <p:txBody>
          <a:bodyPr wrap="square" lIns="0" rIns="0" rtlCol="0">
            <a:spAutoFit/>
          </a:bodyPr>
          <a:lstStyle/>
          <a:p>
            <a:r>
              <a:rPr lang="en-GB" sz="2000" b="1" dirty="0">
                <a:solidFill>
                  <a:schemeClr val="bg1"/>
                </a:solidFill>
              </a:rPr>
              <a:t>*</a:t>
            </a:r>
            <a:r>
              <a:rPr lang="de-DE" sz="2000" b="1" dirty="0">
                <a:solidFill>
                  <a:schemeClr val="bg1"/>
                </a:solidFill>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solidFill>
                  <a:schemeClr val="bg1"/>
                </a:solidFill>
                <a:latin typeface="Century Gothic" panose="020B0502020202020204" pitchFamily="34" charset="0"/>
                <a:ea typeface="SimSun" panose="02010600030101010101" pitchFamily="2" charset="-122"/>
                <a:cs typeface="Times New Roman" panose="02020603050405020304" pitchFamily="18" charset="0"/>
              </a:rPr>
              <a:t>hoch</a:t>
            </a:r>
            <a:r>
              <a:rPr lang="en-GB" sz="2000" b="1" dirty="0">
                <a:solidFill>
                  <a:schemeClr val="bg1"/>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chemeClr val="bg1"/>
                </a:solidFill>
                <a:latin typeface="Century Gothic" panose="020B0502020202020204" pitchFamily="34" charset="0"/>
                <a:ea typeface="SimSun" panose="02010600030101010101" pitchFamily="2" charset="-122"/>
                <a:cs typeface="Times New Roman" panose="02020603050405020304" pitchFamily="18" charset="0"/>
              </a:rPr>
              <a:t>= high  </a:t>
            </a:r>
            <a:r>
              <a:rPr lang="fr-FR" sz="2000" b="1" dirty="0">
                <a:solidFill>
                  <a:schemeClr val="bg1"/>
                </a:solidFill>
              </a:rPr>
              <a:t>*die </a:t>
            </a:r>
            <a:r>
              <a:rPr lang="fr-FR" sz="2000" b="1" dirty="0" err="1">
                <a:solidFill>
                  <a:schemeClr val="bg1"/>
                </a:solidFill>
              </a:rPr>
              <a:t>Verpackung</a:t>
            </a:r>
            <a:r>
              <a:rPr lang="fr-FR" sz="2000" b="1" dirty="0">
                <a:solidFill>
                  <a:schemeClr val="bg1"/>
                </a:solidFill>
              </a:rPr>
              <a:t> </a:t>
            </a:r>
            <a:r>
              <a:rPr lang="fr-FR" sz="2000" dirty="0">
                <a:solidFill>
                  <a:schemeClr val="bg1"/>
                </a:solidFill>
              </a:rPr>
              <a:t>= packaging</a:t>
            </a:r>
          </a:p>
        </p:txBody>
      </p:sp>
    </p:spTree>
    <p:extLst>
      <p:ext uri="{BB962C8B-B14F-4D97-AF65-F5344CB8AC3E}">
        <p14:creationId xmlns:p14="http://schemas.microsoft.com/office/powerpoint/2010/main" val="295252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Quiz (4/5)</a:t>
            </a:r>
          </a:p>
        </p:txBody>
      </p:sp>
      <p:sp>
        <p:nvSpPr>
          <p:cNvPr id="6" name="Rounded Rectangle 11">
            <a:extLst>
              <a:ext uri="{FF2B5EF4-FFF2-40B4-BE49-F238E27FC236}">
                <a16:creationId xmlns:a16="http://schemas.microsoft.com/office/drawing/2014/main" id="{9153D07C-2333-4849-98C1-6B4A22697642}"/>
              </a:ext>
            </a:extLst>
          </p:cNvPr>
          <p:cNvSpPr/>
          <p:nvPr/>
        </p:nvSpPr>
        <p:spPr>
          <a:xfrm>
            <a:off x="9586913" y="333744"/>
            <a:ext cx="237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50D574B1-93F2-423E-9739-BDFFE02DF63A}"/>
              </a:ext>
            </a:extLst>
          </p:cNvPr>
          <p:cNvSpPr txBox="1"/>
          <p:nvPr/>
        </p:nvSpPr>
        <p:spPr>
          <a:xfrm>
            <a:off x="304800" y="5524809"/>
            <a:ext cx="115824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viele Schlösser gibt es in Deutschland? (Mehr als ...)</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Action Button: Custom 35">
            <a:hlinkClick r:id="" action="ppaction://noaction" highlightClick="1"/>
            <a:extLst>
              <a:ext uri="{FF2B5EF4-FFF2-40B4-BE49-F238E27FC236}">
                <a16:creationId xmlns:a16="http://schemas.microsoft.com/office/drawing/2014/main" id="{7D415B33-B4DF-4270-B1FD-0040AC895BC5}"/>
              </a:ext>
            </a:extLst>
          </p:cNvPr>
          <p:cNvSpPr/>
          <p:nvPr/>
        </p:nvSpPr>
        <p:spPr>
          <a:xfrm>
            <a:off x="1073151" y="2410260"/>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1017</a:t>
            </a:r>
          </a:p>
        </p:txBody>
      </p:sp>
      <p:sp>
        <p:nvSpPr>
          <p:cNvPr id="18" name="Action Button: Custom 35">
            <a:hlinkClick r:id="" action="ppaction://noaction" highlightClick="1"/>
            <a:extLst>
              <a:ext uri="{FF2B5EF4-FFF2-40B4-BE49-F238E27FC236}">
                <a16:creationId xmlns:a16="http://schemas.microsoft.com/office/drawing/2014/main" id="{7196E3F9-29E9-42DB-98D3-08C7EBBDE74A}"/>
              </a:ext>
            </a:extLst>
          </p:cNvPr>
          <p:cNvSpPr/>
          <p:nvPr/>
        </p:nvSpPr>
        <p:spPr>
          <a:xfrm>
            <a:off x="3745089" y="2410260"/>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2300</a:t>
            </a:r>
          </a:p>
        </p:txBody>
      </p:sp>
      <p:sp>
        <p:nvSpPr>
          <p:cNvPr id="19" name="Action Button: Custom 35">
            <a:hlinkClick r:id="" action="ppaction://noaction" highlightClick="1"/>
            <a:extLst>
              <a:ext uri="{FF2B5EF4-FFF2-40B4-BE49-F238E27FC236}">
                <a16:creationId xmlns:a16="http://schemas.microsoft.com/office/drawing/2014/main" id="{62316453-EDD2-4F1E-A1C1-B5574115124B}"/>
              </a:ext>
            </a:extLst>
          </p:cNvPr>
          <p:cNvSpPr/>
          <p:nvPr/>
        </p:nvSpPr>
        <p:spPr>
          <a:xfrm>
            <a:off x="6277832" y="2410260"/>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4650</a:t>
            </a:r>
          </a:p>
        </p:txBody>
      </p:sp>
      <p:sp>
        <p:nvSpPr>
          <p:cNvPr id="20" name="Action Button: Custom 35">
            <a:hlinkClick r:id="" action="ppaction://noaction" highlightClick="1"/>
            <a:extLst>
              <a:ext uri="{FF2B5EF4-FFF2-40B4-BE49-F238E27FC236}">
                <a16:creationId xmlns:a16="http://schemas.microsoft.com/office/drawing/2014/main" id="{6D02A013-37B1-44D9-A001-E03F6C1F572A}"/>
              </a:ext>
            </a:extLst>
          </p:cNvPr>
          <p:cNvSpPr/>
          <p:nvPr/>
        </p:nvSpPr>
        <p:spPr>
          <a:xfrm>
            <a:off x="1073151" y="3501843"/>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9800</a:t>
            </a:r>
          </a:p>
        </p:txBody>
      </p:sp>
      <p:sp>
        <p:nvSpPr>
          <p:cNvPr id="21" name="Action Button: Custom 35">
            <a:hlinkClick r:id="" action="ppaction://noaction" highlightClick="1"/>
            <a:extLst>
              <a:ext uri="{FF2B5EF4-FFF2-40B4-BE49-F238E27FC236}">
                <a16:creationId xmlns:a16="http://schemas.microsoft.com/office/drawing/2014/main" id="{4101B98F-E34E-47FC-BA0F-5355685ECC62}"/>
              </a:ext>
            </a:extLst>
          </p:cNvPr>
          <p:cNvSpPr/>
          <p:nvPr/>
        </p:nvSpPr>
        <p:spPr>
          <a:xfrm>
            <a:off x="3745089" y="3501843"/>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15.700</a:t>
            </a:r>
          </a:p>
        </p:txBody>
      </p:sp>
      <p:sp>
        <p:nvSpPr>
          <p:cNvPr id="22" name="Action Button: Custom 35">
            <a:hlinkClick r:id="" action="ppaction://noaction" highlightClick="1"/>
            <a:extLst>
              <a:ext uri="{FF2B5EF4-FFF2-40B4-BE49-F238E27FC236}">
                <a16:creationId xmlns:a16="http://schemas.microsoft.com/office/drawing/2014/main" id="{B8008BF9-3BEB-48E0-97DD-C38F2340F8EC}"/>
              </a:ext>
            </a:extLst>
          </p:cNvPr>
          <p:cNvSpPr/>
          <p:nvPr/>
        </p:nvSpPr>
        <p:spPr>
          <a:xfrm>
            <a:off x="6277832" y="3501843"/>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25.000</a:t>
            </a:r>
          </a:p>
        </p:txBody>
      </p:sp>
      <p:pic>
        <p:nvPicPr>
          <p:cNvPr id="4098" name="Picture 2" descr="Castle, Neuschwanstein Castle, King Ludwig">
            <a:extLst>
              <a:ext uri="{FF2B5EF4-FFF2-40B4-BE49-F238E27FC236}">
                <a16:creationId xmlns:a16="http://schemas.microsoft.com/office/drawing/2014/main" id="{B3AC1F43-4B66-4F1F-B0F4-970DC51BD0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0173" y="1389130"/>
            <a:ext cx="2607027" cy="3910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12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Quiz (5/5)</a:t>
            </a:r>
          </a:p>
        </p:txBody>
      </p:sp>
      <p:sp>
        <p:nvSpPr>
          <p:cNvPr id="6" name="Rounded Rectangle 11">
            <a:extLst>
              <a:ext uri="{FF2B5EF4-FFF2-40B4-BE49-F238E27FC236}">
                <a16:creationId xmlns:a16="http://schemas.microsoft.com/office/drawing/2014/main" id="{9153D07C-2333-4849-98C1-6B4A22697642}"/>
              </a:ext>
            </a:extLst>
          </p:cNvPr>
          <p:cNvSpPr/>
          <p:nvPr/>
        </p:nvSpPr>
        <p:spPr>
          <a:xfrm>
            <a:off x="9586913" y="333744"/>
            <a:ext cx="237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50D574B1-93F2-423E-9739-BDFFE02DF63A}"/>
              </a:ext>
            </a:extLst>
          </p:cNvPr>
          <p:cNvSpPr txBox="1"/>
          <p:nvPr/>
        </p:nvSpPr>
        <p:spPr>
          <a:xfrm>
            <a:off x="304800" y="5524809"/>
            <a:ext cx="115824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viele Leute wohnen in Bern, der Haupstadt von der Schweiz?</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Action Button: Custom 35">
            <a:hlinkClick r:id="" action="ppaction://noaction" highlightClick="1"/>
            <a:extLst>
              <a:ext uri="{FF2B5EF4-FFF2-40B4-BE49-F238E27FC236}">
                <a16:creationId xmlns:a16="http://schemas.microsoft.com/office/drawing/2014/main" id="{7D415B33-B4DF-4270-B1FD-0040AC895BC5}"/>
              </a:ext>
            </a:extLst>
          </p:cNvPr>
          <p:cNvSpPr/>
          <p:nvPr/>
        </p:nvSpPr>
        <p:spPr>
          <a:xfrm>
            <a:off x="1073151" y="2410260"/>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2786</a:t>
            </a:r>
          </a:p>
        </p:txBody>
      </p:sp>
      <p:sp>
        <p:nvSpPr>
          <p:cNvPr id="18" name="Action Button: Custom 35">
            <a:hlinkClick r:id="" action="ppaction://noaction" highlightClick="1"/>
            <a:extLst>
              <a:ext uri="{FF2B5EF4-FFF2-40B4-BE49-F238E27FC236}">
                <a16:creationId xmlns:a16="http://schemas.microsoft.com/office/drawing/2014/main" id="{7196E3F9-29E9-42DB-98D3-08C7EBBDE74A}"/>
              </a:ext>
            </a:extLst>
          </p:cNvPr>
          <p:cNvSpPr/>
          <p:nvPr/>
        </p:nvSpPr>
        <p:spPr>
          <a:xfrm>
            <a:off x="3745089" y="2410260"/>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29.673</a:t>
            </a:r>
          </a:p>
        </p:txBody>
      </p:sp>
      <p:sp>
        <p:nvSpPr>
          <p:cNvPr id="19" name="Action Button: Custom 35">
            <a:hlinkClick r:id="" action="ppaction://noaction" highlightClick="1"/>
            <a:extLst>
              <a:ext uri="{FF2B5EF4-FFF2-40B4-BE49-F238E27FC236}">
                <a16:creationId xmlns:a16="http://schemas.microsoft.com/office/drawing/2014/main" id="{62316453-EDD2-4F1E-A1C1-B5574115124B}"/>
              </a:ext>
            </a:extLst>
          </p:cNvPr>
          <p:cNvSpPr/>
          <p:nvPr/>
        </p:nvSpPr>
        <p:spPr>
          <a:xfrm>
            <a:off x="6277832" y="2410260"/>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44.987</a:t>
            </a:r>
          </a:p>
        </p:txBody>
      </p:sp>
      <p:sp>
        <p:nvSpPr>
          <p:cNvPr id="20" name="Action Button: Custom 35">
            <a:hlinkClick r:id="" action="ppaction://noaction" highlightClick="1"/>
            <a:extLst>
              <a:ext uri="{FF2B5EF4-FFF2-40B4-BE49-F238E27FC236}">
                <a16:creationId xmlns:a16="http://schemas.microsoft.com/office/drawing/2014/main" id="{6D02A013-37B1-44D9-A001-E03F6C1F572A}"/>
              </a:ext>
            </a:extLst>
          </p:cNvPr>
          <p:cNvSpPr/>
          <p:nvPr/>
        </p:nvSpPr>
        <p:spPr>
          <a:xfrm>
            <a:off x="1073151" y="3501843"/>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133.115</a:t>
            </a:r>
          </a:p>
        </p:txBody>
      </p:sp>
      <p:sp>
        <p:nvSpPr>
          <p:cNvPr id="21" name="Action Button: Custom 35">
            <a:hlinkClick r:id="" action="ppaction://noaction" highlightClick="1"/>
            <a:extLst>
              <a:ext uri="{FF2B5EF4-FFF2-40B4-BE49-F238E27FC236}">
                <a16:creationId xmlns:a16="http://schemas.microsoft.com/office/drawing/2014/main" id="{4101B98F-E34E-47FC-BA0F-5355685ECC62}"/>
              </a:ext>
            </a:extLst>
          </p:cNvPr>
          <p:cNvSpPr/>
          <p:nvPr/>
        </p:nvSpPr>
        <p:spPr>
          <a:xfrm>
            <a:off x="3745089" y="3501843"/>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567.890</a:t>
            </a:r>
          </a:p>
        </p:txBody>
      </p:sp>
      <p:sp>
        <p:nvSpPr>
          <p:cNvPr id="22" name="Action Button: Custom 35">
            <a:hlinkClick r:id="" action="ppaction://noaction" highlightClick="1"/>
            <a:extLst>
              <a:ext uri="{FF2B5EF4-FFF2-40B4-BE49-F238E27FC236}">
                <a16:creationId xmlns:a16="http://schemas.microsoft.com/office/drawing/2014/main" id="{B8008BF9-3BEB-48E0-97DD-C38F2340F8EC}"/>
              </a:ext>
            </a:extLst>
          </p:cNvPr>
          <p:cNvSpPr/>
          <p:nvPr/>
        </p:nvSpPr>
        <p:spPr>
          <a:xfrm>
            <a:off x="6277832" y="3501843"/>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920.372</a:t>
            </a:r>
          </a:p>
        </p:txBody>
      </p:sp>
      <p:pic>
        <p:nvPicPr>
          <p:cNvPr id="3074" name="Picture 2" descr="Bridge, Bern, Swiss, Historical">
            <a:extLst>
              <a:ext uri="{FF2B5EF4-FFF2-40B4-BE49-F238E27FC236}">
                <a16:creationId xmlns:a16="http://schemas.microsoft.com/office/drawing/2014/main" id="{0DD5FBAF-7661-48BD-9AD9-CE305244D0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6714" y="3510949"/>
            <a:ext cx="2610707" cy="17404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ern, Switzerland, Rose Garden, Building">
            <a:extLst>
              <a:ext uri="{FF2B5EF4-FFF2-40B4-BE49-F238E27FC236}">
                <a16:creationId xmlns:a16="http://schemas.microsoft.com/office/drawing/2014/main" id="{B6BDAA03-BDD7-4C86-85A4-E6AF21C11D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26714" y="1540024"/>
            <a:ext cx="2610707" cy="1740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11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3" name="Picture 4" descr="Swiss flag on outline of Switzerland">
            <a:extLst>
              <a:ext uri="{FF2B5EF4-FFF2-40B4-BE49-F238E27FC236}">
                <a16:creationId xmlns:a16="http://schemas.microsoft.com/office/drawing/2014/main" id="{F60B7FC2-A5CF-439C-B9AB-99F5AAF172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5914" y="5121876"/>
            <a:ext cx="1771109" cy="11404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42517" cy="707849"/>
          </a:xfrm>
        </p:spPr>
        <p:txBody>
          <a:bodyPr>
            <a:normAutofit/>
          </a:bodyPr>
          <a:lstStyle/>
          <a:p>
            <a:r>
              <a:rPr lang="en-GB" sz="3600" b="1" dirty="0" err="1">
                <a:solidFill>
                  <a:schemeClr val="bg1"/>
                </a:solidFill>
              </a:rPr>
              <a:t>Aus</a:t>
            </a:r>
            <a:r>
              <a:rPr lang="en-GB" sz="3600" b="1" dirty="0">
                <a:solidFill>
                  <a:schemeClr val="bg1"/>
                </a:solidFill>
              </a:rPr>
              <a:t> (out/of </a:t>
            </a:r>
            <a:r>
              <a:rPr lang="en-GB" sz="3600" b="1" dirty="0" err="1">
                <a:solidFill>
                  <a:schemeClr val="bg1"/>
                </a:solidFill>
              </a:rPr>
              <a:t>of</a:t>
            </a:r>
            <a:r>
              <a:rPr lang="en-GB" sz="3600" b="1" dirty="0">
                <a:solidFill>
                  <a:schemeClr val="bg1"/>
                </a:solidFill>
              </a:rPr>
              <a:t>, from)</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6434" y="247046"/>
            <a:ext cx="1642765" cy="4616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17" name="TextBox 16">
            <a:extLst>
              <a:ext uri="{FF2B5EF4-FFF2-40B4-BE49-F238E27FC236}">
                <a16:creationId xmlns:a16="http://schemas.microsoft.com/office/drawing/2014/main" id="{8C81D824-95D5-4B66-BD1A-53CE27A60B63}"/>
              </a:ext>
            </a:extLst>
          </p:cNvPr>
          <p:cNvSpPr txBox="1"/>
          <p:nvPr/>
        </p:nvSpPr>
        <p:spPr>
          <a:xfrm>
            <a:off x="180000" y="1296000"/>
            <a:ext cx="11779200" cy="461665"/>
          </a:xfrm>
          <a:prstGeom prst="rect">
            <a:avLst/>
          </a:prstGeom>
          <a:noFill/>
        </p:spPr>
        <p:txBody>
          <a:bodyPr wrap="square" rtlCol="0">
            <a:spAutoFit/>
          </a:bodyPr>
          <a:lstStyle/>
          <a:p>
            <a:r>
              <a:rPr lang="en-US" sz="2400" dirty="0">
                <a:solidFill>
                  <a:schemeClr val="accent5">
                    <a:lumMod val="50000"/>
                  </a:schemeClr>
                </a:solidFill>
              </a:rPr>
              <a:t>You already know that ‘</a:t>
            </a:r>
            <a:r>
              <a:rPr lang="en-US" sz="2400" dirty="0" err="1">
                <a:solidFill>
                  <a:schemeClr val="accent5">
                    <a:lumMod val="50000"/>
                  </a:schemeClr>
                </a:solidFill>
              </a:rPr>
              <a:t>aus</a:t>
            </a:r>
            <a:r>
              <a:rPr lang="en-US" sz="2400" dirty="0">
                <a:solidFill>
                  <a:schemeClr val="accent5">
                    <a:lumMod val="50000"/>
                  </a:schemeClr>
                </a:solidFill>
              </a:rPr>
              <a:t>’ means ‘</a:t>
            </a:r>
            <a:r>
              <a:rPr lang="en-US" sz="2400" b="1" dirty="0">
                <a:solidFill>
                  <a:schemeClr val="accent5">
                    <a:lumMod val="50000"/>
                  </a:schemeClr>
                </a:solidFill>
              </a:rPr>
              <a:t>out of</a:t>
            </a:r>
            <a:r>
              <a:rPr lang="en-US" sz="2400" dirty="0">
                <a:solidFill>
                  <a:schemeClr val="accent5">
                    <a:lumMod val="50000"/>
                  </a:schemeClr>
                </a:solidFill>
              </a:rPr>
              <a:t>’ when talking about </a:t>
            </a:r>
            <a:r>
              <a:rPr lang="en-US" sz="2400" b="1" dirty="0">
                <a:solidFill>
                  <a:schemeClr val="accent5">
                    <a:lumMod val="50000"/>
                  </a:schemeClr>
                </a:solidFill>
              </a:rPr>
              <a:t>movement</a:t>
            </a:r>
            <a:r>
              <a:rPr lang="en-US" sz="2400" dirty="0">
                <a:solidFill>
                  <a:schemeClr val="accent5">
                    <a:lumMod val="50000"/>
                  </a:schemeClr>
                </a:solidFill>
              </a:rPr>
              <a:t>.</a:t>
            </a:r>
          </a:p>
        </p:txBody>
      </p:sp>
      <p:sp>
        <p:nvSpPr>
          <p:cNvPr id="19" name="TextBox 18">
            <a:extLst>
              <a:ext uri="{FF2B5EF4-FFF2-40B4-BE49-F238E27FC236}">
                <a16:creationId xmlns:a16="http://schemas.microsoft.com/office/drawing/2014/main" id="{A98373A1-8CC2-4B0F-A8DE-3286886964C2}"/>
              </a:ext>
            </a:extLst>
          </p:cNvPr>
          <p:cNvSpPr txBox="1"/>
          <p:nvPr/>
        </p:nvSpPr>
        <p:spPr>
          <a:xfrm>
            <a:off x="1064998" y="2660049"/>
            <a:ext cx="2872779"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kommt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0" name="Rectangle 19">
            <a:extLst>
              <a:ext uri="{FF2B5EF4-FFF2-40B4-BE49-F238E27FC236}">
                <a16:creationId xmlns:a16="http://schemas.microsoft.com/office/drawing/2014/main" id="{37728D75-11C3-4053-A8C7-4C1555CE4614}"/>
              </a:ext>
            </a:extLst>
          </p:cNvPr>
          <p:cNvSpPr/>
          <p:nvPr/>
        </p:nvSpPr>
        <p:spPr>
          <a:xfrm>
            <a:off x="272392" y="2678338"/>
            <a:ext cx="550808" cy="45671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70768873-116D-48BE-9695-4FEC15D13F9D}"/>
              </a:ext>
            </a:extLst>
          </p:cNvPr>
          <p:cNvSpPr txBox="1"/>
          <p:nvPr/>
        </p:nvSpPr>
        <p:spPr>
          <a:xfrm>
            <a:off x="224625" y="2653875"/>
            <a:ext cx="646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R3:</a:t>
            </a:r>
          </a:p>
        </p:txBody>
      </p:sp>
      <p:sp>
        <p:nvSpPr>
          <p:cNvPr id="22" name="Rectangle 21">
            <a:extLst>
              <a:ext uri="{FF2B5EF4-FFF2-40B4-BE49-F238E27FC236}">
                <a16:creationId xmlns:a16="http://schemas.microsoft.com/office/drawing/2014/main" id="{ADF45BC8-E254-4D07-9902-95F3D7FF7C01}"/>
              </a:ext>
            </a:extLst>
          </p:cNvPr>
          <p:cNvSpPr/>
          <p:nvPr/>
        </p:nvSpPr>
        <p:spPr>
          <a:xfrm>
            <a:off x="4617832" y="2672140"/>
            <a:ext cx="2074772" cy="460800"/>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B931E28C-A115-4996-8B1F-2B69140A16FB}"/>
              </a:ext>
            </a:extLst>
          </p:cNvPr>
          <p:cNvSpPr txBox="1"/>
          <p:nvPr/>
        </p:nvSpPr>
        <p:spPr>
          <a:xfrm>
            <a:off x="4665599" y="2660049"/>
            <a:ext cx="20747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Apfel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67287C79-451A-419E-87FF-72E1E53C75C7}"/>
              </a:ext>
            </a:extLst>
          </p:cNvPr>
          <p:cNvSpPr/>
          <p:nvPr/>
        </p:nvSpPr>
        <p:spPr>
          <a:xfrm>
            <a:off x="7559580" y="2653875"/>
            <a:ext cx="1431264" cy="460800"/>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4F5D7F1F-CFD8-4B8C-9BD1-AB7FDDC9DFDB}"/>
              </a:ext>
            </a:extLst>
          </p:cNvPr>
          <p:cNvSpPr txBox="1"/>
          <p:nvPr/>
        </p:nvSpPr>
        <p:spPr>
          <a:xfrm>
            <a:off x="7562639" y="2690827"/>
            <a:ext cx="14251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Tür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E41E206D-6CD0-4764-B1FF-997E51647C6C}"/>
              </a:ext>
            </a:extLst>
          </p:cNvPr>
          <p:cNvSpPr/>
          <p:nvPr/>
        </p:nvSpPr>
        <p:spPr>
          <a:xfrm>
            <a:off x="9721373" y="2653875"/>
            <a:ext cx="2086282" cy="460800"/>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CB0285B1-7EDC-4349-A9F5-EAD957B55C63}"/>
              </a:ext>
            </a:extLst>
          </p:cNvPr>
          <p:cNvSpPr txBox="1"/>
          <p:nvPr/>
        </p:nvSpPr>
        <p:spPr>
          <a:xfrm>
            <a:off x="9774174" y="2653875"/>
            <a:ext cx="20862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Fenster</a:t>
            </a:r>
          </a:p>
        </p:txBody>
      </p:sp>
      <p:pic>
        <p:nvPicPr>
          <p:cNvPr id="28" name="Picture 27" descr="A picture containing text, table&#10;&#10;Description automatically generated">
            <a:extLst>
              <a:ext uri="{FF2B5EF4-FFF2-40B4-BE49-F238E27FC236}">
                <a16:creationId xmlns:a16="http://schemas.microsoft.com/office/drawing/2014/main" id="{F2BB3535-BDD4-4E7E-ABDA-C76F7820FC9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6933"/>
          <a:stretch/>
        </p:blipFill>
        <p:spPr>
          <a:xfrm>
            <a:off x="7932247" y="3332920"/>
            <a:ext cx="685929" cy="632787"/>
          </a:xfrm>
          <a:prstGeom prst="rect">
            <a:avLst/>
          </a:prstGeom>
        </p:spPr>
      </p:pic>
      <p:pic>
        <p:nvPicPr>
          <p:cNvPr id="29" name="Picture 28" descr="A picture containing clipart&#10;&#10;Description automatically generated">
            <a:extLst>
              <a:ext uri="{FF2B5EF4-FFF2-40B4-BE49-F238E27FC236}">
                <a16:creationId xmlns:a16="http://schemas.microsoft.com/office/drawing/2014/main" id="{206AED19-6691-4109-B3A6-605DAEBD57B7}"/>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9656"/>
          <a:stretch/>
        </p:blipFill>
        <p:spPr>
          <a:xfrm>
            <a:off x="10316435" y="3229061"/>
            <a:ext cx="1081640" cy="825823"/>
          </a:xfrm>
          <a:prstGeom prst="rect">
            <a:avLst/>
          </a:prstGeom>
        </p:spPr>
      </p:pic>
      <p:pic>
        <p:nvPicPr>
          <p:cNvPr id="30" name="Picture 29" descr="A picture containing logo&#10;&#10;Description automatically generated">
            <a:extLst>
              <a:ext uri="{FF2B5EF4-FFF2-40B4-BE49-F238E27FC236}">
                <a16:creationId xmlns:a16="http://schemas.microsoft.com/office/drawing/2014/main" id="{B79A8F91-DC80-4020-A18A-422E9970FA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93072" y="3229061"/>
            <a:ext cx="685928" cy="805493"/>
          </a:xfrm>
          <a:prstGeom prst="rect">
            <a:avLst/>
          </a:prstGeom>
        </p:spPr>
      </p:pic>
      <p:sp>
        <p:nvSpPr>
          <p:cNvPr id="32" name="TextBox 31">
            <a:extLst>
              <a:ext uri="{FF2B5EF4-FFF2-40B4-BE49-F238E27FC236}">
                <a16:creationId xmlns:a16="http://schemas.microsoft.com/office/drawing/2014/main" id="{7F34B1BB-F49B-4EFE-8D7C-F2B4E1A23A1A}"/>
              </a:ext>
            </a:extLst>
          </p:cNvPr>
          <p:cNvSpPr txBox="1"/>
          <p:nvPr/>
        </p:nvSpPr>
        <p:spPr>
          <a:xfrm>
            <a:off x="180000" y="1919743"/>
            <a:ext cx="11779200" cy="461665"/>
          </a:xfrm>
          <a:prstGeom prst="rect">
            <a:avLst/>
          </a:prstGeom>
          <a:noFill/>
        </p:spPr>
        <p:txBody>
          <a:bodyPr wrap="square" rtlCol="0">
            <a:spAutoFit/>
          </a:bodyPr>
          <a:lstStyle/>
          <a:p>
            <a:r>
              <a:rPr lang="en-US" sz="2400" dirty="0">
                <a:solidFill>
                  <a:schemeClr val="accent5">
                    <a:lumMod val="50000"/>
                  </a:schemeClr>
                </a:solidFill>
              </a:rPr>
              <a:t>It is always followed by the dative case (</a:t>
            </a:r>
            <a:r>
              <a:rPr lang="en-US" sz="2400" b="1" dirty="0">
                <a:solidFill>
                  <a:schemeClr val="accent5">
                    <a:lumMod val="50000"/>
                  </a:schemeClr>
                </a:solidFill>
              </a:rPr>
              <a:t>R3 </a:t>
            </a:r>
            <a:r>
              <a:rPr lang="en-US" sz="2400" dirty="0">
                <a:solidFill>
                  <a:schemeClr val="accent5">
                    <a:lumMod val="50000"/>
                  </a:schemeClr>
                </a:solidFill>
              </a:rPr>
              <a:t>endings):</a:t>
            </a:r>
          </a:p>
        </p:txBody>
      </p:sp>
      <p:sp>
        <p:nvSpPr>
          <p:cNvPr id="33" name="TextBox 32">
            <a:extLst>
              <a:ext uri="{FF2B5EF4-FFF2-40B4-BE49-F238E27FC236}">
                <a16:creationId xmlns:a16="http://schemas.microsoft.com/office/drawing/2014/main" id="{6DE70599-5D62-473C-A7F4-44F554D9ED6F}"/>
              </a:ext>
            </a:extLst>
          </p:cNvPr>
          <p:cNvSpPr txBox="1"/>
          <p:nvPr/>
        </p:nvSpPr>
        <p:spPr>
          <a:xfrm>
            <a:off x="224625" y="4245760"/>
            <a:ext cx="11779200" cy="830997"/>
          </a:xfrm>
          <a:prstGeom prst="rect">
            <a:avLst/>
          </a:prstGeom>
          <a:noFill/>
        </p:spPr>
        <p:txBody>
          <a:bodyPr wrap="square" rtlCol="0">
            <a:spAutoFit/>
          </a:bodyPr>
          <a:lstStyle/>
          <a:p>
            <a:r>
              <a:rPr lang="en-US" sz="2400" dirty="0">
                <a:solidFill>
                  <a:schemeClr val="accent5">
                    <a:lumMod val="50000"/>
                  </a:schemeClr>
                </a:solidFill>
              </a:rPr>
              <a:t>‘</a:t>
            </a:r>
            <a:r>
              <a:rPr lang="en-US" sz="2400" dirty="0" err="1">
                <a:solidFill>
                  <a:schemeClr val="accent5">
                    <a:lumMod val="50000"/>
                  </a:schemeClr>
                </a:solidFill>
              </a:rPr>
              <a:t>Aus</a:t>
            </a:r>
            <a:r>
              <a:rPr lang="en-US" sz="2400" dirty="0">
                <a:solidFill>
                  <a:schemeClr val="accent5">
                    <a:lumMod val="50000"/>
                  </a:schemeClr>
                </a:solidFill>
              </a:rPr>
              <a:t>’ </a:t>
            </a:r>
            <a:r>
              <a:rPr lang="en-GB" sz="2400" dirty="0">
                <a:solidFill>
                  <a:srgbClr val="4472C4">
                    <a:lumMod val="50000"/>
                  </a:srgbClr>
                </a:solidFill>
                <a:latin typeface="Century Gothic" panose="020F0302020204030204"/>
              </a:rPr>
              <a:t>can also mean ‘</a:t>
            </a:r>
            <a:r>
              <a:rPr lang="en-GB" sz="2400" b="1" dirty="0">
                <a:solidFill>
                  <a:srgbClr val="4472C4">
                    <a:lumMod val="50000"/>
                  </a:srgbClr>
                </a:solidFill>
                <a:latin typeface="Century Gothic" panose="020F0302020204030204"/>
              </a:rPr>
              <a:t>from</a:t>
            </a:r>
            <a:r>
              <a:rPr lang="en-GB" sz="2400" dirty="0">
                <a:solidFill>
                  <a:srgbClr val="4472C4">
                    <a:lumMod val="50000"/>
                  </a:srgbClr>
                </a:solidFill>
                <a:latin typeface="Century Gothic" panose="020F0302020204030204"/>
              </a:rPr>
              <a:t>’ when used with a </a:t>
            </a:r>
            <a:r>
              <a:rPr lang="en-GB" sz="2400" b="1" dirty="0">
                <a:solidFill>
                  <a:srgbClr val="4472C4">
                    <a:lumMod val="50000"/>
                  </a:srgbClr>
                </a:solidFill>
                <a:latin typeface="Century Gothic" panose="020F0302020204030204"/>
              </a:rPr>
              <a:t>country</a:t>
            </a:r>
            <a:r>
              <a:rPr lang="en-GB" sz="2400" dirty="0">
                <a:solidFill>
                  <a:srgbClr val="4472C4">
                    <a:lumMod val="50000"/>
                  </a:srgbClr>
                </a:solidFill>
                <a:latin typeface="Century Gothic" panose="020F0302020204030204"/>
              </a:rPr>
              <a:t> or </a:t>
            </a:r>
            <a:r>
              <a:rPr lang="en-GB" sz="2400" b="1" dirty="0">
                <a:solidFill>
                  <a:srgbClr val="4472C4">
                    <a:lumMod val="50000"/>
                  </a:srgbClr>
                </a:solidFill>
                <a:latin typeface="Century Gothic" panose="020F0302020204030204"/>
              </a:rPr>
              <a:t>city</a:t>
            </a:r>
            <a:r>
              <a:rPr lang="en-GB" sz="2400" dirty="0">
                <a:solidFill>
                  <a:srgbClr val="4472C4">
                    <a:lumMod val="50000"/>
                  </a:srgbClr>
                </a:solidFill>
                <a:latin typeface="Century Gothic" panose="020F0302020204030204"/>
              </a:rPr>
              <a:t> name to talk about someone’s origins:</a:t>
            </a:r>
            <a:endParaRPr lang="en-US" sz="2400" dirty="0">
              <a:solidFill>
                <a:schemeClr val="accent5">
                  <a:lumMod val="50000"/>
                </a:schemeClr>
              </a:solidFill>
            </a:endParaRPr>
          </a:p>
        </p:txBody>
      </p:sp>
      <p:sp>
        <p:nvSpPr>
          <p:cNvPr id="35" name="TextBox 34">
            <a:extLst>
              <a:ext uri="{FF2B5EF4-FFF2-40B4-BE49-F238E27FC236}">
                <a16:creationId xmlns:a16="http://schemas.microsoft.com/office/drawing/2014/main" id="{CA9E7956-7981-45A6-B811-C27D70358355}"/>
              </a:ext>
            </a:extLst>
          </p:cNvPr>
          <p:cNvSpPr txBox="1"/>
          <p:nvPr/>
        </p:nvSpPr>
        <p:spPr>
          <a:xfrm>
            <a:off x="1064998" y="5424066"/>
            <a:ext cx="2872779"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kommt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6" name="Rectangle 35">
            <a:extLst>
              <a:ext uri="{FF2B5EF4-FFF2-40B4-BE49-F238E27FC236}">
                <a16:creationId xmlns:a16="http://schemas.microsoft.com/office/drawing/2014/main" id="{A823D3A7-0C0E-4523-93D0-080F2F1DF48D}"/>
              </a:ext>
            </a:extLst>
          </p:cNvPr>
          <p:cNvSpPr/>
          <p:nvPr/>
        </p:nvSpPr>
        <p:spPr>
          <a:xfrm>
            <a:off x="272392" y="5442355"/>
            <a:ext cx="550808" cy="45671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6291F822-729B-4C79-A435-018DD33DD210}"/>
              </a:ext>
            </a:extLst>
          </p:cNvPr>
          <p:cNvSpPr txBox="1"/>
          <p:nvPr/>
        </p:nvSpPr>
        <p:spPr>
          <a:xfrm>
            <a:off x="224625" y="5417892"/>
            <a:ext cx="646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R3:</a:t>
            </a:r>
          </a:p>
        </p:txBody>
      </p:sp>
      <p:sp>
        <p:nvSpPr>
          <p:cNvPr id="39" name="Rectangle 38">
            <a:extLst>
              <a:ext uri="{FF2B5EF4-FFF2-40B4-BE49-F238E27FC236}">
                <a16:creationId xmlns:a16="http://schemas.microsoft.com/office/drawing/2014/main" id="{5339CC8D-76CD-497C-A03E-E0EA2E5A1973}"/>
              </a:ext>
            </a:extLst>
          </p:cNvPr>
          <p:cNvSpPr/>
          <p:nvPr/>
        </p:nvSpPr>
        <p:spPr>
          <a:xfrm>
            <a:off x="6550849" y="5443555"/>
            <a:ext cx="1902038" cy="44831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924D12D4-55A9-40EC-B4D5-751F2A458F78}"/>
              </a:ext>
            </a:extLst>
          </p:cNvPr>
          <p:cNvSpPr txBox="1"/>
          <p:nvPr/>
        </p:nvSpPr>
        <p:spPr>
          <a:xfrm>
            <a:off x="6469734" y="5473314"/>
            <a:ext cx="20642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Schweiz</a:t>
            </a:r>
          </a:p>
        </p:txBody>
      </p:sp>
      <p:sp>
        <p:nvSpPr>
          <p:cNvPr id="41" name="Rectangle 40">
            <a:extLst>
              <a:ext uri="{FF2B5EF4-FFF2-40B4-BE49-F238E27FC236}">
                <a16:creationId xmlns:a16="http://schemas.microsoft.com/office/drawing/2014/main" id="{3CA63777-A04A-4088-8252-D1BED08A191D}"/>
              </a:ext>
            </a:extLst>
          </p:cNvPr>
          <p:cNvSpPr/>
          <p:nvPr/>
        </p:nvSpPr>
        <p:spPr>
          <a:xfrm>
            <a:off x="9356068" y="5442372"/>
            <a:ext cx="1584580" cy="464595"/>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41CD3453-324A-46A5-8D03-EA730FE31D22}"/>
              </a:ext>
            </a:extLst>
          </p:cNvPr>
          <p:cNvSpPr txBox="1"/>
          <p:nvPr/>
        </p:nvSpPr>
        <p:spPr>
          <a:xfrm>
            <a:off x="9211649" y="5473314"/>
            <a:ext cx="18989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Berlin</a:t>
            </a:r>
          </a:p>
        </p:txBody>
      </p:sp>
    </p:spTree>
    <p:extLst>
      <p:ext uri="{BB962C8B-B14F-4D97-AF65-F5344CB8AC3E}">
        <p14:creationId xmlns:p14="http://schemas.microsoft.com/office/powerpoint/2010/main" val="48609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0" grpId="0" animBg="1"/>
      <p:bldP spid="21" grpId="0"/>
      <p:bldP spid="22" grpId="0" animBg="1"/>
      <p:bldP spid="23" grpId="0"/>
      <p:bldP spid="24" grpId="0" animBg="1"/>
      <p:bldP spid="25" grpId="0"/>
      <p:bldP spid="26" grpId="0" animBg="1"/>
      <p:bldP spid="27" grpId="0"/>
      <p:bldP spid="32" grpId="0"/>
      <p:bldP spid="33" grpId="0"/>
      <p:bldP spid="35" grpId="0" animBg="1"/>
      <p:bldP spid="36" grpId="0" animBg="1"/>
      <p:bldP spid="37" grpId="0"/>
      <p:bldP spid="39" grpId="0" animBg="1"/>
      <p:bldP spid="40" grpId="0"/>
      <p:bldP spid="41" grpId="0" animBg="1"/>
      <p:bldP spid="4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5322627" cy="707849"/>
          </a:xfrm>
        </p:spPr>
        <p:txBody>
          <a:bodyPr>
            <a:normAutofit/>
          </a:bodyPr>
          <a:lstStyle/>
          <a:p>
            <a:r>
              <a:rPr lang="en-GB" sz="3600" b="1" dirty="0" err="1">
                <a:solidFill>
                  <a:schemeClr val="bg1"/>
                </a:solidFill>
              </a:rPr>
              <a:t>Woher</a:t>
            </a:r>
            <a:r>
              <a:rPr lang="en-GB" sz="3600" b="1" dirty="0">
                <a:solidFill>
                  <a:schemeClr val="bg1"/>
                </a:solidFill>
              </a:rPr>
              <a:t> </a:t>
            </a:r>
            <a:r>
              <a:rPr lang="en-GB" sz="3600" b="1" dirty="0" err="1">
                <a:solidFill>
                  <a:schemeClr val="bg1"/>
                </a:solidFill>
              </a:rPr>
              <a:t>kommen</a:t>
            </a:r>
            <a:r>
              <a:rPr lang="en-GB" sz="3600" b="1" dirty="0">
                <a:solidFill>
                  <a:schemeClr val="bg1"/>
                </a:solidFill>
              </a:rPr>
              <a:t> </a:t>
            </a:r>
            <a:r>
              <a:rPr lang="en-GB" sz="3600" b="1" dirty="0" err="1">
                <a:solidFill>
                  <a:schemeClr val="bg1"/>
                </a:solidFill>
              </a:rPr>
              <a:t>sie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299B067E-B114-3441-939F-C8AEA9924C9B}"/>
              </a:ext>
            </a:extLst>
          </p:cNvPr>
          <p:cNvGraphicFramePr>
            <a:graphicFrameLocks noGrp="1"/>
          </p:cNvGraphicFramePr>
          <p:nvPr>
            <p:extLst>
              <p:ext uri="{D42A27DB-BD31-4B8C-83A1-F6EECF244321}">
                <p14:modId xmlns:p14="http://schemas.microsoft.com/office/powerpoint/2010/main" val="189892048"/>
              </p:ext>
            </p:extLst>
          </p:nvPr>
        </p:nvGraphicFramePr>
        <p:xfrm>
          <a:off x="1526551" y="1812340"/>
          <a:ext cx="9708749" cy="4175388"/>
        </p:xfrm>
        <a:graphic>
          <a:graphicData uri="http://schemas.openxmlformats.org/drawingml/2006/table">
            <a:tbl>
              <a:tblPr firstRow="1" bandRow="1">
                <a:tableStyleId>{00A15C55-8517-42AA-B614-E9B94910E393}</a:tableStyleId>
              </a:tblPr>
              <a:tblGrid>
                <a:gridCol w="709803">
                  <a:extLst>
                    <a:ext uri="{9D8B030D-6E8A-4147-A177-3AD203B41FA5}">
                      <a16:colId xmlns:a16="http://schemas.microsoft.com/office/drawing/2014/main" val="2607353726"/>
                    </a:ext>
                  </a:extLst>
                </a:gridCol>
                <a:gridCol w="5760000">
                  <a:extLst>
                    <a:ext uri="{9D8B030D-6E8A-4147-A177-3AD203B41FA5}">
                      <a16:colId xmlns:a16="http://schemas.microsoft.com/office/drawing/2014/main" val="1600817978"/>
                    </a:ext>
                  </a:extLst>
                </a:gridCol>
                <a:gridCol w="1619473">
                  <a:extLst>
                    <a:ext uri="{9D8B030D-6E8A-4147-A177-3AD203B41FA5}">
                      <a16:colId xmlns:a16="http://schemas.microsoft.com/office/drawing/2014/main" val="4128092149"/>
                    </a:ext>
                  </a:extLst>
                </a:gridCol>
                <a:gridCol w="1619473">
                  <a:extLst>
                    <a:ext uri="{9D8B030D-6E8A-4147-A177-3AD203B41FA5}">
                      <a16:colId xmlns:a16="http://schemas.microsoft.com/office/drawing/2014/main" val="2609792770"/>
                    </a:ext>
                  </a:extLst>
                </a:gridCol>
              </a:tblGrid>
              <a:tr h="463932">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out of</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from</a:t>
                      </a:r>
                      <a:endParaRPr lang="en-GB" sz="2000" b="0" dirty="0"/>
                    </a:p>
                  </a:txBody>
                  <a:tcPr/>
                </a:tc>
                <a:extLst>
                  <a:ext uri="{0D108BD9-81ED-4DB2-BD59-A6C34878D82A}">
                    <a16:rowId xmlns:a16="http://schemas.microsoft.com/office/drawing/2014/main" val="1153431983"/>
                  </a:ext>
                </a:extLst>
              </a:tr>
              <a:tr h="463932">
                <a:tc>
                  <a:txBody>
                    <a:bodyPr/>
                    <a:lstStyle/>
                    <a:p>
                      <a:pPr algn="ctr"/>
                      <a:r>
                        <a:rPr lang="en-GB" sz="2000" dirty="0">
                          <a:solidFill>
                            <a:schemeClr val="accent5">
                              <a:lumMod val="50000"/>
                            </a:schemeClr>
                          </a:solidFill>
                        </a:rPr>
                        <a:t>1.</a:t>
                      </a:r>
                    </a:p>
                  </a:txBody>
                  <a:tcPr/>
                </a:tc>
                <a:tc>
                  <a:txBody>
                    <a:bodyPr/>
                    <a:lstStyle/>
                    <a:p>
                      <a:r>
                        <a:rPr lang="de-DE" sz="2000" dirty="0">
                          <a:solidFill>
                            <a:schemeClr val="accent5">
                              <a:lumMod val="50000"/>
                            </a:schemeClr>
                          </a:solidFill>
                        </a:rPr>
                        <a:t>Die Journalistin kommt </a:t>
                      </a:r>
                      <a:r>
                        <a:rPr lang="de-DE" sz="2000" b="1" dirty="0">
                          <a:solidFill>
                            <a:schemeClr val="accent5">
                              <a:lumMod val="50000"/>
                            </a:schemeClr>
                          </a:solidFill>
                        </a:rPr>
                        <a:t>aus</a:t>
                      </a:r>
                      <a:r>
                        <a:rPr lang="de-DE" sz="2000" dirty="0">
                          <a:solidFill>
                            <a:schemeClr val="accent5">
                              <a:lumMod val="50000"/>
                            </a:schemeClr>
                          </a:solidFill>
                        </a:rPr>
                        <a:t> dem Büro.</a:t>
                      </a:r>
                      <a:endParaRPr lang="en-GB" sz="2000" dirty="0">
                        <a:solidFill>
                          <a:schemeClr val="accent5">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63932">
                <a:tc>
                  <a:txBody>
                    <a:bodyPr/>
                    <a:lstStyle/>
                    <a:p>
                      <a:pPr algn="ctr"/>
                      <a:r>
                        <a:rPr lang="en-GB" sz="2000" dirty="0">
                          <a:solidFill>
                            <a:schemeClr val="accent5">
                              <a:lumMod val="50000"/>
                            </a:schemeClr>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Der Koch </a:t>
                      </a:r>
                      <a:r>
                        <a:rPr lang="en-GB" sz="2000" dirty="0" err="1">
                          <a:solidFill>
                            <a:schemeClr val="accent5">
                              <a:lumMod val="50000"/>
                            </a:schemeClr>
                          </a:solidFill>
                        </a:rPr>
                        <a:t>kommt</a:t>
                      </a:r>
                      <a:r>
                        <a:rPr lang="en-GB" sz="2000" dirty="0">
                          <a:solidFill>
                            <a:schemeClr val="accent5">
                              <a:lumMod val="50000"/>
                            </a:schemeClr>
                          </a:solidFill>
                        </a:rPr>
                        <a:t> </a:t>
                      </a:r>
                      <a:r>
                        <a:rPr lang="en-GB" sz="2000" b="1" dirty="0" err="1">
                          <a:solidFill>
                            <a:schemeClr val="accent5">
                              <a:lumMod val="50000"/>
                            </a:schemeClr>
                          </a:solidFill>
                        </a:rPr>
                        <a:t>aus</a:t>
                      </a:r>
                      <a:r>
                        <a:rPr lang="en-GB" sz="2000" dirty="0">
                          <a:solidFill>
                            <a:schemeClr val="accent5">
                              <a:lumMod val="50000"/>
                            </a:schemeClr>
                          </a:solidFill>
                        </a:rPr>
                        <a:t> der </a:t>
                      </a:r>
                      <a:r>
                        <a:rPr lang="en-GB" sz="2000" dirty="0" err="1">
                          <a:solidFill>
                            <a:schemeClr val="accent5">
                              <a:lumMod val="50000"/>
                            </a:schemeClr>
                          </a:solidFill>
                        </a:rPr>
                        <a:t>Türkei</a:t>
                      </a:r>
                      <a:r>
                        <a:rPr lang="en-GB" sz="2000" dirty="0">
                          <a:solidFill>
                            <a:schemeClr val="accent5">
                              <a:lumMod val="50000"/>
                            </a:schemeClr>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63932">
                <a:tc>
                  <a:txBody>
                    <a:bodyPr/>
                    <a:lstStyle/>
                    <a:p>
                      <a:pPr algn="ctr"/>
                      <a:r>
                        <a:rPr lang="en-GB" sz="2000" dirty="0">
                          <a:solidFill>
                            <a:schemeClr val="accent5">
                              <a:lumMod val="50000"/>
                            </a:schemeClr>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chemeClr val="accent5">
                              <a:lumMod val="50000"/>
                            </a:schemeClr>
                          </a:solidFill>
                        </a:rPr>
                        <a:t>Der Lehrer kommt </a:t>
                      </a:r>
                      <a:r>
                        <a:rPr lang="de-DE" sz="2000" b="1" dirty="0">
                          <a:solidFill>
                            <a:schemeClr val="accent5">
                              <a:lumMod val="50000"/>
                            </a:schemeClr>
                          </a:solidFill>
                        </a:rPr>
                        <a:t>aus</a:t>
                      </a:r>
                      <a:r>
                        <a:rPr lang="de-DE" sz="2000" dirty="0">
                          <a:solidFill>
                            <a:schemeClr val="accent5">
                              <a:lumMod val="50000"/>
                            </a:schemeClr>
                          </a:solidFill>
                        </a:rPr>
                        <a:t> der Schule.</a:t>
                      </a:r>
                      <a:endParaRPr lang="en-GB" sz="2000" dirty="0">
                        <a:solidFill>
                          <a:schemeClr val="accent5">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63932">
                <a:tc>
                  <a:txBody>
                    <a:bodyPr/>
                    <a:lstStyle/>
                    <a:p>
                      <a:pPr algn="ctr"/>
                      <a:r>
                        <a:rPr lang="en-GB" sz="2000">
                          <a:solidFill>
                            <a:schemeClr val="accent5">
                              <a:lumMod val="50000"/>
                            </a:schemeClr>
                          </a:solidFill>
                        </a:rPr>
                        <a:t>4.</a:t>
                      </a:r>
                      <a:endParaRPr lang="en-GB" sz="2000" dirty="0">
                        <a:solidFill>
                          <a:schemeClr val="accent5">
                            <a:lumMod val="50000"/>
                          </a:schemeClr>
                        </a:solidFill>
                      </a:endParaRPr>
                    </a:p>
                  </a:txBody>
                  <a:tcPr/>
                </a:tc>
                <a:tc>
                  <a:txBody>
                    <a:bodyPr/>
                    <a:lstStyle/>
                    <a:p>
                      <a:r>
                        <a:rPr lang="de-DE" sz="2000" dirty="0">
                          <a:solidFill>
                            <a:schemeClr val="accent5">
                              <a:lumMod val="50000"/>
                            </a:schemeClr>
                          </a:solidFill>
                        </a:rPr>
                        <a:t>Der Schauspieler kommt </a:t>
                      </a:r>
                      <a:r>
                        <a:rPr lang="de-DE" sz="2000" b="1" dirty="0">
                          <a:solidFill>
                            <a:schemeClr val="accent5">
                              <a:lumMod val="50000"/>
                            </a:schemeClr>
                          </a:solidFill>
                        </a:rPr>
                        <a:t>aus</a:t>
                      </a:r>
                      <a:r>
                        <a:rPr lang="de-DE" sz="2000" dirty="0">
                          <a:solidFill>
                            <a:schemeClr val="accent5">
                              <a:lumMod val="50000"/>
                            </a:schemeClr>
                          </a:solidFill>
                        </a:rPr>
                        <a:t> Dresden.</a:t>
                      </a:r>
                      <a:endParaRPr lang="en-GB" sz="2000" dirty="0">
                        <a:solidFill>
                          <a:schemeClr val="accent5">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63932">
                <a:tc>
                  <a:txBody>
                    <a:bodyPr/>
                    <a:lstStyle/>
                    <a:p>
                      <a:pPr algn="ctr"/>
                      <a:r>
                        <a:rPr lang="en-GB" sz="2000">
                          <a:solidFill>
                            <a:schemeClr val="accent5">
                              <a:lumMod val="50000"/>
                            </a:schemeClr>
                          </a:solidFill>
                        </a:rPr>
                        <a:t>5.</a:t>
                      </a: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chemeClr val="accent5">
                              <a:lumMod val="50000"/>
                            </a:schemeClr>
                          </a:solidFill>
                        </a:rPr>
                        <a:t>Der Anwalt kommt </a:t>
                      </a:r>
                      <a:r>
                        <a:rPr lang="de-DE" sz="2000" b="1" dirty="0">
                          <a:solidFill>
                            <a:schemeClr val="accent5">
                              <a:lumMod val="50000"/>
                            </a:schemeClr>
                          </a:solidFill>
                        </a:rPr>
                        <a:t>aus</a:t>
                      </a:r>
                      <a:r>
                        <a:rPr lang="de-DE" sz="2000" dirty="0">
                          <a:solidFill>
                            <a:schemeClr val="accent5">
                              <a:lumMod val="50000"/>
                            </a:schemeClr>
                          </a:solidFill>
                        </a:rPr>
                        <a:t> dem Zimmer.</a:t>
                      </a:r>
                      <a:endParaRPr lang="en-GB" sz="2000" dirty="0">
                        <a:solidFill>
                          <a:schemeClr val="accent5">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63932">
                <a:tc>
                  <a:txBody>
                    <a:bodyPr/>
                    <a:lstStyle/>
                    <a:p>
                      <a:pPr algn="ctr"/>
                      <a:r>
                        <a:rPr lang="en-GB" sz="2000">
                          <a:solidFill>
                            <a:schemeClr val="accent5">
                              <a:lumMod val="50000"/>
                            </a:schemeClr>
                          </a:solidFill>
                        </a:rPr>
                        <a:t>6.</a:t>
                      </a: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chemeClr val="accent5">
                              <a:lumMod val="50000"/>
                            </a:schemeClr>
                          </a:solidFill>
                        </a:rPr>
                        <a:t>Der Arzt kommt </a:t>
                      </a:r>
                      <a:r>
                        <a:rPr lang="de-DE" sz="2000" b="1" dirty="0">
                          <a:solidFill>
                            <a:schemeClr val="accent5">
                              <a:lumMod val="50000"/>
                            </a:schemeClr>
                          </a:solidFill>
                        </a:rPr>
                        <a:t>aus</a:t>
                      </a:r>
                      <a:r>
                        <a:rPr lang="de-DE" sz="2000" dirty="0">
                          <a:solidFill>
                            <a:schemeClr val="accent5">
                              <a:lumMod val="50000"/>
                            </a:schemeClr>
                          </a:solidFill>
                        </a:rPr>
                        <a:t> der Schweiz.</a:t>
                      </a:r>
                      <a:endParaRPr lang="en-GB" sz="2000" dirty="0">
                        <a:solidFill>
                          <a:schemeClr val="accent5">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63932">
                <a:tc>
                  <a:txBody>
                    <a:bodyPr/>
                    <a:lstStyle/>
                    <a:p>
                      <a:pPr algn="ctr"/>
                      <a:r>
                        <a:rPr lang="en-GB" sz="2000">
                          <a:solidFill>
                            <a:schemeClr val="accent5">
                              <a:lumMod val="50000"/>
                            </a:schemeClr>
                          </a:solidFill>
                        </a:rPr>
                        <a:t>7.</a:t>
                      </a: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Der </a:t>
                      </a:r>
                      <a:r>
                        <a:rPr lang="en-GB" sz="2000" dirty="0" err="1">
                          <a:solidFill>
                            <a:schemeClr val="accent5">
                              <a:lumMod val="50000"/>
                            </a:schemeClr>
                          </a:solidFill>
                        </a:rPr>
                        <a:t>Soldat</a:t>
                      </a:r>
                      <a:r>
                        <a:rPr lang="en-GB" sz="2000" dirty="0">
                          <a:solidFill>
                            <a:schemeClr val="accent5">
                              <a:lumMod val="50000"/>
                            </a:schemeClr>
                          </a:solidFill>
                        </a:rPr>
                        <a:t> </a:t>
                      </a:r>
                      <a:r>
                        <a:rPr lang="en-GB" sz="2000" dirty="0" err="1">
                          <a:solidFill>
                            <a:schemeClr val="accent5">
                              <a:lumMod val="50000"/>
                            </a:schemeClr>
                          </a:solidFill>
                        </a:rPr>
                        <a:t>kommt</a:t>
                      </a:r>
                      <a:r>
                        <a:rPr lang="en-GB" sz="2000" dirty="0">
                          <a:solidFill>
                            <a:schemeClr val="accent5">
                              <a:lumMod val="50000"/>
                            </a:schemeClr>
                          </a:solidFill>
                        </a:rPr>
                        <a:t> </a:t>
                      </a:r>
                      <a:r>
                        <a:rPr lang="en-GB" sz="2000" b="1" dirty="0" err="1">
                          <a:solidFill>
                            <a:schemeClr val="accent5">
                              <a:lumMod val="50000"/>
                            </a:schemeClr>
                          </a:solidFill>
                        </a:rPr>
                        <a:t>aus</a:t>
                      </a:r>
                      <a:r>
                        <a:rPr lang="en-GB" sz="2000" dirty="0">
                          <a:solidFill>
                            <a:schemeClr val="accent5">
                              <a:lumMod val="50000"/>
                            </a:schemeClr>
                          </a:solidFill>
                        </a:rPr>
                        <a:t> Deutschland.</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63932">
                <a:tc>
                  <a:txBody>
                    <a:bodyPr/>
                    <a:lstStyle/>
                    <a:p>
                      <a:pPr algn="ctr"/>
                      <a:r>
                        <a:rPr lang="en-GB" sz="2000" dirty="0">
                          <a:solidFill>
                            <a:schemeClr val="accent5">
                              <a:lumMod val="50000"/>
                            </a:schemeClr>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chemeClr val="accent5">
                              <a:lumMod val="50000"/>
                            </a:schemeClr>
                          </a:solidFill>
                        </a:rPr>
                        <a:t>Die Maurerin* kommt </a:t>
                      </a:r>
                      <a:r>
                        <a:rPr lang="de-DE" sz="2000" b="1" dirty="0">
                          <a:solidFill>
                            <a:schemeClr val="accent5">
                              <a:lumMod val="50000"/>
                            </a:schemeClr>
                          </a:solidFill>
                        </a:rPr>
                        <a:t>aus</a:t>
                      </a:r>
                      <a:r>
                        <a:rPr lang="de-DE" sz="2000" dirty="0">
                          <a:solidFill>
                            <a:schemeClr val="accent5">
                              <a:lumMod val="50000"/>
                            </a:schemeClr>
                          </a:solidFill>
                        </a:rPr>
                        <a:t> dem Gebäude.</a:t>
                      </a:r>
                      <a:endParaRPr lang="en-GB" sz="2000" u="none" dirty="0">
                        <a:solidFill>
                          <a:schemeClr val="accent5">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pic>
        <p:nvPicPr>
          <p:cNvPr id="2050" name="Picture 2" descr="Check Mark, Tick Mark, Check, Correct, Ok, Yes, Green">
            <a:extLst>
              <a:ext uri="{FF2B5EF4-FFF2-40B4-BE49-F238E27FC236}">
                <a16:creationId xmlns:a16="http://schemas.microsoft.com/office/drawing/2014/main" id="{7884AB38-0515-4BBE-8CBB-AA7E6C899B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7407" y="2270681"/>
            <a:ext cx="491314" cy="482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heck Mark, Tick Mark, Check, Correct, Ok, Yes, Green">
            <a:extLst>
              <a:ext uri="{FF2B5EF4-FFF2-40B4-BE49-F238E27FC236}">
                <a16:creationId xmlns:a16="http://schemas.microsoft.com/office/drawing/2014/main" id="{5A54DA98-FCDF-4B09-BA36-DC85240606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4135" y="2712763"/>
            <a:ext cx="491314" cy="482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heck Mark, Tick Mark, Check, Correct, Ok, Yes, Green">
            <a:extLst>
              <a:ext uri="{FF2B5EF4-FFF2-40B4-BE49-F238E27FC236}">
                <a16:creationId xmlns:a16="http://schemas.microsoft.com/office/drawing/2014/main" id="{76856763-E9A5-4085-9927-963080B243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7407" y="3172589"/>
            <a:ext cx="491314" cy="482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heck Mark, Tick Mark, Check, Correct, Ok, Yes, Green">
            <a:extLst>
              <a:ext uri="{FF2B5EF4-FFF2-40B4-BE49-F238E27FC236}">
                <a16:creationId xmlns:a16="http://schemas.microsoft.com/office/drawing/2014/main" id="{7B655287-8791-476C-917E-2234432126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4135" y="3653697"/>
            <a:ext cx="491314" cy="48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heck Mark, Tick Mark, Check, Correct, Ok, Yes, Green">
            <a:extLst>
              <a:ext uri="{FF2B5EF4-FFF2-40B4-BE49-F238E27FC236}">
                <a16:creationId xmlns:a16="http://schemas.microsoft.com/office/drawing/2014/main" id="{AEEE551A-50A6-4E51-A58B-3085E5CA11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7407" y="4112031"/>
            <a:ext cx="491314" cy="482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heck Mark, Tick Mark, Check, Correct, Ok, Yes, Green">
            <a:extLst>
              <a:ext uri="{FF2B5EF4-FFF2-40B4-BE49-F238E27FC236}">
                <a16:creationId xmlns:a16="http://schemas.microsoft.com/office/drawing/2014/main" id="{BEEE9A7C-7BF8-41F9-A429-C92DB9F33E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4135" y="4594631"/>
            <a:ext cx="491314" cy="482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heck Mark, Tick Mark, Check, Correct, Ok, Yes, Green">
            <a:extLst>
              <a:ext uri="{FF2B5EF4-FFF2-40B4-BE49-F238E27FC236}">
                <a16:creationId xmlns:a16="http://schemas.microsoft.com/office/drawing/2014/main" id="{ECD75250-852F-4A55-BFE7-482F16529B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4135" y="5035228"/>
            <a:ext cx="491314" cy="482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heck Mark, Tick Mark, Check, Correct, Ok, Yes, Green">
            <a:extLst>
              <a:ext uri="{FF2B5EF4-FFF2-40B4-BE49-F238E27FC236}">
                <a16:creationId xmlns:a16="http://schemas.microsoft.com/office/drawing/2014/main" id="{78DE1094-0670-4A14-A10A-4E504ED1FC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7407" y="5505128"/>
            <a:ext cx="491314" cy="482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ef'S Hat, Chef, Clothing, Uniform">
            <a:extLst>
              <a:ext uri="{FF2B5EF4-FFF2-40B4-BE49-F238E27FC236}">
                <a16:creationId xmlns:a16="http://schemas.microsoft.com/office/drawing/2014/main" id="{25F01A0B-1B8E-446A-A77A-5350CB96588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9136" y="2606675"/>
            <a:ext cx="607415" cy="7048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ceptionist, Office, Lady, Secretary">
            <a:extLst>
              <a:ext uri="{FF2B5EF4-FFF2-40B4-BE49-F238E27FC236}">
                <a16:creationId xmlns:a16="http://schemas.microsoft.com/office/drawing/2014/main" id="{01F7F95C-961A-40FF-8A03-E84FC27588D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991" y="3779676"/>
            <a:ext cx="1005560" cy="8699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oman, Engineer, Work, Worker, Lady">
            <a:extLst>
              <a:ext uri="{FF2B5EF4-FFF2-40B4-BE49-F238E27FC236}">
                <a16:creationId xmlns:a16="http://schemas.microsoft.com/office/drawing/2014/main" id="{87F0CF68-68D6-4768-8589-7FF236C824C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2181" y="5285874"/>
            <a:ext cx="824370" cy="93118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289C106-A2A4-4C59-BF79-BE81515442F5}"/>
              </a:ext>
            </a:extLst>
          </p:cNvPr>
          <p:cNvSpPr txBox="1"/>
          <p:nvPr/>
        </p:nvSpPr>
        <p:spPr>
          <a:xfrm>
            <a:off x="180000" y="1296000"/>
            <a:ext cx="118725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993FF5C1-2AB4-4F84-94B6-5F8025AD5B96}"/>
              </a:ext>
            </a:extLst>
          </p:cNvPr>
          <p:cNvSpPr txBox="1"/>
          <p:nvPr/>
        </p:nvSpPr>
        <p:spPr>
          <a:xfrm>
            <a:off x="3432312" y="6410850"/>
            <a:ext cx="6135757" cy="400110"/>
          </a:xfrm>
          <a:prstGeom prst="rect">
            <a:avLst/>
          </a:prstGeom>
          <a:solidFill>
            <a:srgbClr val="DAA520"/>
          </a:solidFill>
          <a:ln>
            <a:solidFill>
              <a:srgbClr val="DAA520"/>
            </a:solidFill>
          </a:ln>
        </p:spPr>
        <p:txBody>
          <a:bodyPr wrap="square" lIns="0" rIns="0" rtlCol="0">
            <a:spAutoFit/>
          </a:bodyPr>
          <a:lstStyle/>
          <a:p>
            <a:r>
              <a:rPr lang="en-GB" sz="2000" b="1" dirty="0">
                <a:solidFill>
                  <a:schemeClr val="bg1"/>
                </a:solidFill>
              </a:rPr>
              <a:t>*der Maurer –</a:t>
            </a:r>
            <a:r>
              <a:rPr lang="en-GB" sz="2000" dirty="0">
                <a:solidFill>
                  <a:schemeClr val="bg1"/>
                </a:solidFill>
              </a:rPr>
              <a:t> bricklayer</a:t>
            </a:r>
            <a:endParaRPr lang="fr-FR" sz="2000" dirty="0">
              <a:solidFill>
                <a:schemeClr val="bg1"/>
              </a:solidFill>
            </a:endParaRPr>
          </a:p>
        </p:txBody>
      </p:sp>
    </p:spTree>
    <p:extLst>
      <p:ext uri="{BB962C8B-B14F-4D97-AF65-F5344CB8AC3E}">
        <p14:creationId xmlns:p14="http://schemas.microsoft.com/office/powerpoint/2010/main" val="162456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42517" cy="707849"/>
          </a:xfrm>
        </p:spPr>
        <p:txBody>
          <a:bodyPr>
            <a:normAutofit/>
          </a:bodyPr>
          <a:lstStyle/>
          <a:p>
            <a:r>
              <a:rPr lang="en-GB" sz="3600" b="1" dirty="0" err="1">
                <a:solidFill>
                  <a:schemeClr val="bg1"/>
                </a:solidFill>
              </a:rPr>
              <a:t>Aus</a:t>
            </a:r>
            <a:r>
              <a:rPr lang="en-GB" sz="3600" b="1" dirty="0">
                <a:solidFill>
                  <a:schemeClr val="bg1"/>
                </a:solidFill>
              </a:rPr>
              <a:t> vs von (from)</a:t>
            </a:r>
          </a:p>
        </p:txBody>
      </p:sp>
      <p:sp>
        <p:nvSpPr>
          <p:cNvPr id="17" name="TextBox 16">
            <a:extLst>
              <a:ext uri="{FF2B5EF4-FFF2-40B4-BE49-F238E27FC236}">
                <a16:creationId xmlns:a16="http://schemas.microsoft.com/office/drawing/2014/main" id="{D2436F96-82D8-4D0E-97F8-27B928D301C5}"/>
              </a:ext>
            </a:extLst>
          </p:cNvPr>
          <p:cNvSpPr txBox="1"/>
          <p:nvPr/>
        </p:nvSpPr>
        <p:spPr>
          <a:xfrm>
            <a:off x="1064998" y="2059974"/>
            <a:ext cx="2872779"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kommt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von …</a:t>
            </a:r>
          </a:p>
        </p:txBody>
      </p:sp>
      <p:sp>
        <p:nvSpPr>
          <p:cNvPr id="18" name="Rectangle 17">
            <a:extLst>
              <a:ext uri="{FF2B5EF4-FFF2-40B4-BE49-F238E27FC236}">
                <a16:creationId xmlns:a16="http://schemas.microsoft.com/office/drawing/2014/main" id="{220CBCEA-FBFA-4953-8DA9-CD1EEE1B0068}"/>
              </a:ext>
            </a:extLst>
          </p:cNvPr>
          <p:cNvSpPr/>
          <p:nvPr/>
        </p:nvSpPr>
        <p:spPr>
          <a:xfrm>
            <a:off x="272392" y="2078263"/>
            <a:ext cx="550808" cy="45671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D2BF162D-E53D-4561-BD0E-0D843E5E3D5C}"/>
              </a:ext>
            </a:extLst>
          </p:cNvPr>
          <p:cNvSpPr txBox="1"/>
          <p:nvPr/>
        </p:nvSpPr>
        <p:spPr>
          <a:xfrm>
            <a:off x="224625" y="2053800"/>
            <a:ext cx="646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R3:</a:t>
            </a:r>
          </a:p>
        </p:txBody>
      </p:sp>
      <p:sp>
        <p:nvSpPr>
          <p:cNvPr id="20" name="Rectangle 19">
            <a:extLst>
              <a:ext uri="{FF2B5EF4-FFF2-40B4-BE49-F238E27FC236}">
                <a16:creationId xmlns:a16="http://schemas.microsoft.com/office/drawing/2014/main" id="{72467827-FC55-4B55-BF8E-2DA66308B21D}"/>
              </a:ext>
            </a:extLst>
          </p:cNvPr>
          <p:cNvSpPr/>
          <p:nvPr/>
        </p:nvSpPr>
        <p:spPr>
          <a:xfrm>
            <a:off x="4617832" y="2072065"/>
            <a:ext cx="2074772" cy="460800"/>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A0C01A34-A24D-4E86-86D0-E981A266D5CA}"/>
              </a:ext>
            </a:extLst>
          </p:cNvPr>
          <p:cNvSpPr txBox="1"/>
          <p:nvPr/>
        </p:nvSpPr>
        <p:spPr>
          <a:xfrm>
            <a:off x="4665599" y="2059974"/>
            <a:ext cx="20747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Ort</a:t>
            </a:r>
          </a:p>
        </p:txBody>
      </p:sp>
      <p:sp>
        <p:nvSpPr>
          <p:cNvPr id="22" name="Rectangle 21">
            <a:extLst>
              <a:ext uri="{FF2B5EF4-FFF2-40B4-BE49-F238E27FC236}">
                <a16:creationId xmlns:a16="http://schemas.microsoft.com/office/drawing/2014/main" id="{1146CAD0-F90E-477F-B2A4-7FD20E24069F}"/>
              </a:ext>
            </a:extLst>
          </p:cNvPr>
          <p:cNvSpPr/>
          <p:nvPr/>
        </p:nvSpPr>
        <p:spPr>
          <a:xfrm>
            <a:off x="7559580" y="2053800"/>
            <a:ext cx="1431264" cy="460800"/>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475242C4-5A46-487E-A613-1E3A93ED2CBE}"/>
              </a:ext>
            </a:extLst>
          </p:cNvPr>
          <p:cNvSpPr txBox="1"/>
          <p:nvPr/>
        </p:nvSpPr>
        <p:spPr>
          <a:xfrm>
            <a:off x="7562639" y="2090752"/>
            <a:ext cx="142514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r>
              <a:rPr kumimoji="0" lang="en-GB" sz="2200" b="1" i="0" u="none" strike="noStrike" kern="1200" cap="none" spc="0" normalizeH="0" baseline="0" noProof="0" dirty="0">
                <a:ln>
                  <a:noFill/>
                </a:ln>
                <a:solidFill>
                  <a:srgbClr val="DAA520"/>
                </a:solidFill>
                <a:effectLst/>
                <a:uLnTx/>
                <a:uFillTx/>
                <a:latin typeface="Century Gothic" panose="020F0302020204030204"/>
                <a:ea typeface="+mn-ea"/>
                <a:cs typeface="+mn-cs"/>
              </a:rPr>
              <a:t>er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Insel</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43CA7B66-40A2-429A-BACE-4296DCA78F4A}"/>
              </a:ext>
            </a:extLst>
          </p:cNvPr>
          <p:cNvSpPr/>
          <p:nvPr/>
        </p:nvSpPr>
        <p:spPr>
          <a:xfrm>
            <a:off x="9721373" y="2053800"/>
            <a:ext cx="2086282" cy="460800"/>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207DE743-75E5-461B-BFB1-5A9AE1BE96BB}"/>
              </a:ext>
            </a:extLst>
          </p:cNvPr>
          <p:cNvSpPr txBox="1"/>
          <p:nvPr/>
        </p:nvSpPr>
        <p:spPr>
          <a:xfrm>
            <a:off x="9774174" y="2053800"/>
            <a:ext cx="2086281" cy="431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GB"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em</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Haus</a:t>
            </a:r>
          </a:p>
        </p:txBody>
      </p:sp>
      <p:sp>
        <p:nvSpPr>
          <p:cNvPr id="26" name="TextBox 25">
            <a:extLst>
              <a:ext uri="{FF2B5EF4-FFF2-40B4-BE49-F238E27FC236}">
                <a16:creationId xmlns:a16="http://schemas.microsoft.com/office/drawing/2014/main" id="{4BB9B1AB-B667-4DD2-9370-13D2A81DC5EA}"/>
              </a:ext>
            </a:extLst>
          </p:cNvPr>
          <p:cNvSpPr txBox="1"/>
          <p:nvPr/>
        </p:nvSpPr>
        <p:spPr>
          <a:xfrm>
            <a:off x="180000" y="1319668"/>
            <a:ext cx="11779200" cy="461665"/>
          </a:xfrm>
          <a:prstGeom prst="rect">
            <a:avLst/>
          </a:prstGeom>
          <a:noFill/>
        </p:spPr>
        <p:txBody>
          <a:bodyPr wrap="square" rtlCol="0">
            <a:spAutoFit/>
          </a:bodyPr>
          <a:lstStyle/>
          <a:p>
            <a:r>
              <a:rPr lang="en-US" sz="2400" dirty="0">
                <a:solidFill>
                  <a:schemeClr val="accent5">
                    <a:lumMod val="50000"/>
                  </a:schemeClr>
                </a:solidFill>
              </a:rPr>
              <a:t>You know another word meaning ‘</a:t>
            </a:r>
            <a:r>
              <a:rPr lang="en-US" sz="2400" b="1" dirty="0">
                <a:solidFill>
                  <a:schemeClr val="accent5">
                    <a:lumMod val="50000"/>
                  </a:schemeClr>
                </a:solidFill>
              </a:rPr>
              <a:t>from</a:t>
            </a:r>
            <a:r>
              <a:rPr lang="en-US" sz="2400" dirty="0">
                <a:solidFill>
                  <a:schemeClr val="accent5">
                    <a:lumMod val="50000"/>
                  </a:schemeClr>
                </a:solidFill>
              </a:rPr>
              <a:t>’ which is followed by the dative case:</a:t>
            </a:r>
          </a:p>
        </p:txBody>
      </p:sp>
      <p:grpSp>
        <p:nvGrpSpPr>
          <p:cNvPr id="8" name="Group 7">
            <a:extLst>
              <a:ext uri="{FF2B5EF4-FFF2-40B4-BE49-F238E27FC236}">
                <a16:creationId xmlns:a16="http://schemas.microsoft.com/office/drawing/2014/main" id="{D066DA85-60F0-45B8-920D-05C66BD1A3C1}"/>
              </a:ext>
            </a:extLst>
          </p:cNvPr>
          <p:cNvGrpSpPr/>
          <p:nvPr/>
        </p:nvGrpSpPr>
        <p:grpSpPr>
          <a:xfrm>
            <a:off x="5294736" y="2682813"/>
            <a:ext cx="6072618" cy="736187"/>
            <a:chOff x="5294736" y="2725676"/>
            <a:chExt cx="6072618" cy="736187"/>
          </a:xfrm>
        </p:grpSpPr>
        <p:grpSp>
          <p:nvGrpSpPr>
            <p:cNvPr id="27" name="Group 26" descr="Woman walking away from the house">
              <a:extLst>
                <a:ext uri="{FF2B5EF4-FFF2-40B4-BE49-F238E27FC236}">
                  <a16:creationId xmlns:a16="http://schemas.microsoft.com/office/drawing/2014/main" id="{776F7572-A53B-44C6-9BF2-238663C598F2}"/>
                </a:ext>
              </a:extLst>
            </p:cNvPr>
            <p:cNvGrpSpPr/>
            <p:nvPr/>
          </p:nvGrpSpPr>
          <p:grpSpPr>
            <a:xfrm>
              <a:off x="10554240" y="2725677"/>
              <a:ext cx="813114" cy="736186"/>
              <a:chOff x="7835694" y="4244755"/>
              <a:chExt cx="1942435" cy="1890108"/>
            </a:xfrm>
          </p:grpSpPr>
          <p:pic>
            <p:nvPicPr>
              <p:cNvPr id="28" name="Picture 6" descr="House, Icon, Symbol, Architecture, Roof, Window, Door">
                <a:extLst>
                  <a:ext uri="{FF2B5EF4-FFF2-40B4-BE49-F238E27FC236}">
                    <a16:creationId xmlns:a16="http://schemas.microsoft.com/office/drawing/2014/main" id="{4F57B986-D8F8-4A70-8873-2B97AAF8829E}"/>
                  </a:ext>
                </a:extLst>
              </p:cNvPr>
              <p:cNvPicPr>
                <a:picLocks noChangeAspect="1" noChangeArrowheads="1"/>
              </p:cNvPicPr>
              <p:nvPr/>
            </p:nvPicPr>
            <p:blipFill rotWithShape="1">
              <a:blip r:embed="rId5" cstate="print">
                <a:clrChange>
                  <a:clrFrom>
                    <a:srgbClr val="F8F6DA"/>
                  </a:clrFrom>
                  <a:clrTo>
                    <a:srgbClr val="F8F6DA">
                      <a:alpha val="0"/>
                    </a:srgbClr>
                  </a:clrTo>
                </a:clrChange>
                <a:extLst>
                  <a:ext uri="{28A0092B-C50C-407E-A947-70E740481C1C}">
                    <a14:useLocalDpi xmlns:a14="http://schemas.microsoft.com/office/drawing/2010/main" val="0"/>
                  </a:ext>
                </a:extLst>
              </a:blip>
              <a:srcRect t="20668"/>
              <a:stretch/>
            </p:blipFill>
            <p:spPr bwMode="auto">
              <a:xfrm>
                <a:off x="7835694" y="4244755"/>
                <a:ext cx="1942435" cy="15409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Walking, Gesture, Hand, Action, Girl">
                <a:extLst>
                  <a:ext uri="{FF2B5EF4-FFF2-40B4-BE49-F238E27FC236}">
                    <a16:creationId xmlns:a16="http://schemas.microsoft.com/office/drawing/2014/main" id="{6824F09D-0BFF-4772-ABED-7C1FD9EE237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20001" y="5410386"/>
                <a:ext cx="458125" cy="724477"/>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Coconut Tree, Palm Tree, Dune, Tree">
              <a:extLst>
                <a:ext uri="{FF2B5EF4-FFF2-40B4-BE49-F238E27FC236}">
                  <a16:creationId xmlns:a16="http://schemas.microsoft.com/office/drawing/2014/main" id="{1C9ECA05-73AD-4280-97C4-4C01289196A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29588" y="2725676"/>
              <a:ext cx="418221" cy="58758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ap, Pin, Icon, Map Pin, Travel">
              <a:extLst>
                <a:ext uri="{FF2B5EF4-FFF2-40B4-BE49-F238E27FC236}">
                  <a16:creationId xmlns:a16="http://schemas.microsoft.com/office/drawing/2014/main" id="{AEEF5B4E-B58E-4E61-9213-2D5B1E84254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94736" y="2801493"/>
              <a:ext cx="828423" cy="471799"/>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EC6C26C4-CB13-4577-873C-B449AE6ADF38}"/>
              </a:ext>
            </a:extLst>
          </p:cNvPr>
          <p:cNvSpPr txBox="1"/>
          <p:nvPr/>
        </p:nvSpPr>
        <p:spPr>
          <a:xfrm>
            <a:off x="180000" y="3497257"/>
            <a:ext cx="11779200" cy="461665"/>
          </a:xfrm>
          <a:prstGeom prst="rect">
            <a:avLst/>
          </a:prstGeom>
          <a:noFill/>
        </p:spPr>
        <p:txBody>
          <a:bodyPr wrap="square" rtlCol="0">
            <a:spAutoFit/>
          </a:bodyPr>
          <a:lstStyle/>
          <a:p>
            <a:r>
              <a:rPr lang="en-US" sz="2400" b="1" dirty="0">
                <a:solidFill>
                  <a:schemeClr val="accent5">
                    <a:lumMod val="50000"/>
                  </a:schemeClr>
                </a:solidFill>
              </a:rPr>
              <a:t>‘Von’ </a:t>
            </a:r>
            <a:r>
              <a:rPr lang="en-US" sz="2400" dirty="0">
                <a:solidFill>
                  <a:schemeClr val="accent5">
                    <a:lumMod val="50000"/>
                  </a:schemeClr>
                </a:solidFill>
              </a:rPr>
              <a:t>means </a:t>
            </a:r>
            <a:r>
              <a:rPr lang="en-US" sz="2400" b="1" dirty="0">
                <a:solidFill>
                  <a:schemeClr val="accent5">
                    <a:lumMod val="50000"/>
                  </a:schemeClr>
                </a:solidFill>
              </a:rPr>
              <a:t>‘from’ </a:t>
            </a:r>
            <a:r>
              <a:rPr lang="en-US" sz="2400" dirty="0">
                <a:solidFill>
                  <a:schemeClr val="accent5">
                    <a:lumMod val="50000"/>
                  </a:schemeClr>
                </a:solidFill>
              </a:rPr>
              <a:t>when talking about </a:t>
            </a:r>
            <a:r>
              <a:rPr lang="en-GB" sz="2400" b="1" dirty="0">
                <a:solidFill>
                  <a:schemeClr val="accent5">
                    <a:lumMod val="50000"/>
                  </a:schemeClr>
                </a:solidFill>
              </a:rPr>
              <a:t>a starting point </a:t>
            </a:r>
            <a:r>
              <a:rPr lang="en-GB" sz="2400" dirty="0">
                <a:solidFill>
                  <a:schemeClr val="accent5">
                    <a:lumMod val="50000"/>
                  </a:schemeClr>
                </a:solidFill>
              </a:rPr>
              <a:t>in a journey:</a:t>
            </a:r>
            <a:endParaRPr lang="en-US" sz="2400" b="1" dirty="0">
              <a:solidFill>
                <a:schemeClr val="accent5">
                  <a:lumMod val="50000"/>
                </a:schemeClr>
              </a:solidFill>
            </a:endParaRPr>
          </a:p>
        </p:txBody>
      </p:sp>
      <p:sp>
        <p:nvSpPr>
          <p:cNvPr id="34" name="TextBox 33">
            <a:extLst>
              <a:ext uri="{FF2B5EF4-FFF2-40B4-BE49-F238E27FC236}">
                <a16:creationId xmlns:a16="http://schemas.microsoft.com/office/drawing/2014/main" id="{CCC18203-E8A5-4402-AA12-106F3031DCD3}"/>
              </a:ext>
            </a:extLst>
          </p:cNvPr>
          <p:cNvSpPr txBox="1"/>
          <p:nvPr/>
        </p:nvSpPr>
        <p:spPr>
          <a:xfrm>
            <a:off x="180000" y="4147480"/>
            <a:ext cx="11779200" cy="461665"/>
          </a:xfrm>
          <a:prstGeom prst="rect">
            <a:avLst/>
          </a:prstGeom>
          <a:noFill/>
        </p:spPr>
        <p:txBody>
          <a:bodyPr wrap="square" rtlCol="0">
            <a:spAutoFit/>
          </a:bodyPr>
          <a:lstStyle/>
          <a:p>
            <a:r>
              <a:rPr lang="en-GB" sz="2400" dirty="0">
                <a:solidFill>
                  <a:srgbClr val="4472C4">
                    <a:lumMod val="50000"/>
                  </a:srgbClr>
                </a:solidFill>
              </a:rPr>
              <a:t>Er </a:t>
            </a:r>
            <a:r>
              <a:rPr lang="en-GB" sz="2400" dirty="0" err="1">
                <a:solidFill>
                  <a:srgbClr val="4472C4">
                    <a:lumMod val="50000"/>
                  </a:srgbClr>
                </a:solidFill>
              </a:rPr>
              <a:t>kommt</a:t>
            </a:r>
            <a:r>
              <a:rPr lang="en-GB" sz="2400" dirty="0">
                <a:solidFill>
                  <a:srgbClr val="4472C4">
                    <a:lumMod val="50000"/>
                  </a:srgbClr>
                </a:solidFill>
              </a:rPr>
              <a:t> </a:t>
            </a:r>
            <a:r>
              <a:rPr lang="en-GB" sz="2400" b="1" dirty="0">
                <a:solidFill>
                  <a:srgbClr val="4472C4">
                    <a:lumMod val="50000"/>
                  </a:srgbClr>
                </a:solidFill>
              </a:rPr>
              <a:t>von </a:t>
            </a:r>
            <a:r>
              <a:rPr lang="en-GB" sz="2400" dirty="0">
                <a:solidFill>
                  <a:srgbClr val="4472C4">
                    <a:lumMod val="50000"/>
                  </a:srgbClr>
                </a:solidFill>
              </a:rPr>
              <a:t>Berlin (und </a:t>
            </a:r>
            <a:r>
              <a:rPr lang="en-GB" sz="2400" dirty="0" err="1">
                <a:solidFill>
                  <a:srgbClr val="4472C4">
                    <a:lumMod val="50000"/>
                  </a:srgbClr>
                </a:solidFill>
              </a:rPr>
              <a:t>fährt</a:t>
            </a:r>
            <a:r>
              <a:rPr lang="en-GB" sz="2400" dirty="0">
                <a:solidFill>
                  <a:srgbClr val="4472C4">
                    <a:lumMod val="50000"/>
                  </a:srgbClr>
                </a:solidFill>
              </a:rPr>
              <a:t> </a:t>
            </a:r>
            <a:r>
              <a:rPr lang="en-GB" sz="2400" dirty="0" err="1">
                <a:solidFill>
                  <a:srgbClr val="4472C4">
                    <a:lumMod val="50000"/>
                  </a:srgbClr>
                </a:solidFill>
              </a:rPr>
              <a:t>nach</a:t>
            </a:r>
            <a:r>
              <a:rPr lang="en-GB" sz="2400" dirty="0">
                <a:solidFill>
                  <a:srgbClr val="4472C4">
                    <a:lumMod val="50000"/>
                  </a:srgbClr>
                </a:solidFill>
              </a:rPr>
              <a:t> München).</a:t>
            </a:r>
            <a:endParaRPr lang="en-US" sz="2400" b="1" dirty="0">
              <a:solidFill>
                <a:schemeClr val="accent5">
                  <a:lumMod val="50000"/>
                </a:schemeClr>
              </a:solidFill>
            </a:endParaRPr>
          </a:p>
        </p:txBody>
      </p:sp>
      <p:grpSp>
        <p:nvGrpSpPr>
          <p:cNvPr id="35" name="Group 34" descr="Berlin to München">
            <a:extLst>
              <a:ext uri="{FF2B5EF4-FFF2-40B4-BE49-F238E27FC236}">
                <a16:creationId xmlns:a16="http://schemas.microsoft.com/office/drawing/2014/main" id="{E8A45D84-3697-4885-AE4E-A5AF78B3269E}"/>
              </a:ext>
            </a:extLst>
          </p:cNvPr>
          <p:cNvGrpSpPr/>
          <p:nvPr/>
        </p:nvGrpSpPr>
        <p:grpSpPr>
          <a:xfrm>
            <a:off x="7686597" y="3930433"/>
            <a:ext cx="4069551" cy="954497"/>
            <a:chOff x="7153571" y="3085284"/>
            <a:chExt cx="4369753" cy="1116857"/>
          </a:xfrm>
        </p:grpSpPr>
        <p:pic>
          <p:nvPicPr>
            <p:cNvPr id="36" name="Picture 4" descr="Munich, Town Sign, City Limits Sign">
              <a:extLst>
                <a:ext uri="{FF2B5EF4-FFF2-40B4-BE49-F238E27FC236}">
                  <a16:creationId xmlns:a16="http://schemas.microsoft.com/office/drawing/2014/main" id="{D2B77B2F-95D3-4FFF-8450-BEBBB23945F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13054" y="3442830"/>
              <a:ext cx="1110270" cy="72178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Berlin, Town Sign, City Limits Sign">
              <a:extLst>
                <a:ext uri="{FF2B5EF4-FFF2-40B4-BE49-F238E27FC236}">
                  <a16:creationId xmlns:a16="http://schemas.microsoft.com/office/drawing/2014/main" id="{1AD89C56-7890-44E9-AD1F-1C348B2ECD9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53571" y="3464201"/>
              <a:ext cx="1135125" cy="73794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Train, High Speed Train, Locomotive">
              <a:extLst>
                <a:ext uri="{FF2B5EF4-FFF2-40B4-BE49-F238E27FC236}">
                  <a16:creationId xmlns:a16="http://schemas.microsoft.com/office/drawing/2014/main" id="{CA27B350-0DD0-48BB-A2B2-AA4010198390}"/>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0577" b="20270"/>
            <a:stretch/>
          </p:blipFill>
          <p:spPr bwMode="auto">
            <a:xfrm>
              <a:off x="8411071" y="3085284"/>
              <a:ext cx="1879607" cy="1079328"/>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TextBox 38">
            <a:extLst>
              <a:ext uri="{FF2B5EF4-FFF2-40B4-BE49-F238E27FC236}">
                <a16:creationId xmlns:a16="http://schemas.microsoft.com/office/drawing/2014/main" id="{32E8A5CB-A0E1-44EF-8D47-296EBF58DD42}"/>
              </a:ext>
            </a:extLst>
          </p:cNvPr>
          <p:cNvSpPr txBox="1"/>
          <p:nvPr/>
        </p:nvSpPr>
        <p:spPr>
          <a:xfrm>
            <a:off x="180000" y="4609145"/>
            <a:ext cx="11779200" cy="461665"/>
          </a:xfrm>
          <a:prstGeom prst="rect">
            <a:avLst/>
          </a:prstGeom>
          <a:noFill/>
        </p:spPr>
        <p:txBody>
          <a:bodyPr wrap="square" rtlCol="0">
            <a:spAutoFit/>
          </a:bodyPr>
          <a:lstStyle/>
          <a:p>
            <a:r>
              <a:rPr lang="en-GB" sz="2400" dirty="0">
                <a:solidFill>
                  <a:srgbClr val="4472C4">
                    <a:lumMod val="50000"/>
                  </a:srgbClr>
                </a:solidFill>
              </a:rPr>
              <a:t>He’s coming from Berlin (and going to Munich). </a:t>
            </a:r>
            <a:endParaRPr lang="en-US" sz="2400" b="1" dirty="0">
              <a:solidFill>
                <a:schemeClr val="accent5">
                  <a:lumMod val="50000"/>
                </a:schemeClr>
              </a:solidFill>
            </a:endParaRPr>
          </a:p>
        </p:txBody>
      </p:sp>
      <p:sp>
        <p:nvSpPr>
          <p:cNvPr id="40" name="TextBox 39">
            <a:extLst>
              <a:ext uri="{FF2B5EF4-FFF2-40B4-BE49-F238E27FC236}">
                <a16:creationId xmlns:a16="http://schemas.microsoft.com/office/drawing/2014/main" id="{44126446-89A1-4D51-B280-90628D86E576}"/>
              </a:ext>
            </a:extLst>
          </p:cNvPr>
          <p:cNvSpPr txBox="1"/>
          <p:nvPr/>
        </p:nvSpPr>
        <p:spPr>
          <a:xfrm>
            <a:off x="180000" y="5174082"/>
            <a:ext cx="11779200" cy="461665"/>
          </a:xfrm>
          <a:prstGeom prst="rect">
            <a:avLst/>
          </a:prstGeom>
          <a:noFill/>
        </p:spPr>
        <p:txBody>
          <a:bodyPr wrap="square" rtlCol="0">
            <a:spAutoFit/>
          </a:bodyPr>
          <a:lstStyle/>
          <a:p>
            <a:r>
              <a:rPr lang="en-GB" sz="2400" dirty="0">
                <a:solidFill>
                  <a:srgbClr val="4472C4">
                    <a:lumMod val="50000"/>
                  </a:srgbClr>
                </a:solidFill>
              </a:rPr>
              <a:t>Er </a:t>
            </a:r>
            <a:r>
              <a:rPr lang="en-GB" sz="2400" dirty="0" err="1">
                <a:solidFill>
                  <a:srgbClr val="4472C4">
                    <a:lumMod val="50000"/>
                  </a:srgbClr>
                </a:solidFill>
              </a:rPr>
              <a:t>kommt</a:t>
            </a:r>
            <a:r>
              <a:rPr lang="en-GB" sz="2400" dirty="0">
                <a:solidFill>
                  <a:srgbClr val="4472C4">
                    <a:lumMod val="50000"/>
                  </a:srgbClr>
                </a:solidFill>
              </a:rPr>
              <a:t> </a:t>
            </a:r>
            <a:r>
              <a:rPr lang="en-GB" sz="2400" b="1" dirty="0" err="1">
                <a:solidFill>
                  <a:srgbClr val="4472C4">
                    <a:lumMod val="50000"/>
                  </a:srgbClr>
                </a:solidFill>
              </a:rPr>
              <a:t>aus</a:t>
            </a:r>
            <a:r>
              <a:rPr lang="en-GB" sz="2400" b="1" dirty="0">
                <a:solidFill>
                  <a:srgbClr val="4472C4">
                    <a:lumMod val="50000"/>
                  </a:srgbClr>
                </a:solidFill>
              </a:rPr>
              <a:t> </a:t>
            </a:r>
            <a:r>
              <a:rPr lang="en-GB" sz="2400" dirty="0">
                <a:solidFill>
                  <a:srgbClr val="4472C4">
                    <a:lumMod val="50000"/>
                  </a:srgbClr>
                </a:solidFill>
              </a:rPr>
              <a:t>Berlin.</a:t>
            </a:r>
            <a:endParaRPr lang="en-US" sz="2400" b="1" dirty="0">
              <a:solidFill>
                <a:schemeClr val="accent5">
                  <a:lumMod val="50000"/>
                </a:schemeClr>
              </a:solidFill>
            </a:endParaRPr>
          </a:p>
        </p:txBody>
      </p:sp>
      <p:sp>
        <p:nvSpPr>
          <p:cNvPr id="41" name="TextBox 40">
            <a:extLst>
              <a:ext uri="{FF2B5EF4-FFF2-40B4-BE49-F238E27FC236}">
                <a16:creationId xmlns:a16="http://schemas.microsoft.com/office/drawing/2014/main" id="{E5B41948-BDB2-43C8-A2E1-8EB1A4F65686}"/>
              </a:ext>
            </a:extLst>
          </p:cNvPr>
          <p:cNvSpPr txBox="1"/>
          <p:nvPr/>
        </p:nvSpPr>
        <p:spPr>
          <a:xfrm>
            <a:off x="180000" y="5635747"/>
            <a:ext cx="11779200" cy="461665"/>
          </a:xfrm>
          <a:prstGeom prst="rect">
            <a:avLst/>
          </a:prstGeom>
          <a:noFill/>
        </p:spPr>
        <p:txBody>
          <a:bodyPr wrap="square" rtlCol="0">
            <a:spAutoFit/>
          </a:bodyPr>
          <a:lstStyle/>
          <a:p>
            <a:r>
              <a:rPr lang="en-GB" sz="2400" dirty="0">
                <a:solidFill>
                  <a:srgbClr val="4472C4">
                    <a:lumMod val="50000"/>
                  </a:srgbClr>
                </a:solidFill>
              </a:rPr>
              <a:t>He comes from Berlin (it is his hometown). </a:t>
            </a:r>
            <a:endParaRPr lang="en-US" sz="2400" b="1" dirty="0">
              <a:solidFill>
                <a:schemeClr val="accent5">
                  <a:lumMod val="50000"/>
                </a:schemeClr>
              </a:solidFill>
            </a:endParaRPr>
          </a:p>
        </p:txBody>
      </p:sp>
      <p:pic>
        <p:nvPicPr>
          <p:cNvPr id="42" name="Picture 2" descr="Berlin skyline at night">
            <a:extLst>
              <a:ext uri="{FF2B5EF4-FFF2-40B4-BE49-F238E27FC236}">
                <a16:creationId xmlns:a16="http://schemas.microsoft.com/office/drawing/2014/main" id="{47024DA9-760F-4919-B60B-2EE00FAAE3D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68293" y="5207736"/>
            <a:ext cx="2129305" cy="1064653"/>
          </a:xfrm>
          <a:prstGeom prst="rect">
            <a:avLst/>
          </a:prstGeom>
          <a:noFill/>
          <a:extLst>
            <a:ext uri="{909E8E84-426E-40DD-AFC4-6F175D3DCCD1}">
              <a14:hiddenFill xmlns:a14="http://schemas.microsoft.com/office/drawing/2010/main">
                <a:solidFill>
                  <a:srgbClr val="FFFFFF"/>
                </a:solidFill>
              </a14:hiddenFill>
            </a:ext>
          </a:extLst>
        </p:spPr>
      </p:pic>
      <p:sp>
        <p:nvSpPr>
          <p:cNvPr id="43" name="Rounded Rectangular Callout 1">
            <a:extLst>
              <a:ext uri="{FF2B5EF4-FFF2-40B4-BE49-F238E27FC236}">
                <a16:creationId xmlns:a16="http://schemas.microsoft.com/office/drawing/2014/main" id="{4336F48E-9172-447A-9DB2-BB0DFC178DDA}"/>
              </a:ext>
            </a:extLst>
          </p:cNvPr>
          <p:cNvSpPr/>
          <p:nvPr/>
        </p:nvSpPr>
        <p:spPr>
          <a:xfrm>
            <a:off x="1669599" y="2735880"/>
            <a:ext cx="2872779" cy="653514"/>
          </a:xfrm>
          <a:prstGeom prst="wedgeRoundRectCallout">
            <a:avLst>
              <a:gd name="adj1" fmla="val 378"/>
              <a:gd name="adj2" fmla="val 71610"/>
              <a:gd name="adj3" fmla="val 16667"/>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place of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departure</a:t>
            </a:r>
          </a:p>
        </p:txBody>
      </p:sp>
      <p:sp>
        <p:nvSpPr>
          <p:cNvPr id="44" name="Rounded Rectangular Callout 1">
            <a:extLst>
              <a:ext uri="{FF2B5EF4-FFF2-40B4-BE49-F238E27FC236}">
                <a16:creationId xmlns:a16="http://schemas.microsoft.com/office/drawing/2014/main" id="{3439F622-C4E9-4E84-98F1-83C194560B3B}"/>
              </a:ext>
            </a:extLst>
          </p:cNvPr>
          <p:cNvSpPr/>
          <p:nvPr/>
        </p:nvSpPr>
        <p:spPr>
          <a:xfrm>
            <a:off x="3285368" y="5070810"/>
            <a:ext cx="2277557" cy="579342"/>
          </a:xfrm>
          <a:prstGeom prst="wedgeRoundRectCallout">
            <a:avLst>
              <a:gd name="adj1" fmla="val -92560"/>
              <a:gd name="adj2" fmla="val -11791"/>
              <a:gd name="adj3" fmla="val 16667"/>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place of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origin</a:t>
            </a:r>
          </a:p>
        </p:txBody>
      </p:sp>
      <p:sp>
        <p:nvSpPr>
          <p:cNvPr id="45" name="Rounded Rectangle 11">
            <a:extLst>
              <a:ext uri="{FF2B5EF4-FFF2-40B4-BE49-F238E27FC236}">
                <a16:creationId xmlns:a16="http://schemas.microsoft.com/office/drawing/2014/main" id="{E0A0DD86-5754-4D57-B7CF-8B340215F000}"/>
              </a:ext>
            </a:extLst>
          </p:cNvPr>
          <p:cNvSpPr/>
          <p:nvPr/>
        </p:nvSpPr>
        <p:spPr>
          <a:xfrm>
            <a:off x="10316434" y="247046"/>
            <a:ext cx="1642765" cy="4616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317593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22" presetClass="entr" presetSubtype="8"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0"/>
                                        </p:tgtEl>
                                        <p:attrNameLst>
                                          <p:attrName>style.visibility</p:attrName>
                                        </p:attrNameLst>
                                      </p:cBhvr>
                                      <p:to>
                                        <p:strVal val="visible"/>
                                      </p:to>
                                    </p:set>
                                  </p:childTnLst>
                                </p:cTn>
                              </p:par>
                              <p:par>
                                <p:cTn id="48" presetID="22" presetClass="entr" presetSubtype="4" fill="hold"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wipe(down)">
                                      <p:cBhvr>
                                        <p:cTn id="50" dur="500"/>
                                        <p:tgtEl>
                                          <p:spTgt spid="42"/>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0" grpId="0" animBg="1"/>
      <p:bldP spid="21" grpId="0"/>
      <p:bldP spid="22" grpId="0" animBg="1"/>
      <p:bldP spid="23" grpId="0"/>
      <p:bldP spid="24" grpId="0" animBg="1"/>
      <p:bldP spid="25" grpId="0"/>
      <p:bldP spid="26" grpId="0"/>
      <p:bldP spid="33" grpId="0"/>
      <p:bldP spid="34" grpId="0"/>
      <p:bldP spid="39" grpId="0"/>
      <p:bldP spid="40" grpId="0"/>
      <p:bldP spid="41" grpId="0"/>
      <p:bldP spid="43" grpId="0" animBg="1"/>
      <p:bldP spid="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09539"/>
            <a:ext cx="6807200" cy="869950"/>
          </a:xfrm>
          <a:prstGeom prst="rect">
            <a:avLst/>
          </a:prstGeom>
        </p:spPr>
      </p:pic>
      <p:sp>
        <p:nvSpPr>
          <p:cNvPr id="4" name="Title 3"/>
          <p:cNvSpPr>
            <a:spLocks noGrp="1"/>
          </p:cNvSpPr>
          <p:nvPr>
            <p:ph type="title"/>
          </p:nvPr>
        </p:nvSpPr>
        <p:spPr>
          <a:xfrm>
            <a:off x="1" y="294041"/>
            <a:ext cx="6096000" cy="707849"/>
          </a:xfrm>
        </p:spPr>
        <p:txBody>
          <a:bodyPr>
            <a:noAutofit/>
          </a:bodyPr>
          <a:lstStyle/>
          <a:p>
            <a:r>
              <a:rPr lang="en-GB" sz="2800" b="1" dirty="0" err="1">
                <a:solidFill>
                  <a:schemeClr val="bg1"/>
                </a:solidFill>
              </a:rPr>
              <a:t>Woher</a:t>
            </a:r>
            <a:r>
              <a:rPr lang="en-GB" sz="2800" b="1" dirty="0">
                <a:solidFill>
                  <a:schemeClr val="bg1"/>
                </a:solidFill>
              </a:rPr>
              <a:t> </a:t>
            </a:r>
            <a:r>
              <a:rPr lang="en-GB" sz="2800" b="1" dirty="0" err="1">
                <a:solidFill>
                  <a:schemeClr val="bg1"/>
                </a:solidFill>
              </a:rPr>
              <a:t>kommen</a:t>
            </a:r>
            <a:r>
              <a:rPr lang="en-GB" sz="2800" b="1" dirty="0">
                <a:solidFill>
                  <a:schemeClr val="bg1"/>
                </a:solidFill>
              </a:rPr>
              <a:t> </a:t>
            </a:r>
            <a:r>
              <a:rPr lang="en-GB" sz="2800" b="1" dirty="0" err="1">
                <a:solidFill>
                  <a:schemeClr val="bg1"/>
                </a:solidFill>
              </a:rPr>
              <a:t>sie</a:t>
            </a:r>
            <a:r>
              <a:rPr lang="en-GB" sz="2800" b="1" dirty="0">
                <a:solidFill>
                  <a:schemeClr val="bg1"/>
                </a:solidFill>
              </a:rPr>
              <a:t>? (</a:t>
            </a:r>
            <a:r>
              <a:rPr lang="en-GB" sz="2800" b="1" dirty="0" err="1">
                <a:solidFill>
                  <a:schemeClr val="bg1"/>
                </a:solidFill>
              </a:rPr>
              <a:t>aus</a:t>
            </a:r>
            <a:r>
              <a:rPr lang="en-GB" sz="2800" b="1" dirty="0">
                <a:solidFill>
                  <a:schemeClr val="bg1"/>
                </a:solidFill>
              </a:rPr>
              <a:t> vs von)</a:t>
            </a:r>
          </a:p>
        </p:txBody>
      </p:sp>
      <p:sp>
        <p:nvSpPr>
          <p:cNvPr id="7" name="Rounded Rectangle 11">
            <a:extLst>
              <a:ext uri="{FF2B5EF4-FFF2-40B4-BE49-F238E27FC236}">
                <a16:creationId xmlns:a16="http://schemas.microsoft.com/office/drawing/2014/main" id="{C3F50BE4-1C33-4A5C-8845-672B9E40B3AB}"/>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6">
            <a:extLst>
              <a:ext uri="{FF2B5EF4-FFF2-40B4-BE49-F238E27FC236}">
                <a16:creationId xmlns:a16="http://schemas.microsoft.com/office/drawing/2014/main" id="{55E2E043-67A8-464C-95B0-452A37EB84B5}"/>
              </a:ext>
            </a:extLst>
          </p:cNvPr>
          <p:cNvGraphicFramePr>
            <a:graphicFrameLocks noGrp="1"/>
          </p:cNvGraphicFramePr>
          <p:nvPr>
            <p:extLst>
              <p:ext uri="{D42A27DB-BD31-4B8C-83A1-F6EECF244321}">
                <p14:modId xmlns:p14="http://schemas.microsoft.com/office/powerpoint/2010/main" val="2942221530"/>
              </p:ext>
            </p:extLst>
          </p:nvPr>
        </p:nvGraphicFramePr>
        <p:xfrm>
          <a:off x="995818" y="1408089"/>
          <a:ext cx="9785933" cy="4473603"/>
        </p:xfrm>
        <a:graphic>
          <a:graphicData uri="http://schemas.openxmlformats.org/drawingml/2006/table">
            <a:tbl>
              <a:tblPr firstRow="1" bandRow="1">
                <a:tableStyleId>{00A15C55-8517-42AA-B614-E9B94910E393}</a:tableStyleId>
              </a:tblPr>
              <a:tblGrid>
                <a:gridCol w="480447">
                  <a:extLst>
                    <a:ext uri="{9D8B030D-6E8A-4147-A177-3AD203B41FA5}">
                      <a16:colId xmlns:a16="http://schemas.microsoft.com/office/drawing/2014/main" val="2607353726"/>
                    </a:ext>
                  </a:extLst>
                </a:gridCol>
                <a:gridCol w="3993148">
                  <a:extLst>
                    <a:ext uri="{9D8B030D-6E8A-4147-A177-3AD203B41FA5}">
                      <a16:colId xmlns:a16="http://schemas.microsoft.com/office/drawing/2014/main" val="1600817978"/>
                    </a:ext>
                  </a:extLst>
                </a:gridCol>
                <a:gridCol w="2656169">
                  <a:extLst>
                    <a:ext uri="{9D8B030D-6E8A-4147-A177-3AD203B41FA5}">
                      <a16:colId xmlns:a16="http://schemas.microsoft.com/office/drawing/2014/main" val="4128092149"/>
                    </a:ext>
                  </a:extLst>
                </a:gridCol>
                <a:gridCol w="2656169">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Option 1</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Option 2</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rgbClr val="115076"/>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rgbClr val="115076"/>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9" name="Action Button: Custom 16">
            <a:hlinkClick r:id="" action="ppaction://noaction" highlightClick="1">
              <a:snd r:embed="rId5" name="8.3.2.6 Slide 39 1b .wav"/>
            </a:hlinkClick>
            <a:extLst>
              <a:ext uri="{FF2B5EF4-FFF2-40B4-BE49-F238E27FC236}">
                <a16:creationId xmlns:a16="http://schemas.microsoft.com/office/drawing/2014/main" id="{39A7233F-2311-4753-A037-F8DAAB003075}"/>
              </a:ext>
            </a:extLst>
          </p:cNvPr>
          <p:cNvSpPr/>
          <p:nvPr/>
        </p:nvSpPr>
        <p:spPr>
          <a:xfrm>
            <a:off x="1039555" y="193521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6" name="TextBox 55">
            <a:extLst>
              <a:ext uri="{FF2B5EF4-FFF2-40B4-BE49-F238E27FC236}">
                <a16:creationId xmlns:a16="http://schemas.microsoft.com/office/drawing/2014/main" id="{6292397F-28F6-4175-ADFA-2A844D16204F}"/>
              </a:ext>
            </a:extLst>
          </p:cNvPr>
          <p:cNvSpPr txBox="1"/>
          <p:nvPr/>
        </p:nvSpPr>
        <p:spPr>
          <a:xfrm>
            <a:off x="1521345" y="1977644"/>
            <a:ext cx="3848273" cy="400110"/>
          </a:xfrm>
          <a:prstGeom prst="rect">
            <a:avLst/>
          </a:prstGeom>
          <a:noFill/>
        </p:spPr>
        <p:txBody>
          <a:bodyPr wrap="square" rtlCol="0">
            <a:spAutoFit/>
          </a:bodyPr>
          <a:lstStyle/>
          <a:p>
            <a:pPr algn="ctr"/>
            <a:r>
              <a:rPr lang="en-US" sz="2000" dirty="0">
                <a:solidFill>
                  <a:srgbClr val="104F75"/>
                </a:solidFill>
                <a:latin typeface="Century Gothic" panose="020F0302020204030204"/>
              </a:rPr>
              <a:t>Die </a:t>
            </a:r>
            <a:r>
              <a:rPr lang="en-US" sz="2000" dirty="0" err="1">
                <a:solidFill>
                  <a:srgbClr val="104F75"/>
                </a:solidFill>
                <a:latin typeface="Century Gothic" panose="020F0302020204030204"/>
              </a:rPr>
              <a:t>Mechanikerin</a:t>
            </a:r>
            <a:r>
              <a:rPr lang="en-US" sz="2000" dirty="0">
                <a:solidFill>
                  <a:srgbClr val="104F75"/>
                </a:solidFill>
                <a:latin typeface="Century Gothic" panose="020F0302020204030204"/>
              </a:rPr>
              <a:t> </a:t>
            </a:r>
            <a:r>
              <a:rPr lang="en-US" sz="2000" dirty="0" err="1">
                <a:solidFill>
                  <a:srgbClr val="104F75"/>
                </a:solidFill>
                <a:latin typeface="Century Gothic" panose="020F0302020204030204"/>
              </a:rPr>
              <a:t>kommt</a:t>
            </a:r>
            <a:r>
              <a:rPr lang="en-US" sz="2000" dirty="0">
                <a:solidFill>
                  <a:srgbClr val="104F75"/>
                </a:solidFill>
                <a:latin typeface="Century Gothic" panose="020F0302020204030204"/>
              </a:rPr>
              <a:t> von</a:t>
            </a:r>
            <a:endParaRPr lang="fr-FR" sz="2000" dirty="0">
              <a:solidFill>
                <a:srgbClr val="104F75"/>
              </a:solidFill>
            </a:endParaRPr>
          </a:p>
        </p:txBody>
      </p:sp>
      <p:sp>
        <p:nvSpPr>
          <p:cNvPr id="2" name="TextBox 1">
            <a:extLst>
              <a:ext uri="{FF2B5EF4-FFF2-40B4-BE49-F238E27FC236}">
                <a16:creationId xmlns:a16="http://schemas.microsoft.com/office/drawing/2014/main" id="{323555DE-915F-4A21-BF0A-8053B0A4F74A}"/>
              </a:ext>
            </a:extLst>
          </p:cNvPr>
          <p:cNvSpPr txBox="1"/>
          <p:nvPr/>
        </p:nvSpPr>
        <p:spPr>
          <a:xfrm>
            <a:off x="5457486" y="1971015"/>
            <a:ext cx="2700000" cy="400110"/>
          </a:xfrm>
          <a:prstGeom prst="rect">
            <a:avLst/>
          </a:prstGeom>
          <a:noFill/>
        </p:spPr>
        <p:txBody>
          <a:bodyPr wrap="square" rtlCol="0">
            <a:spAutoFit/>
          </a:bodyPr>
          <a:lstStyle/>
          <a:p>
            <a:pPr algn="ctr"/>
            <a:r>
              <a:rPr lang="fr-FR" sz="2000" dirty="0" err="1">
                <a:solidFill>
                  <a:srgbClr val="104F75"/>
                </a:solidFill>
              </a:rPr>
              <a:t>Deutschland</a:t>
            </a:r>
            <a:endParaRPr lang="fr-FR" sz="2000" dirty="0">
              <a:solidFill>
                <a:srgbClr val="104F75"/>
              </a:solidFill>
            </a:endParaRPr>
          </a:p>
        </p:txBody>
      </p:sp>
      <p:sp>
        <p:nvSpPr>
          <p:cNvPr id="41" name="TextBox 40">
            <a:extLst>
              <a:ext uri="{FF2B5EF4-FFF2-40B4-BE49-F238E27FC236}">
                <a16:creationId xmlns:a16="http://schemas.microsoft.com/office/drawing/2014/main" id="{07B2E61B-18AB-484C-8B1C-B45510DBAE22}"/>
              </a:ext>
            </a:extLst>
          </p:cNvPr>
          <p:cNvSpPr txBox="1"/>
          <p:nvPr/>
        </p:nvSpPr>
        <p:spPr>
          <a:xfrm>
            <a:off x="8077840" y="1956939"/>
            <a:ext cx="2700000" cy="400110"/>
          </a:xfrm>
          <a:prstGeom prst="rect">
            <a:avLst/>
          </a:prstGeom>
          <a:noFill/>
        </p:spPr>
        <p:txBody>
          <a:bodyPr wrap="square" rtlCol="0">
            <a:spAutoFit/>
          </a:bodyPr>
          <a:lstStyle/>
          <a:p>
            <a:pPr algn="ctr"/>
            <a:r>
              <a:rPr lang="fr-FR" sz="2000" dirty="0">
                <a:solidFill>
                  <a:srgbClr val="104F75"/>
                </a:solidFill>
              </a:rPr>
              <a:t>der Garage</a:t>
            </a:r>
          </a:p>
        </p:txBody>
      </p:sp>
      <p:pic>
        <p:nvPicPr>
          <p:cNvPr id="11" name="Picture 10" descr="green checkmark">
            <a:extLst>
              <a:ext uri="{FF2B5EF4-FFF2-40B4-BE49-F238E27FC236}">
                <a16:creationId xmlns:a16="http://schemas.microsoft.com/office/drawing/2014/main" id="{84A01891-3BB0-43E3-83E6-93DF7909BB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1480" y="2021556"/>
            <a:ext cx="282522" cy="294294"/>
          </a:xfrm>
          <a:prstGeom prst="rect">
            <a:avLst/>
          </a:prstGeom>
        </p:spPr>
      </p:pic>
      <p:sp>
        <p:nvSpPr>
          <p:cNvPr id="12" name="Action Button: Custom 16">
            <a:hlinkClick r:id="" action="ppaction://noaction" highlightClick="1">
              <a:snd r:embed="rId7" name="8.3.2.6 Slide 39 2b .wav"/>
            </a:hlinkClick>
            <a:extLst>
              <a:ext uri="{FF2B5EF4-FFF2-40B4-BE49-F238E27FC236}">
                <a16:creationId xmlns:a16="http://schemas.microsoft.com/office/drawing/2014/main" id="{D7A53971-3A6C-48FC-97C1-FE149287DBD6}"/>
              </a:ext>
            </a:extLst>
          </p:cNvPr>
          <p:cNvSpPr/>
          <p:nvPr/>
        </p:nvSpPr>
        <p:spPr>
          <a:xfrm>
            <a:off x="1039555" y="240785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7" name="TextBox 56">
            <a:extLst>
              <a:ext uri="{FF2B5EF4-FFF2-40B4-BE49-F238E27FC236}">
                <a16:creationId xmlns:a16="http://schemas.microsoft.com/office/drawing/2014/main" id="{D65F6925-D536-4EE1-9212-654203C8A6D5}"/>
              </a:ext>
            </a:extLst>
          </p:cNvPr>
          <p:cNvSpPr txBox="1"/>
          <p:nvPr/>
        </p:nvSpPr>
        <p:spPr>
          <a:xfrm>
            <a:off x="1521345" y="2469255"/>
            <a:ext cx="3848273" cy="400110"/>
          </a:xfrm>
          <a:prstGeom prst="rect">
            <a:avLst/>
          </a:prstGeom>
          <a:noFill/>
        </p:spPr>
        <p:txBody>
          <a:bodyPr wrap="square" rtlCol="0">
            <a:spAutoFit/>
          </a:bodyPr>
          <a:lstStyle/>
          <a:p>
            <a:pPr algn="ctr"/>
            <a:r>
              <a:rPr lang="fr-FR" sz="2000" dirty="0">
                <a:solidFill>
                  <a:srgbClr val="104F75"/>
                </a:solidFill>
              </a:rPr>
              <a:t>Der Lehrer </a:t>
            </a:r>
            <a:r>
              <a:rPr lang="fr-FR" sz="2000" dirty="0" err="1">
                <a:solidFill>
                  <a:srgbClr val="104F75"/>
                </a:solidFill>
              </a:rPr>
              <a:t>kommt</a:t>
            </a:r>
            <a:r>
              <a:rPr lang="fr-FR" sz="2000" dirty="0">
                <a:solidFill>
                  <a:srgbClr val="104F75"/>
                </a:solidFill>
              </a:rPr>
              <a:t> </a:t>
            </a:r>
            <a:r>
              <a:rPr lang="fr-FR" sz="2000" dirty="0" err="1">
                <a:solidFill>
                  <a:srgbClr val="104F75"/>
                </a:solidFill>
              </a:rPr>
              <a:t>aus</a:t>
            </a:r>
            <a:endParaRPr lang="fr-FR" sz="2000" dirty="0">
              <a:solidFill>
                <a:srgbClr val="104F75"/>
              </a:solidFill>
            </a:endParaRPr>
          </a:p>
        </p:txBody>
      </p:sp>
      <p:sp>
        <p:nvSpPr>
          <p:cNvPr id="42" name="TextBox 41">
            <a:extLst>
              <a:ext uri="{FF2B5EF4-FFF2-40B4-BE49-F238E27FC236}">
                <a16:creationId xmlns:a16="http://schemas.microsoft.com/office/drawing/2014/main" id="{2818F94A-A3FB-4573-A3B5-3640A6BD648A}"/>
              </a:ext>
            </a:extLst>
          </p:cNvPr>
          <p:cNvSpPr txBox="1"/>
          <p:nvPr/>
        </p:nvSpPr>
        <p:spPr>
          <a:xfrm>
            <a:off x="5486481" y="2463573"/>
            <a:ext cx="2700000" cy="400110"/>
          </a:xfrm>
          <a:prstGeom prst="rect">
            <a:avLst/>
          </a:prstGeom>
          <a:noFill/>
        </p:spPr>
        <p:txBody>
          <a:bodyPr wrap="square" rtlCol="0">
            <a:spAutoFit/>
          </a:bodyPr>
          <a:lstStyle/>
          <a:p>
            <a:pPr algn="ctr"/>
            <a:r>
              <a:rPr lang="fr-FR" sz="2000" dirty="0" err="1">
                <a:solidFill>
                  <a:srgbClr val="104F75"/>
                </a:solidFill>
              </a:rPr>
              <a:t>Peru</a:t>
            </a:r>
            <a:endParaRPr lang="fr-FR" sz="2000" dirty="0">
              <a:solidFill>
                <a:srgbClr val="104F75"/>
              </a:solidFill>
            </a:endParaRPr>
          </a:p>
        </p:txBody>
      </p:sp>
      <p:pic>
        <p:nvPicPr>
          <p:cNvPr id="14" name="Picture 13" descr="green checkmark">
            <a:extLst>
              <a:ext uri="{FF2B5EF4-FFF2-40B4-BE49-F238E27FC236}">
                <a16:creationId xmlns:a16="http://schemas.microsoft.com/office/drawing/2014/main" id="{D9372627-FA7E-47BF-92A7-ACEAC0092C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0475" y="2483675"/>
            <a:ext cx="282522" cy="294294"/>
          </a:xfrm>
          <a:prstGeom prst="rect">
            <a:avLst/>
          </a:prstGeom>
        </p:spPr>
      </p:pic>
      <p:sp>
        <p:nvSpPr>
          <p:cNvPr id="43" name="TextBox 42">
            <a:extLst>
              <a:ext uri="{FF2B5EF4-FFF2-40B4-BE49-F238E27FC236}">
                <a16:creationId xmlns:a16="http://schemas.microsoft.com/office/drawing/2014/main" id="{18B5C8C4-86D6-4256-944B-E301DBCD053C}"/>
              </a:ext>
            </a:extLst>
          </p:cNvPr>
          <p:cNvSpPr txBox="1"/>
          <p:nvPr/>
        </p:nvSpPr>
        <p:spPr>
          <a:xfrm>
            <a:off x="8077840" y="2451508"/>
            <a:ext cx="2700000" cy="400110"/>
          </a:xfrm>
          <a:prstGeom prst="rect">
            <a:avLst/>
          </a:prstGeom>
          <a:noFill/>
        </p:spPr>
        <p:txBody>
          <a:bodyPr wrap="square" rtlCol="0">
            <a:spAutoFit/>
          </a:bodyPr>
          <a:lstStyle/>
          <a:p>
            <a:pPr algn="ctr"/>
            <a:r>
              <a:rPr lang="fr-FR" sz="2000" dirty="0">
                <a:solidFill>
                  <a:srgbClr val="104F75"/>
                </a:solidFill>
              </a:rPr>
              <a:t>der </a:t>
            </a:r>
            <a:r>
              <a:rPr lang="fr-FR" sz="2000" dirty="0" err="1">
                <a:solidFill>
                  <a:srgbClr val="104F75"/>
                </a:solidFill>
              </a:rPr>
              <a:t>Schule</a:t>
            </a:r>
            <a:endParaRPr lang="fr-FR" sz="2000" dirty="0">
              <a:solidFill>
                <a:srgbClr val="104F75"/>
              </a:solidFill>
            </a:endParaRPr>
          </a:p>
        </p:txBody>
      </p:sp>
      <p:sp>
        <p:nvSpPr>
          <p:cNvPr id="15" name="Action Button: Custom 16">
            <a:hlinkClick r:id="" action="ppaction://noaction" highlightClick="1">
              <a:snd r:embed="rId8" name="8.3.2.6 Slide 39 3b .wav"/>
            </a:hlinkClick>
            <a:extLst>
              <a:ext uri="{FF2B5EF4-FFF2-40B4-BE49-F238E27FC236}">
                <a16:creationId xmlns:a16="http://schemas.microsoft.com/office/drawing/2014/main" id="{8C8D9244-39CA-4188-8CB0-940E6D988619}"/>
              </a:ext>
            </a:extLst>
          </p:cNvPr>
          <p:cNvSpPr/>
          <p:nvPr/>
        </p:nvSpPr>
        <p:spPr>
          <a:xfrm>
            <a:off x="1037477" y="291854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8" name="TextBox 57">
            <a:extLst>
              <a:ext uri="{FF2B5EF4-FFF2-40B4-BE49-F238E27FC236}">
                <a16:creationId xmlns:a16="http://schemas.microsoft.com/office/drawing/2014/main" id="{B3788991-C8E9-4175-A610-8D45BA5DA556}"/>
              </a:ext>
            </a:extLst>
          </p:cNvPr>
          <p:cNvSpPr txBox="1"/>
          <p:nvPr/>
        </p:nvSpPr>
        <p:spPr>
          <a:xfrm>
            <a:off x="1521345" y="2960866"/>
            <a:ext cx="3848273" cy="400110"/>
          </a:xfrm>
          <a:prstGeom prst="rect">
            <a:avLst/>
          </a:prstGeom>
          <a:noFill/>
        </p:spPr>
        <p:txBody>
          <a:bodyPr wrap="square" rtlCol="0">
            <a:spAutoFit/>
          </a:bodyPr>
          <a:lstStyle/>
          <a:p>
            <a:pPr algn="ctr"/>
            <a:r>
              <a:rPr lang="fr-FR" sz="2000" dirty="0">
                <a:solidFill>
                  <a:srgbClr val="104F75"/>
                </a:solidFill>
              </a:rPr>
              <a:t>Die </a:t>
            </a:r>
            <a:r>
              <a:rPr lang="fr-FR" sz="2000" dirty="0" err="1">
                <a:solidFill>
                  <a:srgbClr val="104F75"/>
                </a:solidFill>
              </a:rPr>
              <a:t>Sekretärin</a:t>
            </a:r>
            <a:r>
              <a:rPr lang="fr-FR" sz="2000" dirty="0">
                <a:solidFill>
                  <a:srgbClr val="104F75"/>
                </a:solidFill>
              </a:rPr>
              <a:t> </a:t>
            </a:r>
            <a:r>
              <a:rPr lang="fr-FR" sz="2000" dirty="0" err="1">
                <a:solidFill>
                  <a:srgbClr val="104F75"/>
                </a:solidFill>
              </a:rPr>
              <a:t>kommt</a:t>
            </a:r>
            <a:r>
              <a:rPr lang="fr-FR" sz="2000" dirty="0">
                <a:solidFill>
                  <a:srgbClr val="104F75"/>
                </a:solidFill>
              </a:rPr>
              <a:t> von</a:t>
            </a:r>
          </a:p>
        </p:txBody>
      </p:sp>
      <p:sp>
        <p:nvSpPr>
          <p:cNvPr id="44" name="TextBox 43">
            <a:extLst>
              <a:ext uri="{FF2B5EF4-FFF2-40B4-BE49-F238E27FC236}">
                <a16:creationId xmlns:a16="http://schemas.microsoft.com/office/drawing/2014/main" id="{7037E013-367B-4F59-9BB3-320F83649FAD}"/>
              </a:ext>
            </a:extLst>
          </p:cNvPr>
          <p:cNvSpPr txBox="1"/>
          <p:nvPr/>
        </p:nvSpPr>
        <p:spPr>
          <a:xfrm>
            <a:off x="5457486" y="2956131"/>
            <a:ext cx="2700000" cy="400110"/>
          </a:xfrm>
          <a:prstGeom prst="rect">
            <a:avLst/>
          </a:prstGeom>
          <a:noFill/>
        </p:spPr>
        <p:txBody>
          <a:bodyPr wrap="square" rtlCol="0">
            <a:spAutoFit/>
          </a:bodyPr>
          <a:lstStyle/>
          <a:p>
            <a:pPr algn="ctr"/>
            <a:r>
              <a:rPr lang="fr-FR" sz="2000" dirty="0" err="1">
                <a:solidFill>
                  <a:srgbClr val="104F75"/>
                </a:solidFill>
              </a:rPr>
              <a:t>dem</a:t>
            </a:r>
            <a:r>
              <a:rPr lang="fr-FR" sz="2000" dirty="0">
                <a:solidFill>
                  <a:srgbClr val="104F75"/>
                </a:solidFill>
              </a:rPr>
              <a:t> </a:t>
            </a:r>
            <a:r>
              <a:rPr lang="fr-FR" sz="2000" dirty="0" err="1">
                <a:solidFill>
                  <a:srgbClr val="104F75"/>
                </a:solidFill>
              </a:rPr>
              <a:t>Büro</a:t>
            </a:r>
            <a:endParaRPr lang="fr-FR" sz="2000" dirty="0">
              <a:solidFill>
                <a:srgbClr val="104F75"/>
              </a:solidFill>
            </a:endParaRPr>
          </a:p>
        </p:txBody>
      </p:sp>
      <p:pic>
        <p:nvPicPr>
          <p:cNvPr id="17" name="Picture 16" descr="green checkmark">
            <a:extLst>
              <a:ext uri="{FF2B5EF4-FFF2-40B4-BE49-F238E27FC236}">
                <a16:creationId xmlns:a16="http://schemas.microsoft.com/office/drawing/2014/main" id="{77AE45A9-2C49-4B19-89E3-169A565F56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0475" y="3000970"/>
            <a:ext cx="282522" cy="294294"/>
          </a:xfrm>
          <a:prstGeom prst="rect">
            <a:avLst/>
          </a:prstGeom>
        </p:spPr>
      </p:pic>
      <p:sp>
        <p:nvSpPr>
          <p:cNvPr id="45" name="TextBox 44">
            <a:extLst>
              <a:ext uri="{FF2B5EF4-FFF2-40B4-BE49-F238E27FC236}">
                <a16:creationId xmlns:a16="http://schemas.microsoft.com/office/drawing/2014/main" id="{C5724507-BF8A-41F2-B840-1157545A1736}"/>
              </a:ext>
            </a:extLst>
          </p:cNvPr>
          <p:cNvSpPr txBox="1"/>
          <p:nvPr/>
        </p:nvSpPr>
        <p:spPr>
          <a:xfrm>
            <a:off x="8106053" y="2946077"/>
            <a:ext cx="2700000" cy="400110"/>
          </a:xfrm>
          <a:prstGeom prst="rect">
            <a:avLst/>
          </a:prstGeom>
          <a:noFill/>
        </p:spPr>
        <p:txBody>
          <a:bodyPr wrap="square" rtlCol="0">
            <a:spAutoFit/>
          </a:bodyPr>
          <a:lstStyle/>
          <a:p>
            <a:pPr algn="ctr"/>
            <a:r>
              <a:rPr lang="fr-FR" sz="2000" dirty="0">
                <a:solidFill>
                  <a:srgbClr val="104F75"/>
                </a:solidFill>
              </a:rPr>
              <a:t>der Schweiz</a:t>
            </a:r>
          </a:p>
        </p:txBody>
      </p:sp>
      <p:sp>
        <p:nvSpPr>
          <p:cNvPr id="18" name="Action Button: Custom 16">
            <a:hlinkClick r:id="" action="ppaction://noaction" highlightClick="1">
              <a:snd r:embed="rId9" name="8.3.2.6 Slide 39 4b .wav"/>
            </a:hlinkClick>
            <a:extLst>
              <a:ext uri="{FF2B5EF4-FFF2-40B4-BE49-F238E27FC236}">
                <a16:creationId xmlns:a16="http://schemas.microsoft.com/office/drawing/2014/main" id="{F94DF834-8F3B-4D88-930A-D70B31BE08B1}"/>
              </a:ext>
            </a:extLst>
          </p:cNvPr>
          <p:cNvSpPr/>
          <p:nvPr/>
        </p:nvSpPr>
        <p:spPr>
          <a:xfrm>
            <a:off x="1037477" y="340070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9" name="TextBox 58">
            <a:extLst>
              <a:ext uri="{FF2B5EF4-FFF2-40B4-BE49-F238E27FC236}">
                <a16:creationId xmlns:a16="http://schemas.microsoft.com/office/drawing/2014/main" id="{71793270-E18D-471F-9567-8BC4A56A1EF4}"/>
              </a:ext>
            </a:extLst>
          </p:cNvPr>
          <p:cNvSpPr txBox="1"/>
          <p:nvPr/>
        </p:nvSpPr>
        <p:spPr>
          <a:xfrm>
            <a:off x="1521345" y="3452477"/>
            <a:ext cx="3848273" cy="400110"/>
          </a:xfrm>
          <a:prstGeom prst="rect">
            <a:avLst/>
          </a:prstGeom>
          <a:noFill/>
        </p:spPr>
        <p:txBody>
          <a:bodyPr wrap="square" rtlCol="0">
            <a:spAutoFit/>
          </a:bodyPr>
          <a:lstStyle/>
          <a:p>
            <a:pPr algn="ctr"/>
            <a:r>
              <a:rPr lang="fr-FR" sz="2000" dirty="0">
                <a:solidFill>
                  <a:srgbClr val="104F75"/>
                </a:solidFill>
              </a:rPr>
              <a:t>Der </a:t>
            </a:r>
            <a:r>
              <a:rPr lang="fr-FR" sz="2000" dirty="0" err="1">
                <a:solidFill>
                  <a:srgbClr val="104F75"/>
                </a:solidFill>
              </a:rPr>
              <a:t>Fußballspieler</a:t>
            </a:r>
            <a:r>
              <a:rPr lang="fr-FR" sz="2000" dirty="0">
                <a:solidFill>
                  <a:srgbClr val="104F75"/>
                </a:solidFill>
              </a:rPr>
              <a:t> </a:t>
            </a:r>
            <a:r>
              <a:rPr lang="fr-FR" sz="2000" dirty="0" err="1">
                <a:solidFill>
                  <a:srgbClr val="104F75"/>
                </a:solidFill>
              </a:rPr>
              <a:t>kommt</a:t>
            </a:r>
            <a:r>
              <a:rPr lang="fr-FR" sz="2000" dirty="0">
                <a:solidFill>
                  <a:srgbClr val="104F75"/>
                </a:solidFill>
              </a:rPr>
              <a:t> von</a:t>
            </a:r>
          </a:p>
        </p:txBody>
      </p:sp>
      <p:sp>
        <p:nvSpPr>
          <p:cNvPr id="46" name="TextBox 45">
            <a:extLst>
              <a:ext uri="{FF2B5EF4-FFF2-40B4-BE49-F238E27FC236}">
                <a16:creationId xmlns:a16="http://schemas.microsoft.com/office/drawing/2014/main" id="{78265C11-E749-499A-A0D6-99AAB2EE25E4}"/>
              </a:ext>
            </a:extLst>
          </p:cNvPr>
          <p:cNvSpPr txBox="1"/>
          <p:nvPr/>
        </p:nvSpPr>
        <p:spPr>
          <a:xfrm>
            <a:off x="5457486" y="3448689"/>
            <a:ext cx="2700000" cy="400110"/>
          </a:xfrm>
          <a:prstGeom prst="rect">
            <a:avLst/>
          </a:prstGeom>
          <a:noFill/>
        </p:spPr>
        <p:txBody>
          <a:bodyPr wrap="square" rtlCol="0">
            <a:spAutoFit/>
          </a:bodyPr>
          <a:lstStyle/>
          <a:p>
            <a:pPr algn="ctr"/>
            <a:r>
              <a:rPr lang="fr-FR" sz="2000" dirty="0" err="1">
                <a:solidFill>
                  <a:srgbClr val="104F75"/>
                </a:solidFill>
              </a:rPr>
              <a:t>Polen</a:t>
            </a:r>
            <a:endParaRPr lang="fr-FR" sz="2000" dirty="0">
              <a:solidFill>
                <a:srgbClr val="104F75"/>
              </a:solidFill>
            </a:endParaRPr>
          </a:p>
        </p:txBody>
      </p:sp>
      <p:sp>
        <p:nvSpPr>
          <p:cNvPr id="47" name="TextBox 46">
            <a:extLst>
              <a:ext uri="{FF2B5EF4-FFF2-40B4-BE49-F238E27FC236}">
                <a16:creationId xmlns:a16="http://schemas.microsoft.com/office/drawing/2014/main" id="{5E7C555A-85DA-4BD1-9D32-3E8596A948D3}"/>
              </a:ext>
            </a:extLst>
          </p:cNvPr>
          <p:cNvSpPr txBox="1"/>
          <p:nvPr/>
        </p:nvSpPr>
        <p:spPr>
          <a:xfrm>
            <a:off x="8106053" y="3440646"/>
            <a:ext cx="2700000" cy="400110"/>
          </a:xfrm>
          <a:prstGeom prst="rect">
            <a:avLst/>
          </a:prstGeom>
          <a:noFill/>
        </p:spPr>
        <p:txBody>
          <a:bodyPr wrap="square" rtlCol="0">
            <a:spAutoFit/>
          </a:bodyPr>
          <a:lstStyle/>
          <a:p>
            <a:pPr algn="ctr"/>
            <a:r>
              <a:rPr lang="fr-FR" sz="2000" dirty="0">
                <a:solidFill>
                  <a:srgbClr val="104F75"/>
                </a:solidFill>
              </a:rPr>
              <a:t>der Arena</a:t>
            </a:r>
          </a:p>
        </p:txBody>
      </p:sp>
      <p:pic>
        <p:nvPicPr>
          <p:cNvPr id="20" name="Picture 19" descr="green checkmark">
            <a:extLst>
              <a:ext uri="{FF2B5EF4-FFF2-40B4-BE49-F238E27FC236}">
                <a16:creationId xmlns:a16="http://schemas.microsoft.com/office/drawing/2014/main" id="{5DB86F3C-2573-4F7C-B7DD-7893ECD4C0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1480" y="3437510"/>
            <a:ext cx="282522" cy="294294"/>
          </a:xfrm>
          <a:prstGeom prst="rect">
            <a:avLst/>
          </a:prstGeom>
        </p:spPr>
      </p:pic>
      <p:sp>
        <p:nvSpPr>
          <p:cNvPr id="21" name="Action Button: Custom 16">
            <a:hlinkClick r:id="" action="ppaction://noaction" highlightClick="1">
              <a:snd r:embed="rId10" name="8.3.2.6 Slide 39 5b .wav"/>
            </a:hlinkClick>
            <a:extLst>
              <a:ext uri="{FF2B5EF4-FFF2-40B4-BE49-F238E27FC236}">
                <a16:creationId xmlns:a16="http://schemas.microsoft.com/office/drawing/2014/main" id="{90A02384-EEF8-4605-BEB0-3223010D0595}"/>
              </a:ext>
            </a:extLst>
          </p:cNvPr>
          <p:cNvSpPr/>
          <p:nvPr/>
        </p:nvSpPr>
        <p:spPr>
          <a:xfrm>
            <a:off x="1037477" y="391824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0" name="TextBox 59">
            <a:extLst>
              <a:ext uri="{FF2B5EF4-FFF2-40B4-BE49-F238E27FC236}">
                <a16:creationId xmlns:a16="http://schemas.microsoft.com/office/drawing/2014/main" id="{1CD2ED8D-32B6-4F51-9A49-F00B32E81E1B}"/>
              </a:ext>
            </a:extLst>
          </p:cNvPr>
          <p:cNvSpPr txBox="1"/>
          <p:nvPr/>
        </p:nvSpPr>
        <p:spPr>
          <a:xfrm>
            <a:off x="1521345" y="3944088"/>
            <a:ext cx="3848273" cy="400110"/>
          </a:xfrm>
          <a:prstGeom prst="rect">
            <a:avLst/>
          </a:prstGeom>
          <a:noFill/>
        </p:spPr>
        <p:txBody>
          <a:bodyPr wrap="square" rtlCol="0">
            <a:spAutoFit/>
          </a:bodyPr>
          <a:lstStyle/>
          <a:p>
            <a:pPr algn="ctr"/>
            <a:r>
              <a:rPr lang="fr-FR" sz="2000" dirty="0">
                <a:solidFill>
                  <a:srgbClr val="104F75"/>
                </a:solidFill>
              </a:rPr>
              <a:t>Die </a:t>
            </a:r>
            <a:r>
              <a:rPr lang="fr-FR" sz="2000" dirty="0" err="1">
                <a:solidFill>
                  <a:srgbClr val="104F75"/>
                </a:solidFill>
              </a:rPr>
              <a:t>Autorin</a:t>
            </a:r>
            <a:r>
              <a:rPr lang="fr-FR" sz="2000" dirty="0">
                <a:solidFill>
                  <a:srgbClr val="104F75"/>
                </a:solidFill>
              </a:rPr>
              <a:t> </a:t>
            </a:r>
            <a:r>
              <a:rPr lang="fr-FR" sz="2000" dirty="0" err="1">
                <a:solidFill>
                  <a:srgbClr val="104F75"/>
                </a:solidFill>
              </a:rPr>
              <a:t>kommt</a:t>
            </a:r>
            <a:r>
              <a:rPr lang="fr-FR" sz="2000" dirty="0">
                <a:solidFill>
                  <a:srgbClr val="104F75"/>
                </a:solidFill>
              </a:rPr>
              <a:t> </a:t>
            </a:r>
            <a:r>
              <a:rPr lang="fr-FR" sz="2000" dirty="0" err="1">
                <a:solidFill>
                  <a:srgbClr val="104F75"/>
                </a:solidFill>
              </a:rPr>
              <a:t>aus</a:t>
            </a:r>
            <a:endParaRPr lang="fr-FR" sz="2000" dirty="0">
              <a:solidFill>
                <a:srgbClr val="104F75"/>
              </a:solidFill>
            </a:endParaRPr>
          </a:p>
        </p:txBody>
      </p:sp>
      <p:sp>
        <p:nvSpPr>
          <p:cNvPr id="48" name="TextBox 47">
            <a:extLst>
              <a:ext uri="{FF2B5EF4-FFF2-40B4-BE49-F238E27FC236}">
                <a16:creationId xmlns:a16="http://schemas.microsoft.com/office/drawing/2014/main" id="{E7758D97-0858-4E38-8B69-E548D4BB5D8F}"/>
              </a:ext>
            </a:extLst>
          </p:cNvPr>
          <p:cNvSpPr txBox="1"/>
          <p:nvPr/>
        </p:nvSpPr>
        <p:spPr>
          <a:xfrm>
            <a:off x="5457486" y="3941247"/>
            <a:ext cx="2700000" cy="400110"/>
          </a:xfrm>
          <a:prstGeom prst="rect">
            <a:avLst/>
          </a:prstGeom>
          <a:noFill/>
        </p:spPr>
        <p:txBody>
          <a:bodyPr wrap="square" rtlCol="0">
            <a:spAutoFit/>
          </a:bodyPr>
          <a:lstStyle/>
          <a:p>
            <a:pPr algn="ctr"/>
            <a:r>
              <a:rPr lang="fr-FR" sz="2000" dirty="0">
                <a:solidFill>
                  <a:srgbClr val="104F75"/>
                </a:solidFill>
              </a:rPr>
              <a:t>der </a:t>
            </a:r>
            <a:r>
              <a:rPr lang="fr-FR" sz="2000" dirty="0" err="1">
                <a:solidFill>
                  <a:srgbClr val="104F75"/>
                </a:solidFill>
              </a:rPr>
              <a:t>Bibliothek</a:t>
            </a:r>
            <a:endParaRPr lang="fr-FR" sz="2000" dirty="0">
              <a:solidFill>
                <a:srgbClr val="104F75"/>
              </a:solidFill>
            </a:endParaRPr>
          </a:p>
        </p:txBody>
      </p:sp>
      <p:sp>
        <p:nvSpPr>
          <p:cNvPr id="49" name="TextBox 48">
            <a:extLst>
              <a:ext uri="{FF2B5EF4-FFF2-40B4-BE49-F238E27FC236}">
                <a16:creationId xmlns:a16="http://schemas.microsoft.com/office/drawing/2014/main" id="{98A397B2-F14A-48DC-A92C-30CA74FB43F1}"/>
              </a:ext>
            </a:extLst>
          </p:cNvPr>
          <p:cNvSpPr txBox="1"/>
          <p:nvPr/>
        </p:nvSpPr>
        <p:spPr>
          <a:xfrm>
            <a:off x="8101294" y="3935215"/>
            <a:ext cx="2700000" cy="400110"/>
          </a:xfrm>
          <a:prstGeom prst="rect">
            <a:avLst/>
          </a:prstGeom>
          <a:noFill/>
        </p:spPr>
        <p:txBody>
          <a:bodyPr wrap="square" rtlCol="0">
            <a:spAutoFit/>
          </a:bodyPr>
          <a:lstStyle/>
          <a:p>
            <a:pPr algn="ctr"/>
            <a:r>
              <a:rPr lang="fr-FR" sz="2000" dirty="0" err="1">
                <a:solidFill>
                  <a:srgbClr val="104F75"/>
                </a:solidFill>
              </a:rPr>
              <a:t>England</a:t>
            </a:r>
            <a:endParaRPr lang="fr-FR" sz="2000" dirty="0">
              <a:solidFill>
                <a:srgbClr val="104F75"/>
              </a:solidFill>
            </a:endParaRPr>
          </a:p>
        </p:txBody>
      </p:sp>
      <p:pic>
        <p:nvPicPr>
          <p:cNvPr id="23" name="Picture 22" descr="green checkmark">
            <a:extLst>
              <a:ext uri="{FF2B5EF4-FFF2-40B4-BE49-F238E27FC236}">
                <a16:creationId xmlns:a16="http://schemas.microsoft.com/office/drawing/2014/main" id="{660AF3D0-E8FF-4680-B2D7-2AFB10BDE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1480" y="3994592"/>
            <a:ext cx="282522" cy="294294"/>
          </a:xfrm>
          <a:prstGeom prst="rect">
            <a:avLst/>
          </a:prstGeom>
        </p:spPr>
      </p:pic>
      <p:sp>
        <p:nvSpPr>
          <p:cNvPr id="24" name="Action Button: Custom 16">
            <a:hlinkClick r:id="" action="ppaction://noaction" highlightClick="1">
              <a:snd r:embed="rId11" name="8.3.2.6 Slide 39 6b .wav"/>
            </a:hlinkClick>
            <a:extLst>
              <a:ext uri="{FF2B5EF4-FFF2-40B4-BE49-F238E27FC236}">
                <a16:creationId xmlns:a16="http://schemas.microsoft.com/office/drawing/2014/main" id="{81BBE7D0-75CC-42AB-A86E-82B7A5C2C74F}"/>
              </a:ext>
            </a:extLst>
          </p:cNvPr>
          <p:cNvSpPr/>
          <p:nvPr/>
        </p:nvSpPr>
        <p:spPr>
          <a:xfrm>
            <a:off x="1042271" y="440417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1" name="TextBox 60">
            <a:extLst>
              <a:ext uri="{FF2B5EF4-FFF2-40B4-BE49-F238E27FC236}">
                <a16:creationId xmlns:a16="http://schemas.microsoft.com/office/drawing/2014/main" id="{E44FB286-0AEA-4283-AF08-32EBBC518A7C}"/>
              </a:ext>
            </a:extLst>
          </p:cNvPr>
          <p:cNvSpPr txBox="1"/>
          <p:nvPr/>
        </p:nvSpPr>
        <p:spPr>
          <a:xfrm>
            <a:off x="1521345" y="4435699"/>
            <a:ext cx="3848273" cy="400110"/>
          </a:xfrm>
          <a:prstGeom prst="rect">
            <a:avLst/>
          </a:prstGeom>
          <a:noFill/>
        </p:spPr>
        <p:txBody>
          <a:bodyPr wrap="square" rtlCol="0">
            <a:spAutoFit/>
          </a:bodyPr>
          <a:lstStyle/>
          <a:p>
            <a:pPr algn="ctr"/>
            <a:r>
              <a:rPr lang="fr-FR" sz="2000" dirty="0">
                <a:solidFill>
                  <a:srgbClr val="104F75"/>
                </a:solidFill>
              </a:rPr>
              <a:t>Der </a:t>
            </a:r>
            <a:r>
              <a:rPr lang="fr-FR" sz="2000" dirty="0" err="1">
                <a:solidFill>
                  <a:srgbClr val="104F75"/>
                </a:solidFill>
              </a:rPr>
              <a:t>Gärtner</a:t>
            </a:r>
            <a:r>
              <a:rPr lang="fr-FR" sz="2000" dirty="0">
                <a:solidFill>
                  <a:srgbClr val="104F75"/>
                </a:solidFill>
              </a:rPr>
              <a:t> </a:t>
            </a:r>
            <a:r>
              <a:rPr lang="fr-FR" sz="2000" dirty="0" err="1">
                <a:solidFill>
                  <a:srgbClr val="104F75"/>
                </a:solidFill>
              </a:rPr>
              <a:t>kommt</a:t>
            </a:r>
            <a:r>
              <a:rPr lang="fr-FR" sz="2000" dirty="0">
                <a:solidFill>
                  <a:srgbClr val="104F75"/>
                </a:solidFill>
              </a:rPr>
              <a:t> </a:t>
            </a:r>
            <a:r>
              <a:rPr lang="fr-FR" sz="2000" dirty="0" err="1">
                <a:solidFill>
                  <a:srgbClr val="104F75"/>
                </a:solidFill>
              </a:rPr>
              <a:t>aus</a:t>
            </a:r>
            <a:endParaRPr lang="fr-FR" sz="2000" dirty="0">
              <a:solidFill>
                <a:srgbClr val="104F75"/>
              </a:solidFill>
            </a:endParaRPr>
          </a:p>
        </p:txBody>
      </p:sp>
      <p:sp>
        <p:nvSpPr>
          <p:cNvPr id="50" name="TextBox 49">
            <a:extLst>
              <a:ext uri="{FF2B5EF4-FFF2-40B4-BE49-F238E27FC236}">
                <a16:creationId xmlns:a16="http://schemas.microsoft.com/office/drawing/2014/main" id="{88CC9CF2-CB2A-47A8-B968-184DB57B23C1}"/>
              </a:ext>
            </a:extLst>
          </p:cNvPr>
          <p:cNvSpPr txBox="1"/>
          <p:nvPr/>
        </p:nvSpPr>
        <p:spPr>
          <a:xfrm>
            <a:off x="5457486" y="4433805"/>
            <a:ext cx="2700000" cy="400110"/>
          </a:xfrm>
          <a:prstGeom prst="rect">
            <a:avLst/>
          </a:prstGeom>
          <a:noFill/>
        </p:spPr>
        <p:txBody>
          <a:bodyPr wrap="square" rtlCol="0">
            <a:spAutoFit/>
          </a:bodyPr>
          <a:lstStyle/>
          <a:p>
            <a:pPr algn="ctr"/>
            <a:r>
              <a:rPr lang="fr-FR" sz="2000" dirty="0" err="1">
                <a:solidFill>
                  <a:srgbClr val="104F75"/>
                </a:solidFill>
              </a:rPr>
              <a:t>Österreich</a:t>
            </a:r>
            <a:endParaRPr lang="fr-FR" sz="2000" dirty="0">
              <a:solidFill>
                <a:srgbClr val="104F75"/>
              </a:solidFill>
            </a:endParaRPr>
          </a:p>
        </p:txBody>
      </p:sp>
      <p:pic>
        <p:nvPicPr>
          <p:cNvPr id="26" name="Picture 25" descr="green checkmark">
            <a:extLst>
              <a:ext uri="{FF2B5EF4-FFF2-40B4-BE49-F238E27FC236}">
                <a16:creationId xmlns:a16="http://schemas.microsoft.com/office/drawing/2014/main" id="{4A5B4D7A-E273-4B76-BCAF-88BD7E364F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0475" y="4486619"/>
            <a:ext cx="282522" cy="294294"/>
          </a:xfrm>
          <a:prstGeom prst="rect">
            <a:avLst/>
          </a:prstGeom>
        </p:spPr>
      </p:pic>
      <p:sp>
        <p:nvSpPr>
          <p:cNvPr id="51" name="TextBox 50">
            <a:extLst>
              <a:ext uri="{FF2B5EF4-FFF2-40B4-BE49-F238E27FC236}">
                <a16:creationId xmlns:a16="http://schemas.microsoft.com/office/drawing/2014/main" id="{312E211A-0E7C-4710-931F-8E949AE5D839}"/>
              </a:ext>
            </a:extLst>
          </p:cNvPr>
          <p:cNvSpPr txBox="1"/>
          <p:nvPr/>
        </p:nvSpPr>
        <p:spPr>
          <a:xfrm>
            <a:off x="8077840" y="4429784"/>
            <a:ext cx="2700000" cy="400110"/>
          </a:xfrm>
          <a:prstGeom prst="rect">
            <a:avLst/>
          </a:prstGeom>
          <a:noFill/>
        </p:spPr>
        <p:txBody>
          <a:bodyPr wrap="square" rtlCol="0">
            <a:spAutoFit/>
          </a:bodyPr>
          <a:lstStyle/>
          <a:p>
            <a:pPr algn="ctr"/>
            <a:r>
              <a:rPr lang="fr-FR" sz="2000" dirty="0" err="1">
                <a:solidFill>
                  <a:srgbClr val="104F75"/>
                </a:solidFill>
              </a:rPr>
              <a:t>dem</a:t>
            </a:r>
            <a:r>
              <a:rPr lang="fr-FR" sz="2000" dirty="0">
                <a:solidFill>
                  <a:srgbClr val="104F75"/>
                </a:solidFill>
              </a:rPr>
              <a:t> </a:t>
            </a:r>
            <a:r>
              <a:rPr lang="fr-FR" sz="2000" dirty="0" err="1">
                <a:solidFill>
                  <a:srgbClr val="104F75"/>
                </a:solidFill>
              </a:rPr>
              <a:t>Garten</a:t>
            </a:r>
            <a:endParaRPr lang="fr-FR" sz="2000" dirty="0">
              <a:solidFill>
                <a:srgbClr val="104F75"/>
              </a:solidFill>
            </a:endParaRPr>
          </a:p>
        </p:txBody>
      </p:sp>
      <p:sp>
        <p:nvSpPr>
          <p:cNvPr id="27" name="Action Button: Custom 16">
            <a:hlinkClick r:id="" action="ppaction://noaction" highlightClick="1">
              <a:snd r:embed="rId12" name="8.3.2.6 Slide 39 7b .wav"/>
            </a:hlinkClick>
            <a:extLst>
              <a:ext uri="{FF2B5EF4-FFF2-40B4-BE49-F238E27FC236}">
                <a16:creationId xmlns:a16="http://schemas.microsoft.com/office/drawing/2014/main" id="{D625C2FC-DFD2-48A2-8ACF-21558ED86DA8}"/>
              </a:ext>
            </a:extLst>
          </p:cNvPr>
          <p:cNvSpPr/>
          <p:nvPr/>
        </p:nvSpPr>
        <p:spPr>
          <a:xfrm>
            <a:off x="1047671" y="491053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2" name="TextBox 61">
            <a:extLst>
              <a:ext uri="{FF2B5EF4-FFF2-40B4-BE49-F238E27FC236}">
                <a16:creationId xmlns:a16="http://schemas.microsoft.com/office/drawing/2014/main" id="{15A14BF4-5BC4-47CE-97E1-86EAE543608F}"/>
              </a:ext>
            </a:extLst>
          </p:cNvPr>
          <p:cNvSpPr txBox="1"/>
          <p:nvPr/>
        </p:nvSpPr>
        <p:spPr>
          <a:xfrm>
            <a:off x="1521345" y="4927310"/>
            <a:ext cx="3848273" cy="400110"/>
          </a:xfrm>
          <a:prstGeom prst="rect">
            <a:avLst/>
          </a:prstGeom>
          <a:noFill/>
        </p:spPr>
        <p:txBody>
          <a:bodyPr wrap="square" rtlCol="0">
            <a:spAutoFit/>
          </a:bodyPr>
          <a:lstStyle/>
          <a:p>
            <a:pPr algn="ctr"/>
            <a:r>
              <a:rPr lang="fr-FR" sz="2000" dirty="0" err="1">
                <a:solidFill>
                  <a:srgbClr val="104F75"/>
                </a:solidFill>
              </a:rPr>
              <a:t>Das</a:t>
            </a:r>
            <a:r>
              <a:rPr lang="fr-FR" sz="2000" dirty="0">
                <a:solidFill>
                  <a:srgbClr val="104F75"/>
                </a:solidFill>
              </a:rPr>
              <a:t> Essen </a:t>
            </a:r>
            <a:r>
              <a:rPr lang="fr-FR" sz="2000" dirty="0" err="1">
                <a:solidFill>
                  <a:srgbClr val="104F75"/>
                </a:solidFill>
              </a:rPr>
              <a:t>kommt</a:t>
            </a:r>
            <a:r>
              <a:rPr lang="fr-FR" sz="2000" dirty="0">
                <a:solidFill>
                  <a:srgbClr val="104F75"/>
                </a:solidFill>
              </a:rPr>
              <a:t> </a:t>
            </a:r>
            <a:r>
              <a:rPr lang="fr-FR" sz="2000" dirty="0" err="1">
                <a:solidFill>
                  <a:srgbClr val="104F75"/>
                </a:solidFill>
              </a:rPr>
              <a:t>aus</a:t>
            </a:r>
            <a:endParaRPr lang="fr-FR" sz="2000" dirty="0">
              <a:solidFill>
                <a:srgbClr val="104F75"/>
              </a:solidFill>
            </a:endParaRPr>
          </a:p>
        </p:txBody>
      </p:sp>
      <p:sp>
        <p:nvSpPr>
          <p:cNvPr id="52" name="TextBox 51">
            <a:extLst>
              <a:ext uri="{FF2B5EF4-FFF2-40B4-BE49-F238E27FC236}">
                <a16:creationId xmlns:a16="http://schemas.microsoft.com/office/drawing/2014/main" id="{A59B9299-7593-4513-968A-B0C29BD32C2E}"/>
              </a:ext>
            </a:extLst>
          </p:cNvPr>
          <p:cNvSpPr txBox="1"/>
          <p:nvPr/>
        </p:nvSpPr>
        <p:spPr>
          <a:xfrm>
            <a:off x="5457486" y="4926363"/>
            <a:ext cx="2700000" cy="400110"/>
          </a:xfrm>
          <a:prstGeom prst="rect">
            <a:avLst/>
          </a:prstGeom>
          <a:noFill/>
        </p:spPr>
        <p:txBody>
          <a:bodyPr wrap="square" rtlCol="0">
            <a:spAutoFit/>
          </a:bodyPr>
          <a:lstStyle/>
          <a:p>
            <a:pPr algn="ctr"/>
            <a:r>
              <a:rPr lang="fr-FR" sz="2000" dirty="0">
                <a:solidFill>
                  <a:srgbClr val="104F75"/>
                </a:solidFill>
              </a:rPr>
              <a:t>der </a:t>
            </a:r>
            <a:r>
              <a:rPr lang="fr-FR" sz="2000" dirty="0" err="1">
                <a:solidFill>
                  <a:srgbClr val="104F75"/>
                </a:solidFill>
              </a:rPr>
              <a:t>Firma</a:t>
            </a:r>
            <a:endParaRPr lang="fr-FR" sz="2000" dirty="0">
              <a:solidFill>
                <a:srgbClr val="104F75"/>
              </a:solidFill>
            </a:endParaRPr>
          </a:p>
        </p:txBody>
      </p:sp>
      <p:sp>
        <p:nvSpPr>
          <p:cNvPr id="53" name="TextBox 52">
            <a:extLst>
              <a:ext uri="{FF2B5EF4-FFF2-40B4-BE49-F238E27FC236}">
                <a16:creationId xmlns:a16="http://schemas.microsoft.com/office/drawing/2014/main" id="{49B35862-E505-4ACA-951D-2B0364A9B541}"/>
              </a:ext>
            </a:extLst>
          </p:cNvPr>
          <p:cNvSpPr txBox="1"/>
          <p:nvPr/>
        </p:nvSpPr>
        <p:spPr>
          <a:xfrm>
            <a:off x="8077840" y="4924353"/>
            <a:ext cx="2700000" cy="400110"/>
          </a:xfrm>
          <a:prstGeom prst="rect">
            <a:avLst/>
          </a:prstGeom>
          <a:noFill/>
        </p:spPr>
        <p:txBody>
          <a:bodyPr wrap="square" rtlCol="0">
            <a:spAutoFit/>
          </a:bodyPr>
          <a:lstStyle/>
          <a:p>
            <a:pPr algn="ctr"/>
            <a:r>
              <a:rPr lang="fr-FR" sz="2000" dirty="0">
                <a:solidFill>
                  <a:srgbClr val="104F75"/>
                </a:solidFill>
              </a:rPr>
              <a:t>der Schweiz</a:t>
            </a:r>
          </a:p>
        </p:txBody>
      </p:sp>
      <p:pic>
        <p:nvPicPr>
          <p:cNvPr id="29" name="Picture 28" descr="green checkmark">
            <a:extLst>
              <a:ext uri="{FF2B5EF4-FFF2-40B4-BE49-F238E27FC236}">
                <a16:creationId xmlns:a16="http://schemas.microsoft.com/office/drawing/2014/main" id="{B1747624-6FE1-4407-9E59-A31F462746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1480" y="4941402"/>
            <a:ext cx="282522" cy="294294"/>
          </a:xfrm>
          <a:prstGeom prst="rect">
            <a:avLst/>
          </a:prstGeom>
        </p:spPr>
      </p:pic>
      <p:sp>
        <p:nvSpPr>
          <p:cNvPr id="30" name="Action Button: Custom 16">
            <a:hlinkClick r:id="" action="ppaction://noaction" highlightClick="1">
              <a:snd r:embed="rId13" name="8.3.2.6 Slide 39 8b .wav"/>
            </a:hlinkClick>
            <a:extLst>
              <a:ext uri="{FF2B5EF4-FFF2-40B4-BE49-F238E27FC236}">
                <a16:creationId xmlns:a16="http://schemas.microsoft.com/office/drawing/2014/main" id="{1C1A1421-0194-4676-B132-0ECD3C322263}"/>
              </a:ext>
            </a:extLst>
          </p:cNvPr>
          <p:cNvSpPr/>
          <p:nvPr/>
        </p:nvSpPr>
        <p:spPr>
          <a:xfrm>
            <a:off x="1037477" y="539767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63" name="TextBox 62">
            <a:extLst>
              <a:ext uri="{FF2B5EF4-FFF2-40B4-BE49-F238E27FC236}">
                <a16:creationId xmlns:a16="http://schemas.microsoft.com/office/drawing/2014/main" id="{041726E0-E625-4490-81DC-B2947424DF01}"/>
              </a:ext>
            </a:extLst>
          </p:cNvPr>
          <p:cNvSpPr txBox="1"/>
          <p:nvPr/>
        </p:nvSpPr>
        <p:spPr>
          <a:xfrm>
            <a:off x="1521345" y="5418919"/>
            <a:ext cx="3848273" cy="400110"/>
          </a:xfrm>
          <a:prstGeom prst="rect">
            <a:avLst/>
          </a:prstGeom>
          <a:noFill/>
        </p:spPr>
        <p:txBody>
          <a:bodyPr wrap="square" rtlCol="0">
            <a:spAutoFit/>
          </a:bodyPr>
          <a:lstStyle/>
          <a:p>
            <a:pPr algn="ctr"/>
            <a:r>
              <a:rPr lang="fr-FR" sz="2000" dirty="0">
                <a:solidFill>
                  <a:srgbClr val="104F75"/>
                </a:solidFill>
              </a:rPr>
              <a:t>Die </a:t>
            </a:r>
            <a:r>
              <a:rPr lang="fr-FR" sz="2000" dirty="0" err="1">
                <a:solidFill>
                  <a:srgbClr val="104F75"/>
                </a:solidFill>
              </a:rPr>
              <a:t>Ärztin</a:t>
            </a:r>
            <a:r>
              <a:rPr lang="fr-FR" sz="2000" dirty="0">
                <a:solidFill>
                  <a:srgbClr val="104F75"/>
                </a:solidFill>
              </a:rPr>
              <a:t> </a:t>
            </a:r>
            <a:r>
              <a:rPr lang="fr-FR" sz="2000" dirty="0" err="1">
                <a:solidFill>
                  <a:srgbClr val="104F75"/>
                </a:solidFill>
              </a:rPr>
              <a:t>kommt</a:t>
            </a:r>
            <a:r>
              <a:rPr lang="fr-FR" sz="2000" dirty="0">
                <a:solidFill>
                  <a:srgbClr val="104F75"/>
                </a:solidFill>
              </a:rPr>
              <a:t> von</a:t>
            </a:r>
          </a:p>
        </p:txBody>
      </p:sp>
      <p:sp>
        <p:nvSpPr>
          <p:cNvPr id="54" name="TextBox 53">
            <a:extLst>
              <a:ext uri="{FF2B5EF4-FFF2-40B4-BE49-F238E27FC236}">
                <a16:creationId xmlns:a16="http://schemas.microsoft.com/office/drawing/2014/main" id="{48F98768-B614-4300-8B7F-B49AE23E08DF}"/>
              </a:ext>
            </a:extLst>
          </p:cNvPr>
          <p:cNvSpPr txBox="1"/>
          <p:nvPr/>
        </p:nvSpPr>
        <p:spPr>
          <a:xfrm>
            <a:off x="5318004" y="5418919"/>
            <a:ext cx="2700000" cy="400110"/>
          </a:xfrm>
          <a:prstGeom prst="rect">
            <a:avLst/>
          </a:prstGeom>
          <a:noFill/>
        </p:spPr>
        <p:txBody>
          <a:bodyPr wrap="square" rtlCol="0">
            <a:spAutoFit/>
          </a:bodyPr>
          <a:lstStyle/>
          <a:p>
            <a:pPr algn="ctr"/>
            <a:r>
              <a:rPr lang="fr-FR" sz="2000" dirty="0" err="1">
                <a:solidFill>
                  <a:srgbClr val="104F75"/>
                </a:solidFill>
              </a:rPr>
              <a:t>dem</a:t>
            </a:r>
            <a:r>
              <a:rPr lang="fr-FR" sz="2000" dirty="0">
                <a:solidFill>
                  <a:srgbClr val="104F75"/>
                </a:solidFill>
              </a:rPr>
              <a:t> </a:t>
            </a:r>
            <a:r>
              <a:rPr lang="fr-FR" sz="2000" dirty="0" err="1">
                <a:solidFill>
                  <a:srgbClr val="104F75"/>
                </a:solidFill>
              </a:rPr>
              <a:t>Krankenhaus</a:t>
            </a:r>
            <a:endParaRPr lang="fr-FR" sz="2000" dirty="0">
              <a:solidFill>
                <a:srgbClr val="104F75"/>
              </a:solidFill>
            </a:endParaRPr>
          </a:p>
        </p:txBody>
      </p:sp>
      <p:pic>
        <p:nvPicPr>
          <p:cNvPr id="32" name="Picture 31" descr="green checkmark">
            <a:extLst>
              <a:ext uri="{FF2B5EF4-FFF2-40B4-BE49-F238E27FC236}">
                <a16:creationId xmlns:a16="http://schemas.microsoft.com/office/drawing/2014/main" id="{EE360EE1-93DE-41F7-98C7-1B56ED0427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0475" y="5479920"/>
            <a:ext cx="282522" cy="294294"/>
          </a:xfrm>
          <a:prstGeom prst="rect">
            <a:avLst/>
          </a:prstGeom>
        </p:spPr>
      </p:pic>
      <p:sp>
        <p:nvSpPr>
          <p:cNvPr id="55" name="TextBox 54">
            <a:extLst>
              <a:ext uri="{FF2B5EF4-FFF2-40B4-BE49-F238E27FC236}">
                <a16:creationId xmlns:a16="http://schemas.microsoft.com/office/drawing/2014/main" id="{F1E7F30A-8DDA-435C-986C-F503A1669F2E}"/>
              </a:ext>
            </a:extLst>
          </p:cNvPr>
          <p:cNvSpPr txBox="1"/>
          <p:nvPr/>
        </p:nvSpPr>
        <p:spPr>
          <a:xfrm>
            <a:off x="8150753" y="5418919"/>
            <a:ext cx="2700000" cy="400110"/>
          </a:xfrm>
          <a:prstGeom prst="rect">
            <a:avLst/>
          </a:prstGeom>
          <a:noFill/>
        </p:spPr>
        <p:txBody>
          <a:bodyPr wrap="square" rtlCol="0">
            <a:spAutoFit/>
          </a:bodyPr>
          <a:lstStyle/>
          <a:p>
            <a:pPr algn="ctr"/>
            <a:r>
              <a:rPr lang="fr-FR" sz="2000" dirty="0" err="1">
                <a:solidFill>
                  <a:srgbClr val="104F75"/>
                </a:solidFill>
              </a:rPr>
              <a:t>Schottland</a:t>
            </a:r>
            <a:endParaRPr lang="fr-FR" sz="2000" dirty="0">
              <a:solidFill>
                <a:srgbClr val="104F75"/>
              </a:solidFill>
            </a:endParaRPr>
          </a:p>
        </p:txBody>
      </p:sp>
      <p:sp>
        <p:nvSpPr>
          <p:cNvPr id="33" name="Action Button: Custom 16">
            <a:hlinkClick r:id="" action="ppaction://noaction" highlightClick="1">
              <a:snd r:embed="rId14" name="8.3.2.6 Slide 39 1 .wav"/>
            </a:hlinkClick>
            <a:extLst>
              <a:ext uri="{FF2B5EF4-FFF2-40B4-BE49-F238E27FC236}">
                <a16:creationId xmlns:a16="http://schemas.microsoft.com/office/drawing/2014/main" id="{41CA3674-ACA9-475F-AD0A-F74C66281E66}"/>
              </a:ext>
            </a:extLst>
          </p:cNvPr>
          <p:cNvSpPr/>
          <p:nvPr/>
        </p:nvSpPr>
        <p:spPr>
          <a:xfrm>
            <a:off x="10881085" y="195468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Action Button: Custom 16">
            <a:hlinkClick r:id="" action="ppaction://noaction" highlightClick="1">
              <a:snd r:embed="rId15" name="8.3.2.6 Slide 39 2 .wav"/>
            </a:hlinkClick>
            <a:extLst>
              <a:ext uri="{FF2B5EF4-FFF2-40B4-BE49-F238E27FC236}">
                <a16:creationId xmlns:a16="http://schemas.microsoft.com/office/drawing/2014/main" id="{8D0B3249-8CCF-41DF-B3BA-D5DC7145EAC7}"/>
              </a:ext>
            </a:extLst>
          </p:cNvPr>
          <p:cNvSpPr/>
          <p:nvPr/>
        </p:nvSpPr>
        <p:spPr>
          <a:xfrm>
            <a:off x="10881085" y="242731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5" name="Action Button: Custom 16">
            <a:hlinkClick r:id="" action="ppaction://noaction" highlightClick="1">
              <a:snd r:embed="rId16" name="8.3.2.6 Slide 39 3 .wav"/>
            </a:hlinkClick>
            <a:extLst>
              <a:ext uri="{FF2B5EF4-FFF2-40B4-BE49-F238E27FC236}">
                <a16:creationId xmlns:a16="http://schemas.microsoft.com/office/drawing/2014/main" id="{DCB6B9DC-A544-4E9E-ABDB-1FC3531A481E}"/>
              </a:ext>
            </a:extLst>
          </p:cNvPr>
          <p:cNvSpPr/>
          <p:nvPr/>
        </p:nvSpPr>
        <p:spPr>
          <a:xfrm>
            <a:off x="10879007" y="293800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6" name="Action Button: Custom 16">
            <a:hlinkClick r:id="" action="ppaction://noaction" highlightClick="1">
              <a:snd r:embed="rId17" name="8.3.2.6 Slide 39 4 .wav"/>
            </a:hlinkClick>
            <a:extLst>
              <a:ext uri="{FF2B5EF4-FFF2-40B4-BE49-F238E27FC236}">
                <a16:creationId xmlns:a16="http://schemas.microsoft.com/office/drawing/2014/main" id="{BA59C20E-D274-40A8-85C8-12764594E3D6}"/>
              </a:ext>
            </a:extLst>
          </p:cNvPr>
          <p:cNvSpPr/>
          <p:nvPr/>
        </p:nvSpPr>
        <p:spPr>
          <a:xfrm>
            <a:off x="10879007" y="342017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7" name="Action Button: Custom 16">
            <a:hlinkClick r:id="" action="ppaction://noaction" highlightClick="1">
              <a:snd r:embed="rId18" name="8.3.2.6 Slide 39 5 .wav"/>
            </a:hlinkClick>
            <a:extLst>
              <a:ext uri="{FF2B5EF4-FFF2-40B4-BE49-F238E27FC236}">
                <a16:creationId xmlns:a16="http://schemas.microsoft.com/office/drawing/2014/main" id="{1253B45A-B36A-4054-AD98-28B6DA54C3B4}"/>
              </a:ext>
            </a:extLst>
          </p:cNvPr>
          <p:cNvSpPr/>
          <p:nvPr/>
        </p:nvSpPr>
        <p:spPr>
          <a:xfrm>
            <a:off x="10879007" y="393771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8" name="Action Button: Custom 16">
            <a:hlinkClick r:id="" action="ppaction://noaction" highlightClick="1">
              <a:snd r:embed="rId19" name="8.3.2.6 Slide 39 6 .wav"/>
            </a:hlinkClick>
            <a:extLst>
              <a:ext uri="{FF2B5EF4-FFF2-40B4-BE49-F238E27FC236}">
                <a16:creationId xmlns:a16="http://schemas.microsoft.com/office/drawing/2014/main" id="{D725A034-9FDA-4E34-875A-F134D99D85CF}"/>
              </a:ext>
            </a:extLst>
          </p:cNvPr>
          <p:cNvSpPr/>
          <p:nvPr/>
        </p:nvSpPr>
        <p:spPr>
          <a:xfrm>
            <a:off x="10883801" y="442363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9" name="Action Button: Custom 16">
            <a:hlinkClick r:id="" action="ppaction://noaction" highlightClick="1">
              <a:snd r:embed="rId20" name="8.3.2.6 Slide 39 7 .wav"/>
            </a:hlinkClick>
            <a:extLst>
              <a:ext uri="{FF2B5EF4-FFF2-40B4-BE49-F238E27FC236}">
                <a16:creationId xmlns:a16="http://schemas.microsoft.com/office/drawing/2014/main" id="{E24C4A5E-A6FF-4FC7-985A-2E942C039705}"/>
              </a:ext>
            </a:extLst>
          </p:cNvPr>
          <p:cNvSpPr/>
          <p:nvPr/>
        </p:nvSpPr>
        <p:spPr>
          <a:xfrm>
            <a:off x="10889201" y="493000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0" name="Action Button: Custom 16">
            <a:hlinkClick r:id="" action="ppaction://noaction" highlightClick="1">
              <a:snd r:embed="rId21" name="8.3.2.6 Slide 39 8 .wav"/>
            </a:hlinkClick>
            <a:extLst>
              <a:ext uri="{FF2B5EF4-FFF2-40B4-BE49-F238E27FC236}">
                <a16:creationId xmlns:a16="http://schemas.microsoft.com/office/drawing/2014/main" id="{2E538850-02A2-4FF6-8F34-0CBCE398D18B}"/>
              </a:ext>
            </a:extLst>
          </p:cNvPr>
          <p:cNvSpPr/>
          <p:nvPr/>
        </p:nvSpPr>
        <p:spPr>
          <a:xfrm>
            <a:off x="10879007" y="541714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226800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60" grpId="0"/>
      <p:bldP spid="61" grpId="0"/>
      <p:bldP spid="62" grpId="0"/>
      <p:bldP spid="6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9" name="Table 6">
            <a:extLst>
              <a:ext uri="{FF2B5EF4-FFF2-40B4-BE49-F238E27FC236}">
                <a16:creationId xmlns:a16="http://schemas.microsoft.com/office/drawing/2014/main" id="{8856FF9E-4FE0-4A40-AB35-C3395C2D4175}"/>
              </a:ext>
            </a:extLst>
          </p:cNvPr>
          <p:cNvGraphicFramePr>
            <a:graphicFrameLocks noGrp="1"/>
          </p:cNvGraphicFramePr>
          <p:nvPr>
            <p:extLst>
              <p:ext uri="{D42A27DB-BD31-4B8C-83A1-F6EECF244321}">
                <p14:modId xmlns:p14="http://schemas.microsoft.com/office/powerpoint/2010/main" val="1637656427"/>
              </p:ext>
            </p:extLst>
          </p:nvPr>
        </p:nvGraphicFramePr>
        <p:xfrm>
          <a:off x="298844" y="3005522"/>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trike="noStrike" dirty="0" err="1">
                          <a:solidFill>
                            <a:schemeClr val="accent5">
                              <a:lumMod val="50000"/>
                            </a:schemeClr>
                          </a:solidFill>
                        </a:rPr>
                        <a:t>Z</a:t>
                      </a:r>
                      <a:r>
                        <a:rPr lang="en-GB" sz="2000" strike="noStrike" dirty="0" err="1">
                          <a:solidFill>
                            <a:schemeClr val="accent5">
                              <a:lumMod val="50000"/>
                            </a:schemeClr>
                          </a:solidFill>
                        </a:rPr>
                        <a:t>immerer</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6144021" cy="707849"/>
          </a:xfrm>
        </p:spPr>
        <p:txBody>
          <a:bodyPr>
            <a:normAutofit/>
          </a:bodyPr>
          <a:lstStyle/>
          <a:p>
            <a:r>
              <a:rPr lang="en-GB" sz="3400" b="1" dirty="0" err="1">
                <a:solidFill>
                  <a:schemeClr val="bg1"/>
                </a:solidFill>
              </a:rPr>
              <a:t>Phonetik</a:t>
            </a:r>
            <a:r>
              <a:rPr lang="en-GB" sz="3400" b="1" dirty="0">
                <a:solidFill>
                  <a:schemeClr val="bg1"/>
                </a:solidFill>
              </a:rPr>
              <a:t>: Was </a:t>
            </a:r>
            <a:r>
              <a:rPr lang="en-GB" sz="3400" b="1" dirty="0" err="1">
                <a:solidFill>
                  <a:schemeClr val="bg1"/>
                </a:solidFill>
              </a:rPr>
              <a:t>passt</a:t>
            </a:r>
            <a:r>
              <a:rPr lang="en-GB" sz="3400" b="1" dirty="0">
                <a:solidFill>
                  <a:schemeClr val="bg1"/>
                </a:solidFill>
              </a:rPr>
              <a:t> </a:t>
            </a:r>
            <a:r>
              <a:rPr lang="en-GB" sz="3400" b="1" dirty="0" err="1">
                <a:solidFill>
                  <a:schemeClr val="bg1"/>
                </a:solidFill>
              </a:rPr>
              <a:t>nicht</a:t>
            </a:r>
            <a:r>
              <a:rPr lang="en-GB" sz="3400" b="1" dirty="0">
                <a:solidFill>
                  <a:schemeClr val="bg1"/>
                </a:solidFill>
              </a:rPr>
              <a:t>? </a:t>
            </a:r>
          </a:p>
        </p:txBody>
      </p:sp>
      <p:sp>
        <p:nvSpPr>
          <p:cNvPr id="9" name="Rounded Rectangle 11">
            <a:extLst>
              <a:ext uri="{FF2B5EF4-FFF2-40B4-BE49-F238E27FC236}">
                <a16:creationId xmlns:a16="http://schemas.microsoft.com/office/drawing/2014/main" id="{DC8D2B77-7979-412B-8C8A-F4196F5DBB23}"/>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D4B89D39-9AEF-4354-B06E-6462DD90059E}"/>
              </a:ext>
            </a:extLst>
          </p:cNvPr>
          <p:cNvGraphicFramePr>
            <a:graphicFrameLocks noGrp="1"/>
          </p:cNvGraphicFramePr>
          <p:nvPr>
            <p:extLst>
              <p:ext uri="{D42A27DB-BD31-4B8C-83A1-F6EECF244321}">
                <p14:modId xmlns:p14="http://schemas.microsoft.com/office/powerpoint/2010/main" val="2932670881"/>
              </p:ext>
            </p:extLst>
          </p:nvPr>
        </p:nvGraphicFramePr>
        <p:xfrm>
          <a:off x="303410" y="1438275"/>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r>
                        <a:rPr lang="en-GB" dirty="0"/>
                        <a:t>9.</a:t>
                      </a:r>
                      <a:endParaRPr lang="fr-FR" dirty="0"/>
                    </a:p>
                  </a:txBody>
                  <a:tcPr/>
                </a:tc>
                <a:extLst>
                  <a:ext uri="{0D108BD9-81ED-4DB2-BD59-A6C34878D82A}">
                    <a16:rowId xmlns:a16="http://schemas.microsoft.com/office/drawing/2014/main" val="3301871336"/>
                  </a:ext>
                </a:extLst>
              </a:tr>
              <a:tr h="390913">
                <a:tc>
                  <a:txBody>
                    <a:bodyPr/>
                    <a:lstStyle/>
                    <a:p>
                      <a:pPr algn="ctr"/>
                      <a:r>
                        <a:rPr lang="fr-FR" sz="2000" b="1" i="0" strike="noStrike" kern="1200" dirty="0">
                          <a:solidFill>
                            <a:schemeClr val="accent5">
                              <a:lumMod val="50000"/>
                            </a:schemeClr>
                          </a:solidFill>
                          <a:effectLst/>
                          <a:latin typeface="+mn-lt"/>
                          <a:ea typeface="+mn-ea"/>
                          <a:cs typeface="+mn-cs"/>
                        </a:rPr>
                        <a:t>S</a:t>
                      </a:r>
                      <a:r>
                        <a:rPr lang="fr-FR" sz="2000" b="0" i="0" strike="noStrike" kern="1200" dirty="0">
                          <a:solidFill>
                            <a:schemeClr val="accent5">
                              <a:lumMod val="50000"/>
                            </a:schemeClr>
                          </a:solidFill>
                          <a:effectLst/>
                          <a:latin typeface="+mn-lt"/>
                          <a:ea typeface="+mn-ea"/>
                          <a:cs typeface="+mn-cs"/>
                        </a:rPr>
                        <a:t>oldat</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30" name="Table 6">
            <a:extLst>
              <a:ext uri="{FF2B5EF4-FFF2-40B4-BE49-F238E27FC236}">
                <a16:creationId xmlns:a16="http://schemas.microsoft.com/office/drawing/2014/main" id="{2CFE0183-49A0-44EC-8A6A-B48099B586AB}"/>
              </a:ext>
            </a:extLst>
          </p:cNvPr>
          <p:cNvGraphicFramePr>
            <a:graphicFrameLocks noGrp="1"/>
          </p:cNvGraphicFramePr>
          <p:nvPr>
            <p:extLst>
              <p:ext uri="{D42A27DB-BD31-4B8C-83A1-F6EECF244321}">
                <p14:modId xmlns:p14="http://schemas.microsoft.com/office/powerpoint/2010/main" val="1009512753"/>
              </p:ext>
            </p:extLst>
          </p:nvPr>
        </p:nvGraphicFramePr>
        <p:xfrm>
          <a:off x="294278" y="4564190"/>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strike="noStrike" dirty="0" err="1">
                          <a:solidFill>
                            <a:schemeClr val="accent5">
                              <a:lumMod val="50000"/>
                            </a:schemeClr>
                          </a:solidFill>
                        </a:rPr>
                        <a:t>Kondi</a:t>
                      </a:r>
                      <a:r>
                        <a:rPr lang="en-GB" sz="2000" b="1" strike="noStrike" dirty="0" err="1">
                          <a:solidFill>
                            <a:schemeClr val="accent5">
                              <a:lumMod val="50000"/>
                            </a:schemeClr>
                          </a:solidFill>
                        </a:rPr>
                        <a:t>t</a:t>
                      </a:r>
                      <a:r>
                        <a:rPr lang="en-GB" sz="2000" b="0" strike="noStrike" dirty="0" err="1">
                          <a:solidFill>
                            <a:schemeClr val="accent5">
                              <a:lumMod val="50000"/>
                            </a:schemeClr>
                          </a:solidFill>
                        </a:rPr>
                        <a:t>ionstrainer</a:t>
                      </a:r>
                      <a:endParaRPr lang="fr-FR" sz="2000" b="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31" name="Table 6">
            <a:extLst>
              <a:ext uri="{FF2B5EF4-FFF2-40B4-BE49-F238E27FC236}">
                <a16:creationId xmlns:a16="http://schemas.microsoft.com/office/drawing/2014/main" id="{6DE70030-085A-423B-A513-98365348C7E2}"/>
              </a:ext>
            </a:extLst>
          </p:cNvPr>
          <p:cNvGraphicFramePr>
            <a:graphicFrameLocks noGrp="1"/>
          </p:cNvGraphicFramePr>
          <p:nvPr>
            <p:extLst>
              <p:ext uri="{D42A27DB-BD31-4B8C-83A1-F6EECF244321}">
                <p14:modId xmlns:p14="http://schemas.microsoft.com/office/powerpoint/2010/main" val="2134886716"/>
              </p:ext>
            </p:extLst>
          </p:nvPr>
        </p:nvGraphicFramePr>
        <p:xfrm>
          <a:off x="3241676" y="1438275"/>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r>
                        <a:rPr lang="en-GB" dirty="0"/>
                        <a:t>10.</a:t>
                      </a:r>
                      <a:endParaRPr lang="fr-FR" dirty="0"/>
                    </a:p>
                  </a:txBody>
                  <a:tcPr/>
                </a:tc>
                <a:extLst>
                  <a:ext uri="{0D108BD9-81ED-4DB2-BD59-A6C34878D82A}">
                    <a16:rowId xmlns:a16="http://schemas.microsoft.com/office/drawing/2014/main" val="3301871336"/>
                  </a:ext>
                </a:extLst>
              </a:tr>
              <a:tr h="390913">
                <a:tc>
                  <a:txBody>
                    <a:bodyPr/>
                    <a:lstStyle/>
                    <a:p>
                      <a:pPr algn="ctr"/>
                      <a:r>
                        <a:rPr lang="en-GB" sz="2000" strike="noStrike" dirty="0" err="1">
                          <a:solidFill>
                            <a:schemeClr val="accent5">
                              <a:lumMod val="50000"/>
                            </a:schemeClr>
                          </a:solidFill>
                        </a:rPr>
                        <a:t>Ps</a:t>
                      </a:r>
                      <a:r>
                        <a:rPr lang="en-GB" sz="2000" b="1" strike="noStrike" dirty="0" err="1">
                          <a:solidFill>
                            <a:schemeClr val="accent5">
                              <a:lumMod val="50000"/>
                            </a:schemeClr>
                          </a:solidFill>
                        </a:rPr>
                        <a:t>y</a:t>
                      </a:r>
                      <a:r>
                        <a:rPr lang="en-GB" sz="2000" strike="noStrike" dirty="0" err="1">
                          <a:solidFill>
                            <a:schemeClr val="accent5">
                              <a:lumMod val="50000"/>
                            </a:schemeClr>
                          </a:solidFill>
                        </a:rPr>
                        <a:t>chologe</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32" name="Table 6">
            <a:extLst>
              <a:ext uri="{FF2B5EF4-FFF2-40B4-BE49-F238E27FC236}">
                <a16:creationId xmlns:a16="http://schemas.microsoft.com/office/drawing/2014/main" id="{25B5816A-2FD6-47E0-9FC8-4B399D1417C8}"/>
              </a:ext>
            </a:extLst>
          </p:cNvPr>
          <p:cNvGraphicFramePr>
            <a:graphicFrameLocks noGrp="1"/>
          </p:cNvGraphicFramePr>
          <p:nvPr>
            <p:extLst>
              <p:ext uri="{D42A27DB-BD31-4B8C-83A1-F6EECF244321}">
                <p14:modId xmlns:p14="http://schemas.microsoft.com/office/powerpoint/2010/main" val="462513454"/>
              </p:ext>
            </p:extLst>
          </p:nvPr>
        </p:nvGraphicFramePr>
        <p:xfrm>
          <a:off x="3237110" y="3005522"/>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0" i="0" strike="noStrike" kern="1200" dirty="0" err="1">
                          <a:solidFill>
                            <a:schemeClr val="accent5">
                              <a:lumMod val="50000"/>
                            </a:schemeClr>
                          </a:solidFill>
                          <a:effectLst/>
                          <a:latin typeface="+mn-lt"/>
                          <a:ea typeface="+mn-ea"/>
                          <a:cs typeface="+mn-cs"/>
                        </a:rPr>
                        <a:t>Gr</a:t>
                      </a:r>
                      <a:r>
                        <a:rPr lang="fr-FR" sz="2000" b="1" i="0" strike="noStrike" kern="1200" dirty="0" err="1">
                          <a:solidFill>
                            <a:schemeClr val="accent5">
                              <a:lumMod val="50000"/>
                            </a:schemeClr>
                          </a:solidFill>
                          <a:effectLst/>
                          <a:latin typeface="+mn-lt"/>
                          <a:ea typeface="+mn-ea"/>
                          <a:cs typeface="+mn-cs"/>
                        </a:rPr>
                        <a:t>u</a:t>
                      </a:r>
                      <a:r>
                        <a:rPr lang="fr-FR" sz="2000" b="0" i="0" strike="noStrike" kern="1200" dirty="0" err="1">
                          <a:solidFill>
                            <a:schemeClr val="accent5">
                              <a:lumMod val="50000"/>
                            </a:schemeClr>
                          </a:solidFill>
                          <a:effectLst/>
                          <a:latin typeface="+mn-lt"/>
                          <a:ea typeface="+mn-ea"/>
                          <a:cs typeface="+mn-cs"/>
                        </a:rPr>
                        <a:t>ndschullehrerin</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33" name="Table 6">
            <a:extLst>
              <a:ext uri="{FF2B5EF4-FFF2-40B4-BE49-F238E27FC236}">
                <a16:creationId xmlns:a16="http://schemas.microsoft.com/office/drawing/2014/main" id="{4A7C01F5-CC1C-44AC-91E8-C2AA95403E13}"/>
              </a:ext>
            </a:extLst>
          </p:cNvPr>
          <p:cNvGraphicFramePr>
            <a:graphicFrameLocks noGrp="1"/>
          </p:cNvGraphicFramePr>
          <p:nvPr>
            <p:extLst>
              <p:ext uri="{D42A27DB-BD31-4B8C-83A1-F6EECF244321}">
                <p14:modId xmlns:p14="http://schemas.microsoft.com/office/powerpoint/2010/main" val="138808179"/>
              </p:ext>
            </p:extLst>
          </p:nvPr>
        </p:nvGraphicFramePr>
        <p:xfrm>
          <a:off x="3232544" y="4564190"/>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i="0" strike="noStrike" kern="1200" dirty="0" err="1">
                          <a:solidFill>
                            <a:schemeClr val="accent5">
                              <a:lumMod val="50000"/>
                            </a:schemeClr>
                          </a:solidFill>
                          <a:effectLst/>
                          <a:latin typeface="+mn-lt"/>
                          <a:ea typeface="+mn-ea"/>
                          <a:cs typeface="+mn-cs"/>
                        </a:rPr>
                        <a:t>Ü</a:t>
                      </a:r>
                      <a:r>
                        <a:rPr lang="fr-FR" sz="2000" b="0" i="0" strike="noStrike" kern="1200" dirty="0" err="1">
                          <a:solidFill>
                            <a:schemeClr val="accent5">
                              <a:lumMod val="50000"/>
                            </a:schemeClr>
                          </a:solidFill>
                          <a:effectLst/>
                          <a:latin typeface="+mn-lt"/>
                          <a:ea typeface="+mn-ea"/>
                          <a:cs typeface="+mn-cs"/>
                        </a:rPr>
                        <a:t>bersetzer</a:t>
                      </a:r>
                      <a:endParaRPr lang="fr-FR" sz="2000" b="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34" name="Table 6">
            <a:extLst>
              <a:ext uri="{FF2B5EF4-FFF2-40B4-BE49-F238E27FC236}">
                <a16:creationId xmlns:a16="http://schemas.microsoft.com/office/drawing/2014/main" id="{1C24B948-04CE-4BC4-9B7C-221199E3665B}"/>
              </a:ext>
            </a:extLst>
          </p:cNvPr>
          <p:cNvGraphicFramePr>
            <a:graphicFrameLocks noGrp="1"/>
          </p:cNvGraphicFramePr>
          <p:nvPr>
            <p:extLst>
              <p:ext uri="{D42A27DB-BD31-4B8C-83A1-F6EECF244321}">
                <p14:modId xmlns:p14="http://schemas.microsoft.com/office/powerpoint/2010/main" val="3607454646"/>
              </p:ext>
            </p:extLst>
          </p:nvPr>
        </p:nvGraphicFramePr>
        <p:xfrm>
          <a:off x="6165458" y="1438275"/>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r>
                        <a:rPr lang="en-GB" dirty="0"/>
                        <a:t>11.</a:t>
                      </a:r>
                      <a:endParaRPr lang="fr-FR" dirty="0"/>
                    </a:p>
                  </a:txBody>
                  <a:tcPr/>
                </a:tc>
                <a:extLst>
                  <a:ext uri="{0D108BD9-81ED-4DB2-BD59-A6C34878D82A}">
                    <a16:rowId xmlns:a16="http://schemas.microsoft.com/office/drawing/2014/main" val="3301871336"/>
                  </a:ext>
                </a:extLst>
              </a:tr>
              <a:tr h="390913">
                <a:tc>
                  <a:txBody>
                    <a:bodyPr/>
                    <a:lstStyle/>
                    <a:p>
                      <a:pPr algn="ctr"/>
                      <a:r>
                        <a:rPr lang="en-GB" sz="2000" strike="noStrike" dirty="0">
                          <a:solidFill>
                            <a:schemeClr val="accent5">
                              <a:lumMod val="50000"/>
                            </a:schemeClr>
                          </a:solidFill>
                        </a:rPr>
                        <a:t>Schn</a:t>
                      </a:r>
                      <a:r>
                        <a:rPr lang="en-GB" sz="2000" b="1" strike="noStrike" dirty="0">
                          <a:solidFill>
                            <a:schemeClr val="accent5">
                              <a:lumMod val="50000"/>
                            </a:schemeClr>
                          </a:solidFill>
                        </a:rPr>
                        <a:t>ei</a:t>
                      </a:r>
                      <a:r>
                        <a:rPr lang="en-GB" sz="2000" strike="noStrike" dirty="0">
                          <a:solidFill>
                            <a:schemeClr val="accent5">
                              <a:lumMod val="50000"/>
                            </a:schemeClr>
                          </a:solidFill>
                        </a:rPr>
                        <a:t>der</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35" name="Table 6">
            <a:extLst>
              <a:ext uri="{FF2B5EF4-FFF2-40B4-BE49-F238E27FC236}">
                <a16:creationId xmlns:a16="http://schemas.microsoft.com/office/drawing/2014/main" id="{A663E3FB-F588-4236-860F-2BE7B7D33810}"/>
              </a:ext>
            </a:extLst>
          </p:cNvPr>
          <p:cNvGraphicFramePr>
            <a:graphicFrameLocks noGrp="1"/>
          </p:cNvGraphicFramePr>
          <p:nvPr>
            <p:extLst>
              <p:ext uri="{D42A27DB-BD31-4B8C-83A1-F6EECF244321}">
                <p14:modId xmlns:p14="http://schemas.microsoft.com/office/powerpoint/2010/main" val="805897427"/>
              </p:ext>
            </p:extLst>
          </p:nvPr>
        </p:nvGraphicFramePr>
        <p:xfrm>
          <a:off x="6160892" y="3005522"/>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strike="noStrike" dirty="0" err="1">
                          <a:solidFill>
                            <a:schemeClr val="accent5">
                              <a:lumMod val="50000"/>
                            </a:schemeClr>
                          </a:solidFill>
                        </a:rPr>
                        <a:t>Erz</a:t>
                      </a:r>
                      <a:r>
                        <a:rPr lang="en-GB" sz="2000" b="1" strike="noStrike" dirty="0" err="1">
                          <a:solidFill>
                            <a:schemeClr val="accent5">
                              <a:lumMod val="50000"/>
                            </a:schemeClr>
                          </a:solidFill>
                        </a:rPr>
                        <a:t>ie</a:t>
                      </a:r>
                      <a:r>
                        <a:rPr lang="en-GB" sz="2000" strike="noStrike" dirty="0" err="1">
                          <a:solidFill>
                            <a:schemeClr val="accent5">
                              <a:lumMod val="50000"/>
                            </a:schemeClr>
                          </a:solidFill>
                        </a:rPr>
                        <a:t>herin</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36" name="Table 6">
            <a:extLst>
              <a:ext uri="{FF2B5EF4-FFF2-40B4-BE49-F238E27FC236}">
                <a16:creationId xmlns:a16="http://schemas.microsoft.com/office/drawing/2014/main" id="{6167F85F-B0F0-4A20-BACC-BC29996D55E2}"/>
              </a:ext>
            </a:extLst>
          </p:cNvPr>
          <p:cNvGraphicFramePr>
            <a:graphicFrameLocks noGrp="1"/>
          </p:cNvGraphicFramePr>
          <p:nvPr>
            <p:extLst>
              <p:ext uri="{D42A27DB-BD31-4B8C-83A1-F6EECF244321}">
                <p14:modId xmlns:p14="http://schemas.microsoft.com/office/powerpoint/2010/main" val="3845789584"/>
              </p:ext>
            </p:extLst>
          </p:nvPr>
        </p:nvGraphicFramePr>
        <p:xfrm>
          <a:off x="6156326" y="4564190"/>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strike="noStrike" dirty="0">
                          <a:solidFill>
                            <a:schemeClr val="accent5">
                              <a:lumMod val="50000"/>
                            </a:schemeClr>
                          </a:solidFill>
                        </a:rPr>
                        <a:t>P</a:t>
                      </a:r>
                      <a:r>
                        <a:rPr lang="en-GB" sz="2000" b="1" strike="noStrike" dirty="0">
                          <a:solidFill>
                            <a:schemeClr val="accent5">
                              <a:lumMod val="50000"/>
                            </a:schemeClr>
                          </a:solidFill>
                        </a:rPr>
                        <a:t>i</a:t>
                      </a:r>
                      <a:r>
                        <a:rPr lang="en-GB" sz="2000" strike="noStrike" dirty="0">
                          <a:solidFill>
                            <a:schemeClr val="accent5">
                              <a:lumMod val="50000"/>
                            </a:schemeClr>
                          </a:solidFill>
                        </a:rPr>
                        <a:t>lot</a:t>
                      </a:r>
                      <a:endParaRPr lang="fr-FR" sz="2000" b="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37" name="Table 6">
            <a:extLst>
              <a:ext uri="{FF2B5EF4-FFF2-40B4-BE49-F238E27FC236}">
                <a16:creationId xmlns:a16="http://schemas.microsoft.com/office/drawing/2014/main" id="{AF8ED372-3743-4C3B-95F9-049E84F2801A}"/>
              </a:ext>
            </a:extLst>
          </p:cNvPr>
          <p:cNvGraphicFramePr>
            <a:graphicFrameLocks noGrp="1"/>
          </p:cNvGraphicFramePr>
          <p:nvPr>
            <p:extLst>
              <p:ext uri="{D42A27DB-BD31-4B8C-83A1-F6EECF244321}">
                <p14:modId xmlns:p14="http://schemas.microsoft.com/office/powerpoint/2010/main" val="252188577"/>
              </p:ext>
            </p:extLst>
          </p:nvPr>
        </p:nvGraphicFramePr>
        <p:xfrm>
          <a:off x="9103724" y="1438275"/>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r>
                        <a:rPr lang="en-GB" dirty="0"/>
                        <a:t>12.</a:t>
                      </a:r>
                      <a:endParaRPr lang="fr-FR" dirty="0"/>
                    </a:p>
                  </a:txBody>
                  <a:tcPr/>
                </a:tc>
                <a:extLst>
                  <a:ext uri="{0D108BD9-81ED-4DB2-BD59-A6C34878D82A}">
                    <a16:rowId xmlns:a16="http://schemas.microsoft.com/office/drawing/2014/main" val="3301871336"/>
                  </a:ext>
                </a:extLst>
              </a:tr>
              <a:tr h="390913">
                <a:tc>
                  <a:txBody>
                    <a:bodyPr/>
                    <a:lstStyle/>
                    <a:p>
                      <a:pPr algn="ctr"/>
                      <a:r>
                        <a:rPr lang="en-GB" sz="2000" strike="noStrike" dirty="0" err="1">
                          <a:solidFill>
                            <a:schemeClr val="accent5">
                              <a:lumMod val="50000"/>
                            </a:schemeClr>
                          </a:solidFill>
                        </a:rPr>
                        <a:t>Krankenpfl</a:t>
                      </a:r>
                      <a:r>
                        <a:rPr lang="en-GB" sz="2000" b="1" strike="noStrike" dirty="0" err="1">
                          <a:solidFill>
                            <a:schemeClr val="accent5">
                              <a:lumMod val="50000"/>
                            </a:schemeClr>
                          </a:solidFill>
                        </a:rPr>
                        <a:t>e</a:t>
                      </a:r>
                      <a:r>
                        <a:rPr lang="en-GB" sz="2000" strike="noStrike" dirty="0" err="1">
                          <a:solidFill>
                            <a:schemeClr val="accent5">
                              <a:lumMod val="50000"/>
                            </a:schemeClr>
                          </a:solidFill>
                        </a:rPr>
                        <a:t>ger</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38" name="Table 6">
            <a:extLst>
              <a:ext uri="{FF2B5EF4-FFF2-40B4-BE49-F238E27FC236}">
                <a16:creationId xmlns:a16="http://schemas.microsoft.com/office/drawing/2014/main" id="{F8F1239F-747E-438F-B3DC-5F6BD43B4757}"/>
              </a:ext>
            </a:extLst>
          </p:cNvPr>
          <p:cNvGraphicFramePr>
            <a:graphicFrameLocks noGrp="1"/>
          </p:cNvGraphicFramePr>
          <p:nvPr>
            <p:extLst>
              <p:ext uri="{D42A27DB-BD31-4B8C-83A1-F6EECF244321}">
                <p14:modId xmlns:p14="http://schemas.microsoft.com/office/powerpoint/2010/main" val="2226783509"/>
              </p:ext>
            </p:extLst>
          </p:nvPr>
        </p:nvGraphicFramePr>
        <p:xfrm>
          <a:off x="9099158" y="3005522"/>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0" i="0" strike="noStrike" kern="1200" dirty="0" err="1">
                          <a:solidFill>
                            <a:schemeClr val="accent5">
                              <a:lumMod val="50000"/>
                            </a:schemeClr>
                          </a:solidFill>
                          <a:effectLst/>
                          <a:latin typeface="+mn-lt"/>
                          <a:ea typeface="+mn-ea"/>
                          <a:cs typeface="+mn-cs"/>
                        </a:rPr>
                        <a:t>Sekret</a:t>
                      </a:r>
                      <a:r>
                        <a:rPr lang="fr-FR" sz="2000" b="1" i="0" strike="noStrike" kern="1200" dirty="0" err="1">
                          <a:solidFill>
                            <a:schemeClr val="accent5">
                              <a:lumMod val="50000"/>
                            </a:schemeClr>
                          </a:solidFill>
                          <a:effectLst/>
                          <a:latin typeface="+mn-lt"/>
                          <a:ea typeface="+mn-ea"/>
                          <a:cs typeface="+mn-cs"/>
                        </a:rPr>
                        <a:t>ä</a:t>
                      </a:r>
                      <a:r>
                        <a:rPr lang="fr-FR" sz="2000" b="0" i="0" strike="noStrike" kern="1200" dirty="0" err="1">
                          <a:solidFill>
                            <a:schemeClr val="accent5">
                              <a:lumMod val="50000"/>
                            </a:schemeClr>
                          </a:solidFill>
                          <a:effectLst/>
                          <a:latin typeface="+mn-lt"/>
                          <a:ea typeface="+mn-ea"/>
                          <a:cs typeface="+mn-cs"/>
                        </a:rPr>
                        <a:t>rin</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39" name="Table 6">
            <a:extLst>
              <a:ext uri="{FF2B5EF4-FFF2-40B4-BE49-F238E27FC236}">
                <a16:creationId xmlns:a16="http://schemas.microsoft.com/office/drawing/2014/main" id="{02520757-A17F-4AB8-B954-0759D7092D85}"/>
              </a:ext>
            </a:extLst>
          </p:cNvPr>
          <p:cNvGraphicFramePr>
            <a:graphicFrameLocks noGrp="1"/>
          </p:cNvGraphicFramePr>
          <p:nvPr>
            <p:extLst>
              <p:ext uri="{D42A27DB-BD31-4B8C-83A1-F6EECF244321}">
                <p14:modId xmlns:p14="http://schemas.microsoft.com/office/powerpoint/2010/main" val="599091966"/>
              </p:ext>
            </p:extLst>
          </p:nvPr>
        </p:nvGraphicFramePr>
        <p:xfrm>
          <a:off x="9094592" y="4564190"/>
          <a:ext cx="2720974" cy="1558669"/>
        </p:xfrm>
        <a:graphic>
          <a:graphicData uri="http://schemas.openxmlformats.org/drawingml/2006/table">
            <a:tbl>
              <a:tblPr firstRow="1" bandRow="1">
                <a:tableStyleId>{ED083AE6-46FA-4A59-8FB0-9F97EB10719F}</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strike="noStrike" dirty="0" err="1">
                          <a:solidFill>
                            <a:schemeClr val="accent5">
                              <a:lumMod val="50000"/>
                            </a:schemeClr>
                          </a:solidFill>
                        </a:rPr>
                        <a:t>Z</a:t>
                      </a:r>
                      <a:r>
                        <a:rPr lang="en-GB" sz="2000" b="1" strike="noStrike" dirty="0" err="1">
                          <a:solidFill>
                            <a:schemeClr val="accent5">
                              <a:lumMod val="50000"/>
                            </a:schemeClr>
                          </a:solidFill>
                        </a:rPr>
                        <a:t>a</a:t>
                      </a:r>
                      <a:r>
                        <a:rPr lang="en-GB" sz="2000" strike="noStrike" dirty="0" err="1">
                          <a:solidFill>
                            <a:schemeClr val="accent5">
                              <a:lumMod val="50000"/>
                            </a:schemeClr>
                          </a:solidFill>
                        </a:rPr>
                        <a:t>hnarzt</a:t>
                      </a:r>
                      <a:endParaRPr lang="fr-FR" sz="2000" b="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sp>
        <p:nvSpPr>
          <p:cNvPr id="17" name="Rectangle: Rounded Corners 16">
            <a:extLst>
              <a:ext uri="{FF2B5EF4-FFF2-40B4-BE49-F238E27FC236}">
                <a16:creationId xmlns:a16="http://schemas.microsoft.com/office/drawing/2014/main" id="{57064ACB-6309-45FC-93E1-73CE75326537}"/>
              </a:ext>
            </a:extLst>
          </p:cNvPr>
          <p:cNvSpPr/>
          <p:nvPr/>
        </p:nvSpPr>
        <p:spPr>
          <a:xfrm>
            <a:off x="294278" y="2595177"/>
            <a:ext cx="2711842" cy="41034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Rounded Corners 17">
            <a:extLst>
              <a:ext uri="{FF2B5EF4-FFF2-40B4-BE49-F238E27FC236}">
                <a16:creationId xmlns:a16="http://schemas.microsoft.com/office/drawing/2014/main" id="{42B7F6E2-5649-442A-ACA9-62C92C1BE92E}"/>
              </a:ext>
            </a:extLst>
          </p:cNvPr>
          <p:cNvSpPr/>
          <p:nvPr/>
        </p:nvSpPr>
        <p:spPr>
          <a:xfrm>
            <a:off x="3246242" y="4149557"/>
            <a:ext cx="2711842" cy="41034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Rounded Corners 18">
            <a:extLst>
              <a:ext uri="{FF2B5EF4-FFF2-40B4-BE49-F238E27FC236}">
                <a16:creationId xmlns:a16="http://schemas.microsoft.com/office/drawing/2014/main" id="{82045324-BC59-4895-B20D-621D142205A2}"/>
              </a:ext>
            </a:extLst>
          </p:cNvPr>
          <p:cNvSpPr/>
          <p:nvPr/>
        </p:nvSpPr>
        <p:spPr>
          <a:xfrm>
            <a:off x="6174590" y="2586600"/>
            <a:ext cx="2711842" cy="41034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Rounded Corners 19">
            <a:extLst>
              <a:ext uri="{FF2B5EF4-FFF2-40B4-BE49-F238E27FC236}">
                <a16:creationId xmlns:a16="http://schemas.microsoft.com/office/drawing/2014/main" id="{519A16BE-AB8F-4DB6-8254-90798B52F0D2}"/>
              </a:ext>
            </a:extLst>
          </p:cNvPr>
          <p:cNvSpPr/>
          <p:nvPr/>
        </p:nvSpPr>
        <p:spPr>
          <a:xfrm>
            <a:off x="9090026" y="5715096"/>
            <a:ext cx="2711842" cy="41034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4" name="Picture 2" descr="World War, Soldier, Run, Attack">
            <a:hlinkClick r:id="" action="ppaction://noaction">
              <a:snd r:embed="rId5" name="8.3.2.6 Slide 2 Soldat.wav"/>
            </a:hlinkClick>
            <a:extLst>
              <a:ext uri="{FF2B5EF4-FFF2-40B4-BE49-F238E27FC236}">
                <a16:creationId xmlns:a16="http://schemas.microsoft.com/office/drawing/2014/main" id="{1F841ED3-8E23-46A9-BABE-3F3BECB3181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8464" y="1501839"/>
            <a:ext cx="1326381" cy="10814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arpenter, Hummer, Wood, Construction">
            <a:hlinkClick r:id="" action="ppaction://noaction">
              <a:snd r:embed="rId7" name="8.3.2.6 Slide 2 Zimmerer.wav"/>
            </a:hlinkClick>
            <a:extLst>
              <a:ext uri="{FF2B5EF4-FFF2-40B4-BE49-F238E27FC236}">
                <a16:creationId xmlns:a16="http://schemas.microsoft.com/office/drawing/2014/main" id="{16FFF83D-4372-462D-A230-CA9549922B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76903" y="3060508"/>
            <a:ext cx="922176" cy="114014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ersonal Trainer, Gym, Fitness, Work Out">
            <a:hlinkClick r:id="" action="ppaction://noaction">
              <a:snd r:embed="rId9" name="8.3.2.6 Slide 2 Konditionstrainer.wav"/>
            </a:hlinkClick>
            <a:extLst>
              <a:ext uri="{FF2B5EF4-FFF2-40B4-BE49-F238E27FC236}">
                <a16:creationId xmlns:a16="http://schemas.microsoft.com/office/drawing/2014/main" id="{765FD21A-E5D3-4A4A-B06C-080A2A63F06A}"/>
              </a:ext>
            </a:extLst>
          </p:cNvPr>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88483" y="4619178"/>
            <a:ext cx="1149195" cy="107935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sychologist, Therapy, Problems, Ill">
            <a:hlinkClick r:id="" action="ppaction://noaction">
              <a:snd r:embed="rId11" name="8.3.2.6 Slide 2 Psychologe.wav"/>
            </a:hlinkClick>
            <a:extLst>
              <a:ext uri="{FF2B5EF4-FFF2-40B4-BE49-F238E27FC236}">
                <a16:creationId xmlns:a16="http://schemas.microsoft.com/office/drawing/2014/main" id="{C8F97505-EBAB-45B8-B901-E495EA35CC67}"/>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87772" y="1135445"/>
            <a:ext cx="1450855" cy="145085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Blackboard, Boys, Chalkboard, Children, Classroom, Desk">
            <a:hlinkClick r:id="" action="ppaction://noaction">
              <a:snd r:embed="rId13" name="8.3.2.6 Slide 2 Grundschullehrerin.wav"/>
            </a:hlinkClick>
            <a:extLst>
              <a:ext uri="{FF2B5EF4-FFF2-40B4-BE49-F238E27FC236}">
                <a16:creationId xmlns:a16="http://schemas.microsoft.com/office/drawing/2014/main" id="{C4E5FEF3-0774-4800-9C17-546F99152D6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87772" y="3157071"/>
            <a:ext cx="1372272" cy="104664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Feedback, Group, Communication, Opinion, Review">
            <a:hlinkClick r:id="" action="ppaction://noaction">
              <a:snd r:embed="rId15" name="8.3.2.6 Slide 2 Übersetzer.wav"/>
            </a:hlinkClick>
            <a:extLst>
              <a:ext uri="{FF2B5EF4-FFF2-40B4-BE49-F238E27FC236}">
                <a16:creationId xmlns:a16="http://schemas.microsoft.com/office/drawing/2014/main" id="{CD58A724-323B-4364-84B6-6F04A6975BF0}"/>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t="22265" r="11347"/>
          <a:stretch/>
        </p:blipFill>
        <p:spPr bwMode="auto">
          <a:xfrm>
            <a:off x="3674812" y="4788371"/>
            <a:ext cx="1663815" cy="97260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Germany, Flag, Nationality, Country">
            <a:extLst>
              <a:ext uri="{FF2B5EF4-FFF2-40B4-BE49-F238E27FC236}">
                <a16:creationId xmlns:a16="http://schemas.microsoft.com/office/drawing/2014/main" id="{11D60F6C-1023-4414-9250-1326F20B6DF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709457" y="4719602"/>
            <a:ext cx="487347" cy="292753"/>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France, Flag, National, Symbols">
            <a:extLst>
              <a:ext uri="{FF2B5EF4-FFF2-40B4-BE49-F238E27FC236}">
                <a16:creationId xmlns:a16="http://schemas.microsoft.com/office/drawing/2014/main" id="{DE88DDB0-D994-4F0B-B5DA-5BA354A0ADA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65908" y="4783933"/>
            <a:ext cx="424251" cy="282834"/>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Spain, Flag, Spanish, National, Ensign">
            <a:extLst>
              <a:ext uri="{FF2B5EF4-FFF2-40B4-BE49-F238E27FC236}">
                <a16:creationId xmlns:a16="http://schemas.microsoft.com/office/drawing/2014/main" id="{F955C27E-E2B8-48B5-87DB-E9370FC0D1F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923857" y="4727491"/>
            <a:ext cx="427296" cy="284864"/>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Sewing, Machine, Needle, Thread, Sew">
            <a:hlinkClick r:id="" action="ppaction://noaction">
              <a:snd r:embed="rId20" name="8.3.2.6 Slide 2 Schneider.wav"/>
            </a:hlinkClick>
            <a:extLst>
              <a:ext uri="{FF2B5EF4-FFF2-40B4-BE49-F238E27FC236}">
                <a16:creationId xmlns:a16="http://schemas.microsoft.com/office/drawing/2014/main" id="{5C1B2C48-3518-45B7-B02D-A6001CE2A3C6}"/>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988213" y="1580112"/>
            <a:ext cx="1178427" cy="958529"/>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Teacher, Silhouette, Black, Isolated, Classroom">
            <a:hlinkClick r:id="" action="ppaction://noaction">
              <a:snd r:embed="rId22" name="8.3.2.6 Slide 2 Erzieherin.wav"/>
            </a:hlinkClick>
            <a:extLst>
              <a:ext uri="{FF2B5EF4-FFF2-40B4-BE49-F238E27FC236}">
                <a16:creationId xmlns:a16="http://schemas.microsoft.com/office/drawing/2014/main" id="{4127043A-C3D4-4A59-9EFC-0675D8883FF3}"/>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988213" y="3194091"/>
            <a:ext cx="832120" cy="972608"/>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Africa, African, Airplane, Cartoon">
            <a:hlinkClick r:id="" action="ppaction://noaction">
              <a:snd r:embed="rId24" name="8.3.2.6 Slide 2 Pilot.wav"/>
            </a:hlinkClick>
            <a:extLst>
              <a:ext uri="{FF2B5EF4-FFF2-40B4-BE49-F238E27FC236}">
                <a16:creationId xmlns:a16="http://schemas.microsoft.com/office/drawing/2014/main" id="{AAB8F6E1-C018-4A4F-8AB3-9DDDBA49D609}"/>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863703" y="4663948"/>
            <a:ext cx="1427445" cy="972608"/>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Denture, Dentistry, Dentist, Technology">
            <a:hlinkClick r:id="" action="ppaction://noaction">
              <a:snd r:embed="rId26" name="8.3.2.6 Slide 2 Zahnarzt.wav"/>
            </a:hlinkClick>
            <a:extLst>
              <a:ext uri="{FF2B5EF4-FFF2-40B4-BE49-F238E27FC236}">
                <a16:creationId xmlns:a16="http://schemas.microsoft.com/office/drawing/2014/main" id="{1E692858-4A7E-4283-BBA4-38C89FB65F1E}"/>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9793525" y="4691164"/>
            <a:ext cx="1323108" cy="997465"/>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Receptionist, Office, Lady, Secretary">
            <a:hlinkClick r:id="" action="ppaction://noaction">
              <a:snd r:embed="rId28" name="8.3.2.6 Slide 2 Sekretärin.wav"/>
            </a:hlinkClick>
            <a:extLst>
              <a:ext uri="{FF2B5EF4-FFF2-40B4-BE49-F238E27FC236}">
                <a16:creationId xmlns:a16="http://schemas.microsoft.com/office/drawing/2014/main" id="{C969366B-78E9-4E02-941C-826CB672F11C}"/>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9666665" y="3073053"/>
            <a:ext cx="1248432" cy="1080068"/>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Male Nurse, Medical Staff, Vaccine, Nurse, Shot">
            <a:hlinkClick r:id="" action="ppaction://noaction">
              <a:snd r:embed="rId30" name="8.3.2.6 Slide 2 Krankenpfleger.wav"/>
            </a:hlinkClick>
            <a:extLst>
              <a:ext uri="{FF2B5EF4-FFF2-40B4-BE49-F238E27FC236}">
                <a16:creationId xmlns:a16="http://schemas.microsoft.com/office/drawing/2014/main" id="{5A099933-3C00-4FD8-B54C-421C7A48ADAF}"/>
              </a:ext>
            </a:extLst>
          </p:cNvPr>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r="-12430" b="35512"/>
          <a:stretch/>
        </p:blipFill>
        <p:spPr bwMode="auto">
          <a:xfrm>
            <a:off x="10106888" y="1460839"/>
            <a:ext cx="996648" cy="1143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72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69FE397-57FA-4242-A8BF-8A5541A057CD}"/>
              </a:ext>
            </a:extLst>
          </p:cNvPr>
          <p:cNvPicPr>
            <a:picLocks noChangeAspect="1"/>
          </p:cNvPicPr>
          <p:nvPr/>
        </p:nvPicPr>
        <p:blipFill>
          <a:blip r:embed="rId3"/>
          <a:stretch>
            <a:fillRect/>
          </a:stretch>
        </p:blipFill>
        <p:spPr>
          <a:xfrm>
            <a:off x="1" y="1150087"/>
            <a:ext cx="12192000" cy="5191125"/>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5857874" cy="869950"/>
          </a:xfrm>
          <a:prstGeom prst="rect">
            <a:avLst/>
          </a:prstGeom>
        </p:spPr>
      </p:pic>
      <p:sp>
        <p:nvSpPr>
          <p:cNvPr id="4" name="Title 3"/>
          <p:cNvSpPr>
            <a:spLocks noGrp="1"/>
          </p:cNvSpPr>
          <p:nvPr>
            <p:ph type="title"/>
          </p:nvPr>
        </p:nvSpPr>
        <p:spPr>
          <a:xfrm>
            <a:off x="1" y="294041"/>
            <a:ext cx="5221704" cy="707849"/>
          </a:xfrm>
        </p:spPr>
        <p:txBody>
          <a:bodyPr>
            <a:noAutofit/>
          </a:bodyPr>
          <a:lstStyle/>
          <a:p>
            <a:r>
              <a:rPr lang="en-GB" sz="2900" b="1" dirty="0">
                <a:solidFill>
                  <a:schemeClr val="bg1"/>
                </a:solidFill>
              </a:rPr>
              <a:t>Ich </a:t>
            </a:r>
            <a:r>
              <a:rPr lang="en-GB" sz="2900" b="1" dirty="0" err="1">
                <a:solidFill>
                  <a:schemeClr val="bg1"/>
                </a:solidFill>
              </a:rPr>
              <a:t>lebe</a:t>
            </a:r>
            <a:r>
              <a:rPr lang="en-GB" sz="2900" b="1" dirty="0">
                <a:solidFill>
                  <a:schemeClr val="bg1"/>
                </a:solidFill>
              </a:rPr>
              <a:t> </a:t>
            </a:r>
            <a:r>
              <a:rPr lang="en-GB" sz="2900" b="1" dirty="0" err="1">
                <a:solidFill>
                  <a:schemeClr val="bg1"/>
                </a:solidFill>
              </a:rPr>
              <a:t>für</a:t>
            </a:r>
            <a:r>
              <a:rPr lang="en-GB" sz="2900" b="1" dirty="0">
                <a:solidFill>
                  <a:schemeClr val="bg1"/>
                </a:solidFill>
              </a:rPr>
              <a:t> den </a:t>
            </a:r>
            <a:r>
              <a:rPr lang="en-GB" sz="2900" b="1" dirty="0" err="1">
                <a:solidFill>
                  <a:schemeClr val="bg1"/>
                </a:solidFill>
              </a:rPr>
              <a:t>Fußball</a:t>
            </a:r>
            <a:r>
              <a:rPr lang="en-GB" sz="2900" b="1" dirty="0">
                <a:solidFill>
                  <a:schemeClr val="bg1"/>
                </a:solidFill>
              </a:rPr>
              <a:t> 1/4</a:t>
            </a:r>
          </a:p>
        </p:txBody>
      </p:sp>
      <p:sp>
        <p:nvSpPr>
          <p:cNvPr id="7" name="Rounded Rectangle 11">
            <a:extLst>
              <a:ext uri="{FF2B5EF4-FFF2-40B4-BE49-F238E27FC236}">
                <a16:creationId xmlns:a16="http://schemas.microsoft.com/office/drawing/2014/main" id="{9B931AA2-4AA9-4ADE-A169-CB15C10A0B74}"/>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012F22D8-A665-48BF-B077-A529F121FCBF}"/>
              </a:ext>
            </a:extLst>
          </p:cNvPr>
          <p:cNvSpPr txBox="1"/>
          <p:nvPr/>
        </p:nvSpPr>
        <p:spPr>
          <a:xfrm>
            <a:off x="297857" y="1768373"/>
            <a:ext cx="5645845" cy="3939540"/>
          </a:xfrm>
          <a:prstGeom prst="rect">
            <a:avLst/>
          </a:prstGeom>
          <a:noFill/>
        </p:spPr>
        <p:txBody>
          <a:bodyPr wrap="square">
            <a:spAutoFit/>
          </a:bodyPr>
          <a:lstStyle/>
          <a:p>
            <a:r>
              <a:rPr kumimoji="0" lang="de-AT" altLang="zh-CN" sz="2000" b="1" i="1" u="none" strike="noStrike" cap="none" normalizeH="0" baseline="0" dirty="0">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Der größte Traum</a:t>
            </a:r>
            <a:br>
              <a:rPr kumimoji="0" lang="de-AT" altLang="zh-CN" sz="2000" b="0" i="0" u="none" strike="noStrike" cap="none" normalizeH="0" baseline="0" dirty="0">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kumimoji="0" lang="de-AT" altLang="zh-CN" sz="2000" b="0" i="0" u="none" strike="noStrike" cap="none" normalizeH="0" baseline="0" dirty="0">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„Ich habe nicht so viel Freizeit”, erklärt Michael, „aber manchmal bleibt ein bisschen Zeit für meine Freunde übrig*.” Das ist für Michael aber kein Problem: „Ich lebe für den Fußball”.</a:t>
            </a:r>
            <a:r>
              <a:rPr kumimoji="0" lang="de-AT" altLang="zh-CN" sz="2000" b="1" i="0" u="none" strike="noStrike" cap="none" normalizeH="0" baseline="0" dirty="0">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de-AT" altLang="zh-CN" sz="2000" b="0" i="0" u="none" strike="noStrike" cap="none" normalizeH="0" baseline="0" dirty="0">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Profifußballer zu werden, „das ist mein größter Traum, seit ich klein bin.”</a:t>
            </a:r>
          </a:p>
          <a:p>
            <a:endParaRPr lang="de-AT" sz="1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r>
              <a:rPr kumimoji="0" lang="de-AT" altLang="zh-CN" sz="2000" b="1" i="1"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Sportwissenschlaftler und Coach</a:t>
            </a:r>
            <a:br>
              <a:rPr kumimoji="0" lang="de-AT" altLang="zh-CN"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br>
            <a:r>
              <a:rPr kumimoji="0" lang="de-AT" altLang="zh-CN"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Wenn es mit der Fußballkarriere nichts wird, möchte Michael Sportwissenschaftler oder Fitness-Coach werden, denn er will sowieso* weiterstudieren.</a:t>
            </a:r>
            <a:endParaRPr lang="fr-FR" sz="2000" dirty="0"/>
          </a:p>
        </p:txBody>
      </p:sp>
      <p:pic>
        <p:nvPicPr>
          <p:cNvPr id="15" name="Picture 14">
            <a:extLst>
              <a:ext uri="{FF2B5EF4-FFF2-40B4-BE49-F238E27FC236}">
                <a16:creationId xmlns:a16="http://schemas.microsoft.com/office/drawing/2014/main" id="{EABF1E62-11CF-4A2F-B6D0-4CDAC8520DBC}"/>
              </a:ext>
            </a:extLst>
          </p:cNvPr>
          <p:cNvPicPr/>
          <p:nvPr/>
        </p:nvPicPr>
        <p:blipFill>
          <a:blip r:embed="rId5" cstate="print">
            <a:extLst>
              <a:ext uri="{BEBA8EAE-BF5A-486C-A8C5-ECC9F3942E4B}">
                <a14:imgProps xmlns:a14="http://schemas.microsoft.com/office/drawing/2010/main">
                  <a14:imgLayer r:embed="rId6">
                    <a14:imgEffect>
                      <a14:backgroundRemoval t="1323" b="95767" l="258" r="95619">
                        <a14:foregroundMark x1="12629" y1="41534" x2="12629" y2="41534"/>
                        <a14:foregroundMark x1="12629" y1="41534" x2="12629" y2="41534"/>
                        <a14:foregroundMark x1="12629" y1="41534" x2="12629" y2="41534"/>
                        <a14:foregroundMark x1="12629" y1="41534" x2="12629" y2="41534"/>
                        <a14:foregroundMark x1="12629" y1="41534" x2="12629" y2="41534"/>
                        <a14:foregroundMark x1="12629" y1="41534" x2="12629" y2="41534"/>
                        <a14:foregroundMark x1="89691" y1="57407" x2="89691" y2="57407"/>
                        <a14:foregroundMark x1="89691" y1="57407" x2="89691" y2="52381"/>
                        <a14:foregroundMark x1="89691" y1="52381" x2="89691" y2="52381"/>
                        <a14:foregroundMark x1="89691" y1="52381" x2="89691" y2="52381"/>
                        <a14:foregroundMark x1="89691" y1="52381" x2="89691" y2="52381"/>
                        <a14:foregroundMark x1="89691" y1="52381" x2="89691" y2="37037"/>
                        <a14:foregroundMark x1="13144" y1="41534" x2="19330" y2="71693"/>
                        <a14:foregroundMark x1="19330" y1="71693" x2="45361" y2="87037"/>
                        <a14:foregroundMark x1="45361" y1="87037" x2="72165" y2="81217"/>
                        <a14:foregroundMark x1="72165" y1="81217" x2="88660" y2="55026"/>
                        <a14:foregroundMark x1="88660" y1="55026" x2="83247" y2="26455"/>
                        <a14:foregroundMark x1="83247" y1="26455" x2="60567" y2="9788"/>
                        <a14:foregroundMark x1="60567" y1="9788" x2="35309" y2="18783"/>
                        <a14:foregroundMark x1="35309" y1="18783" x2="10052" y2="40476"/>
                        <a14:foregroundMark x1="10052" y1="40476" x2="34536" y2="23016"/>
                        <a14:foregroundMark x1="34536" y1="23016" x2="36340" y2="26190"/>
                        <a14:foregroundMark x1="55155" y1="6349" x2="55155" y2="6349"/>
                        <a14:foregroundMark x1="55155" y1="6349" x2="55155" y2="6349"/>
                        <a14:foregroundMark x1="59794" y1="10317" x2="31701" y2="12434"/>
                        <a14:foregroundMark x1="31701" y1="12434" x2="14948" y2="36772"/>
                        <a14:foregroundMark x1="14948" y1="36772" x2="17010" y2="66667"/>
                        <a14:foregroundMark x1="17010" y1="66667" x2="42784" y2="85714"/>
                        <a14:foregroundMark x1="42784" y1="85714" x2="71907" y2="90212"/>
                        <a14:foregroundMark x1="71907" y1="90212" x2="89433" y2="65344"/>
                        <a14:foregroundMark x1="89433" y1="65344" x2="90206" y2="50265"/>
                        <a14:foregroundMark x1="13144" y1="33069" x2="8763" y2="62698"/>
                        <a14:foregroundMark x1="8763" y1="62698" x2="28866" y2="81217"/>
                        <a14:foregroundMark x1="28866" y1="81217" x2="57474" y2="87302"/>
                        <a14:foregroundMark x1="57474" y1="96296" x2="29124" y2="94709"/>
                        <a14:foregroundMark x1="29124" y1="94709" x2="10309" y2="73545"/>
                        <a14:foregroundMark x1="10309" y1="73545" x2="9021" y2="45503"/>
                        <a14:foregroundMark x1="9021" y1="45503" x2="25000" y2="19577"/>
                        <a14:foregroundMark x1="25000" y1="19577" x2="45361" y2="1323"/>
                        <a14:foregroundMark x1="45361" y1="1323" x2="45361" y2="1323"/>
                        <a14:foregroundMark x1="24742" y1="86508" x2="51546" y2="90476"/>
                        <a14:foregroundMark x1="51546" y1="90476" x2="77835" y2="73280"/>
                        <a14:foregroundMark x1="77835" y1="73280" x2="79381" y2="70635"/>
                        <a14:foregroundMark x1="21649" y1="48942" x2="41495" y2="75661"/>
                        <a14:foregroundMark x1="41495" y1="75661" x2="33763" y2="73810"/>
                        <a14:foregroundMark x1="92010" y1="39418" x2="92784" y2="67989"/>
                        <a14:foregroundMark x1="92784" y1="67989" x2="92010" y2="68783"/>
                        <a14:foregroundMark x1="92010" y1="68783" x2="92784" y2="38889"/>
                        <a14:foregroundMark x1="92784" y1="38889" x2="75515" y2="15344"/>
                        <a14:foregroundMark x1="75515" y1="15344" x2="49485" y2="1323"/>
                        <a14:foregroundMark x1="49485" y1="1323" x2="22165" y2="15873"/>
                        <a14:foregroundMark x1="22165" y1="15873" x2="4639" y2="40741"/>
                        <a14:foregroundMark x1="4639" y1="40741" x2="4639" y2="41534"/>
                        <a14:foregroundMark x1="13918" y1="75132" x2="515" y2="51587"/>
                        <a14:foregroundMark x1="4639" y1="38889" x2="20361" y2="15873"/>
                        <a14:foregroundMark x1="20361" y1="15873" x2="46134" y2="3175"/>
                        <a14:foregroundMark x1="46134" y1="3175" x2="47165" y2="3175"/>
                        <a14:foregroundMark x1="58763" y1="6349" x2="84278" y2="18254"/>
                        <a14:foregroundMark x1="84278" y1="18254" x2="93299" y2="47619"/>
                        <a14:foregroundMark x1="93299" y1="47619" x2="81959" y2="18783"/>
                        <a14:foregroundMark x1="81959" y1="18783" x2="58763" y2="3968"/>
                        <a14:foregroundMark x1="58763" y1="3968" x2="46649" y2="3175"/>
                        <a14:foregroundMark x1="33247" y1="70106" x2="37371" y2="64286"/>
                        <a14:foregroundMark x1="25258" y1="82275" x2="52320" y2="96032"/>
                        <a14:foregroundMark x1="52320" y1="96032" x2="25000" y2="86508"/>
                        <a14:foregroundMark x1="25000" y1="86508" x2="50773" y2="94974"/>
                        <a14:foregroundMark x1="50773" y1="94974" x2="20876" y2="90212"/>
                        <a14:foregroundMark x1="20876" y1="90212" x2="39948" y2="91799"/>
                        <a14:foregroundMark x1="67268" y1="84127" x2="42526" y2="94180"/>
                        <a14:foregroundMark x1="42526" y1="94180" x2="32732" y2="89683"/>
                        <a14:foregroundMark x1="95619" y1="44709" x2="91495" y2="37037"/>
                        <a14:foregroundMark x1="69588" y1="90476" x2="89175" y2="70370"/>
                        <a14:foregroundMark x1="89175" y1="70370" x2="86598" y2="81481"/>
                        <a14:foregroundMark x1="28866" y1="56614" x2="29639" y2="67460"/>
                        <a14:foregroundMark x1="29639" y1="73810" x2="34536" y2="74603"/>
                        <a14:foregroundMark x1="36856" y1="96296" x2="64948" y2="95767"/>
                        <a14:foregroundMark x1="64948" y1="95767" x2="61082" y2="95503"/>
                      </a14:backgroundRemoval>
                    </a14:imgEffect>
                  </a14:imgLayer>
                </a14:imgProps>
              </a:ext>
              <a:ext uri="{28A0092B-C50C-407E-A947-70E740481C1C}">
                <a14:useLocalDpi xmlns:a14="http://schemas.microsoft.com/office/drawing/2010/main" val="0"/>
              </a:ext>
            </a:extLst>
          </a:blip>
          <a:stretch>
            <a:fillRect/>
          </a:stretch>
        </p:blipFill>
        <p:spPr>
          <a:xfrm>
            <a:off x="10357055" y="4669972"/>
            <a:ext cx="1602145" cy="1545772"/>
          </a:xfrm>
          <a:prstGeom prst="rect">
            <a:avLst/>
          </a:prstGeom>
        </p:spPr>
      </p:pic>
      <p:sp>
        <p:nvSpPr>
          <p:cNvPr id="21" name="TextBox 20">
            <a:extLst>
              <a:ext uri="{FF2B5EF4-FFF2-40B4-BE49-F238E27FC236}">
                <a16:creationId xmlns:a16="http://schemas.microsoft.com/office/drawing/2014/main" id="{3A94E018-15D2-4FD0-B686-99EFEBB35392}"/>
              </a:ext>
            </a:extLst>
          </p:cNvPr>
          <p:cNvSpPr txBox="1"/>
          <p:nvPr/>
        </p:nvSpPr>
        <p:spPr>
          <a:xfrm>
            <a:off x="6007202" y="134424"/>
            <a:ext cx="5150925" cy="1015663"/>
          </a:xfrm>
          <a:prstGeom prst="rect">
            <a:avLst/>
          </a:prstGeom>
          <a:noFill/>
        </p:spPr>
        <p:txBody>
          <a:bodyPr wrap="square" rtlCol="0">
            <a:spAutoFit/>
          </a:bodyPr>
          <a:lstStyle/>
          <a:p>
            <a:r>
              <a:rPr lang="en-US" sz="2000" dirty="0">
                <a:solidFill>
                  <a:schemeClr val="accent5">
                    <a:lumMod val="50000"/>
                  </a:schemeClr>
                </a:solidFill>
              </a:rPr>
              <a:t>Du </a:t>
            </a:r>
            <a:r>
              <a:rPr lang="en-US" sz="2000" dirty="0" err="1">
                <a:solidFill>
                  <a:schemeClr val="accent5">
                    <a:lumMod val="50000"/>
                  </a:schemeClr>
                </a:solidFill>
              </a:rPr>
              <a:t>liest</a:t>
            </a:r>
            <a:r>
              <a:rPr lang="en-US" sz="2000" dirty="0">
                <a:solidFill>
                  <a:schemeClr val="accent5">
                    <a:lumMod val="50000"/>
                  </a:schemeClr>
                </a:solidFill>
              </a:rPr>
              <a:t> </a:t>
            </a:r>
            <a:r>
              <a:rPr lang="en-US" sz="2000" dirty="0" err="1">
                <a:solidFill>
                  <a:schemeClr val="accent5">
                    <a:lumMod val="50000"/>
                  </a:schemeClr>
                </a:solidFill>
              </a:rPr>
              <a:t>mehr</a:t>
            </a:r>
            <a:r>
              <a:rPr lang="en-US" sz="2000" dirty="0">
                <a:solidFill>
                  <a:schemeClr val="accent5">
                    <a:lumMod val="50000"/>
                  </a:schemeClr>
                </a:solidFill>
              </a:rPr>
              <a:t> </a:t>
            </a:r>
            <a:r>
              <a:rPr lang="de-AT" altLang="zh-CN"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über Michael in einem Sportmagazin. Beantworte die Fragen und übersetze den Text.</a:t>
            </a:r>
            <a:endParaRPr lang="en-US" sz="2000" dirty="0">
              <a:solidFill>
                <a:schemeClr val="accent5">
                  <a:lumMod val="50000"/>
                </a:schemeClr>
              </a:solidFill>
            </a:endParaRPr>
          </a:p>
        </p:txBody>
      </p:sp>
      <p:sp>
        <p:nvSpPr>
          <p:cNvPr id="23" name="TextBox 22">
            <a:extLst>
              <a:ext uri="{FF2B5EF4-FFF2-40B4-BE49-F238E27FC236}">
                <a16:creationId xmlns:a16="http://schemas.microsoft.com/office/drawing/2014/main" id="{C3B2AD17-B1EC-433A-98CF-25F5BDAD5A8A}"/>
              </a:ext>
            </a:extLst>
          </p:cNvPr>
          <p:cNvSpPr txBox="1"/>
          <p:nvPr/>
        </p:nvSpPr>
        <p:spPr>
          <a:xfrm>
            <a:off x="3394098" y="6404599"/>
            <a:ext cx="6351152" cy="400110"/>
          </a:xfrm>
          <a:prstGeom prst="rect">
            <a:avLst/>
          </a:prstGeom>
          <a:solidFill>
            <a:srgbClr val="DAA520"/>
          </a:solidFill>
          <a:ln>
            <a:solidFill>
              <a:srgbClr val="DAA520"/>
            </a:solidFill>
          </a:ln>
        </p:spPr>
        <p:txBody>
          <a:bodyPr wrap="square" lIns="0" rIns="0" rtlCol="0">
            <a:spAutoFit/>
          </a:bodyPr>
          <a:lstStyle/>
          <a:p>
            <a:r>
              <a:rPr lang="en-GB" sz="2000" dirty="0">
                <a:solidFill>
                  <a:schemeClr val="bg1"/>
                </a:solidFill>
              </a:rPr>
              <a:t>*</a:t>
            </a:r>
            <a:r>
              <a:rPr lang="en-GB" sz="2000" b="1" dirty="0" err="1">
                <a:solidFill>
                  <a:schemeClr val="bg1"/>
                </a:solidFill>
              </a:rPr>
              <a:t>übrig</a:t>
            </a:r>
            <a:r>
              <a:rPr lang="en-GB" sz="2000" dirty="0">
                <a:solidFill>
                  <a:schemeClr val="bg1"/>
                </a:solidFill>
              </a:rPr>
              <a:t> – remaining, leftover  *</a:t>
            </a:r>
            <a:r>
              <a:rPr lang="en-GB" sz="2000" b="1" dirty="0" err="1">
                <a:solidFill>
                  <a:schemeClr val="bg1"/>
                </a:solidFill>
              </a:rPr>
              <a:t>sowieso</a:t>
            </a:r>
            <a:r>
              <a:rPr lang="en-GB" sz="2000" dirty="0">
                <a:solidFill>
                  <a:schemeClr val="bg1"/>
                </a:solidFill>
              </a:rPr>
              <a:t> – anyway</a:t>
            </a:r>
            <a:endParaRPr lang="fr-FR" sz="2000" dirty="0">
              <a:solidFill>
                <a:schemeClr val="bg1"/>
              </a:solidFill>
            </a:endParaRPr>
          </a:p>
        </p:txBody>
      </p:sp>
      <p:sp>
        <p:nvSpPr>
          <p:cNvPr id="18" name="TextBox 17">
            <a:extLst>
              <a:ext uri="{FF2B5EF4-FFF2-40B4-BE49-F238E27FC236}">
                <a16:creationId xmlns:a16="http://schemas.microsoft.com/office/drawing/2014/main" id="{80BDD5DF-7F5F-4F3C-A9EF-F21DD51A707A}"/>
              </a:ext>
            </a:extLst>
          </p:cNvPr>
          <p:cNvSpPr txBox="1"/>
          <p:nvPr/>
        </p:nvSpPr>
        <p:spPr>
          <a:xfrm>
            <a:off x="6569674" y="2982724"/>
            <a:ext cx="4820195" cy="892552"/>
          </a:xfrm>
          <a:prstGeom prst="rect">
            <a:avLst/>
          </a:prstGeom>
          <a:solidFill>
            <a:schemeClr val="bg1"/>
          </a:solidFill>
        </p:spPr>
        <p:txBody>
          <a:bodyPr wrap="square" rtlCol="0" anchor="ctr">
            <a:spAutoFit/>
          </a:bodyPr>
          <a:lstStyle/>
          <a:p>
            <a:pPr algn="ctr"/>
            <a:r>
              <a:rPr lang="en-GB" sz="2600" dirty="0" err="1">
                <a:solidFill>
                  <a:schemeClr val="accent5">
                    <a:lumMod val="50000"/>
                  </a:schemeClr>
                </a:solidFill>
              </a:rPr>
              <a:t>Welche</a:t>
            </a:r>
            <a:r>
              <a:rPr lang="en-GB" sz="2600" dirty="0">
                <a:solidFill>
                  <a:schemeClr val="accent5">
                    <a:lumMod val="50000"/>
                  </a:schemeClr>
                </a:solidFill>
              </a:rPr>
              <a:t> </a:t>
            </a:r>
            <a:r>
              <a:rPr lang="en-GB" sz="2600" dirty="0" err="1">
                <a:solidFill>
                  <a:schemeClr val="accent5">
                    <a:lumMod val="50000"/>
                  </a:schemeClr>
                </a:solidFill>
              </a:rPr>
              <a:t>zwei</a:t>
            </a:r>
            <a:r>
              <a:rPr lang="en-GB" sz="2600" dirty="0">
                <a:solidFill>
                  <a:schemeClr val="accent5">
                    <a:lumMod val="50000"/>
                  </a:schemeClr>
                </a:solidFill>
              </a:rPr>
              <a:t> </a:t>
            </a:r>
            <a:r>
              <a:rPr lang="en-GB" sz="2600" dirty="0" err="1">
                <a:solidFill>
                  <a:schemeClr val="accent5">
                    <a:lumMod val="50000"/>
                  </a:schemeClr>
                </a:solidFill>
              </a:rPr>
              <a:t>Wörter</a:t>
            </a:r>
            <a:r>
              <a:rPr lang="en-GB" sz="2600" dirty="0">
                <a:solidFill>
                  <a:schemeClr val="accent5">
                    <a:lumMod val="50000"/>
                  </a:schemeClr>
                </a:solidFill>
              </a:rPr>
              <a:t> </a:t>
            </a:r>
            <a:r>
              <a:rPr lang="en-GB" sz="2600" dirty="0" err="1">
                <a:solidFill>
                  <a:schemeClr val="accent5">
                    <a:lumMod val="50000"/>
                  </a:schemeClr>
                </a:solidFill>
              </a:rPr>
              <a:t>heißen</a:t>
            </a:r>
            <a:r>
              <a:rPr lang="en-GB" sz="2600" dirty="0">
                <a:solidFill>
                  <a:schemeClr val="accent5">
                    <a:lumMod val="50000"/>
                  </a:schemeClr>
                </a:solidFill>
              </a:rPr>
              <a:t> ‘biggest’ ? </a:t>
            </a:r>
            <a:endParaRPr lang="fr-FR" sz="2600" dirty="0">
              <a:solidFill>
                <a:schemeClr val="accent5">
                  <a:lumMod val="50000"/>
                </a:schemeClr>
              </a:solidFill>
            </a:endParaRPr>
          </a:p>
        </p:txBody>
      </p:sp>
      <p:sp>
        <p:nvSpPr>
          <p:cNvPr id="19" name="Rectangle: Rounded Corners 18">
            <a:extLst>
              <a:ext uri="{FF2B5EF4-FFF2-40B4-BE49-F238E27FC236}">
                <a16:creationId xmlns:a16="http://schemas.microsoft.com/office/drawing/2014/main" id="{D1FFE6A0-93B9-4F5C-ACFF-FF9BC5889AD1}"/>
              </a:ext>
            </a:extLst>
          </p:cNvPr>
          <p:cNvSpPr/>
          <p:nvPr/>
        </p:nvSpPr>
        <p:spPr>
          <a:xfrm>
            <a:off x="836023" y="1782277"/>
            <a:ext cx="878477" cy="396000"/>
          </a:xfrm>
          <a:prstGeom prst="round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Rounded Corners 28">
            <a:extLst>
              <a:ext uri="{FF2B5EF4-FFF2-40B4-BE49-F238E27FC236}">
                <a16:creationId xmlns:a16="http://schemas.microsoft.com/office/drawing/2014/main" id="{F25ADC8F-AE48-4DB4-9F4C-87BD562AF94D}"/>
              </a:ext>
            </a:extLst>
          </p:cNvPr>
          <p:cNvSpPr/>
          <p:nvPr/>
        </p:nvSpPr>
        <p:spPr>
          <a:xfrm>
            <a:off x="1992789" y="3626722"/>
            <a:ext cx="947261" cy="396000"/>
          </a:xfrm>
          <a:prstGeom prst="round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TextBox 29">
            <a:extLst>
              <a:ext uri="{FF2B5EF4-FFF2-40B4-BE49-F238E27FC236}">
                <a16:creationId xmlns:a16="http://schemas.microsoft.com/office/drawing/2014/main" id="{6F4FE409-1D99-4E2A-8244-0E6051D052AA}"/>
              </a:ext>
            </a:extLst>
          </p:cNvPr>
          <p:cNvSpPr txBox="1"/>
          <p:nvPr/>
        </p:nvSpPr>
        <p:spPr>
          <a:xfrm>
            <a:off x="6569674" y="2982725"/>
            <a:ext cx="4820195" cy="892552"/>
          </a:xfrm>
          <a:prstGeom prst="rect">
            <a:avLst/>
          </a:prstGeom>
          <a:solidFill>
            <a:schemeClr val="bg1"/>
          </a:solidFill>
        </p:spPr>
        <p:txBody>
          <a:bodyPr wrap="square" rtlCol="0" anchor="ctr">
            <a:spAutoFit/>
          </a:bodyPr>
          <a:lstStyle/>
          <a:p>
            <a:pPr algn="ctr"/>
            <a:r>
              <a:rPr lang="en-GB" sz="2600" dirty="0">
                <a:solidFill>
                  <a:schemeClr val="accent5">
                    <a:lumMod val="50000"/>
                  </a:schemeClr>
                </a:solidFill>
              </a:rPr>
              <a:t>Wo </a:t>
            </a:r>
            <a:r>
              <a:rPr lang="en-GB" sz="2600" dirty="0" err="1">
                <a:solidFill>
                  <a:schemeClr val="accent5">
                    <a:lumMod val="50000"/>
                  </a:schemeClr>
                </a:solidFill>
              </a:rPr>
              <a:t>steht</a:t>
            </a:r>
            <a:r>
              <a:rPr lang="en-GB" sz="2600" dirty="0">
                <a:solidFill>
                  <a:schemeClr val="accent5">
                    <a:lumMod val="50000"/>
                  </a:schemeClr>
                </a:solidFill>
              </a:rPr>
              <a:t> </a:t>
            </a:r>
            <a:r>
              <a:rPr lang="en-GB" sz="2600" dirty="0" err="1">
                <a:solidFill>
                  <a:schemeClr val="accent5">
                    <a:lumMod val="50000"/>
                  </a:schemeClr>
                </a:solidFill>
              </a:rPr>
              <a:t>im</a:t>
            </a:r>
            <a:r>
              <a:rPr lang="en-GB" sz="2600" dirty="0">
                <a:solidFill>
                  <a:schemeClr val="accent5">
                    <a:lumMod val="50000"/>
                  </a:schemeClr>
                </a:solidFill>
              </a:rPr>
              <a:t> Text ‘since I was little’? </a:t>
            </a:r>
            <a:endParaRPr lang="fr-FR" sz="2600" dirty="0">
              <a:solidFill>
                <a:schemeClr val="accent5">
                  <a:lumMod val="50000"/>
                </a:schemeClr>
              </a:solidFill>
            </a:endParaRPr>
          </a:p>
        </p:txBody>
      </p:sp>
      <p:sp>
        <p:nvSpPr>
          <p:cNvPr id="31" name="Rectangle: Rounded Corners 30">
            <a:extLst>
              <a:ext uri="{FF2B5EF4-FFF2-40B4-BE49-F238E27FC236}">
                <a16:creationId xmlns:a16="http://schemas.microsoft.com/office/drawing/2014/main" id="{485B5096-98C6-4761-8CE2-E276327AD1AB}"/>
              </a:ext>
            </a:extLst>
          </p:cNvPr>
          <p:cNvSpPr/>
          <p:nvPr/>
        </p:nvSpPr>
        <p:spPr>
          <a:xfrm>
            <a:off x="3745618" y="3626721"/>
            <a:ext cx="2198084" cy="396000"/>
          </a:xfrm>
          <a:prstGeom prst="round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TextBox 31">
            <a:extLst>
              <a:ext uri="{FF2B5EF4-FFF2-40B4-BE49-F238E27FC236}">
                <a16:creationId xmlns:a16="http://schemas.microsoft.com/office/drawing/2014/main" id="{289451EE-5F59-4090-8CB8-94256D925BBE}"/>
              </a:ext>
            </a:extLst>
          </p:cNvPr>
          <p:cNvSpPr txBox="1"/>
          <p:nvPr/>
        </p:nvSpPr>
        <p:spPr>
          <a:xfrm>
            <a:off x="6569673" y="2982724"/>
            <a:ext cx="4820195" cy="892552"/>
          </a:xfrm>
          <a:prstGeom prst="rect">
            <a:avLst/>
          </a:prstGeom>
          <a:solidFill>
            <a:schemeClr val="bg1"/>
          </a:solidFill>
        </p:spPr>
        <p:txBody>
          <a:bodyPr wrap="square" rtlCol="0" anchor="ctr">
            <a:spAutoFit/>
          </a:bodyPr>
          <a:lstStyle/>
          <a:p>
            <a:pPr algn="ctr"/>
            <a:r>
              <a:rPr lang="en-GB" sz="2600" dirty="0">
                <a:solidFill>
                  <a:schemeClr val="accent5">
                    <a:lumMod val="50000"/>
                  </a:schemeClr>
                </a:solidFill>
              </a:rPr>
              <a:t>Welches Wort </a:t>
            </a:r>
            <a:r>
              <a:rPr lang="en-GB" sz="2600" dirty="0" err="1">
                <a:solidFill>
                  <a:schemeClr val="accent5">
                    <a:lumMod val="50000"/>
                  </a:schemeClr>
                </a:solidFill>
              </a:rPr>
              <a:t>heißt</a:t>
            </a:r>
            <a:r>
              <a:rPr lang="en-GB" sz="2600" dirty="0">
                <a:solidFill>
                  <a:schemeClr val="accent5">
                    <a:lumMod val="50000"/>
                  </a:schemeClr>
                </a:solidFill>
              </a:rPr>
              <a:t> ‘sports scientist’?</a:t>
            </a:r>
            <a:endParaRPr lang="fr-FR" sz="2600" dirty="0">
              <a:solidFill>
                <a:schemeClr val="accent5">
                  <a:lumMod val="50000"/>
                </a:schemeClr>
              </a:solidFill>
            </a:endParaRPr>
          </a:p>
        </p:txBody>
      </p:sp>
      <p:sp>
        <p:nvSpPr>
          <p:cNvPr id="33" name="Rectangle: Rounded Corners 32">
            <a:extLst>
              <a:ext uri="{FF2B5EF4-FFF2-40B4-BE49-F238E27FC236}">
                <a16:creationId xmlns:a16="http://schemas.microsoft.com/office/drawing/2014/main" id="{8748C4BA-B445-4CF2-8D74-644E0D5E4C4C}"/>
              </a:ext>
            </a:extLst>
          </p:cNvPr>
          <p:cNvSpPr/>
          <p:nvPr/>
        </p:nvSpPr>
        <p:spPr>
          <a:xfrm>
            <a:off x="363366" y="4037000"/>
            <a:ext cx="2576683" cy="396000"/>
          </a:xfrm>
          <a:prstGeom prst="round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TextBox 33">
            <a:extLst>
              <a:ext uri="{FF2B5EF4-FFF2-40B4-BE49-F238E27FC236}">
                <a16:creationId xmlns:a16="http://schemas.microsoft.com/office/drawing/2014/main" id="{D51B4B64-4483-47E0-A830-80F9F47F0DBC}"/>
              </a:ext>
            </a:extLst>
          </p:cNvPr>
          <p:cNvSpPr txBox="1"/>
          <p:nvPr/>
        </p:nvSpPr>
        <p:spPr>
          <a:xfrm>
            <a:off x="6569673" y="2982725"/>
            <a:ext cx="4820195" cy="892552"/>
          </a:xfrm>
          <a:prstGeom prst="rect">
            <a:avLst/>
          </a:prstGeom>
          <a:solidFill>
            <a:schemeClr val="bg1"/>
          </a:solidFill>
        </p:spPr>
        <p:txBody>
          <a:bodyPr wrap="square" rtlCol="0" anchor="ctr">
            <a:spAutoFit/>
          </a:bodyPr>
          <a:lstStyle/>
          <a:p>
            <a:pPr algn="ctr"/>
            <a:r>
              <a:rPr lang="en-GB" sz="2600" dirty="0">
                <a:solidFill>
                  <a:schemeClr val="accent5">
                    <a:lumMod val="50000"/>
                  </a:schemeClr>
                </a:solidFill>
              </a:rPr>
              <a:t>Wo </a:t>
            </a:r>
            <a:r>
              <a:rPr lang="en-GB" sz="2600" dirty="0" err="1">
                <a:solidFill>
                  <a:schemeClr val="accent5">
                    <a:lumMod val="50000"/>
                  </a:schemeClr>
                </a:solidFill>
              </a:rPr>
              <a:t>steht</a:t>
            </a:r>
            <a:r>
              <a:rPr lang="en-GB" sz="2600" dirty="0">
                <a:solidFill>
                  <a:schemeClr val="accent5">
                    <a:lumMod val="50000"/>
                  </a:schemeClr>
                </a:solidFill>
              </a:rPr>
              <a:t> </a:t>
            </a:r>
            <a:r>
              <a:rPr lang="en-GB" sz="2600" dirty="0" err="1">
                <a:solidFill>
                  <a:schemeClr val="accent5">
                    <a:lumMod val="50000"/>
                  </a:schemeClr>
                </a:solidFill>
              </a:rPr>
              <a:t>im</a:t>
            </a:r>
            <a:r>
              <a:rPr lang="en-GB" sz="2600" dirty="0">
                <a:solidFill>
                  <a:schemeClr val="accent5">
                    <a:lumMod val="50000"/>
                  </a:schemeClr>
                </a:solidFill>
              </a:rPr>
              <a:t> Text ‘if nothing (be)comes of it’?</a:t>
            </a:r>
            <a:endParaRPr lang="fr-FR" sz="2600" dirty="0">
              <a:solidFill>
                <a:schemeClr val="accent5">
                  <a:lumMod val="50000"/>
                </a:schemeClr>
              </a:solidFill>
            </a:endParaRPr>
          </a:p>
        </p:txBody>
      </p:sp>
      <p:sp>
        <p:nvSpPr>
          <p:cNvPr id="35" name="Rectangle: Rounded Corners 34">
            <a:extLst>
              <a:ext uri="{FF2B5EF4-FFF2-40B4-BE49-F238E27FC236}">
                <a16:creationId xmlns:a16="http://schemas.microsoft.com/office/drawing/2014/main" id="{A0A37F22-271C-4C7B-B94F-4C4D94500037}"/>
              </a:ext>
            </a:extLst>
          </p:cNvPr>
          <p:cNvSpPr/>
          <p:nvPr/>
        </p:nvSpPr>
        <p:spPr>
          <a:xfrm>
            <a:off x="352255" y="4353649"/>
            <a:ext cx="1555920" cy="396000"/>
          </a:xfrm>
          <a:prstGeom prst="round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Rounded Corners 35">
            <a:extLst>
              <a:ext uri="{FF2B5EF4-FFF2-40B4-BE49-F238E27FC236}">
                <a16:creationId xmlns:a16="http://schemas.microsoft.com/office/drawing/2014/main" id="{EB2F4380-AECC-454A-97A6-7EEC09FBF7F3}"/>
              </a:ext>
            </a:extLst>
          </p:cNvPr>
          <p:cNvSpPr/>
          <p:nvPr/>
        </p:nvSpPr>
        <p:spPr>
          <a:xfrm>
            <a:off x="4230018" y="4358043"/>
            <a:ext cx="1465387" cy="396000"/>
          </a:xfrm>
          <a:prstGeom prst="round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TextBox 36">
            <a:extLst>
              <a:ext uri="{FF2B5EF4-FFF2-40B4-BE49-F238E27FC236}">
                <a16:creationId xmlns:a16="http://schemas.microsoft.com/office/drawing/2014/main" id="{BD08E794-13D9-4BF1-B180-0CD661ADC2FC}"/>
              </a:ext>
            </a:extLst>
          </p:cNvPr>
          <p:cNvSpPr txBox="1"/>
          <p:nvPr/>
        </p:nvSpPr>
        <p:spPr>
          <a:xfrm>
            <a:off x="6643980" y="2982725"/>
            <a:ext cx="4820195" cy="892552"/>
          </a:xfrm>
          <a:prstGeom prst="rect">
            <a:avLst/>
          </a:prstGeom>
          <a:solidFill>
            <a:schemeClr val="bg1"/>
          </a:solidFill>
        </p:spPr>
        <p:txBody>
          <a:bodyPr wrap="square" rtlCol="0" anchor="ctr">
            <a:spAutoFit/>
          </a:bodyPr>
          <a:lstStyle/>
          <a:p>
            <a:pPr algn="ctr"/>
            <a:r>
              <a:rPr lang="en-GB" sz="2600" dirty="0">
                <a:solidFill>
                  <a:schemeClr val="accent5">
                    <a:lumMod val="50000"/>
                  </a:schemeClr>
                </a:solidFill>
              </a:rPr>
              <a:t>Welches Wort </a:t>
            </a:r>
            <a:r>
              <a:rPr lang="en-GB" sz="2600" dirty="0" err="1">
                <a:solidFill>
                  <a:schemeClr val="accent5">
                    <a:lumMod val="50000"/>
                  </a:schemeClr>
                </a:solidFill>
              </a:rPr>
              <a:t>heißt</a:t>
            </a:r>
            <a:r>
              <a:rPr lang="en-GB" sz="2600" dirty="0">
                <a:solidFill>
                  <a:schemeClr val="accent5">
                    <a:lumMod val="50000"/>
                  </a:schemeClr>
                </a:solidFill>
              </a:rPr>
              <a:t> ‘to study more’ ?</a:t>
            </a:r>
            <a:endParaRPr lang="fr-FR" sz="2600" dirty="0">
              <a:solidFill>
                <a:schemeClr val="accent5">
                  <a:lumMod val="50000"/>
                </a:schemeClr>
              </a:solidFill>
            </a:endParaRPr>
          </a:p>
        </p:txBody>
      </p:sp>
      <p:sp>
        <p:nvSpPr>
          <p:cNvPr id="39" name="Rectangle: Rounded Corners 38">
            <a:extLst>
              <a:ext uri="{FF2B5EF4-FFF2-40B4-BE49-F238E27FC236}">
                <a16:creationId xmlns:a16="http://schemas.microsoft.com/office/drawing/2014/main" id="{91163C20-6210-407C-B6F0-7C401DFA611C}"/>
              </a:ext>
            </a:extLst>
          </p:cNvPr>
          <p:cNvSpPr/>
          <p:nvPr/>
        </p:nvSpPr>
        <p:spPr>
          <a:xfrm>
            <a:off x="352255" y="5265876"/>
            <a:ext cx="2026183" cy="396000"/>
          </a:xfrm>
          <a:prstGeom prst="round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TextBox 39">
            <a:extLst>
              <a:ext uri="{FF2B5EF4-FFF2-40B4-BE49-F238E27FC236}">
                <a16:creationId xmlns:a16="http://schemas.microsoft.com/office/drawing/2014/main" id="{01F64E98-6626-41C1-BC10-D746B989FB22}"/>
              </a:ext>
            </a:extLst>
          </p:cNvPr>
          <p:cNvSpPr txBox="1"/>
          <p:nvPr/>
        </p:nvSpPr>
        <p:spPr>
          <a:xfrm>
            <a:off x="6666159" y="2967335"/>
            <a:ext cx="4820195" cy="923330"/>
          </a:xfrm>
          <a:prstGeom prst="rect">
            <a:avLst/>
          </a:prstGeom>
          <a:solidFill>
            <a:schemeClr val="bg1"/>
          </a:solidFill>
        </p:spPr>
        <p:txBody>
          <a:bodyPr wrap="square" rtlCol="0" anchor="ctr">
            <a:spAutoFit/>
          </a:bodyPr>
          <a:lstStyle/>
          <a:p>
            <a:pPr algn="ctr"/>
            <a:r>
              <a:rPr lang="de-AT" altLang="zh-CN" sz="28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Übersetze den Text!</a:t>
            </a:r>
          </a:p>
          <a:p>
            <a:pPr algn="ctr"/>
            <a:endParaRPr lang="fr-FR" sz="2600" dirty="0">
              <a:solidFill>
                <a:schemeClr val="accent5">
                  <a:lumMod val="50000"/>
                </a:schemeClr>
              </a:solidFill>
            </a:endParaRPr>
          </a:p>
        </p:txBody>
      </p:sp>
      <p:sp>
        <p:nvSpPr>
          <p:cNvPr id="42" name="Rounded Rectangular Callout 1">
            <a:extLst>
              <a:ext uri="{FF2B5EF4-FFF2-40B4-BE49-F238E27FC236}">
                <a16:creationId xmlns:a16="http://schemas.microsoft.com/office/drawing/2014/main" id="{DBBB96F5-D987-4CAC-A983-E0537281653E}"/>
              </a:ext>
            </a:extLst>
          </p:cNvPr>
          <p:cNvSpPr/>
          <p:nvPr/>
        </p:nvSpPr>
        <p:spPr>
          <a:xfrm>
            <a:off x="133001" y="3687573"/>
            <a:ext cx="1994428" cy="591978"/>
          </a:xfrm>
          <a:prstGeom prst="wedgeRoundRectCallout">
            <a:avLst>
              <a:gd name="adj1" fmla="val -11538"/>
              <a:gd name="adj2" fmla="val 82913"/>
              <a:gd name="adj3" fmla="val 16667"/>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‘when’ or ‘if’?</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9591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9"/>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3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33"/>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3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6"/>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35"/>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3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39"/>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3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9" grpId="0" animBg="1"/>
      <p:bldP spid="39" grpId="1" animBg="1"/>
      <p:bldP spid="40" grpId="0" animBg="1"/>
      <p:bldP spid="4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69FE397-57FA-4242-A8BF-8A5541A057CD}"/>
              </a:ext>
            </a:extLst>
          </p:cNvPr>
          <p:cNvPicPr>
            <a:picLocks noChangeAspect="1"/>
          </p:cNvPicPr>
          <p:nvPr/>
        </p:nvPicPr>
        <p:blipFill>
          <a:blip r:embed="rId3"/>
          <a:stretch>
            <a:fillRect/>
          </a:stretch>
        </p:blipFill>
        <p:spPr>
          <a:xfrm>
            <a:off x="1" y="1150087"/>
            <a:ext cx="12192000" cy="5191125"/>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5857874" cy="869950"/>
          </a:xfrm>
          <a:prstGeom prst="rect">
            <a:avLst/>
          </a:prstGeom>
        </p:spPr>
      </p:pic>
      <p:sp>
        <p:nvSpPr>
          <p:cNvPr id="4" name="Title 3"/>
          <p:cNvSpPr>
            <a:spLocks noGrp="1"/>
          </p:cNvSpPr>
          <p:nvPr>
            <p:ph type="title"/>
          </p:nvPr>
        </p:nvSpPr>
        <p:spPr>
          <a:xfrm>
            <a:off x="1" y="294041"/>
            <a:ext cx="5221704" cy="707849"/>
          </a:xfrm>
        </p:spPr>
        <p:txBody>
          <a:bodyPr>
            <a:noAutofit/>
          </a:bodyPr>
          <a:lstStyle/>
          <a:p>
            <a:r>
              <a:rPr lang="en-GB" sz="2900" b="1" dirty="0">
                <a:solidFill>
                  <a:schemeClr val="bg1"/>
                </a:solidFill>
              </a:rPr>
              <a:t>Ich </a:t>
            </a:r>
            <a:r>
              <a:rPr lang="en-GB" sz="2900" b="1" dirty="0" err="1">
                <a:solidFill>
                  <a:schemeClr val="bg1"/>
                </a:solidFill>
              </a:rPr>
              <a:t>lebe</a:t>
            </a:r>
            <a:r>
              <a:rPr lang="en-GB" sz="2900" b="1" dirty="0">
                <a:solidFill>
                  <a:schemeClr val="bg1"/>
                </a:solidFill>
              </a:rPr>
              <a:t> </a:t>
            </a:r>
            <a:r>
              <a:rPr lang="en-GB" sz="2900" b="1" dirty="0" err="1">
                <a:solidFill>
                  <a:schemeClr val="bg1"/>
                </a:solidFill>
              </a:rPr>
              <a:t>für</a:t>
            </a:r>
            <a:r>
              <a:rPr lang="en-GB" sz="2900" b="1" dirty="0">
                <a:solidFill>
                  <a:schemeClr val="bg1"/>
                </a:solidFill>
              </a:rPr>
              <a:t> den </a:t>
            </a:r>
            <a:r>
              <a:rPr lang="en-GB" sz="2900" b="1" dirty="0" err="1">
                <a:solidFill>
                  <a:schemeClr val="bg1"/>
                </a:solidFill>
              </a:rPr>
              <a:t>Fußball</a:t>
            </a:r>
            <a:r>
              <a:rPr lang="en-GB" sz="2900" b="1" dirty="0">
                <a:solidFill>
                  <a:schemeClr val="bg1"/>
                </a:solidFill>
              </a:rPr>
              <a:t> 2/4</a:t>
            </a:r>
          </a:p>
        </p:txBody>
      </p:sp>
      <p:sp>
        <p:nvSpPr>
          <p:cNvPr id="7" name="Rounded Rectangle 11">
            <a:extLst>
              <a:ext uri="{FF2B5EF4-FFF2-40B4-BE49-F238E27FC236}">
                <a16:creationId xmlns:a16="http://schemas.microsoft.com/office/drawing/2014/main" id="{9B931AA2-4AA9-4ADE-A169-CB15C10A0B74}"/>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012F22D8-A665-48BF-B077-A529F121FCBF}"/>
              </a:ext>
            </a:extLst>
          </p:cNvPr>
          <p:cNvSpPr txBox="1"/>
          <p:nvPr/>
        </p:nvSpPr>
        <p:spPr>
          <a:xfrm>
            <a:off x="297857" y="1768373"/>
            <a:ext cx="5645845" cy="393954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altLang="zh-CN" sz="2000" b="1" i="1"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Der größte Traum</a:t>
            </a:r>
            <a:br>
              <a:rPr kumimoji="0" lang="de-AT" altLang="zh-CN"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br>
            <a:r>
              <a:rPr kumimoji="0" lang="de-AT" altLang="zh-CN"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„Ich habe nicht so viel Freizeit”, erklärt Michael, „aber manchmal bleibt ein bisschen Zeit für meine Freunde übrig*.” Das ist für Michael aber kein Problem: „Ich lebe für den Fußball”.</a:t>
            </a:r>
            <a:r>
              <a:rPr kumimoji="0" lang="de-AT" altLang="zh-CN"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de-AT" altLang="zh-CN"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Profifußballer zu werden, „das ist mein größter Traum, seit ich klein bin.”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altLang="zh-CN" sz="2000" b="1" i="1"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Sportwissenschlaftler und Coach</a:t>
            </a:r>
            <a:br>
              <a:rPr kumimoji="0" lang="de-AT" altLang="zh-CN"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br>
            <a:r>
              <a:rPr kumimoji="0" lang="de-AT" altLang="zh-CN"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Wenn es mit der Fußballkarriere nichts wird, möchte Michael Sportwissenschaftler oder Fitness-Coach werden, denn er will sowieso* weiterstudieren.</a:t>
            </a:r>
            <a:endParaRPr kumimoji="0" lang="fr-FR"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3A94E018-15D2-4FD0-B686-99EFEBB35392}"/>
              </a:ext>
            </a:extLst>
          </p:cNvPr>
          <p:cNvSpPr txBox="1"/>
          <p:nvPr/>
        </p:nvSpPr>
        <p:spPr>
          <a:xfrm>
            <a:off x="6007202" y="134424"/>
            <a:ext cx="51509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de-AT" altLang="zh-CN"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über Michael in einem Sportmagazin. Beantworte die Fragen und übersetze den Text.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C3B2AD17-B1EC-433A-98CF-25F5BDAD5A8A}"/>
              </a:ext>
            </a:extLst>
          </p:cNvPr>
          <p:cNvSpPr txBox="1"/>
          <p:nvPr/>
        </p:nvSpPr>
        <p:spPr>
          <a:xfrm>
            <a:off x="3394098" y="6404599"/>
            <a:ext cx="6351152" cy="400110"/>
          </a:xfrm>
          <a:prstGeom prst="rect">
            <a:avLst/>
          </a:prstGeom>
          <a:solidFill>
            <a:srgbClr val="DAA520"/>
          </a:solidFill>
          <a:ln>
            <a:solidFill>
              <a:srgbClr val="DAA520"/>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übrig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latin typeface="Century Gothic" panose="020F0302020204030204"/>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remaining, left over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sowieso</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anyway</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562BC106-FC26-49AC-9FD8-5B955DA33879}"/>
              </a:ext>
            </a:extLst>
          </p:cNvPr>
          <p:cNvSpPr txBox="1"/>
          <p:nvPr/>
        </p:nvSpPr>
        <p:spPr>
          <a:xfrm>
            <a:off x="6248298" y="1504011"/>
            <a:ext cx="5645845" cy="4093428"/>
          </a:xfrm>
          <a:prstGeom prst="rect">
            <a:avLst/>
          </a:prstGeom>
          <a:noFill/>
        </p:spPr>
        <p:txBody>
          <a:bodyPr wrap="square">
            <a:spAutoFit/>
          </a:bodyPr>
          <a:lstStyle/>
          <a:p>
            <a:r>
              <a:rPr kumimoji="0" lang="de-AT" altLang="zh-CN" sz="2000" b="1" i="1" u="none" strike="noStrike" cap="none" normalizeH="0" baseline="0" dirty="0">
                <a:ln>
                  <a:noFill/>
                </a:ln>
                <a:solidFill>
                  <a:srgbClr val="203864"/>
                </a:solidFill>
                <a:effectLst/>
                <a:latin typeface="Century Gothic" panose="020B0502020202020204" pitchFamily="34" charset="0"/>
                <a:ea typeface="SimSun" panose="02010600030101010101" pitchFamily="2" charset="-122"/>
                <a:cs typeface="Times New Roman" panose="02020603050405020304" pitchFamily="18" charset="0"/>
              </a:rPr>
              <a:t>The biggest dream</a:t>
            </a:r>
          </a:p>
          <a:p>
            <a:r>
              <a:rPr lang="fr-FR" sz="2000" dirty="0">
                <a:solidFill>
                  <a:srgbClr val="203864"/>
                </a:solidFill>
              </a:rPr>
              <a:t>“I </a:t>
            </a:r>
            <a:r>
              <a:rPr lang="fr-FR" sz="2000" dirty="0" err="1">
                <a:solidFill>
                  <a:srgbClr val="203864"/>
                </a:solidFill>
              </a:rPr>
              <a:t>don’t</a:t>
            </a:r>
            <a:r>
              <a:rPr lang="fr-FR" sz="2000" dirty="0">
                <a:solidFill>
                  <a:srgbClr val="203864"/>
                </a:solidFill>
              </a:rPr>
              <a:t> have </a:t>
            </a:r>
            <a:r>
              <a:rPr lang="fr-FR" sz="2000" dirty="0" err="1">
                <a:solidFill>
                  <a:srgbClr val="203864"/>
                </a:solidFill>
              </a:rPr>
              <a:t>so</a:t>
            </a:r>
            <a:r>
              <a:rPr lang="fr-FR" sz="2000" dirty="0">
                <a:solidFill>
                  <a:srgbClr val="203864"/>
                </a:solidFill>
              </a:rPr>
              <a:t> </a:t>
            </a:r>
            <a:r>
              <a:rPr lang="fr-FR" sz="2000" dirty="0" err="1">
                <a:solidFill>
                  <a:srgbClr val="203864"/>
                </a:solidFill>
              </a:rPr>
              <a:t>much</a:t>
            </a:r>
            <a:r>
              <a:rPr lang="fr-FR" sz="2000" dirty="0">
                <a:solidFill>
                  <a:srgbClr val="203864"/>
                </a:solidFill>
              </a:rPr>
              <a:t> free time,” </a:t>
            </a:r>
            <a:r>
              <a:rPr lang="fr-FR" sz="2000" dirty="0" err="1">
                <a:solidFill>
                  <a:srgbClr val="203864"/>
                </a:solidFill>
              </a:rPr>
              <a:t>explains</a:t>
            </a:r>
            <a:r>
              <a:rPr lang="fr-FR" sz="2000" dirty="0">
                <a:solidFill>
                  <a:srgbClr val="203864"/>
                </a:solidFill>
              </a:rPr>
              <a:t> Michael, “but </a:t>
            </a:r>
            <a:r>
              <a:rPr lang="fr-FR" sz="2000" dirty="0" err="1">
                <a:solidFill>
                  <a:srgbClr val="203864"/>
                </a:solidFill>
              </a:rPr>
              <a:t>sometimes</a:t>
            </a:r>
            <a:r>
              <a:rPr lang="fr-FR" sz="2000" dirty="0">
                <a:solidFill>
                  <a:srgbClr val="203864"/>
                </a:solidFill>
              </a:rPr>
              <a:t> </a:t>
            </a:r>
            <a:r>
              <a:rPr lang="fr-FR" sz="2000" dirty="0" err="1">
                <a:solidFill>
                  <a:srgbClr val="203864"/>
                </a:solidFill>
              </a:rPr>
              <a:t>there’s</a:t>
            </a:r>
            <a:r>
              <a:rPr lang="fr-FR" sz="2000" dirty="0">
                <a:solidFill>
                  <a:srgbClr val="203864"/>
                </a:solidFill>
              </a:rPr>
              <a:t> a bit of time </a:t>
            </a:r>
            <a:r>
              <a:rPr lang="fr-FR" sz="2000" dirty="0" err="1">
                <a:solidFill>
                  <a:srgbClr val="203864"/>
                </a:solidFill>
              </a:rPr>
              <a:t>left</a:t>
            </a:r>
            <a:r>
              <a:rPr lang="fr-FR" sz="2000" dirty="0">
                <a:solidFill>
                  <a:srgbClr val="203864"/>
                </a:solidFill>
              </a:rPr>
              <a:t> over for </a:t>
            </a:r>
            <a:r>
              <a:rPr lang="fr-FR" sz="2000" dirty="0" err="1">
                <a:solidFill>
                  <a:srgbClr val="203864"/>
                </a:solidFill>
              </a:rPr>
              <a:t>my</a:t>
            </a:r>
            <a:r>
              <a:rPr lang="fr-FR" sz="2000" dirty="0">
                <a:solidFill>
                  <a:srgbClr val="203864"/>
                </a:solidFill>
              </a:rPr>
              <a:t> </a:t>
            </a:r>
            <a:r>
              <a:rPr lang="fr-FR" sz="2000" dirty="0" err="1">
                <a:solidFill>
                  <a:srgbClr val="203864"/>
                </a:solidFill>
              </a:rPr>
              <a:t>friends</a:t>
            </a:r>
            <a:r>
              <a:rPr lang="fr-FR" sz="2000" dirty="0">
                <a:solidFill>
                  <a:srgbClr val="203864"/>
                </a:solidFill>
              </a:rPr>
              <a:t>.</a:t>
            </a:r>
          </a:p>
          <a:p>
            <a:r>
              <a:rPr lang="fr-FR" sz="2000" dirty="0">
                <a:solidFill>
                  <a:srgbClr val="203864"/>
                </a:solidFill>
              </a:rPr>
              <a:t>But </a:t>
            </a:r>
            <a:r>
              <a:rPr lang="fr-FR" sz="2000" dirty="0" err="1">
                <a:solidFill>
                  <a:srgbClr val="203864"/>
                </a:solidFill>
              </a:rPr>
              <a:t>this</a:t>
            </a:r>
            <a:r>
              <a:rPr lang="fr-FR" sz="2000" dirty="0">
                <a:solidFill>
                  <a:srgbClr val="203864"/>
                </a:solidFill>
              </a:rPr>
              <a:t> </a:t>
            </a:r>
            <a:r>
              <a:rPr lang="fr-FR" sz="2000" dirty="0" err="1">
                <a:solidFill>
                  <a:srgbClr val="203864"/>
                </a:solidFill>
              </a:rPr>
              <a:t>isn’t</a:t>
            </a:r>
            <a:r>
              <a:rPr lang="fr-FR" sz="2000" dirty="0">
                <a:solidFill>
                  <a:srgbClr val="203864"/>
                </a:solidFill>
              </a:rPr>
              <a:t> a </a:t>
            </a:r>
            <a:r>
              <a:rPr lang="fr-FR" sz="2000" dirty="0" err="1">
                <a:solidFill>
                  <a:srgbClr val="203864"/>
                </a:solidFill>
              </a:rPr>
              <a:t>problem</a:t>
            </a:r>
            <a:r>
              <a:rPr lang="fr-FR" sz="2000" dirty="0">
                <a:solidFill>
                  <a:srgbClr val="203864"/>
                </a:solidFill>
              </a:rPr>
              <a:t> for Michael: “I live </a:t>
            </a:r>
          </a:p>
          <a:p>
            <a:r>
              <a:rPr lang="fr-FR" sz="2000" dirty="0">
                <a:solidFill>
                  <a:srgbClr val="203864"/>
                </a:solidFill>
              </a:rPr>
              <a:t>for football”.</a:t>
            </a:r>
          </a:p>
          <a:p>
            <a:r>
              <a:rPr lang="fr-FR" sz="2000" dirty="0" err="1">
                <a:solidFill>
                  <a:srgbClr val="203864"/>
                </a:solidFill>
              </a:rPr>
              <a:t>Becoming</a:t>
            </a:r>
            <a:r>
              <a:rPr lang="fr-FR" sz="2000" dirty="0">
                <a:solidFill>
                  <a:srgbClr val="203864"/>
                </a:solidFill>
              </a:rPr>
              <a:t> a </a:t>
            </a:r>
            <a:r>
              <a:rPr lang="fr-FR" sz="2000" dirty="0" err="1">
                <a:solidFill>
                  <a:srgbClr val="203864"/>
                </a:solidFill>
              </a:rPr>
              <a:t>professional</a:t>
            </a:r>
            <a:r>
              <a:rPr lang="fr-FR" sz="2000" dirty="0">
                <a:solidFill>
                  <a:srgbClr val="203864"/>
                </a:solidFill>
              </a:rPr>
              <a:t> footballer,“</a:t>
            </a:r>
            <a:r>
              <a:rPr lang="fr-FR" sz="2000" dirty="0" err="1">
                <a:solidFill>
                  <a:srgbClr val="203864"/>
                </a:solidFill>
              </a:rPr>
              <a:t>that’s</a:t>
            </a:r>
            <a:r>
              <a:rPr lang="fr-FR" sz="2000" dirty="0">
                <a:solidFill>
                  <a:srgbClr val="203864"/>
                </a:solidFill>
              </a:rPr>
              <a:t> been </a:t>
            </a:r>
            <a:r>
              <a:rPr lang="fr-FR" sz="2000" dirty="0" err="1">
                <a:solidFill>
                  <a:srgbClr val="203864"/>
                </a:solidFill>
              </a:rPr>
              <a:t>my</a:t>
            </a:r>
            <a:r>
              <a:rPr lang="fr-FR" sz="2000" dirty="0">
                <a:solidFill>
                  <a:srgbClr val="203864"/>
                </a:solidFill>
              </a:rPr>
              <a:t> </a:t>
            </a:r>
            <a:r>
              <a:rPr lang="fr-FR" sz="2000" dirty="0" err="1">
                <a:solidFill>
                  <a:srgbClr val="203864"/>
                </a:solidFill>
              </a:rPr>
              <a:t>biggest</a:t>
            </a:r>
            <a:r>
              <a:rPr lang="fr-FR" sz="2000" dirty="0">
                <a:solidFill>
                  <a:srgbClr val="203864"/>
                </a:solidFill>
              </a:rPr>
              <a:t> </a:t>
            </a:r>
            <a:r>
              <a:rPr lang="fr-FR" sz="2000" dirty="0" err="1">
                <a:solidFill>
                  <a:srgbClr val="203864"/>
                </a:solidFill>
              </a:rPr>
              <a:t>dream</a:t>
            </a:r>
            <a:r>
              <a:rPr lang="fr-FR" sz="2000" dirty="0">
                <a:solidFill>
                  <a:srgbClr val="203864"/>
                </a:solidFill>
              </a:rPr>
              <a:t> </a:t>
            </a:r>
            <a:r>
              <a:rPr lang="fr-FR" sz="2000" dirty="0" err="1">
                <a:solidFill>
                  <a:srgbClr val="203864"/>
                </a:solidFill>
              </a:rPr>
              <a:t>since</a:t>
            </a:r>
            <a:r>
              <a:rPr lang="fr-FR" sz="2000" dirty="0">
                <a:solidFill>
                  <a:srgbClr val="203864"/>
                </a:solidFill>
              </a:rPr>
              <a:t> I </a:t>
            </a:r>
            <a:r>
              <a:rPr lang="fr-FR" sz="2000" dirty="0" err="1">
                <a:solidFill>
                  <a:srgbClr val="203864"/>
                </a:solidFill>
              </a:rPr>
              <a:t>was</a:t>
            </a:r>
            <a:r>
              <a:rPr lang="fr-FR" sz="2000" dirty="0">
                <a:solidFill>
                  <a:srgbClr val="203864"/>
                </a:solidFill>
              </a:rPr>
              <a:t> </a:t>
            </a:r>
            <a:r>
              <a:rPr lang="fr-FR" sz="2000" dirty="0" err="1">
                <a:solidFill>
                  <a:srgbClr val="203864"/>
                </a:solidFill>
              </a:rPr>
              <a:t>small</a:t>
            </a:r>
            <a:r>
              <a:rPr lang="fr-FR" sz="2000" dirty="0">
                <a:solidFill>
                  <a:srgbClr val="203864"/>
                </a:solidFill>
              </a:rPr>
              <a:t>.”</a:t>
            </a:r>
          </a:p>
          <a:p>
            <a:r>
              <a:rPr lang="fr-FR" sz="2000" b="1" dirty="0">
                <a:solidFill>
                  <a:srgbClr val="203864"/>
                </a:solidFill>
              </a:rPr>
              <a:t>Sports </a:t>
            </a:r>
            <a:r>
              <a:rPr lang="fr-FR" sz="2000" b="1" dirty="0" err="1">
                <a:solidFill>
                  <a:srgbClr val="203864"/>
                </a:solidFill>
              </a:rPr>
              <a:t>scientist</a:t>
            </a:r>
            <a:r>
              <a:rPr lang="fr-FR" sz="2000" b="1" dirty="0">
                <a:solidFill>
                  <a:srgbClr val="203864"/>
                </a:solidFill>
              </a:rPr>
              <a:t> and coach</a:t>
            </a:r>
          </a:p>
          <a:p>
            <a:r>
              <a:rPr lang="fr-FR" sz="2000" dirty="0">
                <a:solidFill>
                  <a:srgbClr val="203864"/>
                </a:solidFill>
              </a:rPr>
              <a:t>If </a:t>
            </a:r>
            <a:r>
              <a:rPr lang="fr-FR" sz="2000" dirty="0" err="1">
                <a:solidFill>
                  <a:srgbClr val="203864"/>
                </a:solidFill>
              </a:rPr>
              <a:t>nothing</a:t>
            </a:r>
            <a:r>
              <a:rPr lang="fr-FR" sz="2000" dirty="0">
                <a:solidFill>
                  <a:srgbClr val="203864"/>
                </a:solidFill>
              </a:rPr>
              <a:t> </a:t>
            </a:r>
            <a:r>
              <a:rPr lang="fr-FR" sz="2000" dirty="0" err="1">
                <a:solidFill>
                  <a:srgbClr val="203864"/>
                </a:solidFill>
              </a:rPr>
              <a:t>comes</a:t>
            </a:r>
            <a:r>
              <a:rPr lang="fr-FR" sz="2000" dirty="0">
                <a:solidFill>
                  <a:srgbClr val="203864"/>
                </a:solidFill>
              </a:rPr>
              <a:t> of </a:t>
            </a:r>
            <a:r>
              <a:rPr lang="fr-FR" sz="2000" dirty="0" err="1">
                <a:solidFill>
                  <a:srgbClr val="203864"/>
                </a:solidFill>
              </a:rPr>
              <a:t>his</a:t>
            </a:r>
            <a:r>
              <a:rPr lang="fr-FR" sz="2000" dirty="0">
                <a:solidFill>
                  <a:srgbClr val="203864"/>
                </a:solidFill>
              </a:rPr>
              <a:t> football </a:t>
            </a:r>
            <a:r>
              <a:rPr lang="fr-FR" sz="2000" dirty="0" err="1">
                <a:solidFill>
                  <a:srgbClr val="203864"/>
                </a:solidFill>
              </a:rPr>
              <a:t>career</a:t>
            </a:r>
            <a:r>
              <a:rPr lang="fr-FR" sz="2000" dirty="0">
                <a:solidFill>
                  <a:srgbClr val="203864"/>
                </a:solidFill>
              </a:rPr>
              <a:t>, Michael </a:t>
            </a:r>
            <a:r>
              <a:rPr lang="fr-FR" sz="2000" dirty="0" err="1">
                <a:solidFill>
                  <a:srgbClr val="203864"/>
                </a:solidFill>
              </a:rPr>
              <a:t>would</a:t>
            </a:r>
            <a:r>
              <a:rPr lang="fr-FR" sz="2000" dirty="0">
                <a:solidFill>
                  <a:srgbClr val="203864"/>
                </a:solidFill>
              </a:rPr>
              <a:t> like to </a:t>
            </a:r>
            <a:r>
              <a:rPr lang="fr-FR" sz="2000" dirty="0" err="1">
                <a:solidFill>
                  <a:srgbClr val="203864"/>
                </a:solidFill>
              </a:rPr>
              <a:t>become</a:t>
            </a:r>
            <a:r>
              <a:rPr lang="fr-FR" sz="2000" dirty="0">
                <a:solidFill>
                  <a:srgbClr val="203864"/>
                </a:solidFill>
              </a:rPr>
              <a:t> a sports </a:t>
            </a:r>
            <a:r>
              <a:rPr lang="fr-FR" sz="2000" dirty="0" err="1">
                <a:solidFill>
                  <a:srgbClr val="203864"/>
                </a:solidFill>
              </a:rPr>
              <a:t>scientest</a:t>
            </a:r>
            <a:r>
              <a:rPr lang="fr-FR" sz="2000" dirty="0">
                <a:solidFill>
                  <a:srgbClr val="203864"/>
                </a:solidFill>
              </a:rPr>
              <a:t> or fitness coach, as </a:t>
            </a:r>
            <a:r>
              <a:rPr lang="fr-FR" sz="2000" dirty="0" err="1">
                <a:solidFill>
                  <a:srgbClr val="203864"/>
                </a:solidFill>
              </a:rPr>
              <a:t>he</a:t>
            </a:r>
            <a:r>
              <a:rPr lang="fr-FR" sz="2000" dirty="0">
                <a:solidFill>
                  <a:srgbClr val="203864"/>
                </a:solidFill>
              </a:rPr>
              <a:t> </a:t>
            </a:r>
            <a:r>
              <a:rPr lang="fr-FR" sz="2000" dirty="0" err="1">
                <a:solidFill>
                  <a:srgbClr val="203864"/>
                </a:solidFill>
              </a:rPr>
              <a:t>wants</a:t>
            </a:r>
            <a:r>
              <a:rPr lang="fr-FR" sz="2000" dirty="0">
                <a:solidFill>
                  <a:srgbClr val="203864"/>
                </a:solidFill>
              </a:rPr>
              <a:t> to </a:t>
            </a:r>
            <a:r>
              <a:rPr lang="fr-FR" sz="2000" dirty="0" err="1">
                <a:solidFill>
                  <a:srgbClr val="203864"/>
                </a:solidFill>
              </a:rPr>
              <a:t>study</a:t>
            </a:r>
            <a:r>
              <a:rPr lang="fr-FR" sz="2000" dirty="0">
                <a:solidFill>
                  <a:srgbClr val="203864"/>
                </a:solidFill>
              </a:rPr>
              <a:t> more anyway.</a:t>
            </a:r>
          </a:p>
        </p:txBody>
      </p:sp>
    </p:spTree>
    <p:extLst>
      <p:ext uri="{BB962C8B-B14F-4D97-AF65-F5344CB8AC3E}">
        <p14:creationId xmlns:p14="http://schemas.microsoft.com/office/powerpoint/2010/main" val="187646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69FE397-57FA-4242-A8BF-8A5541A057CD}"/>
              </a:ext>
            </a:extLst>
          </p:cNvPr>
          <p:cNvPicPr>
            <a:picLocks noChangeAspect="1"/>
          </p:cNvPicPr>
          <p:nvPr/>
        </p:nvPicPr>
        <p:blipFill>
          <a:blip r:embed="rId3"/>
          <a:stretch>
            <a:fillRect/>
          </a:stretch>
        </p:blipFill>
        <p:spPr>
          <a:xfrm>
            <a:off x="1" y="1150087"/>
            <a:ext cx="12192000" cy="5191125"/>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5857874" cy="869950"/>
          </a:xfrm>
          <a:prstGeom prst="rect">
            <a:avLst/>
          </a:prstGeom>
        </p:spPr>
      </p:pic>
      <p:sp>
        <p:nvSpPr>
          <p:cNvPr id="4" name="Title 3"/>
          <p:cNvSpPr>
            <a:spLocks noGrp="1"/>
          </p:cNvSpPr>
          <p:nvPr>
            <p:ph type="title"/>
          </p:nvPr>
        </p:nvSpPr>
        <p:spPr>
          <a:xfrm>
            <a:off x="1" y="294041"/>
            <a:ext cx="5221704" cy="707849"/>
          </a:xfrm>
        </p:spPr>
        <p:txBody>
          <a:bodyPr>
            <a:noAutofit/>
          </a:bodyPr>
          <a:lstStyle/>
          <a:p>
            <a:r>
              <a:rPr lang="en-GB" sz="2900" b="1" dirty="0">
                <a:solidFill>
                  <a:schemeClr val="bg1"/>
                </a:solidFill>
              </a:rPr>
              <a:t>Ich </a:t>
            </a:r>
            <a:r>
              <a:rPr lang="en-GB" sz="2900" b="1" dirty="0" err="1">
                <a:solidFill>
                  <a:schemeClr val="bg1"/>
                </a:solidFill>
              </a:rPr>
              <a:t>lebe</a:t>
            </a:r>
            <a:r>
              <a:rPr lang="en-GB" sz="2900" b="1" dirty="0">
                <a:solidFill>
                  <a:schemeClr val="bg1"/>
                </a:solidFill>
              </a:rPr>
              <a:t> </a:t>
            </a:r>
            <a:r>
              <a:rPr lang="en-GB" sz="2900" b="1" dirty="0" err="1">
                <a:solidFill>
                  <a:schemeClr val="bg1"/>
                </a:solidFill>
              </a:rPr>
              <a:t>für</a:t>
            </a:r>
            <a:r>
              <a:rPr lang="en-GB" sz="2900" b="1" dirty="0">
                <a:solidFill>
                  <a:schemeClr val="bg1"/>
                </a:solidFill>
              </a:rPr>
              <a:t> den </a:t>
            </a:r>
            <a:r>
              <a:rPr lang="en-GB" sz="2900" b="1" dirty="0" err="1">
                <a:solidFill>
                  <a:schemeClr val="bg1"/>
                </a:solidFill>
              </a:rPr>
              <a:t>Fußball</a:t>
            </a:r>
            <a:r>
              <a:rPr lang="en-GB" sz="2900" b="1" dirty="0">
                <a:solidFill>
                  <a:schemeClr val="bg1"/>
                </a:solidFill>
              </a:rPr>
              <a:t> 3/4</a:t>
            </a:r>
          </a:p>
        </p:txBody>
      </p:sp>
      <p:sp>
        <p:nvSpPr>
          <p:cNvPr id="13" name="TextBox 12">
            <a:extLst>
              <a:ext uri="{FF2B5EF4-FFF2-40B4-BE49-F238E27FC236}">
                <a16:creationId xmlns:a16="http://schemas.microsoft.com/office/drawing/2014/main" id="{012F22D8-A665-48BF-B077-A529F121FCBF}"/>
              </a:ext>
            </a:extLst>
          </p:cNvPr>
          <p:cNvSpPr txBox="1"/>
          <p:nvPr/>
        </p:nvSpPr>
        <p:spPr>
          <a:xfrm>
            <a:off x="361357" y="1845871"/>
            <a:ext cx="5645845" cy="36317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altLang="zh-CN"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Er ist aber sicher, dass es klappt*: „Für mich ist es das beste Gefühl, wenn man einen Ball am Fuß und Spaß am Kicken hat. Solange der Spaß da ist und man einen Traum im Kopf hat, wird er in Erfüllung gehen. Man muss nur alles dafür* machen.”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AT" altLang="zh-CN" sz="2000" b="1" i="1"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Update: November, 2019.</a:t>
            </a:r>
            <a:br>
              <a:rPr kumimoji="0" lang="de-AT" altLang="zh-CN"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br>
            <a:r>
              <a:rPr kumimoji="0" lang="de-AT" altLang="zh-CN"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Michael Kuwal ist jetzt Fußballprofi. Er spielt seit 2018 für FC Gleisdorf 09 in der Regionalliga Mitte.</a:t>
            </a:r>
            <a:r>
              <a:rPr kumimoji="0" lang="en-GB" altLang="zh-CN" sz="2000" b="0" i="0" u="none" strike="noStrike" kern="1200" cap="none" spc="0" normalizeH="0" baseline="0" noProof="0" dirty="0">
                <a:ln>
                  <a:noFill/>
                </a:ln>
                <a:solidFill>
                  <a:prstClr val="black"/>
                </a:solidFill>
                <a:effectLst/>
                <a:uLnTx/>
                <a:uFillTx/>
                <a:latin typeface="Century Gothic" panose="020F0302020204030204"/>
                <a:ea typeface="宋体" panose="02010600030101010101" pitchFamily="2" charset="-122"/>
                <a:cs typeface="+mn-cs"/>
              </a:rPr>
              <a:t> </a:t>
            </a:r>
            <a:r>
              <a:rPr kumimoji="0" lang="de-AT" altLang="zh-CN"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Mehr Informationen zu SK Sturm Graz: </a:t>
            </a:r>
            <a:r>
              <a:rPr kumimoji="0" lang="de-AT" altLang="zh-CN" sz="2000" b="0" i="0" u="none" strike="noStrike" kern="1200" cap="none" spc="0" normalizeH="0" baseline="0" noProof="0" dirty="0">
                <a:ln>
                  <a:noFill/>
                </a:ln>
                <a:solidFill>
                  <a:srgbClr val="0000FF"/>
                </a:solidFill>
                <a:effectLst/>
                <a:uLnTx/>
                <a:uFillTx/>
                <a:latin typeface="Century Gothic" panose="020B0502020202020204" pitchFamily="34" charset="0"/>
                <a:ea typeface="SimSun" panose="02010600030101010101" pitchFamily="2" charset="-122"/>
                <a:cs typeface="Times New Roman" panose="02020603050405020304" pitchFamily="18" charset="0"/>
                <a:hlinkClick r:id="rId5"/>
              </a:rPr>
              <a:t>https://www.sksturm.at/</a:t>
            </a:r>
            <a:endParaRPr kumimoji="0" lang="de-AT" altLang="zh-CN" sz="20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0" name="TextBox 9">
            <a:extLst>
              <a:ext uri="{FF2B5EF4-FFF2-40B4-BE49-F238E27FC236}">
                <a16:creationId xmlns:a16="http://schemas.microsoft.com/office/drawing/2014/main" id="{A9F70D8D-6124-412C-B25A-6D5729C61D43}"/>
              </a:ext>
            </a:extLst>
          </p:cNvPr>
          <p:cNvSpPr txBox="1"/>
          <p:nvPr/>
        </p:nvSpPr>
        <p:spPr>
          <a:xfrm>
            <a:off x="3832509" y="6420633"/>
            <a:ext cx="5511907" cy="400110"/>
          </a:xfrm>
          <a:prstGeom prst="rect">
            <a:avLst/>
          </a:prstGeom>
          <a:solidFill>
            <a:srgbClr val="DAA520"/>
          </a:solidFill>
          <a:ln>
            <a:solidFill>
              <a:srgbClr val="DAA520"/>
            </a:solidFill>
          </a:ln>
        </p:spPr>
        <p:txBody>
          <a:bodyPr wrap="square" lIns="0" rIns="0" rtlCol="0">
            <a:spAutoFit/>
          </a:bodyPr>
          <a:lstStyle/>
          <a:p>
            <a:r>
              <a:rPr lang="en-GB" sz="2000" dirty="0">
                <a:solidFill>
                  <a:schemeClr val="bg1"/>
                </a:solidFill>
              </a:rPr>
              <a:t>*</a:t>
            </a:r>
            <a:r>
              <a:rPr lang="en-GB" sz="2000" b="1" dirty="0" err="1">
                <a:solidFill>
                  <a:schemeClr val="bg1"/>
                </a:solidFill>
              </a:rPr>
              <a:t>klappen</a:t>
            </a:r>
            <a:r>
              <a:rPr lang="en-GB" sz="2000" dirty="0">
                <a:solidFill>
                  <a:schemeClr val="bg1"/>
                </a:solidFill>
              </a:rPr>
              <a:t> – to work out *</a:t>
            </a:r>
            <a:r>
              <a:rPr lang="en-GB" sz="2000" b="1" dirty="0" err="1">
                <a:solidFill>
                  <a:schemeClr val="bg1"/>
                </a:solidFill>
              </a:rPr>
              <a:t>dafür</a:t>
            </a:r>
            <a:r>
              <a:rPr lang="en-GB" sz="2000" b="1" dirty="0">
                <a:solidFill>
                  <a:schemeClr val="bg1"/>
                </a:solidFill>
              </a:rPr>
              <a:t> –</a:t>
            </a:r>
            <a:r>
              <a:rPr lang="en-GB" sz="2000" dirty="0">
                <a:solidFill>
                  <a:schemeClr val="bg1"/>
                </a:solidFill>
              </a:rPr>
              <a:t> for it</a:t>
            </a:r>
            <a:endParaRPr lang="fr-FR" sz="2000" b="1" dirty="0">
              <a:solidFill>
                <a:schemeClr val="bg1"/>
              </a:solidFill>
            </a:endParaRPr>
          </a:p>
        </p:txBody>
      </p:sp>
      <p:pic>
        <p:nvPicPr>
          <p:cNvPr id="11" name="Picture 10">
            <a:extLst>
              <a:ext uri="{FF2B5EF4-FFF2-40B4-BE49-F238E27FC236}">
                <a16:creationId xmlns:a16="http://schemas.microsoft.com/office/drawing/2014/main" id="{435BA7CB-F19D-4051-91C9-BDDB9CA013A2}"/>
              </a:ext>
            </a:extLst>
          </p:cNvPr>
          <p:cNvPicPr/>
          <p:nvPr/>
        </p:nvPicPr>
        <p:blipFill rotWithShape="1">
          <a:blip r:embed="rId6" cstate="print">
            <a:extLst>
              <a:ext uri="{BEBA8EAE-BF5A-486C-A8C5-ECC9F3942E4B}">
                <a14:imgProps xmlns:a14="http://schemas.microsoft.com/office/drawing/2010/main">
                  <a14:imgLayer r:embed="rId7">
                    <a14:imgEffect>
                      <a14:backgroundRemoval t="3683" b="99433" l="23355" r="76221">
                        <a14:foregroundMark x1="52229" y1="3683" x2="51805" y2="11331"/>
                        <a14:foregroundMark x1="40127" y1="12181" x2="40883" y2="29927"/>
                        <a14:foregroundMark x1="57840" y1="33105" x2="59236" y2="23796"/>
                        <a14:foregroundMark x1="56688" y1="40793" x2="57618" y2="34590"/>
                        <a14:foregroundMark x1="58016" y1="33171" x2="59448" y2="13598"/>
                        <a14:foregroundMark x1="57749" y1="36827" x2="57868" y2="35205"/>
                        <a14:foregroundMark x1="59448" y1="13598" x2="56688" y2="8499"/>
                        <a14:foregroundMark x1="56051" y1="47875" x2="56051" y2="47875"/>
                        <a14:foregroundMark x1="56051" y1="47875" x2="66030" y2="74221"/>
                        <a14:foregroundMark x1="66030" y1="74221" x2="53928" y2="99150"/>
                        <a14:foregroundMark x1="53928" y1="99150" x2="70768" y2="58250"/>
                        <a14:foregroundMark x1="70717" y1="58214" x2="56688" y2="91218"/>
                        <a14:foregroundMark x1="56688" y1="91218" x2="46285" y2="72805"/>
                        <a14:foregroundMark x1="46285" y1="72805" x2="60765" y2="51088"/>
                        <a14:foregroundMark x1="65485" y1="54468" x2="55414" y2="82436"/>
                        <a14:foregroundMark x1="55414" y1="82436" x2="41826" y2="98017"/>
                        <a14:foregroundMark x1="41826" y1="98017" x2="50106" y2="74504"/>
                        <a14:foregroundMark x1="50106" y1="74504" x2="33121" y2="88669"/>
                        <a14:foregroundMark x1="33121" y1="88669" x2="37792" y2="58074"/>
                        <a14:foregroundMark x1="37792" y1="58074" x2="26752" y2="90085"/>
                        <a14:foregroundMark x1="26752" y1="90085" x2="34820" y2="69405"/>
                        <a14:foregroundMark x1="34820" y1="69405" x2="40977" y2="93201"/>
                        <a14:foregroundMark x1="40977" y1="93201" x2="29512" y2="72521"/>
                        <a14:foregroundMark x1="29512" y1="72521" x2="32186" y2="50857"/>
                        <a14:foregroundMark x1="33384" y1="49943" x2="46921" y2="72521"/>
                        <a14:foregroundMark x1="46921" y1="72521" x2="43524" y2="83286"/>
                        <a14:foregroundMark x1="43524" y1="83286" x2="67516" y2="92635"/>
                        <a14:foregroundMark x1="67516" y1="92635" x2="50318" y2="97734"/>
                        <a14:foregroundMark x1="50318" y1="97734" x2="68790" y2="91501"/>
                        <a14:foregroundMark x1="68790" y1="91501" x2="67516" y2="67989"/>
                        <a14:foregroundMark x1="67516" y1="67989" x2="82590" y2="85552"/>
                        <a14:foregroundMark x1="82590" y1="85552" x2="71338" y2="62040"/>
                        <a14:foregroundMark x1="71338" y1="62040" x2="72399" y2="94334"/>
                        <a14:foregroundMark x1="72399" y1="94334" x2="68153" y2="72521"/>
                        <a14:foregroundMark x1="68153" y1="72521" x2="49469" y2="97734"/>
                        <a14:foregroundMark x1="49469" y1="97734" x2="29087" y2="96884"/>
                        <a14:foregroundMark x1="29087" y1="96884" x2="30998" y2="73088"/>
                        <a14:foregroundMark x1="30998" y1="73088" x2="23355" y2="97734"/>
                        <a14:foregroundMark x1="23355" y1="97734" x2="26115" y2="66289"/>
                        <a14:foregroundMark x1="70276" y1="88102" x2="73673" y2="66006"/>
                        <a14:foregroundMark x1="73673" y1="66006" x2="74735" y2="88385"/>
                        <a14:foregroundMark x1="74735" y1="88385" x2="75372" y2="59773"/>
                        <a14:foregroundMark x1="75372" y1="59773" x2="75159" y2="87535"/>
                        <a14:foregroundMark x1="75159" y1="87535" x2="56900" y2="98867"/>
                        <a14:foregroundMark x1="56900" y1="98867" x2="58811" y2="96884"/>
                        <a14:foregroundMark x1="75584" y1="60340" x2="76008" y2="84986"/>
                        <a14:foregroundMark x1="76008" y1="84986" x2="76433" y2="60623"/>
                        <a14:foregroundMark x1="76433" y1="60623" x2="76858" y2="85836"/>
                        <a14:foregroundMark x1="76858" y1="85836" x2="74522" y2="62040"/>
                        <a14:foregroundMark x1="74522" y1="62040" x2="73885" y2="87252"/>
                        <a14:foregroundMark x1="73885" y1="87252" x2="76221" y2="99433"/>
                        <a14:foregroundMark x1="74522" y1="81870" x2="29512" y2="97450"/>
                        <a14:foregroundMark x1="29512" y1="97450" x2="70064" y2="92635"/>
                        <a14:foregroundMark x1="70064" y1="92635" x2="56476" y2="93201"/>
                        <a14:backgroundMark x1="70913" y1="33994" x2="70913" y2="33994"/>
                        <a14:backgroundMark x1="70913" y1="33994" x2="70276" y2="12465"/>
                        <a14:backgroundMark x1="70276" y1="12465" x2="66879" y2="38527"/>
                        <a14:backgroundMark x1="66879" y1="38527" x2="66242" y2="14731"/>
                        <a14:backgroundMark x1="66242" y1="14731" x2="69002" y2="37394"/>
                        <a14:backgroundMark x1="69002" y1="37394" x2="69002" y2="6232"/>
                        <a14:backgroundMark x1="69002" y1="6232" x2="71550" y2="43626"/>
                        <a14:backgroundMark x1="71550" y1="43626" x2="59448" y2="39093"/>
                        <a14:backgroundMark x1="33758" y1="7932" x2="32484" y2="33144"/>
                        <a14:backgroundMark x1="32484" y1="33144" x2="40764" y2="37110"/>
                        <a14:backgroundMark x1="30998" y1="47025" x2="41401" y2="39093"/>
                        <a14:backgroundMark x1="59448" y1="42210" x2="76858" y2="54674"/>
                        <a14:backgroundMark x1="76858" y1="54674" x2="77707" y2="56374"/>
                        <a14:backgroundMark x1="40764" y1="37677" x2="40764" y2="37677"/>
                        <a14:backgroundMark x1="40764" y1="37677" x2="38004" y2="35694"/>
                      </a14:backgroundRemoval>
                    </a14:imgEffect>
                  </a14:imgLayer>
                </a14:imgProps>
              </a:ext>
              <a:ext uri="{28A0092B-C50C-407E-A947-70E740481C1C}">
                <a14:useLocalDpi xmlns:a14="http://schemas.microsoft.com/office/drawing/2010/main" val="0"/>
              </a:ext>
            </a:extLst>
          </a:blip>
          <a:srcRect l="26464" r="23920"/>
          <a:stretch/>
        </p:blipFill>
        <p:spPr>
          <a:xfrm>
            <a:off x="10685766" y="4088946"/>
            <a:ext cx="1359158" cy="2126797"/>
          </a:xfrm>
          <a:prstGeom prst="rect">
            <a:avLst/>
          </a:prstGeom>
        </p:spPr>
      </p:pic>
      <p:sp>
        <p:nvSpPr>
          <p:cNvPr id="14" name="Rectangle: Rounded Corners 13">
            <a:extLst>
              <a:ext uri="{FF2B5EF4-FFF2-40B4-BE49-F238E27FC236}">
                <a16:creationId xmlns:a16="http://schemas.microsoft.com/office/drawing/2014/main" id="{BB9EC73D-1D4B-440D-A987-54B1C7A41C00}"/>
              </a:ext>
            </a:extLst>
          </p:cNvPr>
          <p:cNvSpPr/>
          <p:nvPr/>
        </p:nvSpPr>
        <p:spPr>
          <a:xfrm>
            <a:off x="392810" y="1842622"/>
            <a:ext cx="622893" cy="399600"/>
          </a:xfrm>
          <a:prstGeom prst="round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Rounded Corners 15">
            <a:extLst>
              <a:ext uri="{FF2B5EF4-FFF2-40B4-BE49-F238E27FC236}">
                <a16:creationId xmlns:a16="http://schemas.microsoft.com/office/drawing/2014/main" id="{173A15FC-9E13-44E2-B6FC-31605F766C0C}"/>
              </a:ext>
            </a:extLst>
          </p:cNvPr>
          <p:cNvSpPr/>
          <p:nvPr/>
        </p:nvSpPr>
        <p:spPr>
          <a:xfrm>
            <a:off x="1670050" y="1839922"/>
            <a:ext cx="831850" cy="399600"/>
          </a:xfrm>
          <a:prstGeom prst="round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Rounded Corners 18">
            <a:extLst>
              <a:ext uri="{FF2B5EF4-FFF2-40B4-BE49-F238E27FC236}">
                <a16:creationId xmlns:a16="http://schemas.microsoft.com/office/drawing/2014/main" id="{FBA785F1-42B5-4973-BF3C-6F4AD81B5F1E}"/>
              </a:ext>
            </a:extLst>
          </p:cNvPr>
          <p:cNvSpPr/>
          <p:nvPr/>
        </p:nvSpPr>
        <p:spPr>
          <a:xfrm>
            <a:off x="3099218" y="2470787"/>
            <a:ext cx="898623" cy="399600"/>
          </a:xfrm>
          <a:prstGeom prst="round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Rounded Corners 21">
            <a:extLst>
              <a:ext uri="{FF2B5EF4-FFF2-40B4-BE49-F238E27FC236}">
                <a16:creationId xmlns:a16="http://schemas.microsoft.com/office/drawing/2014/main" id="{14407A35-381A-4DF8-B171-7EA7C01E6D35}"/>
              </a:ext>
            </a:extLst>
          </p:cNvPr>
          <p:cNvSpPr/>
          <p:nvPr/>
        </p:nvSpPr>
        <p:spPr>
          <a:xfrm>
            <a:off x="2501900" y="3095568"/>
            <a:ext cx="2293384" cy="399600"/>
          </a:xfrm>
          <a:prstGeom prst="round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Rounded Corners 24">
            <a:extLst>
              <a:ext uri="{FF2B5EF4-FFF2-40B4-BE49-F238E27FC236}">
                <a16:creationId xmlns:a16="http://schemas.microsoft.com/office/drawing/2014/main" id="{DC6C4192-46DE-4E95-BFD4-48F11FAEC4B8}"/>
              </a:ext>
            </a:extLst>
          </p:cNvPr>
          <p:cNvSpPr/>
          <p:nvPr/>
        </p:nvSpPr>
        <p:spPr>
          <a:xfrm>
            <a:off x="4975680" y="4163374"/>
            <a:ext cx="787167" cy="399600"/>
          </a:xfrm>
          <a:prstGeom prst="round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Rounded Corners 26">
            <a:extLst>
              <a:ext uri="{FF2B5EF4-FFF2-40B4-BE49-F238E27FC236}">
                <a16:creationId xmlns:a16="http://schemas.microsoft.com/office/drawing/2014/main" id="{B97A5256-2B6E-4579-8697-2BA0CB184356}"/>
              </a:ext>
            </a:extLst>
          </p:cNvPr>
          <p:cNvSpPr/>
          <p:nvPr/>
        </p:nvSpPr>
        <p:spPr>
          <a:xfrm>
            <a:off x="392810" y="4752744"/>
            <a:ext cx="1659274" cy="399600"/>
          </a:xfrm>
          <a:prstGeom prst="round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extBox 11">
            <a:extLst>
              <a:ext uri="{FF2B5EF4-FFF2-40B4-BE49-F238E27FC236}">
                <a16:creationId xmlns:a16="http://schemas.microsoft.com/office/drawing/2014/main" id="{8FD37E22-D74C-441F-90E4-5F0FEA9B6B9B}"/>
              </a:ext>
            </a:extLst>
          </p:cNvPr>
          <p:cNvSpPr txBox="1"/>
          <p:nvPr/>
        </p:nvSpPr>
        <p:spPr>
          <a:xfrm>
            <a:off x="6507908" y="3166776"/>
            <a:ext cx="4820195" cy="954107"/>
          </a:xfrm>
          <a:prstGeom prst="rect">
            <a:avLst/>
          </a:prstGeom>
          <a:solidFill>
            <a:schemeClr val="bg1"/>
          </a:solidFill>
        </p:spPr>
        <p:txBody>
          <a:bodyPr wrap="square" rtlCol="0" anchor="ctr">
            <a:spAutoFit/>
          </a:bodyPr>
          <a:lstStyle/>
          <a:p>
            <a:pPr algn="ctr"/>
            <a:r>
              <a:rPr lang="de-AT" altLang="zh-CN" sz="28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Wo steht im Text </a:t>
            </a:r>
            <a:r>
              <a:rPr lang="en-GB" sz="2800" dirty="0">
                <a:solidFill>
                  <a:schemeClr val="accent5">
                    <a:lumMod val="50000"/>
                  </a:schemeClr>
                </a:solidFill>
              </a:rPr>
              <a:t>‘he is sure?’ </a:t>
            </a:r>
            <a:endParaRPr lang="fr-FR" sz="2600" dirty="0">
              <a:solidFill>
                <a:schemeClr val="accent5">
                  <a:lumMod val="50000"/>
                </a:schemeClr>
              </a:solidFill>
            </a:endParaRPr>
          </a:p>
        </p:txBody>
      </p:sp>
      <p:sp>
        <p:nvSpPr>
          <p:cNvPr id="29" name="TextBox 28">
            <a:extLst>
              <a:ext uri="{FF2B5EF4-FFF2-40B4-BE49-F238E27FC236}">
                <a16:creationId xmlns:a16="http://schemas.microsoft.com/office/drawing/2014/main" id="{0BBD6354-5D89-4E87-98BD-81804FD01E85}"/>
              </a:ext>
            </a:extLst>
          </p:cNvPr>
          <p:cNvSpPr txBox="1"/>
          <p:nvPr/>
        </p:nvSpPr>
        <p:spPr>
          <a:xfrm>
            <a:off x="6007202" y="134424"/>
            <a:ext cx="51509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de-AT" altLang="zh-CN"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über Michael in einem Sportmagazin. Beantworte die Fragen und übersetze den Text.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Rounded Rectangle 11">
            <a:extLst>
              <a:ext uri="{FF2B5EF4-FFF2-40B4-BE49-F238E27FC236}">
                <a16:creationId xmlns:a16="http://schemas.microsoft.com/office/drawing/2014/main" id="{16215F19-E846-4486-8188-2D605EC5901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ounded Rectangular Callout 1">
            <a:extLst>
              <a:ext uri="{FF2B5EF4-FFF2-40B4-BE49-F238E27FC236}">
                <a16:creationId xmlns:a16="http://schemas.microsoft.com/office/drawing/2014/main" id="{DC38EEA1-14BE-4DD7-915D-644FDEF49480}"/>
              </a:ext>
            </a:extLst>
          </p:cNvPr>
          <p:cNvSpPr/>
          <p:nvPr/>
        </p:nvSpPr>
        <p:spPr>
          <a:xfrm>
            <a:off x="3000627" y="1470230"/>
            <a:ext cx="1994428" cy="591978"/>
          </a:xfrm>
          <a:prstGeom prst="wedgeRoundRectCallout">
            <a:avLst>
              <a:gd name="adj1" fmla="val -11538"/>
              <a:gd name="adj2" fmla="val 82913"/>
              <a:gd name="adj3" fmla="val 16667"/>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‘when’ or ‘if’?</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405A71AD-1F3E-49CC-8214-E589CBDE2466}"/>
              </a:ext>
            </a:extLst>
          </p:cNvPr>
          <p:cNvSpPr txBox="1"/>
          <p:nvPr/>
        </p:nvSpPr>
        <p:spPr>
          <a:xfrm>
            <a:off x="6360831" y="3138201"/>
            <a:ext cx="4820195" cy="954107"/>
          </a:xfrm>
          <a:prstGeom prst="rect">
            <a:avLst/>
          </a:prstGeom>
          <a:solidFill>
            <a:schemeClr val="bg1"/>
          </a:solidFill>
        </p:spPr>
        <p:txBody>
          <a:bodyPr wrap="square" rtlCol="0" anchor="ctr">
            <a:spAutoFit/>
          </a:bodyPr>
          <a:lstStyle/>
          <a:p>
            <a:pPr algn="ctr"/>
            <a:r>
              <a:rPr lang="de-AT" altLang="zh-CN" sz="28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Welches Wort heißt </a:t>
            </a:r>
            <a:r>
              <a:rPr lang="en-GB" sz="2800" dirty="0">
                <a:solidFill>
                  <a:schemeClr val="accent5">
                    <a:lumMod val="50000"/>
                  </a:schemeClr>
                </a:solidFill>
              </a:rPr>
              <a:t>‘kicking’ (a ball around)?</a:t>
            </a:r>
            <a:endParaRPr lang="fr-FR" sz="2600" dirty="0">
              <a:solidFill>
                <a:schemeClr val="accent5">
                  <a:lumMod val="50000"/>
                </a:schemeClr>
              </a:solidFill>
            </a:endParaRPr>
          </a:p>
        </p:txBody>
      </p:sp>
      <p:sp>
        <p:nvSpPr>
          <p:cNvPr id="20" name="TextBox 19">
            <a:extLst>
              <a:ext uri="{FF2B5EF4-FFF2-40B4-BE49-F238E27FC236}">
                <a16:creationId xmlns:a16="http://schemas.microsoft.com/office/drawing/2014/main" id="{A2C92481-68C6-4C61-8ECF-95DE5FE62B5A}"/>
              </a:ext>
            </a:extLst>
          </p:cNvPr>
          <p:cNvSpPr txBox="1"/>
          <p:nvPr/>
        </p:nvSpPr>
        <p:spPr>
          <a:xfrm>
            <a:off x="6525802" y="3150808"/>
            <a:ext cx="4820195" cy="954107"/>
          </a:xfrm>
          <a:prstGeom prst="rect">
            <a:avLst/>
          </a:prstGeom>
          <a:solidFill>
            <a:schemeClr val="bg1"/>
          </a:solidFill>
        </p:spPr>
        <p:txBody>
          <a:bodyPr wrap="square" rtlCol="0" anchor="ctr">
            <a:spAutoFit/>
          </a:bodyPr>
          <a:lstStyle/>
          <a:p>
            <a:pPr algn="ctr"/>
            <a:r>
              <a:rPr lang="en-GB" altLang="zh-CN" sz="28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Wo </a:t>
            </a:r>
            <a:r>
              <a:rPr lang="en-GB" altLang="zh-CN" sz="28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steht</a:t>
            </a:r>
            <a:r>
              <a:rPr lang="en-GB" altLang="zh-CN" sz="28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altLang="zh-CN" sz="28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im</a:t>
            </a:r>
            <a:r>
              <a:rPr lang="en-GB" altLang="zh-CN" sz="28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Text ‘to fulfil / come true’ ?</a:t>
            </a:r>
            <a:endParaRPr lang="fr-FR" sz="2600" dirty="0">
              <a:solidFill>
                <a:schemeClr val="accent5">
                  <a:lumMod val="50000"/>
                </a:schemeClr>
              </a:solidFill>
            </a:endParaRPr>
          </a:p>
        </p:txBody>
      </p:sp>
      <p:sp>
        <p:nvSpPr>
          <p:cNvPr id="24" name="TextBox 23">
            <a:extLst>
              <a:ext uri="{FF2B5EF4-FFF2-40B4-BE49-F238E27FC236}">
                <a16:creationId xmlns:a16="http://schemas.microsoft.com/office/drawing/2014/main" id="{541BA08D-8746-4D45-ADFC-235A0F822EAF}"/>
              </a:ext>
            </a:extLst>
          </p:cNvPr>
          <p:cNvSpPr txBox="1"/>
          <p:nvPr/>
        </p:nvSpPr>
        <p:spPr>
          <a:xfrm>
            <a:off x="6516855" y="3018114"/>
            <a:ext cx="4820195" cy="954107"/>
          </a:xfrm>
          <a:prstGeom prst="rect">
            <a:avLst/>
          </a:prstGeom>
          <a:solidFill>
            <a:schemeClr val="bg1"/>
          </a:solidFill>
        </p:spPr>
        <p:txBody>
          <a:bodyPr wrap="square" rtlCol="0" anchor="ctr">
            <a:spAutoFit/>
          </a:bodyPr>
          <a:lstStyle/>
          <a:p>
            <a:pPr algn="ctr"/>
            <a:r>
              <a:rPr lang="en-GB" altLang="zh-CN" sz="28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Welches Wort </a:t>
            </a:r>
            <a:r>
              <a:rPr lang="en-GB" altLang="zh-CN" sz="28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heißt</a:t>
            </a:r>
            <a:r>
              <a:rPr lang="en-GB" altLang="zh-CN" sz="28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‘has been playing’?</a:t>
            </a:r>
            <a:endParaRPr lang="fr-FR" sz="2600" dirty="0">
              <a:solidFill>
                <a:schemeClr val="accent5">
                  <a:lumMod val="50000"/>
                </a:schemeClr>
              </a:solidFill>
            </a:endParaRPr>
          </a:p>
        </p:txBody>
      </p:sp>
      <p:sp>
        <p:nvSpPr>
          <p:cNvPr id="26" name="TextBox 25">
            <a:extLst>
              <a:ext uri="{FF2B5EF4-FFF2-40B4-BE49-F238E27FC236}">
                <a16:creationId xmlns:a16="http://schemas.microsoft.com/office/drawing/2014/main" id="{0877F8F4-7AD9-4EA9-B9D1-5528FE1E7BD3}"/>
              </a:ext>
            </a:extLst>
          </p:cNvPr>
          <p:cNvSpPr txBox="1"/>
          <p:nvPr/>
        </p:nvSpPr>
        <p:spPr>
          <a:xfrm>
            <a:off x="6710294" y="3166775"/>
            <a:ext cx="4820195" cy="954107"/>
          </a:xfrm>
          <a:prstGeom prst="rect">
            <a:avLst/>
          </a:prstGeom>
          <a:solidFill>
            <a:schemeClr val="bg1"/>
          </a:solidFill>
        </p:spPr>
        <p:txBody>
          <a:bodyPr wrap="square" rtlCol="0" anchor="ctr">
            <a:spAutoFit/>
          </a:bodyPr>
          <a:lstStyle/>
          <a:p>
            <a:pPr algn="ctr"/>
            <a:r>
              <a:rPr lang="en-GB" altLang="zh-CN" sz="28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Welches Wort </a:t>
            </a:r>
            <a:r>
              <a:rPr lang="en-GB" altLang="zh-CN" sz="28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heißt</a:t>
            </a:r>
            <a:r>
              <a:rPr lang="en-GB" altLang="zh-CN" sz="28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‘regional league’?</a:t>
            </a:r>
            <a:endParaRPr lang="fr-FR" sz="2600" dirty="0">
              <a:solidFill>
                <a:schemeClr val="accent5">
                  <a:lumMod val="50000"/>
                </a:schemeClr>
              </a:solidFill>
            </a:endParaRPr>
          </a:p>
        </p:txBody>
      </p:sp>
      <p:sp>
        <p:nvSpPr>
          <p:cNvPr id="28" name="TextBox 27">
            <a:extLst>
              <a:ext uri="{FF2B5EF4-FFF2-40B4-BE49-F238E27FC236}">
                <a16:creationId xmlns:a16="http://schemas.microsoft.com/office/drawing/2014/main" id="{96E8CC99-2DA8-4226-AA00-3B3C28370864}"/>
              </a:ext>
            </a:extLst>
          </p:cNvPr>
          <p:cNvSpPr txBox="1"/>
          <p:nvPr/>
        </p:nvSpPr>
        <p:spPr>
          <a:xfrm>
            <a:off x="6462024" y="3087354"/>
            <a:ext cx="4820195" cy="954107"/>
          </a:xfrm>
          <a:prstGeom prst="rect">
            <a:avLst/>
          </a:prstGeom>
          <a:solidFill>
            <a:schemeClr val="bg1"/>
          </a:solidFill>
        </p:spPr>
        <p:txBody>
          <a:bodyPr wrap="square" rtlCol="0" anchor="ctr">
            <a:spAutoFit/>
          </a:bodyPr>
          <a:lstStyle/>
          <a:p>
            <a:pPr algn="ctr"/>
            <a:r>
              <a:rPr lang="de-AT" altLang="zh-CN" sz="28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Übersetze den Text!</a:t>
            </a:r>
          </a:p>
          <a:p>
            <a:pPr algn="ctr"/>
            <a:endParaRPr lang="fr-FR" sz="2600" dirty="0">
              <a:solidFill>
                <a:schemeClr val="accent5">
                  <a:lumMod val="50000"/>
                </a:schemeClr>
              </a:solidFill>
            </a:endParaRPr>
          </a:p>
        </p:txBody>
      </p:sp>
    </p:spTree>
    <p:extLst>
      <p:ext uri="{BB962C8B-B14F-4D97-AF65-F5344CB8AC3E}">
        <p14:creationId xmlns:p14="http://schemas.microsoft.com/office/powerpoint/2010/main" val="240922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2"/>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25"/>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2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7"/>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2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0" animBg="1"/>
      <p:bldP spid="16" grpId="1" animBg="1"/>
      <p:bldP spid="19" grpId="0" animBg="1"/>
      <p:bldP spid="19" grpId="1" animBg="1"/>
      <p:bldP spid="22" grpId="0" animBg="1"/>
      <p:bldP spid="22" grpId="1" animBg="1"/>
      <p:bldP spid="25" grpId="0" animBg="1"/>
      <p:bldP spid="25" grpId="1" animBg="1"/>
      <p:bldP spid="27" grpId="0" animBg="1"/>
      <p:bldP spid="27" grpId="1" animBg="1"/>
      <p:bldP spid="12" grpId="0" animBg="1"/>
      <p:bldP spid="12" grpId="1" animBg="1"/>
      <p:bldP spid="31" grpId="0" animBg="1"/>
      <p:bldP spid="18" grpId="0" animBg="1"/>
      <p:bldP spid="18" grpId="1" animBg="1"/>
      <p:bldP spid="20" grpId="0" animBg="1"/>
      <p:bldP spid="20" grpId="1" animBg="1"/>
      <p:bldP spid="24" grpId="0" animBg="1"/>
      <p:bldP spid="24" grpId="1" animBg="1"/>
      <p:bldP spid="26" grpId="0" animBg="1"/>
      <p:bldP spid="26" grpId="1"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69FE397-57FA-4242-A8BF-8A5541A057CD}"/>
              </a:ext>
            </a:extLst>
          </p:cNvPr>
          <p:cNvPicPr>
            <a:picLocks noChangeAspect="1"/>
          </p:cNvPicPr>
          <p:nvPr/>
        </p:nvPicPr>
        <p:blipFill>
          <a:blip r:embed="rId3"/>
          <a:stretch>
            <a:fillRect/>
          </a:stretch>
        </p:blipFill>
        <p:spPr>
          <a:xfrm>
            <a:off x="1" y="1150087"/>
            <a:ext cx="12192000" cy="5191125"/>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5857874" cy="869950"/>
          </a:xfrm>
          <a:prstGeom prst="rect">
            <a:avLst/>
          </a:prstGeom>
        </p:spPr>
      </p:pic>
      <p:sp>
        <p:nvSpPr>
          <p:cNvPr id="4" name="Title 3"/>
          <p:cNvSpPr>
            <a:spLocks noGrp="1"/>
          </p:cNvSpPr>
          <p:nvPr>
            <p:ph type="title"/>
          </p:nvPr>
        </p:nvSpPr>
        <p:spPr>
          <a:xfrm>
            <a:off x="1" y="294041"/>
            <a:ext cx="5221704" cy="707849"/>
          </a:xfrm>
        </p:spPr>
        <p:txBody>
          <a:bodyPr>
            <a:noAutofit/>
          </a:bodyPr>
          <a:lstStyle/>
          <a:p>
            <a:r>
              <a:rPr lang="en-GB" sz="2900" b="1" dirty="0">
                <a:solidFill>
                  <a:schemeClr val="bg1"/>
                </a:solidFill>
              </a:rPr>
              <a:t>Ich </a:t>
            </a:r>
            <a:r>
              <a:rPr lang="en-GB" sz="2900" b="1" dirty="0" err="1">
                <a:solidFill>
                  <a:schemeClr val="bg1"/>
                </a:solidFill>
              </a:rPr>
              <a:t>lebe</a:t>
            </a:r>
            <a:r>
              <a:rPr lang="en-GB" sz="2900" b="1" dirty="0">
                <a:solidFill>
                  <a:schemeClr val="bg1"/>
                </a:solidFill>
              </a:rPr>
              <a:t> </a:t>
            </a:r>
            <a:r>
              <a:rPr lang="en-GB" sz="2900" b="1" dirty="0" err="1">
                <a:solidFill>
                  <a:schemeClr val="bg1"/>
                </a:solidFill>
              </a:rPr>
              <a:t>für</a:t>
            </a:r>
            <a:r>
              <a:rPr lang="en-GB" sz="2900" b="1" dirty="0">
                <a:solidFill>
                  <a:schemeClr val="bg1"/>
                </a:solidFill>
              </a:rPr>
              <a:t> den </a:t>
            </a:r>
            <a:r>
              <a:rPr lang="en-GB" sz="2900" b="1" dirty="0" err="1">
                <a:solidFill>
                  <a:schemeClr val="bg1"/>
                </a:solidFill>
              </a:rPr>
              <a:t>Fußball</a:t>
            </a:r>
            <a:r>
              <a:rPr lang="en-GB" sz="2900" b="1" dirty="0">
                <a:solidFill>
                  <a:schemeClr val="bg1"/>
                </a:solidFill>
              </a:rPr>
              <a:t> 4/4</a:t>
            </a:r>
          </a:p>
        </p:txBody>
      </p:sp>
      <p:sp>
        <p:nvSpPr>
          <p:cNvPr id="7" name="Rounded Rectangle 11">
            <a:extLst>
              <a:ext uri="{FF2B5EF4-FFF2-40B4-BE49-F238E27FC236}">
                <a16:creationId xmlns:a16="http://schemas.microsoft.com/office/drawing/2014/main" id="{9B931AA2-4AA9-4ADE-A169-CB15C10A0B74}"/>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012F22D8-A665-48BF-B077-A529F121FCBF}"/>
              </a:ext>
            </a:extLst>
          </p:cNvPr>
          <p:cNvSpPr txBox="1"/>
          <p:nvPr/>
        </p:nvSpPr>
        <p:spPr>
          <a:xfrm>
            <a:off x="361357" y="1845871"/>
            <a:ext cx="5645845"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altLang="zh-CN"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Er ist aber sicher, dass es klappt*: „Für mich ist es das beste Gefühl, wenn man einen Ball am Fuß und Spaß am Kicken hat. Solange der Spaß da ist und man einen Traum im Kopf hat, wird er in Erfüllung gehen. Man muss nur alles dafür* machen.”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AT" altLang="zh-CN" sz="2000" b="1" i="1"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Update: November, 2019.</a:t>
            </a:r>
            <a:br>
              <a:rPr kumimoji="0" lang="de-AT" altLang="zh-CN"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br>
            <a:r>
              <a:rPr kumimoji="0" lang="de-AT" altLang="zh-CN"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Michael Kuwal ist jetzt Fußballprofi. Er spielt seit 2018 für FC Gleisdorf 09 in der Regionalliga Mitte.</a:t>
            </a:r>
            <a:r>
              <a:rPr kumimoji="0" lang="en-GB" altLang="zh-CN" sz="2000" b="0" i="0" u="none" strike="noStrike" kern="1200" cap="none" spc="0" normalizeH="0" baseline="0" noProof="0" dirty="0">
                <a:ln>
                  <a:noFill/>
                </a:ln>
                <a:solidFill>
                  <a:prstClr val="black"/>
                </a:solidFill>
                <a:effectLst/>
                <a:uLnTx/>
                <a:uFillTx/>
                <a:latin typeface="Century Gothic" panose="020F0302020204030204"/>
                <a:ea typeface="宋体" panose="02010600030101010101" pitchFamily="2" charset="-122"/>
                <a:cs typeface="+mn-cs"/>
              </a:rPr>
              <a:t> </a:t>
            </a:r>
            <a:r>
              <a:rPr kumimoji="0" lang="de-AT" altLang="zh-CN"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Mehr Informationen zu SK Sturm Graz: </a:t>
            </a:r>
            <a:r>
              <a:rPr kumimoji="0" lang="de-AT" altLang="zh-CN" sz="2000" b="0" i="0" u="none" strike="noStrike" kern="1200" cap="none" spc="0" normalizeH="0" baseline="0" noProof="0" dirty="0">
                <a:ln>
                  <a:noFill/>
                </a:ln>
                <a:solidFill>
                  <a:srgbClr val="0000FF"/>
                </a:solidFill>
                <a:effectLst/>
                <a:uLnTx/>
                <a:uFillTx/>
                <a:latin typeface="Century Gothic" panose="020B0502020202020204" pitchFamily="34" charset="0"/>
                <a:ea typeface="SimSun" panose="02010600030101010101" pitchFamily="2" charset="-122"/>
                <a:cs typeface="Times New Roman" panose="02020603050405020304" pitchFamily="18" charset="0"/>
                <a:hlinkClick r:id="rId5"/>
              </a:rPr>
              <a:t>https://www.sksturm.at/</a:t>
            </a:r>
            <a:endParaRPr kumimoji="0" lang="de-AT" altLang="zh-CN" sz="20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1" name="TextBox 20">
            <a:extLst>
              <a:ext uri="{FF2B5EF4-FFF2-40B4-BE49-F238E27FC236}">
                <a16:creationId xmlns:a16="http://schemas.microsoft.com/office/drawing/2014/main" id="{3A94E018-15D2-4FD0-B686-99EFEBB35392}"/>
              </a:ext>
            </a:extLst>
          </p:cNvPr>
          <p:cNvSpPr txBox="1"/>
          <p:nvPr/>
        </p:nvSpPr>
        <p:spPr>
          <a:xfrm>
            <a:off x="6007202" y="134424"/>
            <a:ext cx="51509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de-AT" altLang="zh-CN"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über Michael in einem Sportmagazin. Beantworte die Fragen und übersetze den Text.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A9F70D8D-6124-412C-B25A-6D5729C61D43}"/>
              </a:ext>
            </a:extLst>
          </p:cNvPr>
          <p:cNvSpPr txBox="1"/>
          <p:nvPr/>
        </p:nvSpPr>
        <p:spPr>
          <a:xfrm>
            <a:off x="3832509" y="6420633"/>
            <a:ext cx="5511907" cy="400110"/>
          </a:xfrm>
          <a:prstGeom prst="rect">
            <a:avLst/>
          </a:prstGeom>
          <a:solidFill>
            <a:srgbClr val="DAA520"/>
          </a:solidFill>
          <a:ln>
            <a:solidFill>
              <a:srgbClr val="DAA520"/>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klappen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to work out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dafür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for it</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3649CB1A-3143-46CA-BF1B-4BCEFC921EF0}"/>
              </a:ext>
            </a:extLst>
          </p:cNvPr>
          <p:cNvSpPr txBox="1"/>
          <p:nvPr/>
        </p:nvSpPr>
        <p:spPr>
          <a:xfrm>
            <a:off x="6248298" y="1504011"/>
            <a:ext cx="5645845" cy="4401205"/>
          </a:xfrm>
          <a:prstGeom prst="rect">
            <a:avLst/>
          </a:prstGeom>
          <a:noFill/>
        </p:spPr>
        <p:txBody>
          <a:bodyPr wrap="square">
            <a:spAutoFit/>
          </a:bodyPr>
          <a:lstStyle/>
          <a:p>
            <a:r>
              <a:rPr lang="en-GB" sz="2000" dirty="0">
                <a:solidFill>
                  <a:srgbClr val="203864"/>
                </a:solidFill>
                <a:latin typeface="Century Gothic" panose="020B0502020202020204" pitchFamily="34" charset="0"/>
                <a:ea typeface="SimSun" panose="02010600030101010101" pitchFamily="2" charset="-122"/>
                <a:cs typeface="Times New Roman" panose="02020603050405020304" pitchFamily="18" charset="0"/>
              </a:rPr>
              <a:t>But he’s sure that it will work out.</a:t>
            </a:r>
          </a:p>
          <a:p>
            <a:r>
              <a:rPr lang="fr-FR" sz="2000" dirty="0">
                <a:solidFill>
                  <a:srgbClr val="203864"/>
                </a:solidFill>
              </a:rPr>
              <a:t>“For me, the best feeling </a:t>
            </a:r>
            <a:r>
              <a:rPr lang="fr-FR" sz="2000" dirty="0" err="1">
                <a:solidFill>
                  <a:srgbClr val="203864"/>
                </a:solidFill>
              </a:rPr>
              <a:t>is</a:t>
            </a:r>
            <a:r>
              <a:rPr lang="fr-FR" sz="2000" dirty="0">
                <a:solidFill>
                  <a:srgbClr val="203864"/>
                </a:solidFill>
              </a:rPr>
              <a:t> </a:t>
            </a:r>
            <a:r>
              <a:rPr lang="fr-FR" sz="2000" dirty="0" err="1">
                <a:solidFill>
                  <a:srgbClr val="203864"/>
                </a:solidFill>
              </a:rPr>
              <a:t>when</a:t>
            </a:r>
            <a:r>
              <a:rPr lang="fr-FR" sz="2000" dirty="0">
                <a:solidFill>
                  <a:srgbClr val="203864"/>
                </a:solidFill>
              </a:rPr>
              <a:t> </a:t>
            </a:r>
            <a:r>
              <a:rPr lang="fr-FR" sz="2000" dirty="0" err="1">
                <a:solidFill>
                  <a:srgbClr val="203864"/>
                </a:solidFill>
              </a:rPr>
              <a:t>you</a:t>
            </a:r>
            <a:r>
              <a:rPr lang="fr-FR" sz="2000" dirty="0">
                <a:solidFill>
                  <a:srgbClr val="203864"/>
                </a:solidFill>
              </a:rPr>
              <a:t> have a </a:t>
            </a:r>
            <a:r>
              <a:rPr lang="fr-FR" sz="2000" dirty="0" err="1">
                <a:solidFill>
                  <a:srgbClr val="203864"/>
                </a:solidFill>
              </a:rPr>
              <a:t>ball</a:t>
            </a:r>
            <a:r>
              <a:rPr lang="fr-FR" sz="2000" dirty="0">
                <a:solidFill>
                  <a:srgbClr val="203864"/>
                </a:solidFill>
              </a:rPr>
              <a:t> at </a:t>
            </a:r>
            <a:r>
              <a:rPr lang="fr-FR" sz="2000" dirty="0" err="1">
                <a:solidFill>
                  <a:srgbClr val="203864"/>
                </a:solidFill>
              </a:rPr>
              <a:t>your</a:t>
            </a:r>
            <a:r>
              <a:rPr lang="fr-FR" sz="2000" dirty="0">
                <a:solidFill>
                  <a:srgbClr val="203864"/>
                </a:solidFill>
              </a:rPr>
              <a:t> </a:t>
            </a:r>
            <a:r>
              <a:rPr lang="fr-FR" sz="2000" dirty="0" err="1">
                <a:solidFill>
                  <a:srgbClr val="203864"/>
                </a:solidFill>
              </a:rPr>
              <a:t>feet</a:t>
            </a:r>
            <a:r>
              <a:rPr lang="fr-FR" sz="2000" dirty="0">
                <a:solidFill>
                  <a:srgbClr val="203864"/>
                </a:solidFill>
              </a:rPr>
              <a:t> and </a:t>
            </a:r>
            <a:r>
              <a:rPr lang="fr-FR" sz="2000" dirty="0" err="1">
                <a:solidFill>
                  <a:srgbClr val="203864"/>
                </a:solidFill>
              </a:rPr>
              <a:t>you’re</a:t>
            </a:r>
            <a:r>
              <a:rPr lang="fr-FR" sz="2000" dirty="0">
                <a:solidFill>
                  <a:srgbClr val="203864"/>
                </a:solidFill>
              </a:rPr>
              <a:t> </a:t>
            </a:r>
            <a:r>
              <a:rPr lang="fr-FR" sz="2000" dirty="0" err="1">
                <a:solidFill>
                  <a:srgbClr val="203864"/>
                </a:solidFill>
              </a:rPr>
              <a:t>enjoying</a:t>
            </a:r>
            <a:r>
              <a:rPr lang="fr-FR" sz="2000" dirty="0">
                <a:solidFill>
                  <a:srgbClr val="203864"/>
                </a:solidFill>
              </a:rPr>
              <a:t> </a:t>
            </a:r>
            <a:r>
              <a:rPr lang="fr-FR" sz="2000" dirty="0" err="1">
                <a:solidFill>
                  <a:srgbClr val="203864"/>
                </a:solidFill>
              </a:rPr>
              <a:t>kicking</a:t>
            </a:r>
            <a:r>
              <a:rPr lang="fr-FR" sz="2000" dirty="0">
                <a:solidFill>
                  <a:srgbClr val="203864"/>
                </a:solidFill>
              </a:rPr>
              <a:t> </a:t>
            </a:r>
            <a:r>
              <a:rPr lang="fr-FR" sz="2000" dirty="0" err="1">
                <a:solidFill>
                  <a:srgbClr val="203864"/>
                </a:solidFill>
              </a:rPr>
              <a:t>it</a:t>
            </a:r>
            <a:r>
              <a:rPr lang="fr-FR" sz="2000" dirty="0">
                <a:solidFill>
                  <a:srgbClr val="203864"/>
                </a:solidFill>
              </a:rPr>
              <a:t> </a:t>
            </a:r>
            <a:r>
              <a:rPr lang="fr-FR" sz="2000" dirty="0" err="1">
                <a:solidFill>
                  <a:srgbClr val="203864"/>
                </a:solidFill>
              </a:rPr>
              <a:t>around</a:t>
            </a:r>
            <a:r>
              <a:rPr lang="fr-FR" sz="2000" dirty="0">
                <a:solidFill>
                  <a:srgbClr val="203864"/>
                </a:solidFill>
              </a:rPr>
              <a:t>.</a:t>
            </a:r>
          </a:p>
          <a:p>
            <a:r>
              <a:rPr lang="fr-FR" sz="2000" dirty="0">
                <a:solidFill>
                  <a:srgbClr val="203864"/>
                </a:solidFill>
              </a:rPr>
              <a:t>As long as the fun </a:t>
            </a:r>
            <a:r>
              <a:rPr lang="fr-FR" sz="2000" dirty="0" err="1">
                <a:solidFill>
                  <a:srgbClr val="203864"/>
                </a:solidFill>
              </a:rPr>
              <a:t>is</a:t>
            </a:r>
            <a:r>
              <a:rPr lang="fr-FR" sz="2000" dirty="0">
                <a:solidFill>
                  <a:srgbClr val="203864"/>
                </a:solidFill>
              </a:rPr>
              <a:t> </a:t>
            </a:r>
            <a:r>
              <a:rPr lang="fr-FR" sz="2000" dirty="0" err="1">
                <a:solidFill>
                  <a:srgbClr val="203864"/>
                </a:solidFill>
              </a:rPr>
              <a:t>there</a:t>
            </a:r>
            <a:r>
              <a:rPr lang="fr-FR" sz="2000" dirty="0">
                <a:solidFill>
                  <a:srgbClr val="203864"/>
                </a:solidFill>
              </a:rPr>
              <a:t> and </a:t>
            </a:r>
            <a:r>
              <a:rPr lang="fr-FR" sz="2000" dirty="0" err="1">
                <a:solidFill>
                  <a:srgbClr val="203864"/>
                </a:solidFill>
              </a:rPr>
              <a:t>you</a:t>
            </a:r>
            <a:r>
              <a:rPr lang="fr-FR" sz="2000" dirty="0">
                <a:solidFill>
                  <a:srgbClr val="203864"/>
                </a:solidFill>
              </a:rPr>
              <a:t> have a </a:t>
            </a:r>
            <a:r>
              <a:rPr lang="fr-FR" sz="2000" dirty="0" err="1">
                <a:solidFill>
                  <a:srgbClr val="203864"/>
                </a:solidFill>
              </a:rPr>
              <a:t>dream</a:t>
            </a:r>
            <a:r>
              <a:rPr lang="fr-FR" sz="2000" dirty="0">
                <a:solidFill>
                  <a:srgbClr val="203864"/>
                </a:solidFill>
              </a:rPr>
              <a:t> in </a:t>
            </a:r>
            <a:r>
              <a:rPr lang="fr-FR" sz="2000" dirty="0" err="1">
                <a:solidFill>
                  <a:srgbClr val="203864"/>
                </a:solidFill>
              </a:rPr>
              <a:t>your</a:t>
            </a:r>
            <a:r>
              <a:rPr lang="fr-FR" sz="2000" dirty="0">
                <a:solidFill>
                  <a:srgbClr val="203864"/>
                </a:solidFill>
              </a:rPr>
              <a:t> </a:t>
            </a:r>
            <a:r>
              <a:rPr lang="fr-FR" sz="2000" dirty="0" err="1">
                <a:solidFill>
                  <a:srgbClr val="203864"/>
                </a:solidFill>
              </a:rPr>
              <a:t>head</a:t>
            </a:r>
            <a:r>
              <a:rPr lang="fr-FR" sz="2000" dirty="0">
                <a:solidFill>
                  <a:srgbClr val="203864"/>
                </a:solidFill>
              </a:rPr>
              <a:t>, </a:t>
            </a:r>
            <a:r>
              <a:rPr lang="fr-FR" sz="2000" dirty="0" err="1">
                <a:solidFill>
                  <a:srgbClr val="203864"/>
                </a:solidFill>
              </a:rPr>
              <a:t>it</a:t>
            </a:r>
            <a:r>
              <a:rPr lang="fr-FR" sz="2000" dirty="0">
                <a:solidFill>
                  <a:srgbClr val="203864"/>
                </a:solidFill>
              </a:rPr>
              <a:t> </a:t>
            </a:r>
            <a:r>
              <a:rPr lang="fr-FR" sz="2000" dirty="0" err="1">
                <a:solidFill>
                  <a:srgbClr val="203864"/>
                </a:solidFill>
              </a:rPr>
              <a:t>will</a:t>
            </a:r>
            <a:r>
              <a:rPr lang="fr-FR" sz="2000" dirty="0">
                <a:solidFill>
                  <a:srgbClr val="203864"/>
                </a:solidFill>
              </a:rPr>
              <a:t> come </a:t>
            </a:r>
            <a:r>
              <a:rPr lang="fr-FR" sz="2000" dirty="0" err="1">
                <a:solidFill>
                  <a:srgbClr val="203864"/>
                </a:solidFill>
              </a:rPr>
              <a:t>true</a:t>
            </a:r>
            <a:r>
              <a:rPr lang="fr-FR" sz="2000" dirty="0">
                <a:solidFill>
                  <a:srgbClr val="203864"/>
                </a:solidFill>
              </a:rPr>
              <a:t>.</a:t>
            </a:r>
          </a:p>
          <a:p>
            <a:r>
              <a:rPr lang="fr-FR" sz="2000" dirty="0">
                <a:solidFill>
                  <a:srgbClr val="203864"/>
                </a:solidFill>
              </a:rPr>
              <a:t>You </a:t>
            </a:r>
            <a:r>
              <a:rPr lang="fr-FR" sz="2000" dirty="0" err="1">
                <a:solidFill>
                  <a:srgbClr val="203864"/>
                </a:solidFill>
              </a:rPr>
              <a:t>just</a:t>
            </a:r>
            <a:r>
              <a:rPr lang="fr-FR" sz="2000" dirty="0">
                <a:solidFill>
                  <a:srgbClr val="203864"/>
                </a:solidFill>
              </a:rPr>
              <a:t> have to do </a:t>
            </a:r>
            <a:r>
              <a:rPr lang="fr-FR" sz="2000" dirty="0" err="1">
                <a:solidFill>
                  <a:srgbClr val="203864"/>
                </a:solidFill>
              </a:rPr>
              <a:t>everything</a:t>
            </a:r>
            <a:r>
              <a:rPr lang="fr-FR" sz="2000" dirty="0">
                <a:solidFill>
                  <a:srgbClr val="203864"/>
                </a:solidFill>
              </a:rPr>
              <a:t> for </a:t>
            </a:r>
            <a:r>
              <a:rPr lang="fr-FR" sz="2000" dirty="0" err="1">
                <a:solidFill>
                  <a:srgbClr val="203864"/>
                </a:solidFill>
              </a:rPr>
              <a:t>it</a:t>
            </a:r>
            <a:r>
              <a:rPr lang="fr-FR" sz="2000" dirty="0">
                <a:solidFill>
                  <a:srgbClr val="203864"/>
                </a:solidFill>
              </a:rPr>
              <a:t>.”</a:t>
            </a:r>
          </a:p>
          <a:p>
            <a:endParaRPr lang="fr-FR" sz="2000" dirty="0">
              <a:solidFill>
                <a:srgbClr val="203864"/>
              </a:solidFill>
              <a:latin typeface="Century Gothic" panose="020B0502020202020204" pitchFamily="34" charset="0"/>
              <a:ea typeface="SimSun" panose="02010600030101010101" pitchFamily="2" charset="-122"/>
              <a:cs typeface="Times New Roman" panose="02020603050405020304" pitchFamily="18" charset="0"/>
            </a:endParaRPr>
          </a:p>
          <a:p>
            <a:r>
              <a:rPr lang="fr-FR" sz="2000" b="1" i="1" dirty="0">
                <a:solidFill>
                  <a:srgbClr val="203864"/>
                </a:solidFill>
                <a:latin typeface="Century Gothic" panose="020B0502020202020204" pitchFamily="34" charset="0"/>
                <a:ea typeface="SimSun" panose="02010600030101010101" pitchFamily="2" charset="-122"/>
                <a:cs typeface="Times New Roman" panose="02020603050405020304" pitchFamily="18" charset="0"/>
              </a:rPr>
              <a:t>Update: </a:t>
            </a:r>
            <a:r>
              <a:rPr lang="fr-FR" sz="2000" b="1" i="1" dirty="0" err="1">
                <a:solidFill>
                  <a:srgbClr val="203864"/>
                </a:solidFill>
                <a:latin typeface="Century Gothic" panose="020B0502020202020204" pitchFamily="34" charset="0"/>
                <a:ea typeface="SimSun" panose="02010600030101010101" pitchFamily="2" charset="-122"/>
                <a:cs typeface="Times New Roman" panose="02020603050405020304" pitchFamily="18" charset="0"/>
              </a:rPr>
              <a:t>Novermber</a:t>
            </a:r>
            <a:r>
              <a:rPr lang="fr-FR" sz="2000" b="1" i="1" dirty="0">
                <a:solidFill>
                  <a:srgbClr val="203864"/>
                </a:solidFill>
                <a:latin typeface="Century Gothic" panose="020B0502020202020204" pitchFamily="34" charset="0"/>
                <a:ea typeface="SimSun" panose="02010600030101010101" pitchFamily="2" charset="-122"/>
                <a:cs typeface="Times New Roman" panose="02020603050405020304" pitchFamily="18" charset="0"/>
              </a:rPr>
              <a:t> 2019</a:t>
            </a:r>
          </a:p>
          <a:p>
            <a:r>
              <a:rPr lang="fr-FR" sz="2000" dirty="0">
                <a:solidFill>
                  <a:srgbClr val="203864"/>
                </a:solidFill>
                <a:latin typeface="Century Gothic" panose="020B0502020202020204" pitchFamily="34" charset="0"/>
                <a:ea typeface="SimSun" panose="02010600030101010101" pitchFamily="2" charset="-122"/>
                <a:cs typeface="Times New Roman" panose="02020603050405020304" pitchFamily="18" charset="0"/>
              </a:rPr>
              <a:t>Michael </a:t>
            </a:r>
            <a:r>
              <a:rPr lang="fr-FR" sz="2000" dirty="0" err="1">
                <a:solidFill>
                  <a:srgbClr val="203864"/>
                </a:solidFill>
                <a:latin typeface="Century Gothic" panose="020B0502020202020204" pitchFamily="34" charset="0"/>
                <a:ea typeface="SimSun" panose="02010600030101010101" pitchFamily="2" charset="-122"/>
                <a:cs typeface="Times New Roman" panose="02020603050405020304" pitchFamily="18" charset="0"/>
              </a:rPr>
              <a:t>Kuwal</a:t>
            </a:r>
            <a:r>
              <a:rPr lang="fr-FR" sz="2000" dirty="0">
                <a:solidFill>
                  <a:srgbClr val="203864"/>
                </a:solidFill>
                <a:latin typeface="Century Gothic" panose="020B0502020202020204" pitchFamily="34" charset="0"/>
                <a:ea typeface="SimSun" panose="02010600030101010101" pitchFamily="2" charset="-122"/>
                <a:cs typeface="Times New Roman" panose="02020603050405020304" pitchFamily="18" charset="0"/>
              </a:rPr>
              <a:t> </a:t>
            </a:r>
            <a:r>
              <a:rPr lang="fr-FR" sz="2000" dirty="0" err="1">
                <a:solidFill>
                  <a:srgbClr val="203864"/>
                </a:solidFill>
                <a:latin typeface="Century Gothic" panose="020B0502020202020204" pitchFamily="34" charset="0"/>
                <a:ea typeface="SimSun" panose="02010600030101010101" pitchFamily="2" charset="-122"/>
                <a:cs typeface="Times New Roman" panose="02020603050405020304" pitchFamily="18" charset="0"/>
              </a:rPr>
              <a:t>is</a:t>
            </a:r>
            <a:r>
              <a:rPr lang="fr-FR" sz="2000" dirty="0">
                <a:solidFill>
                  <a:srgbClr val="203864"/>
                </a:solidFill>
                <a:latin typeface="Century Gothic" panose="020B0502020202020204" pitchFamily="34" charset="0"/>
                <a:ea typeface="SimSun" panose="02010600030101010101" pitchFamily="2" charset="-122"/>
                <a:cs typeface="Times New Roman" panose="02020603050405020304" pitchFamily="18" charset="0"/>
              </a:rPr>
              <a:t> a pro footballer </a:t>
            </a:r>
            <a:r>
              <a:rPr lang="fr-FR" sz="2000" dirty="0" err="1">
                <a:solidFill>
                  <a:srgbClr val="203864"/>
                </a:solidFill>
                <a:latin typeface="Century Gothic" panose="020B0502020202020204" pitchFamily="34" charset="0"/>
                <a:ea typeface="SimSun" panose="02010600030101010101" pitchFamily="2" charset="-122"/>
                <a:cs typeface="Times New Roman" panose="02020603050405020304" pitchFamily="18" charset="0"/>
              </a:rPr>
              <a:t>now</a:t>
            </a:r>
            <a:r>
              <a:rPr lang="fr-FR" sz="2000" dirty="0">
                <a:solidFill>
                  <a:srgbClr val="203864"/>
                </a:solidFill>
                <a:latin typeface="Century Gothic" panose="020B0502020202020204" pitchFamily="34" charset="0"/>
                <a:ea typeface="SimSun" panose="02010600030101010101" pitchFamily="2" charset="-122"/>
                <a:cs typeface="Times New Roman" panose="02020603050405020304" pitchFamily="18" charset="0"/>
              </a:rPr>
              <a:t>. </a:t>
            </a:r>
          </a:p>
          <a:p>
            <a:r>
              <a:rPr lang="en-GB" sz="2000" dirty="0">
                <a:solidFill>
                  <a:srgbClr val="203864"/>
                </a:solidFill>
                <a:latin typeface="Century Gothic" panose="020B0502020202020204" pitchFamily="34" charset="0"/>
                <a:ea typeface="SimSun" panose="02010600030101010101" pitchFamily="2" charset="-122"/>
                <a:cs typeface="Times New Roman" panose="02020603050405020304" pitchFamily="18" charset="0"/>
              </a:rPr>
              <a:t>He has been playing for </a:t>
            </a:r>
            <a:r>
              <a:rPr lang="en-GB" sz="2000" dirty="0" err="1">
                <a:solidFill>
                  <a:srgbClr val="203864"/>
                </a:solidFill>
                <a:latin typeface="Century Gothic" panose="020B0502020202020204" pitchFamily="34" charset="0"/>
                <a:ea typeface="SimSun" panose="02010600030101010101" pitchFamily="2" charset="-122"/>
                <a:cs typeface="Times New Roman" panose="02020603050405020304" pitchFamily="18" charset="0"/>
              </a:rPr>
              <a:t>Gleisdrof</a:t>
            </a:r>
            <a:r>
              <a:rPr lang="en-GB" sz="2000" dirty="0">
                <a:solidFill>
                  <a:srgbClr val="203864"/>
                </a:solidFill>
                <a:latin typeface="Century Gothic" panose="020B0502020202020204" pitchFamily="34" charset="0"/>
                <a:ea typeface="SimSun" panose="02010600030101010101" pitchFamily="2" charset="-122"/>
                <a:cs typeface="Times New Roman" panose="02020603050405020304" pitchFamily="18" charset="0"/>
              </a:rPr>
              <a:t> 09 FC since 2018 in the middle regional league.</a:t>
            </a:r>
          </a:p>
          <a:p>
            <a:r>
              <a:rPr lang="en-GB" sz="2000" dirty="0">
                <a:solidFill>
                  <a:srgbClr val="203864"/>
                </a:solidFill>
                <a:latin typeface="Century Gothic" panose="020B0502020202020204" pitchFamily="34" charset="0"/>
                <a:ea typeface="SimSun" panose="02010600030101010101" pitchFamily="2" charset="-122"/>
                <a:cs typeface="Times New Roman" panose="02020603050405020304" pitchFamily="18" charset="0"/>
              </a:rPr>
              <a:t>More information about SK Sturm Graz […]</a:t>
            </a:r>
          </a:p>
          <a:p>
            <a:endParaRPr lang="fr-FR" sz="2000" dirty="0">
              <a:solidFill>
                <a:srgbClr val="203864"/>
              </a:solidFill>
            </a:endParaRPr>
          </a:p>
        </p:txBody>
      </p:sp>
    </p:spTree>
    <p:extLst>
      <p:ext uri="{BB962C8B-B14F-4D97-AF65-F5344CB8AC3E}">
        <p14:creationId xmlns:p14="http://schemas.microsoft.com/office/powerpoint/2010/main" val="318286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9C2ECF19-050D-45DD-91D8-622A7063A8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900" y="2170149"/>
            <a:ext cx="1280271" cy="1737511"/>
          </a:xfrm>
          <a:prstGeom prst="rect">
            <a:avLst/>
          </a:prstGeom>
        </p:spPr>
      </p:pic>
      <p:pic>
        <p:nvPicPr>
          <p:cNvPr id="7" name="Picture 6" descr="Text, whiteboard&#10;&#10;Description automatically generated">
            <a:extLst>
              <a:ext uri="{FF2B5EF4-FFF2-40B4-BE49-F238E27FC236}">
                <a16:creationId xmlns:a16="http://schemas.microsoft.com/office/drawing/2014/main" id="{A842FE9F-5336-496A-BD32-D1A3768B06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575" y="4100303"/>
            <a:ext cx="2716923" cy="1993871"/>
          </a:xfrm>
          <a:prstGeom prst="rect">
            <a:avLst/>
          </a:prstGeom>
        </p:spPr>
      </p:pic>
      <p:pic>
        <p:nvPicPr>
          <p:cNvPr id="8" name="Picture 7" descr="A picture containing text, sign&#10;&#10;Description automatically generated">
            <a:extLst>
              <a:ext uri="{FF2B5EF4-FFF2-40B4-BE49-F238E27FC236}">
                <a16:creationId xmlns:a16="http://schemas.microsoft.com/office/drawing/2014/main" id="{F1ABAC37-93B8-4A6F-B8F9-51E984903F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94661" y="2170149"/>
            <a:ext cx="1280271" cy="1737511"/>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0889010A-5AB2-4EDE-934C-12AD39EC7AB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76334" y="4100304"/>
            <a:ext cx="2716923" cy="1993871"/>
          </a:xfrm>
          <a:prstGeom prst="rect">
            <a:avLst/>
          </a:prstGeom>
        </p:spPr>
      </p:pic>
    </p:spTree>
    <p:extLst>
      <p:ext uri="{BB962C8B-B14F-4D97-AF65-F5344CB8AC3E}">
        <p14:creationId xmlns:p14="http://schemas.microsoft.com/office/powerpoint/2010/main" val="22599853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16" name="TextBox 15">
            <a:extLst>
              <a:ext uri="{FF2B5EF4-FFF2-40B4-BE49-F238E27FC236}">
                <a16:creationId xmlns:a16="http://schemas.microsoft.com/office/drawing/2014/main" id="{0D8CFFF7-2006-4E52-9C94-C22FA462497F}"/>
              </a:ext>
            </a:extLst>
          </p:cNvPr>
          <p:cNvSpPr txBox="1"/>
          <p:nvPr/>
        </p:nvSpPr>
        <p:spPr>
          <a:xfrm>
            <a:off x="175148" y="1093109"/>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Pre-learning for lesson: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Term 3.2 Week </a:t>
            </a:r>
            <a:r>
              <a:rPr lang="en-GB" sz="2800" b="1" dirty="0">
                <a:solidFill>
                  <a:srgbClr val="FF6600"/>
                </a:solidFill>
                <a:latin typeface="Century Gothic" panose="020B0502020202020204" pitchFamily="34" charset="0"/>
              </a:rPr>
              <a:t>7</a:t>
            </a:r>
            <a:endPar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2D4C2990-CF75-4BC3-BDD5-C20D271E6607}"/>
              </a:ext>
            </a:extLst>
          </p:cNvPr>
          <p:cNvSpPr txBox="1"/>
          <p:nvPr/>
        </p:nvSpPr>
        <p:spPr>
          <a:xfrm>
            <a:off x="175148" y="2437328"/>
            <a:ext cx="101136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Y8 Mashup A</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B62CF15-7434-43A9-A404-1A717AAF8C72}"/>
              </a:ext>
            </a:extLst>
          </p:cNvPr>
          <p:cNvSpPr txBox="1"/>
          <p:nvPr/>
        </p:nvSpPr>
        <p:spPr>
          <a:xfrm>
            <a:off x="175148" y="4622098"/>
            <a:ext cx="101136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Y8 Mashup B</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7F37533-4C0C-4942-BA99-1F48304A1178}"/>
              </a:ext>
            </a:extLst>
          </p:cNvPr>
          <p:cNvSpPr txBox="1"/>
          <p:nvPr/>
        </p:nvSpPr>
        <p:spPr>
          <a:xfrm>
            <a:off x="6194949" y="2421523"/>
            <a:ext cx="58219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Y8 Mashup C</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FCD887F6-8308-4756-9C96-A828431457A4}"/>
              </a:ext>
            </a:extLst>
          </p:cNvPr>
          <p:cNvSpPr txBox="1"/>
          <p:nvPr/>
        </p:nvSpPr>
        <p:spPr>
          <a:xfrm>
            <a:off x="6194948" y="4610203"/>
            <a:ext cx="59970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Y8 Mashup D</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3" name="Picture 2" descr="Qr code&#10;&#10;Description automatically generated">
            <a:extLst>
              <a:ext uri="{FF2B5EF4-FFF2-40B4-BE49-F238E27FC236}">
                <a16:creationId xmlns:a16="http://schemas.microsoft.com/office/drawing/2014/main" id="{F8E548FD-DBD1-4D5D-B480-9B108F990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2099" y="1898625"/>
            <a:ext cx="1568450" cy="1568450"/>
          </a:xfrm>
          <a:prstGeom prst="rect">
            <a:avLst/>
          </a:prstGeom>
        </p:spPr>
      </p:pic>
      <p:pic>
        <p:nvPicPr>
          <p:cNvPr id="6" name="Picture 5" descr="Qr code&#10;&#10;Description automatically generated">
            <a:extLst>
              <a:ext uri="{FF2B5EF4-FFF2-40B4-BE49-F238E27FC236}">
                <a16:creationId xmlns:a16="http://schemas.microsoft.com/office/drawing/2014/main" id="{F532FC0F-6D44-4861-AB89-8289B18073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2099" y="4381469"/>
            <a:ext cx="1527698" cy="1527698"/>
          </a:xfrm>
          <a:prstGeom prst="rect">
            <a:avLst/>
          </a:prstGeom>
        </p:spPr>
      </p:pic>
      <p:pic>
        <p:nvPicPr>
          <p:cNvPr id="12" name="Picture 11" descr="Qr code&#10;&#10;Description automatically generated">
            <a:extLst>
              <a:ext uri="{FF2B5EF4-FFF2-40B4-BE49-F238E27FC236}">
                <a16:creationId xmlns:a16="http://schemas.microsoft.com/office/drawing/2014/main" id="{2BD72F9A-1728-4B66-AF60-3CB27B5A91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0877" y="1863913"/>
            <a:ext cx="1670050" cy="1670050"/>
          </a:xfrm>
          <a:prstGeom prst="rect">
            <a:avLst/>
          </a:prstGeom>
        </p:spPr>
      </p:pic>
      <p:pic>
        <p:nvPicPr>
          <p:cNvPr id="14" name="Picture 13" descr="Qr code&#10;&#10;Description automatically generated">
            <a:extLst>
              <a:ext uri="{FF2B5EF4-FFF2-40B4-BE49-F238E27FC236}">
                <a16:creationId xmlns:a16="http://schemas.microsoft.com/office/drawing/2014/main" id="{2DEB8DF0-F403-4FC4-95BF-918DCD3128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61055" y="4369574"/>
            <a:ext cx="1527698" cy="1527698"/>
          </a:xfrm>
          <a:prstGeom prst="rect">
            <a:avLst/>
          </a:prstGeom>
        </p:spPr>
      </p:pic>
    </p:spTree>
    <p:extLst>
      <p:ext uri="{BB962C8B-B14F-4D97-AF65-F5344CB8AC3E}">
        <p14:creationId xmlns:p14="http://schemas.microsoft.com/office/powerpoint/2010/main" val="31412690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(Y8,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3.2, Week 7)</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14" name="TextBox 13">
            <a:extLst>
              <a:ext uri="{FF2B5EF4-FFF2-40B4-BE49-F238E27FC236}">
                <a16:creationId xmlns:a16="http://schemas.microsoft.com/office/drawing/2014/main" id="{B23DE30D-4BD1-4FA1-806A-54932C6A68B2}"/>
              </a:ext>
            </a:extLst>
          </p:cNvPr>
          <p:cNvSpPr txBox="1"/>
          <p:nvPr/>
        </p:nvSpPr>
        <p:spPr>
          <a:xfrm>
            <a:off x="175148" y="2437328"/>
            <a:ext cx="101136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hlinkClick r:id="rId6"/>
              </a:rPr>
              <a:t>Y8 Mashup A</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2B0C13D3-8251-4A48-8BFC-1FABB33B6D60}"/>
              </a:ext>
            </a:extLst>
          </p:cNvPr>
          <p:cNvSpPr txBox="1"/>
          <p:nvPr/>
        </p:nvSpPr>
        <p:spPr>
          <a:xfrm>
            <a:off x="175148" y="4622098"/>
            <a:ext cx="101136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hlinkClick r:id="rId7"/>
              </a:rPr>
              <a:t>Y8 Mashup B</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39D5A993-CDFE-4950-B058-2370B04C0B6C}"/>
              </a:ext>
            </a:extLst>
          </p:cNvPr>
          <p:cNvSpPr txBox="1"/>
          <p:nvPr/>
        </p:nvSpPr>
        <p:spPr>
          <a:xfrm>
            <a:off x="6194949" y="2421523"/>
            <a:ext cx="58219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hlinkClick r:id="rId8"/>
              </a:rPr>
              <a:t>Y8 Mashup C</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6709B7B7-259A-40D5-984E-91654D25868F}"/>
              </a:ext>
            </a:extLst>
          </p:cNvPr>
          <p:cNvSpPr txBox="1"/>
          <p:nvPr/>
        </p:nvSpPr>
        <p:spPr>
          <a:xfrm>
            <a:off x="6194948" y="4610203"/>
            <a:ext cx="59970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hlinkClick r:id="rId9"/>
              </a:rPr>
              <a:t>Y8 Mashup D</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9" name="Picture 18" descr="Qr code&#10;&#10;Description automatically generated">
            <a:extLst>
              <a:ext uri="{FF2B5EF4-FFF2-40B4-BE49-F238E27FC236}">
                <a16:creationId xmlns:a16="http://schemas.microsoft.com/office/drawing/2014/main" id="{204E083E-D912-4FA5-BB2F-25A8BE230C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32099" y="1898625"/>
            <a:ext cx="1568450" cy="1568450"/>
          </a:xfrm>
          <a:prstGeom prst="rect">
            <a:avLst/>
          </a:prstGeom>
        </p:spPr>
      </p:pic>
      <p:pic>
        <p:nvPicPr>
          <p:cNvPr id="20" name="Picture 19" descr="Qr code&#10;&#10;Description automatically generated">
            <a:extLst>
              <a:ext uri="{FF2B5EF4-FFF2-40B4-BE49-F238E27FC236}">
                <a16:creationId xmlns:a16="http://schemas.microsoft.com/office/drawing/2014/main" id="{90C60C18-1539-40B9-A094-45EA4F3FA89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32099" y="4381469"/>
            <a:ext cx="1527698" cy="1527698"/>
          </a:xfrm>
          <a:prstGeom prst="rect">
            <a:avLst/>
          </a:prstGeom>
        </p:spPr>
      </p:pic>
      <p:pic>
        <p:nvPicPr>
          <p:cNvPr id="21" name="Picture 20" descr="Qr code&#10;&#10;Description automatically generated">
            <a:extLst>
              <a:ext uri="{FF2B5EF4-FFF2-40B4-BE49-F238E27FC236}">
                <a16:creationId xmlns:a16="http://schemas.microsoft.com/office/drawing/2014/main" id="{FE062D35-CE3D-4C7C-B115-A66D5256542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80877" y="1863913"/>
            <a:ext cx="1670050" cy="1670050"/>
          </a:xfrm>
          <a:prstGeom prst="rect">
            <a:avLst/>
          </a:prstGeom>
        </p:spPr>
      </p:pic>
      <p:pic>
        <p:nvPicPr>
          <p:cNvPr id="22" name="Picture 21" descr="Qr code&#10;&#10;Description automatically generated">
            <a:extLst>
              <a:ext uri="{FF2B5EF4-FFF2-40B4-BE49-F238E27FC236}">
                <a16:creationId xmlns:a16="http://schemas.microsoft.com/office/drawing/2014/main" id="{55EF22D0-9EE8-4307-8C06-C920A40D0F7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61055" y="4369574"/>
            <a:ext cx="1527698" cy="1527698"/>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5857874" cy="869950"/>
          </a:xfrm>
          <a:prstGeom prst="rect">
            <a:avLst/>
          </a:prstGeom>
        </p:spPr>
      </p:pic>
      <p:sp>
        <p:nvSpPr>
          <p:cNvPr id="4" name="Title 3"/>
          <p:cNvSpPr>
            <a:spLocks noGrp="1"/>
          </p:cNvSpPr>
          <p:nvPr>
            <p:ph type="title"/>
          </p:nvPr>
        </p:nvSpPr>
        <p:spPr>
          <a:xfrm>
            <a:off x="0" y="294041"/>
            <a:ext cx="5857875" cy="707849"/>
          </a:xfrm>
        </p:spPr>
        <p:txBody>
          <a:bodyPr>
            <a:normAutofit/>
          </a:bodyPr>
          <a:lstStyle/>
          <a:p>
            <a:r>
              <a:rPr lang="en-GB" sz="3600" b="1" dirty="0">
                <a:solidFill>
                  <a:schemeClr val="bg1"/>
                </a:solidFill>
              </a:rPr>
              <a:t>Der Girls’ Day</a:t>
            </a:r>
          </a:p>
        </p:txBody>
      </p:sp>
      <p:sp>
        <p:nvSpPr>
          <p:cNvPr id="7" name="Rounded Rectangle 11">
            <a:extLst>
              <a:ext uri="{FF2B5EF4-FFF2-40B4-BE49-F238E27FC236}">
                <a16:creationId xmlns:a16="http://schemas.microsoft.com/office/drawing/2014/main" id="{9B931AA2-4AA9-4ADE-A169-CB15C10A0B74}"/>
              </a:ext>
            </a:extLst>
          </p:cNvPr>
          <p:cNvSpPr/>
          <p:nvPr/>
        </p:nvSpPr>
        <p:spPr>
          <a:xfrm>
            <a:off x="9448800" y="247047"/>
            <a:ext cx="2510400" cy="3960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9" name="Group 8">
            <a:extLst>
              <a:ext uri="{FF2B5EF4-FFF2-40B4-BE49-F238E27FC236}">
                <a16:creationId xmlns:a16="http://schemas.microsoft.com/office/drawing/2014/main" id="{0D3AB66A-FCEE-4988-9D3E-6BD018E8DFD7}"/>
              </a:ext>
            </a:extLst>
          </p:cNvPr>
          <p:cNvGrpSpPr/>
          <p:nvPr/>
        </p:nvGrpSpPr>
        <p:grpSpPr>
          <a:xfrm>
            <a:off x="-843419" y="2125776"/>
            <a:ext cx="13878838" cy="1200329"/>
            <a:chOff x="255650" y="1780721"/>
            <a:chExt cx="11835636" cy="1382485"/>
          </a:xfrm>
        </p:grpSpPr>
        <p:sp>
          <p:nvSpPr>
            <p:cNvPr id="10" name="TextBox 9">
              <a:extLst>
                <a:ext uri="{FF2B5EF4-FFF2-40B4-BE49-F238E27FC236}">
                  <a16:creationId xmlns:a16="http://schemas.microsoft.com/office/drawing/2014/main" id="{56503945-40F6-4AE8-B2B7-B3462CADB68A}"/>
                </a:ext>
              </a:extLst>
            </p:cNvPr>
            <p:cNvSpPr txBox="1"/>
            <p:nvPr/>
          </p:nvSpPr>
          <p:spPr>
            <a:xfrm>
              <a:off x="2373086" y="1780721"/>
              <a:ext cx="7609114" cy="1382485"/>
            </a:xfrm>
            <a:prstGeom prst="rect">
              <a:avLst/>
            </a:prstGeom>
            <a:solidFill>
              <a:schemeClr val="bg1"/>
            </a:solid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11612D4A-FBFC-4A14-8CA7-A0C63D4C1955}"/>
                </a:ext>
              </a:extLst>
            </p:cNvPr>
            <p:cNvSpPr txBox="1"/>
            <p:nvPr/>
          </p:nvSpPr>
          <p:spPr>
            <a:xfrm>
              <a:off x="255650" y="2523517"/>
              <a:ext cx="11835636" cy="5317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Der Girls' Day will </a:t>
              </a:r>
              <a:r>
                <a:rPr lang="en-GB" sz="2400"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Mädchen</a:t>
              </a:r>
              <a:r>
                <a:rPr lang="en-GB" sz="24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Männerberufe</a:t>
              </a:r>
              <a:r>
                <a:rPr lang="en-GB" sz="24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näher</a:t>
              </a:r>
              <a:r>
                <a:rPr lang="en-GB" sz="24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bringen</a:t>
              </a:r>
              <a:r>
                <a:rPr lang="en-GB" sz="2400" i="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a:t>
              </a: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18336599-34EE-47FD-BC8A-06FED52D5FE7}"/>
                </a:ext>
              </a:extLst>
            </p:cNvPr>
            <p:cNvSpPr txBox="1"/>
            <p:nvPr/>
          </p:nvSpPr>
          <p:spPr>
            <a:xfrm>
              <a:off x="255650" y="1888133"/>
              <a:ext cx="11827286" cy="530714"/>
            </a:xfrm>
            <a:prstGeom prst="rect">
              <a:avLst/>
            </a:prstGeom>
            <a:noFill/>
          </p:spPr>
          <p:txBody>
            <a:bodyPr wrap="square" rtlCol="0">
              <a:spAutoFit/>
            </a:bodyPr>
            <a:lstStyle/>
            <a:p>
              <a:pPr algn="ctr">
                <a:defRPr/>
              </a:pPr>
              <a:r>
                <a:rPr lang="fr-FR" sz="3200" b="1" i="0" dirty="0" err="1">
                  <a:solidFill>
                    <a:schemeClr val="accent5">
                      <a:lumMod val="50000"/>
                    </a:schemeClr>
                  </a:solidFill>
                  <a:effectLst/>
                  <a:latin typeface="+mj-lt"/>
                </a:rPr>
                <a:t>Traumberuf</a:t>
              </a:r>
              <a:r>
                <a:rPr lang="fr-FR" sz="3200" b="1" i="0" dirty="0">
                  <a:solidFill>
                    <a:schemeClr val="accent5">
                      <a:lumMod val="50000"/>
                    </a:schemeClr>
                  </a:solidFill>
                  <a:effectLst/>
                  <a:latin typeface="+mj-lt"/>
                </a:rPr>
                <a:t> </a:t>
              </a:r>
              <a:r>
                <a:rPr lang="fr-FR" sz="3200" b="1" i="0" dirty="0" err="1">
                  <a:solidFill>
                    <a:schemeClr val="accent5">
                      <a:lumMod val="50000"/>
                    </a:schemeClr>
                  </a:solidFill>
                  <a:effectLst/>
                  <a:latin typeface="+mj-lt"/>
                </a:rPr>
                <a:t>Straßenbauerin</a:t>
              </a:r>
              <a:endParaRPr lang="fr-FR" sz="3200" b="1" i="0" dirty="0">
                <a:solidFill>
                  <a:schemeClr val="accent5">
                    <a:lumMod val="50000"/>
                  </a:schemeClr>
                </a:solidFill>
                <a:effectLst/>
                <a:latin typeface="+mj-lt"/>
              </a:endParaRPr>
            </a:p>
          </p:txBody>
        </p:sp>
      </p:grpSp>
      <p:sp>
        <p:nvSpPr>
          <p:cNvPr id="13" name="TextBox 12">
            <a:extLst>
              <a:ext uri="{FF2B5EF4-FFF2-40B4-BE49-F238E27FC236}">
                <a16:creationId xmlns:a16="http://schemas.microsoft.com/office/drawing/2014/main" id="{E16CDD6A-6C1D-4654-8BA9-48D88FD496E6}"/>
              </a:ext>
            </a:extLst>
          </p:cNvPr>
          <p:cNvSpPr txBox="1"/>
          <p:nvPr/>
        </p:nvSpPr>
        <p:spPr>
          <a:xfrm>
            <a:off x="180000" y="1296000"/>
            <a:ext cx="11779200" cy="461665"/>
          </a:xfrm>
          <a:prstGeom prst="rect">
            <a:avLst/>
          </a:prstGeom>
          <a:noFill/>
        </p:spPr>
        <p:txBody>
          <a:bodyPr wrap="square" rtlCol="0">
            <a:spAutoFit/>
          </a:bodyPr>
          <a:lstStyle/>
          <a:p>
            <a:r>
              <a:rPr lang="en-US" sz="2400" dirty="0">
                <a:solidFill>
                  <a:schemeClr val="accent5">
                    <a:lumMod val="50000"/>
                  </a:schemeClr>
                </a:solidFill>
              </a:rPr>
              <a:t>Du </a:t>
            </a:r>
            <a:r>
              <a:rPr lang="en-US" sz="2400" dirty="0" err="1">
                <a:solidFill>
                  <a:schemeClr val="accent5">
                    <a:lumMod val="50000"/>
                  </a:schemeClr>
                </a:solidFill>
              </a:rPr>
              <a:t>findest</a:t>
            </a:r>
            <a:r>
              <a:rPr lang="en-US" sz="2400" dirty="0">
                <a:solidFill>
                  <a:schemeClr val="accent5">
                    <a:lumMod val="50000"/>
                  </a:schemeClr>
                </a:solidFill>
              </a:rPr>
              <a:t> </a:t>
            </a:r>
            <a:r>
              <a:rPr lang="en-US" sz="2400" dirty="0" err="1">
                <a:solidFill>
                  <a:schemeClr val="accent5">
                    <a:lumMod val="50000"/>
                  </a:schemeClr>
                </a:solidFill>
              </a:rPr>
              <a:t>einen</a:t>
            </a:r>
            <a:r>
              <a:rPr lang="en-US" sz="2400" dirty="0">
                <a:solidFill>
                  <a:schemeClr val="accent5">
                    <a:lumMod val="50000"/>
                  </a:schemeClr>
                </a:solidFill>
              </a:rPr>
              <a:t> </a:t>
            </a:r>
            <a:r>
              <a:rPr lang="en-US" sz="2400" dirty="0" err="1">
                <a:solidFill>
                  <a:schemeClr val="accent5">
                    <a:lumMod val="50000"/>
                  </a:schemeClr>
                </a:solidFill>
              </a:rPr>
              <a:t>interessanten</a:t>
            </a:r>
            <a:r>
              <a:rPr lang="en-US" sz="2400" dirty="0">
                <a:solidFill>
                  <a:schemeClr val="accent5">
                    <a:lumMod val="50000"/>
                  </a:schemeClr>
                </a:solidFill>
              </a:rPr>
              <a:t> </a:t>
            </a:r>
            <a:r>
              <a:rPr lang="en-US" sz="2400" dirty="0" err="1">
                <a:solidFill>
                  <a:schemeClr val="accent5">
                    <a:lumMod val="50000"/>
                  </a:schemeClr>
                </a:solidFill>
              </a:rPr>
              <a:t>Artikel</a:t>
            </a:r>
            <a:r>
              <a:rPr lang="en-US" sz="2400" dirty="0">
                <a:solidFill>
                  <a:schemeClr val="accent5">
                    <a:lumMod val="50000"/>
                  </a:schemeClr>
                </a:solidFill>
              </a:rPr>
              <a:t> in der Zeitung:</a:t>
            </a:r>
          </a:p>
        </p:txBody>
      </p:sp>
      <p:sp>
        <p:nvSpPr>
          <p:cNvPr id="14" name="TextBox 13">
            <a:extLst>
              <a:ext uri="{FF2B5EF4-FFF2-40B4-BE49-F238E27FC236}">
                <a16:creationId xmlns:a16="http://schemas.microsoft.com/office/drawing/2014/main" id="{19D3F8CB-2D35-4C12-B017-3F83C9259C4C}"/>
              </a:ext>
            </a:extLst>
          </p:cNvPr>
          <p:cNvSpPr txBox="1"/>
          <p:nvPr/>
        </p:nvSpPr>
        <p:spPr>
          <a:xfrm>
            <a:off x="180000" y="3830983"/>
            <a:ext cx="6449400" cy="2308324"/>
          </a:xfrm>
          <a:prstGeom prst="rect">
            <a:avLst/>
          </a:prstGeom>
          <a:noFill/>
        </p:spPr>
        <p:txBody>
          <a:bodyPr wrap="square" rtlCol="0">
            <a:spAutoFit/>
          </a:bodyPr>
          <a:lstStyle/>
          <a:p>
            <a:r>
              <a:rPr lang="en-US" sz="2400" dirty="0" err="1">
                <a:solidFill>
                  <a:schemeClr val="accent5">
                    <a:lumMod val="50000"/>
                  </a:schemeClr>
                </a:solidFill>
              </a:rPr>
              <a:t>Denkst</a:t>
            </a:r>
            <a:r>
              <a:rPr lang="en-US" sz="2400" dirty="0">
                <a:solidFill>
                  <a:schemeClr val="accent5">
                    <a:lumMod val="50000"/>
                  </a:schemeClr>
                </a:solidFill>
              </a:rPr>
              <a:t> du, </a:t>
            </a:r>
            <a:r>
              <a:rPr lang="en-US" sz="2400" dirty="0" err="1">
                <a:solidFill>
                  <a:schemeClr val="accent5">
                    <a:lumMod val="50000"/>
                  </a:schemeClr>
                </a:solidFill>
              </a:rPr>
              <a:t>dass</a:t>
            </a:r>
            <a:r>
              <a:rPr lang="en-US" sz="2400" dirty="0">
                <a:solidFill>
                  <a:schemeClr val="accent5">
                    <a:lumMod val="50000"/>
                  </a:schemeClr>
                </a:solidFill>
              </a:rPr>
              <a:t> manche </a:t>
            </a:r>
            <a:r>
              <a:rPr lang="en-US" sz="2400" dirty="0" err="1">
                <a:solidFill>
                  <a:schemeClr val="accent5">
                    <a:lumMod val="50000"/>
                  </a:schemeClr>
                </a:solidFill>
              </a:rPr>
              <a:t>Berufe</a:t>
            </a:r>
            <a:r>
              <a:rPr lang="en-US" sz="2400" dirty="0">
                <a:solidFill>
                  <a:schemeClr val="accent5">
                    <a:lumMod val="50000"/>
                  </a:schemeClr>
                </a:solidFill>
              </a:rPr>
              <a:t> </a:t>
            </a:r>
            <a:r>
              <a:rPr lang="fr-FR" sz="2400" b="0" i="0" dirty="0">
                <a:solidFill>
                  <a:schemeClr val="accent5">
                    <a:lumMod val="50000"/>
                  </a:schemeClr>
                </a:solidFill>
                <a:effectLst/>
                <a:latin typeface="Roboto"/>
              </a:rPr>
              <a:t>„</a:t>
            </a:r>
            <a:r>
              <a:rPr lang="fr-FR" sz="2400" dirty="0" err="1">
                <a:solidFill>
                  <a:schemeClr val="accent5">
                    <a:lumMod val="50000"/>
                  </a:schemeClr>
                </a:solidFill>
                <a:latin typeface="+mj-lt"/>
              </a:rPr>
              <a:t>t</a:t>
            </a:r>
            <a:r>
              <a:rPr lang="fr-FR" sz="2400" b="0" i="0" dirty="0" err="1">
                <a:solidFill>
                  <a:schemeClr val="accent5">
                    <a:lumMod val="50000"/>
                  </a:schemeClr>
                </a:solidFill>
                <a:effectLst/>
                <a:latin typeface="+mj-lt"/>
              </a:rPr>
              <a:t>ypische</a:t>
            </a:r>
            <a:r>
              <a:rPr lang="fr-FR" sz="2400" b="0" i="0" dirty="0">
                <a:solidFill>
                  <a:schemeClr val="accent5">
                    <a:lumMod val="50000"/>
                  </a:schemeClr>
                </a:solidFill>
                <a:effectLst/>
                <a:latin typeface="+mj-lt"/>
              </a:rPr>
              <a:t> </a:t>
            </a:r>
            <a:r>
              <a:rPr lang="fr-FR" sz="2400" b="0" i="0" dirty="0" err="1">
                <a:solidFill>
                  <a:schemeClr val="accent5">
                    <a:lumMod val="50000"/>
                  </a:schemeClr>
                </a:solidFill>
                <a:effectLst/>
                <a:latin typeface="+mj-lt"/>
              </a:rPr>
              <a:t>Männerberufe</a:t>
            </a:r>
            <a:r>
              <a:rPr lang="fr-FR" sz="2400" b="0" i="0" dirty="0">
                <a:solidFill>
                  <a:schemeClr val="accent5">
                    <a:lumMod val="50000"/>
                  </a:schemeClr>
                </a:solidFill>
                <a:effectLst/>
                <a:latin typeface="Roboto"/>
              </a:rPr>
              <a:t>“</a:t>
            </a:r>
            <a:r>
              <a:rPr lang="fr-FR" sz="2400" b="0" i="0" dirty="0">
                <a:solidFill>
                  <a:schemeClr val="accent5">
                    <a:lumMod val="50000"/>
                  </a:schemeClr>
                </a:solidFill>
                <a:effectLst/>
                <a:latin typeface="+mj-lt"/>
              </a:rPr>
              <a:t> </a:t>
            </a:r>
            <a:r>
              <a:rPr lang="fr-FR" sz="2400" b="0" i="0" dirty="0" err="1">
                <a:solidFill>
                  <a:schemeClr val="accent5">
                    <a:lumMod val="50000"/>
                  </a:schemeClr>
                </a:solidFill>
                <a:effectLst/>
                <a:latin typeface="+mj-lt"/>
              </a:rPr>
              <a:t>oder</a:t>
            </a:r>
            <a:r>
              <a:rPr lang="fr-FR" sz="2400" b="0" i="0" dirty="0">
                <a:solidFill>
                  <a:schemeClr val="accent5">
                    <a:lumMod val="50000"/>
                  </a:schemeClr>
                </a:solidFill>
                <a:effectLst/>
                <a:latin typeface="+mj-lt"/>
              </a:rPr>
              <a:t> </a:t>
            </a:r>
            <a:r>
              <a:rPr lang="fr-FR" sz="2400" b="0" i="0" dirty="0">
                <a:solidFill>
                  <a:schemeClr val="accent5">
                    <a:lumMod val="50000"/>
                  </a:schemeClr>
                </a:solidFill>
                <a:effectLst/>
                <a:latin typeface="Roboto"/>
              </a:rPr>
              <a:t>„</a:t>
            </a:r>
            <a:r>
              <a:rPr lang="fr-FR" sz="2400" b="0" i="0" dirty="0" err="1">
                <a:solidFill>
                  <a:schemeClr val="accent5">
                    <a:lumMod val="50000"/>
                  </a:schemeClr>
                </a:solidFill>
                <a:effectLst/>
                <a:latin typeface="+mj-lt"/>
              </a:rPr>
              <a:t>typische</a:t>
            </a:r>
            <a:r>
              <a:rPr lang="fr-FR" sz="2400" b="0" i="0" dirty="0">
                <a:solidFill>
                  <a:schemeClr val="accent5">
                    <a:lumMod val="50000"/>
                  </a:schemeClr>
                </a:solidFill>
                <a:effectLst/>
                <a:latin typeface="+mj-lt"/>
              </a:rPr>
              <a:t> </a:t>
            </a:r>
            <a:r>
              <a:rPr lang="fr-FR" sz="2400" b="0" i="0" dirty="0" err="1">
                <a:solidFill>
                  <a:schemeClr val="accent5">
                    <a:lumMod val="50000"/>
                  </a:schemeClr>
                </a:solidFill>
                <a:effectLst/>
                <a:latin typeface="+mj-lt"/>
              </a:rPr>
              <a:t>Frauenberufe</a:t>
            </a:r>
            <a:r>
              <a:rPr lang="fr-FR" sz="2400" b="0" i="0" dirty="0">
                <a:solidFill>
                  <a:schemeClr val="accent5">
                    <a:lumMod val="50000"/>
                  </a:schemeClr>
                </a:solidFill>
                <a:effectLst/>
                <a:latin typeface="Roboto"/>
              </a:rPr>
              <a:t>“</a:t>
            </a:r>
            <a:r>
              <a:rPr lang="fr-FR" sz="2400" b="0" i="0" dirty="0">
                <a:solidFill>
                  <a:schemeClr val="accent5">
                    <a:lumMod val="50000"/>
                  </a:schemeClr>
                </a:solidFill>
                <a:effectLst/>
                <a:latin typeface="+mj-lt"/>
              </a:rPr>
              <a:t> </a:t>
            </a:r>
            <a:r>
              <a:rPr lang="fr-FR" sz="2400" b="0" i="0" dirty="0" err="1">
                <a:solidFill>
                  <a:schemeClr val="accent5">
                    <a:lumMod val="50000"/>
                  </a:schemeClr>
                </a:solidFill>
                <a:effectLst/>
                <a:latin typeface="+mj-lt"/>
              </a:rPr>
              <a:t>sind</a:t>
            </a:r>
            <a:r>
              <a:rPr lang="fr-FR" sz="2400" b="0" i="0" dirty="0">
                <a:solidFill>
                  <a:schemeClr val="accent5">
                    <a:lumMod val="50000"/>
                  </a:schemeClr>
                </a:solidFill>
                <a:effectLst/>
                <a:latin typeface="+mj-lt"/>
              </a:rPr>
              <a:t>? </a:t>
            </a:r>
            <a:br>
              <a:rPr lang="fr-FR" sz="2400" dirty="0">
                <a:solidFill>
                  <a:schemeClr val="accent5">
                    <a:lumMod val="50000"/>
                  </a:schemeClr>
                </a:solidFill>
                <a:latin typeface="+mj-lt"/>
              </a:rPr>
            </a:br>
            <a:br>
              <a:rPr lang="fr-FR" sz="2400" dirty="0">
                <a:solidFill>
                  <a:schemeClr val="accent5">
                    <a:lumMod val="50000"/>
                  </a:schemeClr>
                </a:solidFill>
                <a:latin typeface="+mj-lt"/>
              </a:rPr>
            </a:br>
            <a:r>
              <a:rPr lang="fr-FR" sz="2400" b="0" i="0" dirty="0" err="1">
                <a:solidFill>
                  <a:schemeClr val="accent5">
                    <a:lumMod val="50000"/>
                  </a:schemeClr>
                </a:solidFill>
                <a:effectLst/>
                <a:latin typeface="+mj-lt"/>
              </a:rPr>
              <a:t>Wenn</a:t>
            </a:r>
            <a:r>
              <a:rPr lang="fr-FR" sz="2400" b="0" i="0" dirty="0">
                <a:solidFill>
                  <a:schemeClr val="accent5">
                    <a:lumMod val="50000"/>
                  </a:schemeClr>
                </a:solidFill>
                <a:effectLst/>
                <a:latin typeface="+mj-lt"/>
              </a:rPr>
              <a:t> </a:t>
            </a:r>
            <a:r>
              <a:rPr lang="fr-FR" sz="2400" b="0" i="0" dirty="0" err="1">
                <a:solidFill>
                  <a:schemeClr val="accent5">
                    <a:lumMod val="50000"/>
                  </a:schemeClr>
                </a:solidFill>
                <a:effectLst/>
                <a:latin typeface="+mj-lt"/>
              </a:rPr>
              <a:t>ja</a:t>
            </a:r>
            <a:r>
              <a:rPr lang="fr-FR" sz="2400" b="0" i="0" dirty="0">
                <a:solidFill>
                  <a:schemeClr val="accent5">
                    <a:lumMod val="50000"/>
                  </a:schemeClr>
                </a:solidFill>
                <a:effectLst/>
                <a:latin typeface="+mj-lt"/>
              </a:rPr>
              <a:t>, welche? </a:t>
            </a:r>
            <a:r>
              <a:rPr lang="fr-FR" sz="2400" b="0" i="0" dirty="0" err="1">
                <a:solidFill>
                  <a:schemeClr val="accent5">
                    <a:lumMod val="50000"/>
                  </a:schemeClr>
                </a:solidFill>
                <a:effectLst/>
                <a:latin typeface="+mj-lt"/>
              </a:rPr>
              <a:t>Diskutiere</a:t>
            </a:r>
            <a:r>
              <a:rPr lang="fr-FR" sz="2400" b="0" i="0" dirty="0">
                <a:solidFill>
                  <a:schemeClr val="accent5">
                    <a:lumMod val="50000"/>
                  </a:schemeClr>
                </a:solidFill>
                <a:effectLst/>
                <a:latin typeface="+mj-lt"/>
              </a:rPr>
              <a:t> mit </a:t>
            </a:r>
            <a:r>
              <a:rPr lang="fr-FR" sz="2400" b="0" i="0" dirty="0" err="1">
                <a:solidFill>
                  <a:schemeClr val="accent5">
                    <a:lumMod val="50000"/>
                  </a:schemeClr>
                </a:solidFill>
                <a:effectLst/>
                <a:latin typeface="+mj-lt"/>
              </a:rPr>
              <a:t>einem</a:t>
            </a:r>
            <a:r>
              <a:rPr lang="fr-FR" sz="2400" b="0" i="0" dirty="0">
                <a:solidFill>
                  <a:schemeClr val="accent5">
                    <a:lumMod val="50000"/>
                  </a:schemeClr>
                </a:solidFill>
                <a:effectLst/>
                <a:latin typeface="+mj-lt"/>
              </a:rPr>
              <a:t> Partner/</a:t>
            </a:r>
            <a:r>
              <a:rPr lang="fr-FR" sz="2400" b="0" i="0" dirty="0" err="1">
                <a:solidFill>
                  <a:schemeClr val="accent5">
                    <a:lumMod val="50000"/>
                  </a:schemeClr>
                </a:solidFill>
                <a:effectLst/>
                <a:latin typeface="+mj-lt"/>
              </a:rPr>
              <a:t>einer</a:t>
            </a:r>
            <a:r>
              <a:rPr lang="fr-FR" sz="2400" b="0" i="0" dirty="0">
                <a:solidFill>
                  <a:schemeClr val="accent5">
                    <a:lumMod val="50000"/>
                  </a:schemeClr>
                </a:solidFill>
                <a:effectLst/>
                <a:latin typeface="+mj-lt"/>
              </a:rPr>
              <a:t> </a:t>
            </a:r>
            <a:r>
              <a:rPr lang="fr-FR" sz="2400" b="0" i="0" dirty="0" err="1">
                <a:solidFill>
                  <a:schemeClr val="accent5">
                    <a:lumMod val="50000"/>
                  </a:schemeClr>
                </a:solidFill>
                <a:effectLst/>
                <a:latin typeface="+mj-lt"/>
              </a:rPr>
              <a:t>Partnerin</a:t>
            </a:r>
            <a:r>
              <a:rPr lang="fr-FR" sz="2400" b="0" i="0" dirty="0">
                <a:solidFill>
                  <a:schemeClr val="accent5">
                    <a:lumMod val="50000"/>
                  </a:schemeClr>
                </a:solidFill>
                <a:effectLst/>
                <a:latin typeface="+mj-lt"/>
              </a:rPr>
              <a:t>. </a:t>
            </a:r>
            <a:r>
              <a:rPr lang="en-US" sz="2400" dirty="0">
                <a:solidFill>
                  <a:schemeClr val="accent5">
                    <a:lumMod val="50000"/>
                  </a:schemeClr>
                </a:solidFill>
                <a:latin typeface="+mj-lt"/>
              </a:rPr>
              <a:t> </a:t>
            </a:r>
          </a:p>
        </p:txBody>
      </p:sp>
      <p:pic>
        <p:nvPicPr>
          <p:cNvPr id="15" name="Picture 14">
            <a:extLst>
              <a:ext uri="{FF2B5EF4-FFF2-40B4-BE49-F238E27FC236}">
                <a16:creationId xmlns:a16="http://schemas.microsoft.com/office/drawing/2014/main" id="{3B39FCC0-69DC-47C6-87AD-069E5AEC504E}"/>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0562239" y="3830983"/>
            <a:ext cx="1256024" cy="2151241"/>
          </a:xfrm>
          <a:prstGeom prst="rect">
            <a:avLst/>
          </a:prstGeom>
        </p:spPr>
      </p:pic>
      <p:sp>
        <p:nvSpPr>
          <p:cNvPr id="16" name="Speech Bubble: Rectangle with Corners Rounded 15">
            <a:extLst>
              <a:ext uri="{FF2B5EF4-FFF2-40B4-BE49-F238E27FC236}">
                <a16:creationId xmlns:a16="http://schemas.microsoft.com/office/drawing/2014/main" id="{D2E059C9-B9CB-4854-A7D2-E0BE90353FD4}"/>
              </a:ext>
            </a:extLst>
          </p:cNvPr>
          <p:cNvSpPr/>
          <p:nvPr/>
        </p:nvSpPr>
        <p:spPr>
          <a:xfrm>
            <a:off x="7493000" y="4152899"/>
            <a:ext cx="2565400" cy="1674405"/>
          </a:xfrm>
          <a:prstGeom prst="wedgeRoundRectCallout">
            <a:avLst>
              <a:gd name="adj1" fmla="val 65648"/>
              <a:gd name="adj2" fmla="val 5928"/>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Ich </a:t>
            </a:r>
            <a:r>
              <a:rPr lang="en-GB" sz="2000" dirty="0" err="1">
                <a:solidFill>
                  <a:schemeClr val="bg1"/>
                </a:solidFill>
              </a:rPr>
              <a:t>denke</a:t>
            </a:r>
            <a:r>
              <a:rPr lang="en-GB" sz="2000" dirty="0">
                <a:solidFill>
                  <a:schemeClr val="bg1"/>
                </a:solidFill>
              </a:rPr>
              <a:t>, </a:t>
            </a:r>
            <a:r>
              <a:rPr lang="en-GB" sz="2000" dirty="0" err="1">
                <a:solidFill>
                  <a:schemeClr val="bg1"/>
                </a:solidFill>
              </a:rPr>
              <a:t>dass</a:t>
            </a:r>
            <a:r>
              <a:rPr lang="en-GB" sz="2000" dirty="0">
                <a:solidFill>
                  <a:schemeClr val="bg1"/>
                </a:solidFill>
              </a:rPr>
              <a:t> </a:t>
            </a:r>
            <a:r>
              <a:rPr lang="fr-FR" sz="2000" i="0" dirty="0" err="1">
                <a:solidFill>
                  <a:schemeClr val="bg1"/>
                </a:solidFill>
                <a:effectLst/>
                <a:latin typeface="+mj-lt"/>
              </a:rPr>
              <a:t>Straßenbauer</a:t>
            </a:r>
            <a:r>
              <a:rPr lang="fr-FR" sz="2000" i="0" dirty="0">
                <a:solidFill>
                  <a:schemeClr val="bg1"/>
                </a:solidFill>
                <a:effectLst/>
                <a:latin typeface="+mj-lt"/>
              </a:rPr>
              <a:t> </a:t>
            </a:r>
            <a:r>
              <a:rPr lang="fr-FR" sz="2000" i="0" dirty="0" err="1">
                <a:solidFill>
                  <a:schemeClr val="bg1"/>
                </a:solidFill>
                <a:effectLst/>
                <a:latin typeface="+mj-lt"/>
              </a:rPr>
              <a:t>leider</a:t>
            </a:r>
            <a:r>
              <a:rPr lang="en-GB" sz="2000" dirty="0">
                <a:solidFill>
                  <a:schemeClr val="bg1"/>
                </a:solidFill>
              </a:rPr>
              <a:t> </a:t>
            </a:r>
            <a:r>
              <a:rPr lang="en-GB" sz="2000" dirty="0" err="1">
                <a:solidFill>
                  <a:schemeClr val="bg1"/>
                </a:solidFill>
              </a:rPr>
              <a:t>noch</a:t>
            </a:r>
            <a:r>
              <a:rPr lang="en-GB" sz="2000" dirty="0">
                <a:solidFill>
                  <a:schemeClr val="bg1"/>
                </a:solidFill>
              </a:rPr>
              <a:t> </a:t>
            </a:r>
            <a:r>
              <a:rPr lang="en-GB" sz="2000" dirty="0" err="1">
                <a:solidFill>
                  <a:schemeClr val="bg1"/>
                </a:solidFill>
              </a:rPr>
              <a:t>ein</a:t>
            </a:r>
            <a:r>
              <a:rPr lang="en-GB" sz="2000" dirty="0">
                <a:solidFill>
                  <a:schemeClr val="bg1"/>
                </a:solidFill>
              </a:rPr>
              <a:t> </a:t>
            </a:r>
            <a:r>
              <a:rPr lang="en-GB" sz="2000" dirty="0" err="1">
                <a:solidFill>
                  <a:schemeClr val="bg1"/>
                </a:solidFill>
                <a:effectLst/>
                <a:latin typeface="Century Gothic" panose="020B0502020202020204" pitchFamily="34" charset="0"/>
                <a:ea typeface="SimSun" panose="02010600030101010101" pitchFamily="2" charset="-122"/>
                <a:cs typeface="Times New Roman" panose="02020603050405020304" pitchFamily="18" charset="0"/>
              </a:rPr>
              <a:t>Männerberuf</a:t>
            </a:r>
            <a:r>
              <a:rPr lang="en-GB" sz="2000" dirty="0">
                <a:solidFill>
                  <a:schemeClr val="bg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chemeClr val="bg1"/>
                </a:solidFill>
                <a:effectLst/>
                <a:latin typeface="Century Gothic" panose="020B0502020202020204" pitchFamily="34" charset="0"/>
                <a:ea typeface="SimSun" panose="02010600030101010101" pitchFamily="2" charset="-122"/>
                <a:cs typeface="Times New Roman" panose="02020603050405020304" pitchFamily="18" charset="0"/>
              </a:rPr>
              <a:t>ist</a:t>
            </a:r>
            <a:r>
              <a:rPr lang="en-GB" sz="2000" dirty="0">
                <a:solidFill>
                  <a:schemeClr val="bg1"/>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fr-FR" sz="2000" dirty="0">
              <a:solidFill>
                <a:schemeClr val="bg1"/>
              </a:solidFill>
            </a:endParaRPr>
          </a:p>
        </p:txBody>
      </p:sp>
    </p:spTree>
    <p:extLst>
      <p:ext uri="{BB962C8B-B14F-4D97-AF65-F5344CB8AC3E}">
        <p14:creationId xmlns:p14="http://schemas.microsoft.com/office/powerpoint/2010/main" val="347066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Graduation Hats, Throw, Graduation, Success, Degree">
            <a:extLst>
              <a:ext uri="{FF2B5EF4-FFF2-40B4-BE49-F238E27FC236}">
                <a16:creationId xmlns:a16="http://schemas.microsoft.com/office/drawing/2014/main" id="{98A0F3C5-AD78-4DA6-9029-25574E180B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8035" y="4555259"/>
            <a:ext cx="2747779" cy="14483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FF1D5C3-A72B-48C3-A90C-324FB6DEA65D}"/>
              </a:ext>
            </a:extLst>
          </p:cNvPr>
          <p:cNvPicPr>
            <a:picLocks noChangeAspect="1"/>
          </p:cNvPicPr>
          <p:nvPr/>
        </p:nvPicPr>
        <p:blipFill>
          <a:blip r:embed="rId4"/>
          <a:stretch>
            <a:fillRect/>
          </a:stretch>
        </p:blipFill>
        <p:spPr>
          <a:xfrm>
            <a:off x="7084023" y="614265"/>
            <a:ext cx="3880568" cy="2931364"/>
          </a:xfrm>
          <a:prstGeom prst="rect">
            <a:avLst/>
          </a:prstGeom>
        </p:spPr>
      </p:pic>
      <p:pic>
        <p:nvPicPr>
          <p:cNvPr id="13" name="Picture 12" descr="background rectangle">
            <a:extLst>
              <a:ext uri="{FF2B5EF4-FFF2-40B4-BE49-F238E27FC236}">
                <a16:creationId xmlns:a16="http://schemas.microsoft.com/office/drawing/2014/main" id="{392EA25A-A475-4F16-B092-C5B1A321D6B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4" name="Title 3">
            <a:extLst>
              <a:ext uri="{FF2B5EF4-FFF2-40B4-BE49-F238E27FC236}">
                <a16:creationId xmlns:a16="http://schemas.microsoft.com/office/drawing/2014/main" id="{2B9891B0-4EB2-4AD4-AED0-8A90C541FF03}"/>
              </a:ext>
            </a:extLst>
          </p:cNvPr>
          <p:cNvSpPr txBox="1">
            <a:spLocks/>
          </p:cNvSpPr>
          <p:nvPr/>
        </p:nvSpPr>
        <p:spPr>
          <a:xfrm>
            <a:off x="0" y="294041"/>
            <a:ext cx="6690167"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Vokabeln</a:t>
            </a:r>
            <a:endParaRPr lang="en-GB" sz="3600" b="1" dirty="0">
              <a:solidFill>
                <a:schemeClr val="bg1"/>
              </a:solidFill>
            </a:endParaRPr>
          </a:p>
        </p:txBody>
      </p:sp>
      <p:sp>
        <p:nvSpPr>
          <p:cNvPr id="18" name="Rounded Rectangle 11">
            <a:extLst>
              <a:ext uri="{FF2B5EF4-FFF2-40B4-BE49-F238E27FC236}">
                <a16:creationId xmlns:a16="http://schemas.microsoft.com/office/drawing/2014/main" id="{F6B69FD7-307A-4136-AC47-7CF479920F3D}"/>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 name="Table 3">
            <a:extLst>
              <a:ext uri="{FF2B5EF4-FFF2-40B4-BE49-F238E27FC236}">
                <a16:creationId xmlns:a16="http://schemas.microsoft.com/office/drawing/2014/main" id="{EE050370-5DA5-4955-8175-C263F9CB951B}"/>
              </a:ext>
            </a:extLst>
          </p:cNvPr>
          <p:cNvGraphicFramePr>
            <a:graphicFrameLocks noGrp="1"/>
          </p:cNvGraphicFramePr>
          <p:nvPr>
            <p:extLst>
              <p:ext uri="{D42A27DB-BD31-4B8C-83A1-F6EECF244321}">
                <p14:modId xmlns:p14="http://schemas.microsoft.com/office/powerpoint/2010/main" val="823622856"/>
              </p:ext>
            </p:extLst>
          </p:nvPr>
        </p:nvGraphicFramePr>
        <p:xfrm>
          <a:off x="140795" y="1396585"/>
          <a:ext cx="5908266" cy="2926080"/>
        </p:xfrm>
        <a:graphic>
          <a:graphicData uri="http://schemas.openxmlformats.org/drawingml/2006/table">
            <a:tbl>
              <a:tblPr firstRow="1" bandRow="1">
                <a:tableStyleId>{5940675A-B579-460E-94D1-54222C63F5DA}</a:tableStyleId>
              </a:tblPr>
              <a:tblGrid>
                <a:gridCol w="489600">
                  <a:extLst>
                    <a:ext uri="{9D8B030D-6E8A-4147-A177-3AD203B41FA5}">
                      <a16:colId xmlns:a16="http://schemas.microsoft.com/office/drawing/2014/main" val="3374427268"/>
                    </a:ext>
                  </a:extLst>
                </a:gridCol>
                <a:gridCol w="2709333">
                  <a:extLst>
                    <a:ext uri="{9D8B030D-6E8A-4147-A177-3AD203B41FA5}">
                      <a16:colId xmlns:a16="http://schemas.microsoft.com/office/drawing/2014/main" val="3386750625"/>
                    </a:ext>
                  </a:extLst>
                </a:gridCol>
                <a:gridCol w="2709333">
                  <a:extLst>
                    <a:ext uri="{9D8B030D-6E8A-4147-A177-3AD203B41FA5}">
                      <a16:colId xmlns:a16="http://schemas.microsoft.com/office/drawing/2014/main" val="993051433"/>
                    </a:ext>
                  </a:extLst>
                </a:gridCol>
              </a:tblGrid>
              <a:tr h="370840">
                <a:tc>
                  <a:txBody>
                    <a:bodyPr/>
                    <a:lstStyle/>
                    <a:p>
                      <a:endParaRPr lang="fr-FR" sz="2600" dirty="0"/>
                    </a:p>
                  </a:txBody>
                  <a:tcPr/>
                </a:tc>
                <a:tc>
                  <a:txBody>
                    <a:bodyPr/>
                    <a:lstStyle/>
                    <a:p>
                      <a:pPr algn="ctr"/>
                      <a:r>
                        <a:rPr lang="fr-FR" sz="2600" dirty="0" err="1">
                          <a:solidFill>
                            <a:srgbClr val="115076"/>
                          </a:solidFill>
                        </a:rPr>
                        <a:t>wenn</a:t>
                      </a:r>
                      <a:endParaRPr lang="fr-FR" sz="2600" dirty="0">
                        <a:solidFill>
                          <a:srgbClr val="115076"/>
                        </a:solidFill>
                      </a:endParaRPr>
                    </a:p>
                  </a:txBody>
                  <a:tcPr/>
                </a:tc>
                <a:tc>
                  <a:txBody>
                    <a:bodyPr/>
                    <a:lstStyle/>
                    <a:p>
                      <a:pPr algn="ctr"/>
                      <a:r>
                        <a:rPr lang="fr-FR" sz="2600" dirty="0">
                          <a:solidFill>
                            <a:srgbClr val="115076"/>
                          </a:solidFill>
                        </a:rPr>
                        <a:t>if, </a:t>
                      </a:r>
                      <a:r>
                        <a:rPr lang="fr-FR" sz="2600" dirty="0" err="1">
                          <a:solidFill>
                            <a:srgbClr val="115076"/>
                          </a:solidFill>
                        </a:rPr>
                        <a:t>when</a:t>
                      </a:r>
                      <a:endParaRPr lang="fr-FR" sz="2600" dirty="0">
                        <a:solidFill>
                          <a:srgbClr val="115076"/>
                        </a:solidFill>
                      </a:endParaRPr>
                    </a:p>
                  </a:txBody>
                  <a:tcPr/>
                </a:tc>
                <a:extLst>
                  <a:ext uri="{0D108BD9-81ED-4DB2-BD59-A6C34878D82A}">
                    <a16:rowId xmlns:a16="http://schemas.microsoft.com/office/drawing/2014/main" val="1849736132"/>
                  </a:ext>
                </a:extLst>
              </a:tr>
              <a:tr h="370840">
                <a:tc>
                  <a:txBody>
                    <a:bodyPr/>
                    <a:lstStyle/>
                    <a:p>
                      <a:endParaRPr lang="fr-FR" sz="2600" dirty="0"/>
                    </a:p>
                  </a:txBody>
                  <a:tcPr/>
                </a:tc>
                <a:tc>
                  <a:txBody>
                    <a:bodyPr/>
                    <a:lstStyle/>
                    <a:p>
                      <a:pPr algn="ctr"/>
                      <a:r>
                        <a:rPr lang="fr-FR" sz="2600" dirty="0">
                          <a:solidFill>
                            <a:srgbClr val="115076"/>
                          </a:solidFill>
                        </a:rPr>
                        <a:t>der </a:t>
                      </a:r>
                      <a:r>
                        <a:rPr lang="fr-FR" sz="2600" dirty="0" err="1">
                          <a:solidFill>
                            <a:srgbClr val="115076"/>
                          </a:solidFill>
                        </a:rPr>
                        <a:t>Traum</a:t>
                      </a:r>
                      <a:r>
                        <a:rPr lang="fr-FR" sz="2600" dirty="0">
                          <a:solidFill>
                            <a:srgbClr val="115076"/>
                          </a:solidFill>
                        </a:rPr>
                        <a:t> </a:t>
                      </a:r>
                    </a:p>
                  </a:txBody>
                  <a:tcPr/>
                </a:tc>
                <a:tc>
                  <a:txBody>
                    <a:bodyPr/>
                    <a:lstStyle/>
                    <a:p>
                      <a:pPr algn="ctr"/>
                      <a:r>
                        <a:rPr lang="fr-FR" sz="2600" dirty="0" err="1">
                          <a:solidFill>
                            <a:srgbClr val="115076"/>
                          </a:solidFill>
                        </a:rPr>
                        <a:t>dream</a:t>
                      </a:r>
                      <a:endParaRPr lang="fr-FR" sz="2600" dirty="0">
                        <a:solidFill>
                          <a:srgbClr val="115076"/>
                        </a:solidFill>
                      </a:endParaRPr>
                    </a:p>
                  </a:txBody>
                  <a:tcPr/>
                </a:tc>
                <a:extLst>
                  <a:ext uri="{0D108BD9-81ED-4DB2-BD59-A6C34878D82A}">
                    <a16:rowId xmlns:a16="http://schemas.microsoft.com/office/drawing/2014/main" val="1304880114"/>
                  </a:ext>
                </a:extLst>
              </a:tr>
              <a:tr h="370840">
                <a:tc>
                  <a:txBody>
                    <a:bodyPr/>
                    <a:lstStyle/>
                    <a:p>
                      <a:endParaRPr lang="fr-FR" sz="2600" dirty="0"/>
                    </a:p>
                  </a:txBody>
                  <a:tcPr/>
                </a:tc>
                <a:tc>
                  <a:txBody>
                    <a:bodyPr/>
                    <a:lstStyle/>
                    <a:p>
                      <a:pPr algn="ctr"/>
                      <a:r>
                        <a:rPr lang="fr-FR" sz="2600" dirty="0">
                          <a:solidFill>
                            <a:srgbClr val="115076"/>
                          </a:solidFill>
                        </a:rPr>
                        <a:t>pro</a:t>
                      </a:r>
                    </a:p>
                  </a:txBody>
                  <a:tcPr/>
                </a:tc>
                <a:tc>
                  <a:txBody>
                    <a:bodyPr/>
                    <a:lstStyle/>
                    <a:p>
                      <a:pPr algn="ctr"/>
                      <a:r>
                        <a:rPr lang="fr-FR" sz="2600" dirty="0">
                          <a:solidFill>
                            <a:srgbClr val="115076"/>
                          </a:solidFill>
                        </a:rPr>
                        <a:t>per</a:t>
                      </a:r>
                    </a:p>
                  </a:txBody>
                  <a:tcPr/>
                </a:tc>
                <a:extLst>
                  <a:ext uri="{0D108BD9-81ED-4DB2-BD59-A6C34878D82A}">
                    <a16:rowId xmlns:a16="http://schemas.microsoft.com/office/drawing/2014/main" val="2018362102"/>
                  </a:ext>
                </a:extLst>
              </a:tr>
              <a:tr h="370840">
                <a:tc>
                  <a:txBody>
                    <a:bodyPr/>
                    <a:lstStyle/>
                    <a:p>
                      <a:endParaRPr lang="fr-FR" sz="2600"/>
                    </a:p>
                  </a:txBody>
                  <a:tcPr/>
                </a:tc>
                <a:tc>
                  <a:txBody>
                    <a:bodyPr/>
                    <a:lstStyle/>
                    <a:p>
                      <a:pPr algn="ctr"/>
                      <a:r>
                        <a:rPr lang="fr-FR" sz="2600" dirty="0" err="1">
                          <a:solidFill>
                            <a:srgbClr val="115076"/>
                          </a:solidFill>
                        </a:rPr>
                        <a:t>bauen</a:t>
                      </a:r>
                      <a:endParaRPr lang="fr-FR" sz="2600" dirty="0">
                        <a:solidFill>
                          <a:srgbClr val="115076"/>
                        </a:solidFill>
                      </a:endParaRPr>
                    </a:p>
                  </a:txBody>
                  <a:tcPr/>
                </a:tc>
                <a:tc>
                  <a:txBody>
                    <a:bodyPr/>
                    <a:lstStyle/>
                    <a:p>
                      <a:pPr algn="ctr"/>
                      <a:r>
                        <a:rPr lang="fr-FR" sz="2600" dirty="0">
                          <a:solidFill>
                            <a:srgbClr val="115076"/>
                          </a:solidFill>
                        </a:rPr>
                        <a:t>to </a:t>
                      </a:r>
                      <a:r>
                        <a:rPr lang="fr-FR" sz="2600" dirty="0" err="1">
                          <a:solidFill>
                            <a:srgbClr val="115076"/>
                          </a:solidFill>
                        </a:rPr>
                        <a:t>build</a:t>
                      </a:r>
                      <a:r>
                        <a:rPr lang="fr-FR" sz="2600" dirty="0">
                          <a:solidFill>
                            <a:srgbClr val="115076"/>
                          </a:solidFill>
                        </a:rPr>
                        <a:t>, building</a:t>
                      </a:r>
                    </a:p>
                  </a:txBody>
                  <a:tcPr marL="0" marR="0"/>
                </a:tc>
                <a:extLst>
                  <a:ext uri="{0D108BD9-81ED-4DB2-BD59-A6C34878D82A}">
                    <a16:rowId xmlns:a16="http://schemas.microsoft.com/office/drawing/2014/main" val="2691337725"/>
                  </a:ext>
                </a:extLst>
              </a:tr>
              <a:tr h="370840">
                <a:tc>
                  <a:txBody>
                    <a:bodyPr/>
                    <a:lstStyle/>
                    <a:p>
                      <a:endParaRPr lang="fr-FR" sz="2600"/>
                    </a:p>
                  </a:txBody>
                  <a:tcPr/>
                </a:tc>
                <a:tc>
                  <a:txBody>
                    <a:bodyPr/>
                    <a:lstStyle/>
                    <a:p>
                      <a:pPr algn="ctr"/>
                      <a:r>
                        <a:rPr lang="fr-FR" sz="2600" dirty="0" err="1">
                          <a:solidFill>
                            <a:srgbClr val="115076"/>
                          </a:solidFill>
                        </a:rPr>
                        <a:t>relativ</a:t>
                      </a:r>
                      <a:endParaRPr lang="fr-FR" sz="2600" dirty="0">
                        <a:solidFill>
                          <a:srgbClr val="115076"/>
                        </a:solidFill>
                      </a:endParaRPr>
                    </a:p>
                  </a:txBody>
                  <a:tcPr/>
                </a:tc>
                <a:tc>
                  <a:txBody>
                    <a:bodyPr/>
                    <a:lstStyle/>
                    <a:p>
                      <a:pPr algn="ctr"/>
                      <a:r>
                        <a:rPr lang="fr-FR" sz="2600" dirty="0" err="1">
                          <a:solidFill>
                            <a:srgbClr val="115076"/>
                          </a:solidFill>
                        </a:rPr>
                        <a:t>relatively</a:t>
                      </a:r>
                      <a:endParaRPr lang="fr-FR" sz="2600" dirty="0">
                        <a:solidFill>
                          <a:srgbClr val="115076"/>
                        </a:solidFill>
                      </a:endParaRPr>
                    </a:p>
                  </a:txBody>
                  <a:tcPr/>
                </a:tc>
                <a:extLst>
                  <a:ext uri="{0D108BD9-81ED-4DB2-BD59-A6C34878D82A}">
                    <a16:rowId xmlns:a16="http://schemas.microsoft.com/office/drawing/2014/main" val="4135126544"/>
                  </a:ext>
                </a:extLst>
              </a:tr>
              <a:tr h="370840">
                <a:tc>
                  <a:txBody>
                    <a:bodyPr/>
                    <a:lstStyle/>
                    <a:p>
                      <a:endParaRPr lang="fr-FR" sz="2600"/>
                    </a:p>
                  </a:txBody>
                  <a:tcPr/>
                </a:tc>
                <a:tc>
                  <a:txBody>
                    <a:bodyPr/>
                    <a:lstStyle/>
                    <a:p>
                      <a:pPr algn="ctr"/>
                      <a:r>
                        <a:rPr lang="fr-FR" sz="2600" dirty="0" err="1">
                          <a:solidFill>
                            <a:srgbClr val="115076"/>
                          </a:solidFill>
                        </a:rPr>
                        <a:t>studieren</a:t>
                      </a:r>
                      <a:endParaRPr lang="fr-FR" sz="2600" dirty="0">
                        <a:solidFill>
                          <a:srgbClr val="115076"/>
                        </a:solidFill>
                      </a:endParaRPr>
                    </a:p>
                  </a:txBody>
                  <a:tcPr/>
                </a:tc>
                <a:tc>
                  <a:txBody>
                    <a:bodyPr/>
                    <a:lstStyle/>
                    <a:p>
                      <a:pPr algn="ctr"/>
                      <a:r>
                        <a:rPr lang="fr-FR" sz="2600" dirty="0">
                          <a:solidFill>
                            <a:srgbClr val="115076"/>
                          </a:solidFill>
                        </a:rPr>
                        <a:t>to </a:t>
                      </a:r>
                      <a:r>
                        <a:rPr lang="fr-FR" sz="2600" dirty="0" err="1">
                          <a:solidFill>
                            <a:srgbClr val="115076"/>
                          </a:solidFill>
                        </a:rPr>
                        <a:t>study</a:t>
                      </a:r>
                      <a:r>
                        <a:rPr lang="fr-FR" sz="2600" dirty="0">
                          <a:solidFill>
                            <a:srgbClr val="115076"/>
                          </a:solidFill>
                        </a:rPr>
                        <a:t> </a:t>
                      </a:r>
                    </a:p>
                  </a:txBody>
                  <a:tcPr/>
                </a:tc>
                <a:extLst>
                  <a:ext uri="{0D108BD9-81ED-4DB2-BD59-A6C34878D82A}">
                    <a16:rowId xmlns:a16="http://schemas.microsoft.com/office/drawing/2014/main" val="1607362497"/>
                  </a:ext>
                </a:extLst>
              </a:tr>
            </a:tbl>
          </a:graphicData>
        </a:graphic>
      </p:graphicFrame>
      <p:graphicFrame>
        <p:nvGraphicFramePr>
          <p:cNvPr id="4" name="Table 3">
            <a:extLst>
              <a:ext uri="{FF2B5EF4-FFF2-40B4-BE49-F238E27FC236}">
                <a16:creationId xmlns:a16="http://schemas.microsoft.com/office/drawing/2014/main" id="{30F87AEA-CE6E-48EC-8B48-4AFAB1DDBD15}"/>
              </a:ext>
            </a:extLst>
          </p:cNvPr>
          <p:cNvGraphicFramePr>
            <a:graphicFrameLocks noGrp="1"/>
          </p:cNvGraphicFramePr>
          <p:nvPr>
            <p:extLst>
              <p:ext uri="{D42A27DB-BD31-4B8C-83A1-F6EECF244321}">
                <p14:modId xmlns:p14="http://schemas.microsoft.com/office/powerpoint/2010/main" val="3925913967"/>
              </p:ext>
            </p:extLst>
          </p:nvPr>
        </p:nvGraphicFramePr>
        <p:xfrm>
          <a:off x="6096000" y="3829789"/>
          <a:ext cx="5908266" cy="2438400"/>
        </p:xfrm>
        <a:graphic>
          <a:graphicData uri="http://schemas.openxmlformats.org/drawingml/2006/table">
            <a:tbl>
              <a:tblPr firstRow="1" bandRow="1">
                <a:tableStyleId>{5940675A-B579-460E-94D1-54222C63F5DA}</a:tableStyleId>
              </a:tblPr>
              <a:tblGrid>
                <a:gridCol w="489600">
                  <a:extLst>
                    <a:ext uri="{9D8B030D-6E8A-4147-A177-3AD203B41FA5}">
                      <a16:colId xmlns:a16="http://schemas.microsoft.com/office/drawing/2014/main" val="2856861553"/>
                    </a:ext>
                  </a:extLst>
                </a:gridCol>
                <a:gridCol w="2709333">
                  <a:extLst>
                    <a:ext uri="{9D8B030D-6E8A-4147-A177-3AD203B41FA5}">
                      <a16:colId xmlns:a16="http://schemas.microsoft.com/office/drawing/2014/main" val="3001544020"/>
                    </a:ext>
                  </a:extLst>
                </a:gridCol>
                <a:gridCol w="2709333">
                  <a:extLst>
                    <a:ext uri="{9D8B030D-6E8A-4147-A177-3AD203B41FA5}">
                      <a16:colId xmlns:a16="http://schemas.microsoft.com/office/drawing/2014/main" val="3599189072"/>
                    </a:ext>
                  </a:extLst>
                </a:gridCol>
              </a:tblGrid>
              <a:tr h="370840">
                <a:tc>
                  <a:txBody>
                    <a:bodyPr/>
                    <a:lstStyle/>
                    <a:p>
                      <a:endParaRPr lang="fr-FR" sz="2600" dirty="0"/>
                    </a:p>
                  </a:txBody>
                  <a:tcPr/>
                </a:tc>
                <a:tc>
                  <a:txBody>
                    <a:bodyPr/>
                    <a:lstStyle/>
                    <a:p>
                      <a:pPr algn="ctr"/>
                      <a:r>
                        <a:rPr lang="fr-FR" sz="2600" dirty="0">
                          <a:solidFill>
                            <a:srgbClr val="115076"/>
                          </a:solidFill>
                        </a:rPr>
                        <a:t>die </a:t>
                      </a:r>
                      <a:r>
                        <a:rPr lang="fr-FR" sz="2600" dirty="0" err="1">
                          <a:solidFill>
                            <a:srgbClr val="115076"/>
                          </a:solidFill>
                        </a:rPr>
                        <a:t>Ausbildung</a:t>
                      </a:r>
                      <a:r>
                        <a:rPr lang="fr-FR" sz="2600" dirty="0">
                          <a:solidFill>
                            <a:srgbClr val="115076"/>
                          </a:solidFill>
                        </a:rPr>
                        <a:t> </a:t>
                      </a:r>
                    </a:p>
                  </a:txBody>
                  <a:tcPr/>
                </a:tc>
                <a:tc>
                  <a:txBody>
                    <a:bodyPr/>
                    <a:lstStyle/>
                    <a:p>
                      <a:pPr algn="ctr"/>
                      <a:r>
                        <a:rPr lang="fr-FR" sz="2600" dirty="0">
                          <a:solidFill>
                            <a:srgbClr val="115076"/>
                          </a:solidFill>
                        </a:rPr>
                        <a:t>training</a:t>
                      </a:r>
                    </a:p>
                  </a:txBody>
                  <a:tcPr/>
                </a:tc>
                <a:extLst>
                  <a:ext uri="{0D108BD9-81ED-4DB2-BD59-A6C34878D82A}">
                    <a16:rowId xmlns:a16="http://schemas.microsoft.com/office/drawing/2014/main" val="2066203171"/>
                  </a:ext>
                </a:extLst>
              </a:tr>
              <a:tr h="370840">
                <a:tc>
                  <a:txBody>
                    <a:bodyPr/>
                    <a:lstStyle/>
                    <a:p>
                      <a:endParaRPr lang="fr-FR" sz="2600" dirty="0"/>
                    </a:p>
                  </a:txBody>
                  <a:tcPr/>
                </a:tc>
                <a:tc>
                  <a:txBody>
                    <a:bodyPr/>
                    <a:lstStyle/>
                    <a:p>
                      <a:pPr algn="ctr"/>
                      <a:r>
                        <a:rPr lang="fr-FR" sz="2600" dirty="0" err="1">
                          <a:solidFill>
                            <a:srgbClr val="115076"/>
                          </a:solidFill>
                        </a:rPr>
                        <a:t>tausend</a:t>
                      </a:r>
                      <a:endParaRPr lang="fr-FR" sz="2600" dirty="0">
                        <a:solidFill>
                          <a:srgbClr val="115076"/>
                        </a:solidFill>
                      </a:endParaRPr>
                    </a:p>
                  </a:txBody>
                  <a:tcPr/>
                </a:tc>
                <a:tc>
                  <a:txBody>
                    <a:bodyPr/>
                    <a:lstStyle/>
                    <a:p>
                      <a:pPr algn="ctr"/>
                      <a:r>
                        <a:rPr lang="fr-FR" sz="2600" dirty="0" err="1">
                          <a:solidFill>
                            <a:srgbClr val="115076"/>
                          </a:solidFill>
                        </a:rPr>
                        <a:t>thousand</a:t>
                      </a:r>
                      <a:endParaRPr lang="fr-FR" sz="2600" dirty="0">
                        <a:solidFill>
                          <a:srgbClr val="115076"/>
                        </a:solidFill>
                      </a:endParaRPr>
                    </a:p>
                  </a:txBody>
                  <a:tcPr/>
                </a:tc>
                <a:extLst>
                  <a:ext uri="{0D108BD9-81ED-4DB2-BD59-A6C34878D82A}">
                    <a16:rowId xmlns:a16="http://schemas.microsoft.com/office/drawing/2014/main" val="1457355529"/>
                  </a:ext>
                </a:extLst>
              </a:tr>
              <a:tr h="370840">
                <a:tc>
                  <a:txBody>
                    <a:bodyPr/>
                    <a:lstStyle/>
                    <a:p>
                      <a:endParaRPr lang="fr-FR" sz="2600" dirty="0"/>
                    </a:p>
                  </a:txBody>
                  <a:tcPr/>
                </a:tc>
                <a:tc>
                  <a:txBody>
                    <a:bodyPr/>
                    <a:lstStyle/>
                    <a:p>
                      <a:pPr algn="ctr"/>
                      <a:r>
                        <a:rPr lang="fr-FR" sz="2600" dirty="0">
                          <a:solidFill>
                            <a:srgbClr val="115076"/>
                          </a:solidFill>
                        </a:rPr>
                        <a:t>die </a:t>
                      </a:r>
                      <a:r>
                        <a:rPr lang="fr-FR" sz="2600" dirty="0" err="1">
                          <a:solidFill>
                            <a:srgbClr val="115076"/>
                          </a:solidFill>
                        </a:rPr>
                        <a:t>Karriere</a:t>
                      </a:r>
                      <a:r>
                        <a:rPr lang="fr-FR" sz="2600" dirty="0">
                          <a:solidFill>
                            <a:srgbClr val="115076"/>
                          </a:solidFill>
                        </a:rPr>
                        <a:t> </a:t>
                      </a:r>
                    </a:p>
                  </a:txBody>
                  <a:tcPr/>
                </a:tc>
                <a:tc>
                  <a:txBody>
                    <a:bodyPr/>
                    <a:lstStyle/>
                    <a:p>
                      <a:pPr algn="ctr"/>
                      <a:r>
                        <a:rPr lang="fr-FR" sz="2600" dirty="0" err="1">
                          <a:solidFill>
                            <a:srgbClr val="115076"/>
                          </a:solidFill>
                        </a:rPr>
                        <a:t>career</a:t>
                      </a:r>
                      <a:endParaRPr lang="fr-FR" sz="2600" dirty="0">
                        <a:solidFill>
                          <a:srgbClr val="115076"/>
                        </a:solidFill>
                      </a:endParaRPr>
                    </a:p>
                  </a:txBody>
                  <a:tcPr/>
                </a:tc>
                <a:extLst>
                  <a:ext uri="{0D108BD9-81ED-4DB2-BD59-A6C34878D82A}">
                    <a16:rowId xmlns:a16="http://schemas.microsoft.com/office/drawing/2014/main" val="2690341158"/>
                  </a:ext>
                </a:extLst>
              </a:tr>
              <a:tr h="370840">
                <a:tc>
                  <a:txBody>
                    <a:bodyPr/>
                    <a:lstStyle/>
                    <a:p>
                      <a:endParaRPr lang="fr-FR" sz="2600" dirty="0"/>
                    </a:p>
                  </a:txBody>
                  <a:tcPr/>
                </a:tc>
                <a:tc>
                  <a:txBody>
                    <a:bodyPr/>
                    <a:lstStyle/>
                    <a:p>
                      <a:pPr algn="ctr"/>
                      <a:r>
                        <a:rPr lang="fr-FR" sz="2600" dirty="0" err="1">
                          <a:solidFill>
                            <a:srgbClr val="115076"/>
                          </a:solidFill>
                        </a:rPr>
                        <a:t>aus</a:t>
                      </a:r>
                      <a:endParaRPr lang="fr-FR" sz="2600" dirty="0">
                        <a:solidFill>
                          <a:srgbClr val="115076"/>
                        </a:solidFill>
                      </a:endParaRPr>
                    </a:p>
                  </a:txBody>
                  <a:tcPr/>
                </a:tc>
                <a:tc>
                  <a:txBody>
                    <a:bodyPr/>
                    <a:lstStyle/>
                    <a:p>
                      <a:pPr algn="ctr"/>
                      <a:r>
                        <a:rPr lang="fr-FR" sz="2600" dirty="0">
                          <a:solidFill>
                            <a:srgbClr val="115076"/>
                          </a:solidFill>
                        </a:rPr>
                        <a:t>out/out of, </a:t>
                      </a:r>
                      <a:r>
                        <a:rPr lang="fr-FR" sz="2600" dirty="0" err="1">
                          <a:solidFill>
                            <a:srgbClr val="115076"/>
                          </a:solidFill>
                        </a:rPr>
                        <a:t>from</a:t>
                      </a:r>
                      <a:endParaRPr lang="fr-FR" sz="2600" dirty="0">
                        <a:solidFill>
                          <a:srgbClr val="115076"/>
                        </a:solidFill>
                      </a:endParaRPr>
                    </a:p>
                  </a:txBody>
                  <a:tcPr/>
                </a:tc>
                <a:extLst>
                  <a:ext uri="{0D108BD9-81ED-4DB2-BD59-A6C34878D82A}">
                    <a16:rowId xmlns:a16="http://schemas.microsoft.com/office/drawing/2014/main" val="17865410"/>
                  </a:ext>
                </a:extLst>
              </a:tr>
              <a:tr h="370840">
                <a:tc>
                  <a:txBody>
                    <a:bodyPr/>
                    <a:lstStyle/>
                    <a:p>
                      <a:endParaRPr lang="fr-FR" sz="2600" dirty="0"/>
                    </a:p>
                  </a:txBody>
                  <a:tcPr/>
                </a:tc>
                <a:tc>
                  <a:txBody>
                    <a:bodyPr/>
                    <a:lstStyle/>
                    <a:p>
                      <a:pPr algn="ctr"/>
                      <a:r>
                        <a:rPr lang="fr-FR" sz="2600" dirty="0">
                          <a:solidFill>
                            <a:srgbClr val="115076"/>
                          </a:solidFill>
                        </a:rPr>
                        <a:t>die </a:t>
                      </a:r>
                      <a:r>
                        <a:rPr lang="fr-FR" sz="2600" dirty="0" err="1">
                          <a:solidFill>
                            <a:srgbClr val="115076"/>
                          </a:solidFill>
                        </a:rPr>
                        <a:t>Freizeit</a:t>
                      </a:r>
                      <a:r>
                        <a:rPr lang="fr-FR" sz="2600" dirty="0">
                          <a:solidFill>
                            <a:srgbClr val="115076"/>
                          </a:solidFill>
                        </a:rPr>
                        <a:t> </a:t>
                      </a:r>
                    </a:p>
                  </a:txBody>
                  <a:tcPr/>
                </a:tc>
                <a:tc>
                  <a:txBody>
                    <a:bodyPr/>
                    <a:lstStyle/>
                    <a:p>
                      <a:pPr algn="ctr"/>
                      <a:r>
                        <a:rPr lang="fr-FR" sz="2600" dirty="0">
                          <a:solidFill>
                            <a:srgbClr val="115076"/>
                          </a:solidFill>
                        </a:rPr>
                        <a:t>free time</a:t>
                      </a:r>
                    </a:p>
                  </a:txBody>
                  <a:tcPr/>
                </a:tc>
                <a:extLst>
                  <a:ext uri="{0D108BD9-81ED-4DB2-BD59-A6C34878D82A}">
                    <a16:rowId xmlns:a16="http://schemas.microsoft.com/office/drawing/2014/main" val="4023919382"/>
                  </a:ext>
                </a:extLst>
              </a:tr>
            </a:tbl>
          </a:graphicData>
        </a:graphic>
      </p:graphicFrame>
      <p:sp>
        <p:nvSpPr>
          <p:cNvPr id="5" name="Rectangle 4">
            <a:hlinkClick r:id="" action="ppaction://noaction">
              <a:snd r:embed="rId6" name="8.3.2.6 Slide 6 1 .wav"/>
            </a:hlinkClick>
            <a:extLst>
              <a:ext uri="{FF2B5EF4-FFF2-40B4-BE49-F238E27FC236}">
                <a16:creationId xmlns:a16="http://schemas.microsoft.com/office/drawing/2014/main" id="{64724006-38C7-4538-A75D-A7326422F378}"/>
              </a:ext>
            </a:extLst>
          </p:cNvPr>
          <p:cNvSpPr/>
          <p:nvPr/>
        </p:nvSpPr>
        <p:spPr>
          <a:xfrm>
            <a:off x="182311" y="1424392"/>
            <a:ext cx="396000" cy="396000"/>
          </a:xfrm>
          <a:prstGeom prst="rect">
            <a:avLst/>
          </a:prstGeom>
          <a:solidFill>
            <a:srgbClr val="DAA52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1</a:t>
            </a:r>
          </a:p>
        </p:txBody>
      </p:sp>
      <p:sp>
        <p:nvSpPr>
          <p:cNvPr id="9" name="Rectangle 8">
            <a:hlinkClick r:id="" action="ppaction://noaction">
              <a:snd r:embed="rId7" name="8.3.2.6 Slide 6 2 .wav"/>
            </a:hlinkClick>
            <a:extLst>
              <a:ext uri="{FF2B5EF4-FFF2-40B4-BE49-F238E27FC236}">
                <a16:creationId xmlns:a16="http://schemas.microsoft.com/office/drawing/2014/main" id="{D06ED0F9-E96D-4037-AEFB-3B90E2DCD780}"/>
              </a:ext>
            </a:extLst>
          </p:cNvPr>
          <p:cNvSpPr/>
          <p:nvPr/>
        </p:nvSpPr>
        <p:spPr>
          <a:xfrm>
            <a:off x="182311" y="1914717"/>
            <a:ext cx="396000" cy="396000"/>
          </a:xfrm>
          <a:prstGeom prst="rect">
            <a:avLst/>
          </a:prstGeom>
          <a:solidFill>
            <a:srgbClr val="DAA52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2</a:t>
            </a:r>
          </a:p>
        </p:txBody>
      </p:sp>
      <p:sp>
        <p:nvSpPr>
          <p:cNvPr id="10" name="Rectangle 9">
            <a:hlinkClick r:id="" action="ppaction://noaction">
              <a:snd r:embed="rId8" name="8.3.2.6 Slide 6 3.wav"/>
            </a:hlinkClick>
            <a:extLst>
              <a:ext uri="{FF2B5EF4-FFF2-40B4-BE49-F238E27FC236}">
                <a16:creationId xmlns:a16="http://schemas.microsoft.com/office/drawing/2014/main" id="{EA9F1F74-03FF-40D2-B1C0-13AACFA0FBEB}"/>
              </a:ext>
            </a:extLst>
          </p:cNvPr>
          <p:cNvSpPr/>
          <p:nvPr/>
        </p:nvSpPr>
        <p:spPr>
          <a:xfrm>
            <a:off x="182311" y="2405042"/>
            <a:ext cx="396000" cy="396000"/>
          </a:xfrm>
          <a:prstGeom prst="rect">
            <a:avLst/>
          </a:prstGeom>
          <a:solidFill>
            <a:srgbClr val="DAA52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3</a:t>
            </a:r>
          </a:p>
        </p:txBody>
      </p:sp>
      <p:sp>
        <p:nvSpPr>
          <p:cNvPr id="11" name="Rectangle 10">
            <a:hlinkClick r:id="" action="ppaction://noaction">
              <a:snd r:embed="rId9" name="8.3.2.6 Slide 6 4.wav"/>
            </a:hlinkClick>
            <a:extLst>
              <a:ext uri="{FF2B5EF4-FFF2-40B4-BE49-F238E27FC236}">
                <a16:creationId xmlns:a16="http://schemas.microsoft.com/office/drawing/2014/main" id="{C67B6B6D-3943-4679-80DE-0A78A2678FCF}"/>
              </a:ext>
            </a:extLst>
          </p:cNvPr>
          <p:cNvSpPr/>
          <p:nvPr/>
        </p:nvSpPr>
        <p:spPr>
          <a:xfrm>
            <a:off x="182311" y="2895367"/>
            <a:ext cx="396000" cy="396000"/>
          </a:xfrm>
          <a:prstGeom prst="rect">
            <a:avLst/>
          </a:prstGeom>
          <a:solidFill>
            <a:srgbClr val="DAA52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4</a:t>
            </a:r>
          </a:p>
        </p:txBody>
      </p:sp>
      <p:sp>
        <p:nvSpPr>
          <p:cNvPr id="12" name="Rectangle 11">
            <a:hlinkClick r:id="" action="ppaction://noaction">
              <a:snd r:embed="rId10" name="8.3.2.6 Slide 6 5.wav"/>
            </a:hlinkClick>
            <a:extLst>
              <a:ext uri="{FF2B5EF4-FFF2-40B4-BE49-F238E27FC236}">
                <a16:creationId xmlns:a16="http://schemas.microsoft.com/office/drawing/2014/main" id="{1CDC0CB4-FEF8-4DF0-BB0E-0DAC49BBAFFA}"/>
              </a:ext>
            </a:extLst>
          </p:cNvPr>
          <p:cNvSpPr/>
          <p:nvPr/>
        </p:nvSpPr>
        <p:spPr>
          <a:xfrm>
            <a:off x="182311" y="3385692"/>
            <a:ext cx="396000" cy="396000"/>
          </a:xfrm>
          <a:prstGeom prst="rect">
            <a:avLst/>
          </a:prstGeom>
          <a:solidFill>
            <a:srgbClr val="DAA52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5</a:t>
            </a:r>
          </a:p>
        </p:txBody>
      </p:sp>
      <p:sp>
        <p:nvSpPr>
          <p:cNvPr id="15" name="Rectangle 14">
            <a:hlinkClick r:id="" action="ppaction://noaction">
              <a:snd r:embed="rId11" name="8.3.2.6 Slide 6 6.wav"/>
            </a:hlinkClick>
            <a:extLst>
              <a:ext uri="{FF2B5EF4-FFF2-40B4-BE49-F238E27FC236}">
                <a16:creationId xmlns:a16="http://schemas.microsoft.com/office/drawing/2014/main" id="{7D63CA5C-ECF1-436B-B152-703B0F0A3077}"/>
              </a:ext>
            </a:extLst>
          </p:cNvPr>
          <p:cNvSpPr/>
          <p:nvPr/>
        </p:nvSpPr>
        <p:spPr>
          <a:xfrm>
            <a:off x="182311" y="3876016"/>
            <a:ext cx="396000" cy="396000"/>
          </a:xfrm>
          <a:prstGeom prst="rect">
            <a:avLst/>
          </a:prstGeom>
          <a:solidFill>
            <a:srgbClr val="DAA52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6</a:t>
            </a:r>
          </a:p>
        </p:txBody>
      </p:sp>
      <p:sp>
        <p:nvSpPr>
          <p:cNvPr id="17" name="Rectangle 16">
            <a:hlinkClick r:id="" action="ppaction://noaction">
              <a:snd r:embed="rId12" name="8.3.2.6 Slide 6 7.wav"/>
            </a:hlinkClick>
            <a:extLst>
              <a:ext uri="{FF2B5EF4-FFF2-40B4-BE49-F238E27FC236}">
                <a16:creationId xmlns:a16="http://schemas.microsoft.com/office/drawing/2014/main" id="{B9908BD7-4F66-410F-972F-C2B2FC9C135B}"/>
              </a:ext>
            </a:extLst>
          </p:cNvPr>
          <p:cNvSpPr/>
          <p:nvPr/>
        </p:nvSpPr>
        <p:spPr>
          <a:xfrm>
            <a:off x="6149405" y="3859778"/>
            <a:ext cx="396000" cy="396000"/>
          </a:xfrm>
          <a:prstGeom prst="rect">
            <a:avLst/>
          </a:prstGeom>
          <a:solidFill>
            <a:srgbClr val="DAA52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7</a:t>
            </a:r>
          </a:p>
        </p:txBody>
      </p:sp>
      <p:sp>
        <p:nvSpPr>
          <p:cNvPr id="19" name="Rectangle 18">
            <a:hlinkClick r:id="" action="ppaction://noaction">
              <a:snd r:embed="rId13" name="8.3.2.6 Slide 6 8.wav"/>
            </a:hlinkClick>
            <a:extLst>
              <a:ext uri="{FF2B5EF4-FFF2-40B4-BE49-F238E27FC236}">
                <a16:creationId xmlns:a16="http://schemas.microsoft.com/office/drawing/2014/main" id="{07FAC46A-EA5A-40A6-9C54-734EAA4877FF}"/>
              </a:ext>
            </a:extLst>
          </p:cNvPr>
          <p:cNvSpPr/>
          <p:nvPr/>
        </p:nvSpPr>
        <p:spPr>
          <a:xfrm>
            <a:off x="6149405" y="4350103"/>
            <a:ext cx="396000" cy="396000"/>
          </a:xfrm>
          <a:prstGeom prst="rect">
            <a:avLst/>
          </a:prstGeom>
          <a:solidFill>
            <a:srgbClr val="DAA52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8</a:t>
            </a:r>
          </a:p>
        </p:txBody>
      </p:sp>
      <p:sp>
        <p:nvSpPr>
          <p:cNvPr id="20" name="Rectangle 19">
            <a:hlinkClick r:id="" action="ppaction://noaction">
              <a:snd r:embed="rId14" name="8.3.2.6 Slide 6 9.wav"/>
            </a:hlinkClick>
            <a:extLst>
              <a:ext uri="{FF2B5EF4-FFF2-40B4-BE49-F238E27FC236}">
                <a16:creationId xmlns:a16="http://schemas.microsoft.com/office/drawing/2014/main" id="{04453FBA-AC85-49E7-B506-BD13049FF22A}"/>
              </a:ext>
            </a:extLst>
          </p:cNvPr>
          <p:cNvSpPr/>
          <p:nvPr/>
        </p:nvSpPr>
        <p:spPr>
          <a:xfrm>
            <a:off x="6149405" y="4840428"/>
            <a:ext cx="396000" cy="396000"/>
          </a:xfrm>
          <a:prstGeom prst="rect">
            <a:avLst/>
          </a:prstGeom>
          <a:solidFill>
            <a:srgbClr val="DAA52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9</a:t>
            </a:r>
          </a:p>
        </p:txBody>
      </p:sp>
      <p:sp>
        <p:nvSpPr>
          <p:cNvPr id="21" name="Rectangle 20">
            <a:hlinkClick r:id="" action="ppaction://noaction">
              <a:snd r:embed="rId15" name="8.3.2.6 Slide 6 10.wav"/>
            </a:hlinkClick>
            <a:extLst>
              <a:ext uri="{FF2B5EF4-FFF2-40B4-BE49-F238E27FC236}">
                <a16:creationId xmlns:a16="http://schemas.microsoft.com/office/drawing/2014/main" id="{F7EBEB1C-0D63-4499-9C3B-39F8101716D0}"/>
              </a:ext>
            </a:extLst>
          </p:cNvPr>
          <p:cNvSpPr/>
          <p:nvPr/>
        </p:nvSpPr>
        <p:spPr>
          <a:xfrm>
            <a:off x="6149405" y="5330753"/>
            <a:ext cx="396000" cy="396000"/>
          </a:xfrm>
          <a:prstGeom prst="rect">
            <a:avLst/>
          </a:prstGeom>
          <a:solidFill>
            <a:srgbClr val="DAA52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b="1" dirty="0"/>
              <a:t>10</a:t>
            </a:r>
            <a:endParaRPr lang="fr-FR" sz="2000" b="1" dirty="0"/>
          </a:p>
        </p:txBody>
      </p:sp>
      <p:sp>
        <p:nvSpPr>
          <p:cNvPr id="22" name="Rectangle 21">
            <a:hlinkClick r:id="" action="ppaction://noaction">
              <a:snd r:embed="rId16" name="8.3.2.6 Slide 6 11.wav"/>
            </a:hlinkClick>
            <a:extLst>
              <a:ext uri="{FF2B5EF4-FFF2-40B4-BE49-F238E27FC236}">
                <a16:creationId xmlns:a16="http://schemas.microsoft.com/office/drawing/2014/main" id="{348F54E1-3B95-415A-9FE5-06E77E853665}"/>
              </a:ext>
            </a:extLst>
          </p:cNvPr>
          <p:cNvSpPr/>
          <p:nvPr/>
        </p:nvSpPr>
        <p:spPr>
          <a:xfrm>
            <a:off x="6149405" y="5821077"/>
            <a:ext cx="396000" cy="396000"/>
          </a:xfrm>
          <a:prstGeom prst="rect">
            <a:avLst/>
          </a:prstGeom>
          <a:solidFill>
            <a:srgbClr val="DAA52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b="1" dirty="0"/>
              <a:t>11</a:t>
            </a:r>
            <a:endParaRPr lang="fr-FR" sz="2000" b="1" dirty="0"/>
          </a:p>
        </p:txBody>
      </p:sp>
      <p:sp>
        <p:nvSpPr>
          <p:cNvPr id="23" name="Speech Bubble: Rectangle with Corners Rounded 22">
            <a:extLst>
              <a:ext uri="{FF2B5EF4-FFF2-40B4-BE49-F238E27FC236}">
                <a16:creationId xmlns:a16="http://schemas.microsoft.com/office/drawing/2014/main" id="{2FD01722-4DBD-405C-8438-DC9821392B38}"/>
              </a:ext>
            </a:extLst>
          </p:cNvPr>
          <p:cNvSpPr/>
          <p:nvPr/>
        </p:nvSpPr>
        <p:spPr>
          <a:xfrm>
            <a:off x="6807200" y="1967485"/>
            <a:ext cx="3262351" cy="1411644"/>
          </a:xfrm>
          <a:prstGeom prst="wedgeRoundRectCallout">
            <a:avLst>
              <a:gd name="adj1" fmla="val -33496"/>
              <a:gd name="adj2" fmla="val 71648"/>
              <a:gd name="adj3" fmla="val 16667"/>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dirty="0" err="1"/>
              <a:t>eine</a:t>
            </a:r>
            <a:r>
              <a:rPr lang="fr-FR" i="1" dirty="0"/>
              <a:t> </a:t>
            </a:r>
            <a:r>
              <a:rPr lang="fr-FR" i="1" dirty="0" err="1"/>
              <a:t>Ausbildung</a:t>
            </a:r>
            <a:r>
              <a:rPr lang="fr-FR" i="1" dirty="0"/>
              <a:t> </a:t>
            </a:r>
            <a:r>
              <a:rPr lang="fr-FR" b="1" i="1" dirty="0" err="1"/>
              <a:t>zur</a:t>
            </a:r>
            <a:r>
              <a:rPr lang="fr-FR" b="1" i="1" dirty="0"/>
              <a:t>/</a:t>
            </a:r>
            <a:r>
              <a:rPr lang="fr-FR" b="1" i="1" dirty="0" err="1"/>
              <a:t>zum</a:t>
            </a:r>
            <a:r>
              <a:rPr lang="fr-FR" b="1" i="1" dirty="0"/>
              <a:t> </a:t>
            </a:r>
            <a:r>
              <a:rPr lang="fr-FR" dirty="0"/>
              <a:t>(+ job </a:t>
            </a:r>
            <a:r>
              <a:rPr lang="fr-FR" dirty="0" err="1"/>
              <a:t>title</a:t>
            </a:r>
            <a:r>
              <a:rPr lang="fr-FR" dirty="0"/>
              <a:t>) </a:t>
            </a:r>
            <a:r>
              <a:rPr lang="fr-FR" i="1" dirty="0" err="1"/>
              <a:t>machen</a:t>
            </a:r>
            <a:r>
              <a:rPr lang="fr-FR" dirty="0"/>
              <a:t> </a:t>
            </a:r>
          </a:p>
          <a:p>
            <a:pPr algn="ctr"/>
            <a:r>
              <a:rPr lang="en-GB" dirty="0">
                <a:solidFill>
                  <a:schemeClr val="bg1"/>
                </a:solidFill>
              </a:rPr>
              <a:t>–</a:t>
            </a:r>
            <a:r>
              <a:rPr lang="fr-FR" dirty="0"/>
              <a:t> to do training to </a:t>
            </a:r>
            <a:r>
              <a:rPr lang="fr-FR" dirty="0" err="1"/>
              <a:t>be</a:t>
            </a:r>
            <a:r>
              <a:rPr lang="fr-FR" dirty="0"/>
              <a:t> a …</a:t>
            </a:r>
          </a:p>
        </p:txBody>
      </p:sp>
      <p:sp>
        <p:nvSpPr>
          <p:cNvPr id="7" name="Rectangle 6">
            <a:extLst>
              <a:ext uri="{FF2B5EF4-FFF2-40B4-BE49-F238E27FC236}">
                <a16:creationId xmlns:a16="http://schemas.microsoft.com/office/drawing/2014/main" id="{7C288889-B09F-4297-B744-6A4575EDAB00}"/>
              </a:ext>
            </a:extLst>
          </p:cNvPr>
          <p:cNvSpPr/>
          <p:nvPr/>
        </p:nvSpPr>
        <p:spPr>
          <a:xfrm>
            <a:off x="940451" y="1529545"/>
            <a:ext cx="2154477" cy="3049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8F9E350F-EEC7-4F95-B486-37B4AF40654A}"/>
              </a:ext>
            </a:extLst>
          </p:cNvPr>
          <p:cNvSpPr/>
          <p:nvPr/>
        </p:nvSpPr>
        <p:spPr>
          <a:xfrm>
            <a:off x="3582982" y="1477159"/>
            <a:ext cx="2154477" cy="369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9D2C3F20-236D-45AC-A880-0156BE5D0138}"/>
              </a:ext>
            </a:extLst>
          </p:cNvPr>
          <p:cNvSpPr/>
          <p:nvPr/>
        </p:nvSpPr>
        <p:spPr>
          <a:xfrm>
            <a:off x="927448" y="1967485"/>
            <a:ext cx="2154477" cy="3694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89DE1C82-B248-4CBE-B678-2D729F3F2618}"/>
              </a:ext>
            </a:extLst>
          </p:cNvPr>
          <p:cNvSpPr/>
          <p:nvPr/>
        </p:nvSpPr>
        <p:spPr>
          <a:xfrm>
            <a:off x="3582982" y="1945336"/>
            <a:ext cx="2154477" cy="369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1711C746-5062-462D-8EE0-643949D17659}"/>
              </a:ext>
            </a:extLst>
          </p:cNvPr>
          <p:cNvSpPr/>
          <p:nvPr/>
        </p:nvSpPr>
        <p:spPr>
          <a:xfrm>
            <a:off x="927448" y="2405425"/>
            <a:ext cx="2154477" cy="421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93D4CB2A-E9AB-4BFE-94CF-52A659C5C32E}"/>
              </a:ext>
            </a:extLst>
          </p:cNvPr>
          <p:cNvSpPr/>
          <p:nvPr/>
        </p:nvSpPr>
        <p:spPr>
          <a:xfrm>
            <a:off x="3582982" y="2431616"/>
            <a:ext cx="2154477" cy="3694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82309589-65DF-4805-816A-AA964408408D}"/>
              </a:ext>
            </a:extLst>
          </p:cNvPr>
          <p:cNvSpPr/>
          <p:nvPr/>
        </p:nvSpPr>
        <p:spPr>
          <a:xfrm>
            <a:off x="940450" y="2881619"/>
            <a:ext cx="2154477" cy="409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F9DAA170-3E74-47DE-B630-82ADE747AE3D}"/>
              </a:ext>
            </a:extLst>
          </p:cNvPr>
          <p:cNvSpPr/>
          <p:nvPr/>
        </p:nvSpPr>
        <p:spPr>
          <a:xfrm>
            <a:off x="3366772" y="2943688"/>
            <a:ext cx="2627628" cy="3694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4B4D93DD-85C1-481D-A6E5-9F39E36ED81C}"/>
              </a:ext>
            </a:extLst>
          </p:cNvPr>
          <p:cNvSpPr/>
          <p:nvPr/>
        </p:nvSpPr>
        <p:spPr>
          <a:xfrm>
            <a:off x="927448" y="3357881"/>
            <a:ext cx="2154477" cy="45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42AB8BFC-3F0F-4B1B-9046-8C73BB2C49CF}"/>
              </a:ext>
            </a:extLst>
          </p:cNvPr>
          <p:cNvSpPr/>
          <p:nvPr/>
        </p:nvSpPr>
        <p:spPr>
          <a:xfrm>
            <a:off x="3582982" y="3357881"/>
            <a:ext cx="2154477" cy="45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F719A7AC-A532-4E5C-9154-63BB6F715FD4}"/>
              </a:ext>
            </a:extLst>
          </p:cNvPr>
          <p:cNvSpPr/>
          <p:nvPr/>
        </p:nvSpPr>
        <p:spPr>
          <a:xfrm>
            <a:off x="927448" y="3888457"/>
            <a:ext cx="2154477" cy="4018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A9A5D89A-B782-4DF5-841C-B043AB35EE29}"/>
              </a:ext>
            </a:extLst>
          </p:cNvPr>
          <p:cNvSpPr/>
          <p:nvPr/>
        </p:nvSpPr>
        <p:spPr>
          <a:xfrm>
            <a:off x="3582982" y="3888457"/>
            <a:ext cx="2154477" cy="4018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73B31E82-0447-4999-9BDA-2C379729B825}"/>
              </a:ext>
            </a:extLst>
          </p:cNvPr>
          <p:cNvSpPr/>
          <p:nvPr/>
        </p:nvSpPr>
        <p:spPr>
          <a:xfrm>
            <a:off x="6690167" y="3842315"/>
            <a:ext cx="2455921" cy="45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EC1D9229-2B8F-4256-ACCA-27219A65D3BD}"/>
              </a:ext>
            </a:extLst>
          </p:cNvPr>
          <p:cNvSpPr/>
          <p:nvPr/>
        </p:nvSpPr>
        <p:spPr>
          <a:xfrm>
            <a:off x="9647145" y="3842315"/>
            <a:ext cx="2154477" cy="45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05EA7861-01D4-4536-99D1-E020A0EABB7F}"/>
              </a:ext>
            </a:extLst>
          </p:cNvPr>
          <p:cNvSpPr/>
          <p:nvPr/>
        </p:nvSpPr>
        <p:spPr>
          <a:xfrm>
            <a:off x="6876390" y="4331266"/>
            <a:ext cx="2154477" cy="45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D4BAB287-95C3-405E-8CF6-55145A1547E0}"/>
              </a:ext>
            </a:extLst>
          </p:cNvPr>
          <p:cNvSpPr/>
          <p:nvPr/>
        </p:nvSpPr>
        <p:spPr>
          <a:xfrm>
            <a:off x="9531924" y="4331266"/>
            <a:ext cx="2154477" cy="45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5C3C9EC4-8F12-4E3A-ABCF-675C9043C054}"/>
              </a:ext>
            </a:extLst>
          </p:cNvPr>
          <p:cNvSpPr/>
          <p:nvPr/>
        </p:nvSpPr>
        <p:spPr>
          <a:xfrm>
            <a:off x="6807200" y="4818976"/>
            <a:ext cx="2154477" cy="45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B189AE1C-1712-40BA-BB22-68055E353EAC}"/>
              </a:ext>
            </a:extLst>
          </p:cNvPr>
          <p:cNvSpPr/>
          <p:nvPr/>
        </p:nvSpPr>
        <p:spPr>
          <a:xfrm>
            <a:off x="9462734" y="4818976"/>
            <a:ext cx="2154477" cy="45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E816C631-28C0-4D07-8593-C625546C1107}"/>
              </a:ext>
            </a:extLst>
          </p:cNvPr>
          <p:cNvSpPr/>
          <p:nvPr/>
        </p:nvSpPr>
        <p:spPr>
          <a:xfrm>
            <a:off x="6876390" y="5374638"/>
            <a:ext cx="2154477" cy="34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1B9BB19A-E142-4A8A-9DCB-B0F94037E54F}"/>
              </a:ext>
            </a:extLst>
          </p:cNvPr>
          <p:cNvSpPr/>
          <p:nvPr/>
        </p:nvSpPr>
        <p:spPr>
          <a:xfrm>
            <a:off x="9348731" y="5399718"/>
            <a:ext cx="2608595" cy="34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9340DAFB-EB04-458B-8DED-0C328ED1645D}"/>
              </a:ext>
            </a:extLst>
          </p:cNvPr>
          <p:cNvSpPr/>
          <p:nvPr/>
        </p:nvSpPr>
        <p:spPr>
          <a:xfrm>
            <a:off x="6869830" y="5809468"/>
            <a:ext cx="2154477" cy="4225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a16="http://schemas.microsoft.com/office/drawing/2014/main" id="{C2834C1D-5AB4-4459-90A7-653DF3F9665C}"/>
              </a:ext>
            </a:extLst>
          </p:cNvPr>
          <p:cNvSpPr/>
          <p:nvPr/>
        </p:nvSpPr>
        <p:spPr>
          <a:xfrm>
            <a:off x="9525364" y="5862244"/>
            <a:ext cx="2154477" cy="369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Speech Bubble: Rectangle with Corners Rounded 5">
            <a:extLst>
              <a:ext uri="{FF2B5EF4-FFF2-40B4-BE49-F238E27FC236}">
                <a16:creationId xmlns:a16="http://schemas.microsoft.com/office/drawing/2014/main" id="{21E4EA23-E51D-47C1-BDFC-7F7A0B929797}"/>
              </a:ext>
            </a:extLst>
          </p:cNvPr>
          <p:cNvSpPr/>
          <p:nvPr/>
        </p:nvSpPr>
        <p:spPr>
          <a:xfrm>
            <a:off x="1302511" y="4499455"/>
            <a:ext cx="3494762" cy="1559916"/>
          </a:xfrm>
          <a:prstGeom prst="wedgeRoundRectCallout">
            <a:avLst>
              <a:gd name="adj1" fmla="val -32930"/>
              <a:gd name="adj2" fmla="val -65926"/>
              <a:gd name="adj3" fmla="val 16667"/>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dirty="0" err="1"/>
              <a:t>Studieren</a:t>
            </a:r>
            <a:r>
              <a:rPr lang="fr-FR" dirty="0"/>
              <a:t> </a:t>
            </a:r>
            <a:r>
              <a:rPr lang="fr-FR" dirty="0" err="1"/>
              <a:t>specifically</a:t>
            </a:r>
            <a:r>
              <a:rPr lang="fr-FR" dirty="0"/>
              <a:t> </a:t>
            </a:r>
            <a:r>
              <a:rPr lang="fr-FR" dirty="0" err="1"/>
              <a:t>means</a:t>
            </a:r>
            <a:r>
              <a:rPr lang="fr-FR" dirty="0"/>
              <a:t> ‘to </a:t>
            </a:r>
            <a:r>
              <a:rPr lang="fr-FR" dirty="0" err="1"/>
              <a:t>study</a:t>
            </a:r>
            <a:r>
              <a:rPr lang="fr-FR" dirty="0"/>
              <a:t> </a:t>
            </a:r>
            <a:r>
              <a:rPr lang="fr-FR" b="1" dirty="0"/>
              <a:t>at </a:t>
            </a:r>
            <a:r>
              <a:rPr lang="fr-FR" b="1" dirty="0" err="1"/>
              <a:t>university</a:t>
            </a:r>
            <a:r>
              <a:rPr lang="fr-FR" dirty="0"/>
              <a:t>.’ To talk about </a:t>
            </a:r>
            <a:r>
              <a:rPr lang="fr-FR" dirty="0" err="1"/>
              <a:t>studying</a:t>
            </a:r>
            <a:r>
              <a:rPr lang="fr-FR" dirty="0"/>
              <a:t> a </a:t>
            </a:r>
            <a:r>
              <a:rPr lang="fr-FR" dirty="0" err="1"/>
              <a:t>subject</a:t>
            </a:r>
            <a:r>
              <a:rPr lang="fr-FR" dirty="0"/>
              <a:t> at </a:t>
            </a:r>
            <a:r>
              <a:rPr lang="fr-FR" dirty="0" err="1"/>
              <a:t>school</a:t>
            </a:r>
            <a:r>
              <a:rPr lang="fr-FR" dirty="0"/>
              <a:t> use ‘</a:t>
            </a:r>
            <a:r>
              <a:rPr lang="fr-FR" dirty="0" err="1"/>
              <a:t>lernen</a:t>
            </a:r>
            <a:r>
              <a:rPr lang="fr-FR" dirty="0"/>
              <a:t>’.</a:t>
            </a:r>
          </a:p>
        </p:txBody>
      </p:sp>
      <p:sp>
        <p:nvSpPr>
          <p:cNvPr id="45" name="Speech Bubble: Rectangle with Corners Rounded 44">
            <a:extLst>
              <a:ext uri="{FF2B5EF4-FFF2-40B4-BE49-F238E27FC236}">
                <a16:creationId xmlns:a16="http://schemas.microsoft.com/office/drawing/2014/main" id="{562C8FB1-DB14-403C-A678-7AEB84FE099D}"/>
              </a:ext>
            </a:extLst>
          </p:cNvPr>
          <p:cNvSpPr/>
          <p:nvPr/>
        </p:nvSpPr>
        <p:spPr>
          <a:xfrm>
            <a:off x="8529344" y="4447409"/>
            <a:ext cx="3262351" cy="1411644"/>
          </a:xfrm>
          <a:prstGeom prst="wedgeRoundRectCallout">
            <a:avLst>
              <a:gd name="adj1" fmla="val -33496"/>
              <a:gd name="adj2" fmla="val 71648"/>
              <a:gd name="adj3" fmla="val 16667"/>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 </a:t>
            </a:r>
            <a:r>
              <a:rPr lang="fr-FR" dirty="0" err="1"/>
              <a:t>mein</a:t>
            </a:r>
            <a:r>
              <a:rPr lang="fr-FR" b="1" dirty="0" err="1"/>
              <a:t>er</a:t>
            </a:r>
            <a:r>
              <a:rPr lang="fr-FR" dirty="0"/>
              <a:t> </a:t>
            </a:r>
            <a:r>
              <a:rPr lang="fr-FR" dirty="0" err="1"/>
              <a:t>Freizeit</a:t>
            </a:r>
            <a:r>
              <a:rPr lang="fr-FR" dirty="0"/>
              <a:t> (R3)</a:t>
            </a:r>
            <a:br>
              <a:rPr lang="fr-FR" dirty="0"/>
            </a:br>
            <a:r>
              <a:rPr lang="en-GB" dirty="0">
                <a:solidFill>
                  <a:schemeClr val="bg1"/>
                </a:solidFill>
              </a:rPr>
              <a:t>–</a:t>
            </a:r>
            <a:r>
              <a:rPr lang="fr-FR" dirty="0"/>
              <a:t> in </a:t>
            </a:r>
            <a:r>
              <a:rPr lang="fr-FR" dirty="0" err="1"/>
              <a:t>my</a:t>
            </a:r>
            <a:r>
              <a:rPr lang="fr-FR" dirty="0"/>
              <a:t> free time</a:t>
            </a:r>
          </a:p>
        </p:txBody>
      </p:sp>
    </p:spTree>
    <p:extLst>
      <p:ext uri="{BB962C8B-B14F-4D97-AF65-F5344CB8AC3E}">
        <p14:creationId xmlns:p14="http://schemas.microsoft.com/office/powerpoint/2010/main" val="259685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6"/>
                                        </p:tgtEl>
                                      </p:cBhvr>
                                    </p:animEffect>
                                    <p:set>
                                      <p:cBhvr>
                                        <p:cTn id="22" dur="1" fill="hold">
                                          <p:stCondLst>
                                            <p:cond delay="499"/>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8"/>
                                        </p:tgtEl>
                                      </p:cBhvr>
                                    </p:animEffect>
                                    <p:set>
                                      <p:cBhvr>
                                        <p:cTn id="32" dur="1" fill="hold">
                                          <p:stCondLst>
                                            <p:cond delay="499"/>
                                          </p:stCondLst>
                                        </p:cTn>
                                        <p:tgtEl>
                                          <p:spTgt spid="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30"/>
                                        </p:tgtEl>
                                      </p:cBhvr>
                                    </p:animEffect>
                                    <p:set>
                                      <p:cBhvr>
                                        <p:cTn id="42" dur="1" fill="hold">
                                          <p:stCondLst>
                                            <p:cond delay="499"/>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32"/>
                                        </p:tgtEl>
                                      </p:cBhvr>
                                    </p:animEffect>
                                    <p:set>
                                      <p:cBhvr>
                                        <p:cTn id="52" dur="1" fill="hold">
                                          <p:stCondLst>
                                            <p:cond delay="499"/>
                                          </p:stCondLst>
                                        </p:cTn>
                                        <p:tgtEl>
                                          <p:spTgt spid="3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33"/>
                                        </p:tgtEl>
                                      </p:cBhvr>
                                    </p:animEffect>
                                    <p:set>
                                      <p:cBhvr>
                                        <p:cTn id="57" dur="1" fill="hold">
                                          <p:stCondLst>
                                            <p:cond delay="499"/>
                                          </p:stCondLst>
                                        </p:cTn>
                                        <p:tgtEl>
                                          <p:spTgt spid="33"/>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34"/>
                                        </p:tgtEl>
                                      </p:cBhvr>
                                    </p:animEffect>
                                    <p:set>
                                      <p:cBhvr>
                                        <p:cTn id="62" dur="1" fill="hold">
                                          <p:stCondLst>
                                            <p:cond delay="499"/>
                                          </p:stCondLst>
                                        </p:cTn>
                                        <p:tgtEl>
                                          <p:spTgt spid="3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36"/>
                                        </p:tgtEl>
                                      </p:cBhvr>
                                    </p:animEffect>
                                    <p:set>
                                      <p:cBhvr>
                                        <p:cTn id="72" dur="1" fill="hold">
                                          <p:stCondLst>
                                            <p:cond delay="499"/>
                                          </p:stCondLst>
                                        </p:cTn>
                                        <p:tgtEl>
                                          <p:spTgt spid="3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37"/>
                                        </p:tgtEl>
                                      </p:cBhvr>
                                    </p:animEffect>
                                    <p:set>
                                      <p:cBhvr>
                                        <p:cTn id="77" dur="1" fill="hold">
                                          <p:stCondLst>
                                            <p:cond delay="499"/>
                                          </p:stCondLst>
                                        </p:cTn>
                                        <p:tgtEl>
                                          <p:spTgt spid="37"/>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0" nodeType="clickEffect">
                                  <p:stCondLst>
                                    <p:cond delay="0"/>
                                  </p:stCondLst>
                                  <p:childTnLst>
                                    <p:animEffect transition="out" filter="fade">
                                      <p:cBhvr>
                                        <p:cTn id="81" dur="500"/>
                                        <p:tgtEl>
                                          <p:spTgt spid="38"/>
                                        </p:tgtEl>
                                      </p:cBhvr>
                                    </p:animEffect>
                                    <p:set>
                                      <p:cBhvr>
                                        <p:cTn id="82" dur="1" fill="hold">
                                          <p:stCondLst>
                                            <p:cond delay="499"/>
                                          </p:stCondLst>
                                        </p:cTn>
                                        <p:tgtEl>
                                          <p:spTgt spid="3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39"/>
                                        </p:tgtEl>
                                      </p:cBhvr>
                                    </p:animEffect>
                                    <p:set>
                                      <p:cBhvr>
                                        <p:cTn id="87" dur="1" fill="hold">
                                          <p:stCondLst>
                                            <p:cond delay="499"/>
                                          </p:stCondLst>
                                        </p:cTn>
                                        <p:tgtEl>
                                          <p:spTgt spid="39"/>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40"/>
                                        </p:tgtEl>
                                      </p:cBhvr>
                                    </p:animEffect>
                                    <p:set>
                                      <p:cBhvr>
                                        <p:cTn id="92" dur="1" fill="hold">
                                          <p:stCondLst>
                                            <p:cond delay="499"/>
                                          </p:stCondLst>
                                        </p:cTn>
                                        <p:tgtEl>
                                          <p:spTgt spid="4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41"/>
                                        </p:tgtEl>
                                      </p:cBhvr>
                                    </p:animEffect>
                                    <p:set>
                                      <p:cBhvr>
                                        <p:cTn id="97" dur="1" fill="hold">
                                          <p:stCondLst>
                                            <p:cond delay="499"/>
                                          </p:stCondLst>
                                        </p:cTn>
                                        <p:tgtEl>
                                          <p:spTgt spid="41"/>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0" nodeType="clickEffect">
                                  <p:stCondLst>
                                    <p:cond delay="0"/>
                                  </p:stCondLst>
                                  <p:childTnLst>
                                    <p:animEffect transition="out" filter="fade">
                                      <p:cBhvr>
                                        <p:cTn id="101" dur="500"/>
                                        <p:tgtEl>
                                          <p:spTgt spid="42"/>
                                        </p:tgtEl>
                                      </p:cBhvr>
                                    </p:animEffect>
                                    <p:set>
                                      <p:cBhvr>
                                        <p:cTn id="102" dur="1" fill="hold">
                                          <p:stCondLst>
                                            <p:cond delay="499"/>
                                          </p:stCondLst>
                                        </p:cTn>
                                        <p:tgtEl>
                                          <p:spTgt spid="4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0" nodeType="clickEffect">
                                  <p:stCondLst>
                                    <p:cond delay="0"/>
                                  </p:stCondLst>
                                  <p:childTnLst>
                                    <p:animEffect transition="out" filter="fade">
                                      <p:cBhvr>
                                        <p:cTn id="106" dur="500"/>
                                        <p:tgtEl>
                                          <p:spTgt spid="43"/>
                                        </p:tgtEl>
                                      </p:cBhvr>
                                    </p:animEffect>
                                    <p:set>
                                      <p:cBhvr>
                                        <p:cTn id="107" dur="1" fill="hold">
                                          <p:stCondLst>
                                            <p:cond delay="499"/>
                                          </p:stCondLst>
                                        </p:cTn>
                                        <p:tgtEl>
                                          <p:spTgt spid="43"/>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44"/>
                                        </p:tgtEl>
                                      </p:cBhvr>
                                    </p:animEffect>
                                    <p:set>
                                      <p:cBhvr>
                                        <p:cTn id="112" dur="1" fill="hold">
                                          <p:stCondLst>
                                            <p:cond delay="499"/>
                                          </p:stCondLst>
                                        </p:cTn>
                                        <p:tgtEl>
                                          <p:spTgt spid="44"/>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6"/>
                                        </p:tgtEl>
                                        <p:attrNameLst>
                                          <p:attrName>style.visibility</p:attrName>
                                        </p:attrNameLst>
                                      </p:cBhvr>
                                      <p:to>
                                        <p:strVal val="visible"/>
                                      </p:to>
                                    </p:set>
                                    <p:animEffect transition="in" filter="fade">
                                      <p:cBhvr>
                                        <p:cTn id="117" dur="500"/>
                                        <p:tgtEl>
                                          <p:spTgt spid="6"/>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23"/>
                                        </p:tgtEl>
                                        <p:attrNameLst>
                                          <p:attrName>style.visibility</p:attrName>
                                        </p:attrNameLst>
                                      </p:cBhvr>
                                      <p:to>
                                        <p:strVal val="visible"/>
                                      </p:to>
                                    </p:set>
                                    <p:animEffect transition="in" filter="fade">
                                      <p:cBhvr>
                                        <p:cTn id="122" dur="500"/>
                                        <p:tgtEl>
                                          <p:spTgt spid="23"/>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45"/>
                                        </p:tgtEl>
                                        <p:attrNameLst>
                                          <p:attrName>style.visibility</p:attrName>
                                        </p:attrNameLst>
                                      </p:cBhvr>
                                      <p:to>
                                        <p:strVal val="visible"/>
                                      </p:to>
                                    </p:set>
                                    <p:animEffect transition="in" filter="fade">
                                      <p:cBhvr>
                                        <p:cTn id="12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6" grpId="0"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FF2B5EF4-FFF2-40B4-BE49-F238E27FC236}">
                <a16:creationId xmlns:a16="http://schemas.microsoft.com/office/drawing/2014/main" id="{392EA25A-A475-4F16-B092-C5B1A321D6B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4" name="Title 3">
            <a:extLst>
              <a:ext uri="{FF2B5EF4-FFF2-40B4-BE49-F238E27FC236}">
                <a16:creationId xmlns:a16="http://schemas.microsoft.com/office/drawing/2014/main" id="{2B9891B0-4EB2-4AD4-AED0-8A90C541FF03}"/>
              </a:ext>
            </a:extLst>
          </p:cNvPr>
          <p:cNvSpPr txBox="1">
            <a:spLocks/>
          </p:cNvSpPr>
          <p:nvPr/>
        </p:nvSpPr>
        <p:spPr>
          <a:xfrm>
            <a:off x="0" y="294041"/>
            <a:ext cx="6690167"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Neue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Wörter</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verstehen</a:t>
            </a:r>
          </a:p>
        </p:txBody>
      </p:sp>
      <p:sp>
        <p:nvSpPr>
          <p:cNvPr id="18" name="Rounded Rectangle 11">
            <a:extLst>
              <a:ext uri="{FF2B5EF4-FFF2-40B4-BE49-F238E27FC236}">
                <a16:creationId xmlns:a16="http://schemas.microsoft.com/office/drawing/2014/main" id="{F6B69FD7-307A-4136-AC47-7CF479920F3D}"/>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6BD79460-3092-4A66-A8D9-777FC4B669A5}"/>
              </a:ext>
            </a:extLst>
          </p:cNvPr>
          <p:cNvSpPr txBox="1"/>
          <p:nvPr/>
        </p:nvSpPr>
        <p:spPr>
          <a:xfrm>
            <a:off x="0" y="3877711"/>
            <a:ext cx="12192000"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AT" sz="6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träumen</a:t>
            </a:r>
            <a:endParaRPr kumimoji="0" lang="fr-FR" sz="6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Speech Bubble: Rectangle with Corners Rounded 45">
            <a:extLst>
              <a:ext uri="{FF2B5EF4-FFF2-40B4-BE49-F238E27FC236}">
                <a16:creationId xmlns:a16="http://schemas.microsoft.com/office/drawing/2014/main" id="{BAB561E3-24E7-4ECE-981A-7EDA867FF6F6}"/>
              </a:ext>
            </a:extLst>
          </p:cNvPr>
          <p:cNvSpPr/>
          <p:nvPr/>
        </p:nvSpPr>
        <p:spPr>
          <a:xfrm>
            <a:off x="535258" y="1724847"/>
            <a:ext cx="3058147" cy="1592007"/>
          </a:xfrm>
          <a:prstGeom prst="wedgeRoundRectCallout">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What kind of word ends in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7" name="Speech Bubble: Rectangle with Corners Rounded 46">
            <a:extLst>
              <a:ext uri="{FF2B5EF4-FFF2-40B4-BE49-F238E27FC236}">
                <a16:creationId xmlns:a16="http://schemas.microsoft.com/office/drawing/2014/main" id="{A63F6CDD-8110-4D4D-A1D9-0B8547D71F97}"/>
              </a:ext>
            </a:extLst>
          </p:cNvPr>
          <p:cNvSpPr/>
          <p:nvPr/>
        </p:nvSpPr>
        <p:spPr>
          <a:xfrm>
            <a:off x="4566926" y="1724846"/>
            <a:ext cx="3058147" cy="1592007"/>
          </a:xfrm>
          <a:prstGeom prst="wedgeRoundRectCallout">
            <a:avLst/>
          </a:prstGeom>
          <a:solidFill>
            <a:srgbClr val="DAA520"/>
          </a:solidFill>
          <a:ln w="19050">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a:solidFill>
                  <a:prstClr val="white"/>
                </a:solidFill>
              </a:rPr>
              <a:t>Was </a:t>
            </a:r>
            <a:r>
              <a:rPr lang="en-GB" sz="2200" dirty="0" err="1">
                <a:solidFill>
                  <a:prstClr val="white"/>
                </a:solidFill>
              </a:rPr>
              <a:t>heißt</a:t>
            </a:r>
            <a:r>
              <a:rPr lang="en-GB" sz="2200" dirty="0">
                <a:solidFill>
                  <a:prstClr val="white"/>
                </a:solidFill>
              </a:rPr>
              <a:t> ‘der </a:t>
            </a:r>
            <a:r>
              <a:rPr lang="en-GB" sz="2200" dirty="0" err="1">
                <a:solidFill>
                  <a:prstClr val="white"/>
                </a:solidFill>
              </a:rPr>
              <a:t>Traum</a:t>
            </a:r>
            <a:r>
              <a:rPr lang="en-GB" sz="2200" dirty="0">
                <a:solidFill>
                  <a:prstClr val="white"/>
                </a:solidFill>
              </a:rPr>
              <a:t>’?</a:t>
            </a:r>
          </a:p>
        </p:txBody>
      </p:sp>
      <p:sp>
        <p:nvSpPr>
          <p:cNvPr id="48" name="Speech Bubble: Rectangle with Corners Rounded 47">
            <a:extLst>
              <a:ext uri="{FF2B5EF4-FFF2-40B4-BE49-F238E27FC236}">
                <a16:creationId xmlns:a16="http://schemas.microsoft.com/office/drawing/2014/main" id="{2AE7F40B-65C0-4CED-88FB-926978994EB9}"/>
              </a:ext>
            </a:extLst>
          </p:cNvPr>
          <p:cNvSpPr/>
          <p:nvPr/>
        </p:nvSpPr>
        <p:spPr>
          <a:xfrm>
            <a:off x="8598594" y="1724845"/>
            <a:ext cx="3058147" cy="1592007"/>
          </a:xfrm>
          <a:prstGeom prst="wedgeRoundRectCallout">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This is an example of a noun-verb</a:t>
            </a:r>
            <a:r>
              <a:rPr kumimoji="0" lang="en-GB" sz="2200" b="0" i="0" u="none" strike="noStrike" kern="1200" cap="none" spc="0" normalizeH="0" noProof="0" dirty="0">
                <a:ln>
                  <a:noFill/>
                </a:ln>
                <a:solidFill>
                  <a:prstClr val="white"/>
                </a:solidFill>
                <a:effectLst/>
                <a:uLnTx/>
                <a:uFillTx/>
                <a:latin typeface="Century Gothic" panose="020F0302020204030204"/>
                <a:ea typeface="+mn-ea"/>
                <a:cs typeface="+mn-cs"/>
              </a:rPr>
              <a:t> pair where verb stem = noun.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2" name="TextBox 1">
            <a:extLst>
              <a:ext uri="{FF2B5EF4-FFF2-40B4-BE49-F238E27FC236}">
                <a16:creationId xmlns:a16="http://schemas.microsoft.com/office/drawing/2014/main" id="{CAA6704F-8917-4AF5-8EDC-8F0C4F90C4FC}"/>
              </a:ext>
            </a:extLst>
          </p:cNvPr>
          <p:cNvSpPr txBox="1"/>
          <p:nvPr/>
        </p:nvSpPr>
        <p:spPr>
          <a:xfrm>
            <a:off x="2486722" y="4985707"/>
            <a:ext cx="7181385" cy="584775"/>
          </a:xfrm>
          <a:prstGeom prst="rect">
            <a:avLst/>
          </a:prstGeom>
          <a:noFill/>
        </p:spPr>
        <p:txBody>
          <a:bodyPr wrap="square" rtlCol="0">
            <a:spAutoFit/>
          </a:bodyPr>
          <a:lstStyle/>
          <a:p>
            <a:pPr algn="ctr"/>
            <a:r>
              <a:rPr lang="en-GB" sz="3200" dirty="0">
                <a:solidFill>
                  <a:schemeClr val="accent5">
                    <a:lumMod val="50000"/>
                  </a:schemeClr>
                </a:solidFill>
              </a:rPr>
              <a:t>to dream, dreaming</a:t>
            </a:r>
            <a:endParaRPr lang="fr-FR" sz="3200" dirty="0">
              <a:solidFill>
                <a:schemeClr val="accent5">
                  <a:lumMod val="50000"/>
                </a:schemeClr>
              </a:solidFill>
            </a:endParaRPr>
          </a:p>
        </p:txBody>
      </p:sp>
      <p:pic>
        <p:nvPicPr>
          <p:cNvPr id="1026" name="Picture 2" descr="Sleep, Bed, Dream, Thought Bubble, Icon">
            <a:extLst>
              <a:ext uri="{FF2B5EF4-FFF2-40B4-BE49-F238E27FC236}">
                <a16:creationId xmlns:a16="http://schemas.microsoft.com/office/drawing/2014/main" id="{FF59655C-8E7D-4FF8-827E-105E50A03F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7400" y="4431709"/>
            <a:ext cx="1481138" cy="161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57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FF2B5EF4-FFF2-40B4-BE49-F238E27FC236}">
                <a16:creationId xmlns:a16="http://schemas.microsoft.com/office/drawing/2014/main" id="{392EA25A-A475-4F16-B092-C5B1A321D6B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4" name="Title 3">
            <a:extLst>
              <a:ext uri="{FF2B5EF4-FFF2-40B4-BE49-F238E27FC236}">
                <a16:creationId xmlns:a16="http://schemas.microsoft.com/office/drawing/2014/main" id="{2B9891B0-4EB2-4AD4-AED0-8A90C541FF03}"/>
              </a:ext>
            </a:extLst>
          </p:cNvPr>
          <p:cNvSpPr txBox="1">
            <a:spLocks/>
          </p:cNvSpPr>
          <p:nvPr/>
        </p:nvSpPr>
        <p:spPr>
          <a:xfrm>
            <a:off x="0" y="294041"/>
            <a:ext cx="6690167"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Neue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Wörter</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verstehen</a:t>
            </a:r>
          </a:p>
        </p:txBody>
      </p:sp>
      <p:sp>
        <p:nvSpPr>
          <p:cNvPr id="18" name="Rounded Rectangle 11">
            <a:extLst>
              <a:ext uri="{FF2B5EF4-FFF2-40B4-BE49-F238E27FC236}">
                <a16:creationId xmlns:a16="http://schemas.microsoft.com/office/drawing/2014/main" id="{F6B69FD7-307A-4136-AC47-7CF479920F3D}"/>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6BD79460-3092-4A66-A8D9-777FC4B669A5}"/>
              </a:ext>
            </a:extLst>
          </p:cNvPr>
          <p:cNvSpPr txBox="1"/>
          <p:nvPr/>
        </p:nvSpPr>
        <p:spPr>
          <a:xfrm>
            <a:off x="0" y="3877711"/>
            <a:ext cx="12192000"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62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faszinieren</a:t>
            </a:r>
            <a:endParaRPr kumimoji="0" lang="fr-FR" sz="6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4BB27772-4658-4563-B9DD-34D4017D7A26}"/>
              </a:ext>
            </a:extLst>
          </p:cNvPr>
          <p:cNvSpPr txBox="1"/>
          <p:nvPr/>
        </p:nvSpPr>
        <p:spPr>
          <a:xfrm>
            <a:off x="2486722" y="4985707"/>
            <a:ext cx="7181385" cy="584775"/>
          </a:xfrm>
          <a:prstGeom prst="rect">
            <a:avLst/>
          </a:prstGeom>
          <a:noFill/>
        </p:spPr>
        <p:txBody>
          <a:bodyPr wrap="square" rtlCol="0">
            <a:spAutoFit/>
          </a:bodyPr>
          <a:lstStyle/>
          <a:p>
            <a:pPr algn="ctr"/>
            <a:r>
              <a:rPr lang="en-GB" sz="3200" dirty="0">
                <a:solidFill>
                  <a:schemeClr val="accent5">
                    <a:lumMod val="50000"/>
                  </a:schemeClr>
                </a:solidFill>
              </a:rPr>
              <a:t>to intrigue, fascinate</a:t>
            </a:r>
            <a:endParaRPr lang="fr-FR" sz="3200" dirty="0">
              <a:solidFill>
                <a:schemeClr val="accent5">
                  <a:lumMod val="50000"/>
                </a:schemeClr>
              </a:solidFill>
            </a:endParaRPr>
          </a:p>
        </p:txBody>
      </p:sp>
      <p:grpSp>
        <p:nvGrpSpPr>
          <p:cNvPr id="5" name="Group 4">
            <a:extLst>
              <a:ext uri="{FF2B5EF4-FFF2-40B4-BE49-F238E27FC236}">
                <a16:creationId xmlns:a16="http://schemas.microsoft.com/office/drawing/2014/main" id="{71FFEE64-B9CC-4E1D-98C3-8C1A377C76A0}"/>
              </a:ext>
            </a:extLst>
          </p:cNvPr>
          <p:cNvGrpSpPr/>
          <p:nvPr/>
        </p:nvGrpSpPr>
        <p:grpSpPr>
          <a:xfrm>
            <a:off x="8993458" y="4044250"/>
            <a:ext cx="2963869" cy="2015026"/>
            <a:chOff x="8993458" y="4044250"/>
            <a:chExt cx="2963869" cy="2015026"/>
          </a:xfrm>
        </p:grpSpPr>
        <p:pic>
          <p:nvPicPr>
            <p:cNvPr id="15" name="Picture 14" descr="A picture containing text, queen, vector graphics&#10;&#10;Description automatically generated">
              <a:extLst>
                <a:ext uri="{FF2B5EF4-FFF2-40B4-BE49-F238E27FC236}">
                  <a16:creationId xmlns:a16="http://schemas.microsoft.com/office/drawing/2014/main" id="{E329C3C1-FD5C-4D9F-A7D9-5894D618A4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9678" y="4423392"/>
              <a:ext cx="1817649" cy="1635884"/>
            </a:xfrm>
            <a:prstGeom prst="rect">
              <a:avLst/>
            </a:prstGeom>
          </p:spPr>
        </p:pic>
        <p:sp>
          <p:nvSpPr>
            <p:cNvPr id="4" name="Thought Bubble: Cloud 3">
              <a:extLst>
                <a:ext uri="{FF2B5EF4-FFF2-40B4-BE49-F238E27FC236}">
                  <a16:creationId xmlns:a16="http://schemas.microsoft.com/office/drawing/2014/main" id="{0F17B272-1D6F-4B3D-AB79-2D0734347A21}"/>
                </a:ext>
              </a:extLst>
            </p:cNvPr>
            <p:cNvSpPr/>
            <p:nvPr/>
          </p:nvSpPr>
          <p:spPr>
            <a:xfrm>
              <a:off x="8993458" y="4044250"/>
              <a:ext cx="1349297" cy="758283"/>
            </a:xfrm>
            <a:prstGeom prst="cloudCallout">
              <a:avLst>
                <a:gd name="adj1" fmla="val 32904"/>
                <a:gd name="adj2" fmla="val 8014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Wow!</a:t>
              </a:r>
              <a:endParaRPr lang="fr-FR" sz="2000" dirty="0">
                <a:solidFill>
                  <a:schemeClr val="accent1">
                    <a:lumMod val="50000"/>
                  </a:schemeClr>
                </a:solidFill>
              </a:endParaRPr>
            </a:p>
          </p:txBody>
        </p:sp>
      </p:grpSp>
      <p:sp>
        <p:nvSpPr>
          <p:cNvPr id="17" name="Speech Bubble: Rectangle with Corners Rounded 16">
            <a:extLst>
              <a:ext uri="{FF2B5EF4-FFF2-40B4-BE49-F238E27FC236}">
                <a16:creationId xmlns:a16="http://schemas.microsoft.com/office/drawing/2014/main" id="{6680DF29-B402-43F3-B01D-98A2964CAF98}"/>
              </a:ext>
            </a:extLst>
          </p:cNvPr>
          <p:cNvSpPr/>
          <p:nvPr/>
        </p:nvSpPr>
        <p:spPr>
          <a:xfrm>
            <a:off x="535258" y="1724847"/>
            <a:ext cx="3058147" cy="1592007"/>
          </a:xfrm>
          <a:prstGeom prst="wedgeRoundRectCallout">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What kind of word ends in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20" name="Speech Bubble: Rectangle with Corners Rounded 19">
            <a:extLst>
              <a:ext uri="{FF2B5EF4-FFF2-40B4-BE49-F238E27FC236}">
                <a16:creationId xmlns:a16="http://schemas.microsoft.com/office/drawing/2014/main" id="{202A3F58-E5C2-4F66-BFA5-3427F43E961D}"/>
              </a:ext>
            </a:extLst>
          </p:cNvPr>
          <p:cNvSpPr/>
          <p:nvPr/>
        </p:nvSpPr>
        <p:spPr>
          <a:xfrm>
            <a:off x="8598594" y="1724845"/>
            <a:ext cx="3058147" cy="1592007"/>
          </a:xfrm>
          <a:prstGeom prst="wedgeRoundRectCallout">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defRPr/>
            </a:pPr>
            <a:r>
              <a:rPr lang="en-GB" sz="2200" dirty="0">
                <a:solidFill>
                  <a:prstClr val="white"/>
                </a:solidFill>
              </a:rPr>
              <a:t>-</a:t>
            </a:r>
            <a:r>
              <a:rPr lang="en-GB" sz="2200" dirty="0" err="1">
                <a:solidFill>
                  <a:prstClr val="white"/>
                </a:solidFill>
              </a:rPr>
              <a:t>ieren</a:t>
            </a:r>
            <a:r>
              <a:rPr lang="en-GB" sz="2200" dirty="0">
                <a:solidFill>
                  <a:prstClr val="white"/>
                </a:solidFill>
              </a:rPr>
              <a:t> is a common ending for verbs that look like English.</a:t>
            </a:r>
          </a:p>
        </p:txBody>
      </p:sp>
      <p:sp>
        <p:nvSpPr>
          <p:cNvPr id="21" name="Speech Bubble: Rectangle with Corners Rounded 20">
            <a:extLst>
              <a:ext uri="{FF2B5EF4-FFF2-40B4-BE49-F238E27FC236}">
                <a16:creationId xmlns:a16="http://schemas.microsoft.com/office/drawing/2014/main" id="{549563EC-C29F-4D3E-9120-95FAF268C8E6}"/>
              </a:ext>
            </a:extLst>
          </p:cNvPr>
          <p:cNvSpPr/>
          <p:nvPr/>
        </p:nvSpPr>
        <p:spPr>
          <a:xfrm>
            <a:off x="4566926" y="1724846"/>
            <a:ext cx="3058147" cy="1592007"/>
          </a:xfrm>
          <a:prstGeom prst="wedgeRoundRectCallout">
            <a:avLst/>
          </a:prstGeom>
          <a:solidFill>
            <a:srgbClr val="DAA520"/>
          </a:solidFill>
          <a:ln w="19050">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a:solidFill>
                  <a:prstClr val="white"/>
                </a:solidFill>
              </a:rPr>
              <a:t>Which letter often replaces German ‘z’ in English words?</a:t>
            </a:r>
          </a:p>
        </p:txBody>
      </p:sp>
    </p:spTree>
    <p:extLst>
      <p:ext uri="{BB962C8B-B14F-4D97-AF65-F5344CB8AC3E}">
        <p14:creationId xmlns:p14="http://schemas.microsoft.com/office/powerpoint/2010/main" val="223363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FF2B5EF4-FFF2-40B4-BE49-F238E27FC236}">
                <a16:creationId xmlns:a16="http://schemas.microsoft.com/office/drawing/2014/main" id="{392EA25A-A475-4F16-B092-C5B1A321D6B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4" name="Title 3">
            <a:extLst>
              <a:ext uri="{FF2B5EF4-FFF2-40B4-BE49-F238E27FC236}">
                <a16:creationId xmlns:a16="http://schemas.microsoft.com/office/drawing/2014/main" id="{2B9891B0-4EB2-4AD4-AED0-8A90C541FF03}"/>
              </a:ext>
            </a:extLst>
          </p:cNvPr>
          <p:cNvSpPr txBox="1">
            <a:spLocks/>
          </p:cNvSpPr>
          <p:nvPr/>
        </p:nvSpPr>
        <p:spPr>
          <a:xfrm>
            <a:off x="0" y="294041"/>
            <a:ext cx="6690167"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Neue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Wörter</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verstehen</a:t>
            </a:r>
          </a:p>
        </p:txBody>
      </p:sp>
      <p:sp>
        <p:nvSpPr>
          <p:cNvPr id="18" name="Rounded Rectangle 11">
            <a:extLst>
              <a:ext uri="{FF2B5EF4-FFF2-40B4-BE49-F238E27FC236}">
                <a16:creationId xmlns:a16="http://schemas.microsoft.com/office/drawing/2014/main" id="{F6B69FD7-307A-4136-AC47-7CF479920F3D}"/>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6BD79460-3092-4A66-A8D9-777FC4B669A5}"/>
              </a:ext>
            </a:extLst>
          </p:cNvPr>
          <p:cNvSpPr txBox="1"/>
          <p:nvPr/>
        </p:nvSpPr>
        <p:spPr>
          <a:xfrm>
            <a:off x="0" y="3877711"/>
            <a:ext cx="12192000"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62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das Interesse</a:t>
            </a:r>
            <a:endParaRPr kumimoji="0" lang="fr-FR" sz="6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FAAE7B30-67A1-4BEC-9F08-718A75F3B8B2}"/>
              </a:ext>
            </a:extLst>
          </p:cNvPr>
          <p:cNvSpPr txBox="1"/>
          <p:nvPr/>
        </p:nvSpPr>
        <p:spPr>
          <a:xfrm>
            <a:off x="2486722" y="4985707"/>
            <a:ext cx="7181385" cy="584775"/>
          </a:xfrm>
          <a:prstGeom prst="rect">
            <a:avLst/>
          </a:prstGeom>
          <a:noFill/>
        </p:spPr>
        <p:txBody>
          <a:bodyPr wrap="square" rtlCol="0">
            <a:spAutoFit/>
          </a:bodyPr>
          <a:lstStyle/>
          <a:p>
            <a:pPr algn="ctr"/>
            <a:r>
              <a:rPr lang="en-GB" sz="3200" dirty="0">
                <a:solidFill>
                  <a:schemeClr val="accent5">
                    <a:lumMod val="50000"/>
                  </a:schemeClr>
                </a:solidFill>
              </a:rPr>
              <a:t>interest</a:t>
            </a:r>
            <a:endParaRPr lang="fr-FR" sz="3200" dirty="0">
              <a:solidFill>
                <a:schemeClr val="accent5">
                  <a:lumMod val="50000"/>
                </a:schemeClr>
              </a:solidFill>
            </a:endParaRPr>
          </a:p>
        </p:txBody>
      </p:sp>
      <p:pic>
        <p:nvPicPr>
          <p:cNvPr id="3" name="Picture 2" descr="A picture containing shape&#10;&#10;Description automatically generated">
            <a:extLst>
              <a:ext uri="{FF2B5EF4-FFF2-40B4-BE49-F238E27FC236}">
                <a16:creationId xmlns:a16="http://schemas.microsoft.com/office/drawing/2014/main" id="{A59BA0D3-5C7A-46AC-B9E8-D4CF3E68C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1453" y="4338522"/>
            <a:ext cx="1795874" cy="1692050"/>
          </a:xfrm>
          <a:prstGeom prst="rect">
            <a:avLst/>
          </a:prstGeom>
        </p:spPr>
      </p:pic>
      <p:sp>
        <p:nvSpPr>
          <p:cNvPr id="17" name="Speech Bubble: Rectangle with Corners Rounded 16">
            <a:extLst>
              <a:ext uri="{FF2B5EF4-FFF2-40B4-BE49-F238E27FC236}">
                <a16:creationId xmlns:a16="http://schemas.microsoft.com/office/drawing/2014/main" id="{ADACC7A9-A621-451E-AD90-69FBDB4D44DE}"/>
              </a:ext>
            </a:extLst>
          </p:cNvPr>
          <p:cNvSpPr/>
          <p:nvPr/>
        </p:nvSpPr>
        <p:spPr>
          <a:xfrm>
            <a:off x="535258" y="1724847"/>
            <a:ext cx="3058147" cy="1592007"/>
          </a:xfrm>
          <a:prstGeom prst="wedgeRoundRectCallout">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What does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interessant</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mean?</a:t>
            </a:r>
          </a:p>
        </p:txBody>
      </p:sp>
      <p:sp>
        <p:nvSpPr>
          <p:cNvPr id="19" name="Speech Bubble: Rectangle with Corners Rounded 18">
            <a:extLst>
              <a:ext uri="{FF2B5EF4-FFF2-40B4-BE49-F238E27FC236}">
                <a16:creationId xmlns:a16="http://schemas.microsoft.com/office/drawing/2014/main" id="{AAF5B5EC-2284-4B93-BFE6-869A14B609BD}"/>
              </a:ext>
            </a:extLst>
          </p:cNvPr>
          <p:cNvSpPr/>
          <p:nvPr/>
        </p:nvSpPr>
        <p:spPr>
          <a:xfrm>
            <a:off x="4566926" y="1724846"/>
            <a:ext cx="3058147" cy="1592007"/>
          </a:xfrm>
          <a:prstGeom prst="wedgeRoundRectCallout">
            <a:avLst/>
          </a:prstGeom>
          <a:solidFill>
            <a:srgbClr val="DAA520"/>
          </a:solidFill>
          <a:ln w="19050">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a:solidFill>
                  <a:prstClr val="white"/>
                </a:solidFill>
              </a:rPr>
              <a:t>What kind of word starts with a capital letter?</a:t>
            </a:r>
          </a:p>
        </p:txBody>
      </p:sp>
      <p:sp>
        <p:nvSpPr>
          <p:cNvPr id="20" name="Speech Bubble: Rectangle with Corners Rounded 19">
            <a:extLst>
              <a:ext uri="{FF2B5EF4-FFF2-40B4-BE49-F238E27FC236}">
                <a16:creationId xmlns:a16="http://schemas.microsoft.com/office/drawing/2014/main" id="{C185414A-7316-4EB0-81BC-A3B80401C86C}"/>
              </a:ext>
            </a:extLst>
          </p:cNvPr>
          <p:cNvSpPr/>
          <p:nvPr/>
        </p:nvSpPr>
        <p:spPr>
          <a:xfrm>
            <a:off x="8598594" y="1724845"/>
            <a:ext cx="3058147" cy="1592007"/>
          </a:xfrm>
          <a:prstGeom prst="wedgeRoundRectCallout">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What English word does this look like?</a:t>
            </a:r>
          </a:p>
        </p:txBody>
      </p:sp>
    </p:spTree>
    <p:extLst>
      <p:ext uri="{BB962C8B-B14F-4D97-AF65-F5344CB8AC3E}">
        <p14:creationId xmlns:p14="http://schemas.microsoft.com/office/powerpoint/2010/main" val="317420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animBg="1"/>
      <p:bldP spid="19" grpId="0" animBg="1"/>
      <p:bldP spid="20"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AA952BBC-ACA2-3542-94B6-99D1100DCE48}" vid="{9600BB7D-2A88-524B-9D90-210FB0DF92A0}"/>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AA952BBC-ACA2-3542-94B6-99D1100DCE48}" vid="{325BCA1B-FA52-2648-9112-12C81E3F454B}"/>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E2748926-2011-6444-AD61-2F19EEC3E514}" vid="{311BEDA2-7531-664D-8C3D-D20DE83BF9AA}"/>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(2)</Template>
  <TotalTime>112</TotalTime>
  <Words>10059</Words>
  <Application>Microsoft Office PowerPoint</Application>
  <PresentationFormat>Widescreen</PresentationFormat>
  <Paragraphs>1005</Paragraphs>
  <Slides>46</Slides>
  <Notes>46</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46</vt:i4>
      </vt:variant>
    </vt:vector>
  </HeadingPairs>
  <TitlesOfParts>
    <vt:vector size="59" baseType="lpstr">
      <vt:lpstr>arial</vt:lpstr>
      <vt:lpstr>arial</vt:lpstr>
      <vt:lpstr>Calibri</vt:lpstr>
      <vt:lpstr>Calibri Light</vt:lpstr>
      <vt:lpstr>Century Gothic</vt:lpstr>
      <vt:lpstr>Courier New</vt:lpstr>
      <vt:lpstr>Helvetica</vt:lpstr>
      <vt:lpstr>Roboto</vt:lpstr>
      <vt:lpstr>1_Office Theme</vt:lpstr>
      <vt:lpstr>4_Office Theme</vt:lpstr>
      <vt:lpstr>2_Office Theme</vt:lpstr>
      <vt:lpstr>3_Office Theme</vt:lpstr>
      <vt:lpstr>5_Office Theme</vt:lpstr>
      <vt:lpstr>Dreams and Goals </vt:lpstr>
      <vt:lpstr>Phonetik: Was passt nicht? </vt:lpstr>
      <vt:lpstr>Phonetik: Was passt nicht? </vt:lpstr>
      <vt:lpstr>Phonetik: Was passt nicht? </vt:lpstr>
      <vt:lpstr>Der Girls’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Traumberuf Straßenbauerin</vt:lpstr>
      <vt:lpstr>Einen Text verstehen (2)</vt:lpstr>
      <vt:lpstr>Saying ‘when’ and ‘if’</vt:lpstr>
      <vt:lpstr>Wenn oder denn?</vt:lpstr>
      <vt:lpstr>Was steht im Text?</vt:lpstr>
      <vt:lpstr>Wann machst du was?</vt:lpstr>
      <vt:lpstr>Wann machst du was?</vt:lpstr>
      <vt:lpstr>Wann machst du was?</vt:lpstr>
      <vt:lpstr>Wann machst du was?</vt:lpstr>
      <vt:lpstr>Dreams and Goals </vt:lpstr>
      <vt:lpstr>Ich lebe für den Fußball 1/3</vt:lpstr>
      <vt:lpstr>Ich lebe für den Fußball 2/3</vt:lpstr>
      <vt:lpstr>Ich lebe für den Fußball 3/3</vt:lpstr>
      <vt:lpstr>Ein Interview (1/2)</vt:lpstr>
      <vt:lpstr>Ein Interview (2/2)</vt:lpstr>
      <vt:lpstr>die Nummern 1000+</vt:lpstr>
      <vt:lpstr>Quiz (1/5)</vt:lpstr>
      <vt:lpstr>Quiz (2/5)</vt:lpstr>
      <vt:lpstr>Quiz (3/5)</vt:lpstr>
      <vt:lpstr>Quiz (4/5)</vt:lpstr>
      <vt:lpstr>Quiz (5/5)</vt:lpstr>
      <vt:lpstr>Aus (out/of of, from)</vt:lpstr>
      <vt:lpstr>Woher kommen sie?</vt:lpstr>
      <vt:lpstr>Aus vs von (from)</vt:lpstr>
      <vt:lpstr>Woher kommen sie? (aus vs von)</vt:lpstr>
      <vt:lpstr>Ich lebe für den Fußball 1/4</vt:lpstr>
      <vt:lpstr>Ich lebe für den Fußball 2/4</vt:lpstr>
      <vt:lpstr>Ich lebe für den Fußball 3/4</vt:lpstr>
      <vt:lpstr>Ich lebe für den Fußball 4/4</vt:lpstr>
      <vt:lpstr>Gaming Grammar</vt:lpstr>
      <vt:lpstr>Hausaufgaben</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Charlotte Moss</cp:lastModifiedBy>
  <cp:revision>831</cp:revision>
  <dcterms:created xsi:type="dcterms:W3CDTF">2020-10-26T11:11:25Z</dcterms:created>
  <dcterms:modified xsi:type="dcterms:W3CDTF">2021-07-21T12:47:22Z</dcterms:modified>
</cp:coreProperties>
</file>