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5" r:id="rId5"/>
  </p:sldMasterIdLst>
  <p:notesMasterIdLst>
    <p:notesMasterId r:id="rId55"/>
  </p:notesMasterIdLst>
  <p:sldIdLst>
    <p:sldId id="258" r:id="rId6"/>
    <p:sldId id="298" r:id="rId7"/>
    <p:sldId id="357" r:id="rId8"/>
    <p:sldId id="358" r:id="rId9"/>
    <p:sldId id="301" r:id="rId10"/>
    <p:sldId id="359" r:id="rId11"/>
    <p:sldId id="360" r:id="rId12"/>
    <p:sldId id="516" r:id="rId13"/>
    <p:sldId id="361" r:id="rId14"/>
    <p:sldId id="362" r:id="rId15"/>
    <p:sldId id="429" r:id="rId16"/>
    <p:sldId id="422" r:id="rId17"/>
    <p:sldId id="503" r:id="rId18"/>
    <p:sldId id="504" r:id="rId19"/>
    <p:sldId id="505" r:id="rId20"/>
    <p:sldId id="506" r:id="rId21"/>
    <p:sldId id="507" r:id="rId22"/>
    <p:sldId id="508" r:id="rId23"/>
    <p:sldId id="509" r:id="rId24"/>
    <p:sldId id="510" r:id="rId25"/>
    <p:sldId id="511" r:id="rId26"/>
    <p:sldId id="324" r:id="rId27"/>
    <p:sldId id="330" r:id="rId28"/>
    <p:sldId id="331" r:id="rId29"/>
    <p:sldId id="322" r:id="rId30"/>
    <p:sldId id="323" r:id="rId31"/>
    <p:sldId id="425" r:id="rId32"/>
    <p:sldId id="431" r:id="rId33"/>
    <p:sldId id="313" r:id="rId34"/>
    <p:sldId id="517" r:id="rId35"/>
    <p:sldId id="423" r:id="rId36"/>
    <p:sldId id="424" r:id="rId37"/>
    <p:sldId id="498" r:id="rId38"/>
    <p:sldId id="499" r:id="rId39"/>
    <p:sldId id="434" r:id="rId40"/>
    <p:sldId id="501" r:id="rId41"/>
    <p:sldId id="435" r:id="rId42"/>
    <p:sldId id="436" r:id="rId43"/>
    <p:sldId id="502" r:id="rId44"/>
    <p:sldId id="437" r:id="rId45"/>
    <p:sldId id="332" r:id="rId46"/>
    <p:sldId id="338" r:id="rId47"/>
    <p:sldId id="426" r:id="rId48"/>
    <p:sldId id="428" r:id="rId49"/>
    <p:sldId id="259" r:id="rId50"/>
    <p:sldId id="316" r:id="rId51"/>
    <p:sldId id="317" r:id="rId52"/>
    <p:sldId id="448" r:id="rId53"/>
    <p:sldId id="32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 initials="C" lastIdx="1" clrIdx="0">
    <p:extLst>
      <p:ext uri="{19B8F6BF-5375-455C-9EA6-DF929625EA0E}">
        <p15:presenceInfo xmlns:p15="http://schemas.microsoft.com/office/powerpoint/2012/main" userId="Cath" providerId="None"/>
      </p:ext>
    </p:extLst>
  </p:cmAuthor>
  <p:cmAuthor id="2" name="Natalie Finlayson" initials="NF" lastIdx="1" clrIdx="1">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D70"/>
    <a:srgbClr val="115076"/>
    <a:srgbClr val="E65D00"/>
    <a:srgbClr val="ED7D31"/>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1" autoAdjust="0"/>
    <p:restoredTop sz="83840" autoAdjust="0"/>
  </p:normalViewPr>
  <p:slideViewPr>
    <p:cSldViewPr snapToGrid="0">
      <p:cViewPr varScale="1">
        <p:scale>
          <a:sx n="89" d="100"/>
          <a:sy n="89" d="100"/>
        </p:scale>
        <p:origin x="1520" y="176"/>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22F902-F2BE-4ED5-9AAA-C7358662F98B}"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E031D9-253B-44C0-8651-FD379A0273E6}" type="slidenum">
              <a:rPr lang="en-GB" smtClean="0"/>
              <a:t>‹#›</a:t>
            </a:fld>
            <a:endParaRPr lang="en-GB"/>
          </a:p>
        </p:txBody>
      </p:sp>
    </p:spTree>
    <p:extLst>
      <p:ext uri="{BB962C8B-B14F-4D97-AF65-F5344CB8AC3E}">
        <p14:creationId xmlns:p14="http://schemas.microsoft.com/office/powerpoint/2010/main" val="1171026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latin typeface="+mn-lt"/>
              </a:rPr>
              <a:t>Learning outcomes (lesson 1):</a:t>
            </a:r>
            <a:endParaRPr lang="en-GB" b="0"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latin typeface="+mn-lt"/>
              </a:rPr>
              <a:t>Introduction of SSC </a:t>
            </a:r>
            <a:r>
              <a:rPr lang="en-GB" b="1" dirty="0">
                <a:latin typeface="+mn-lt"/>
              </a:rPr>
              <a:t>[</a:t>
            </a:r>
            <a:r>
              <a:rPr lang="en-GB" b="1" dirty="0" err="1">
                <a:latin typeface="+mn-lt"/>
              </a:rPr>
              <a:t>th</a:t>
            </a:r>
            <a:r>
              <a:rPr lang="en-GB" b="1"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mn-lt"/>
              </a:rPr>
              <a:t>Introduction</a:t>
            </a:r>
            <a:r>
              <a:rPr lang="en-GB" b="0" baseline="0" dirty="0">
                <a:latin typeface="+mn-lt"/>
              </a:rPr>
              <a:t> of</a:t>
            </a:r>
            <a:r>
              <a:rPr lang="en-GB" dirty="0">
                <a:latin typeface="+mn-lt"/>
              </a:rPr>
              <a:t> </a:t>
            </a:r>
            <a:r>
              <a:rPr lang="en-GB" b="1" dirty="0">
                <a:latin typeface="+mn-lt"/>
              </a:rPr>
              <a:t>partitive articles (du, de la, de l’)</a:t>
            </a:r>
            <a:endParaRPr lang="en-GB" sz="1200" b="1" i="0" dirty="0">
              <a:solidFill>
                <a:prstClr val="white"/>
              </a:solidFill>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latin typeface="+mn-lt"/>
              </a:rPr>
            </a:br>
            <a:r>
              <a:rPr lang="en-GB" b="1" dirty="0">
                <a:latin typeface="+mn-lt"/>
              </a:rPr>
              <a:t>Word frequency </a:t>
            </a:r>
            <a:r>
              <a:rPr lang="en-GB" b="1" baseline="0" dirty="0">
                <a:latin typeface="+mn-lt"/>
              </a:rPr>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8.1.2.7 (introduce) </a:t>
            </a:r>
            <a:r>
              <a:rPr lang="fr-FR" sz="1200" b="0" i="0" kern="1200" dirty="0">
                <a:solidFill>
                  <a:schemeClr val="tx1"/>
                </a:solidFill>
                <a:effectLst/>
                <a:latin typeface="+mn-lt"/>
                <a:ea typeface="+mn-ea"/>
                <a:cs typeface="+mn-cs"/>
              </a:rPr>
              <a:t>acheter [636], coûter [984], peser [1584], eau [475], euro [1753], exercice</a:t>
            </a:r>
            <a:r>
              <a:rPr lang="fr-FR" sz="1200" b="0" i="0" kern="1200" baseline="30000" dirty="0">
                <a:solidFill>
                  <a:schemeClr val="tx1"/>
                </a:solidFill>
                <a:effectLst/>
                <a:latin typeface="+mn-lt"/>
                <a:ea typeface="+mn-ea"/>
                <a:cs typeface="+mn-cs"/>
              </a:rPr>
              <a:t>2</a:t>
            </a:r>
            <a:r>
              <a:rPr lang="fr-FR" sz="1200" b="0" i="0" kern="1200" dirty="0">
                <a:solidFill>
                  <a:schemeClr val="tx1"/>
                </a:solidFill>
                <a:effectLst/>
                <a:latin typeface="+mn-lt"/>
                <a:ea typeface="+mn-ea"/>
                <a:cs typeface="+mn-cs"/>
              </a:rPr>
              <a:t> [1290], fromage [4475], glace [580], natation [&gt;5000], pain [2802], poisson [1616], sport [2011], travail [153]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8.1.2.3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emporter [1128], proposer [338], traverser [1040], voyager [2194], frontière [1182], forêt [1724], montagne [1732], vue [191], suisse [2241], Suisse [n/a], Genève [n/a], il y avait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avocat [1188], bureau</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[273], directeur [640], emploi [517], facteur [1264], secrétaire [920], ambitieux [2905], prudent [1529], travailleur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[1341], travailleuse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[1341], assez [321]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948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written recognition of this week’s new vocabulary (pre-learned on Quizlet) in isolation.</a:t>
            </a:r>
          </a:p>
          <a:p>
            <a:endParaRPr lang="en-US" b="1" dirty="0"/>
          </a:p>
          <a:p>
            <a:r>
              <a:rPr lang="en-US" b="1" dirty="0"/>
              <a:t>Procedure:</a:t>
            </a:r>
          </a:p>
          <a:p>
            <a:pPr marL="228600" indent="-228600">
              <a:buAutoNum type="arabicPeriod"/>
            </a:pPr>
            <a:r>
              <a:rPr lang="en-US" b="0" dirty="0"/>
              <a:t>Click to ‘zoom’ to a word in French. </a:t>
            </a:r>
          </a:p>
          <a:p>
            <a:pPr marL="228600" indent="-228600">
              <a:buAutoNum type="arabicPeriod"/>
            </a:pPr>
            <a:r>
              <a:rPr lang="en-US" b="0" dirty="0"/>
              <a:t>Teacher pronounces the word. Students repeat.</a:t>
            </a:r>
          </a:p>
          <a:p>
            <a:pPr marL="228600" indent="-228600">
              <a:buAutoNum type="arabicPeriod"/>
            </a:pPr>
            <a:r>
              <a:rPr lang="en-US" b="0" dirty="0"/>
              <a:t>Students say the English.</a:t>
            </a:r>
          </a:p>
          <a:p>
            <a:pPr marL="228600" indent="-228600">
              <a:buAutoNum type="arabicPeriod"/>
            </a:pPr>
            <a:r>
              <a:rPr lang="en-US" b="0" dirty="0"/>
              <a:t>Repeat steps 1-3 until all words have English translations.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a:t>
            </a:r>
            <a:r>
              <a:rPr lang="en-GB" b="0" dirty="0"/>
              <a:t>(plus three minutes additional preparation time, if required)</a:t>
            </a:r>
            <a:br>
              <a:rPr lang="en-GB" b="0" dirty="0"/>
            </a:br>
            <a:br>
              <a:rPr lang="en-GB" b="1" dirty="0"/>
            </a:br>
            <a:r>
              <a:rPr lang="en-GB" b="1" dirty="0"/>
              <a:t>Aim: </a:t>
            </a:r>
            <a:r>
              <a:rPr lang="en-GB" b="0" dirty="0"/>
              <a:t>aural recognition of this week’s vocabulary items in context.</a:t>
            </a:r>
            <a:br>
              <a:rPr lang="en-GB" b="0" dirty="0"/>
            </a:br>
            <a:br>
              <a:rPr lang="en-GB" b="0" dirty="0"/>
            </a:br>
            <a:r>
              <a:rPr lang="en-GB" b="1" dirty="0"/>
              <a:t>Procedure: </a:t>
            </a:r>
            <a:br>
              <a:rPr lang="en-GB" b="1" dirty="0"/>
            </a:br>
            <a:r>
              <a:rPr lang="en-GB" b="1" dirty="0"/>
              <a:t>1. </a:t>
            </a:r>
            <a:r>
              <a:rPr lang="en-GB" b="0" dirty="0"/>
              <a:t>Think about the French for the key words on the slide.</a:t>
            </a:r>
            <a:br>
              <a:rPr lang="en-GB" b="1" dirty="0"/>
            </a:br>
            <a:r>
              <a:rPr lang="en-GB" b="1" dirty="0"/>
              <a:t>2. </a:t>
            </a:r>
            <a:r>
              <a:rPr lang="en-GB" b="0" dirty="0"/>
              <a:t>Listen to the audio 1-5.  For each, choose the correct answer A, B or C.</a:t>
            </a:r>
            <a:br>
              <a:rPr lang="en-GB" b="0" dirty="0"/>
            </a:br>
            <a:r>
              <a:rPr lang="en-GB" b="1" dirty="0"/>
              <a:t>3. </a:t>
            </a:r>
            <a:r>
              <a:rPr lang="en-GB" b="0" dirty="0"/>
              <a:t>Click to see the answers.</a:t>
            </a:r>
            <a:br>
              <a:rPr lang="en-GB" b="1" dirty="0"/>
            </a:br>
            <a:r>
              <a:rPr lang="en-GB" b="1" dirty="0"/>
              <a:t>4. </a:t>
            </a:r>
            <a:r>
              <a:rPr lang="en-GB" b="0" dirty="0"/>
              <a:t>Think what would have been heard for either of the other two possible answers.</a:t>
            </a:r>
            <a:br>
              <a:rPr lang="en-GB" b="0" dirty="0"/>
            </a:br>
            <a:endParaRPr lang="es-ES" sz="1200" b="0" i="0" dirty="0">
              <a:solidFill>
                <a:schemeClr val="dk1"/>
              </a:solidFill>
              <a:latin typeface="+mn-lt"/>
              <a:ea typeface="Calibri"/>
              <a:cs typeface="Calibri"/>
              <a:sym typeface="Calibri"/>
            </a:endParaRPr>
          </a:p>
          <a:p>
            <a:pPr marL="0" lvl="0" indent="0" algn="l" rtl="0">
              <a:spcBef>
                <a:spcPts val="0"/>
              </a:spcBef>
              <a:spcAft>
                <a:spcPts val="0"/>
              </a:spcAft>
              <a:buNone/>
            </a:pPr>
            <a:r>
              <a:rPr lang="es-ES" sz="1200" b="1" i="0" dirty="0" err="1">
                <a:solidFill>
                  <a:schemeClr val="dk1"/>
                </a:solidFill>
                <a:latin typeface="+mn-lt"/>
                <a:ea typeface="Calibri"/>
                <a:cs typeface="Calibri"/>
                <a:sym typeface="Calibri"/>
              </a:rPr>
              <a:t>Transcript</a:t>
            </a:r>
            <a:r>
              <a:rPr lang="es-ES" sz="1200" b="1" i="0" dirty="0">
                <a:solidFill>
                  <a:schemeClr val="dk1"/>
                </a:solidFill>
                <a:latin typeface="+mn-lt"/>
                <a:ea typeface="Calibri"/>
                <a:cs typeface="Calibri"/>
                <a:sym typeface="Calibri"/>
              </a:rPr>
              <a:t>:</a:t>
            </a:r>
          </a:p>
          <a:p>
            <a:pPr marL="228600" indent="-228600">
              <a:buAutoNum type="arabicPeriod"/>
            </a:pPr>
            <a:r>
              <a:rPr lang="fr-FR" dirty="0"/>
              <a:t>J'achète du fromage, du pain et du poisson</a:t>
            </a:r>
          </a:p>
          <a:p>
            <a:pPr marL="228600" indent="-228600">
              <a:buAutoNum type="arabicPeriod"/>
            </a:pPr>
            <a:r>
              <a:rPr lang="fr-FR" dirty="0"/>
              <a:t>Mon sport préféré est la natation.</a:t>
            </a:r>
          </a:p>
          <a:p>
            <a:pPr marL="228600" indent="-228600">
              <a:buAutoNum type="arabicPeriod"/>
            </a:pPr>
            <a:r>
              <a:rPr lang="fr-FR" dirty="0"/>
              <a:t>Le fromage coûte 4€.</a:t>
            </a:r>
          </a:p>
          <a:p>
            <a:pPr marL="228600" indent="-228600">
              <a:buAutoNum type="arabicPeriod"/>
            </a:pPr>
            <a:r>
              <a:rPr lang="fr-FR" dirty="0"/>
              <a:t>Je fais du travail le week-end</a:t>
            </a:r>
          </a:p>
          <a:p>
            <a:pPr marL="228600" indent="-228600">
              <a:buAutoNum type="arabicPeriod"/>
            </a:pPr>
            <a:r>
              <a:rPr lang="en-US" dirty="0"/>
              <a:t>Il </a:t>
            </a:r>
            <a:r>
              <a:rPr lang="en-US" dirty="0" err="1"/>
              <a:t>pèse</a:t>
            </a:r>
            <a:r>
              <a:rPr lang="en-US" dirty="0"/>
              <a:t> le </a:t>
            </a:r>
            <a:r>
              <a:rPr lang="en-US" dirty="0" err="1"/>
              <a:t>poisson</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Cultural information about the use of euros in French-speaking countries.</a:t>
            </a:r>
          </a:p>
          <a:p>
            <a:endParaRPr lang="en-US" b="0" dirty="0"/>
          </a:p>
          <a:p>
            <a:r>
              <a:rPr lang="en-US" b="0" dirty="0"/>
              <a:t>Teachers should take the opportunity to practice the pronunciation difference in the </a:t>
            </a:r>
            <a:r>
              <a:rPr lang="en-US" b="1" dirty="0" err="1"/>
              <a:t>eu</a:t>
            </a:r>
            <a:r>
              <a:rPr lang="en-US" b="0" dirty="0"/>
              <a:t> sound between the two languages.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monnaie</a:t>
            </a:r>
            <a:r>
              <a:rPr lang="en-GB" baseline="0" dirty="0"/>
              <a:t> [1932], official [996], u</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nion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[729], européen [445], </a:t>
            </a:r>
            <a:r>
              <a:rPr lang="en-GB" sz="1200" dirty="0">
                <a:solidFill>
                  <a:schemeClr val="accent5">
                    <a:lumMod val="50000"/>
                  </a:schemeClr>
                </a:solidFill>
              </a:rPr>
              <a:t>Luxembourg [n/a],</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symbole [1427], </a:t>
            </a:r>
            <a:r>
              <a:rPr lang="en-GB" sz="1800" b="0" i="0" u="none" strike="noStrike" dirty="0" err="1">
                <a:solidFill>
                  <a:srgbClr val="000000"/>
                </a:solidFill>
                <a:effectLst/>
                <a:latin typeface="Calibri" panose="020F0502020204030204" pitchFamily="34" charset="0"/>
              </a:rPr>
              <a:t>illustrer</a:t>
            </a:r>
            <a:r>
              <a:rPr lang="en-GB" dirty="0"/>
              <a:t> [1939], motif [1369], </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identité [1437], national [227]</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centime</a:t>
            </a:r>
            <a:r>
              <a:rPr lang="en-GB" baseline="0" dirty="0"/>
              <a:t> [&gt;5000], </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pièce [813]</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4 minutes </a:t>
            </a:r>
            <a:r>
              <a:rPr lang="en-GB" b="0" baseline="0" dirty="0"/>
              <a:t>for sequence of eight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peser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peser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turn palms face up, and move alternate hands up and down as if weighing up options.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first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pèse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[è] vs [e].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second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pesons</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[è] vs [e].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info bubble to introduce the stem-change.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NB: This is not a grammar point that students are expected to produce at this stage and will not feature in any NCELP tests. It is showcased here for awareness and passive understanding only.</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7664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forms again.</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6568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first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9979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second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7016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1658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first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2810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th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th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thé</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mime drinking tea</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th</a:t>
            </a:r>
            <a:r>
              <a:rPr lang="en-GB" b="1" dirty="0"/>
              <a:t>] </a:t>
            </a:r>
            <a:r>
              <a:rPr lang="en-GB" baseline="0" dirty="0"/>
              <a:t>sound, pronouncing </a:t>
            </a:r>
            <a:r>
              <a:rPr lang="en-GB" b="0" baseline="0" dirty="0"/>
              <a:t>”</a:t>
            </a:r>
            <a:r>
              <a:rPr lang="en-GB" b="1" baseline="0" dirty="0" err="1"/>
              <a:t>thé</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thé</a:t>
            </a:r>
            <a:r>
              <a:rPr lang="en-GB" b="1" dirty="0"/>
              <a:t> </a:t>
            </a:r>
            <a:r>
              <a:rPr lang="en-GB" b="0" dirty="0"/>
              <a:t>[3517]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9198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second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1666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3410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Timing: 3 minutes</a:t>
            </a:r>
          </a:p>
          <a:p>
            <a:endParaRPr lang="en-US" sz="1200" b="1" dirty="0"/>
          </a:p>
          <a:p>
            <a:r>
              <a:rPr lang="en-US" sz="1200" b="1" dirty="0"/>
              <a:t>Aim: </a:t>
            </a:r>
            <a:r>
              <a:rPr lang="en-US" sz="1200" b="0" dirty="0"/>
              <a:t>introducing the partitive article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5 minutes</a:t>
            </a:r>
          </a:p>
          <a:p>
            <a:endParaRPr lang="en-US" b="1" dirty="0">
              <a:latin typeface="+mn-lt"/>
            </a:endParaRPr>
          </a:p>
          <a:p>
            <a:r>
              <a:rPr lang="en-US" b="1" dirty="0">
                <a:latin typeface="+mn-lt"/>
              </a:rPr>
              <a:t>Aim: </a:t>
            </a:r>
            <a:r>
              <a:rPr lang="en-US" b="0" dirty="0" err="1">
                <a:latin typeface="+mn-lt"/>
              </a:rPr>
              <a:t>practising</a:t>
            </a:r>
            <a:r>
              <a:rPr lang="en-US" b="0" dirty="0">
                <a:latin typeface="+mn-lt"/>
              </a:rPr>
              <a:t> aural recognition of the partitive article to indicate a ‘part’ or portion</a:t>
            </a:r>
          </a:p>
          <a:p>
            <a:endParaRPr lang="en-US" b="1" dirty="0">
              <a:latin typeface="+mn-lt"/>
            </a:endParaRPr>
          </a:p>
          <a:p>
            <a:r>
              <a:rPr lang="en-US" b="1" dirty="0">
                <a:latin typeface="+mn-lt"/>
              </a:rPr>
              <a:t>Procedure:</a:t>
            </a:r>
          </a:p>
          <a:p>
            <a:r>
              <a:rPr lang="en-US" b="0" dirty="0">
                <a:latin typeface="+mn-lt"/>
              </a:rPr>
              <a:t>1. Click the numbers to play the audio.</a:t>
            </a:r>
          </a:p>
          <a:p>
            <a:r>
              <a:rPr lang="en-US" b="0" dirty="0">
                <a:latin typeface="+mn-lt"/>
              </a:rPr>
              <a:t>2. Students write 1-8 and use the presence or absence of the indefinite article to choose a or b.</a:t>
            </a:r>
          </a:p>
          <a:p>
            <a:r>
              <a:rPr lang="en-US" b="0" dirty="0">
                <a:latin typeface="+mn-lt"/>
              </a:rPr>
              <a:t>3. Click to reveal the answers.</a:t>
            </a:r>
          </a:p>
          <a:p>
            <a:r>
              <a:rPr lang="en-US" b="0" dirty="0">
                <a:latin typeface="+mn-lt"/>
              </a:rPr>
              <a:t>4. English translations can also be elicited. Attention can be drawn to the suffix </a:t>
            </a:r>
            <a:r>
              <a:rPr lang="en-US" b="0" i="1" dirty="0">
                <a:latin typeface="+mn-lt"/>
              </a:rPr>
              <a:t>–</a:t>
            </a:r>
            <a:r>
              <a:rPr lang="en-US" b="0" i="1" dirty="0" err="1">
                <a:latin typeface="+mn-lt"/>
              </a:rPr>
              <a:t>erie</a:t>
            </a:r>
            <a:r>
              <a:rPr lang="en-US" b="0" i="0" dirty="0">
                <a:latin typeface="+mn-lt"/>
              </a:rPr>
              <a:t> to indicate a store selling a particular item.</a:t>
            </a:r>
            <a:endParaRPr lang="en-US" b="0" dirty="0">
              <a:latin typeface="+mn-lt"/>
            </a:endParaRPr>
          </a:p>
          <a:p>
            <a:endParaRPr lang="en-US" b="0" dirty="0">
              <a:latin typeface="+mn-lt"/>
            </a:endParaRPr>
          </a:p>
          <a:p>
            <a:r>
              <a:rPr lang="en-US" b="1" dirty="0">
                <a:latin typeface="+mn-lt"/>
              </a:rPr>
              <a:t>Transcript:</a:t>
            </a:r>
          </a:p>
          <a:p>
            <a:pPr marL="228600" indent="-228600">
              <a:lnSpc>
                <a:spcPct val="107000"/>
              </a:lnSpc>
              <a:spcAft>
                <a:spcPts val="800"/>
              </a:spcAft>
              <a:buFont typeface="+mj-lt"/>
              <a:buAutoNum type="arabicPeriod"/>
            </a:pPr>
            <a:r>
              <a:rPr lang="fr-FR" sz="1200" dirty="0">
                <a:solidFill>
                  <a:srgbClr val="333333"/>
                </a:solidFill>
                <a:effectLst/>
                <a:latin typeface="+mn-lt"/>
                <a:ea typeface="Calibri" panose="020F0502020204030204" pitchFamily="34" charset="0"/>
                <a:cs typeface="Times New Roman" panose="02020603050405020304" pitchFamily="18" charset="0"/>
              </a:rPr>
              <a:t>À</a:t>
            </a:r>
            <a:r>
              <a:rPr lang="fr-FR" sz="1200" dirty="0">
                <a:effectLst/>
                <a:latin typeface="+mn-lt"/>
                <a:ea typeface="Calibri" panose="020F0502020204030204" pitchFamily="34" charset="0"/>
                <a:cs typeface="Times New Roman" panose="02020603050405020304" pitchFamily="18" charset="0"/>
              </a:rPr>
              <a:t> la fromagerie, il achète du fromage.</a:t>
            </a:r>
            <a:endParaRPr lang="en-GB" sz="1200" dirty="0">
              <a:effectLst/>
              <a:latin typeface="+mn-lt"/>
              <a:ea typeface="Calibri" panose="020F0502020204030204" pitchFamily="34" charset="0"/>
              <a:cs typeface="Times New Roman" panose="02020603050405020304" pitchFamily="18" charset="0"/>
            </a:endParaRPr>
          </a:p>
          <a:p>
            <a:pPr marL="228600" indent="-228600">
              <a:lnSpc>
                <a:spcPct val="107000"/>
              </a:lnSpc>
              <a:spcAft>
                <a:spcPts val="800"/>
              </a:spcAft>
              <a:buFont typeface="+mj-lt"/>
              <a:buAutoNum type="arabicPeriod"/>
            </a:pPr>
            <a:r>
              <a:rPr lang="fr-FR" sz="1200" dirty="0">
                <a:solidFill>
                  <a:srgbClr val="333333"/>
                </a:solidFill>
                <a:effectLst/>
                <a:latin typeface="+mn-lt"/>
                <a:ea typeface="Calibri" panose="020F0502020204030204" pitchFamily="34" charset="0"/>
                <a:cs typeface="Times New Roman" panose="02020603050405020304" pitchFamily="18" charset="0"/>
              </a:rPr>
              <a:t>À</a:t>
            </a:r>
            <a:r>
              <a:rPr lang="fr-FR" sz="1200" dirty="0">
                <a:effectLst/>
                <a:latin typeface="+mn-lt"/>
                <a:ea typeface="Calibri" panose="020F0502020204030204" pitchFamily="34" charset="0"/>
                <a:cs typeface="Times New Roman" panose="02020603050405020304" pitchFamily="18" charset="0"/>
              </a:rPr>
              <a:t> la poissonnerie, il achète du poisson.</a:t>
            </a:r>
            <a:endParaRPr lang="en-GB" sz="1200" dirty="0">
              <a:effectLst/>
              <a:latin typeface="+mn-lt"/>
              <a:ea typeface="Calibri" panose="020F0502020204030204" pitchFamily="34" charset="0"/>
              <a:cs typeface="Times New Roman" panose="02020603050405020304" pitchFamily="18" charset="0"/>
            </a:endParaRPr>
          </a:p>
          <a:p>
            <a:pPr marL="228600" indent="-228600">
              <a:lnSpc>
                <a:spcPct val="107000"/>
              </a:lnSpc>
              <a:spcAft>
                <a:spcPts val="800"/>
              </a:spcAft>
              <a:buFont typeface="+mj-lt"/>
              <a:buAutoNum type="arabicPeriod"/>
            </a:pPr>
            <a:r>
              <a:rPr lang="fr-FR" sz="1200" dirty="0">
                <a:solidFill>
                  <a:srgbClr val="333333"/>
                </a:solidFill>
                <a:effectLst/>
                <a:latin typeface="+mn-lt"/>
                <a:ea typeface="Calibri" panose="020F0502020204030204" pitchFamily="34" charset="0"/>
                <a:cs typeface="Times New Roman" panose="02020603050405020304" pitchFamily="18" charset="0"/>
              </a:rPr>
              <a:t>À</a:t>
            </a:r>
            <a:r>
              <a:rPr lang="fr-FR" sz="1200" dirty="0">
                <a:effectLst/>
                <a:latin typeface="+mn-lt"/>
                <a:ea typeface="Calibri" panose="020F0502020204030204" pitchFamily="34" charset="0"/>
                <a:cs typeface="Times New Roman" panose="02020603050405020304" pitchFamily="18" charset="0"/>
              </a:rPr>
              <a:t> la boulangerie, il achète un pain.</a:t>
            </a:r>
            <a:endParaRPr lang="en-GB" sz="1200" dirty="0">
              <a:effectLst/>
              <a:latin typeface="+mn-lt"/>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fr-FR" sz="1200" dirty="0">
                <a:solidFill>
                  <a:srgbClr val="333333"/>
                </a:solidFill>
                <a:effectLst/>
                <a:latin typeface="+mn-lt"/>
                <a:ea typeface="Calibri" panose="020F0502020204030204" pitchFamily="34" charset="0"/>
                <a:cs typeface="Times New Roman" panose="02020603050405020304" pitchFamily="18" charset="0"/>
              </a:rPr>
              <a:t>À</a:t>
            </a:r>
            <a:r>
              <a:rPr lang="fr-FR" sz="1200" dirty="0">
                <a:effectLst/>
                <a:latin typeface="+mn-lt"/>
                <a:ea typeface="Calibri" panose="020F0502020204030204" pitchFamily="34" charset="0"/>
                <a:cs typeface="Times New Roman" panose="02020603050405020304" pitchFamily="18" charset="0"/>
              </a:rPr>
              <a:t> la pizzeria, il achète une pizza.</a:t>
            </a:r>
            <a:endParaRPr lang="en-GB" sz="1200" dirty="0">
              <a:effectLst/>
              <a:latin typeface="+mn-lt"/>
              <a:ea typeface="Calibri" panose="020F0502020204030204" pitchFamily="34" charset="0"/>
              <a:cs typeface="Times New Roman" panose="02020603050405020304" pitchFamily="18" charset="0"/>
            </a:endParaRPr>
          </a:p>
          <a:p>
            <a:pPr marL="228600" indent="-228600">
              <a:lnSpc>
                <a:spcPct val="107000"/>
              </a:lnSpc>
              <a:spcAft>
                <a:spcPts val="800"/>
              </a:spcAft>
              <a:buFont typeface="+mj-lt"/>
              <a:buAutoNum type="arabicPeriod"/>
            </a:pPr>
            <a:r>
              <a:rPr lang="fr-FR" sz="1200" dirty="0">
                <a:effectLst/>
                <a:latin typeface="+mn-lt"/>
                <a:ea typeface="Calibri" panose="020F0502020204030204" pitchFamily="34" charset="0"/>
                <a:cs typeface="Times New Roman" panose="02020603050405020304" pitchFamily="18" charset="0"/>
              </a:rPr>
              <a:t>Au marché, il achète un fruit.</a:t>
            </a:r>
            <a:endParaRPr lang="en-GB" sz="1200" dirty="0">
              <a:effectLst/>
              <a:latin typeface="+mn-lt"/>
              <a:ea typeface="Calibri" panose="020F0502020204030204" pitchFamily="34" charset="0"/>
              <a:cs typeface="Times New Roman" panose="02020603050405020304" pitchFamily="18" charset="0"/>
            </a:endParaRPr>
          </a:p>
          <a:p>
            <a:pPr marL="228600" indent="-228600">
              <a:lnSpc>
                <a:spcPct val="107000"/>
              </a:lnSpc>
              <a:spcAft>
                <a:spcPts val="800"/>
              </a:spcAft>
              <a:buFont typeface="+mj-lt"/>
              <a:buAutoNum type="arabicPeriod"/>
            </a:pPr>
            <a:r>
              <a:rPr lang="fr-FR" sz="1200" dirty="0">
                <a:solidFill>
                  <a:srgbClr val="333333"/>
                </a:solidFill>
                <a:effectLst/>
                <a:latin typeface="+mn-lt"/>
                <a:ea typeface="Calibri" panose="020F0502020204030204" pitchFamily="34" charset="0"/>
                <a:cs typeface="Times New Roman" panose="02020603050405020304" pitchFamily="18" charset="0"/>
              </a:rPr>
              <a:t>Au </a:t>
            </a:r>
            <a:r>
              <a:rPr lang="en-GB" b="0" i="0" dirty="0">
                <a:solidFill>
                  <a:srgbClr val="222222"/>
                </a:solidFill>
                <a:effectLst/>
                <a:latin typeface="Arial" panose="020B0604020202020204" pitchFamily="34" charset="0"/>
              </a:rPr>
              <a:t>café-glacier</a:t>
            </a:r>
            <a:r>
              <a:rPr lang="fr-FR" sz="1200" dirty="0">
                <a:effectLst/>
                <a:latin typeface="+mn-lt"/>
                <a:ea typeface="Calibri" panose="020F0502020204030204" pitchFamily="34" charset="0"/>
                <a:cs typeface="Times New Roman" panose="02020603050405020304" pitchFamily="18" charset="0"/>
              </a:rPr>
              <a:t>, il achète de la glace. </a:t>
            </a:r>
          </a:p>
          <a:p>
            <a:pPr marL="228600" indent="-228600">
              <a:lnSpc>
                <a:spcPct val="107000"/>
              </a:lnSpc>
              <a:spcAft>
                <a:spcPts val="800"/>
              </a:spcAft>
              <a:buFont typeface="+mj-lt"/>
              <a:buAutoNum type="arabicPeriod"/>
            </a:pPr>
            <a:r>
              <a:rPr lang="fr-FR" sz="1200" dirty="0">
                <a:solidFill>
                  <a:srgbClr val="333333"/>
                </a:solidFill>
                <a:effectLst/>
                <a:latin typeface="+mn-lt"/>
                <a:ea typeface="Calibri" panose="020F0502020204030204" pitchFamily="34" charset="0"/>
                <a:cs typeface="Times New Roman" panose="02020603050405020304" pitchFamily="18" charset="0"/>
              </a:rPr>
              <a:t>À</a:t>
            </a:r>
            <a:r>
              <a:rPr lang="fr-FR" sz="1200" dirty="0">
                <a:effectLst/>
                <a:latin typeface="+mn-lt"/>
                <a:ea typeface="Calibri" panose="020F0502020204030204" pitchFamily="34" charset="0"/>
                <a:cs typeface="Times New Roman" panose="02020603050405020304" pitchFamily="18" charset="0"/>
              </a:rPr>
              <a:t> la pâtisserie, il achète un gâteau.</a:t>
            </a:r>
            <a:endParaRPr lang="en-GB" sz="1200" dirty="0">
              <a:effectLst/>
              <a:latin typeface="+mn-lt"/>
              <a:ea typeface="Calibri" panose="020F0502020204030204" pitchFamily="34" charset="0"/>
              <a:cs typeface="Times New Roman" panose="02020603050405020304" pitchFamily="18" charset="0"/>
            </a:endParaRPr>
          </a:p>
          <a:p>
            <a:pPr marL="228600" indent="-228600">
              <a:lnSpc>
                <a:spcPct val="107000"/>
              </a:lnSpc>
              <a:spcAft>
                <a:spcPts val="800"/>
              </a:spcAft>
              <a:buFont typeface="+mj-lt"/>
              <a:buAutoNum type="arabicPeriod"/>
            </a:pPr>
            <a:r>
              <a:rPr lang="fr-FR" sz="1200" dirty="0">
                <a:solidFill>
                  <a:srgbClr val="333333"/>
                </a:solidFill>
                <a:effectLst/>
                <a:latin typeface="+mn-lt"/>
                <a:ea typeface="Calibri" panose="020F0502020204030204" pitchFamily="34" charset="0"/>
                <a:cs typeface="Times New Roman" panose="02020603050405020304" pitchFamily="18" charset="0"/>
              </a:rPr>
              <a:t>À</a:t>
            </a:r>
            <a:r>
              <a:rPr lang="fr-FR" sz="1200" dirty="0">
                <a:effectLst/>
                <a:latin typeface="+mn-lt"/>
                <a:ea typeface="Calibri" panose="020F0502020204030204" pitchFamily="34" charset="0"/>
                <a:cs typeface="Times New Roman" panose="02020603050405020304" pitchFamily="18" charset="0"/>
              </a:rPr>
              <a:t> la chocolaterie, il achète du chocolat.</a:t>
            </a:r>
            <a:endParaRPr lang="en-GB" sz="1200" dirty="0">
              <a:effectLst/>
              <a:latin typeface="+mn-lt"/>
              <a:ea typeface="Calibri" panose="020F0502020204030204" pitchFamily="34" charset="0"/>
              <a:cs typeface="Times New Roman" panose="02020603050405020304" pitchFamily="18" charset="0"/>
            </a:endParaRPr>
          </a:p>
          <a:p>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cognates used (1 is the most frequent word in French): </a:t>
            </a:r>
            <a:br>
              <a:rPr lang="en-GB" baseline="0" dirty="0">
                <a:latin typeface="+mn-lt"/>
              </a:rPr>
            </a:br>
            <a:r>
              <a:rPr lang="en-GB" baseline="0" dirty="0" err="1">
                <a:latin typeface="+mn-lt"/>
              </a:rPr>
              <a:t>spécialiste</a:t>
            </a:r>
            <a:r>
              <a:rPr lang="en-GB" baseline="0" dirty="0">
                <a:latin typeface="+mn-lt"/>
              </a:rPr>
              <a:t> [1588], </a:t>
            </a:r>
            <a:r>
              <a:rPr lang="en-GB" baseline="0" dirty="0" err="1">
                <a:latin typeface="+mn-lt"/>
              </a:rPr>
              <a:t>produit</a:t>
            </a:r>
            <a:r>
              <a:rPr lang="en-GB" baseline="0" dirty="0">
                <a:latin typeface="+mn-lt"/>
              </a:rPr>
              <a:t> [373], </a:t>
            </a:r>
            <a:r>
              <a:rPr lang="en-GB" baseline="0" dirty="0" err="1">
                <a:latin typeface="+mn-lt"/>
              </a:rPr>
              <a:t>entier</a:t>
            </a:r>
            <a:r>
              <a:rPr lang="en-GB" baseline="0" dirty="0">
                <a:latin typeface="+mn-lt"/>
              </a:rPr>
              <a:t> [455], portion [3806], fromagerie [&gt;5000], </a:t>
            </a:r>
            <a:r>
              <a:rPr lang="en-GB" baseline="0" dirty="0" err="1">
                <a:latin typeface="+mn-lt"/>
              </a:rPr>
              <a:t>poissonnerie</a:t>
            </a:r>
            <a:r>
              <a:rPr lang="en-GB" baseline="0" dirty="0">
                <a:latin typeface="+mn-lt"/>
              </a:rPr>
              <a:t> [&gt;5000], boulangerie [&gt;5000], pizzeria [&gt;5000], pizza [&gt;5000], </a:t>
            </a:r>
            <a:r>
              <a:rPr lang="en-GB" b="0" i="0" dirty="0">
                <a:solidFill>
                  <a:srgbClr val="222222"/>
                </a:solidFill>
                <a:effectLst/>
                <a:latin typeface="Arial" panose="020B0604020202020204" pitchFamily="34" charset="0"/>
              </a:rPr>
              <a:t>café-glacier</a:t>
            </a:r>
            <a:r>
              <a:rPr lang="fr-FR" sz="1200" b="0" i="0" dirty="0">
                <a:solidFill>
                  <a:srgbClr val="222222"/>
                </a:solidFill>
                <a:effectLst/>
                <a:latin typeface="+mn-lt"/>
                <a:cs typeface="Times New Roman" panose="02020603050405020304" pitchFamily="18" charset="0"/>
              </a:rPr>
              <a:t> </a:t>
            </a:r>
            <a:r>
              <a:rPr lang="en-GB" baseline="0" dirty="0">
                <a:latin typeface="+mn-lt"/>
              </a:rPr>
              <a:t>[&gt;5000], </a:t>
            </a:r>
            <a:r>
              <a:rPr lang="fr-FR" sz="1200" dirty="0">
                <a:effectLst/>
                <a:latin typeface="+mn-lt"/>
                <a:ea typeface="Calibri" panose="020F0502020204030204" pitchFamily="34" charset="0"/>
                <a:cs typeface="Times New Roman" panose="02020603050405020304" pitchFamily="18" charset="0"/>
              </a:rPr>
              <a:t>pâtisserie [&gt;5000], gâteau [4845], chocolaterie [&gt;5000], chocolat [4556]</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5 minutes</a:t>
            </a:r>
          </a:p>
          <a:p>
            <a:endParaRPr lang="en-US" b="1" dirty="0">
              <a:latin typeface="+mn-lt"/>
            </a:endParaRPr>
          </a:p>
          <a:p>
            <a:r>
              <a:rPr lang="en-US" b="1" dirty="0">
                <a:latin typeface="+mn-lt"/>
              </a:rPr>
              <a:t>Aim: </a:t>
            </a:r>
            <a:r>
              <a:rPr lang="en-US" b="0" dirty="0" err="1">
                <a:latin typeface="+mn-lt"/>
              </a:rPr>
              <a:t>practising</a:t>
            </a:r>
            <a:r>
              <a:rPr lang="en-US" b="0" dirty="0">
                <a:latin typeface="+mn-lt"/>
              </a:rPr>
              <a:t> written recognition of agreement with the </a:t>
            </a:r>
            <a:r>
              <a:rPr lang="en-US" b="0" i="0" dirty="0">
                <a:latin typeface="+mn-lt"/>
              </a:rPr>
              <a:t>partitive article</a:t>
            </a:r>
            <a:endParaRPr lang="en-US" b="0" dirty="0">
              <a:latin typeface="+mn-lt"/>
            </a:endParaRPr>
          </a:p>
          <a:p>
            <a:endParaRPr lang="en-US" b="1" dirty="0">
              <a:latin typeface="+mn-lt"/>
            </a:endParaRPr>
          </a:p>
          <a:p>
            <a:r>
              <a:rPr lang="en-US" b="1" dirty="0">
                <a:latin typeface="+mn-lt"/>
              </a:rPr>
              <a:t>Procedure:</a:t>
            </a:r>
          </a:p>
          <a:p>
            <a:r>
              <a:rPr lang="en-US" b="0" dirty="0">
                <a:latin typeface="+mn-lt"/>
              </a:rPr>
              <a:t>1. Students write 1-8 and use their knowledge of noun genders and partitive article forms to choose a noun to complete each sentence.</a:t>
            </a:r>
          </a:p>
          <a:p>
            <a:r>
              <a:rPr lang="en-US" b="0" dirty="0">
                <a:latin typeface="+mn-lt"/>
              </a:rPr>
              <a:t>2. Click to reveal the answers.</a:t>
            </a:r>
          </a:p>
          <a:p>
            <a:r>
              <a:rPr lang="en-US" b="0" dirty="0">
                <a:latin typeface="+mn-lt"/>
              </a:rPr>
              <a:t>3. English translations can also be elicited.</a:t>
            </a:r>
          </a:p>
          <a:p>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cognates used (1 is the most frequent word in French): </a:t>
            </a:r>
            <a:br>
              <a:rPr lang="en-GB" baseline="0" dirty="0">
                <a:latin typeface="+mn-lt"/>
              </a:rPr>
            </a:br>
            <a:r>
              <a:rPr lang="en-GB" baseline="0" dirty="0" err="1">
                <a:latin typeface="+mn-lt"/>
              </a:rPr>
              <a:t>compléter</a:t>
            </a:r>
            <a:r>
              <a:rPr lang="en-GB" baseline="0" dirty="0">
                <a:latin typeface="+mn-lt"/>
              </a:rPr>
              <a:t> [2034], </a:t>
            </a:r>
            <a:r>
              <a:rPr lang="en-GB" baseline="0" dirty="0" err="1">
                <a:latin typeface="+mn-lt"/>
              </a:rPr>
              <a:t>emmental</a:t>
            </a:r>
            <a:r>
              <a:rPr lang="en-GB" baseline="0" dirty="0">
                <a:latin typeface="+mn-lt"/>
              </a:rPr>
              <a:t> [&gt;5000], </a:t>
            </a:r>
            <a:r>
              <a:rPr lang="en-GB" baseline="0" dirty="0" err="1">
                <a:latin typeface="+mn-lt"/>
              </a:rPr>
              <a:t>Orangina</a:t>
            </a:r>
            <a:r>
              <a:rPr lang="en-GB" baseline="0" dirty="0">
                <a:latin typeface="+mn-lt"/>
              </a:rPr>
              <a:t> [N/A], pique-</a:t>
            </a:r>
            <a:r>
              <a:rPr lang="en-GB" baseline="0" dirty="0" err="1">
                <a:latin typeface="+mn-lt"/>
              </a:rPr>
              <a:t>nique</a:t>
            </a:r>
            <a:r>
              <a:rPr lang="en-GB" baseline="0" dirty="0">
                <a:latin typeface="+mn-lt"/>
              </a:rPr>
              <a:t> [&gt;5000], </a:t>
            </a:r>
            <a:r>
              <a:rPr lang="en-GB" baseline="0" dirty="0" err="1">
                <a:latin typeface="+mn-lt"/>
              </a:rPr>
              <a:t>dîner</a:t>
            </a:r>
            <a:r>
              <a:rPr lang="en-GB" baseline="0" dirty="0">
                <a:latin typeface="+mn-lt"/>
              </a:rPr>
              <a:t> [2365], aubergine [&gt;5000], dessert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recall of 4 items of this week’s new vocabulary, </a:t>
            </a:r>
            <a:r>
              <a:rPr lang="en-US" b="0" dirty="0" err="1"/>
              <a:t>practising</a:t>
            </a:r>
            <a:r>
              <a:rPr lang="en-US" b="0" dirty="0"/>
              <a:t> written production of agreement with the partitive article</a:t>
            </a:r>
          </a:p>
          <a:p>
            <a:endParaRPr lang="en-US" b="1" dirty="0"/>
          </a:p>
          <a:p>
            <a:r>
              <a:rPr lang="en-US" b="1" dirty="0"/>
              <a:t>Procedure:</a:t>
            </a:r>
          </a:p>
          <a:p>
            <a:r>
              <a:rPr lang="en-US" b="0" dirty="0"/>
              <a:t>1. Students write 1-8 and translate the words in bold to complete the sentences.</a:t>
            </a:r>
          </a:p>
          <a:p>
            <a:r>
              <a:rPr lang="en-US" b="0" dirty="0"/>
              <a:t>2. Click to reveal the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touriste</a:t>
            </a:r>
            <a:r>
              <a:rPr lang="en-GB" baseline="0" dirty="0"/>
              <a:t> [2653]</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SLIDE CAN BE DISPLAYED – no printing required</a:t>
            </a:r>
          </a:p>
          <a:p>
            <a:r>
              <a:rPr lang="en-US" b="1" dirty="0"/>
              <a:t>Timing: 10 minutes </a:t>
            </a:r>
            <a:r>
              <a:rPr lang="en-US" b="0" dirty="0"/>
              <a:t>for 2 slides</a:t>
            </a:r>
            <a:endParaRPr lang="en-US" b="1" dirty="0"/>
          </a:p>
          <a:p>
            <a:endParaRPr lang="en-US" b="1" dirty="0"/>
          </a:p>
          <a:p>
            <a:r>
              <a:rPr lang="en-US" b="1" dirty="0"/>
              <a:t>Aim: </a:t>
            </a:r>
            <a:r>
              <a:rPr lang="en-US" b="0" dirty="0"/>
              <a:t>oral recall of 6 items of this week’s new vocabulary, </a:t>
            </a:r>
            <a:r>
              <a:rPr lang="en-US" b="0" dirty="0" err="1"/>
              <a:t>practising</a:t>
            </a:r>
            <a:r>
              <a:rPr lang="en-US" b="0" dirty="0"/>
              <a:t> oral production of agreement with the partitive article</a:t>
            </a:r>
          </a:p>
          <a:p>
            <a:endParaRPr lang="en-US" b="1" dirty="0"/>
          </a:p>
          <a:p>
            <a:r>
              <a:rPr lang="en-US" b="1" dirty="0"/>
              <a:t>Procedure:</a:t>
            </a:r>
          </a:p>
          <a:p>
            <a:r>
              <a:rPr lang="en-US" b="0" dirty="0"/>
              <a:t>1. Check students know how to say prices using the example provided.</a:t>
            </a:r>
          </a:p>
          <a:p>
            <a:r>
              <a:rPr lang="en-US" b="0" dirty="0"/>
              <a:t>2. Partner A chooses an item and says how much it costs in euros (</a:t>
            </a:r>
            <a:r>
              <a:rPr lang="en-US" b="0" dirty="0" err="1"/>
              <a:t>eg.</a:t>
            </a:r>
            <a:r>
              <a:rPr lang="en-US" b="0" dirty="0"/>
              <a:t> </a:t>
            </a:r>
            <a:r>
              <a:rPr lang="en-US" b="0" i="1" dirty="0"/>
              <a:t>‘</a:t>
            </a:r>
            <a:r>
              <a:rPr lang="en-US" b="0" i="1" dirty="0" err="1"/>
              <a:t>ça</a:t>
            </a:r>
            <a:r>
              <a:rPr lang="en-US" b="0" i="1" dirty="0"/>
              <a:t> </a:t>
            </a:r>
            <a:r>
              <a:rPr lang="en-US" b="0" i="1" dirty="0" err="1"/>
              <a:t>coûte</a:t>
            </a:r>
            <a:r>
              <a:rPr lang="en-US" b="0" i="1" dirty="0"/>
              <a:t> trois euros </a:t>
            </a:r>
            <a:r>
              <a:rPr lang="en-US" b="0" i="1" dirty="0" err="1"/>
              <a:t>vingt</a:t>
            </a:r>
            <a:r>
              <a:rPr lang="en-US" b="0" i="1" dirty="0"/>
              <a:t>-quatre’</a:t>
            </a:r>
            <a:r>
              <a:rPr lang="en-US" b="0" i="0" dirty="0"/>
              <a:t>).</a:t>
            </a:r>
            <a:endParaRPr lang="en-US" b="0" dirty="0"/>
          </a:p>
          <a:p>
            <a:r>
              <a:rPr lang="en-US" b="0" dirty="0"/>
              <a:t>3. Partner B finds the item with that price and says what they bought, using the partitive article (</a:t>
            </a:r>
            <a:r>
              <a:rPr lang="en-US" b="0" dirty="0" err="1"/>
              <a:t>eg.</a:t>
            </a:r>
            <a:r>
              <a:rPr lang="en-US" b="0" dirty="0"/>
              <a:t> </a:t>
            </a:r>
            <a:r>
              <a:rPr lang="en-US" b="0" i="1" dirty="0"/>
              <a:t>‘Tu as </a:t>
            </a:r>
            <a:r>
              <a:rPr lang="en-US" b="0" i="1" dirty="0" err="1"/>
              <a:t>acheté</a:t>
            </a:r>
            <a:r>
              <a:rPr lang="en-US" b="0" i="1" dirty="0"/>
              <a:t> du fromage’</a:t>
            </a:r>
            <a:r>
              <a:rPr lang="en-US" b="0" i="0" dirty="0"/>
              <a:t>).</a:t>
            </a:r>
            <a:endParaRPr lang="en-US" b="0" dirty="0"/>
          </a:p>
          <a:p>
            <a:r>
              <a:rPr lang="en-US" b="0" dirty="0"/>
              <a:t>4. Continue until all 6 items have been ‘bought’.</a:t>
            </a:r>
          </a:p>
          <a:p>
            <a:r>
              <a:rPr lang="en-US" b="0" dirty="0"/>
              <a:t>5. Partners swap roles and repeat steps 2-4 (see next slide).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cognates used (1 is the most frequent word in French): </a:t>
            </a:r>
            <a:br>
              <a:rPr lang="en-GB" baseline="0" dirty="0">
                <a:latin typeface="+mn-lt"/>
              </a:rPr>
            </a:br>
            <a:r>
              <a:rPr lang="en-GB" baseline="0" dirty="0" err="1">
                <a:latin typeface="+mn-lt"/>
              </a:rPr>
              <a:t>chocolat</a:t>
            </a:r>
            <a:r>
              <a:rPr lang="en-GB" baseline="0" dirty="0">
                <a:latin typeface="+mn-lt"/>
              </a:rPr>
              <a:t> [4556]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SLIDE CAN BE DISPLAYED – no printing required</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117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a:t>
            </a:r>
            <a:r>
              <a:rPr lang="en-GB" b="1" dirty="0" err="1"/>
              <a:t>th</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partitive articles (du, de la, de 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fr-FR" sz="1200" dirty="0">
                <a:solidFill>
                  <a:prstClr val="white"/>
                </a:solidFill>
              </a:rPr>
              <a:t>question </a:t>
            </a:r>
            <a:r>
              <a:rPr lang="fr-FR" sz="1200" dirty="0" err="1">
                <a:solidFill>
                  <a:prstClr val="white"/>
                </a:solidFill>
              </a:rPr>
              <a:t>words</a:t>
            </a:r>
            <a:r>
              <a:rPr lang="fr-FR" sz="1200" dirty="0">
                <a:solidFill>
                  <a:prstClr val="white"/>
                </a:solidFill>
              </a:rPr>
              <a:t> </a:t>
            </a:r>
            <a:r>
              <a:rPr lang="fr-FR" sz="1200" b="1" i="1" dirty="0">
                <a:solidFill>
                  <a:prstClr val="white"/>
                </a:solidFill>
              </a:rPr>
              <a:t>quels</a:t>
            </a:r>
            <a:r>
              <a:rPr lang="fr-FR" sz="1200" i="1" dirty="0">
                <a:solidFill>
                  <a:prstClr val="white"/>
                </a:solidFill>
              </a:rPr>
              <a:t> </a:t>
            </a:r>
            <a:r>
              <a:rPr lang="fr-FR" sz="1200" dirty="0">
                <a:solidFill>
                  <a:prstClr val="white"/>
                </a:solidFill>
              </a:rPr>
              <a:t>and </a:t>
            </a:r>
            <a:r>
              <a:rPr lang="fr-FR" sz="1200" b="1" i="1" dirty="0">
                <a:solidFill>
                  <a:prstClr val="white"/>
                </a:solidFill>
              </a:rPr>
              <a:t>quelles</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latin typeface="+mn-lt"/>
              </a:rPr>
              <a:t>Word frequency </a:t>
            </a:r>
            <a:r>
              <a:rPr lang="en-GB" b="1" baseline="0" dirty="0">
                <a:latin typeface="+mn-lt"/>
              </a:rPr>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8.1.2.7 (introduce) </a:t>
            </a:r>
            <a:r>
              <a:rPr lang="fr-FR" sz="1200" b="0" kern="1200" dirty="0">
                <a:solidFill>
                  <a:schemeClr val="tx1"/>
                </a:solidFill>
                <a:effectLst/>
                <a:latin typeface="+mn-lt"/>
                <a:ea typeface="+mn-ea"/>
                <a:cs typeface="+mn-cs"/>
              </a:rPr>
              <a:t>acheter [636], coûter [984], peser [1584], eau [475], euro [1753], exercice</a:t>
            </a:r>
            <a:r>
              <a:rPr lang="fr-FR" sz="1200" b="0" kern="1200" baseline="30000" dirty="0">
                <a:solidFill>
                  <a:schemeClr val="tx1"/>
                </a:solidFill>
                <a:effectLst/>
                <a:latin typeface="+mn-lt"/>
                <a:ea typeface="+mn-ea"/>
                <a:cs typeface="+mn-cs"/>
              </a:rPr>
              <a:t>2</a:t>
            </a:r>
            <a:r>
              <a:rPr lang="fr-FR" sz="1200" b="0" kern="1200" dirty="0">
                <a:solidFill>
                  <a:schemeClr val="tx1"/>
                </a:solidFill>
                <a:effectLst/>
                <a:latin typeface="+mn-lt"/>
                <a:ea typeface="+mn-ea"/>
                <a:cs typeface="+mn-cs"/>
              </a:rPr>
              <a:t> [1290], fromage [4475], glace [580], natation [&gt;5000], pain [2802], poisson [1616], sport [2011], travail [153]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8.1.2.3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emporter [1128], proposer [338], traverser [1040], voyager [2194], frontière [1182], forêt [1724], montagne [1732], vue [191], suisse [2241], Suisse [n/a], Genève [n/a], il y avait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avocat [1188], bureau</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[273], directeur [640], emploi [517], facteur [1264], secrétaire [920], ambitieux [2905], prudent [1529], travailleur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[1341], travailleuse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[1341], assez [321]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484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aural / written recognition of SSC [</a:t>
            </a:r>
            <a:r>
              <a:rPr lang="en-US" b="0" dirty="0" err="1"/>
              <a:t>th</a:t>
            </a:r>
            <a:r>
              <a:rPr lang="en-US" b="0" dirty="0"/>
              <a:t>] using word fragments (the SSC cannot be distinguished from [t] by listening alone)</a:t>
            </a:r>
            <a:endParaRPr lang="en-US" b="1" dirty="0"/>
          </a:p>
          <a:p>
            <a:endParaRPr lang="en-US" b="1" dirty="0"/>
          </a:p>
          <a:p>
            <a:r>
              <a:rPr lang="en-US" b="1" dirty="0"/>
              <a:t>Procedure:</a:t>
            </a:r>
          </a:p>
          <a:p>
            <a:r>
              <a:rPr lang="en-US" b="0" dirty="0"/>
              <a:t>1. Click the numbers to play the audio.</a:t>
            </a:r>
          </a:p>
          <a:p>
            <a:r>
              <a:rPr lang="en-US" b="0" dirty="0"/>
              <a:t>2. Students write 1-8 and choose an orange word fragment to write the full words they hear.</a:t>
            </a:r>
          </a:p>
          <a:p>
            <a:r>
              <a:rPr lang="en-US" b="0" dirty="0"/>
              <a:t>3. Click to reveal the answers.</a:t>
            </a:r>
          </a:p>
          <a:p>
            <a:endParaRPr lang="en-US" b="0" dirty="0"/>
          </a:p>
          <a:p>
            <a:r>
              <a:rPr lang="en-US" b="1" dirty="0"/>
              <a:t>Transcript:</a:t>
            </a:r>
          </a:p>
          <a:p>
            <a:pPr marL="228600" indent="-228600">
              <a:buAutoNum type="arabicPeriod"/>
            </a:pPr>
            <a:r>
              <a:rPr lang="en-US" b="0" dirty="0" err="1"/>
              <a:t>a</a:t>
            </a:r>
            <a:r>
              <a:rPr lang="en-US" b="1" dirty="0" err="1"/>
              <a:t>th</a:t>
            </a:r>
            <a:r>
              <a:rPr lang="en-US" b="0" dirty="0" err="1"/>
              <a:t>lète</a:t>
            </a:r>
            <a:endParaRPr lang="en-US" b="0" dirty="0"/>
          </a:p>
          <a:p>
            <a:pPr marL="228600" indent="-228600">
              <a:buAutoNum type="arabicPeriod"/>
            </a:pPr>
            <a:r>
              <a:rPr lang="en-US" b="0" dirty="0" err="1"/>
              <a:t>é</a:t>
            </a:r>
            <a:r>
              <a:rPr lang="en-US" b="1" dirty="0" err="1"/>
              <a:t>th</a:t>
            </a:r>
            <a:r>
              <a:rPr lang="en-US" b="0" dirty="0" err="1"/>
              <a:t>ique</a:t>
            </a:r>
            <a:endParaRPr lang="en-US" b="0" dirty="0"/>
          </a:p>
          <a:p>
            <a:pPr marL="228600" indent="-228600">
              <a:buAutoNum type="arabicPeriod"/>
            </a:pPr>
            <a:r>
              <a:rPr lang="en-US" b="0" dirty="0" err="1"/>
              <a:t>mammou</a:t>
            </a:r>
            <a:r>
              <a:rPr lang="en-US" b="1" dirty="0" err="1"/>
              <a:t>th</a:t>
            </a:r>
            <a:endParaRPr lang="en-US" b="1" dirty="0"/>
          </a:p>
          <a:p>
            <a:pPr marL="228600" indent="-228600">
              <a:buAutoNum type="arabicPeriod"/>
            </a:pPr>
            <a:r>
              <a:rPr lang="en-US" b="0" dirty="0"/>
              <a:t>mara</a:t>
            </a:r>
            <a:r>
              <a:rPr lang="en-US" b="1" dirty="0"/>
              <a:t>th</a:t>
            </a:r>
            <a:r>
              <a:rPr lang="en-US" b="0" dirty="0"/>
              <a:t>on</a:t>
            </a:r>
          </a:p>
          <a:p>
            <a:pPr marL="228600" indent="-228600">
              <a:buAutoNum type="arabicPeriod"/>
            </a:pPr>
            <a:r>
              <a:rPr lang="en-US" b="0" dirty="0"/>
              <a:t>men</a:t>
            </a:r>
            <a:r>
              <a:rPr lang="en-US" b="1" dirty="0"/>
              <a:t>th</a:t>
            </a:r>
            <a:r>
              <a:rPr lang="en-US" b="0" dirty="0"/>
              <a:t>e</a:t>
            </a:r>
          </a:p>
          <a:p>
            <a:pPr marL="228600" indent="-228600">
              <a:buAutoNum type="arabicPeriod"/>
            </a:pPr>
            <a:r>
              <a:rPr lang="en-US" b="0" dirty="0" err="1"/>
              <a:t>télépa</a:t>
            </a:r>
            <a:r>
              <a:rPr lang="en-US" b="1" dirty="0" err="1"/>
              <a:t>th</a:t>
            </a:r>
            <a:r>
              <a:rPr lang="en-US" b="0" dirty="0" err="1"/>
              <a:t>ie</a:t>
            </a:r>
            <a:endParaRPr lang="en-US" b="0" dirty="0"/>
          </a:p>
          <a:p>
            <a:pPr marL="228600" indent="-228600">
              <a:buAutoNum type="arabicPeriod"/>
            </a:pPr>
            <a:r>
              <a:rPr lang="en-US" b="1" dirty="0"/>
              <a:t>th</a:t>
            </a:r>
            <a:r>
              <a:rPr lang="en-US" b="0" dirty="0"/>
              <a:t>on</a:t>
            </a:r>
          </a:p>
          <a:p>
            <a:pPr marL="228600" indent="-228600">
              <a:buAutoNum type="arabicPeriod"/>
            </a:pPr>
            <a:r>
              <a:rPr lang="en-US" b="1" dirty="0" err="1"/>
              <a:t>th</a:t>
            </a:r>
            <a:r>
              <a:rPr lang="en-US" b="0" dirty="0" err="1"/>
              <a:t>éorie</a:t>
            </a:r>
            <a:endParaRPr lang="en-US" b="0" dirty="0"/>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athlete [4722], </a:t>
            </a:r>
            <a:r>
              <a:rPr lang="en-GB" baseline="0" dirty="0" err="1"/>
              <a:t>éthique</a:t>
            </a:r>
            <a:r>
              <a:rPr lang="en-GB" baseline="0" dirty="0"/>
              <a:t> [2747], </a:t>
            </a:r>
            <a:r>
              <a:rPr lang="en-GB" baseline="0" dirty="0" err="1"/>
              <a:t>mammouth</a:t>
            </a:r>
            <a:r>
              <a:rPr lang="en-GB" baseline="0" dirty="0"/>
              <a:t> [&gt;5000], marathon [&gt;5000], menthe [&gt;5000], </a:t>
            </a:r>
            <a:r>
              <a:rPr lang="en-GB" baseline="0" dirty="0" err="1"/>
              <a:t>télépathie</a:t>
            </a:r>
            <a:r>
              <a:rPr lang="en-GB" baseline="0" dirty="0"/>
              <a:t> [&gt;5000], thon [&gt;5000], </a:t>
            </a:r>
            <a:r>
              <a:rPr lang="en-GB" baseline="0" dirty="0" err="1"/>
              <a:t>théorie</a:t>
            </a:r>
            <a:r>
              <a:rPr lang="en-GB" baseline="0" dirty="0"/>
              <a:t> [1773]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70201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connect pronunciation of [</a:t>
            </a:r>
            <a:r>
              <a:rPr lang="en-US" b="0" dirty="0" err="1"/>
              <a:t>th</a:t>
            </a:r>
            <a:r>
              <a:rPr lang="en-US" b="0" dirty="0"/>
              <a:t>] with pronunciation of [t], and to differentiate between the two based on knowledge of English spelling.</a:t>
            </a:r>
            <a:endParaRPr lang="en-US" b="1" dirty="0"/>
          </a:p>
          <a:p>
            <a:endParaRPr lang="en-US" b="1" dirty="0"/>
          </a:p>
          <a:p>
            <a:r>
              <a:rPr lang="en-US" b="1" dirty="0"/>
              <a:t>Procedure:</a:t>
            </a:r>
          </a:p>
          <a:p>
            <a:pPr marL="228600" indent="-228600">
              <a:buAutoNum type="arabicPeriod"/>
            </a:pPr>
            <a:r>
              <a:rPr lang="en-US" b="0" dirty="0"/>
              <a:t>Click numbers to play audio.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Ask students which English word the recording sounds like.</a:t>
            </a:r>
          </a:p>
          <a:p>
            <a:pPr marL="228600" indent="-228600">
              <a:buAutoNum type="arabicPeriod"/>
            </a:pPr>
            <a:r>
              <a:rPr lang="en-US" b="0" dirty="0"/>
              <a:t>Students decide, based on their knowledge of English spelling, whether the word is spelled with [</a:t>
            </a:r>
            <a:r>
              <a:rPr lang="en-US" b="0" dirty="0" err="1"/>
              <a:t>th</a:t>
            </a:r>
            <a:r>
              <a:rPr lang="en-US" b="0" dirty="0"/>
              <a:t>] or just [t].</a:t>
            </a:r>
          </a:p>
          <a:p>
            <a:pPr marL="228600" indent="-228600">
              <a:buAutoNum type="arabicPeriod"/>
            </a:pPr>
            <a:r>
              <a:rPr lang="en-US" b="0" dirty="0"/>
              <a:t>Answers appear on clicks.</a:t>
            </a:r>
          </a:p>
          <a:p>
            <a:endParaRPr lang="en-US" b="0" dirty="0"/>
          </a:p>
          <a:p>
            <a:r>
              <a:rPr lang="en-US" b="1" dirty="0"/>
              <a:t>Transcript:</a:t>
            </a:r>
          </a:p>
          <a:p>
            <a:pPr marL="228600" indent="-228600">
              <a:buAutoNum type="arabicPeriod"/>
            </a:pPr>
            <a:r>
              <a:rPr lang="en-US" b="0" dirty="0"/>
              <a:t>politique</a:t>
            </a:r>
          </a:p>
          <a:p>
            <a:pPr marL="228600" indent="-228600">
              <a:buAutoNum type="arabicPeriod"/>
            </a:pPr>
            <a:r>
              <a:rPr lang="en-US" b="0" dirty="0" err="1"/>
              <a:t>sympathie</a:t>
            </a:r>
            <a:endParaRPr lang="en-US" b="0" dirty="0"/>
          </a:p>
          <a:p>
            <a:pPr marL="228600" indent="-228600">
              <a:buAutoNum type="arabicPeriod"/>
            </a:pPr>
            <a:r>
              <a:rPr lang="en-US" b="0" dirty="0" err="1"/>
              <a:t>ethnique</a:t>
            </a:r>
            <a:endParaRPr lang="en-US" b="0" dirty="0"/>
          </a:p>
          <a:p>
            <a:pPr marL="228600" indent="-228600">
              <a:buAutoNum type="arabicPeriod"/>
            </a:pPr>
            <a:r>
              <a:rPr lang="en-US" b="0" dirty="0"/>
              <a:t>hostile</a:t>
            </a:r>
          </a:p>
          <a:p>
            <a:pPr marL="228600" indent="-228600">
              <a:buAutoNum type="arabicPeriod"/>
            </a:pPr>
            <a:r>
              <a:rPr lang="en-US" b="0" dirty="0" err="1"/>
              <a:t>hypothèse</a:t>
            </a:r>
            <a:endParaRPr lang="en-US" b="0" dirty="0"/>
          </a:p>
          <a:p>
            <a:pPr marL="228600" indent="-228600">
              <a:buAutoNum type="arabicPeriod"/>
            </a:pPr>
            <a:r>
              <a:rPr lang="en-US" b="0" dirty="0" err="1"/>
              <a:t>quantité</a:t>
            </a:r>
            <a:endParaRPr lang="en-US" b="0" dirty="0"/>
          </a:p>
          <a:p>
            <a:pPr marL="228600" indent="-228600">
              <a:buAutoNum type="arabicPeriod"/>
            </a:pPr>
            <a:r>
              <a:rPr lang="en-US" b="0" dirty="0"/>
              <a:t>test</a:t>
            </a:r>
          </a:p>
          <a:p>
            <a:pPr marL="228600" indent="-228600">
              <a:buAutoNum type="arabicPeriod"/>
            </a:pPr>
            <a:r>
              <a:rPr lang="en-US" b="0" dirty="0" err="1"/>
              <a:t>thème</a:t>
            </a:r>
            <a:endParaRPr lang="en-US" b="0" dirty="0"/>
          </a:p>
          <a:p>
            <a:pPr marL="228600" indent="-228600">
              <a:buAutoNum type="arabicPeriod"/>
            </a:pPr>
            <a:r>
              <a:rPr lang="en-US" b="0" dirty="0" err="1"/>
              <a:t>esthétique</a:t>
            </a:r>
            <a:endParaRPr lang="en-US" b="0" dirty="0"/>
          </a:p>
          <a:p>
            <a:pPr marL="228600" indent="-228600">
              <a:buAutoNum type="arabicPeriod"/>
            </a:pPr>
            <a:r>
              <a:rPr lang="en-US" b="0" dirty="0" err="1"/>
              <a:t>thérapie</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politique [128], </a:t>
            </a:r>
            <a:r>
              <a:rPr lang="en-GB" baseline="0" dirty="0" err="1"/>
              <a:t>sympathie</a:t>
            </a:r>
            <a:r>
              <a:rPr lang="en-GB" baseline="0" dirty="0"/>
              <a:t> [3017], </a:t>
            </a:r>
            <a:r>
              <a:rPr lang="en-GB" baseline="0" dirty="0" err="1"/>
              <a:t>ethnique</a:t>
            </a:r>
            <a:r>
              <a:rPr lang="en-GB" baseline="0" dirty="0"/>
              <a:t> [3083], hostile [3091], </a:t>
            </a:r>
            <a:r>
              <a:rPr lang="en-GB" baseline="0" dirty="0" err="1"/>
              <a:t>hypothèse</a:t>
            </a:r>
            <a:r>
              <a:rPr lang="en-GB" baseline="0" dirty="0"/>
              <a:t> [1669], </a:t>
            </a:r>
            <a:r>
              <a:rPr lang="en-GB" baseline="0" dirty="0" err="1"/>
              <a:t>quantité</a:t>
            </a:r>
            <a:r>
              <a:rPr lang="en-GB" baseline="0" dirty="0"/>
              <a:t> [1680], test [1788], theme [1720], </a:t>
            </a:r>
            <a:r>
              <a:rPr lang="en-GB" baseline="0" dirty="0" err="1"/>
              <a:t>esthétique</a:t>
            </a:r>
            <a:r>
              <a:rPr lang="en-GB" baseline="0" dirty="0"/>
              <a:t> [4612], </a:t>
            </a:r>
            <a:r>
              <a:rPr lang="en-GB" baseline="0" dirty="0" err="1"/>
              <a:t>thérapie</a:t>
            </a:r>
            <a:r>
              <a:rPr lang="en-GB" baseline="0" dirty="0"/>
              <a:t> [4420].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 </a:t>
            </a:r>
            <a:r>
              <a:rPr lang="en-US" b="0" dirty="0"/>
              <a:t>for 2 slides</a:t>
            </a:r>
            <a:br>
              <a:rPr lang="en-US" dirty="0"/>
            </a:br>
            <a:br>
              <a:rPr lang="en-US" dirty="0"/>
            </a:br>
            <a:r>
              <a:rPr lang="en-US" b="1" dirty="0"/>
              <a:t>Aim</a:t>
            </a:r>
            <a:r>
              <a:rPr lang="en-US" dirty="0"/>
              <a:t>: </a:t>
            </a:r>
            <a:r>
              <a:rPr lang="en-US" b="0" dirty="0"/>
              <a:t>productive (oral) recall of this weeks’ new vocabulary words within a given time.</a:t>
            </a:r>
          </a:p>
          <a:p>
            <a:endParaRPr lang="en-US" dirty="0"/>
          </a:p>
          <a:p>
            <a:r>
              <a:rPr lang="en-US" b="1" dirty="0"/>
              <a:t>Procedure:</a:t>
            </a:r>
          </a:p>
          <a:p>
            <a:pPr marL="0" indent="0">
              <a:buFont typeface="+mj-lt"/>
              <a:buNone/>
            </a:pPr>
            <a:r>
              <a:rPr lang="en-US" dirty="0"/>
              <a:t>1. Say all words before the time elapses.</a:t>
            </a:r>
          </a:p>
          <a:p>
            <a:pPr marL="0" indent="0">
              <a:buFont typeface="+mj-lt"/>
              <a:buNone/>
            </a:pPr>
            <a:r>
              <a:rPr lang="en-US" dirty="0"/>
              <a:t>2. Click to reveal answers.</a:t>
            </a:r>
          </a:p>
          <a:p>
            <a:pPr marL="0" indent="0">
              <a:buFont typeface="+mj-lt"/>
              <a:buNone/>
            </a:pPr>
            <a:r>
              <a:rPr lang="en-US" dirty="0"/>
              <a:t>3. Repeat if additional practice needed.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364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slide 2/2.</a:t>
            </a:r>
          </a:p>
          <a:p>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794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4 minutes </a:t>
            </a:r>
            <a:r>
              <a:rPr lang="en-GB" b="0" baseline="0" dirty="0"/>
              <a:t>for sequence of eight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peser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peser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turn palms face up, and move alternate hands up and down as if weighing up options.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first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pèse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[è] vs [e].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second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pesons</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[è] vs [e].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info bubble to introduce the stem-change.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NB: This is not a grammar point that students are expected to produce at this stage and will not feature in any NCELP tests. It is showcased here for awareness and passive understanding only.</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7664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forms again.</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6568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first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9979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second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7016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16586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first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2810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second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166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72435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3410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recapping the partitive article with concrete nouns, introducing the use of partitive article with abstract nouns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written recognition of activities with </a:t>
            </a:r>
            <a:r>
              <a:rPr lang="en-US" b="0" i="1" dirty="0"/>
              <a:t>faire</a:t>
            </a:r>
            <a:r>
              <a:rPr lang="en-US" b="0" i="0" dirty="0"/>
              <a:t> + partitive article</a:t>
            </a:r>
            <a:endParaRPr lang="en-US" b="0" dirty="0"/>
          </a:p>
          <a:p>
            <a:endParaRPr lang="en-US" b="1" dirty="0"/>
          </a:p>
          <a:p>
            <a:r>
              <a:rPr lang="en-US" b="1" dirty="0"/>
              <a:t>Procedure:</a:t>
            </a:r>
          </a:p>
          <a:p>
            <a:r>
              <a:rPr lang="en-US" b="0" dirty="0"/>
              <a:t>1. Students write 1-10 and choose ‘a’ or ‘b’ to complete the sentence.</a:t>
            </a:r>
          </a:p>
          <a:p>
            <a:r>
              <a:rPr lang="en-US" b="0" dirty="0"/>
              <a:t>2. Click to reveal the answers.</a:t>
            </a:r>
          </a:p>
          <a:p>
            <a:r>
              <a:rPr lang="en-US" b="0" dirty="0"/>
              <a:t>3. English translations can also be elicited.</a:t>
            </a:r>
          </a:p>
          <a:p>
            <a:r>
              <a:rPr lang="en-US" b="0" dirty="0"/>
              <a:t>4. Note that </a:t>
            </a:r>
            <a:r>
              <a:rPr lang="en-US" b="0" i="1" dirty="0" err="1"/>
              <a:t>exercice</a:t>
            </a:r>
            <a:r>
              <a:rPr lang="en-US" b="0" i="1" dirty="0"/>
              <a:t> </a:t>
            </a:r>
            <a:r>
              <a:rPr lang="en-US" b="0" i="0" dirty="0"/>
              <a:t>(</a:t>
            </a:r>
            <a:r>
              <a:rPr lang="en-US" b="0" i="0" dirty="0" err="1"/>
              <a:t>qs</a:t>
            </a:r>
            <a:r>
              <a:rPr lang="en-US" b="0" i="0" dirty="0"/>
              <a:t> 1 and 8) can be used with the partitive and the indefinite article, with different meanings. The impersonal </a:t>
            </a:r>
            <a:r>
              <a:rPr lang="en-US" b="0" i="1" dirty="0" err="1"/>
              <a:t>il</a:t>
            </a:r>
            <a:r>
              <a:rPr lang="en-US" b="0" i="0" dirty="0"/>
              <a:t> (q 10) can also be highlighted.</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actif</a:t>
            </a:r>
            <a:r>
              <a:rPr lang="en-GB" baseline="0" dirty="0"/>
              <a:t> [1219], yoga [&gt;5000]</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recapping </a:t>
            </a:r>
            <a:r>
              <a:rPr lang="en-US" b="0" i="1" dirty="0" err="1"/>
              <a:t>quel</a:t>
            </a:r>
            <a:r>
              <a:rPr lang="en-US" b="0" i="1" dirty="0"/>
              <a:t> </a:t>
            </a:r>
            <a:r>
              <a:rPr lang="en-US" b="0" i="0" dirty="0"/>
              <a:t>/ </a:t>
            </a:r>
            <a:r>
              <a:rPr lang="en-US" b="0" i="1" dirty="0"/>
              <a:t>quelle</a:t>
            </a:r>
            <a:r>
              <a:rPr lang="en-US" b="0" i="0" dirty="0"/>
              <a:t>, introducing </a:t>
            </a:r>
            <a:r>
              <a:rPr lang="en-US" b="0" i="1" dirty="0" err="1"/>
              <a:t>quels</a:t>
            </a:r>
            <a:r>
              <a:rPr lang="en-US" b="0" i="1" dirty="0"/>
              <a:t> </a:t>
            </a:r>
            <a:r>
              <a:rPr lang="en-US" b="0" i="0" dirty="0"/>
              <a:t>/ </a:t>
            </a:r>
            <a:r>
              <a:rPr lang="en-US" b="0" i="1" dirty="0" err="1"/>
              <a:t>quelles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15 minutes</a:t>
            </a:r>
          </a:p>
          <a:p>
            <a:endParaRPr lang="en-US" b="1" dirty="0"/>
          </a:p>
          <a:p>
            <a:r>
              <a:rPr lang="en-US" b="1" dirty="0"/>
              <a:t>Aim: </a:t>
            </a:r>
            <a:r>
              <a:rPr lang="en-US" b="0" dirty="0" err="1"/>
              <a:t>practising</a:t>
            </a:r>
            <a:r>
              <a:rPr lang="en-US" b="0" dirty="0"/>
              <a:t> written recognition of agreement with </a:t>
            </a:r>
            <a:r>
              <a:rPr lang="en-US" b="0" i="1" dirty="0" err="1"/>
              <a:t>quel</a:t>
            </a:r>
            <a:r>
              <a:rPr lang="en-US" b="0" i="1" dirty="0"/>
              <a:t> </a:t>
            </a:r>
            <a:r>
              <a:rPr lang="en-US" b="0" i="0" dirty="0"/>
              <a:t>/ </a:t>
            </a:r>
            <a:r>
              <a:rPr lang="en-US" b="0" i="1" dirty="0"/>
              <a:t>quelle</a:t>
            </a:r>
            <a:r>
              <a:rPr lang="en-US" b="0" i="0" dirty="0"/>
              <a:t> / </a:t>
            </a:r>
            <a:r>
              <a:rPr lang="en-US" b="0" i="1" dirty="0" err="1"/>
              <a:t>quels</a:t>
            </a:r>
            <a:r>
              <a:rPr lang="en-US" b="0" i="1" dirty="0"/>
              <a:t> </a:t>
            </a:r>
            <a:r>
              <a:rPr lang="en-US" b="0" i="0" dirty="0"/>
              <a:t>/ </a:t>
            </a:r>
            <a:r>
              <a:rPr lang="en-US" b="0" i="1" dirty="0" err="1"/>
              <a:t>quelles</a:t>
            </a:r>
            <a:r>
              <a:rPr lang="en-US" b="0" i="0" dirty="0"/>
              <a:t>, applying article knowledge to answer questions about yourself</a:t>
            </a:r>
            <a:endParaRPr lang="en-US" b="0" dirty="0"/>
          </a:p>
          <a:p>
            <a:endParaRPr lang="en-US" b="1" dirty="0"/>
          </a:p>
          <a:p>
            <a:r>
              <a:rPr lang="en-US" b="1" dirty="0"/>
              <a:t>Procedure:</a:t>
            </a:r>
          </a:p>
          <a:p>
            <a:r>
              <a:rPr lang="en-US" b="0" dirty="0"/>
              <a:t>1. First, students write 1-10 and choose a noun to complete each question.</a:t>
            </a:r>
          </a:p>
          <a:p>
            <a:r>
              <a:rPr lang="en-US" b="0" dirty="0"/>
              <a:t>2. Click to reveal the answers.</a:t>
            </a:r>
          </a:p>
          <a:p>
            <a:r>
              <a:rPr lang="en-US" b="0" dirty="0"/>
              <a:t>3. Elicit English translations to check understanding of the questions.</a:t>
            </a:r>
          </a:p>
          <a:p>
            <a:r>
              <a:rPr lang="en-US" b="0" dirty="0"/>
              <a:t>4. Then, students write personal responses to each question, using a dictionary to look up any unknown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 personnel [398], sandwich [&gt;5000], album [2874]</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7673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and semantic </a:t>
            </a:r>
            <a:r>
              <a:rPr lang="en-US" b="0" dirty="0" err="1"/>
              <a:t>categorisation</a:t>
            </a:r>
            <a:r>
              <a:rPr lang="en-US" b="0" dirty="0"/>
              <a:t> of revisited vocabulary</a:t>
            </a:r>
          </a:p>
          <a:p>
            <a:endParaRPr lang="en-US" b="1" dirty="0"/>
          </a:p>
          <a:p>
            <a:r>
              <a:rPr lang="en-US" b="1" dirty="0"/>
              <a:t>Procedure:</a:t>
            </a:r>
          </a:p>
          <a:p>
            <a:r>
              <a:rPr lang="en-US" b="0" dirty="0"/>
              <a:t>1. Click numbers to hear lists of four words.</a:t>
            </a:r>
          </a:p>
          <a:p>
            <a:r>
              <a:rPr lang="en-US" b="0" dirty="0"/>
              <a:t>2. Students tick which word they think matches the category.</a:t>
            </a:r>
          </a:p>
          <a:p>
            <a:r>
              <a:rPr lang="en-US" b="0" dirty="0"/>
              <a:t>3. Answers revealed on clicks.</a:t>
            </a:r>
          </a:p>
          <a:p>
            <a:endParaRPr lang="en-US" b="0" dirty="0"/>
          </a:p>
          <a:p>
            <a:r>
              <a:rPr lang="en-US" b="1" dirty="0"/>
              <a:t>Transcript:</a:t>
            </a:r>
          </a:p>
          <a:p>
            <a:pPr marL="228600" indent="-228600">
              <a:buAutoNum type="arabicPeriod"/>
            </a:pPr>
            <a:r>
              <a:rPr lang="en-US" b="0" dirty="0"/>
              <a:t>a) la Suisse, b) </a:t>
            </a:r>
            <a:r>
              <a:rPr lang="en-US" b="0" dirty="0" err="1"/>
              <a:t>Bruxelles</a:t>
            </a:r>
            <a:r>
              <a:rPr lang="en-US" b="0" dirty="0"/>
              <a:t>, c) </a:t>
            </a:r>
            <a:r>
              <a:rPr lang="en-US" b="0" dirty="0" err="1"/>
              <a:t>anglais</a:t>
            </a:r>
            <a:r>
              <a:rPr lang="en-US" b="0" dirty="0"/>
              <a:t>, d) le </a:t>
            </a:r>
            <a:r>
              <a:rPr lang="en-US" b="0" dirty="0" err="1"/>
              <a:t>français</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 le bureau, b) </a:t>
            </a:r>
            <a:r>
              <a:rPr lang="en-US" b="0" dirty="0" err="1"/>
              <a:t>l’emploi</a:t>
            </a:r>
            <a:r>
              <a:rPr lang="en-US" b="0" dirty="0"/>
              <a:t>, c) la </a:t>
            </a:r>
            <a:r>
              <a:rPr lang="en-US" b="0" dirty="0" err="1"/>
              <a:t>forêt</a:t>
            </a:r>
            <a:r>
              <a:rPr lang="en-US" b="0" dirty="0"/>
              <a:t>, d) </a:t>
            </a:r>
            <a:r>
              <a:rPr lang="en-US" b="0" dirty="0" err="1"/>
              <a:t>l’avocate</a:t>
            </a:r>
            <a:endParaRPr lang="en-US" b="0" dirty="0"/>
          </a:p>
          <a:p>
            <a:pPr marL="228600" indent="-228600">
              <a:buAutoNum type="arabicPeriod"/>
            </a:pPr>
            <a:r>
              <a:rPr lang="en-US" b="0" dirty="0"/>
              <a:t>a) traverser, b) proposer, c) </a:t>
            </a:r>
            <a:r>
              <a:rPr lang="en-US" b="0" dirty="0" err="1"/>
              <a:t>dormir</a:t>
            </a:r>
            <a:r>
              <a:rPr lang="en-US" b="0" dirty="0"/>
              <a:t>, d) </a:t>
            </a:r>
            <a:r>
              <a:rPr lang="en-US" b="0" dirty="0" err="1"/>
              <a:t>travailler</a:t>
            </a:r>
            <a:endParaRPr lang="en-US" b="0" dirty="0"/>
          </a:p>
          <a:p>
            <a:pPr marL="228600" indent="-228600">
              <a:buAutoNum type="arabicPeriod"/>
            </a:pPr>
            <a:r>
              <a:rPr lang="en-US" b="0" dirty="0"/>
              <a:t>a) </a:t>
            </a:r>
            <a:r>
              <a:rPr lang="en-US" b="0" dirty="0" err="1"/>
              <a:t>travailleur</a:t>
            </a:r>
            <a:r>
              <a:rPr lang="en-US" b="0" dirty="0"/>
              <a:t>, b) </a:t>
            </a:r>
            <a:r>
              <a:rPr lang="en-US" b="0" dirty="0" err="1"/>
              <a:t>ambitieux</a:t>
            </a:r>
            <a:r>
              <a:rPr lang="en-US" b="0" dirty="0"/>
              <a:t>, c) </a:t>
            </a:r>
            <a:r>
              <a:rPr lang="en-US" b="0" dirty="0" err="1"/>
              <a:t>cher</a:t>
            </a:r>
            <a:r>
              <a:rPr lang="en-US" b="0" dirty="0"/>
              <a:t>, d) prudent</a:t>
            </a:r>
          </a:p>
          <a:p>
            <a:pPr marL="228600" indent="-228600">
              <a:buAutoNum type="arabicPeriod"/>
            </a:pPr>
            <a:r>
              <a:rPr lang="en-US" b="0" dirty="0"/>
              <a:t>a) la </a:t>
            </a:r>
            <a:r>
              <a:rPr lang="en-US" b="0" dirty="0" err="1"/>
              <a:t>montagne</a:t>
            </a:r>
            <a:r>
              <a:rPr lang="en-US" b="0" dirty="0"/>
              <a:t>, b) la </a:t>
            </a:r>
            <a:r>
              <a:rPr lang="en-US" b="0" dirty="0" err="1"/>
              <a:t>vue</a:t>
            </a:r>
            <a:r>
              <a:rPr lang="en-US" b="0" dirty="0"/>
              <a:t>, c) la </a:t>
            </a:r>
            <a:r>
              <a:rPr lang="en-US" b="0" dirty="0" err="1"/>
              <a:t>directrice</a:t>
            </a:r>
            <a:r>
              <a:rPr lang="en-US" b="0" dirty="0"/>
              <a:t>, d) la </a:t>
            </a:r>
            <a:r>
              <a:rPr lang="en-US" b="0" dirty="0" err="1"/>
              <a:t>porte</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 </a:t>
            </a:r>
            <a:r>
              <a:rPr lang="en-US" b="0" dirty="0" err="1"/>
              <a:t>l’anglais</a:t>
            </a:r>
            <a:r>
              <a:rPr lang="en-US" b="0" dirty="0"/>
              <a:t>, b) la France, c) Genève, d) </a:t>
            </a:r>
            <a:r>
              <a:rPr lang="en-US" b="0" dirty="0" err="1"/>
              <a:t>suisse</a:t>
            </a:r>
            <a:endParaRPr lang="en-US" b="0" dirty="0"/>
          </a:p>
          <a:p>
            <a:pPr marL="228600" indent="-228600">
              <a:buAutoNum type="arabicPeriod"/>
            </a:pPr>
            <a:r>
              <a:rPr lang="en-US" b="0" dirty="0"/>
              <a:t>a) </a:t>
            </a:r>
            <a:r>
              <a:rPr lang="en-US" b="0" dirty="0" err="1"/>
              <a:t>ambitieuse</a:t>
            </a:r>
            <a:r>
              <a:rPr lang="en-US" b="0" dirty="0"/>
              <a:t>, b) </a:t>
            </a:r>
            <a:r>
              <a:rPr lang="en-US" b="0" dirty="0" err="1"/>
              <a:t>assez</a:t>
            </a:r>
            <a:r>
              <a:rPr lang="en-US" b="0" dirty="0"/>
              <a:t>, c) </a:t>
            </a:r>
            <a:r>
              <a:rPr lang="en-US" b="0" dirty="0" err="1"/>
              <a:t>il</a:t>
            </a:r>
            <a:r>
              <a:rPr lang="en-US" b="0" dirty="0"/>
              <a:t> y </a:t>
            </a:r>
            <a:r>
              <a:rPr lang="en-US" b="0" dirty="0" err="1"/>
              <a:t>avait</a:t>
            </a:r>
            <a:r>
              <a:rPr lang="en-US" b="0" dirty="0"/>
              <a:t>, d) </a:t>
            </a:r>
            <a:r>
              <a:rPr lang="en-US" b="0" dirty="0" err="1"/>
              <a:t>prudente</a:t>
            </a:r>
            <a:endParaRPr lang="en-US" b="0" dirty="0"/>
          </a:p>
          <a:p>
            <a:pPr marL="228600" indent="-228600">
              <a:buAutoNum type="arabicPeriod"/>
            </a:pPr>
            <a:r>
              <a:rPr lang="en-US" b="0" dirty="0"/>
              <a:t>a) la </a:t>
            </a:r>
            <a:r>
              <a:rPr lang="en-US" b="0" dirty="0" err="1"/>
              <a:t>frontière</a:t>
            </a:r>
            <a:r>
              <a:rPr lang="en-US" b="0" dirty="0"/>
              <a:t>, b) la </a:t>
            </a:r>
            <a:r>
              <a:rPr lang="en-US" b="0" dirty="0" err="1"/>
              <a:t>pétanque</a:t>
            </a:r>
            <a:r>
              <a:rPr lang="en-US" b="0" dirty="0"/>
              <a:t>, c) la </a:t>
            </a:r>
            <a:r>
              <a:rPr lang="en-US" b="0" dirty="0" err="1"/>
              <a:t>serveuse</a:t>
            </a:r>
            <a:r>
              <a:rPr lang="en-US" b="0" dirty="0"/>
              <a:t>, d) le </a:t>
            </a:r>
            <a:r>
              <a:rPr lang="en-US" b="0" dirty="0" err="1"/>
              <a:t>marché</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written recognition of revisited vocabulary</a:t>
            </a:r>
          </a:p>
          <a:p>
            <a:endParaRPr lang="en-US" b="1" dirty="0"/>
          </a:p>
          <a:p>
            <a:r>
              <a:rPr lang="en-US" b="1" dirty="0"/>
              <a:t>Procedure:</a:t>
            </a:r>
          </a:p>
          <a:p>
            <a:pPr marL="228600" indent="-228600">
              <a:buAutoNum type="arabicPeriod"/>
            </a:pPr>
            <a:r>
              <a:rPr lang="en-US" b="0" dirty="0"/>
              <a:t>Students tick the word they think best goes together with the word in bold.</a:t>
            </a:r>
          </a:p>
          <a:p>
            <a:pPr marL="228600" indent="-228600">
              <a:buAutoNum type="arabicPeriod"/>
            </a:pPr>
            <a:r>
              <a:rPr lang="en-US" b="0" dirty="0"/>
              <a:t>Answers revealed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 this week’s revisited vocabulary.</a:t>
            </a:r>
          </a:p>
          <a:p>
            <a:endParaRPr lang="en-US" b="1" dirty="0"/>
          </a:p>
          <a:p>
            <a:r>
              <a:rPr lang="en-US" b="1" dirty="0"/>
              <a:t>Procedure:</a:t>
            </a:r>
          </a:p>
          <a:p>
            <a:r>
              <a:rPr lang="en-US" b="0" dirty="0"/>
              <a:t>1. Students first use the words in brackets to help them complete the French sentences.</a:t>
            </a:r>
          </a:p>
          <a:p>
            <a:r>
              <a:rPr lang="en-US" b="0" dirty="0"/>
              <a:t>2. Students then translate the whole sentences into English.</a:t>
            </a:r>
          </a:p>
          <a:p>
            <a:r>
              <a:rPr lang="en-US" b="0" dirty="0"/>
              <a:t>3. Answers revealed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The answer sheet for the Year 8, Term 2.1, Week 1  vocabulary learning homework is here: https://resources.ncelp.org/concern/resources/bn9997519?locale=en</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th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th</a:t>
            </a:r>
            <a:r>
              <a:rPr lang="en-GB" b="1" baseline="0" dirty="0"/>
              <a:t>] </a:t>
            </a:r>
            <a:r>
              <a:rPr lang="en-GB" baseline="0" dirty="0"/>
              <a:t>and then the </a:t>
            </a:r>
            <a:r>
              <a:rPr lang="en-GB" b="1" baseline="0" dirty="0"/>
              <a:t>source</a:t>
            </a:r>
            <a:r>
              <a:rPr lang="en-GB" baseline="0" dirty="0"/>
              <a:t> word again ‘</a:t>
            </a:r>
            <a:r>
              <a:rPr lang="en-GB" b="1" baseline="0" dirty="0" err="1"/>
              <a:t>thé</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thé</a:t>
            </a:r>
            <a:r>
              <a:rPr lang="en-GB" baseline="0" dirty="0"/>
              <a:t> [3517]; </a:t>
            </a:r>
            <a:r>
              <a:rPr lang="en-GB" b="1" baseline="0" dirty="0" err="1"/>
              <a:t>méthode</a:t>
            </a:r>
            <a:r>
              <a:rPr lang="en-GB" b="1" baseline="0" dirty="0"/>
              <a:t> </a:t>
            </a:r>
            <a:r>
              <a:rPr lang="en-GB" b="0" baseline="0" dirty="0"/>
              <a:t>[1149];</a:t>
            </a:r>
            <a:r>
              <a:rPr lang="en-GB" baseline="0" dirty="0"/>
              <a:t> </a:t>
            </a:r>
            <a:r>
              <a:rPr lang="en-GB" b="1" baseline="0" dirty="0" err="1"/>
              <a:t>théâtre</a:t>
            </a:r>
            <a:r>
              <a:rPr lang="en-GB" baseline="0" dirty="0"/>
              <a:t> [1701]; </a:t>
            </a:r>
            <a:r>
              <a:rPr lang="en-GB" b="1" baseline="0" dirty="0" err="1"/>
              <a:t>bibliothèque</a:t>
            </a:r>
            <a:r>
              <a:rPr lang="en-GB" baseline="0" dirty="0"/>
              <a:t> [2511]; </a:t>
            </a:r>
            <a:r>
              <a:rPr lang="en-GB" b="1" baseline="0" dirty="0"/>
              <a:t>maths</a:t>
            </a:r>
            <a:r>
              <a:rPr lang="en-GB" baseline="0" dirty="0"/>
              <a:t> [3438]; </a:t>
            </a:r>
            <a:r>
              <a:rPr lang="en-GB" b="1" baseline="0" dirty="0" err="1"/>
              <a:t>sympathique</a:t>
            </a:r>
            <a:r>
              <a:rPr lang="en-GB" b="1" baseline="0" dirty="0"/>
              <a:t> </a:t>
            </a:r>
            <a:r>
              <a:rPr lang="en-GB" baseline="0" dirty="0"/>
              <a:t>[4164].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4266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7441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8022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three slides.</a:t>
            </a:r>
            <a:endParaRPr lang="en-US" b="1" dirty="0"/>
          </a:p>
          <a:p>
            <a:endParaRPr lang="en-US" b="1" dirty="0"/>
          </a:p>
          <a:p>
            <a:r>
              <a:rPr lang="en-GB" b="1" dirty="0"/>
              <a:t>NB:</a:t>
            </a:r>
            <a:r>
              <a:rPr lang="en-GB" b="1" baseline="0" dirty="0"/>
              <a:t> </a:t>
            </a:r>
            <a:r>
              <a:rPr lang="en-GB" b="0" baseline="0" dirty="0"/>
              <a:t>This is one of a set of three slides with different timer settings. The speed of the exercise can be chosen to match the ability level of the class, or the teacher may wish to start with the slowest speed and increase gradually.</a:t>
            </a:r>
            <a:endParaRPr lang="en-GB" b="1" dirty="0"/>
          </a:p>
          <a:p>
            <a:endParaRPr lang="en-US" b="1" dirty="0"/>
          </a:p>
          <a:p>
            <a:r>
              <a:rPr lang="en-US" b="1" dirty="0"/>
              <a:t>Aim: </a:t>
            </a:r>
            <a:r>
              <a:rPr lang="en-GB" baseline="0" dirty="0"/>
              <a:t>oral production of unknown cognate words containing SSC [</a:t>
            </a:r>
            <a:r>
              <a:rPr lang="en-GB" baseline="0" dirty="0" err="1"/>
              <a:t>th</a:t>
            </a:r>
            <a:r>
              <a:rPr lang="en-GB" baseline="0" dirty="0"/>
              <a:t>] </a:t>
            </a:r>
            <a:endParaRPr lang="en-US" b="1" dirty="0"/>
          </a:p>
          <a:p>
            <a:endParaRPr lang="en-US" b="1" dirty="0"/>
          </a:p>
          <a:p>
            <a:r>
              <a:rPr lang="en-US" b="1" dirty="0"/>
              <a:t>Procedure:</a:t>
            </a:r>
          </a:p>
          <a:p>
            <a:r>
              <a:rPr lang="en-US" b="0" dirty="0"/>
              <a:t>1. Click début to start the timer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Student A reads the list of words out loud to student B. Student B listens carefully to their partner’s pronunciation and stops Student A if the [</a:t>
            </a:r>
            <a:r>
              <a:rPr lang="en-GB" baseline="0" dirty="0" err="1"/>
              <a:t>th</a:t>
            </a:r>
            <a:r>
              <a:rPr lang="en-GB" baseline="0" dirty="0"/>
              <a:t>] sound is pronounced the English way. They </a:t>
            </a:r>
            <a:r>
              <a:rPr lang="en-GB" b="1" baseline="0" dirty="0"/>
              <a:t>only</a:t>
            </a:r>
            <a:r>
              <a:rPr lang="en-GB" b="0" baseline="0" dirty="0"/>
              <a:t> stop their partner if the [</a:t>
            </a:r>
            <a:r>
              <a:rPr lang="en-GB" b="0" baseline="0" dirty="0" err="1"/>
              <a:t>th</a:t>
            </a:r>
            <a:r>
              <a:rPr lang="en-GB" b="0" baseline="0" dirty="0"/>
              <a:t>] is pronounced incorrectly. If an incorrect stress of other mispronunciation is noticed, the listening student should note this and correct it at the end of the round.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aseline="0" dirty="0"/>
              <a:t>Students count how many words Student A managed to say correctly.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aseline="0" dirty="0"/>
              <a:t>Students swap roles. The student with the most points at the end is the winner.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a:t>
            </a:r>
            <a:r>
              <a:rPr lang="en-GB" baseline="0" dirty="0"/>
              <a:t>After two rounds, the teacher plays the correct pronunciation by clicking on the audio. Students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Optional extension:</a:t>
            </a:r>
            <a:r>
              <a:rPr lang="en-GB" baseline="0" dirty="0"/>
              <a:t> Teacher reminds students about stress patterns in French. Even though the words look like English, the stresses are in different places. Students repeat the exercise, being careful to stress all parts of the words equally (with a slight emphasis on the final syllable).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athlète</a:t>
            </a:r>
            <a:r>
              <a:rPr lang="en-GB" baseline="0" dirty="0"/>
              <a:t> [4722], </a:t>
            </a:r>
            <a:r>
              <a:rPr lang="en-GB" baseline="0" dirty="0" err="1"/>
              <a:t>mammouth</a:t>
            </a:r>
            <a:r>
              <a:rPr lang="en-GB" baseline="0" dirty="0"/>
              <a:t> [&gt;5000], </a:t>
            </a:r>
            <a:r>
              <a:rPr lang="en-GB" baseline="0" dirty="0" err="1"/>
              <a:t>éthique</a:t>
            </a:r>
            <a:r>
              <a:rPr lang="en-GB" baseline="0" dirty="0"/>
              <a:t> [2747], menthe [&gt;5000], thon [&gt;5000], marathon [&gt;5000], </a:t>
            </a:r>
            <a:r>
              <a:rPr lang="en-GB" baseline="0" dirty="0" err="1"/>
              <a:t>télépathie</a:t>
            </a:r>
            <a:r>
              <a:rPr lang="en-GB" baseline="0" dirty="0"/>
              <a:t> [&gt;5000], </a:t>
            </a:r>
            <a:r>
              <a:rPr lang="en-GB" baseline="0" dirty="0" err="1"/>
              <a:t>authentique</a:t>
            </a:r>
            <a:r>
              <a:rPr lang="en-GB" baseline="0" dirty="0"/>
              <a:t> [3961], </a:t>
            </a:r>
            <a:r>
              <a:rPr lang="en-GB" baseline="0" dirty="0" err="1"/>
              <a:t>théorie</a:t>
            </a:r>
            <a:r>
              <a:rPr lang="en-GB" baseline="0" dirty="0"/>
              <a:t> [1773], </a:t>
            </a:r>
            <a:r>
              <a:rPr lang="en-GB" baseline="0" dirty="0" err="1"/>
              <a:t>mythe</a:t>
            </a:r>
            <a:r>
              <a:rPr lang="en-GB" baseline="0" dirty="0"/>
              <a:t> [2910], </a:t>
            </a:r>
            <a:r>
              <a:rPr lang="en-GB" baseline="0" dirty="0" err="1"/>
              <a:t>catholique</a:t>
            </a:r>
            <a:r>
              <a:rPr lang="en-GB" baseline="0" dirty="0"/>
              <a:t> [1578], </a:t>
            </a:r>
            <a:r>
              <a:rPr lang="en-GB" baseline="0" dirty="0" err="1"/>
              <a:t>enthousiaste</a:t>
            </a:r>
            <a:r>
              <a:rPr lang="en-GB" baseline="0" dirty="0"/>
              <a:t> [4287], Mathieu [n/a], </a:t>
            </a:r>
            <a:r>
              <a:rPr lang="en-GB" baseline="0" dirty="0" err="1"/>
              <a:t>rythme</a:t>
            </a:r>
            <a:r>
              <a:rPr lang="en-GB" baseline="0" dirty="0"/>
              <a:t> [1662]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083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29826-96DE-4D2C-80A9-2CAE0519AE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3BB8DB8-F68F-4687-B23A-1FF595EC20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46FFDE-FF04-4996-8F2B-6BB785EB0912}"/>
              </a:ext>
            </a:extLst>
          </p:cNvPr>
          <p:cNvSpPr>
            <a:spLocks noGrp="1"/>
          </p:cNvSpPr>
          <p:nvPr>
            <p:ph type="dt" sz="half" idx="10"/>
          </p:nvPr>
        </p:nvSpPr>
        <p:spPr/>
        <p:txBody>
          <a:bodyPr/>
          <a:lstStyle/>
          <a:p>
            <a:fld id="{15C5C72D-BBC3-4812-916A-08095C15EE41}" type="datetimeFigureOut">
              <a:rPr lang="en-GB" smtClean="0"/>
              <a:t>09/07/2021</a:t>
            </a:fld>
            <a:endParaRPr lang="en-GB"/>
          </a:p>
        </p:txBody>
      </p:sp>
      <p:sp>
        <p:nvSpPr>
          <p:cNvPr id="5" name="Footer Placeholder 4">
            <a:extLst>
              <a:ext uri="{FF2B5EF4-FFF2-40B4-BE49-F238E27FC236}">
                <a16:creationId xmlns:a16="http://schemas.microsoft.com/office/drawing/2014/main" id="{9BA61292-8931-4FDE-866E-2B92393940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5E2E5C-5265-4D1F-867E-76FB8E474EB9}"/>
              </a:ext>
            </a:extLst>
          </p:cNvPr>
          <p:cNvSpPr>
            <a:spLocks noGrp="1"/>
          </p:cNvSpPr>
          <p:nvPr>
            <p:ph type="sldNum" sz="quarter" idx="12"/>
          </p:nvPr>
        </p:nvSpPr>
        <p:spPr/>
        <p:txBody>
          <a:bodyPr/>
          <a:lstStyle/>
          <a:p>
            <a:fld id="{9D6C4AD9-54A1-42F6-847D-D607995D4882}" type="slidenum">
              <a:rPr lang="en-GB" smtClean="0"/>
              <a:t>‹#›</a:t>
            </a:fld>
            <a:endParaRPr lang="en-GB"/>
          </a:p>
        </p:txBody>
      </p:sp>
    </p:spTree>
    <p:extLst>
      <p:ext uri="{BB962C8B-B14F-4D97-AF65-F5344CB8AC3E}">
        <p14:creationId xmlns:p14="http://schemas.microsoft.com/office/powerpoint/2010/main" val="386008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E6905-FF3A-4FA4-87F8-12BA46E4710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245FD7-8943-4203-BD16-8C8BCFBD357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35A11E-3FA2-44B6-ACFC-60ED9F91FCFD}"/>
              </a:ext>
            </a:extLst>
          </p:cNvPr>
          <p:cNvSpPr>
            <a:spLocks noGrp="1"/>
          </p:cNvSpPr>
          <p:nvPr>
            <p:ph type="dt" sz="half" idx="10"/>
          </p:nvPr>
        </p:nvSpPr>
        <p:spPr/>
        <p:txBody>
          <a:bodyPr/>
          <a:lstStyle/>
          <a:p>
            <a:fld id="{15C5C72D-BBC3-4812-916A-08095C15EE41}" type="datetimeFigureOut">
              <a:rPr lang="en-GB" smtClean="0"/>
              <a:t>09/07/2021</a:t>
            </a:fld>
            <a:endParaRPr lang="en-GB"/>
          </a:p>
        </p:txBody>
      </p:sp>
      <p:sp>
        <p:nvSpPr>
          <p:cNvPr id="5" name="Footer Placeholder 4">
            <a:extLst>
              <a:ext uri="{FF2B5EF4-FFF2-40B4-BE49-F238E27FC236}">
                <a16:creationId xmlns:a16="http://schemas.microsoft.com/office/drawing/2014/main" id="{E1EB2233-9DA0-4113-9798-90B2BE049B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D0D2C3-3D8C-47CE-BFCB-97032D4C4FE7}"/>
              </a:ext>
            </a:extLst>
          </p:cNvPr>
          <p:cNvSpPr>
            <a:spLocks noGrp="1"/>
          </p:cNvSpPr>
          <p:nvPr>
            <p:ph type="sldNum" sz="quarter" idx="12"/>
          </p:nvPr>
        </p:nvSpPr>
        <p:spPr/>
        <p:txBody>
          <a:bodyPr/>
          <a:lstStyle/>
          <a:p>
            <a:fld id="{9D6C4AD9-54A1-42F6-847D-D607995D4882}" type="slidenum">
              <a:rPr lang="en-GB" smtClean="0"/>
              <a:t>‹#›</a:t>
            </a:fld>
            <a:endParaRPr lang="en-GB"/>
          </a:p>
        </p:txBody>
      </p:sp>
    </p:spTree>
    <p:extLst>
      <p:ext uri="{BB962C8B-B14F-4D97-AF65-F5344CB8AC3E}">
        <p14:creationId xmlns:p14="http://schemas.microsoft.com/office/powerpoint/2010/main" val="3639675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950028-242A-4537-93B5-CE7D76769D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541611F-CA2C-411D-B35D-8FA2E986870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BC20FE-AD4D-4548-8B72-6FEFBDAACD7A}"/>
              </a:ext>
            </a:extLst>
          </p:cNvPr>
          <p:cNvSpPr>
            <a:spLocks noGrp="1"/>
          </p:cNvSpPr>
          <p:nvPr>
            <p:ph type="dt" sz="half" idx="10"/>
          </p:nvPr>
        </p:nvSpPr>
        <p:spPr/>
        <p:txBody>
          <a:bodyPr/>
          <a:lstStyle/>
          <a:p>
            <a:fld id="{15C5C72D-BBC3-4812-916A-08095C15EE41}" type="datetimeFigureOut">
              <a:rPr lang="en-GB" smtClean="0"/>
              <a:t>09/07/2021</a:t>
            </a:fld>
            <a:endParaRPr lang="en-GB"/>
          </a:p>
        </p:txBody>
      </p:sp>
      <p:sp>
        <p:nvSpPr>
          <p:cNvPr id="5" name="Footer Placeholder 4">
            <a:extLst>
              <a:ext uri="{FF2B5EF4-FFF2-40B4-BE49-F238E27FC236}">
                <a16:creationId xmlns:a16="http://schemas.microsoft.com/office/drawing/2014/main" id="{2B9AF55C-F212-4687-A4B1-361D4DA018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8DDCA-FCD2-49EC-B4E2-F2D6234D4645}"/>
              </a:ext>
            </a:extLst>
          </p:cNvPr>
          <p:cNvSpPr>
            <a:spLocks noGrp="1"/>
          </p:cNvSpPr>
          <p:nvPr>
            <p:ph type="sldNum" sz="quarter" idx="12"/>
          </p:nvPr>
        </p:nvSpPr>
        <p:spPr/>
        <p:txBody>
          <a:bodyPr/>
          <a:lstStyle/>
          <a:p>
            <a:fld id="{9D6C4AD9-54A1-42F6-847D-D607995D4882}" type="slidenum">
              <a:rPr lang="en-GB" smtClean="0"/>
              <a:t>‹#›</a:t>
            </a:fld>
            <a:endParaRPr lang="en-GB"/>
          </a:p>
        </p:txBody>
      </p:sp>
    </p:spTree>
    <p:extLst>
      <p:ext uri="{BB962C8B-B14F-4D97-AF65-F5344CB8AC3E}">
        <p14:creationId xmlns:p14="http://schemas.microsoft.com/office/powerpoint/2010/main" val="1492741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4139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6021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11368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3565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4994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66906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304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64606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C8B22-CED2-47FD-A8EE-DC4EF88D71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6B82E2-4DBE-4AB8-9F42-52F206F8C25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903872-F7DE-48E8-9345-C150B4032802}"/>
              </a:ext>
            </a:extLst>
          </p:cNvPr>
          <p:cNvSpPr>
            <a:spLocks noGrp="1"/>
          </p:cNvSpPr>
          <p:nvPr>
            <p:ph type="dt" sz="half" idx="10"/>
          </p:nvPr>
        </p:nvSpPr>
        <p:spPr/>
        <p:txBody>
          <a:bodyPr/>
          <a:lstStyle/>
          <a:p>
            <a:fld id="{15C5C72D-BBC3-4812-916A-08095C15EE41}" type="datetimeFigureOut">
              <a:rPr lang="en-GB" smtClean="0"/>
              <a:t>09/07/2021</a:t>
            </a:fld>
            <a:endParaRPr lang="en-GB"/>
          </a:p>
        </p:txBody>
      </p:sp>
      <p:sp>
        <p:nvSpPr>
          <p:cNvPr id="5" name="Footer Placeholder 4">
            <a:extLst>
              <a:ext uri="{FF2B5EF4-FFF2-40B4-BE49-F238E27FC236}">
                <a16:creationId xmlns:a16="http://schemas.microsoft.com/office/drawing/2014/main" id="{90ED3E46-8E93-4F90-BE85-456CEAC643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B8A962-9D85-4FC3-8B48-0806B3A4DB4B}"/>
              </a:ext>
            </a:extLst>
          </p:cNvPr>
          <p:cNvSpPr>
            <a:spLocks noGrp="1"/>
          </p:cNvSpPr>
          <p:nvPr>
            <p:ph type="sldNum" sz="quarter" idx="12"/>
          </p:nvPr>
        </p:nvSpPr>
        <p:spPr/>
        <p:txBody>
          <a:bodyPr/>
          <a:lstStyle/>
          <a:p>
            <a:fld id="{9D6C4AD9-54A1-42F6-847D-D607995D4882}" type="slidenum">
              <a:rPr lang="en-GB" smtClean="0"/>
              <a:t>‹#›</a:t>
            </a:fld>
            <a:endParaRPr lang="en-GB"/>
          </a:p>
        </p:txBody>
      </p:sp>
    </p:spTree>
    <p:extLst>
      <p:ext uri="{BB962C8B-B14F-4D97-AF65-F5344CB8AC3E}">
        <p14:creationId xmlns:p14="http://schemas.microsoft.com/office/powerpoint/2010/main" val="406711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8200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8703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7681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65551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3405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793944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3862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2620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22312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097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02877-C973-40A2-A7C1-9FBBAB8145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4A5CEC6-D1A5-4D35-94E7-2D6E7FC419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1F9D892-71F1-40F0-845F-A00A6C54E74E}"/>
              </a:ext>
            </a:extLst>
          </p:cNvPr>
          <p:cNvSpPr>
            <a:spLocks noGrp="1"/>
          </p:cNvSpPr>
          <p:nvPr>
            <p:ph type="dt" sz="half" idx="10"/>
          </p:nvPr>
        </p:nvSpPr>
        <p:spPr/>
        <p:txBody>
          <a:bodyPr/>
          <a:lstStyle/>
          <a:p>
            <a:fld id="{15C5C72D-BBC3-4812-916A-08095C15EE41}" type="datetimeFigureOut">
              <a:rPr lang="en-GB" smtClean="0"/>
              <a:t>09/07/2021</a:t>
            </a:fld>
            <a:endParaRPr lang="en-GB"/>
          </a:p>
        </p:txBody>
      </p:sp>
      <p:sp>
        <p:nvSpPr>
          <p:cNvPr id="5" name="Footer Placeholder 4">
            <a:extLst>
              <a:ext uri="{FF2B5EF4-FFF2-40B4-BE49-F238E27FC236}">
                <a16:creationId xmlns:a16="http://schemas.microsoft.com/office/drawing/2014/main" id="{1D680F6E-48A7-42F3-99CE-50A9BD692A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A5D1CB-89DD-48E5-A9B8-01686261AEDA}"/>
              </a:ext>
            </a:extLst>
          </p:cNvPr>
          <p:cNvSpPr>
            <a:spLocks noGrp="1"/>
          </p:cNvSpPr>
          <p:nvPr>
            <p:ph type="sldNum" sz="quarter" idx="12"/>
          </p:nvPr>
        </p:nvSpPr>
        <p:spPr/>
        <p:txBody>
          <a:bodyPr/>
          <a:lstStyle/>
          <a:p>
            <a:fld id="{9D6C4AD9-54A1-42F6-847D-D607995D4882}" type="slidenum">
              <a:rPr lang="en-GB" smtClean="0"/>
              <a:t>‹#›</a:t>
            </a:fld>
            <a:endParaRPr lang="en-GB"/>
          </a:p>
        </p:txBody>
      </p:sp>
    </p:spTree>
    <p:extLst>
      <p:ext uri="{BB962C8B-B14F-4D97-AF65-F5344CB8AC3E}">
        <p14:creationId xmlns:p14="http://schemas.microsoft.com/office/powerpoint/2010/main" val="3374689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0284390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02899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34584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1368906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2670858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082386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324336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9607835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1703735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4000941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A1AD-D1CD-4069-AB41-DE54F2636A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71075D-10D7-4C00-8DC5-16E4EB4D9BA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18C0EB-8C24-401F-B8E7-792416845E5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64E94AA-44C0-42E6-91F0-67A5360F6720}"/>
              </a:ext>
            </a:extLst>
          </p:cNvPr>
          <p:cNvSpPr>
            <a:spLocks noGrp="1"/>
          </p:cNvSpPr>
          <p:nvPr>
            <p:ph type="dt" sz="half" idx="10"/>
          </p:nvPr>
        </p:nvSpPr>
        <p:spPr/>
        <p:txBody>
          <a:bodyPr/>
          <a:lstStyle/>
          <a:p>
            <a:fld id="{15C5C72D-BBC3-4812-916A-08095C15EE41}" type="datetimeFigureOut">
              <a:rPr lang="en-GB" smtClean="0"/>
              <a:t>09/07/2021</a:t>
            </a:fld>
            <a:endParaRPr lang="en-GB"/>
          </a:p>
        </p:txBody>
      </p:sp>
      <p:sp>
        <p:nvSpPr>
          <p:cNvPr id="6" name="Footer Placeholder 5">
            <a:extLst>
              <a:ext uri="{FF2B5EF4-FFF2-40B4-BE49-F238E27FC236}">
                <a16:creationId xmlns:a16="http://schemas.microsoft.com/office/drawing/2014/main" id="{3D46917C-0955-47F2-BD8A-510539F1D4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C696EE-CA77-40F6-96A1-C2E6C9FD1F35}"/>
              </a:ext>
            </a:extLst>
          </p:cNvPr>
          <p:cNvSpPr>
            <a:spLocks noGrp="1"/>
          </p:cNvSpPr>
          <p:nvPr>
            <p:ph type="sldNum" sz="quarter" idx="12"/>
          </p:nvPr>
        </p:nvSpPr>
        <p:spPr/>
        <p:txBody>
          <a:bodyPr/>
          <a:lstStyle/>
          <a:p>
            <a:fld id="{9D6C4AD9-54A1-42F6-847D-D607995D4882}" type="slidenum">
              <a:rPr lang="en-GB" smtClean="0"/>
              <a:t>‹#›</a:t>
            </a:fld>
            <a:endParaRPr lang="en-GB"/>
          </a:p>
        </p:txBody>
      </p:sp>
    </p:spTree>
    <p:extLst>
      <p:ext uri="{BB962C8B-B14F-4D97-AF65-F5344CB8AC3E}">
        <p14:creationId xmlns:p14="http://schemas.microsoft.com/office/powerpoint/2010/main" val="3391481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654413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826179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082411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74511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38908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8823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5488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820671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71221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78115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C7598-FAE9-46E3-B588-59442EF7380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8B0E11-B7DA-4902-A87F-4EB776395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77DD5C-9532-4663-A862-ACEBEAD9618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AB7EA6F-FE3C-4669-9A25-55868AD375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ED14D5-792A-4372-A08C-7E516B54AF0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4A278F2-CA26-40FD-84D2-45B7E671AFF7}"/>
              </a:ext>
            </a:extLst>
          </p:cNvPr>
          <p:cNvSpPr>
            <a:spLocks noGrp="1"/>
          </p:cNvSpPr>
          <p:nvPr>
            <p:ph type="dt" sz="half" idx="10"/>
          </p:nvPr>
        </p:nvSpPr>
        <p:spPr/>
        <p:txBody>
          <a:bodyPr/>
          <a:lstStyle/>
          <a:p>
            <a:fld id="{15C5C72D-BBC3-4812-916A-08095C15EE41}" type="datetimeFigureOut">
              <a:rPr lang="en-GB" smtClean="0"/>
              <a:t>09/07/2021</a:t>
            </a:fld>
            <a:endParaRPr lang="en-GB"/>
          </a:p>
        </p:txBody>
      </p:sp>
      <p:sp>
        <p:nvSpPr>
          <p:cNvPr id="8" name="Footer Placeholder 7">
            <a:extLst>
              <a:ext uri="{FF2B5EF4-FFF2-40B4-BE49-F238E27FC236}">
                <a16:creationId xmlns:a16="http://schemas.microsoft.com/office/drawing/2014/main" id="{0F64404C-9531-4EBC-866C-7751213DED6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6976F9-E2C1-4FB9-ACE9-F1515476684B}"/>
              </a:ext>
            </a:extLst>
          </p:cNvPr>
          <p:cNvSpPr>
            <a:spLocks noGrp="1"/>
          </p:cNvSpPr>
          <p:nvPr>
            <p:ph type="sldNum" sz="quarter" idx="12"/>
          </p:nvPr>
        </p:nvSpPr>
        <p:spPr/>
        <p:txBody>
          <a:bodyPr/>
          <a:lstStyle/>
          <a:p>
            <a:fld id="{9D6C4AD9-54A1-42F6-847D-D607995D4882}" type="slidenum">
              <a:rPr lang="en-GB" smtClean="0"/>
              <a:t>‹#›</a:t>
            </a:fld>
            <a:endParaRPr lang="en-GB"/>
          </a:p>
        </p:txBody>
      </p:sp>
    </p:spTree>
    <p:extLst>
      <p:ext uri="{BB962C8B-B14F-4D97-AF65-F5344CB8AC3E}">
        <p14:creationId xmlns:p14="http://schemas.microsoft.com/office/powerpoint/2010/main" val="1977820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967052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690170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1063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58FDC-A7CF-4EF6-96AC-D79571B97F2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8E4F220-6AED-4A43-89EE-C0F637BF4051}"/>
              </a:ext>
            </a:extLst>
          </p:cNvPr>
          <p:cNvSpPr>
            <a:spLocks noGrp="1"/>
          </p:cNvSpPr>
          <p:nvPr>
            <p:ph type="dt" sz="half" idx="10"/>
          </p:nvPr>
        </p:nvSpPr>
        <p:spPr/>
        <p:txBody>
          <a:bodyPr/>
          <a:lstStyle/>
          <a:p>
            <a:fld id="{15C5C72D-BBC3-4812-916A-08095C15EE41}" type="datetimeFigureOut">
              <a:rPr lang="en-GB" smtClean="0"/>
              <a:t>09/07/2021</a:t>
            </a:fld>
            <a:endParaRPr lang="en-GB"/>
          </a:p>
        </p:txBody>
      </p:sp>
      <p:sp>
        <p:nvSpPr>
          <p:cNvPr id="4" name="Footer Placeholder 3">
            <a:extLst>
              <a:ext uri="{FF2B5EF4-FFF2-40B4-BE49-F238E27FC236}">
                <a16:creationId xmlns:a16="http://schemas.microsoft.com/office/drawing/2014/main" id="{7D27431A-CC5E-4ACD-B12E-029E634DBB5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F87E1E0-9AE4-4F06-BB43-DB7F71CFFDCA}"/>
              </a:ext>
            </a:extLst>
          </p:cNvPr>
          <p:cNvSpPr>
            <a:spLocks noGrp="1"/>
          </p:cNvSpPr>
          <p:nvPr>
            <p:ph type="sldNum" sz="quarter" idx="12"/>
          </p:nvPr>
        </p:nvSpPr>
        <p:spPr/>
        <p:txBody>
          <a:bodyPr/>
          <a:lstStyle/>
          <a:p>
            <a:fld id="{9D6C4AD9-54A1-42F6-847D-D607995D4882}" type="slidenum">
              <a:rPr lang="en-GB" smtClean="0"/>
              <a:t>‹#›</a:t>
            </a:fld>
            <a:endParaRPr lang="en-GB"/>
          </a:p>
        </p:txBody>
      </p:sp>
    </p:spTree>
    <p:extLst>
      <p:ext uri="{BB962C8B-B14F-4D97-AF65-F5344CB8AC3E}">
        <p14:creationId xmlns:p14="http://schemas.microsoft.com/office/powerpoint/2010/main" val="2865166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0355CD-44B8-4ADF-A82B-DF38D03F9B54}"/>
              </a:ext>
            </a:extLst>
          </p:cNvPr>
          <p:cNvSpPr>
            <a:spLocks noGrp="1"/>
          </p:cNvSpPr>
          <p:nvPr>
            <p:ph type="dt" sz="half" idx="10"/>
          </p:nvPr>
        </p:nvSpPr>
        <p:spPr/>
        <p:txBody>
          <a:bodyPr/>
          <a:lstStyle/>
          <a:p>
            <a:fld id="{15C5C72D-BBC3-4812-916A-08095C15EE41}" type="datetimeFigureOut">
              <a:rPr lang="en-GB" smtClean="0"/>
              <a:t>09/07/2021</a:t>
            </a:fld>
            <a:endParaRPr lang="en-GB"/>
          </a:p>
        </p:txBody>
      </p:sp>
      <p:sp>
        <p:nvSpPr>
          <p:cNvPr id="3" name="Footer Placeholder 2">
            <a:extLst>
              <a:ext uri="{FF2B5EF4-FFF2-40B4-BE49-F238E27FC236}">
                <a16:creationId xmlns:a16="http://schemas.microsoft.com/office/drawing/2014/main" id="{DB0D6762-8769-45C5-AD8D-83007CF3DD4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B356B17-E699-40DF-A653-9340691C4AE6}"/>
              </a:ext>
            </a:extLst>
          </p:cNvPr>
          <p:cNvSpPr>
            <a:spLocks noGrp="1"/>
          </p:cNvSpPr>
          <p:nvPr>
            <p:ph type="sldNum" sz="quarter" idx="12"/>
          </p:nvPr>
        </p:nvSpPr>
        <p:spPr/>
        <p:txBody>
          <a:bodyPr/>
          <a:lstStyle/>
          <a:p>
            <a:fld id="{9D6C4AD9-54A1-42F6-847D-D607995D4882}" type="slidenum">
              <a:rPr lang="en-GB" smtClean="0"/>
              <a:t>‹#›</a:t>
            </a:fld>
            <a:endParaRPr lang="en-GB"/>
          </a:p>
        </p:txBody>
      </p:sp>
    </p:spTree>
    <p:extLst>
      <p:ext uri="{BB962C8B-B14F-4D97-AF65-F5344CB8AC3E}">
        <p14:creationId xmlns:p14="http://schemas.microsoft.com/office/powerpoint/2010/main" val="395020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8926C-6278-4797-9F99-018367AA3C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A7D41AC-2885-4399-A38C-244B58C483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300C0F4-EF5D-4438-87D5-60B700118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88DADB-E4F2-4DFB-B7C8-72E3D3598554}"/>
              </a:ext>
            </a:extLst>
          </p:cNvPr>
          <p:cNvSpPr>
            <a:spLocks noGrp="1"/>
          </p:cNvSpPr>
          <p:nvPr>
            <p:ph type="dt" sz="half" idx="10"/>
          </p:nvPr>
        </p:nvSpPr>
        <p:spPr/>
        <p:txBody>
          <a:bodyPr/>
          <a:lstStyle/>
          <a:p>
            <a:fld id="{15C5C72D-BBC3-4812-916A-08095C15EE41}" type="datetimeFigureOut">
              <a:rPr lang="en-GB" smtClean="0"/>
              <a:t>09/07/2021</a:t>
            </a:fld>
            <a:endParaRPr lang="en-GB"/>
          </a:p>
        </p:txBody>
      </p:sp>
      <p:sp>
        <p:nvSpPr>
          <p:cNvPr id="6" name="Footer Placeholder 5">
            <a:extLst>
              <a:ext uri="{FF2B5EF4-FFF2-40B4-BE49-F238E27FC236}">
                <a16:creationId xmlns:a16="http://schemas.microsoft.com/office/drawing/2014/main" id="{CF4F0ABC-D4CE-4EB1-8C5C-B203A7CD9C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D6B73A-65C9-4FB1-94CF-1157AEFAB629}"/>
              </a:ext>
            </a:extLst>
          </p:cNvPr>
          <p:cNvSpPr>
            <a:spLocks noGrp="1"/>
          </p:cNvSpPr>
          <p:nvPr>
            <p:ph type="sldNum" sz="quarter" idx="12"/>
          </p:nvPr>
        </p:nvSpPr>
        <p:spPr/>
        <p:txBody>
          <a:bodyPr/>
          <a:lstStyle/>
          <a:p>
            <a:fld id="{9D6C4AD9-54A1-42F6-847D-D607995D4882}" type="slidenum">
              <a:rPr lang="en-GB" smtClean="0"/>
              <a:t>‹#›</a:t>
            </a:fld>
            <a:endParaRPr lang="en-GB"/>
          </a:p>
        </p:txBody>
      </p:sp>
    </p:spTree>
    <p:extLst>
      <p:ext uri="{BB962C8B-B14F-4D97-AF65-F5344CB8AC3E}">
        <p14:creationId xmlns:p14="http://schemas.microsoft.com/office/powerpoint/2010/main" val="3103063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4742D-3C91-43FD-A9B5-60C6CCB74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254B5B-4F9D-40CF-99C3-031E580A6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3594E36-4329-4B8E-807E-FFC045F402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DBA4D3-A79F-4F78-B933-F88891B4783E}"/>
              </a:ext>
            </a:extLst>
          </p:cNvPr>
          <p:cNvSpPr>
            <a:spLocks noGrp="1"/>
          </p:cNvSpPr>
          <p:nvPr>
            <p:ph type="dt" sz="half" idx="10"/>
          </p:nvPr>
        </p:nvSpPr>
        <p:spPr/>
        <p:txBody>
          <a:bodyPr/>
          <a:lstStyle/>
          <a:p>
            <a:fld id="{15C5C72D-BBC3-4812-916A-08095C15EE41}" type="datetimeFigureOut">
              <a:rPr lang="en-GB" smtClean="0"/>
              <a:t>09/07/2021</a:t>
            </a:fld>
            <a:endParaRPr lang="en-GB"/>
          </a:p>
        </p:txBody>
      </p:sp>
      <p:sp>
        <p:nvSpPr>
          <p:cNvPr id="6" name="Footer Placeholder 5">
            <a:extLst>
              <a:ext uri="{FF2B5EF4-FFF2-40B4-BE49-F238E27FC236}">
                <a16:creationId xmlns:a16="http://schemas.microsoft.com/office/drawing/2014/main" id="{E26DB99F-B8EC-4918-9B09-1FA11FDE11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E5D713-4122-4B98-8EA1-F04F77F5DC6B}"/>
              </a:ext>
            </a:extLst>
          </p:cNvPr>
          <p:cNvSpPr>
            <a:spLocks noGrp="1"/>
          </p:cNvSpPr>
          <p:nvPr>
            <p:ph type="sldNum" sz="quarter" idx="12"/>
          </p:nvPr>
        </p:nvSpPr>
        <p:spPr/>
        <p:txBody>
          <a:bodyPr/>
          <a:lstStyle/>
          <a:p>
            <a:fld id="{9D6C4AD9-54A1-42F6-847D-D607995D4882}" type="slidenum">
              <a:rPr lang="en-GB" smtClean="0"/>
              <a:t>‹#›</a:t>
            </a:fld>
            <a:endParaRPr lang="en-GB"/>
          </a:p>
        </p:txBody>
      </p:sp>
    </p:spTree>
    <p:extLst>
      <p:ext uri="{BB962C8B-B14F-4D97-AF65-F5344CB8AC3E}">
        <p14:creationId xmlns:p14="http://schemas.microsoft.com/office/powerpoint/2010/main" val="3067712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1.jpg"/><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3.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DCFD93-37EE-4986-B982-24E894EE8C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E0D0F1-FAA9-4CD3-86D4-B4F02742AB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D0ED57-4D83-46B5-954B-7155FE6933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5C72D-BBC3-4812-916A-08095C15EE41}" type="datetimeFigureOut">
              <a:rPr lang="en-GB" smtClean="0"/>
              <a:t>09/07/2021</a:t>
            </a:fld>
            <a:endParaRPr lang="en-GB"/>
          </a:p>
        </p:txBody>
      </p:sp>
      <p:sp>
        <p:nvSpPr>
          <p:cNvPr id="5" name="Footer Placeholder 4">
            <a:extLst>
              <a:ext uri="{FF2B5EF4-FFF2-40B4-BE49-F238E27FC236}">
                <a16:creationId xmlns:a16="http://schemas.microsoft.com/office/drawing/2014/main" id="{2F154E20-4143-410C-B37D-756BE1B977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F6B8CBD-88CB-437F-B365-2FB04CAFB3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C4AD9-54A1-42F6-847D-D607995D4882}" type="slidenum">
              <a:rPr lang="en-GB" smtClean="0"/>
              <a:t>‹#›</a:t>
            </a:fld>
            <a:endParaRPr lang="en-GB"/>
          </a:p>
        </p:txBody>
      </p:sp>
    </p:spTree>
    <p:extLst>
      <p:ext uri="{BB962C8B-B14F-4D97-AF65-F5344CB8AC3E}">
        <p14:creationId xmlns:p14="http://schemas.microsoft.com/office/powerpoint/2010/main" val="3016822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16996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344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84796924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2838544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audio" Target="../media/audio10.wav"/><Relationship Id="rId18" Type="http://schemas.openxmlformats.org/officeDocument/2006/relationships/audio" Target="../media/audio15.wav"/><Relationship Id="rId3" Type="http://schemas.openxmlformats.org/officeDocument/2006/relationships/image" Target="../media/image11.png"/><Relationship Id="rId21" Type="http://schemas.openxmlformats.org/officeDocument/2006/relationships/audio" Target="../media/audio18.wav"/><Relationship Id="rId7" Type="http://schemas.openxmlformats.org/officeDocument/2006/relationships/image" Target="../media/image15.png"/><Relationship Id="rId12" Type="http://schemas.openxmlformats.org/officeDocument/2006/relationships/audio" Target="../media/audio9.wav"/><Relationship Id="rId17" Type="http://schemas.openxmlformats.org/officeDocument/2006/relationships/audio" Target="../media/audio14.wav"/><Relationship Id="rId2" Type="http://schemas.openxmlformats.org/officeDocument/2006/relationships/notesSlide" Target="../notesSlides/notesSlide10.xml"/><Relationship Id="rId16" Type="http://schemas.openxmlformats.org/officeDocument/2006/relationships/audio" Target="../media/audio13.wav"/><Relationship Id="rId20" Type="http://schemas.openxmlformats.org/officeDocument/2006/relationships/audio" Target="../media/audio17.wav"/><Relationship Id="rId1" Type="http://schemas.openxmlformats.org/officeDocument/2006/relationships/slideLayout" Target="../slideLayouts/slideLayout13.xml"/><Relationship Id="rId6" Type="http://schemas.openxmlformats.org/officeDocument/2006/relationships/image" Target="../media/image14.jpeg"/><Relationship Id="rId11" Type="http://schemas.openxmlformats.org/officeDocument/2006/relationships/audio" Target="../media/audio8.wav"/><Relationship Id="rId5" Type="http://schemas.openxmlformats.org/officeDocument/2006/relationships/image" Target="../media/image13.jpeg"/><Relationship Id="rId15" Type="http://schemas.openxmlformats.org/officeDocument/2006/relationships/audio" Target="../media/audio12.wav"/><Relationship Id="rId10" Type="http://schemas.openxmlformats.org/officeDocument/2006/relationships/image" Target="../media/image18.png"/><Relationship Id="rId19" Type="http://schemas.openxmlformats.org/officeDocument/2006/relationships/audio" Target="../media/audio16.wav"/><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audio" Target="../media/audio11.wav"/><Relationship Id="rId22" Type="http://schemas.openxmlformats.org/officeDocument/2006/relationships/audio" Target="../media/audio19.wav"/></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0.wav"/><Relationship Id="rId7" Type="http://schemas.openxmlformats.org/officeDocument/2006/relationships/audio" Target="../media/audio24.wav"/><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audio" Target="../media/audio27.wav"/><Relationship Id="rId4" Type="http://schemas.openxmlformats.org/officeDocument/2006/relationships/audio" Target="../media/audio26.wav"/></Relationships>
</file>

<file path=ppt/slides/_rels/slide15.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audio" Target="../media/audio27.wav"/><Relationship Id="rId4" Type="http://schemas.openxmlformats.org/officeDocument/2006/relationships/audio" Target="../media/audio26.wav"/></Relationships>
</file>

<file path=ppt/slides/_rels/slide16.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audio" Target="../media/audio28.wav"/></Relationships>
</file>

<file path=ppt/slides/_rels/slide17.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audio" Target="../media/audio29.wav"/></Relationships>
</file>

<file path=ppt/slides/_rels/slide18.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audio" Target="../media/audio30.wav"/></Relationships>
</file>

<file path=ppt/slides/_rels/slide19.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audio" Target="../media/audio28.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audio" Target="../media/audio29.wav"/></Relationships>
</file>

<file path=ppt/slides/_rels/slide21.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audio" Target="../media/audio30.wav"/></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1.png"/><Relationship Id="rId21" Type="http://schemas.openxmlformats.org/officeDocument/2006/relationships/image" Target="../media/image35.png"/><Relationship Id="rId7" Type="http://schemas.openxmlformats.org/officeDocument/2006/relationships/audio" Target="../media/audio34.wav"/><Relationship Id="rId12" Type="http://schemas.openxmlformats.org/officeDocument/2006/relationships/image" Target="../media/image26.png"/><Relationship Id="rId17" Type="http://schemas.openxmlformats.org/officeDocument/2006/relationships/image" Target="../media/image31.jpg"/><Relationship Id="rId25" Type="http://schemas.openxmlformats.org/officeDocument/2006/relationships/image" Target="../media/image39.png"/><Relationship Id="rId2" Type="http://schemas.openxmlformats.org/officeDocument/2006/relationships/notesSlide" Target="../notesSlides/notesSlide23.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audio" Target="../media/audio33.wav"/><Relationship Id="rId11" Type="http://schemas.openxmlformats.org/officeDocument/2006/relationships/audio" Target="../media/audio38.wav"/><Relationship Id="rId24" Type="http://schemas.openxmlformats.org/officeDocument/2006/relationships/image" Target="../media/image38.png"/><Relationship Id="rId5" Type="http://schemas.openxmlformats.org/officeDocument/2006/relationships/audio" Target="../media/audio32.wav"/><Relationship Id="rId15" Type="http://schemas.openxmlformats.org/officeDocument/2006/relationships/image" Target="../media/image29.png"/><Relationship Id="rId23" Type="http://schemas.openxmlformats.org/officeDocument/2006/relationships/image" Target="../media/image37.jpg"/><Relationship Id="rId28" Type="http://schemas.openxmlformats.org/officeDocument/2006/relationships/image" Target="../media/image42.png"/><Relationship Id="rId10" Type="http://schemas.openxmlformats.org/officeDocument/2006/relationships/audio" Target="../media/audio37.wav"/><Relationship Id="rId19" Type="http://schemas.openxmlformats.org/officeDocument/2006/relationships/image" Target="../media/image33.png"/><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1.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50.gif"/><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26.png"/><Relationship Id="rId10" Type="http://schemas.openxmlformats.org/officeDocument/2006/relationships/image" Target="../media/image55.png"/><Relationship Id="rId4" Type="http://schemas.openxmlformats.org/officeDocument/2006/relationships/image" Target="../media/image11.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26.png"/><Relationship Id="rId10" Type="http://schemas.openxmlformats.org/officeDocument/2006/relationships/image" Target="../media/image55.png"/><Relationship Id="rId4" Type="http://schemas.openxmlformats.org/officeDocument/2006/relationships/image" Target="../media/image11.png"/><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image" Target="../media/image11.png"/><Relationship Id="rId7" Type="http://schemas.openxmlformats.org/officeDocument/2006/relationships/audio" Target="../media/audio42.wav"/><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audio" Target="../media/audio40.wav"/><Relationship Id="rId10" Type="http://schemas.openxmlformats.org/officeDocument/2006/relationships/audio" Target="../media/audio45.wav"/><Relationship Id="rId4" Type="http://schemas.openxmlformats.org/officeDocument/2006/relationships/audio" Target="../media/audio39.wav"/><Relationship Id="rId9" Type="http://schemas.openxmlformats.org/officeDocument/2006/relationships/audio" Target="../media/audio44.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6.wav"/><Relationship Id="rId3" Type="http://schemas.openxmlformats.org/officeDocument/2006/relationships/image" Target="../media/image11.png"/><Relationship Id="rId7" Type="http://schemas.openxmlformats.org/officeDocument/2006/relationships/audio" Target="../media/audio50.wav"/><Relationship Id="rId12" Type="http://schemas.openxmlformats.org/officeDocument/2006/relationships/audio" Target="../media/audio55.wav"/><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audio" Target="../media/audio49.wav"/><Relationship Id="rId11" Type="http://schemas.openxmlformats.org/officeDocument/2006/relationships/audio" Target="../media/audio54.wav"/><Relationship Id="rId5" Type="http://schemas.openxmlformats.org/officeDocument/2006/relationships/audio" Target="../media/audio48.wav"/><Relationship Id="rId10" Type="http://schemas.openxmlformats.org/officeDocument/2006/relationships/audio" Target="../media/audio53.wav"/><Relationship Id="rId4" Type="http://schemas.openxmlformats.org/officeDocument/2006/relationships/audio" Target="../media/audio47.wav"/><Relationship Id="rId9" Type="http://schemas.openxmlformats.org/officeDocument/2006/relationships/audio" Target="../media/audio52.wav"/></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1.png"/><Relationship Id="rId7"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1.png"/><Relationship Id="rId7"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notesSlide" Target="../notesSlides/notesSlide33.xml"/><Relationship Id="rId1" Type="http://schemas.openxmlformats.org/officeDocument/2006/relationships/slideLayout" Target="../slideLayouts/slideLayout35.xml"/><Relationship Id="rId6" Type="http://schemas.openxmlformats.org/officeDocument/2006/relationships/image" Target="../media/image63.png"/><Relationship Id="rId5" Type="http://schemas.openxmlformats.org/officeDocument/2006/relationships/audio" Target="../media/audio59.wav"/><Relationship Id="rId4" Type="http://schemas.openxmlformats.org/officeDocument/2006/relationships/audio" Target="../media/audio58.wav"/></Relationships>
</file>

<file path=ppt/slides/_rels/slide34.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notesSlide" Target="../notesSlides/notesSlide34.xml"/><Relationship Id="rId1" Type="http://schemas.openxmlformats.org/officeDocument/2006/relationships/slideLayout" Target="../slideLayouts/slideLayout35.xml"/><Relationship Id="rId5" Type="http://schemas.openxmlformats.org/officeDocument/2006/relationships/audio" Target="../media/audio59.wav"/><Relationship Id="rId4" Type="http://schemas.openxmlformats.org/officeDocument/2006/relationships/audio" Target="../media/audio58.wav"/></Relationships>
</file>

<file path=ppt/slides/_rels/slide35.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audio" Target="../media/audio60.wav"/></Relationships>
</file>

<file path=ppt/slides/_rels/slide36.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audio" Target="../media/audio61.wav"/></Relationships>
</file>

<file path=ppt/slides/_rels/slide37.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notesSlide" Target="../notesSlides/notesSlide37.xml"/><Relationship Id="rId1" Type="http://schemas.openxmlformats.org/officeDocument/2006/relationships/slideLayout" Target="../slideLayouts/slideLayout35.xml"/><Relationship Id="rId4" Type="http://schemas.openxmlformats.org/officeDocument/2006/relationships/audio" Target="../media/audio62.wav"/></Relationships>
</file>

<file path=ppt/slides/_rels/slide38.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notesSlide" Target="../notesSlides/notesSlide38.xml"/><Relationship Id="rId1" Type="http://schemas.openxmlformats.org/officeDocument/2006/relationships/slideLayout" Target="../slideLayouts/slideLayout35.xml"/><Relationship Id="rId4" Type="http://schemas.openxmlformats.org/officeDocument/2006/relationships/audio" Target="../media/audio60.wav"/></Relationships>
</file>

<file path=ppt/slides/_rels/slide39.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notesSlide" Target="../notesSlides/notesSlide39.xml"/><Relationship Id="rId1" Type="http://schemas.openxmlformats.org/officeDocument/2006/relationships/slideLayout" Target="../slideLayouts/slideLayout35.xml"/><Relationship Id="rId4" Type="http://schemas.openxmlformats.org/officeDocument/2006/relationships/audio" Target="../media/audio61.wav"/></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notesSlide" Target="../notesSlides/notesSlide40.xml"/><Relationship Id="rId1" Type="http://schemas.openxmlformats.org/officeDocument/2006/relationships/slideLayout" Target="../slideLayouts/slideLayout35.xml"/><Relationship Id="rId4" Type="http://schemas.openxmlformats.org/officeDocument/2006/relationships/audio" Target="../media/audio62.wav"/></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11.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png"/><Relationship Id="rId9"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46.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8" Type="http://schemas.openxmlformats.org/officeDocument/2006/relationships/audio" Target="../media/audio66.wav"/><Relationship Id="rId3" Type="http://schemas.openxmlformats.org/officeDocument/2006/relationships/image" Target="../media/image11.png"/><Relationship Id="rId7" Type="http://schemas.openxmlformats.org/officeDocument/2006/relationships/audio" Target="../media/audio65.wav"/><Relationship Id="rId12" Type="http://schemas.openxmlformats.org/officeDocument/2006/relationships/audio" Target="../media/audio70.wav"/><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audio" Target="../media/audio64.wav"/><Relationship Id="rId11" Type="http://schemas.openxmlformats.org/officeDocument/2006/relationships/audio" Target="../media/audio69.wav"/><Relationship Id="rId5" Type="http://schemas.openxmlformats.org/officeDocument/2006/relationships/audio" Target="../media/audio63.wav"/><Relationship Id="rId10" Type="http://schemas.openxmlformats.org/officeDocument/2006/relationships/audio" Target="../media/audio68.wav"/><Relationship Id="rId4" Type="http://schemas.openxmlformats.org/officeDocument/2006/relationships/image" Target="../media/image81.png"/><Relationship Id="rId9" Type="http://schemas.openxmlformats.org/officeDocument/2006/relationships/audio" Target="../media/audio67.wav"/></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48.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8" Type="http://schemas.openxmlformats.org/officeDocument/2006/relationships/hyperlink" Target="https://quizlet.com/gb/516863806/year-8-french-term-12-week-2-flash-cards/?new" TargetMode="External"/><Relationship Id="rId3" Type="http://schemas.openxmlformats.org/officeDocument/2006/relationships/image" Target="../media/image11.png"/><Relationship Id="rId7" Type="http://schemas.openxmlformats.org/officeDocument/2006/relationships/hyperlink" Target="https://quizlet.com/gb/517811911/year-8-french-term-12-week-5-flash-cards/?new"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hyperlink" Target="https://drive.google.com/file/d/1jrNg-9Kf1-GYi4u20BOuKhnTbRNIdmjS/view?usp=sharing" TargetMode="External"/><Relationship Id="rId5" Type="http://schemas.openxmlformats.org/officeDocument/2006/relationships/image" Target="../media/image84.png"/><Relationship Id="rId10" Type="http://schemas.openxmlformats.org/officeDocument/2006/relationships/image" Target="../media/image85.png"/><Relationship Id="rId4" Type="http://schemas.openxmlformats.org/officeDocument/2006/relationships/image" Target="../media/image83.png"/><Relationship Id="rId9" Type="http://schemas.openxmlformats.org/officeDocument/2006/relationships/hyperlink" Target="https://quizlet.com/gb/515991693/year-8-french-term-11-week-4-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18" Type="http://schemas.openxmlformats.org/officeDocument/2006/relationships/image" Target="../media/image14.jpeg"/><Relationship Id="rId3" Type="http://schemas.openxmlformats.org/officeDocument/2006/relationships/image" Target="../media/image11.png"/><Relationship Id="rId21" Type="http://schemas.openxmlformats.org/officeDocument/2006/relationships/image" Target="../media/image17.png"/><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image" Target="../media/image13.jpeg"/><Relationship Id="rId2" Type="http://schemas.openxmlformats.org/officeDocument/2006/relationships/notesSlide" Target="../notesSlides/notesSlide8.xml"/><Relationship Id="rId16" Type="http://schemas.openxmlformats.org/officeDocument/2006/relationships/audio" Target="../media/audio19.wav"/><Relationship Id="rId20"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5" Type="http://schemas.openxmlformats.org/officeDocument/2006/relationships/audio" Target="../media/audio18.wav"/><Relationship Id="rId10" Type="http://schemas.openxmlformats.org/officeDocument/2006/relationships/audio" Target="../media/audio13.wav"/><Relationship Id="rId19"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audio" Target="../media/audio12.wav"/><Relationship Id="rId14" Type="http://schemas.openxmlformats.org/officeDocument/2006/relationships/audio" Target="../media/audio17.wav"/><Relationship Id="rId22"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audio" Target="../media/audio10.wav"/><Relationship Id="rId18" Type="http://schemas.openxmlformats.org/officeDocument/2006/relationships/audio" Target="../media/audio15.wav"/><Relationship Id="rId3" Type="http://schemas.openxmlformats.org/officeDocument/2006/relationships/image" Target="../media/image11.png"/><Relationship Id="rId21" Type="http://schemas.openxmlformats.org/officeDocument/2006/relationships/audio" Target="../media/audio18.wav"/><Relationship Id="rId7" Type="http://schemas.openxmlformats.org/officeDocument/2006/relationships/image" Target="../media/image15.png"/><Relationship Id="rId12" Type="http://schemas.openxmlformats.org/officeDocument/2006/relationships/audio" Target="../media/audio9.wav"/><Relationship Id="rId17" Type="http://schemas.openxmlformats.org/officeDocument/2006/relationships/audio" Target="../media/audio14.wav"/><Relationship Id="rId2" Type="http://schemas.openxmlformats.org/officeDocument/2006/relationships/notesSlide" Target="../notesSlides/notesSlide9.xml"/><Relationship Id="rId16" Type="http://schemas.openxmlformats.org/officeDocument/2006/relationships/audio" Target="../media/audio13.wav"/><Relationship Id="rId20" Type="http://schemas.openxmlformats.org/officeDocument/2006/relationships/audio" Target="../media/audio17.wav"/><Relationship Id="rId1" Type="http://schemas.openxmlformats.org/officeDocument/2006/relationships/slideLayout" Target="../slideLayouts/slideLayout13.xml"/><Relationship Id="rId6" Type="http://schemas.openxmlformats.org/officeDocument/2006/relationships/image" Target="../media/image14.jpeg"/><Relationship Id="rId11" Type="http://schemas.openxmlformats.org/officeDocument/2006/relationships/audio" Target="../media/audio8.wav"/><Relationship Id="rId5" Type="http://schemas.openxmlformats.org/officeDocument/2006/relationships/image" Target="../media/image13.jpeg"/><Relationship Id="rId15" Type="http://schemas.openxmlformats.org/officeDocument/2006/relationships/audio" Target="../media/audio12.wav"/><Relationship Id="rId10" Type="http://schemas.openxmlformats.org/officeDocument/2006/relationships/image" Target="../media/image18.png"/><Relationship Id="rId19" Type="http://schemas.openxmlformats.org/officeDocument/2006/relationships/audio" Target="../media/audio16.wav"/><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audio" Target="../media/audio11.wav"/><Relationship Id="rId22" Type="http://schemas.openxmlformats.org/officeDocument/2006/relationships/audio" Target="../media/audio1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US" sz="4000" b="1" dirty="0">
                <a:solidFill>
                  <a:prstClr val="white"/>
                </a:solidFill>
              </a:rPr>
              <a:t>Talking about parts and wholes</a:t>
            </a:r>
            <a:br>
              <a:rPr lang="en-US"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fr-FR" sz="3000" dirty="0">
                <a:solidFill>
                  <a:prstClr val="white"/>
                </a:solidFill>
              </a:rPr>
              <a:t>partitive articles (du, de la, de l’)</a:t>
            </a:r>
          </a:p>
          <a:p>
            <a:pPr algn="l"/>
            <a:r>
              <a:rPr lang="en-GB" sz="3000" dirty="0">
                <a:solidFill>
                  <a:prstClr val="white"/>
                </a:solidFill>
              </a:rPr>
              <a:t>SSC [</a:t>
            </a:r>
            <a:r>
              <a:rPr lang="en-GB" sz="3000" dirty="0" err="1">
                <a:solidFill>
                  <a:prstClr val="white"/>
                </a:solidFill>
              </a:rPr>
              <a:t>th</a:t>
            </a:r>
            <a:r>
              <a:rPr lang="en-GB" sz="3000" dirty="0">
                <a:solidFill>
                  <a:prstClr val="white"/>
                </a:solidFill>
              </a:rPr>
              <a:t>]</a:t>
            </a:r>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7 - Lesson 27</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87039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Kirsten Somerville / Catherine Morris / Natalie Finlayson</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Comment </a:t>
            </a:r>
            <a:r>
              <a:rPr lang="en-GB" sz="3600" b="1" dirty="0" err="1">
                <a:solidFill>
                  <a:schemeClr val="bg1"/>
                </a:solidFill>
              </a:rPr>
              <a:t>dit</a:t>
            </a:r>
            <a:r>
              <a:rPr lang="en-GB" sz="3600" b="1" dirty="0">
                <a:solidFill>
                  <a:schemeClr val="bg1"/>
                </a:solidFill>
              </a:rPr>
              <a:t>-on…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808E69B-CFD7-4B20-8754-26238C48CD0A}"/>
              </a:ext>
            </a:extLst>
          </p:cNvPr>
          <p:cNvSpPr txBox="1"/>
          <p:nvPr/>
        </p:nvSpPr>
        <p:spPr>
          <a:xfrm>
            <a:off x="197427" y="1294796"/>
            <a:ext cx="118326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not a typical French SSC. All French words containing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]come from other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will recognise a lot of the words from English. Be careful to pronounce them correctly!</a:t>
            </a:r>
          </a:p>
        </p:txBody>
      </p:sp>
      <p:sp>
        <p:nvSpPr>
          <p:cNvPr id="22" name="Rectangle 2">
            <a:extLst>
              <a:ext uri="{FF2B5EF4-FFF2-40B4-BE49-F238E27FC236}">
                <a16:creationId xmlns:a16="http://schemas.microsoft.com/office/drawing/2014/main" id="{92C68F58-6C34-4936-BEF4-143CF8ABE105}"/>
              </a:ext>
            </a:extLst>
          </p:cNvPr>
          <p:cNvSpPr>
            <a:spLocks noChangeArrowheads="1"/>
          </p:cNvSpPr>
          <p:nvPr/>
        </p:nvSpPr>
        <p:spPr bwMode="auto">
          <a:xfrm>
            <a:off x="10107270" y="2239444"/>
            <a:ext cx="502131" cy="3255388"/>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Rectangle 3">
            <a:extLst>
              <a:ext uri="{FF2B5EF4-FFF2-40B4-BE49-F238E27FC236}">
                <a16:creationId xmlns:a16="http://schemas.microsoft.com/office/drawing/2014/main" id="{CE6D9488-F372-4099-9FF1-9730EC22275A}"/>
              </a:ext>
            </a:extLst>
          </p:cNvPr>
          <p:cNvSpPr>
            <a:spLocks noChangeArrowheads="1"/>
          </p:cNvSpPr>
          <p:nvPr/>
        </p:nvSpPr>
        <p:spPr bwMode="auto">
          <a:xfrm>
            <a:off x="10104904" y="2239442"/>
            <a:ext cx="503528" cy="3255390"/>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Line 4">
            <a:extLst>
              <a:ext uri="{FF2B5EF4-FFF2-40B4-BE49-F238E27FC236}">
                <a16:creationId xmlns:a16="http://schemas.microsoft.com/office/drawing/2014/main" id="{AFDA1FAE-EBA8-405A-92D8-82F0C22CBCC9}"/>
              </a:ext>
            </a:extLst>
          </p:cNvPr>
          <p:cNvSpPr>
            <a:spLocks noChangeShapeType="1"/>
          </p:cNvSpPr>
          <p:nvPr/>
        </p:nvSpPr>
        <p:spPr bwMode="auto">
          <a:xfrm>
            <a:off x="10790643" y="2228016"/>
            <a:ext cx="0" cy="325539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5" name="Line 7">
            <a:extLst>
              <a:ext uri="{FF2B5EF4-FFF2-40B4-BE49-F238E27FC236}">
                <a16:creationId xmlns:a16="http://schemas.microsoft.com/office/drawing/2014/main" id="{35C81DEE-0E4D-4E26-BF38-BD1B3F4BAC93}"/>
              </a:ext>
            </a:extLst>
          </p:cNvPr>
          <p:cNvSpPr>
            <a:spLocks noChangeShapeType="1"/>
          </p:cNvSpPr>
          <p:nvPr/>
        </p:nvSpPr>
        <p:spPr bwMode="auto">
          <a:xfrm>
            <a:off x="10779783" y="222801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6" name="Line 9">
            <a:extLst>
              <a:ext uri="{FF2B5EF4-FFF2-40B4-BE49-F238E27FC236}">
                <a16:creationId xmlns:a16="http://schemas.microsoft.com/office/drawing/2014/main" id="{43CE22B8-56BF-4E98-9AED-DB72DF0E88C5}"/>
              </a:ext>
            </a:extLst>
          </p:cNvPr>
          <p:cNvSpPr>
            <a:spLocks noChangeShapeType="1"/>
          </p:cNvSpPr>
          <p:nvPr/>
        </p:nvSpPr>
        <p:spPr bwMode="auto">
          <a:xfrm>
            <a:off x="10790643" y="548340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7" name="Text Box 10">
            <a:extLst>
              <a:ext uri="{FF2B5EF4-FFF2-40B4-BE49-F238E27FC236}">
                <a16:creationId xmlns:a16="http://schemas.microsoft.com/office/drawing/2014/main" id="{7B130945-9D42-416C-A7B8-471606233B30}"/>
              </a:ext>
            </a:extLst>
          </p:cNvPr>
          <p:cNvSpPr txBox="1">
            <a:spLocks noChangeArrowheads="1"/>
          </p:cNvSpPr>
          <p:nvPr/>
        </p:nvSpPr>
        <p:spPr bwMode="auto">
          <a:xfrm>
            <a:off x="10719917" y="3676349"/>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8" name="Text Box 12">
            <a:extLst>
              <a:ext uri="{FF2B5EF4-FFF2-40B4-BE49-F238E27FC236}">
                <a16:creationId xmlns:a16="http://schemas.microsoft.com/office/drawing/2014/main" id="{837FF9B1-0892-408C-B3C6-CADA27AA686B}"/>
              </a:ext>
            </a:extLst>
          </p:cNvPr>
          <p:cNvSpPr txBox="1">
            <a:spLocks noChangeArrowheads="1"/>
          </p:cNvSpPr>
          <p:nvPr/>
        </p:nvSpPr>
        <p:spPr bwMode="auto">
          <a:xfrm>
            <a:off x="10971886" y="207016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29" name="Text Box 14">
            <a:extLst>
              <a:ext uri="{FF2B5EF4-FFF2-40B4-BE49-F238E27FC236}">
                <a16:creationId xmlns:a16="http://schemas.microsoft.com/office/drawing/2014/main" id="{5D005CF0-AC47-448F-872A-83561A8F3EBA}"/>
              </a:ext>
            </a:extLst>
          </p:cNvPr>
          <p:cNvSpPr txBox="1">
            <a:spLocks noChangeArrowheads="1"/>
          </p:cNvSpPr>
          <p:nvPr/>
        </p:nvSpPr>
        <p:spPr bwMode="auto">
          <a:xfrm>
            <a:off x="11052686" y="529293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0" name="Rectangle 29">
            <a:extLst>
              <a:ext uri="{FF2B5EF4-FFF2-40B4-BE49-F238E27FC236}">
                <a16:creationId xmlns:a16="http://schemas.microsoft.com/office/drawing/2014/main" id="{5B047A1E-28DE-421D-AD15-7FC686E0DCB0}"/>
              </a:ext>
            </a:extLst>
          </p:cNvPr>
          <p:cNvSpPr/>
          <p:nvPr/>
        </p:nvSpPr>
        <p:spPr>
          <a:xfrm>
            <a:off x="9812162" y="5655532"/>
            <a:ext cx="745068" cy="599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AutoShape 11">
            <a:hlinkClick r:id="" action="ppaction://noaction" highlightClick="1"/>
            <a:extLst>
              <a:ext uri="{FF2B5EF4-FFF2-40B4-BE49-F238E27FC236}">
                <a16:creationId xmlns:a16="http://schemas.microsoft.com/office/drawing/2014/main" id="{D8EE1B37-38BB-4B20-8F60-7F71B66BD067}"/>
              </a:ext>
            </a:extLst>
          </p:cNvPr>
          <p:cNvSpPr>
            <a:spLocks noChangeArrowheads="1"/>
          </p:cNvSpPr>
          <p:nvPr/>
        </p:nvSpPr>
        <p:spPr bwMode="auto">
          <a:xfrm>
            <a:off x="9875007" y="5771561"/>
            <a:ext cx="1058732" cy="299266"/>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graphicFrame>
        <p:nvGraphicFramePr>
          <p:cNvPr id="34" name="Table 33">
            <a:extLst>
              <a:ext uri="{FF2B5EF4-FFF2-40B4-BE49-F238E27FC236}">
                <a16:creationId xmlns:a16="http://schemas.microsoft.com/office/drawing/2014/main" id="{76F20DAC-649B-4B75-9BCB-21B5BCADB7E3}"/>
              </a:ext>
            </a:extLst>
          </p:cNvPr>
          <p:cNvGraphicFramePr>
            <a:graphicFrameLocks noGrp="1"/>
          </p:cNvGraphicFramePr>
          <p:nvPr/>
        </p:nvGraphicFramePr>
        <p:xfrm>
          <a:off x="342912" y="2275488"/>
          <a:ext cx="4616783" cy="3293838"/>
        </p:xfrm>
        <a:graphic>
          <a:graphicData uri="http://schemas.openxmlformats.org/drawingml/2006/table">
            <a:tbl>
              <a:tblPr firstRow="1" bandRow="1">
                <a:tableStyleId>{5940675A-B579-460E-94D1-54222C63F5DA}</a:tableStyleId>
              </a:tblPr>
              <a:tblGrid>
                <a:gridCol w="688185">
                  <a:extLst>
                    <a:ext uri="{9D8B030D-6E8A-4147-A177-3AD203B41FA5}">
                      <a16:colId xmlns:a16="http://schemas.microsoft.com/office/drawing/2014/main" val="2227752998"/>
                    </a:ext>
                  </a:extLst>
                </a:gridCol>
                <a:gridCol w="3928598">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algn="l"/>
                      <a:r>
                        <a:rPr lang="en-GB" sz="2600" b="0" u="none" dirty="0" err="1">
                          <a:solidFill>
                            <a:schemeClr val="accent5">
                              <a:lumMod val="50000"/>
                            </a:schemeClr>
                          </a:solidFill>
                        </a:rPr>
                        <a:t>athlète</a:t>
                      </a:r>
                      <a:endParaRPr lang="en-GB" sz="2600" b="0" dirty="0">
                        <a:solidFill>
                          <a:schemeClr val="accent5">
                            <a:lumMod val="50000"/>
                          </a:schemeClr>
                        </a:solidFill>
                      </a:endParaRP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u="none" dirty="0" err="1">
                          <a:solidFill>
                            <a:schemeClr val="accent5">
                              <a:lumMod val="50000"/>
                            </a:schemeClr>
                          </a:solidFill>
                        </a:rPr>
                        <a:t>mammouth</a:t>
                      </a:r>
                      <a:r>
                        <a:rPr lang="en-GB" sz="2600" dirty="0">
                          <a:solidFill>
                            <a:schemeClr val="accent5">
                              <a:lumMod val="50000"/>
                            </a:schemeClr>
                          </a:solidFill>
                        </a:rPr>
                        <a:t>         </a:t>
                      </a:r>
                      <a:endParaRPr lang="en-GB" sz="2200" dirty="0">
                        <a:solidFill>
                          <a:schemeClr val="accent5">
                            <a:lumMod val="50000"/>
                          </a:schemeClr>
                        </a:solidFill>
                      </a:endParaRPr>
                    </a:p>
                  </a:txBody>
                  <a:tcPr/>
                </a:tc>
                <a:extLst>
                  <a:ext uri="{0D108BD9-81ED-4DB2-BD59-A6C34878D82A}">
                    <a16:rowId xmlns:a16="http://schemas.microsoft.com/office/drawing/2014/main" val="936896680"/>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é</a:t>
                      </a:r>
                      <a:r>
                        <a:rPr lang="en-GB" sz="2600" b="0" dirty="0" err="1">
                          <a:solidFill>
                            <a:schemeClr val="accent5">
                              <a:lumMod val="50000"/>
                            </a:schemeClr>
                          </a:solidFill>
                        </a:rPr>
                        <a:t>th</a:t>
                      </a:r>
                      <a:r>
                        <a:rPr lang="en-GB" sz="2600" dirty="0" err="1">
                          <a:solidFill>
                            <a:schemeClr val="accent5">
                              <a:lumMod val="50000"/>
                            </a:schemeClr>
                          </a:solidFill>
                        </a:rPr>
                        <a:t>ique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[ethic]</a:t>
                      </a:r>
                      <a:endParaRPr lang="en-GB" sz="2600" b="1" u="none" dirty="0">
                        <a:solidFill>
                          <a:schemeClr val="accent5">
                            <a:lumMod val="50000"/>
                          </a:schemeClr>
                        </a:solidFill>
                      </a:endParaRPr>
                    </a:p>
                  </a:txBody>
                  <a:tcPr/>
                </a:tc>
                <a:extLst>
                  <a:ext uri="{0D108BD9-81ED-4DB2-BD59-A6C34878D82A}">
                    <a16:rowId xmlns:a16="http://schemas.microsoft.com/office/drawing/2014/main" val="2346498914"/>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5">
                              <a:lumMod val="50000"/>
                            </a:schemeClr>
                          </a:solidFill>
                        </a:rPr>
                        <a:t>menthe</a:t>
                      </a:r>
                      <a:endParaRPr lang="en-GB" sz="2600" dirty="0">
                        <a:solidFill>
                          <a:schemeClr val="accent5">
                            <a:lumMod val="50000"/>
                          </a:schemeClr>
                        </a:solidFill>
                      </a:endParaRPr>
                    </a:p>
                  </a:txBody>
                  <a:tcPr/>
                </a:tc>
                <a:extLst>
                  <a:ext uri="{0D108BD9-81ED-4DB2-BD59-A6C34878D82A}">
                    <a16:rowId xmlns:a16="http://schemas.microsoft.com/office/drawing/2014/main" val="2132613832"/>
                  </a:ext>
                </a:extLst>
              </a:tr>
              <a:tr h="548973">
                <a:tc>
                  <a:txBody>
                    <a:bodyPr/>
                    <a:lstStyle/>
                    <a:p>
                      <a:endParaRPr lang="en-GB"/>
                    </a:p>
                  </a:txBody>
                  <a:tcPr/>
                </a:tc>
                <a:tc>
                  <a:txBody>
                    <a:bodyPr/>
                    <a:lstStyle/>
                    <a:p>
                      <a:pPr algn="l"/>
                      <a:r>
                        <a:rPr lang="en-GB" sz="2600" b="0" dirty="0">
                          <a:solidFill>
                            <a:schemeClr val="accent5">
                              <a:lumMod val="50000"/>
                            </a:schemeClr>
                          </a:solidFill>
                        </a:rPr>
                        <a:t>thon</a:t>
                      </a: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5">
                              <a:lumMod val="50000"/>
                            </a:schemeClr>
                          </a:solidFill>
                        </a:rPr>
                        <a:t>mara</a:t>
                      </a:r>
                      <a:r>
                        <a:rPr lang="en-GB" sz="2600" b="0" dirty="0">
                          <a:solidFill>
                            <a:schemeClr val="accent5">
                              <a:lumMod val="50000"/>
                            </a:schemeClr>
                          </a:solidFill>
                        </a:rPr>
                        <a:t>th</a:t>
                      </a:r>
                      <a:r>
                        <a:rPr lang="en-GB" sz="2600" dirty="0">
                          <a:solidFill>
                            <a:schemeClr val="accent5">
                              <a:lumMod val="50000"/>
                            </a:schemeClr>
                          </a:solidFill>
                        </a:rPr>
                        <a:t>on      </a:t>
                      </a:r>
                      <a:r>
                        <a:rPr lang="en-GB" sz="2200" dirty="0">
                          <a:solidFill>
                            <a:schemeClr val="accent5">
                              <a:lumMod val="50000"/>
                            </a:schemeClr>
                          </a:solidFill>
                        </a:rPr>
                        <a:t>[marathon]</a:t>
                      </a:r>
                    </a:p>
                  </a:txBody>
                  <a:tcPr/>
                </a:tc>
                <a:extLst>
                  <a:ext uri="{0D108BD9-81ED-4DB2-BD59-A6C34878D82A}">
                    <a16:rowId xmlns:a16="http://schemas.microsoft.com/office/drawing/2014/main" val="685166923"/>
                  </a:ext>
                </a:extLst>
              </a:tr>
            </a:tbl>
          </a:graphicData>
        </a:graphic>
      </p:graphicFrame>
      <p:graphicFrame>
        <p:nvGraphicFramePr>
          <p:cNvPr id="35" name="Table 34">
            <a:extLst>
              <a:ext uri="{FF2B5EF4-FFF2-40B4-BE49-F238E27FC236}">
                <a16:creationId xmlns:a16="http://schemas.microsoft.com/office/drawing/2014/main" id="{041059AB-A26B-406F-875E-6814908C048A}"/>
              </a:ext>
            </a:extLst>
          </p:cNvPr>
          <p:cNvGraphicFramePr>
            <a:graphicFrameLocks noGrp="1"/>
          </p:cNvGraphicFramePr>
          <p:nvPr/>
        </p:nvGraphicFramePr>
        <p:xfrm>
          <a:off x="5121665" y="2269366"/>
          <a:ext cx="4826439" cy="3293838"/>
        </p:xfrm>
        <a:graphic>
          <a:graphicData uri="http://schemas.openxmlformats.org/drawingml/2006/table">
            <a:tbl>
              <a:tblPr firstRow="1" bandRow="1">
                <a:tableStyleId>{5940675A-B579-460E-94D1-54222C63F5DA}</a:tableStyleId>
              </a:tblPr>
              <a:tblGrid>
                <a:gridCol w="719436">
                  <a:extLst>
                    <a:ext uri="{9D8B030D-6E8A-4147-A177-3AD203B41FA5}">
                      <a16:colId xmlns:a16="http://schemas.microsoft.com/office/drawing/2014/main" val="2227752998"/>
                    </a:ext>
                  </a:extLst>
                </a:gridCol>
                <a:gridCol w="4107003">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au</a:t>
                      </a:r>
                      <a:r>
                        <a:rPr lang="en-GB" sz="2600" b="0" dirty="0" err="1">
                          <a:solidFill>
                            <a:schemeClr val="accent5">
                              <a:lumMod val="50000"/>
                            </a:schemeClr>
                          </a:solidFill>
                        </a:rPr>
                        <a:t>th</a:t>
                      </a:r>
                      <a:r>
                        <a:rPr lang="en-GB" sz="2600" dirty="0" err="1">
                          <a:solidFill>
                            <a:schemeClr val="accent5">
                              <a:lumMod val="50000"/>
                            </a:schemeClr>
                          </a:solidFill>
                        </a:rPr>
                        <a:t>entique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[authentic]</a:t>
                      </a:r>
                      <a:endParaRPr lang="en-GB" sz="2600" dirty="0">
                        <a:solidFill>
                          <a:schemeClr val="accent5">
                            <a:lumMod val="50000"/>
                          </a:schemeClr>
                        </a:solidFill>
                      </a:endParaRP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err="1">
                          <a:solidFill>
                            <a:schemeClr val="accent5">
                              <a:lumMod val="50000"/>
                            </a:schemeClr>
                          </a:solidFill>
                        </a:rPr>
                        <a:t>théorie</a:t>
                      </a:r>
                      <a:endParaRPr lang="en-GB" sz="2600" b="0" dirty="0">
                        <a:solidFill>
                          <a:schemeClr val="accent5">
                            <a:lumMod val="50000"/>
                          </a:schemeClr>
                        </a:solidFill>
                      </a:endParaRPr>
                    </a:p>
                  </a:txBody>
                  <a:tcPr/>
                </a:tc>
                <a:extLst>
                  <a:ext uri="{0D108BD9-81ED-4DB2-BD59-A6C34878D82A}">
                    <a16:rowId xmlns:a16="http://schemas.microsoft.com/office/drawing/2014/main" val="936896680"/>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télépa</a:t>
                      </a:r>
                      <a:r>
                        <a:rPr lang="en-GB" sz="2600" b="0" dirty="0" err="1">
                          <a:solidFill>
                            <a:schemeClr val="accent5">
                              <a:lumMod val="50000"/>
                            </a:schemeClr>
                          </a:solidFill>
                        </a:rPr>
                        <a:t>th</a:t>
                      </a:r>
                      <a:r>
                        <a:rPr lang="en-GB" sz="2600" dirty="0" err="1">
                          <a:solidFill>
                            <a:schemeClr val="accent5">
                              <a:lumMod val="50000"/>
                            </a:schemeClr>
                          </a:solidFill>
                        </a:rPr>
                        <a:t>ie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[telepathy]</a:t>
                      </a:r>
                      <a:endParaRPr lang="en-GB" sz="2600" dirty="0">
                        <a:solidFill>
                          <a:schemeClr val="accent5">
                            <a:lumMod val="50000"/>
                          </a:schemeClr>
                        </a:solidFill>
                      </a:endParaRPr>
                    </a:p>
                  </a:txBody>
                  <a:tcPr/>
                </a:tc>
                <a:extLst>
                  <a:ext uri="{0D108BD9-81ED-4DB2-BD59-A6C34878D82A}">
                    <a16:rowId xmlns:a16="http://schemas.microsoft.com/office/drawing/2014/main" val="2346498914"/>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err="1">
                          <a:solidFill>
                            <a:schemeClr val="accent5">
                              <a:lumMod val="50000"/>
                            </a:schemeClr>
                          </a:solidFill>
                        </a:rPr>
                        <a:t>catholique</a:t>
                      </a:r>
                      <a:endParaRPr lang="en-GB" sz="2200" dirty="0">
                        <a:solidFill>
                          <a:schemeClr val="accent5">
                            <a:lumMod val="50000"/>
                          </a:schemeClr>
                        </a:solidFill>
                      </a:endParaRPr>
                    </a:p>
                  </a:txBody>
                  <a:tcPr/>
                </a:tc>
                <a:extLst>
                  <a:ext uri="{0D108BD9-81ED-4DB2-BD59-A6C34878D82A}">
                    <a16:rowId xmlns:a16="http://schemas.microsoft.com/office/drawing/2014/main" val="2132613832"/>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en</a:t>
                      </a:r>
                      <a:r>
                        <a:rPr lang="en-GB" sz="2600" b="0" dirty="0" err="1">
                          <a:solidFill>
                            <a:schemeClr val="accent5">
                              <a:lumMod val="50000"/>
                            </a:schemeClr>
                          </a:solidFill>
                        </a:rPr>
                        <a:t>th</a:t>
                      </a:r>
                      <a:r>
                        <a:rPr lang="en-GB" sz="2600" dirty="0" err="1">
                          <a:solidFill>
                            <a:schemeClr val="accent5">
                              <a:lumMod val="50000"/>
                            </a:schemeClr>
                          </a:solidFill>
                        </a:rPr>
                        <a:t>ousiaste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[enthusiastic]</a:t>
                      </a:r>
                      <a:endParaRPr lang="en-GB" sz="2600" b="1" dirty="0">
                        <a:solidFill>
                          <a:schemeClr val="accent5">
                            <a:lumMod val="50000"/>
                          </a:schemeClr>
                        </a:solidFill>
                      </a:endParaRP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5">
                              <a:lumMod val="50000"/>
                            </a:schemeClr>
                          </a:solidFill>
                        </a:rPr>
                        <a:t>Mathieu</a:t>
                      </a:r>
                      <a:endParaRPr lang="en-GB" sz="2600" b="1" dirty="0">
                        <a:solidFill>
                          <a:schemeClr val="accent5">
                            <a:lumMod val="50000"/>
                          </a:schemeClr>
                        </a:solidFill>
                      </a:endParaRPr>
                    </a:p>
                  </a:txBody>
                  <a:tcPr/>
                </a:tc>
                <a:extLst>
                  <a:ext uri="{0D108BD9-81ED-4DB2-BD59-A6C34878D82A}">
                    <a16:rowId xmlns:a16="http://schemas.microsoft.com/office/drawing/2014/main" val="685166923"/>
                  </a:ext>
                </a:extLst>
              </a:tr>
            </a:tbl>
          </a:graphicData>
        </a:graphic>
      </p:graphicFrame>
      <p:pic>
        <p:nvPicPr>
          <p:cNvPr id="36" name="Picture 6" descr="Runner, Run, Running, Woman Runner, Athlete, Sport">
            <a:extLst>
              <a:ext uri="{FF2B5EF4-FFF2-40B4-BE49-F238E27FC236}">
                <a16:creationId xmlns:a16="http://schemas.microsoft.com/office/drawing/2014/main" id="{D2B99A0E-8FFD-4457-9585-4C1BB8773F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8003" y="2335541"/>
            <a:ext cx="361548" cy="41717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Free Herbal Leaf Cliparts, Download Free Clip Art, Free Clip Art ...">
            <a:extLst>
              <a:ext uri="{FF2B5EF4-FFF2-40B4-BE49-F238E27FC236}">
                <a16:creationId xmlns:a16="http://schemas.microsoft.com/office/drawing/2014/main" id="{93890147-0B8B-482E-9FA6-16061F10335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7774" y="3908487"/>
            <a:ext cx="388245" cy="60393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tuna cartoon png - Clip Art Library">
            <a:extLst>
              <a:ext uri="{FF2B5EF4-FFF2-40B4-BE49-F238E27FC236}">
                <a16:creationId xmlns:a16="http://schemas.microsoft.com/office/drawing/2014/main" id="{89D742AE-07E6-4052-9E97-C96355CADA19}"/>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6486" y="4402665"/>
            <a:ext cx="477162" cy="74767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Cartoon Mammoth Clip Art">
            <a:extLst>
              <a:ext uri="{FF2B5EF4-FFF2-40B4-BE49-F238E27FC236}">
                <a16:creationId xmlns:a16="http://schemas.microsoft.com/office/drawing/2014/main" id="{9B6EDF18-13D1-4A35-9D3F-46E8081ED4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74587" y="2825491"/>
            <a:ext cx="685108" cy="57935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2" descr="Einstein, Theory Of Relativity, Math, Physics, Science">
            <a:extLst>
              <a:ext uri="{FF2B5EF4-FFF2-40B4-BE49-F238E27FC236}">
                <a16:creationId xmlns:a16="http://schemas.microsoft.com/office/drawing/2014/main" id="{C79BED12-778E-4A8A-B1FF-28632035CE9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93990" y="2857913"/>
            <a:ext cx="783746" cy="39187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Pope Clip Art">
            <a:extLst>
              <a:ext uri="{FF2B5EF4-FFF2-40B4-BE49-F238E27FC236}">
                <a16:creationId xmlns:a16="http://schemas.microsoft.com/office/drawing/2014/main" id="{B67ABA98-C2C3-47DF-A70A-088FC44992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68171" y="3908487"/>
            <a:ext cx="604052" cy="64766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Happy Boy Cartoon Clip Art">
            <a:extLst>
              <a:ext uri="{FF2B5EF4-FFF2-40B4-BE49-F238E27FC236}">
                <a16:creationId xmlns:a16="http://schemas.microsoft.com/office/drawing/2014/main" id="{51E02B37-B800-48C0-80C6-BEA7173B12C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30035" y="5057683"/>
            <a:ext cx="405740" cy="467073"/>
          </a:xfrm>
          <a:prstGeom prst="rect">
            <a:avLst/>
          </a:prstGeom>
          <a:noFill/>
          <a:extLst>
            <a:ext uri="{909E8E84-426E-40DD-AFC4-6F175D3DCCD1}">
              <a14:hiddenFill xmlns:a14="http://schemas.microsoft.com/office/drawing/2010/main">
                <a:solidFill>
                  <a:srgbClr val="FFFFFF"/>
                </a:solidFill>
              </a14:hiddenFill>
            </a:ext>
          </a:extLst>
        </p:spPr>
      </p:pic>
      <p:sp>
        <p:nvSpPr>
          <p:cNvPr id="79" name="Action Button: Sound 78">
            <a:hlinkClick r:id="" action="ppaction://noaction" highlightClick="1">
              <a:snd r:embed="rId11" name="athlete.wav"/>
            </a:hlinkClick>
            <a:extLst>
              <a:ext uri="{FF2B5EF4-FFF2-40B4-BE49-F238E27FC236}">
                <a16:creationId xmlns:a16="http://schemas.microsoft.com/office/drawing/2014/main" id="{2AAD8897-FE67-4DE6-A1E9-A667A3819C4C}"/>
              </a:ext>
            </a:extLst>
          </p:cNvPr>
          <p:cNvSpPr/>
          <p:nvPr/>
        </p:nvSpPr>
        <p:spPr>
          <a:xfrm>
            <a:off x="485976" y="237878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1" name="Action Button: Sound 80">
            <a:hlinkClick r:id="" action="ppaction://noaction" highlightClick="1">
              <a:snd r:embed="rId12" name="mammouth.wav"/>
            </a:hlinkClick>
            <a:extLst>
              <a:ext uri="{FF2B5EF4-FFF2-40B4-BE49-F238E27FC236}">
                <a16:creationId xmlns:a16="http://schemas.microsoft.com/office/drawing/2014/main" id="{7D76057B-2FEB-4DD5-92F1-0E5CEA0DDB09}"/>
              </a:ext>
            </a:extLst>
          </p:cNvPr>
          <p:cNvSpPr/>
          <p:nvPr/>
        </p:nvSpPr>
        <p:spPr>
          <a:xfrm>
            <a:off x="486579" y="2929335"/>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Action Button: Sound 82">
            <a:hlinkClick r:id="" action="ppaction://noaction" highlightClick="1">
              <a:snd r:embed="rId13" name="ethique.wav"/>
            </a:hlinkClick>
            <a:extLst>
              <a:ext uri="{FF2B5EF4-FFF2-40B4-BE49-F238E27FC236}">
                <a16:creationId xmlns:a16="http://schemas.microsoft.com/office/drawing/2014/main" id="{86203E89-76F0-46F2-B177-67FE3668306B}"/>
              </a:ext>
            </a:extLst>
          </p:cNvPr>
          <p:cNvSpPr/>
          <p:nvPr/>
        </p:nvSpPr>
        <p:spPr>
          <a:xfrm>
            <a:off x="487180" y="347989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5" name="Action Button: Sound 84">
            <a:hlinkClick r:id="" action="ppaction://noaction" highlightClick="1">
              <a:snd r:embed="rId14" name="menthe.wav"/>
            </a:hlinkClick>
            <a:extLst>
              <a:ext uri="{FF2B5EF4-FFF2-40B4-BE49-F238E27FC236}">
                <a16:creationId xmlns:a16="http://schemas.microsoft.com/office/drawing/2014/main" id="{91B45E71-46EA-4225-B092-90A4DDB7DA0F}"/>
              </a:ext>
            </a:extLst>
          </p:cNvPr>
          <p:cNvSpPr/>
          <p:nvPr/>
        </p:nvSpPr>
        <p:spPr>
          <a:xfrm>
            <a:off x="484167" y="4030445"/>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Action Button: Sound 86">
            <a:hlinkClick r:id="" action="ppaction://noaction" highlightClick="1">
              <a:snd r:embed="rId15" name="thon.wav"/>
            </a:hlinkClick>
            <a:extLst>
              <a:ext uri="{FF2B5EF4-FFF2-40B4-BE49-F238E27FC236}">
                <a16:creationId xmlns:a16="http://schemas.microsoft.com/office/drawing/2014/main" id="{3569208B-A323-4DD8-A7EF-49B341E3456A}"/>
              </a:ext>
            </a:extLst>
          </p:cNvPr>
          <p:cNvSpPr/>
          <p:nvPr/>
        </p:nvSpPr>
        <p:spPr>
          <a:xfrm>
            <a:off x="484770" y="458100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9" name="Action Button: Sound 88">
            <a:hlinkClick r:id="" action="ppaction://noaction" highlightClick="1">
              <a:snd r:embed="rId16" name="marathon.wav"/>
            </a:hlinkClick>
            <a:extLst>
              <a:ext uri="{FF2B5EF4-FFF2-40B4-BE49-F238E27FC236}">
                <a16:creationId xmlns:a16="http://schemas.microsoft.com/office/drawing/2014/main" id="{633C806B-7B80-4D91-9C8A-86AECD34D4B3}"/>
              </a:ext>
            </a:extLst>
          </p:cNvPr>
          <p:cNvSpPr/>
          <p:nvPr/>
        </p:nvSpPr>
        <p:spPr>
          <a:xfrm>
            <a:off x="485373" y="5131555"/>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1" name="Action Button: Sound 90">
            <a:hlinkClick r:id="" action="ppaction://noaction" highlightClick="1">
              <a:snd r:embed="rId17" name="telepathie.wav"/>
            </a:hlinkClick>
            <a:extLst>
              <a:ext uri="{FF2B5EF4-FFF2-40B4-BE49-F238E27FC236}">
                <a16:creationId xmlns:a16="http://schemas.microsoft.com/office/drawing/2014/main" id="{5FCAF7F0-DAE6-442B-AEC4-6812593C1ED4}"/>
              </a:ext>
            </a:extLst>
          </p:cNvPr>
          <p:cNvSpPr/>
          <p:nvPr/>
        </p:nvSpPr>
        <p:spPr>
          <a:xfrm>
            <a:off x="5280368" y="347989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Action Button: Sound 92">
            <a:hlinkClick r:id="" action="ppaction://noaction" highlightClick="1">
              <a:snd r:embed="rId18" name="authentique.wav"/>
            </a:hlinkClick>
            <a:extLst>
              <a:ext uri="{FF2B5EF4-FFF2-40B4-BE49-F238E27FC236}">
                <a16:creationId xmlns:a16="http://schemas.microsoft.com/office/drawing/2014/main" id="{92963819-D6F0-44F0-93EB-9A10E8251076}"/>
              </a:ext>
            </a:extLst>
          </p:cNvPr>
          <p:cNvSpPr/>
          <p:nvPr/>
        </p:nvSpPr>
        <p:spPr>
          <a:xfrm>
            <a:off x="5277556" y="2372659"/>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5" name="Action Button: Sound 94">
            <a:hlinkClick r:id="" action="ppaction://noaction" highlightClick="1">
              <a:snd r:embed="rId19" name="theorie.wav"/>
            </a:hlinkClick>
            <a:extLst>
              <a:ext uri="{FF2B5EF4-FFF2-40B4-BE49-F238E27FC236}">
                <a16:creationId xmlns:a16="http://schemas.microsoft.com/office/drawing/2014/main" id="{467BC6D8-64E1-4428-A428-C991FA240B60}"/>
              </a:ext>
            </a:extLst>
          </p:cNvPr>
          <p:cNvSpPr/>
          <p:nvPr/>
        </p:nvSpPr>
        <p:spPr>
          <a:xfrm>
            <a:off x="5278961" y="2923214"/>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7" name="Action Button: Sound 96">
            <a:hlinkClick r:id="" action="ppaction://noaction" highlightClick="1">
              <a:snd r:embed="rId20" name="catholique.wav"/>
            </a:hlinkClick>
            <a:extLst>
              <a:ext uri="{FF2B5EF4-FFF2-40B4-BE49-F238E27FC236}">
                <a16:creationId xmlns:a16="http://schemas.microsoft.com/office/drawing/2014/main" id="{6A91BBC6-CAD0-4753-9665-4BC23FB14469}"/>
              </a:ext>
            </a:extLst>
          </p:cNvPr>
          <p:cNvSpPr/>
          <p:nvPr/>
        </p:nvSpPr>
        <p:spPr>
          <a:xfrm>
            <a:off x="5273341" y="4024324"/>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Action Button: Sound 98">
            <a:hlinkClick r:id="" action="ppaction://noaction" highlightClick="1">
              <a:snd r:embed="rId21" name="enthousiaste.wav"/>
            </a:hlinkClick>
            <a:extLst>
              <a:ext uri="{FF2B5EF4-FFF2-40B4-BE49-F238E27FC236}">
                <a16:creationId xmlns:a16="http://schemas.microsoft.com/office/drawing/2014/main" id="{8084670D-8620-431D-93DC-1FEDED2A7175}"/>
              </a:ext>
            </a:extLst>
          </p:cNvPr>
          <p:cNvSpPr/>
          <p:nvPr/>
        </p:nvSpPr>
        <p:spPr>
          <a:xfrm>
            <a:off x="5274746" y="4574879"/>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Action Button: Sound 100">
            <a:hlinkClick r:id="" action="ppaction://noaction" highlightClick="1">
              <a:snd r:embed="rId22" name="mathieu.wav"/>
            </a:hlinkClick>
            <a:extLst>
              <a:ext uri="{FF2B5EF4-FFF2-40B4-BE49-F238E27FC236}">
                <a16:creationId xmlns:a16="http://schemas.microsoft.com/office/drawing/2014/main" id="{0B21C2A9-2FDC-4A25-930E-38B3F4B18E92}"/>
              </a:ext>
            </a:extLst>
          </p:cNvPr>
          <p:cNvSpPr/>
          <p:nvPr/>
        </p:nvSpPr>
        <p:spPr>
          <a:xfrm>
            <a:off x="5276151" y="5125434"/>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494292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23"/>
                                        </p:tgtEl>
                                      </p:cBhvr>
                                    </p:animEffect>
                                    <p:set>
                                      <p:cBhvr>
                                        <p:cTn id="7" dur="1" fill="hold">
                                          <p:stCondLst>
                                            <p:cond delay="14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571AAA9C-61E6-4A6E-8013-46B5202A062A}"/>
              </a:ext>
            </a:extLst>
          </p:cNvPr>
          <p:cNvSpPr txBox="1"/>
          <p:nvPr/>
        </p:nvSpPr>
        <p:spPr>
          <a:xfrm>
            <a:off x="786732" y="1551908"/>
            <a:ext cx="1354858" cy="461665"/>
          </a:xfrm>
          <a:prstGeom prst="rect">
            <a:avLst/>
          </a:prstGeom>
          <a:noFill/>
        </p:spPr>
        <p:txBody>
          <a:bodyPr wrap="none" rtlCol="0">
            <a:spAutoFit/>
          </a:bodyPr>
          <a:lstStyle/>
          <a:p>
            <a:pPr algn="ctr"/>
            <a:r>
              <a:rPr lang="en-GB" sz="2400" b="1" dirty="0" err="1">
                <a:solidFill>
                  <a:schemeClr val="accent5">
                    <a:lumMod val="50000"/>
                  </a:schemeClr>
                </a:solidFill>
              </a:rPr>
              <a:t>acheter</a:t>
            </a:r>
            <a:endParaRPr lang="en-GB" sz="2400" b="1" dirty="0">
              <a:solidFill>
                <a:schemeClr val="accent5">
                  <a:lumMod val="50000"/>
                </a:schemeClr>
              </a:solidFill>
            </a:endParaRPr>
          </a:p>
        </p:txBody>
      </p:sp>
      <p:sp>
        <p:nvSpPr>
          <p:cNvPr id="9" name="TextBox 8">
            <a:extLst>
              <a:ext uri="{FF2B5EF4-FFF2-40B4-BE49-F238E27FC236}">
                <a16:creationId xmlns:a16="http://schemas.microsoft.com/office/drawing/2014/main" id="{379B9B9D-C802-4411-A845-311CF7B87F96}"/>
              </a:ext>
            </a:extLst>
          </p:cNvPr>
          <p:cNvSpPr txBox="1"/>
          <p:nvPr/>
        </p:nvSpPr>
        <p:spPr>
          <a:xfrm>
            <a:off x="3262600" y="4277587"/>
            <a:ext cx="1151277" cy="461665"/>
          </a:xfrm>
          <a:prstGeom prst="rect">
            <a:avLst/>
          </a:prstGeom>
          <a:noFill/>
        </p:spPr>
        <p:txBody>
          <a:bodyPr wrap="none" rtlCol="0">
            <a:spAutoFit/>
          </a:bodyPr>
          <a:lstStyle/>
          <a:p>
            <a:pPr algn="ctr"/>
            <a:r>
              <a:rPr lang="en-GB" sz="2400" b="1" dirty="0" err="1">
                <a:solidFill>
                  <a:schemeClr val="accent5">
                    <a:lumMod val="50000"/>
                  </a:schemeClr>
                </a:solidFill>
              </a:rPr>
              <a:t>coûter</a:t>
            </a:r>
            <a:endParaRPr lang="en-GB" sz="2400" b="1" dirty="0">
              <a:solidFill>
                <a:schemeClr val="accent5">
                  <a:lumMod val="50000"/>
                </a:schemeClr>
              </a:solidFill>
            </a:endParaRPr>
          </a:p>
        </p:txBody>
      </p:sp>
      <p:sp>
        <p:nvSpPr>
          <p:cNvPr id="10" name="TextBox 9">
            <a:extLst>
              <a:ext uri="{FF2B5EF4-FFF2-40B4-BE49-F238E27FC236}">
                <a16:creationId xmlns:a16="http://schemas.microsoft.com/office/drawing/2014/main" id="{251F1F48-5FE8-4469-9E59-C110C32B5DE3}"/>
              </a:ext>
            </a:extLst>
          </p:cNvPr>
          <p:cNvSpPr txBox="1"/>
          <p:nvPr/>
        </p:nvSpPr>
        <p:spPr>
          <a:xfrm>
            <a:off x="9373211" y="3179843"/>
            <a:ext cx="1015021" cy="461665"/>
          </a:xfrm>
          <a:prstGeom prst="rect">
            <a:avLst/>
          </a:prstGeom>
          <a:noFill/>
        </p:spPr>
        <p:txBody>
          <a:bodyPr wrap="none" rtlCol="0">
            <a:spAutoFit/>
          </a:bodyPr>
          <a:lstStyle/>
          <a:p>
            <a:pPr algn="ctr"/>
            <a:r>
              <a:rPr lang="en-GB" sz="2400" b="1" dirty="0" err="1">
                <a:solidFill>
                  <a:schemeClr val="accent5">
                    <a:lumMod val="50000"/>
                  </a:schemeClr>
                </a:solidFill>
              </a:rPr>
              <a:t>peser</a:t>
            </a:r>
            <a:endParaRPr lang="en-GB" sz="2400" b="1" dirty="0">
              <a:solidFill>
                <a:schemeClr val="accent5">
                  <a:lumMod val="50000"/>
                </a:schemeClr>
              </a:solidFill>
            </a:endParaRPr>
          </a:p>
        </p:txBody>
      </p:sp>
      <p:sp>
        <p:nvSpPr>
          <p:cNvPr id="12" name="TextBox 11">
            <a:extLst>
              <a:ext uri="{FF2B5EF4-FFF2-40B4-BE49-F238E27FC236}">
                <a16:creationId xmlns:a16="http://schemas.microsoft.com/office/drawing/2014/main" id="{E76AEB89-6F84-47CB-B784-7D38AD6A9916}"/>
              </a:ext>
            </a:extLst>
          </p:cNvPr>
          <p:cNvSpPr txBox="1"/>
          <p:nvPr/>
        </p:nvSpPr>
        <p:spPr>
          <a:xfrm>
            <a:off x="6719680" y="4508420"/>
            <a:ext cx="1452642" cy="461665"/>
          </a:xfrm>
          <a:prstGeom prst="rect">
            <a:avLst/>
          </a:prstGeom>
          <a:noFill/>
        </p:spPr>
        <p:txBody>
          <a:bodyPr wrap="square" rtlCol="0">
            <a:spAutoFit/>
          </a:bodyPr>
          <a:lstStyle/>
          <a:p>
            <a:pPr algn="ctr"/>
            <a:r>
              <a:rPr lang="en-GB" sz="2400" b="1" dirty="0" err="1">
                <a:solidFill>
                  <a:schemeClr val="accent5">
                    <a:lumMod val="50000"/>
                  </a:schemeClr>
                </a:solidFill>
              </a:rPr>
              <a:t>l’eau</a:t>
            </a:r>
            <a:r>
              <a:rPr lang="en-GB" sz="2400" b="1" dirty="0">
                <a:solidFill>
                  <a:schemeClr val="accent5">
                    <a:lumMod val="50000"/>
                  </a:schemeClr>
                </a:solidFill>
              </a:rPr>
              <a:t> (f)</a:t>
            </a:r>
          </a:p>
        </p:txBody>
      </p:sp>
      <p:sp>
        <p:nvSpPr>
          <p:cNvPr id="13" name="TextBox 12">
            <a:extLst>
              <a:ext uri="{FF2B5EF4-FFF2-40B4-BE49-F238E27FC236}">
                <a16:creationId xmlns:a16="http://schemas.microsoft.com/office/drawing/2014/main" id="{497B5FBC-79DF-4AD2-AEE6-7F7085DF8A44}"/>
              </a:ext>
            </a:extLst>
          </p:cNvPr>
          <p:cNvSpPr txBox="1"/>
          <p:nvPr/>
        </p:nvSpPr>
        <p:spPr>
          <a:xfrm>
            <a:off x="6974557" y="958742"/>
            <a:ext cx="2301966" cy="461665"/>
          </a:xfrm>
          <a:prstGeom prst="rect">
            <a:avLst/>
          </a:prstGeom>
          <a:noFill/>
        </p:spPr>
        <p:txBody>
          <a:bodyPr wrap="square" rtlCol="0">
            <a:spAutoFit/>
          </a:bodyPr>
          <a:lstStyle/>
          <a:p>
            <a:pPr algn="ctr"/>
            <a:r>
              <a:rPr lang="en-GB" sz="2400" b="1" dirty="0" err="1">
                <a:solidFill>
                  <a:schemeClr val="accent5">
                    <a:lumMod val="50000"/>
                  </a:schemeClr>
                </a:solidFill>
              </a:rPr>
              <a:t>l’exercice</a:t>
            </a:r>
            <a:r>
              <a:rPr lang="en-GB" sz="2400" b="1" dirty="0">
                <a:solidFill>
                  <a:schemeClr val="accent5">
                    <a:lumMod val="50000"/>
                  </a:schemeClr>
                </a:solidFill>
              </a:rPr>
              <a:t> (m)</a:t>
            </a:r>
          </a:p>
        </p:txBody>
      </p:sp>
      <p:sp>
        <p:nvSpPr>
          <p:cNvPr id="14" name="TextBox 13">
            <a:extLst>
              <a:ext uri="{FF2B5EF4-FFF2-40B4-BE49-F238E27FC236}">
                <a16:creationId xmlns:a16="http://schemas.microsoft.com/office/drawing/2014/main" id="{26259957-4AD5-4F50-919E-F34996DFF101}"/>
              </a:ext>
            </a:extLst>
          </p:cNvPr>
          <p:cNvSpPr txBox="1"/>
          <p:nvPr/>
        </p:nvSpPr>
        <p:spPr>
          <a:xfrm>
            <a:off x="811578" y="3515355"/>
            <a:ext cx="1816523" cy="461665"/>
          </a:xfrm>
          <a:prstGeom prst="rect">
            <a:avLst/>
          </a:prstGeom>
          <a:noFill/>
        </p:spPr>
        <p:txBody>
          <a:bodyPr wrap="none" rtlCol="0">
            <a:spAutoFit/>
          </a:bodyPr>
          <a:lstStyle/>
          <a:p>
            <a:pPr algn="ctr"/>
            <a:r>
              <a:rPr lang="en-GB" sz="2400" b="1" dirty="0">
                <a:solidFill>
                  <a:schemeClr val="accent5">
                    <a:lumMod val="50000"/>
                  </a:schemeClr>
                </a:solidFill>
              </a:rPr>
              <a:t>le fromage</a:t>
            </a:r>
          </a:p>
        </p:txBody>
      </p:sp>
      <p:sp>
        <p:nvSpPr>
          <p:cNvPr id="15" name="TextBox 14">
            <a:extLst>
              <a:ext uri="{FF2B5EF4-FFF2-40B4-BE49-F238E27FC236}">
                <a16:creationId xmlns:a16="http://schemas.microsoft.com/office/drawing/2014/main" id="{E3384514-8FC9-4619-9A18-EC9833DFA861}"/>
              </a:ext>
            </a:extLst>
          </p:cNvPr>
          <p:cNvSpPr txBox="1"/>
          <p:nvPr/>
        </p:nvSpPr>
        <p:spPr>
          <a:xfrm>
            <a:off x="5897264" y="2705643"/>
            <a:ext cx="1423788" cy="461665"/>
          </a:xfrm>
          <a:prstGeom prst="rect">
            <a:avLst/>
          </a:prstGeom>
          <a:noFill/>
        </p:spPr>
        <p:txBody>
          <a:bodyPr wrap="none" rtlCol="0">
            <a:spAutoFit/>
          </a:bodyPr>
          <a:lstStyle/>
          <a:p>
            <a:pPr algn="ctr"/>
            <a:r>
              <a:rPr lang="en-GB" sz="2400" b="1" dirty="0">
                <a:solidFill>
                  <a:schemeClr val="accent5">
                    <a:lumMod val="50000"/>
                  </a:schemeClr>
                </a:solidFill>
              </a:rPr>
              <a:t>la glace</a:t>
            </a:r>
          </a:p>
        </p:txBody>
      </p:sp>
      <p:sp>
        <p:nvSpPr>
          <p:cNvPr id="16" name="TextBox 15">
            <a:extLst>
              <a:ext uri="{FF2B5EF4-FFF2-40B4-BE49-F238E27FC236}">
                <a16:creationId xmlns:a16="http://schemas.microsoft.com/office/drawing/2014/main" id="{EDBD503D-56F3-4CF9-8A7A-64F360262480}"/>
              </a:ext>
            </a:extLst>
          </p:cNvPr>
          <p:cNvSpPr txBox="1"/>
          <p:nvPr/>
        </p:nvSpPr>
        <p:spPr>
          <a:xfrm>
            <a:off x="9373211" y="4971837"/>
            <a:ext cx="1781257" cy="461665"/>
          </a:xfrm>
          <a:prstGeom prst="rect">
            <a:avLst/>
          </a:prstGeom>
          <a:noFill/>
        </p:spPr>
        <p:txBody>
          <a:bodyPr wrap="none" rtlCol="0">
            <a:spAutoFit/>
          </a:bodyPr>
          <a:lstStyle/>
          <a:p>
            <a:pPr algn="ctr"/>
            <a:r>
              <a:rPr lang="en-GB" sz="2400" b="1" dirty="0">
                <a:solidFill>
                  <a:schemeClr val="accent5">
                    <a:lumMod val="50000"/>
                  </a:schemeClr>
                </a:solidFill>
              </a:rPr>
              <a:t>la natation</a:t>
            </a:r>
          </a:p>
        </p:txBody>
      </p:sp>
      <p:sp>
        <p:nvSpPr>
          <p:cNvPr id="17" name="TextBox 16">
            <a:extLst>
              <a:ext uri="{FF2B5EF4-FFF2-40B4-BE49-F238E27FC236}">
                <a16:creationId xmlns:a16="http://schemas.microsoft.com/office/drawing/2014/main" id="{DD488C05-8806-4F50-B22D-E63A5D0E73A8}"/>
              </a:ext>
            </a:extLst>
          </p:cNvPr>
          <p:cNvSpPr txBox="1"/>
          <p:nvPr/>
        </p:nvSpPr>
        <p:spPr>
          <a:xfrm>
            <a:off x="4834069" y="5103409"/>
            <a:ext cx="1207382" cy="461665"/>
          </a:xfrm>
          <a:prstGeom prst="rect">
            <a:avLst/>
          </a:prstGeom>
          <a:noFill/>
        </p:spPr>
        <p:txBody>
          <a:bodyPr wrap="none" rtlCol="0">
            <a:spAutoFit/>
          </a:bodyPr>
          <a:lstStyle/>
          <a:p>
            <a:pPr algn="ctr"/>
            <a:r>
              <a:rPr lang="en-GB" sz="2400" b="1" dirty="0">
                <a:solidFill>
                  <a:schemeClr val="accent5">
                    <a:lumMod val="50000"/>
                  </a:schemeClr>
                </a:solidFill>
              </a:rPr>
              <a:t>le pain</a:t>
            </a:r>
          </a:p>
        </p:txBody>
      </p:sp>
      <p:sp>
        <p:nvSpPr>
          <p:cNvPr id="18" name="TextBox 17">
            <a:extLst>
              <a:ext uri="{FF2B5EF4-FFF2-40B4-BE49-F238E27FC236}">
                <a16:creationId xmlns:a16="http://schemas.microsoft.com/office/drawing/2014/main" id="{A2F6D07B-6385-417E-8EF9-D228118DE383}"/>
              </a:ext>
            </a:extLst>
          </p:cNvPr>
          <p:cNvSpPr txBox="1"/>
          <p:nvPr/>
        </p:nvSpPr>
        <p:spPr>
          <a:xfrm>
            <a:off x="4276166" y="1410553"/>
            <a:ext cx="1667444" cy="461665"/>
          </a:xfrm>
          <a:prstGeom prst="rect">
            <a:avLst/>
          </a:prstGeom>
          <a:noFill/>
        </p:spPr>
        <p:txBody>
          <a:bodyPr wrap="none" rtlCol="0">
            <a:spAutoFit/>
          </a:bodyPr>
          <a:lstStyle/>
          <a:p>
            <a:pPr algn="ctr"/>
            <a:r>
              <a:rPr lang="en-GB" sz="2400" b="1" dirty="0">
                <a:solidFill>
                  <a:schemeClr val="accent5">
                    <a:lumMod val="50000"/>
                  </a:schemeClr>
                </a:solidFill>
              </a:rPr>
              <a:t>le </a:t>
            </a:r>
            <a:r>
              <a:rPr lang="en-GB" sz="2400" b="1" dirty="0" err="1">
                <a:solidFill>
                  <a:schemeClr val="accent5">
                    <a:lumMod val="50000"/>
                  </a:schemeClr>
                </a:solidFill>
              </a:rPr>
              <a:t>poisson</a:t>
            </a:r>
            <a:endParaRPr lang="en-GB" sz="2400" b="1" dirty="0">
              <a:solidFill>
                <a:schemeClr val="accent5">
                  <a:lumMod val="50000"/>
                </a:schemeClr>
              </a:solidFill>
            </a:endParaRPr>
          </a:p>
        </p:txBody>
      </p:sp>
      <p:sp>
        <p:nvSpPr>
          <p:cNvPr id="19" name="TextBox 18">
            <a:extLst>
              <a:ext uri="{FF2B5EF4-FFF2-40B4-BE49-F238E27FC236}">
                <a16:creationId xmlns:a16="http://schemas.microsoft.com/office/drawing/2014/main" id="{92109F34-4F2C-4872-8923-35932B75D68D}"/>
              </a:ext>
            </a:extLst>
          </p:cNvPr>
          <p:cNvSpPr txBox="1"/>
          <p:nvPr/>
        </p:nvSpPr>
        <p:spPr>
          <a:xfrm>
            <a:off x="1194325" y="5045571"/>
            <a:ext cx="1268296" cy="461665"/>
          </a:xfrm>
          <a:prstGeom prst="rect">
            <a:avLst/>
          </a:prstGeom>
          <a:noFill/>
        </p:spPr>
        <p:txBody>
          <a:bodyPr wrap="none" rtlCol="0">
            <a:spAutoFit/>
          </a:bodyPr>
          <a:lstStyle/>
          <a:p>
            <a:pPr algn="ctr"/>
            <a:r>
              <a:rPr lang="en-GB" sz="2400" b="1" dirty="0">
                <a:solidFill>
                  <a:schemeClr val="accent5">
                    <a:lumMod val="50000"/>
                  </a:schemeClr>
                </a:solidFill>
              </a:rPr>
              <a:t>le sport</a:t>
            </a:r>
          </a:p>
        </p:txBody>
      </p:sp>
      <p:sp>
        <p:nvSpPr>
          <p:cNvPr id="20" name="TextBox 19">
            <a:extLst>
              <a:ext uri="{FF2B5EF4-FFF2-40B4-BE49-F238E27FC236}">
                <a16:creationId xmlns:a16="http://schemas.microsoft.com/office/drawing/2014/main" id="{FFC10626-DD24-469A-BC73-2C73D05E938D}"/>
              </a:ext>
            </a:extLst>
          </p:cNvPr>
          <p:cNvSpPr txBox="1"/>
          <p:nvPr/>
        </p:nvSpPr>
        <p:spPr>
          <a:xfrm>
            <a:off x="9833233" y="1794849"/>
            <a:ext cx="1460656" cy="461665"/>
          </a:xfrm>
          <a:prstGeom prst="rect">
            <a:avLst/>
          </a:prstGeom>
          <a:noFill/>
        </p:spPr>
        <p:txBody>
          <a:bodyPr wrap="none" rtlCol="0">
            <a:spAutoFit/>
          </a:bodyPr>
          <a:lstStyle/>
          <a:p>
            <a:pPr algn="ctr"/>
            <a:r>
              <a:rPr lang="en-GB" sz="2400" b="1" dirty="0">
                <a:solidFill>
                  <a:schemeClr val="accent5">
                    <a:lumMod val="50000"/>
                  </a:schemeClr>
                </a:solidFill>
              </a:rPr>
              <a:t>le travail</a:t>
            </a:r>
          </a:p>
        </p:txBody>
      </p:sp>
      <p:sp>
        <p:nvSpPr>
          <p:cNvPr id="21" name="TextBox 20">
            <a:extLst>
              <a:ext uri="{FF2B5EF4-FFF2-40B4-BE49-F238E27FC236}">
                <a16:creationId xmlns:a16="http://schemas.microsoft.com/office/drawing/2014/main" id="{E6CFA834-0E1C-48D2-95A3-A2B02F7A18D9}"/>
              </a:ext>
            </a:extLst>
          </p:cNvPr>
          <p:cNvSpPr txBox="1"/>
          <p:nvPr/>
        </p:nvSpPr>
        <p:spPr>
          <a:xfrm>
            <a:off x="1416340" y="5507236"/>
            <a:ext cx="910827" cy="461665"/>
          </a:xfrm>
          <a:prstGeom prst="rect">
            <a:avLst/>
          </a:prstGeom>
          <a:noFill/>
        </p:spPr>
        <p:txBody>
          <a:bodyPr wrap="none" rtlCol="0">
            <a:spAutoFit/>
          </a:bodyPr>
          <a:lstStyle/>
          <a:p>
            <a:pPr algn="ctr"/>
            <a:r>
              <a:rPr lang="en-GB" sz="2400" b="1" dirty="0">
                <a:solidFill>
                  <a:srgbClr val="E65D00"/>
                </a:solidFill>
              </a:rPr>
              <a:t>sport</a:t>
            </a:r>
          </a:p>
        </p:txBody>
      </p:sp>
      <p:sp>
        <p:nvSpPr>
          <p:cNvPr id="23" name="TextBox 22">
            <a:extLst>
              <a:ext uri="{FF2B5EF4-FFF2-40B4-BE49-F238E27FC236}">
                <a16:creationId xmlns:a16="http://schemas.microsoft.com/office/drawing/2014/main" id="{1395EC44-E7DE-4329-BFBF-2E20E250C382}"/>
              </a:ext>
            </a:extLst>
          </p:cNvPr>
          <p:cNvSpPr txBox="1"/>
          <p:nvPr/>
        </p:nvSpPr>
        <p:spPr>
          <a:xfrm>
            <a:off x="4778354" y="1930201"/>
            <a:ext cx="663964" cy="461665"/>
          </a:xfrm>
          <a:prstGeom prst="rect">
            <a:avLst/>
          </a:prstGeom>
          <a:noFill/>
        </p:spPr>
        <p:txBody>
          <a:bodyPr wrap="none" rtlCol="0">
            <a:spAutoFit/>
          </a:bodyPr>
          <a:lstStyle/>
          <a:p>
            <a:pPr algn="ctr"/>
            <a:r>
              <a:rPr lang="en-GB" sz="2400" b="1" dirty="0">
                <a:solidFill>
                  <a:srgbClr val="E65D00"/>
                </a:solidFill>
              </a:rPr>
              <a:t>fish</a:t>
            </a:r>
          </a:p>
        </p:txBody>
      </p:sp>
      <p:sp>
        <p:nvSpPr>
          <p:cNvPr id="24" name="TextBox 23">
            <a:extLst>
              <a:ext uri="{FF2B5EF4-FFF2-40B4-BE49-F238E27FC236}">
                <a16:creationId xmlns:a16="http://schemas.microsoft.com/office/drawing/2014/main" id="{D9688254-043D-432D-A374-CE5EFAA1426E}"/>
              </a:ext>
            </a:extLst>
          </p:cNvPr>
          <p:cNvSpPr txBox="1"/>
          <p:nvPr/>
        </p:nvSpPr>
        <p:spPr>
          <a:xfrm>
            <a:off x="1073669" y="3977020"/>
            <a:ext cx="1292341" cy="461665"/>
          </a:xfrm>
          <a:prstGeom prst="rect">
            <a:avLst/>
          </a:prstGeom>
          <a:noFill/>
        </p:spPr>
        <p:txBody>
          <a:bodyPr wrap="none" rtlCol="0">
            <a:spAutoFit/>
          </a:bodyPr>
          <a:lstStyle/>
          <a:p>
            <a:pPr algn="ctr"/>
            <a:r>
              <a:rPr lang="en-GB" sz="2400" b="1" dirty="0">
                <a:solidFill>
                  <a:srgbClr val="E65D00"/>
                </a:solidFill>
              </a:rPr>
              <a:t>cheese</a:t>
            </a:r>
          </a:p>
        </p:txBody>
      </p:sp>
      <p:sp>
        <p:nvSpPr>
          <p:cNvPr id="25" name="TextBox 24">
            <a:extLst>
              <a:ext uri="{FF2B5EF4-FFF2-40B4-BE49-F238E27FC236}">
                <a16:creationId xmlns:a16="http://schemas.microsoft.com/office/drawing/2014/main" id="{3CF4A21C-8B8D-4B75-AAB0-9F086C13A62E}"/>
              </a:ext>
            </a:extLst>
          </p:cNvPr>
          <p:cNvSpPr txBox="1"/>
          <p:nvPr/>
        </p:nvSpPr>
        <p:spPr>
          <a:xfrm>
            <a:off x="8371600" y="3607873"/>
            <a:ext cx="3007555" cy="461665"/>
          </a:xfrm>
          <a:prstGeom prst="rect">
            <a:avLst/>
          </a:prstGeom>
          <a:noFill/>
        </p:spPr>
        <p:txBody>
          <a:bodyPr wrap="none" rtlCol="0">
            <a:spAutoFit/>
          </a:bodyPr>
          <a:lstStyle/>
          <a:p>
            <a:pPr algn="ctr"/>
            <a:r>
              <a:rPr lang="en-GB" sz="2400" b="1" dirty="0">
                <a:solidFill>
                  <a:srgbClr val="E65D00"/>
                </a:solidFill>
              </a:rPr>
              <a:t>to weigh, weighing</a:t>
            </a:r>
          </a:p>
        </p:txBody>
      </p:sp>
      <p:sp>
        <p:nvSpPr>
          <p:cNvPr id="26" name="TextBox 25">
            <a:extLst>
              <a:ext uri="{FF2B5EF4-FFF2-40B4-BE49-F238E27FC236}">
                <a16:creationId xmlns:a16="http://schemas.microsoft.com/office/drawing/2014/main" id="{C0266067-A11C-4D6A-9E57-F3011F754561}"/>
              </a:ext>
            </a:extLst>
          </p:cNvPr>
          <p:cNvSpPr txBox="1"/>
          <p:nvPr/>
        </p:nvSpPr>
        <p:spPr>
          <a:xfrm>
            <a:off x="300220" y="2013573"/>
            <a:ext cx="2327881" cy="461665"/>
          </a:xfrm>
          <a:prstGeom prst="rect">
            <a:avLst/>
          </a:prstGeom>
          <a:noFill/>
        </p:spPr>
        <p:txBody>
          <a:bodyPr wrap="none" rtlCol="0">
            <a:spAutoFit/>
          </a:bodyPr>
          <a:lstStyle/>
          <a:p>
            <a:pPr algn="ctr"/>
            <a:r>
              <a:rPr lang="en-GB" sz="2400" b="1" dirty="0">
                <a:solidFill>
                  <a:srgbClr val="E65D00"/>
                </a:solidFill>
              </a:rPr>
              <a:t>to buy, buying</a:t>
            </a:r>
          </a:p>
        </p:txBody>
      </p:sp>
      <p:sp>
        <p:nvSpPr>
          <p:cNvPr id="27" name="TextBox 26">
            <a:extLst>
              <a:ext uri="{FF2B5EF4-FFF2-40B4-BE49-F238E27FC236}">
                <a16:creationId xmlns:a16="http://schemas.microsoft.com/office/drawing/2014/main" id="{3C0A9AD3-C9A0-408F-80E8-C04A3E09402F}"/>
              </a:ext>
            </a:extLst>
          </p:cNvPr>
          <p:cNvSpPr txBox="1"/>
          <p:nvPr/>
        </p:nvSpPr>
        <p:spPr>
          <a:xfrm>
            <a:off x="5747385" y="3167308"/>
            <a:ext cx="1723549" cy="461665"/>
          </a:xfrm>
          <a:prstGeom prst="rect">
            <a:avLst/>
          </a:prstGeom>
          <a:noFill/>
        </p:spPr>
        <p:txBody>
          <a:bodyPr wrap="none" rtlCol="0">
            <a:spAutoFit/>
          </a:bodyPr>
          <a:lstStyle/>
          <a:p>
            <a:pPr algn="ctr"/>
            <a:r>
              <a:rPr lang="en-GB" sz="2400" b="1" dirty="0">
                <a:solidFill>
                  <a:srgbClr val="E65D00"/>
                </a:solidFill>
              </a:rPr>
              <a:t>ice cream</a:t>
            </a:r>
          </a:p>
        </p:txBody>
      </p:sp>
      <p:sp>
        <p:nvSpPr>
          <p:cNvPr id="28" name="TextBox 27">
            <a:extLst>
              <a:ext uri="{FF2B5EF4-FFF2-40B4-BE49-F238E27FC236}">
                <a16:creationId xmlns:a16="http://schemas.microsoft.com/office/drawing/2014/main" id="{240A8E12-5E80-4ED1-9D8A-46D93D23A7A2}"/>
              </a:ext>
            </a:extLst>
          </p:cNvPr>
          <p:cNvSpPr txBox="1"/>
          <p:nvPr/>
        </p:nvSpPr>
        <p:spPr>
          <a:xfrm>
            <a:off x="4911629" y="5560772"/>
            <a:ext cx="1090363" cy="461665"/>
          </a:xfrm>
          <a:prstGeom prst="rect">
            <a:avLst/>
          </a:prstGeom>
          <a:noFill/>
        </p:spPr>
        <p:txBody>
          <a:bodyPr wrap="none" rtlCol="0">
            <a:spAutoFit/>
          </a:bodyPr>
          <a:lstStyle/>
          <a:p>
            <a:pPr algn="ctr"/>
            <a:r>
              <a:rPr lang="en-GB" sz="2400" b="1" dirty="0">
                <a:solidFill>
                  <a:srgbClr val="E65D00"/>
                </a:solidFill>
              </a:rPr>
              <a:t>bread</a:t>
            </a:r>
          </a:p>
        </p:txBody>
      </p:sp>
      <p:sp>
        <p:nvSpPr>
          <p:cNvPr id="29" name="TextBox 28">
            <a:extLst>
              <a:ext uri="{FF2B5EF4-FFF2-40B4-BE49-F238E27FC236}">
                <a16:creationId xmlns:a16="http://schemas.microsoft.com/office/drawing/2014/main" id="{3D0430AC-3BC9-4021-A69C-7A225537D1D5}"/>
              </a:ext>
            </a:extLst>
          </p:cNvPr>
          <p:cNvSpPr txBox="1"/>
          <p:nvPr/>
        </p:nvSpPr>
        <p:spPr>
          <a:xfrm>
            <a:off x="6974556" y="5023740"/>
            <a:ext cx="1023037" cy="461665"/>
          </a:xfrm>
          <a:prstGeom prst="rect">
            <a:avLst/>
          </a:prstGeom>
          <a:noFill/>
        </p:spPr>
        <p:txBody>
          <a:bodyPr wrap="none" rtlCol="0">
            <a:spAutoFit/>
          </a:bodyPr>
          <a:lstStyle/>
          <a:p>
            <a:pPr algn="ctr"/>
            <a:r>
              <a:rPr lang="en-GB" sz="2400" b="1" dirty="0">
                <a:solidFill>
                  <a:srgbClr val="E65D00"/>
                </a:solidFill>
              </a:rPr>
              <a:t>water</a:t>
            </a:r>
          </a:p>
        </p:txBody>
      </p:sp>
      <p:sp>
        <p:nvSpPr>
          <p:cNvPr id="30" name="TextBox 29">
            <a:extLst>
              <a:ext uri="{FF2B5EF4-FFF2-40B4-BE49-F238E27FC236}">
                <a16:creationId xmlns:a16="http://schemas.microsoft.com/office/drawing/2014/main" id="{AF28494A-FEC5-4A4F-9D26-0B841825154E}"/>
              </a:ext>
            </a:extLst>
          </p:cNvPr>
          <p:cNvSpPr txBox="1"/>
          <p:nvPr/>
        </p:nvSpPr>
        <p:spPr>
          <a:xfrm>
            <a:off x="9424507" y="5433502"/>
            <a:ext cx="1678666" cy="461665"/>
          </a:xfrm>
          <a:prstGeom prst="rect">
            <a:avLst/>
          </a:prstGeom>
          <a:noFill/>
        </p:spPr>
        <p:txBody>
          <a:bodyPr wrap="none" rtlCol="0">
            <a:spAutoFit/>
          </a:bodyPr>
          <a:lstStyle/>
          <a:p>
            <a:pPr algn="ctr"/>
            <a:r>
              <a:rPr lang="en-GB" sz="2400" b="1" dirty="0">
                <a:solidFill>
                  <a:srgbClr val="E65D00"/>
                </a:solidFill>
              </a:rPr>
              <a:t>swimming</a:t>
            </a:r>
          </a:p>
        </p:txBody>
      </p:sp>
      <p:sp>
        <p:nvSpPr>
          <p:cNvPr id="31" name="TextBox 30">
            <a:extLst>
              <a:ext uri="{FF2B5EF4-FFF2-40B4-BE49-F238E27FC236}">
                <a16:creationId xmlns:a16="http://schemas.microsoft.com/office/drawing/2014/main" id="{B8127EB0-A782-4527-B04C-887B8192F951}"/>
              </a:ext>
            </a:extLst>
          </p:cNvPr>
          <p:cNvSpPr txBox="1"/>
          <p:nvPr/>
        </p:nvSpPr>
        <p:spPr>
          <a:xfrm>
            <a:off x="3434922" y="4782070"/>
            <a:ext cx="806632" cy="461665"/>
          </a:xfrm>
          <a:prstGeom prst="rect">
            <a:avLst/>
          </a:prstGeom>
          <a:noFill/>
        </p:spPr>
        <p:txBody>
          <a:bodyPr wrap="none" rtlCol="0">
            <a:spAutoFit/>
          </a:bodyPr>
          <a:lstStyle/>
          <a:p>
            <a:pPr algn="ctr"/>
            <a:r>
              <a:rPr lang="en-GB" sz="2400" b="1" dirty="0">
                <a:solidFill>
                  <a:srgbClr val="E65D00"/>
                </a:solidFill>
              </a:rPr>
              <a:t>cost</a:t>
            </a:r>
          </a:p>
        </p:txBody>
      </p:sp>
      <p:sp>
        <p:nvSpPr>
          <p:cNvPr id="32" name="TextBox 31">
            <a:extLst>
              <a:ext uri="{FF2B5EF4-FFF2-40B4-BE49-F238E27FC236}">
                <a16:creationId xmlns:a16="http://schemas.microsoft.com/office/drawing/2014/main" id="{C271B25C-6992-48E6-A5D8-00951EAE296D}"/>
              </a:ext>
            </a:extLst>
          </p:cNvPr>
          <p:cNvSpPr txBox="1"/>
          <p:nvPr/>
        </p:nvSpPr>
        <p:spPr>
          <a:xfrm>
            <a:off x="7486076" y="1426251"/>
            <a:ext cx="1452642" cy="461665"/>
          </a:xfrm>
          <a:prstGeom prst="rect">
            <a:avLst/>
          </a:prstGeom>
          <a:noFill/>
        </p:spPr>
        <p:txBody>
          <a:bodyPr wrap="none" rtlCol="0">
            <a:spAutoFit/>
          </a:bodyPr>
          <a:lstStyle/>
          <a:p>
            <a:pPr algn="ctr"/>
            <a:r>
              <a:rPr lang="en-GB" sz="2400" b="1" dirty="0">
                <a:solidFill>
                  <a:srgbClr val="E65D00"/>
                </a:solidFill>
              </a:rPr>
              <a:t>exercise</a:t>
            </a:r>
          </a:p>
        </p:txBody>
      </p:sp>
      <p:sp>
        <p:nvSpPr>
          <p:cNvPr id="34" name="TextBox 33">
            <a:extLst>
              <a:ext uri="{FF2B5EF4-FFF2-40B4-BE49-F238E27FC236}">
                <a16:creationId xmlns:a16="http://schemas.microsoft.com/office/drawing/2014/main" id="{7AB5FCF0-5DA5-4AFD-ADCC-C287A0D4C41F}"/>
              </a:ext>
            </a:extLst>
          </p:cNvPr>
          <p:cNvSpPr txBox="1"/>
          <p:nvPr/>
        </p:nvSpPr>
        <p:spPr>
          <a:xfrm>
            <a:off x="10113822" y="2256513"/>
            <a:ext cx="904415" cy="461665"/>
          </a:xfrm>
          <a:prstGeom prst="rect">
            <a:avLst/>
          </a:prstGeom>
          <a:noFill/>
        </p:spPr>
        <p:txBody>
          <a:bodyPr wrap="none" rtlCol="0">
            <a:spAutoFit/>
          </a:bodyPr>
          <a:lstStyle/>
          <a:p>
            <a:pPr algn="ctr"/>
            <a:r>
              <a:rPr lang="en-GB" sz="2400" b="1" dirty="0">
                <a:solidFill>
                  <a:srgbClr val="E65D00"/>
                </a:solidFill>
              </a:rPr>
              <a:t>work</a:t>
            </a:r>
          </a:p>
        </p:txBody>
      </p:sp>
      <p:sp>
        <p:nvSpPr>
          <p:cNvPr id="33" name="TextBox 32">
            <a:extLst>
              <a:ext uri="{FF2B5EF4-FFF2-40B4-BE49-F238E27FC236}">
                <a16:creationId xmlns:a16="http://schemas.microsoft.com/office/drawing/2014/main" id="{DD415AF6-A84C-4F29-9376-302D06C96C2A}"/>
              </a:ext>
            </a:extLst>
          </p:cNvPr>
          <p:cNvSpPr txBox="1"/>
          <p:nvPr/>
        </p:nvSpPr>
        <p:spPr>
          <a:xfrm>
            <a:off x="2850161" y="2767510"/>
            <a:ext cx="1832034" cy="461665"/>
          </a:xfrm>
          <a:prstGeom prst="rect">
            <a:avLst/>
          </a:prstGeom>
          <a:noFill/>
        </p:spPr>
        <p:txBody>
          <a:bodyPr wrap="square" rtlCol="0">
            <a:spAutoFit/>
          </a:bodyPr>
          <a:lstStyle/>
          <a:p>
            <a:pPr algn="ctr"/>
            <a:r>
              <a:rPr lang="en-GB" sz="2400" b="1" dirty="0" err="1">
                <a:solidFill>
                  <a:schemeClr val="accent5">
                    <a:lumMod val="50000"/>
                  </a:schemeClr>
                </a:solidFill>
              </a:rPr>
              <a:t>l’euro</a:t>
            </a:r>
            <a:r>
              <a:rPr lang="en-GB" sz="2400" b="1" dirty="0">
                <a:solidFill>
                  <a:schemeClr val="accent5">
                    <a:lumMod val="50000"/>
                  </a:schemeClr>
                </a:solidFill>
              </a:rPr>
              <a:t> (m)</a:t>
            </a:r>
          </a:p>
        </p:txBody>
      </p:sp>
      <p:sp>
        <p:nvSpPr>
          <p:cNvPr id="35" name="TextBox 34">
            <a:extLst>
              <a:ext uri="{FF2B5EF4-FFF2-40B4-BE49-F238E27FC236}">
                <a16:creationId xmlns:a16="http://schemas.microsoft.com/office/drawing/2014/main" id="{B45D7FD4-7B63-4ED6-A508-D321DB083E75}"/>
              </a:ext>
            </a:extLst>
          </p:cNvPr>
          <p:cNvSpPr txBox="1"/>
          <p:nvPr/>
        </p:nvSpPr>
        <p:spPr>
          <a:xfrm>
            <a:off x="3335612" y="3271993"/>
            <a:ext cx="861134" cy="461665"/>
          </a:xfrm>
          <a:prstGeom prst="rect">
            <a:avLst/>
          </a:prstGeom>
          <a:noFill/>
        </p:spPr>
        <p:txBody>
          <a:bodyPr wrap="none" rtlCol="0">
            <a:spAutoFit/>
          </a:bodyPr>
          <a:lstStyle/>
          <a:p>
            <a:pPr algn="ctr"/>
            <a:r>
              <a:rPr lang="en-GB" sz="2400" b="1" dirty="0">
                <a:solidFill>
                  <a:srgbClr val="E65D00"/>
                </a:solidFill>
              </a:rPr>
              <a:t>euro</a:t>
            </a:r>
          </a:p>
        </p:txBody>
      </p:sp>
    </p:spTree>
    <p:extLst>
      <p:ext uri="{BB962C8B-B14F-4D97-AF65-F5344CB8AC3E}">
        <p14:creationId xmlns:p14="http://schemas.microsoft.com/office/powerpoint/2010/main" val="259291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1"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1"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1"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1"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500" fill="hold"/>
                                        <p:tgtEl>
                                          <p:spTgt spid="15"/>
                                        </p:tgtEl>
                                        <p:attrNameLst>
                                          <p:attrName>ppt_w</p:attrName>
                                        </p:attrNameLst>
                                      </p:cBhvr>
                                      <p:tavLst>
                                        <p:tav tm="0">
                                          <p:val>
                                            <p:fltVal val="0"/>
                                          </p:val>
                                        </p:tav>
                                        <p:tav tm="100000">
                                          <p:val>
                                            <p:strVal val="#ppt_w"/>
                                          </p:val>
                                        </p:tav>
                                      </p:tavLst>
                                    </p:anim>
                                    <p:anim calcmode="lin" valueType="num">
                                      <p:cBhvr>
                                        <p:cTn id="72" dur="500" fill="hold"/>
                                        <p:tgtEl>
                                          <p:spTgt spid="15"/>
                                        </p:tgtEl>
                                        <p:attrNameLst>
                                          <p:attrName>ppt_h</p:attrName>
                                        </p:attrNameLst>
                                      </p:cBhvr>
                                      <p:tavLst>
                                        <p:tav tm="0">
                                          <p:val>
                                            <p:fltVal val="0"/>
                                          </p:val>
                                        </p:tav>
                                        <p:tav tm="100000">
                                          <p:val>
                                            <p:strVal val="#ppt_h"/>
                                          </p:val>
                                        </p:tav>
                                      </p:tavLst>
                                    </p:anim>
                                    <p:animEffect transition="in" filter="fade">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7">
                                            <p:txEl>
                                              <p:pRg st="0" end="0"/>
                                            </p:txEl>
                                          </p:spTgt>
                                        </p:tgtEl>
                                        <p:attrNameLst>
                                          <p:attrName>style.visibility</p:attrName>
                                        </p:attrNameLst>
                                      </p:cBhvr>
                                      <p:to>
                                        <p:strVal val="visible"/>
                                      </p:to>
                                    </p:set>
                                    <p:animEffect transition="in" filter="fade">
                                      <p:cBhvr>
                                        <p:cTn id="78" dur="500"/>
                                        <p:tgtEl>
                                          <p:spTgt spid="27">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1" nodeType="clickEffect">
                                  <p:stCondLst>
                                    <p:cond delay="0"/>
                                  </p:stCondLst>
                                  <p:childTnLst>
                                    <p:set>
                                      <p:cBhvr>
                                        <p:cTn id="82" dur="1" fill="hold">
                                          <p:stCondLst>
                                            <p:cond delay="0"/>
                                          </p:stCondLst>
                                        </p:cTn>
                                        <p:tgtEl>
                                          <p:spTgt spid="14"/>
                                        </p:tgtEl>
                                        <p:attrNameLst>
                                          <p:attrName>style.visibility</p:attrName>
                                        </p:attrNameLst>
                                      </p:cBhvr>
                                      <p:to>
                                        <p:strVal val="visible"/>
                                      </p:to>
                                    </p:set>
                                    <p:anim calcmode="lin" valueType="num">
                                      <p:cBhvr>
                                        <p:cTn id="83" dur="500" fill="hold"/>
                                        <p:tgtEl>
                                          <p:spTgt spid="14"/>
                                        </p:tgtEl>
                                        <p:attrNameLst>
                                          <p:attrName>ppt_w</p:attrName>
                                        </p:attrNameLst>
                                      </p:cBhvr>
                                      <p:tavLst>
                                        <p:tav tm="0">
                                          <p:val>
                                            <p:fltVal val="0"/>
                                          </p:val>
                                        </p:tav>
                                        <p:tav tm="100000">
                                          <p:val>
                                            <p:strVal val="#ppt_w"/>
                                          </p:val>
                                        </p:tav>
                                      </p:tavLst>
                                    </p:anim>
                                    <p:anim calcmode="lin" valueType="num">
                                      <p:cBhvr>
                                        <p:cTn id="84" dur="500" fill="hold"/>
                                        <p:tgtEl>
                                          <p:spTgt spid="14"/>
                                        </p:tgtEl>
                                        <p:attrNameLst>
                                          <p:attrName>ppt_h</p:attrName>
                                        </p:attrNameLst>
                                      </p:cBhvr>
                                      <p:tavLst>
                                        <p:tav tm="0">
                                          <p:val>
                                            <p:fltVal val="0"/>
                                          </p:val>
                                        </p:tav>
                                        <p:tav tm="100000">
                                          <p:val>
                                            <p:strVal val="#ppt_h"/>
                                          </p:val>
                                        </p:tav>
                                      </p:tavLst>
                                    </p:anim>
                                    <p:animEffect transition="in" filter="fade">
                                      <p:cBhvr>
                                        <p:cTn id="85" dur="5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1" nodeType="clickEffect">
                                  <p:stCondLst>
                                    <p:cond delay="0"/>
                                  </p:stCondLst>
                                  <p:childTnLst>
                                    <p:set>
                                      <p:cBhvr>
                                        <p:cTn id="94" dur="1" fill="hold">
                                          <p:stCondLst>
                                            <p:cond delay="0"/>
                                          </p:stCondLst>
                                        </p:cTn>
                                        <p:tgtEl>
                                          <p:spTgt spid="16"/>
                                        </p:tgtEl>
                                        <p:attrNameLst>
                                          <p:attrName>style.visibility</p:attrName>
                                        </p:attrNameLst>
                                      </p:cBhvr>
                                      <p:to>
                                        <p:strVal val="visible"/>
                                      </p:to>
                                    </p:set>
                                    <p:anim calcmode="lin" valueType="num">
                                      <p:cBhvr>
                                        <p:cTn id="95" dur="500" fill="hold"/>
                                        <p:tgtEl>
                                          <p:spTgt spid="16"/>
                                        </p:tgtEl>
                                        <p:attrNameLst>
                                          <p:attrName>ppt_w</p:attrName>
                                        </p:attrNameLst>
                                      </p:cBhvr>
                                      <p:tavLst>
                                        <p:tav tm="0">
                                          <p:val>
                                            <p:fltVal val="0"/>
                                          </p:val>
                                        </p:tav>
                                        <p:tav tm="100000">
                                          <p:val>
                                            <p:strVal val="#ppt_w"/>
                                          </p:val>
                                        </p:tav>
                                      </p:tavLst>
                                    </p:anim>
                                    <p:anim calcmode="lin" valueType="num">
                                      <p:cBhvr>
                                        <p:cTn id="96" dur="500" fill="hold"/>
                                        <p:tgtEl>
                                          <p:spTgt spid="16"/>
                                        </p:tgtEl>
                                        <p:attrNameLst>
                                          <p:attrName>ppt_h</p:attrName>
                                        </p:attrNameLst>
                                      </p:cBhvr>
                                      <p:tavLst>
                                        <p:tav tm="0">
                                          <p:val>
                                            <p:fltVal val="0"/>
                                          </p:val>
                                        </p:tav>
                                        <p:tav tm="100000">
                                          <p:val>
                                            <p:strVal val="#ppt_h"/>
                                          </p:val>
                                        </p:tav>
                                      </p:tavLst>
                                    </p:anim>
                                    <p:animEffect transition="in" filter="fade">
                                      <p:cBhvr>
                                        <p:cTn id="97" dur="500"/>
                                        <p:tgtEl>
                                          <p:spTgt spid="1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500"/>
                                        <p:tgtEl>
                                          <p:spTgt spid="30"/>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1" nodeType="clickEffect">
                                  <p:stCondLst>
                                    <p:cond delay="0"/>
                                  </p:stCondLst>
                                  <p:childTnLst>
                                    <p:set>
                                      <p:cBhvr>
                                        <p:cTn id="106" dur="1" fill="hold">
                                          <p:stCondLst>
                                            <p:cond delay="0"/>
                                          </p:stCondLst>
                                        </p:cTn>
                                        <p:tgtEl>
                                          <p:spTgt spid="19"/>
                                        </p:tgtEl>
                                        <p:attrNameLst>
                                          <p:attrName>style.visibility</p:attrName>
                                        </p:attrNameLst>
                                      </p:cBhvr>
                                      <p:to>
                                        <p:strVal val="visible"/>
                                      </p:to>
                                    </p:set>
                                    <p:anim calcmode="lin" valueType="num">
                                      <p:cBhvr>
                                        <p:cTn id="107" dur="500" fill="hold"/>
                                        <p:tgtEl>
                                          <p:spTgt spid="19"/>
                                        </p:tgtEl>
                                        <p:attrNameLst>
                                          <p:attrName>ppt_w</p:attrName>
                                        </p:attrNameLst>
                                      </p:cBhvr>
                                      <p:tavLst>
                                        <p:tav tm="0">
                                          <p:val>
                                            <p:fltVal val="0"/>
                                          </p:val>
                                        </p:tav>
                                        <p:tav tm="100000">
                                          <p:val>
                                            <p:strVal val="#ppt_w"/>
                                          </p:val>
                                        </p:tav>
                                      </p:tavLst>
                                    </p:anim>
                                    <p:anim calcmode="lin" valueType="num">
                                      <p:cBhvr>
                                        <p:cTn id="108" dur="500" fill="hold"/>
                                        <p:tgtEl>
                                          <p:spTgt spid="19"/>
                                        </p:tgtEl>
                                        <p:attrNameLst>
                                          <p:attrName>ppt_h</p:attrName>
                                        </p:attrNameLst>
                                      </p:cBhvr>
                                      <p:tavLst>
                                        <p:tav tm="0">
                                          <p:val>
                                            <p:fltVal val="0"/>
                                          </p:val>
                                        </p:tav>
                                        <p:tav tm="100000">
                                          <p:val>
                                            <p:strVal val="#ppt_h"/>
                                          </p:val>
                                        </p:tav>
                                      </p:tavLst>
                                    </p:anim>
                                    <p:animEffect transition="in" filter="fade">
                                      <p:cBhvr>
                                        <p:cTn id="109" dur="500"/>
                                        <p:tgtEl>
                                          <p:spTgt spid="19"/>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fade">
                                      <p:cBhvr>
                                        <p:cTn id="114" dur="500"/>
                                        <p:tgtEl>
                                          <p:spTgt spid="21"/>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1" nodeType="clickEffect">
                                  <p:stCondLst>
                                    <p:cond delay="0"/>
                                  </p:stCondLst>
                                  <p:childTnLst>
                                    <p:set>
                                      <p:cBhvr>
                                        <p:cTn id="118" dur="1" fill="hold">
                                          <p:stCondLst>
                                            <p:cond delay="0"/>
                                          </p:stCondLst>
                                        </p:cTn>
                                        <p:tgtEl>
                                          <p:spTgt spid="2"/>
                                        </p:tgtEl>
                                        <p:attrNameLst>
                                          <p:attrName>style.visibility</p:attrName>
                                        </p:attrNameLst>
                                      </p:cBhvr>
                                      <p:to>
                                        <p:strVal val="visible"/>
                                      </p:to>
                                    </p:set>
                                    <p:anim calcmode="lin" valueType="num">
                                      <p:cBhvr>
                                        <p:cTn id="119" dur="500" fill="hold"/>
                                        <p:tgtEl>
                                          <p:spTgt spid="2"/>
                                        </p:tgtEl>
                                        <p:attrNameLst>
                                          <p:attrName>ppt_w</p:attrName>
                                        </p:attrNameLst>
                                      </p:cBhvr>
                                      <p:tavLst>
                                        <p:tav tm="0">
                                          <p:val>
                                            <p:fltVal val="0"/>
                                          </p:val>
                                        </p:tav>
                                        <p:tav tm="100000">
                                          <p:val>
                                            <p:strVal val="#ppt_w"/>
                                          </p:val>
                                        </p:tav>
                                      </p:tavLst>
                                    </p:anim>
                                    <p:anim calcmode="lin" valueType="num">
                                      <p:cBhvr>
                                        <p:cTn id="120" dur="500" fill="hold"/>
                                        <p:tgtEl>
                                          <p:spTgt spid="2"/>
                                        </p:tgtEl>
                                        <p:attrNameLst>
                                          <p:attrName>ppt_h</p:attrName>
                                        </p:attrNameLst>
                                      </p:cBhvr>
                                      <p:tavLst>
                                        <p:tav tm="0">
                                          <p:val>
                                            <p:fltVal val="0"/>
                                          </p:val>
                                        </p:tav>
                                        <p:tav tm="100000">
                                          <p:val>
                                            <p:strVal val="#ppt_h"/>
                                          </p:val>
                                        </p:tav>
                                      </p:tavLst>
                                    </p:anim>
                                    <p:animEffect transition="in" filter="fade">
                                      <p:cBhvr>
                                        <p:cTn id="121" dur="500"/>
                                        <p:tgtEl>
                                          <p:spTgt spid="2"/>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fade">
                                      <p:cBhvr>
                                        <p:cTn id="126" dur="500"/>
                                        <p:tgtEl>
                                          <p:spTgt spid="26"/>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1" nodeType="clickEffect">
                                  <p:stCondLst>
                                    <p:cond delay="0"/>
                                  </p:stCondLst>
                                  <p:childTnLst>
                                    <p:set>
                                      <p:cBhvr>
                                        <p:cTn id="130" dur="1" fill="hold">
                                          <p:stCondLst>
                                            <p:cond delay="0"/>
                                          </p:stCondLst>
                                        </p:cTn>
                                        <p:tgtEl>
                                          <p:spTgt spid="18"/>
                                        </p:tgtEl>
                                        <p:attrNameLst>
                                          <p:attrName>style.visibility</p:attrName>
                                        </p:attrNameLst>
                                      </p:cBhvr>
                                      <p:to>
                                        <p:strVal val="visible"/>
                                      </p:to>
                                    </p:set>
                                    <p:anim calcmode="lin" valueType="num">
                                      <p:cBhvr>
                                        <p:cTn id="131" dur="500" fill="hold"/>
                                        <p:tgtEl>
                                          <p:spTgt spid="18"/>
                                        </p:tgtEl>
                                        <p:attrNameLst>
                                          <p:attrName>ppt_w</p:attrName>
                                        </p:attrNameLst>
                                      </p:cBhvr>
                                      <p:tavLst>
                                        <p:tav tm="0">
                                          <p:val>
                                            <p:fltVal val="0"/>
                                          </p:val>
                                        </p:tav>
                                        <p:tav tm="100000">
                                          <p:val>
                                            <p:strVal val="#ppt_w"/>
                                          </p:val>
                                        </p:tav>
                                      </p:tavLst>
                                    </p:anim>
                                    <p:anim calcmode="lin" valueType="num">
                                      <p:cBhvr>
                                        <p:cTn id="132" dur="500" fill="hold"/>
                                        <p:tgtEl>
                                          <p:spTgt spid="18"/>
                                        </p:tgtEl>
                                        <p:attrNameLst>
                                          <p:attrName>ppt_h</p:attrName>
                                        </p:attrNameLst>
                                      </p:cBhvr>
                                      <p:tavLst>
                                        <p:tav tm="0">
                                          <p:val>
                                            <p:fltVal val="0"/>
                                          </p:val>
                                        </p:tav>
                                        <p:tav tm="100000">
                                          <p:val>
                                            <p:strVal val="#ppt_h"/>
                                          </p:val>
                                        </p:tav>
                                      </p:tavLst>
                                    </p:anim>
                                    <p:animEffect transition="in" filter="fade">
                                      <p:cBhvr>
                                        <p:cTn id="133" dur="500"/>
                                        <p:tgtEl>
                                          <p:spTgt spid="18"/>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23">
                                            <p:txEl>
                                              <p:pRg st="0" end="0"/>
                                            </p:txEl>
                                          </p:spTgt>
                                        </p:tgtEl>
                                        <p:attrNameLst>
                                          <p:attrName>style.visibility</p:attrName>
                                        </p:attrNameLst>
                                      </p:cBhvr>
                                      <p:to>
                                        <p:strVal val="visible"/>
                                      </p:to>
                                    </p:set>
                                    <p:animEffect transition="in" filter="fade">
                                      <p:cBhvr>
                                        <p:cTn id="138" dur="500"/>
                                        <p:tgtEl>
                                          <p:spTgt spid="23">
                                            <p:txEl>
                                              <p:pRg st="0" end="0"/>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53" presetClass="entr" presetSubtype="16" fill="hold" grpId="1"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p:cTn id="143" dur="500" fill="hold"/>
                                        <p:tgtEl>
                                          <p:spTgt spid="20"/>
                                        </p:tgtEl>
                                        <p:attrNameLst>
                                          <p:attrName>ppt_w</p:attrName>
                                        </p:attrNameLst>
                                      </p:cBhvr>
                                      <p:tavLst>
                                        <p:tav tm="0">
                                          <p:val>
                                            <p:fltVal val="0"/>
                                          </p:val>
                                        </p:tav>
                                        <p:tav tm="100000">
                                          <p:val>
                                            <p:strVal val="#ppt_w"/>
                                          </p:val>
                                        </p:tav>
                                      </p:tavLst>
                                    </p:anim>
                                    <p:anim calcmode="lin" valueType="num">
                                      <p:cBhvr>
                                        <p:cTn id="144" dur="500" fill="hold"/>
                                        <p:tgtEl>
                                          <p:spTgt spid="20"/>
                                        </p:tgtEl>
                                        <p:attrNameLst>
                                          <p:attrName>ppt_h</p:attrName>
                                        </p:attrNameLst>
                                      </p:cBhvr>
                                      <p:tavLst>
                                        <p:tav tm="0">
                                          <p:val>
                                            <p:fltVal val="0"/>
                                          </p:val>
                                        </p:tav>
                                        <p:tav tm="100000">
                                          <p:val>
                                            <p:strVal val="#ppt_h"/>
                                          </p:val>
                                        </p:tav>
                                      </p:tavLst>
                                    </p:anim>
                                    <p:animEffect transition="in" filter="fade">
                                      <p:cBhvr>
                                        <p:cTn id="145" dur="500"/>
                                        <p:tgtEl>
                                          <p:spTgt spid="20"/>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34"/>
                                        </p:tgtEl>
                                        <p:attrNameLst>
                                          <p:attrName>style.visibility</p:attrName>
                                        </p:attrNameLst>
                                      </p:cBhvr>
                                      <p:to>
                                        <p:strVal val="visible"/>
                                      </p:to>
                                    </p:set>
                                    <p:animEffect transition="in" filter="fade">
                                      <p:cBhvr>
                                        <p:cTn id="150" dur="500"/>
                                        <p:tgtEl>
                                          <p:spTgt spid="34"/>
                                        </p:tgtEl>
                                      </p:cBhvr>
                                    </p:animEffect>
                                  </p:childTnLst>
                                </p:cTn>
                              </p:par>
                            </p:childTnLst>
                          </p:cTn>
                        </p:par>
                      </p:childTnLst>
                    </p:cTn>
                  </p:par>
                  <p:par>
                    <p:cTn id="151" fill="hold">
                      <p:stCondLst>
                        <p:cond delay="indefinite"/>
                      </p:stCondLst>
                      <p:childTnLst>
                        <p:par>
                          <p:cTn id="152" fill="hold">
                            <p:stCondLst>
                              <p:cond delay="0"/>
                            </p:stCondLst>
                            <p:childTnLst>
                              <p:par>
                                <p:cTn id="153" presetID="53" presetClass="entr" presetSubtype="16" fill="hold" grpId="1" nodeType="clickEffect">
                                  <p:stCondLst>
                                    <p:cond delay="0"/>
                                  </p:stCondLst>
                                  <p:childTnLst>
                                    <p:set>
                                      <p:cBhvr>
                                        <p:cTn id="154" dur="1" fill="hold">
                                          <p:stCondLst>
                                            <p:cond delay="0"/>
                                          </p:stCondLst>
                                        </p:cTn>
                                        <p:tgtEl>
                                          <p:spTgt spid="12"/>
                                        </p:tgtEl>
                                        <p:attrNameLst>
                                          <p:attrName>style.visibility</p:attrName>
                                        </p:attrNameLst>
                                      </p:cBhvr>
                                      <p:to>
                                        <p:strVal val="visible"/>
                                      </p:to>
                                    </p:set>
                                    <p:anim calcmode="lin" valueType="num">
                                      <p:cBhvr>
                                        <p:cTn id="155" dur="500" fill="hold"/>
                                        <p:tgtEl>
                                          <p:spTgt spid="12"/>
                                        </p:tgtEl>
                                        <p:attrNameLst>
                                          <p:attrName>ppt_w</p:attrName>
                                        </p:attrNameLst>
                                      </p:cBhvr>
                                      <p:tavLst>
                                        <p:tav tm="0">
                                          <p:val>
                                            <p:fltVal val="0"/>
                                          </p:val>
                                        </p:tav>
                                        <p:tav tm="100000">
                                          <p:val>
                                            <p:strVal val="#ppt_w"/>
                                          </p:val>
                                        </p:tav>
                                      </p:tavLst>
                                    </p:anim>
                                    <p:anim calcmode="lin" valueType="num">
                                      <p:cBhvr>
                                        <p:cTn id="156" dur="500" fill="hold"/>
                                        <p:tgtEl>
                                          <p:spTgt spid="12"/>
                                        </p:tgtEl>
                                        <p:attrNameLst>
                                          <p:attrName>ppt_h</p:attrName>
                                        </p:attrNameLst>
                                      </p:cBhvr>
                                      <p:tavLst>
                                        <p:tav tm="0">
                                          <p:val>
                                            <p:fltVal val="0"/>
                                          </p:val>
                                        </p:tav>
                                        <p:tav tm="100000">
                                          <p:val>
                                            <p:strVal val="#ppt_h"/>
                                          </p:val>
                                        </p:tav>
                                      </p:tavLst>
                                    </p:anim>
                                    <p:animEffect transition="in" filter="fade">
                                      <p:cBhvr>
                                        <p:cTn id="157" dur="500"/>
                                        <p:tgtEl>
                                          <p:spTgt spid="12"/>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29"/>
                                        </p:tgtEl>
                                        <p:attrNameLst>
                                          <p:attrName>style.visibility</p:attrName>
                                        </p:attrNameLst>
                                      </p:cBhvr>
                                      <p:to>
                                        <p:strVal val="visible"/>
                                      </p:to>
                                    </p:set>
                                    <p:animEffect transition="in" filter="fade">
                                      <p:cBhvr>
                                        <p:cTn id="162" dur="500"/>
                                        <p:tgtEl>
                                          <p:spTgt spid="29"/>
                                        </p:tgtEl>
                                      </p:cBhvr>
                                    </p:animEffect>
                                  </p:childTnLst>
                                </p:cTn>
                              </p:par>
                            </p:childTnLst>
                          </p:cTn>
                        </p:par>
                      </p:childTnLst>
                    </p:cTn>
                  </p:par>
                  <p:par>
                    <p:cTn id="163" fill="hold">
                      <p:stCondLst>
                        <p:cond delay="indefinite"/>
                      </p:stCondLst>
                      <p:childTnLst>
                        <p:par>
                          <p:cTn id="164" fill="hold">
                            <p:stCondLst>
                              <p:cond delay="0"/>
                            </p:stCondLst>
                            <p:childTnLst>
                              <p:par>
                                <p:cTn id="165" presetID="53" presetClass="entr" presetSubtype="16" fill="hold" grpId="1" nodeType="clickEffect">
                                  <p:stCondLst>
                                    <p:cond delay="0"/>
                                  </p:stCondLst>
                                  <p:childTnLst>
                                    <p:set>
                                      <p:cBhvr>
                                        <p:cTn id="166" dur="1" fill="hold">
                                          <p:stCondLst>
                                            <p:cond delay="0"/>
                                          </p:stCondLst>
                                        </p:cTn>
                                        <p:tgtEl>
                                          <p:spTgt spid="9"/>
                                        </p:tgtEl>
                                        <p:attrNameLst>
                                          <p:attrName>style.visibility</p:attrName>
                                        </p:attrNameLst>
                                      </p:cBhvr>
                                      <p:to>
                                        <p:strVal val="visible"/>
                                      </p:to>
                                    </p:set>
                                    <p:anim calcmode="lin" valueType="num">
                                      <p:cBhvr>
                                        <p:cTn id="167" dur="500" fill="hold"/>
                                        <p:tgtEl>
                                          <p:spTgt spid="9"/>
                                        </p:tgtEl>
                                        <p:attrNameLst>
                                          <p:attrName>ppt_w</p:attrName>
                                        </p:attrNameLst>
                                      </p:cBhvr>
                                      <p:tavLst>
                                        <p:tav tm="0">
                                          <p:val>
                                            <p:fltVal val="0"/>
                                          </p:val>
                                        </p:tav>
                                        <p:tav tm="100000">
                                          <p:val>
                                            <p:strVal val="#ppt_w"/>
                                          </p:val>
                                        </p:tav>
                                      </p:tavLst>
                                    </p:anim>
                                    <p:anim calcmode="lin" valueType="num">
                                      <p:cBhvr>
                                        <p:cTn id="168" dur="500" fill="hold"/>
                                        <p:tgtEl>
                                          <p:spTgt spid="9"/>
                                        </p:tgtEl>
                                        <p:attrNameLst>
                                          <p:attrName>ppt_h</p:attrName>
                                        </p:attrNameLst>
                                      </p:cBhvr>
                                      <p:tavLst>
                                        <p:tav tm="0">
                                          <p:val>
                                            <p:fltVal val="0"/>
                                          </p:val>
                                        </p:tav>
                                        <p:tav tm="100000">
                                          <p:val>
                                            <p:strVal val="#ppt_h"/>
                                          </p:val>
                                        </p:tav>
                                      </p:tavLst>
                                    </p:anim>
                                    <p:animEffect transition="in" filter="fade">
                                      <p:cBhvr>
                                        <p:cTn id="169" dur="500"/>
                                        <p:tgtEl>
                                          <p:spTgt spid="9"/>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31"/>
                                        </p:tgtEl>
                                        <p:attrNameLst>
                                          <p:attrName>style.visibility</p:attrName>
                                        </p:attrNameLst>
                                      </p:cBhvr>
                                      <p:to>
                                        <p:strVal val="visible"/>
                                      </p:to>
                                    </p:set>
                                    <p:animEffect transition="in" filter="fade">
                                      <p:cBhvr>
                                        <p:cTn id="174" dur="500"/>
                                        <p:tgtEl>
                                          <p:spTgt spid="31"/>
                                        </p:tgtEl>
                                      </p:cBhvr>
                                    </p:animEffect>
                                  </p:childTnLst>
                                </p:cTn>
                              </p:par>
                            </p:childTnLst>
                          </p:cTn>
                        </p:par>
                      </p:childTnLst>
                    </p:cTn>
                  </p:par>
                  <p:par>
                    <p:cTn id="175" fill="hold">
                      <p:stCondLst>
                        <p:cond delay="indefinite"/>
                      </p:stCondLst>
                      <p:childTnLst>
                        <p:par>
                          <p:cTn id="176" fill="hold">
                            <p:stCondLst>
                              <p:cond delay="0"/>
                            </p:stCondLst>
                            <p:childTnLst>
                              <p:par>
                                <p:cTn id="177" presetID="53" presetClass="entr" presetSubtype="16" fill="hold" grpId="1" nodeType="clickEffect">
                                  <p:stCondLst>
                                    <p:cond delay="0"/>
                                  </p:stCondLst>
                                  <p:childTnLst>
                                    <p:set>
                                      <p:cBhvr>
                                        <p:cTn id="178" dur="1" fill="hold">
                                          <p:stCondLst>
                                            <p:cond delay="0"/>
                                          </p:stCondLst>
                                        </p:cTn>
                                        <p:tgtEl>
                                          <p:spTgt spid="33"/>
                                        </p:tgtEl>
                                        <p:attrNameLst>
                                          <p:attrName>style.visibility</p:attrName>
                                        </p:attrNameLst>
                                      </p:cBhvr>
                                      <p:to>
                                        <p:strVal val="visible"/>
                                      </p:to>
                                    </p:set>
                                    <p:anim calcmode="lin" valueType="num">
                                      <p:cBhvr>
                                        <p:cTn id="179" dur="500" fill="hold"/>
                                        <p:tgtEl>
                                          <p:spTgt spid="33"/>
                                        </p:tgtEl>
                                        <p:attrNameLst>
                                          <p:attrName>ppt_w</p:attrName>
                                        </p:attrNameLst>
                                      </p:cBhvr>
                                      <p:tavLst>
                                        <p:tav tm="0">
                                          <p:val>
                                            <p:fltVal val="0"/>
                                          </p:val>
                                        </p:tav>
                                        <p:tav tm="100000">
                                          <p:val>
                                            <p:strVal val="#ppt_w"/>
                                          </p:val>
                                        </p:tav>
                                      </p:tavLst>
                                    </p:anim>
                                    <p:anim calcmode="lin" valueType="num">
                                      <p:cBhvr>
                                        <p:cTn id="180" dur="500" fill="hold"/>
                                        <p:tgtEl>
                                          <p:spTgt spid="33"/>
                                        </p:tgtEl>
                                        <p:attrNameLst>
                                          <p:attrName>ppt_h</p:attrName>
                                        </p:attrNameLst>
                                      </p:cBhvr>
                                      <p:tavLst>
                                        <p:tav tm="0">
                                          <p:val>
                                            <p:fltVal val="0"/>
                                          </p:val>
                                        </p:tav>
                                        <p:tav tm="100000">
                                          <p:val>
                                            <p:strVal val="#ppt_h"/>
                                          </p:val>
                                        </p:tav>
                                      </p:tavLst>
                                    </p:anim>
                                    <p:animEffect transition="in" filter="fade">
                                      <p:cBhvr>
                                        <p:cTn id="181" dur="500"/>
                                        <p:tgtEl>
                                          <p:spTgt spid="33"/>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35"/>
                                        </p:tgtEl>
                                        <p:attrNameLst>
                                          <p:attrName>style.visibility</p:attrName>
                                        </p:attrNameLst>
                                      </p:cBhvr>
                                      <p:to>
                                        <p:strVal val="visible"/>
                                      </p:to>
                                    </p:set>
                                    <p:animEffect transition="in" filter="fade">
                                      <p:cBhvr>
                                        <p:cTn id="18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9" grpId="1"/>
      <p:bldP spid="10" grpId="0"/>
      <p:bldP spid="10"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4" grpId="0"/>
      <p:bldP spid="25" grpId="0"/>
      <p:bldP spid="26" grpId="0"/>
      <p:bldP spid="28" grpId="0"/>
      <p:bldP spid="29" grpId="0"/>
      <p:bldP spid="30" grpId="0"/>
      <p:bldP spid="31" grpId="0"/>
      <p:bldP spid="32" grpId="0"/>
      <p:bldP spid="34" grpId="0"/>
      <p:bldP spid="33" grpId="0"/>
      <p:bldP spid="33" grpId="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 name="Table 13" descr="Table for exercises">
            <a:extLst>
              <a:ext uri="{FF2B5EF4-FFF2-40B4-BE49-F238E27FC236}">
                <a16:creationId xmlns:a16="http://schemas.microsoft.com/office/drawing/2014/main" id="{FFFDDFB0-79D6-4AD9-B713-2007D8754105}"/>
              </a:ext>
            </a:extLst>
          </p:cNvPr>
          <p:cNvGraphicFramePr>
            <a:graphicFrameLocks noGrp="1"/>
          </p:cNvGraphicFramePr>
          <p:nvPr>
            <p:extLst>
              <p:ext uri="{D42A27DB-BD31-4B8C-83A1-F6EECF244321}">
                <p14:modId xmlns:p14="http://schemas.microsoft.com/office/powerpoint/2010/main" val="3336169783"/>
              </p:ext>
            </p:extLst>
          </p:nvPr>
        </p:nvGraphicFramePr>
        <p:xfrm>
          <a:off x="76199" y="1409926"/>
          <a:ext cx="11957324" cy="4878140"/>
        </p:xfrm>
        <a:graphic>
          <a:graphicData uri="http://schemas.openxmlformats.org/drawingml/2006/table">
            <a:tbl>
              <a:tblPr firstRow="1" bandRow="1">
                <a:tableStyleId>{5940675A-B579-460E-94D1-54222C63F5DA}</a:tableStyleId>
              </a:tblPr>
              <a:tblGrid>
                <a:gridCol w="591058">
                  <a:extLst>
                    <a:ext uri="{9D8B030D-6E8A-4147-A177-3AD203B41FA5}">
                      <a16:colId xmlns:a16="http://schemas.microsoft.com/office/drawing/2014/main" val="20000"/>
                    </a:ext>
                  </a:extLst>
                </a:gridCol>
                <a:gridCol w="3599482">
                  <a:extLst>
                    <a:ext uri="{9D8B030D-6E8A-4147-A177-3AD203B41FA5}">
                      <a16:colId xmlns:a16="http://schemas.microsoft.com/office/drawing/2014/main" val="2718503455"/>
                    </a:ext>
                  </a:extLst>
                </a:gridCol>
                <a:gridCol w="3883392">
                  <a:extLst>
                    <a:ext uri="{9D8B030D-6E8A-4147-A177-3AD203B41FA5}">
                      <a16:colId xmlns:a16="http://schemas.microsoft.com/office/drawing/2014/main" val="418573384"/>
                    </a:ext>
                  </a:extLst>
                </a:gridCol>
                <a:gridCol w="3883392">
                  <a:extLst>
                    <a:ext uri="{9D8B030D-6E8A-4147-A177-3AD203B41FA5}">
                      <a16:colId xmlns:a16="http://schemas.microsoft.com/office/drawing/2014/main" val="20001"/>
                    </a:ext>
                  </a:extLst>
                </a:gridCol>
              </a:tblGrid>
              <a:tr h="975628">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I’m buying cheese, water and fish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I’m buying ice cream, bread and fish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I’m buying buy cheese, bread and fish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975628">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My favourite sport</a:t>
                      </a:r>
                    </a:p>
                    <a:p>
                      <a:pPr algn="ctr"/>
                      <a:r>
                        <a:rPr lang="en-GB" sz="2400" dirty="0">
                          <a:solidFill>
                            <a:srgbClr val="115076"/>
                          </a:solidFill>
                        </a:rPr>
                        <a:t>is football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dirty="0">
                          <a:solidFill>
                            <a:srgbClr val="115076"/>
                          </a:solidFill>
                        </a:rPr>
                        <a:t>My favourite sport</a:t>
                      </a:r>
                    </a:p>
                    <a:p>
                      <a:pPr algn="ctr"/>
                      <a:r>
                        <a:rPr lang="en-GB" sz="2400" dirty="0">
                          <a:solidFill>
                            <a:srgbClr val="115076"/>
                          </a:solidFill>
                        </a:rPr>
                        <a:t>is swimming</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dirty="0">
                          <a:solidFill>
                            <a:srgbClr val="115076"/>
                          </a:solidFill>
                        </a:rPr>
                        <a:t>My favourite sport</a:t>
                      </a:r>
                    </a:p>
                    <a:p>
                      <a:pPr algn="ctr"/>
                      <a:r>
                        <a:rPr lang="en-GB" sz="2400" dirty="0">
                          <a:solidFill>
                            <a:srgbClr val="115076"/>
                          </a:solidFill>
                        </a:rPr>
                        <a:t>is tennis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975628">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The cheese costs</a:t>
                      </a:r>
                    </a:p>
                    <a:p>
                      <a:pPr algn="ctr"/>
                      <a:r>
                        <a:rPr lang="en-GB" sz="2400" dirty="0">
                          <a:solidFill>
                            <a:srgbClr val="115076"/>
                          </a:solidFill>
                          <a:latin typeface="+mn-lt"/>
                        </a:rPr>
                        <a:t>4</a:t>
                      </a:r>
                      <a:r>
                        <a:rPr lang="en-GB" sz="2400" dirty="0">
                          <a:solidFill>
                            <a:srgbClr val="115076"/>
                          </a:solidFill>
                          <a:latin typeface="+mn-lt"/>
                          <a:cs typeface="Arial" panose="020B0604020202020204" pitchFamily="34" charset="0"/>
                        </a:rPr>
                        <a:t>€</a:t>
                      </a:r>
                      <a:endParaRPr lang="en-GB" sz="2400" dirty="0">
                        <a:solidFill>
                          <a:srgbClr val="115076"/>
                        </a:solidFill>
                        <a:latin typeface="+mn-lt"/>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dirty="0">
                          <a:solidFill>
                            <a:srgbClr val="115076"/>
                          </a:solidFill>
                        </a:rPr>
                        <a:t>The fish costs </a:t>
                      </a:r>
                      <a:r>
                        <a:rPr lang="en-GB" sz="2400" dirty="0">
                          <a:solidFill>
                            <a:srgbClr val="115076"/>
                          </a:solidFill>
                          <a:latin typeface="+mn-lt"/>
                        </a:rPr>
                        <a:t>4</a:t>
                      </a:r>
                      <a:r>
                        <a:rPr lang="en-GB" sz="2400" dirty="0">
                          <a:solidFill>
                            <a:srgbClr val="115076"/>
                          </a:solidFill>
                          <a:latin typeface="+mn-lt"/>
                          <a:cs typeface="Arial" panose="020B0604020202020204" pitchFamily="34" charset="0"/>
                        </a:rPr>
                        <a:t>€</a:t>
                      </a:r>
                      <a:r>
                        <a:rPr lang="en-GB" sz="2400" dirty="0">
                          <a:solidFill>
                            <a:srgbClr val="115076"/>
                          </a:solidFill>
                        </a:rPr>
                        <a:t> </a:t>
                      </a:r>
                      <a:endParaRPr lang="en-GB" sz="2400" dirty="0">
                        <a:solidFill>
                          <a:srgbClr val="115076"/>
                        </a:solidFill>
                        <a:latin typeface="+mn-lt"/>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dirty="0">
                          <a:solidFill>
                            <a:srgbClr val="115076"/>
                          </a:solidFill>
                        </a:rPr>
                        <a:t>The cheese weighs</a:t>
                      </a:r>
                    </a:p>
                    <a:p>
                      <a:pPr algn="ctr"/>
                      <a:r>
                        <a:rPr lang="en-GB" sz="2400" dirty="0">
                          <a:solidFill>
                            <a:srgbClr val="115076"/>
                          </a:solidFill>
                          <a:latin typeface="+mn-lt"/>
                        </a:rPr>
                        <a:t>4</a:t>
                      </a:r>
                      <a:r>
                        <a:rPr lang="en-GB" sz="2400" dirty="0">
                          <a:solidFill>
                            <a:srgbClr val="115076"/>
                          </a:solidFill>
                          <a:latin typeface="+mn-lt"/>
                          <a:cs typeface="Arial" panose="020B0604020202020204" pitchFamily="34" charset="0"/>
                        </a:rPr>
                        <a:t> pounds</a:t>
                      </a:r>
                      <a:endParaRPr lang="en-GB" sz="2400" dirty="0">
                        <a:solidFill>
                          <a:srgbClr val="115076"/>
                        </a:solidFill>
                        <a:latin typeface="+mn-lt"/>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975628">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I work at the </a:t>
                      </a:r>
                    </a:p>
                    <a:p>
                      <a:pPr algn="ctr"/>
                      <a:r>
                        <a:rPr lang="en-GB" sz="2400" dirty="0">
                          <a:solidFill>
                            <a:srgbClr val="115076"/>
                          </a:solidFill>
                        </a:rPr>
                        <a:t>weekend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dirty="0">
                          <a:solidFill>
                            <a:srgbClr val="115076"/>
                          </a:solidFill>
                        </a:rPr>
                        <a:t>I travel at </a:t>
                      </a:r>
                    </a:p>
                    <a:p>
                      <a:pPr algn="ctr"/>
                      <a:r>
                        <a:rPr lang="en-GB" sz="2400" dirty="0">
                          <a:solidFill>
                            <a:srgbClr val="115076"/>
                          </a:solidFill>
                        </a:rPr>
                        <a:t>the weekend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dirty="0">
                          <a:solidFill>
                            <a:srgbClr val="115076"/>
                          </a:solidFill>
                        </a:rPr>
                        <a:t>I do exercise at </a:t>
                      </a:r>
                    </a:p>
                    <a:p>
                      <a:pPr algn="ctr"/>
                      <a:r>
                        <a:rPr lang="en-GB" sz="2400" dirty="0">
                          <a:solidFill>
                            <a:srgbClr val="115076"/>
                          </a:solidFill>
                        </a:rPr>
                        <a:t>the weekend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975628">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He’s buying</a:t>
                      </a:r>
                    </a:p>
                    <a:p>
                      <a:pPr algn="ctr"/>
                      <a:r>
                        <a:rPr lang="en-GB" sz="2400" dirty="0">
                          <a:solidFill>
                            <a:srgbClr val="115076"/>
                          </a:solidFill>
                        </a:rPr>
                        <a:t>the fish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dirty="0">
                          <a:solidFill>
                            <a:srgbClr val="115076"/>
                          </a:solidFill>
                        </a:rPr>
                        <a:t>He’s weighing</a:t>
                      </a:r>
                    </a:p>
                    <a:p>
                      <a:pPr algn="ctr"/>
                      <a:r>
                        <a:rPr lang="en-GB" sz="2400" dirty="0">
                          <a:solidFill>
                            <a:srgbClr val="115076"/>
                          </a:solidFill>
                        </a:rPr>
                        <a:t>the fish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dirty="0">
                          <a:solidFill>
                            <a:srgbClr val="115076"/>
                          </a:solidFill>
                        </a:rPr>
                        <a:t>He’s weighing</a:t>
                      </a:r>
                    </a:p>
                    <a:p>
                      <a:pPr algn="ctr"/>
                      <a:r>
                        <a:rPr lang="en-GB" sz="2400" dirty="0">
                          <a:solidFill>
                            <a:srgbClr val="115076"/>
                          </a:solidFill>
                        </a:rPr>
                        <a:t>the bread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Action Button: Custom 66" descr="number 1">
            <a:hlinkClick r:id="" action="ppaction://noaction" highlightClick="1">
              <a:snd r:embed="rId3" name="1.wav"/>
            </a:hlinkClick>
            <a:extLst>
              <a:ext uri="{FF2B5EF4-FFF2-40B4-BE49-F238E27FC236}">
                <a16:creationId xmlns:a16="http://schemas.microsoft.com/office/drawing/2014/main" id="{46D8954D-2148-4980-878C-9620A4B3AE53}"/>
              </a:ext>
            </a:extLst>
          </p:cNvPr>
          <p:cNvSpPr/>
          <p:nvPr/>
        </p:nvSpPr>
        <p:spPr>
          <a:xfrm>
            <a:off x="99224" y="1689970"/>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9" name="Action Button: Custom 69" descr="number 2">
            <a:hlinkClick r:id="" action="ppaction://noaction" highlightClick="1">
              <a:snd r:embed="rId4" name="2.wav"/>
            </a:hlinkClick>
            <a:extLst>
              <a:ext uri="{FF2B5EF4-FFF2-40B4-BE49-F238E27FC236}">
                <a16:creationId xmlns:a16="http://schemas.microsoft.com/office/drawing/2014/main" id="{751550A2-6CCB-49FB-B7B9-D4C0DD19FBA0}"/>
              </a:ext>
            </a:extLst>
          </p:cNvPr>
          <p:cNvSpPr/>
          <p:nvPr/>
        </p:nvSpPr>
        <p:spPr>
          <a:xfrm>
            <a:off x="99225" y="2687912"/>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 name="Action Button: Custom 72" descr="number 3">
            <a:hlinkClick r:id="" action="ppaction://noaction" highlightClick="1">
              <a:snd r:embed="rId5" name="3.wav"/>
            </a:hlinkClick>
            <a:extLst>
              <a:ext uri="{FF2B5EF4-FFF2-40B4-BE49-F238E27FC236}">
                <a16:creationId xmlns:a16="http://schemas.microsoft.com/office/drawing/2014/main" id="{5204E4BA-3D01-4CC4-94EB-A38AFC1D4E0F}"/>
              </a:ext>
            </a:extLst>
          </p:cNvPr>
          <p:cNvSpPr/>
          <p:nvPr/>
        </p:nvSpPr>
        <p:spPr>
          <a:xfrm>
            <a:off x="97976" y="3644843"/>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Action Button: Custom 75" descr="number 4">
            <a:hlinkClick r:id="" action="ppaction://noaction" highlightClick="1">
              <a:snd r:embed="rId6" name="4.wav"/>
            </a:hlinkClick>
            <a:extLst>
              <a:ext uri="{FF2B5EF4-FFF2-40B4-BE49-F238E27FC236}">
                <a16:creationId xmlns:a16="http://schemas.microsoft.com/office/drawing/2014/main" id="{02A30CCD-ACAA-4B38-B62A-16F83AB900BE}"/>
              </a:ext>
            </a:extLst>
          </p:cNvPr>
          <p:cNvSpPr/>
          <p:nvPr/>
        </p:nvSpPr>
        <p:spPr>
          <a:xfrm>
            <a:off x="97977" y="4618921"/>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2" name="Action Button: Custom 78" descr="number 5">
            <a:hlinkClick r:id="" action="ppaction://noaction" highlightClick="1">
              <a:snd r:embed="rId7" name="5.wav"/>
            </a:hlinkClick>
            <a:extLst>
              <a:ext uri="{FF2B5EF4-FFF2-40B4-BE49-F238E27FC236}">
                <a16:creationId xmlns:a16="http://schemas.microsoft.com/office/drawing/2014/main" id="{305F12A2-3A07-4E8C-91FA-6045161FF6EE}"/>
              </a:ext>
            </a:extLst>
          </p:cNvPr>
          <p:cNvSpPr/>
          <p:nvPr/>
        </p:nvSpPr>
        <p:spPr>
          <a:xfrm>
            <a:off x="97323" y="5592999"/>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5" name="TextBox 14">
            <a:extLst>
              <a:ext uri="{FF2B5EF4-FFF2-40B4-BE49-F238E27FC236}">
                <a16:creationId xmlns:a16="http://schemas.microsoft.com/office/drawing/2014/main" id="{D15E318C-96AB-41EE-B4E1-7CA637597BA8}"/>
              </a:ext>
            </a:extLst>
          </p:cNvPr>
          <p:cNvSpPr txBox="1"/>
          <p:nvPr/>
        </p:nvSpPr>
        <p:spPr>
          <a:xfrm>
            <a:off x="3704615" y="1908174"/>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DFD61986-53C9-4BC7-BB4A-F345C65BE936}"/>
              </a:ext>
            </a:extLst>
          </p:cNvPr>
          <p:cNvSpPr txBox="1"/>
          <p:nvPr/>
        </p:nvSpPr>
        <p:spPr>
          <a:xfrm>
            <a:off x="7558095" y="1902088"/>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36355255-AC73-46EB-9AFB-2687393FBAE9}"/>
              </a:ext>
            </a:extLst>
          </p:cNvPr>
          <p:cNvSpPr txBox="1"/>
          <p:nvPr/>
        </p:nvSpPr>
        <p:spPr>
          <a:xfrm>
            <a:off x="11445814" y="1908174"/>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57AA290F-3CFA-4552-A955-7A8419724B8B}"/>
              </a:ext>
            </a:extLst>
          </p:cNvPr>
          <p:cNvSpPr txBox="1"/>
          <p:nvPr/>
        </p:nvSpPr>
        <p:spPr>
          <a:xfrm>
            <a:off x="3709901" y="2921345"/>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3885FC32-C34A-433D-9CE3-AB81CCA965F4}"/>
              </a:ext>
            </a:extLst>
          </p:cNvPr>
          <p:cNvSpPr txBox="1"/>
          <p:nvPr/>
        </p:nvSpPr>
        <p:spPr>
          <a:xfrm>
            <a:off x="7545384" y="2915496"/>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DB048F83-8D53-43D8-94E1-EE7BEAB3A598}"/>
              </a:ext>
            </a:extLst>
          </p:cNvPr>
          <p:cNvSpPr txBox="1"/>
          <p:nvPr/>
        </p:nvSpPr>
        <p:spPr>
          <a:xfrm>
            <a:off x="11445814" y="2904173"/>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80FD4A10-3417-4A44-ABB4-70C386DAAB65}"/>
              </a:ext>
            </a:extLst>
          </p:cNvPr>
          <p:cNvSpPr txBox="1"/>
          <p:nvPr/>
        </p:nvSpPr>
        <p:spPr>
          <a:xfrm>
            <a:off x="3704615" y="3829783"/>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D18949C4-B2AD-4CE7-9997-61B50108AB21}"/>
              </a:ext>
            </a:extLst>
          </p:cNvPr>
          <p:cNvSpPr txBox="1"/>
          <p:nvPr/>
        </p:nvSpPr>
        <p:spPr>
          <a:xfrm>
            <a:off x="7549083" y="3839411"/>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53F79E12-86BC-45BB-862C-778D7FADFDFE}"/>
              </a:ext>
            </a:extLst>
          </p:cNvPr>
          <p:cNvSpPr txBox="1"/>
          <p:nvPr/>
        </p:nvSpPr>
        <p:spPr>
          <a:xfrm>
            <a:off x="11461860" y="3844990"/>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D3DA7152-AE59-47DB-82E3-EF2B6CD0FEF9}"/>
              </a:ext>
            </a:extLst>
          </p:cNvPr>
          <p:cNvSpPr txBox="1"/>
          <p:nvPr/>
        </p:nvSpPr>
        <p:spPr>
          <a:xfrm>
            <a:off x="3690267" y="4842630"/>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75EA0780-9C1E-4AA3-BB57-87D6F5DA2DB4}"/>
              </a:ext>
            </a:extLst>
          </p:cNvPr>
          <p:cNvSpPr txBox="1"/>
          <p:nvPr/>
        </p:nvSpPr>
        <p:spPr>
          <a:xfrm>
            <a:off x="7550707" y="4824161"/>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727A9CC5-92E2-4963-8AFB-457D5FD9B194}"/>
              </a:ext>
            </a:extLst>
          </p:cNvPr>
          <p:cNvSpPr txBox="1"/>
          <p:nvPr/>
        </p:nvSpPr>
        <p:spPr>
          <a:xfrm>
            <a:off x="11461860" y="4830152"/>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5441BA8E-9BD4-4D4B-9FC7-8D609D56E4C8}"/>
              </a:ext>
            </a:extLst>
          </p:cNvPr>
          <p:cNvSpPr txBox="1"/>
          <p:nvPr/>
        </p:nvSpPr>
        <p:spPr>
          <a:xfrm>
            <a:off x="3695753" y="5816708"/>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3D7403EE-3D1F-45D0-A2BB-809E3A372582}"/>
              </a:ext>
            </a:extLst>
          </p:cNvPr>
          <p:cNvSpPr txBox="1"/>
          <p:nvPr/>
        </p:nvSpPr>
        <p:spPr>
          <a:xfrm>
            <a:off x="7562449" y="5812092"/>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0850A20D-F55F-47C2-B460-FC8EAAEDFBB9}"/>
              </a:ext>
            </a:extLst>
          </p:cNvPr>
          <p:cNvSpPr txBox="1"/>
          <p:nvPr/>
        </p:nvSpPr>
        <p:spPr>
          <a:xfrm>
            <a:off x="11445814" y="5812093"/>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0" name="Picture 2" descr="http://www.clker.com/cliparts/j/p/l/D/8/K/green-tick-md.png">
            <a:extLst>
              <a:ext uri="{FF2B5EF4-FFF2-40B4-BE49-F238E27FC236}">
                <a16:creationId xmlns:a16="http://schemas.microsoft.com/office/drawing/2014/main" id="{104AFA43-0445-49FB-A8FD-2572531825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35380" y="183325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clker.com/cliparts/j/p/l/D/8/K/green-tick-md.png">
            <a:extLst>
              <a:ext uri="{FF2B5EF4-FFF2-40B4-BE49-F238E27FC236}">
                <a16:creationId xmlns:a16="http://schemas.microsoft.com/office/drawing/2014/main" id="{2C29E0D3-2B62-4584-991C-04CD9F033EC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77412" y="279918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clker.com/cliparts/j/p/l/D/8/K/green-tick-md.png">
            <a:extLst>
              <a:ext uri="{FF2B5EF4-FFF2-40B4-BE49-F238E27FC236}">
                <a16:creationId xmlns:a16="http://schemas.microsoft.com/office/drawing/2014/main" id="{6367B073-FC0A-470D-87D8-04A12DCAC0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7656" y="370976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www.clker.com/cliparts/j/p/l/D/8/K/green-tick-md.png">
            <a:extLst>
              <a:ext uri="{FF2B5EF4-FFF2-40B4-BE49-F238E27FC236}">
                <a16:creationId xmlns:a16="http://schemas.microsoft.com/office/drawing/2014/main" id="{E2D37B60-B33C-4287-875E-0DEC10F142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70302" y="473838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clker.com/cliparts/j/p/l/D/8/K/green-tick-md.png">
            <a:extLst>
              <a:ext uri="{FF2B5EF4-FFF2-40B4-BE49-F238E27FC236}">
                <a16:creationId xmlns:a16="http://schemas.microsoft.com/office/drawing/2014/main" id="{9B512F87-1FEE-4FBB-8225-8F72D05D4A3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24131" y="5666397"/>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7AA43DD-A2B3-403E-9490-6E90AF1F1BB0}"/>
              </a:ext>
            </a:extLst>
          </p:cNvPr>
          <p:cNvSpPr>
            <a:spLocks noGrp="1"/>
          </p:cNvSpPr>
          <p:nvPr>
            <p:ph type="title"/>
          </p:nvPr>
        </p:nvSpPr>
        <p:spPr>
          <a:xfrm>
            <a:off x="838200" y="443074"/>
            <a:ext cx="4800600" cy="554082"/>
          </a:xfrm>
        </p:spPr>
        <p:txBody>
          <a:bodyPr>
            <a:normAutofit fontScale="90000"/>
          </a:bodyPr>
          <a:lstStyle/>
          <a:p>
            <a:r>
              <a:rPr lang="fr-FR" dirty="0"/>
              <a:t>Vocabulaire</a:t>
            </a:r>
          </a:p>
        </p:txBody>
      </p:sp>
      <p:pic>
        <p:nvPicPr>
          <p:cNvPr id="35" name="Picture 34" descr="background rectangle">
            <a:extLst>
              <a:ext uri="{FF2B5EF4-FFF2-40B4-BE49-F238E27FC236}">
                <a16:creationId xmlns:a16="http://schemas.microsoft.com/office/drawing/2014/main" id="{EA99D4F1-5882-4F63-B526-E1CDA9183188}"/>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6" name="Title 3">
            <a:extLst>
              <a:ext uri="{FF2B5EF4-FFF2-40B4-BE49-F238E27FC236}">
                <a16:creationId xmlns:a16="http://schemas.microsoft.com/office/drawing/2014/main" id="{8AD678BC-0451-42B8-953B-CB6DFAE4E4E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Vocabulaire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7" name="Rounded Rectangle 46">
            <a:extLst>
              <a:ext uri="{FF2B5EF4-FFF2-40B4-BE49-F238E27FC236}">
                <a16:creationId xmlns:a16="http://schemas.microsoft.com/office/drawing/2014/main" id="{4D3F4BFB-A480-4E7A-86FC-10BF269DD599}"/>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7674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B00A669-F47F-4425-A04B-213788F4FECA}"/>
              </a:ext>
            </a:extLst>
          </p:cNvPr>
          <p:cNvPicPr>
            <a:picLocks noChangeAspect="1"/>
          </p:cNvPicPr>
          <p:nvPr/>
        </p:nvPicPr>
        <p:blipFill>
          <a:blip r:embed="rId3"/>
          <a:stretch>
            <a:fillRect/>
          </a:stretch>
        </p:blipFill>
        <p:spPr>
          <a:xfrm>
            <a:off x="5314011" y="4164281"/>
            <a:ext cx="1721279" cy="1700640"/>
          </a:xfrm>
          <a:prstGeom prst="rect">
            <a:avLst/>
          </a:prstGeom>
        </p:spPr>
      </p:pic>
      <p:pic>
        <p:nvPicPr>
          <p:cNvPr id="16" name="Picture 15">
            <a:extLst>
              <a:ext uri="{FF2B5EF4-FFF2-40B4-BE49-F238E27FC236}">
                <a16:creationId xmlns:a16="http://schemas.microsoft.com/office/drawing/2014/main" id="{25806CC2-15EE-4FB9-980B-6D627ACACE8B}"/>
              </a:ext>
            </a:extLst>
          </p:cNvPr>
          <p:cNvPicPr>
            <a:picLocks noChangeAspect="1"/>
          </p:cNvPicPr>
          <p:nvPr/>
        </p:nvPicPr>
        <p:blipFill>
          <a:blip r:embed="rId4"/>
          <a:stretch>
            <a:fillRect/>
          </a:stretch>
        </p:blipFill>
        <p:spPr>
          <a:xfrm>
            <a:off x="9951791" y="4114115"/>
            <a:ext cx="1720742" cy="1700640"/>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L’euro</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51762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L'euro est la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monnaie officielle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19 pays de l'Union européenne, par exemple la France, la Belgique et le Luxembourg.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symbole de l'euro est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 y a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100 centimes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dans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euro</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différentes pièces* euro sont illustrées par un motif qui est un symbole de l'identité nationale du pays.</a:t>
            </a:r>
            <a:endParaRPr lang="fr-FR"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Euro, Coin, Currency, Europe, Money, Wealth, Business">
            <a:extLst>
              <a:ext uri="{FF2B5EF4-FFF2-40B4-BE49-F238E27FC236}">
                <a16:creationId xmlns:a16="http://schemas.microsoft.com/office/drawing/2014/main" id="{EE16D5AF-CE4B-4483-A1E9-130A962923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7404" y="108758"/>
            <a:ext cx="1205568" cy="11258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24400A-398D-4E65-8CED-C2363CA3E6E7}"/>
              </a:ext>
            </a:extLst>
          </p:cNvPr>
          <p:cNvPicPr>
            <a:picLocks noChangeAspect="1"/>
          </p:cNvPicPr>
          <p:nvPr/>
        </p:nvPicPr>
        <p:blipFill>
          <a:blip r:embed="rId7"/>
          <a:stretch>
            <a:fillRect/>
          </a:stretch>
        </p:blipFill>
        <p:spPr>
          <a:xfrm>
            <a:off x="678830" y="4114115"/>
            <a:ext cx="1718681" cy="1750806"/>
          </a:xfrm>
          <a:prstGeom prst="rect">
            <a:avLst/>
          </a:prstGeom>
        </p:spPr>
      </p:pic>
      <p:sp>
        <p:nvSpPr>
          <p:cNvPr id="5" name="TextBox 4">
            <a:extLst>
              <a:ext uri="{FF2B5EF4-FFF2-40B4-BE49-F238E27FC236}">
                <a16:creationId xmlns:a16="http://schemas.microsoft.com/office/drawing/2014/main" id="{D4ABCA88-966E-430C-B9DD-CE29700D96B1}"/>
              </a:ext>
            </a:extLst>
          </p:cNvPr>
          <p:cNvSpPr txBox="1"/>
          <p:nvPr/>
        </p:nvSpPr>
        <p:spPr>
          <a:xfrm>
            <a:off x="468351" y="5765227"/>
            <a:ext cx="2141034" cy="400110"/>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dirty="0">
                <a:solidFill>
                  <a:schemeClr val="accent5">
                    <a:lumMod val="50000"/>
                  </a:schemeClr>
                </a:solidFill>
              </a:rPr>
              <a:t>la France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lang="en-GB" sz="2000" dirty="0">
              <a:solidFill>
                <a:schemeClr val="accent5">
                  <a:lumMod val="50000"/>
                </a:schemeClr>
              </a:solidFill>
            </a:endParaRPr>
          </a:p>
        </p:txBody>
      </p:sp>
      <p:sp>
        <p:nvSpPr>
          <p:cNvPr id="13" name="TextBox 12">
            <a:extLst>
              <a:ext uri="{FF2B5EF4-FFF2-40B4-BE49-F238E27FC236}">
                <a16:creationId xmlns:a16="http://schemas.microsoft.com/office/drawing/2014/main" id="{F6EA5ED3-7FBD-474D-9F41-7B0678CCA2BA}"/>
              </a:ext>
            </a:extLst>
          </p:cNvPr>
          <p:cNvSpPr txBox="1"/>
          <p:nvPr/>
        </p:nvSpPr>
        <p:spPr>
          <a:xfrm>
            <a:off x="9768886" y="5765227"/>
            <a:ext cx="2141034" cy="400110"/>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dirty="0">
                <a:solidFill>
                  <a:schemeClr val="accent5">
                    <a:lumMod val="50000"/>
                  </a:schemeClr>
                </a:solidFill>
              </a:rPr>
              <a:t>la Belgique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lang="en-GB" sz="2000" dirty="0">
              <a:solidFill>
                <a:schemeClr val="accent5">
                  <a:lumMod val="50000"/>
                </a:schemeClr>
              </a:solidFill>
            </a:endParaRPr>
          </a:p>
        </p:txBody>
      </p:sp>
      <p:sp>
        <p:nvSpPr>
          <p:cNvPr id="19" name="TextBox 18">
            <a:extLst>
              <a:ext uri="{FF2B5EF4-FFF2-40B4-BE49-F238E27FC236}">
                <a16:creationId xmlns:a16="http://schemas.microsoft.com/office/drawing/2014/main" id="{81C77E56-37C1-4CA9-8430-6980683013D7}"/>
              </a:ext>
            </a:extLst>
          </p:cNvPr>
          <p:cNvSpPr txBox="1"/>
          <p:nvPr/>
        </p:nvSpPr>
        <p:spPr>
          <a:xfrm>
            <a:off x="4757057" y="5765227"/>
            <a:ext cx="2677885" cy="400110"/>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dirty="0">
                <a:solidFill>
                  <a:schemeClr val="accent5">
                    <a:lumMod val="50000"/>
                  </a:schemeClr>
                </a:solidFill>
              </a:rPr>
              <a:t>le Luxembourg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lang="en-GB" sz="2000" dirty="0">
              <a:solidFill>
                <a:schemeClr val="accent5">
                  <a:lumMod val="50000"/>
                </a:schemeClr>
              </a:solidFill>
            </a:endParaRPr>
          </a:p>
        </p:txBody>
      </p:sp>
      <p:pic>
        <p:nvPicPr>
          <p:cNvPr id="24" name="Picture 23">
            <a:extLst>
              <a:ext uri="{FF2B5EF4-FFF2-40B4-BE49-F238E27FC236}">
                <a16:creationId xmlns:a16="http://schemas.microsoft.com/office/drawing/2014/main" id="{CE1A608F-E696-4924-87E4-736BA8756E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62790" y="20726"/>
            <a:ext cx="989001" cy="989001"/>
          </a:xfrm>
          <a:prstGeom prst="rect">
            <a:avLst/>
          </a:prstGeom>
        </p:spPr>
      </p:pic>
      <p:sp>
        <p:nvSpPr>
          <p:cNvPr id="23" name="Speech Bubble: Rectangle with Corners Rounded 22">
            <a:extLst>
              <a:ext uri="{FF2B5EF4-FFF2-40B4-BE49-F238E27FC236}">
                <a16:creationId xmlns:a16="http://schemas.microsoft.com/office/drawing/2014/main" id="{49EA892E-B54D-4139-A581-61043B3B99C3}"/>
              </a:ext>
            </a:extLst>
          </p:cNvPr>
          <p:cNvSpPr/>
          <p:nvPr/>
        </p:nvSpPr>
        <p:spPr>
          <a:xfrm>
            <a:off x="6785009" y="249870"/>
            <a:ext cx="2131012" cy="530715"/>
          </a:xfrm>
          <a:prstGeom prst="wedgeRoundRectCallout">
            <a:avLst>
              <a:gd name="adj1" fmla="val 58706"/>
              <a:gd name="adj2" fmla="val 22578"/>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r>
              <a:rPr lang="en-GB" b="1" dirty="0"/>
              <a:t>la pièce </a:t>
            </a:r>
            <a:r>
              <a:rPr lang="en-GB" dirty="0"/>
              <a:t>= coin</a:t>
            </a:r>
          </a:p>
        </p:txBody>
      </p:sp>
    </p:spTree>
    <p:extLst>
      <p:ext uri="{BB962C8B-B14F-4D97-AF65-F5344CB8AC3E}">
        <p14:creationId xmlns:p14="http://schemas.microsoft.com/office/powerpoint/2010/main" val="143893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Google Shape;53;p11"/>
          <p:cNvSpPr txBox="1"/>
          <p:nvPr/>
        </p:nvSpPr>
        <p:spPr>
          <a:xfrm>
            <a:off x="18" y="136687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buy | buying]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55" name="Google Shape;55;p11"/>
          <p:cNvSpPr txBox="1"/>
          <p:nvPr/>
        </p:nvSpPr>
        <p:spPr>
          <a:xfrm>
            <a:off x="17" y="350805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[buys | is buying]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54;p11">
            <a:extLst>
              <a:ext uri="{FF2B5EF4-FFF2-40B4-BE49-F238E27FC236}">
                <a16:creationId xmlns:a16="http://schemas.microsoft.com/office/drawing/2014/main" id="{62F5D66D-9055-4F4B-9C68-3BC9B26E6E30}"/>
              </a:ext>
            </a:extLst>
          </p:cNvPr>
          <p:cNvSpPr txBox="1"/>
          <p:nvPr/>
        </p:nvSpPr>
        <p:spPr>
          <a:xfrm>
            <a:off x="0" y="4359131"/>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achetons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55;p11">
            <a:extLst>
              <a:ext uri="{FF2B5EF4-FFF2-40B4-BE49-F238E27FC236}">
                <a16:creationId xmlns:a16="http://schemas.microsoft.com/office/drawing/2014/main" id="{A5621FAC-6DFE-4AC4-9B12-A0E225CA96D9}"/>
              </a:ext>
            </a:extLst>
          </p:cNvPr>
          <p:cNvSpPr txBox="1"/>
          <p:nvPr/>
        </p:nvSpPr>
        <p:spPr>
          <a:xfrm>
            <a:off x="18" y="561861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 | are buying]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52;p11"/>
          <p:cNvSpPr txBox="1">
            <a:spLocks noGrp="1"/>
          </p:cNvSpPr>
          <p:nvPr>
            <p:ph type="title"/>
          </p:nvPr>
        </p:nvSpPr>
        <p:spPr>
          <a:xfrm>
            <a:off x="20" y="190121"/>
            <a:ext cx="12191997" cy="125587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acheter</a:t>
            </a:r>
            <a:endParaRPr sz="8000" dirty="0"/>
          </a:p>
        </p:txBody>
      </p:sp>
      <p:sp>
        <p:nvSpPr>
          <p:cNvPr id="54" name="Google Shape;54;p11"/>
          <p:cNvSpPr txBox="1"/>
          <p:nvPr/>
        </p:nvSpPr>
        <p:spPr>
          <a:xfrm>
            <a:off x="19" y="2238908"/>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ach</a:t>
            </a:r>
            <a:r>
              <a:rPr kumimoji="0" lang="en-GB" sz="8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è</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te</a:t>
            </a:r>
            <a:endPar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2" name="Speech Bubble: Rectangle with Corners Rounded 11">
            <a:extLst>
              <a:ext uri="{FF2B5EF4-FFF2-40B4-BE49-F238E27FC236}">
                <a16:creationId xmlns:a16="http://schemas.microsoft.com/office/drawing/2014/main" id="{506ECEA9-179C-42EB-91D3-844E21577571}"/>
              </a:ext>
            </a:extLst>
          </p:cNvPr>
          <p:cNvSpPr/>
          <p:nvPr/>
        </p:nvSpPr>
        <p:spPr>
          <a:xfrm>
            <a:off x="418214" y="1911843"/>
            <a:ext cx="2908082" cy="2540185"/>
          </a:xfrm>
          <a:prstGeom prst="wedgeRoundRectCallout">
            <a:avLst>
              <a:gd name="adj1" fmla="val 59502"/>
              <a:gd name="adj2" fmla="val 21808"/>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the stem changes to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è</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in all forms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except </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nous</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and </a:t>
            </a:r>
            <a:r>
              <a:rPr kumimoji="0" lang="en-GB" sz="26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vous</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3" name="Picture 2" descr="Cashier Case Calculator Clip Art">
            <a:extLst>
              <a:ext uri="{FF2B5EF4-FFF2-40B4-BE49-F238E27FC236}">
                <a16:creationId xmlns:a16="http://schemas.microsoft.com/office/drawing/2014/main" id="{35C2B423-D145-4350-9971-EE1D6B16EC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3758" y="376578"/>
            <a:ext cx="1900028" cy="1900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1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achet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achet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achetons.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33" name="Google Shape;55;p11">
            <a:extLst>
              <a:ext uri="{FF2B5EF4-FFF2-40B4-BE49-F238E27FC236}">
                <a16:creationId xmlns:a16="http://schemas.microsoft.com/office/drawing/2014/main" id="{B2ECBC46-60CA-4747-88ED-0DC1AEF15AE5}"/>
              </a:ext>
            </a:extLst>
          </p:cNvPr>
          <p:cNvSpPr txBox="1"/>
          <p:nvPr/>
        </p:nvSpPr>
        <p:spPr>
          <a:xfrm>
            <a:off x="17" y="3506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[buys | is buying]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34" name="Google Shape;54;p11">
            <a:extLst>
              <a:ext uri="{FF2B5EF4-FFF2-40B4-BE49-F238E27FC236}">
                <a16:creationId xmlns:a16="http://schemas.microsoft.com/office/drawing/2014/main" id="{F8C0F8D4-65E6-4756-993D-3491AC75A0F2}"/>
              </a:ext>
            </a:extLst>
          </p:cNvPr>
          <p:cNvSpPr txBox="1"/>
          <p:nvPr/>
        </p:nvSpPr>
        <p:spPr>
          <a:xfrm>
            <a:off x="0" y="43596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achetons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65;p12" descr="question mark action button">
            <a:hlinkClick r:id="" action="ppaction://noaction">
              <a:snd r:embed="rId4" name="achete.wav"/>
            </a:hlinkClick>
            <a:extLst>
              <a:ext uri="{FF2B5EF4-FFF2-40B4-BE49-F238E27FC236}">
                <a16:creationId xmlns:a16="http://schemas.microsoft.com/office/drawing/2014/main" id="{5736ECBD-5493-4504-B11E-7124DEBF53AB}"/>
              </a:ext>
            </a:extLst>
          </p:cNvPr>
          <p:cNvSpPr/>
          <p:nvPr/>
        </p:nvSpPr>
        <p:spPr>
          <a:xfrm>
            <a:off x="1392522" y="360055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32" name="Google Shape;53;p11">
            <a:extLst>
              <a:ext uri="{FF2B5EF4-FFF2-40B4-BE49-F238E27FC236}">
                <a16:creationId xmlns:a16="http://schemas.microsoft.com/office/drawing/2014/main" id="{F933DB9F-C743-4E86-92BF-C58A66ADCA50}"/>
              </a:ext>
            </a:extLst>
          </p:cNvPr>
          <p:cNvSpPr txBox="1"/>
          <p:nvPr/>
        </p:nvSpPr>
        <p:spPr>
          <a:xfrm>
            <a:off x="18" y="1368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buy | buying]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55;p11">
            <a:extLst>
              <a:ext uri="{FF2B5EF4-FFF2-40B4-BE49-F238E27FC236}">
                <a16:creationId xmlns:a16="http://schemas.microsoft.com/office/drawing/2014/main" id="{2CF865CE-D2AD-4CDB-81FE-D6371BF45A85}"/>
              </a:ext>
            </a:extLst>
          </p:cNvPr>
          <p:cNvSpPr txBox="1"/>
          <p:nvPr/>
        </p:nvSpPr>
        <p:spPr>
          <a:xfrm>
            <a:off x="18" y="56196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 | are buying]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52;p11">
            <a:extLst>
              <a:ext uri="{FF2B5EF4-FFF2-40B4-BE49-F238E27FC236}">
                <a16:creationId xmlns:a16="http://schemas.microsoft.com/office/drawing/2014/main" id="{3E2AE57B-E03E-4A58-B2EC-E5A827F6CBD4}"/>
              </a:ext>
            </a:extLst>
          </p:cNvPr>
          <p:cNvSpPr txBox="1">
            <a:spLocks noGrp="1"/>
          </p:cNvSpPr>
          <p:nvPr>
            <p:ph type="title"/>
          </p:nvPr>
        </p:nvSpPr>
        <p:spPr>
          <a:xfrm>
            <a:off x="20" y="158142"/>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acheter</a:t>
            </a:r>
            <a:endParaRPr sz="8000" dirty="0"/>
          </a:p>
        </p:txBody>
      </p:sp>
      <p:sp>
        <p:nvSpPr>
          <p:cNvPr id="37" name="Google Shape;54;p11">
            <a:extLst>
              <a:ext uri="{FF2B5EF4-FFF2-40B4-BE49-F238E27FC236}">
                <a16:creationId xmlns:a16="http://schemas.microsoft.com/office/drawing/2014/main" id="{20F2677F-7B61-4E0C-9652-4B143A29C623}"/>
              </a:ext>
            </a:extLst>
          </p:cNvPr>
          <p:cNvSpPr txBox="1"/>
          <p:nvPr/>
        </p:nvSpPr>
        <p:spPr>
          <a:xfrm>
            <a:off x="19" y="22392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lang="en-GB" sz="8000" b="1" kern="0" dirty="0">
                <a:solidFill>
                  <a:srgbClr val="1E4E79"/>
                </a:solidFill>
                <a:latin typeface="Century Gothic"/>
                <a:ea typeface="Century Gothic"/>
                <a:cs typeface="Century Gothic"/>
                <a:sym typeface="Century Gothic"/>
              </a:rPr>
              <a:t>ach</a:t>
            </a:r>
            <a:r>
              <a:rPr kumimoji="0" lang="en-GB" sz="8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è</a:t>
            </a:r>
            <a:r>
              <a:rPr lang="en-GB" sz="8000" b="1" kern="0" dirty="0">
                <a:solidFill>
                  <a:srgbClr val="1E4E79"/>
                </a:solidFill>
                <a:latin typeface="Century Gothic"/>
                <a:ea typeface="Century Gothic"/>
                <a:cs typeface="Century Gothic"/>
                <a:sym typeface="Century Gothic"/>
              </a:rPr>
              <a:t>t</a:t>
            </a: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a:r>
          </a:p>
        </p:txBody>
      </p:sp>
      <p:sp>
        <p:nvSpPr>
          <p:cNvPr id="12" name="Google Shape;62;p12" descr="question mark action button">
            <a:hlinkClick r:id="" action="ppaction://noaction">
              <a:snd r:embed="rId3" name="acheter.wav"/>
            </a:hlinkClick>
            <a:extLst>
              <a:ext uri="{FF2B5EF4-FFF2-40B4-BE49-F238E27FC236}">
                <a16:creationId xmlns:a16="http://schemas.microsoft.com/office/drawing/2014/main" id="{4DDB81A2-6217-4D63-AAA5-E47BBC145AD9}"/>
              </a:ext>
            </a:extLst>
          </p:cNvPr>
          <p:cNvSpPr/>
          <p:nvPr/>
        </p:nvSpPr>
        <p:spPr>
          <a:xfrm>
            <a:off x="1392522" y="15422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3" name="Google Shape;65;p12" descr="question mark action button">
            <a:hlinkClick r:id="" action="ppaction://noaction">
              <a:snd r:embed="rId5" name="achetons.wav"/>
            </a:hlinkClick>
            <a:extLst>
              <a:ext uri="{FF2B5EF4-FFF2-40B4-BE49-F238E27FC236}">
                <a16:creationId xmlns:a16="http://schemas.microsoft.com/office/drawing/2014/main" id="{C5EE84AF-132C-481A-A6D1-CB224CEA3194}"/>
              </a:ext>
            </a:extLst>
          </p:cNvPr>
          <p:cNvSpPr/>
          <p:nvPr/>
        </p:nvSpPr>
        <p:spPr>
          <a:xfrm>
            <a:off x="1392522" y="56589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76859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achet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achet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acheton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ach</a:t>
            </a:r>
            <a:r>
              <a:rPr lang="en-GB" sz="11500" b="1" dirty="0" err="1">
                <a:solidFill>
                  <a:srgbClr val="ED7D31"/>
                </a:solidFill>
              </a:rPr>
              <a:t>è</a:t>
            </a:r>
            <a:r>
              <a:rPr lang="en-GB" sz="11500" b="1" dirty="0" err="1">
                <a:solidFill>
                  <a:srgbClr val="1E4E79"/>
                </a:solidFill>
              </a:rPr>
              <a:t>te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[buys | is buying]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427373" y="4039200"/>
            <a:ext cx="933725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lang="en-GB" sz="6000" b="1" kern="0" dirty="0">
                <a:solidFill>
                  <a:srgbClr val="ED7D31"/>
                </a:solidFill>
                <a:latin typeface="Century Gothic"/>
                <a:ea typeface="Century Gothic"/>
                <a:cs typeface="Century Gothic"/>
                <a:sym typeface="Century Gothic"/>
              </a:rPr>
              <a:t>ach</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ète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du fromage.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1" y="51660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buys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buying </a:t>
            </a:r>
            <a:r>
              <a:rPr lang="en-GB" sz="3200" kern="0" dirty="0">
                <a:solidFill>
                  <a:srgbClr val="1E4E79"/>
                </a:solidFill>
                <a:latin typeface="Century Gothic"/>
                <a:ea typeface="Century Gothic"/>
                <a:cs typeface="Century Gothic"/>
                <a:sym typeface="Century Gothic"/>
              </a:rPr>
              <a:t>some c</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heese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1571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achet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achete du fromag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achetons</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 | are buying]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achetons</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du fromage.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1" y="51660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buy</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buying </a:t>
            </a:r>
            <a:r>
              <a:rPr lang="en-GB" sz="3200" kern="0" dirty="0">
                <a:solidFill>
                  <a:srgbClr val="1E4E79"/>
                </a:solidFill>
                <a:latin typeface="Century Gothic"/>
                <a:ea typeface="Century Gothic"/>
                <a:cs typeface="Century Gothic"/>
                <a:sym typeface="Century Gothic"/>
              </a:rPr>
              <a:t>some c</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heese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1179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achet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nous achetons du fromag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acheter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buy | buying]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kern="0" dirty="0">
                <a:solidFill>
                  <a:srgbClr val="1E4E79"/>
                </a:solidFill>
                <a:latin typeface="Century Gothic"/>
                <a:ea typeface="Century Gothic"/>
                <a:cs typeface="Century Gothic"/>
                <a:sym typeface="Century Gothic"/>
              </a:rPr>
              <a:t>El</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veut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acheter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du fromage.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0" y="5165639"/>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a:t>
            </a:r>
            <a:r>
              <a:rPr kumimoji="0" lang="en-GB" sz="32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wants</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to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buy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some cheese.]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5895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achet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veut acheter du fromag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achet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ach</a:t>
            </a:r>
            <a:r>
              <a:rPr lang="en-GB" sz="11500" b="1" dirty="0" err="1">
                <a:solidFill>
                  <a:srgbClr val="ED7D31"/>
                </a:solidFill>
              </a:rPr>
              <a:t>è</a:t>
            </a:r>
            <a:r>
              <a:rPr lang="en-GB" sz="11500" b="1" dirty="0" err="1">
                <a:solidFill>
                  <a:srgbClr val="1E4E79"/>
                </a:solidFill>
              </a:rPr>
              <a:t>te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[buys | is buying]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elle achete du fromag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kern="0" dirty="0">
                <a:solidFill>
                  <a:srgbClr val="1E4E79"/>
                </a:solidFill>
                <a:latin typeface="Century Gothic"/>
                <a:ea typeface="Century Gothic"/>
                <a:cs typeface="Century Gothic"/>
                <a:sym typeface="Century Gothic"/>
              </a:rPr>
              <a:t>E</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lle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du fromage.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2989578" y="4039199"/>
            <a:ext cx="2962986"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lang="en-GB" sz="6000" b="1" kern="0" dirty="0">
                <a:solidFill>
                  <a:srgbClr val="ED7D31"/>
                </a:solidFill>
                <a:latin typeface="Century Gothic"/>
                <a:ea typeface="Century Gothic"/>
                <a:cs typeface="Century Gothic"/>
                <a:sym typeface="Century Gothic"/>
              </a:rPr>
              <a:t>ach</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ète</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buys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buying </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som</a:t>
            </a:r>
            <a:r>
              <a:rPr lang="en-GB" sz="3200" kern="0" dirty="0">
                <a:solidFill>
                  <a:srgbClr val="1E4E79"/>
                </a:solidFill>
                <a:latin typeface="Century Gothic"/>
                <a:ea typeface="Century Gothic"/>
                <a:cs typeface="Century Gothic"/>
                <a:sym typeface="Century Gothic"/>
              </a:rPr>
              <a:t>e cheese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0629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achet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achete du fromag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th</a:t>
            </a:r>
            <a:endParaRPr lang="en-US" dirty="0"/>
          </a:p>
        </p:txBody>
      </p:sp>
      <p:pic>
        <p:nvPicPr>
          <p:cNvPr id="10242" name="Picture 2" descr="tea"/>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5057" y="1145107"/>
            <a:ext cx="3245977" cy="2727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03078" y="4410175"/>
            <a:ext cx="256993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é</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366436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th thé.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subTnLst>
                                    <p:audio>
                                      <p:cMediaNode>
                                        <p:cTn display="0" masterRel="sameClick">
                                          <p:stCondLst>
                                            <p:cond evt="begin" delay="0">
                                              <p:tn val="15"/>
                                            </p:cond>
                                          </p:stCondLst>
                                          <p:endCondLst>
                                            <p:cond evt="onStopAudio" delay="0">
                                              <p:tgtEl>
                                                <p:sldTgt/>
                                              </p:tgtEl>
                                            </p:cond>
                                          </p:endCondLst>
                                        </p:cTn>
                                        <p:tgtEl>
                                          <p:sndTgt r:embed="rId4" name="th th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achetons.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achetons</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 | are buying]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nous achetons du fromag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1" y="4069009"/>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du fromage.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2886640" y="4056190"/>
            <a:ext cx="366782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lang="en-GB" sz="6000" b="1" kern="0" dirty="0" err="1">
                <a:solidFill>
                  <a:srgbClr val="ED7D31"/>
                </a:solidFill>
                <a:latin typeface="Century Gothic"/>
                <a:ea typeface="Century Gothic"/>
                <a:cs typeface="Century Gothic"/>
                <a:sym typeface="Century Gothic"/>
              </a:rPr>
              <a:t>achetons</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buy</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buying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some cheese.]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2516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achet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nous achetons du fromag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buy | buying]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achet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acheter</a:t>
            </a:r>
            <a:endParaRPr sz="11500" dirty="0"/>
          </a:p>
        </p:txBody>
      </p:sp>
      <p:sp>
        <p:nvSpPr>
          <p:cNvPr id="106" name="Google Shape;106;p16" descr="question mark action button">
            <a:hlinkClick r:id="" action="ppaction://noaction">
              <a:snd r:embed="rId4" name="elle veut acheter du fromage.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5400" kern="0" dirty="0">
                <a:solidFill>
                  <a:srgbClr val="1E4E79"/>
                </a:solidFill>
                <a:latin typeface="Century Gothic"/>
                <a:ea typeface="Century Gothic"/>
                <a:cs typeface="Century Gothic"/>
                <a:sym typeface="Century Gothic"/>
              </a:rPr>
              <a:t>El</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veut</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du fromage.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3835403" y="3960340"/>
            <a:ext cx="3221996"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lang="en-GB" sz="6000" b="1" kern="0" dirty="0" err="1">
                <a:solidFill>
                  <a:srgbClr val="ED7D31"/>
                </a:solidFill>
                <a:latin typeface="Century Gothic"/>
                <a:ea typeface="Century Gothic"/>
                <a:cs typeface="Century Gothic"/>
                <a:sym typeface="Century Gothic"/>
              </a:rPr>
              <a:t>acheter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wants to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buy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some cheese.]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4525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achet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veut acheter du fromag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The partitive article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already know the words for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French. These are called </a:t>
            </a:r>
            <a:r>
              <a:rPr lang="en-US" sz="2400" b="1" dirty="0">
                <a:solidFill>
                  <a:srgbClr val="4472C4">
                    <a:lumMod val="50000"/>
                  </a:srgbClr>
                </a:solidFill>
                <a:latin typeface="Century Gothic" panose="020F0302020204030204"/>
              </a:rPr>
              <a:t>articles: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			(m) noun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(f) noun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(m/f) before a vowel/h</a:t>
            </a:r>
            <a:endParaRPr lang="en-US" sz="2400" b="1" dirty="0">
              <a:solidFill>
                <a:srgbClr val="E65D0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65D00"/>
                </a:solidFill>
                <a:latin typeface="Century Gothic" panose="020F0302020204030204"/>
              </a:rPr>
              <a:t>definite article:</a:t>
            </a:r>
            <a:r>
              <a:rPr lang="en-US" sz="2400" b="1" dirty="0">
                <a:solidFill>
                  <a:srgbClr val="4472C4">
                    <a:lumMod val="50000"/>
                  </a:srgbClr>
                </a:solidFill>
                <a:latin typeface="Century Gothic" panose="020F0302020204030204"/>
              </a:rPr>
              <a:t>	le </a:t>
            </a:r>
            <a:r>
              <a:rPr lang="en-US" sz="2400" b="1" dirty="0" err="1">
                <a:solidFill>
                  <a:srgbClr val="4472C4">
                    <a:lumMod val="50000"/>
                  </a:srgbClr>
                </a:solidFill>
                <a:latin typeface="Century Gothic" panose="020F0302020204030204"/>
              </a:rPr>
              <a:t>poisson</a:t>
            </a:r>
            <a:r>
              <a:rPr lang="en-US" sz="2400" b="1" dirty="0">
                <a:solidFill>
                  <a:srgbClr val="4472C4">
                    <a:lumMod val="50000"/>
                  </a:srgbClr>
                </a:solidFill>
                <a:latin typeface="Century Gothic" panose="020F0302020204030204"/>
              </a:rPr>
              <a:t>		la glace		</a:t>
            </a:r>
            <a:r>
              <a:rPr lang="en-US" sz="2400" b="1" dirty="0" err="1">
                <a:solidFill>
                  <a:srgbClr val="4472C4">
                    <a:lumMod val="50000"/>
                  </a:srgbClr>
                </a:solidFill>
                <a:latin typeface="Century Gothic" panose="020F0302020204030204"/>
              </a:rPr>
              <a:t>l’eau</a:t>
            </a:r>
            <a:r>
              <a:rPr lang="en-US" sz="2400" b="1"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400"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the</a:t>
            </a:r>
            <a:r>
              <a:rPr kumimoji="0" lang="en-US"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lang="en-US" sz="2400" i="1" dirty="0">
                <a:solidFill>
                  <a:schemeClr val="accent5">
                    <a:lumMod val="50000"/>
                  </a:schemeClr>
                </a:solidFill>
                <a:latin typeface="Century Gothic" panose="020F0302020204030204"/>
              </a:rPr>
              <a:t>fish		the ice cream	the water</a:t>
            </a:r>
            <a:endPar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indefinite article: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un </a:t>
            </a:r>
            <a:r>
              <a:rPr kumimoji="0" lang="en-US"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poisson</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une</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glace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5">
                    <a:lumMod val="50000"/>
                  </a:schemeClr>
                </a:solidFill>
                <a:latin typeface="Century Gothic" panose="020F0302020204030204"/>
              </a:rPr>
              <a:t>			</a:t>
            </a:r>
            <a:r>
              <a:rPr lang="en-US" sz="2400" i="1" dirty="0">
                <a:solidFill>
                  <a:schemeClr val="accent5">
                    <a:lumMod val="50000"/>
                  </a:schemeClr>
                </a:solidFill>
                <a:latin typeface="Century Gothic" panose="020F0302020204030204"/>
              </a:rPr>
              <a:t>a fish			an ice cream	</a:t>
            </a:r>
            <a:endPar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r>
              <a:rPr lang="en-US" sz="2400" dirty="0">
                <a:solidFill>
                  <a:srgbClr val="4472C4">
                    <a:lumMod val="50000"/>
                  </a:srgbClr>
                </a:solidFill>
                <a:latin typeface="Century Gothic" panose="020F0302020204030204"/>
              </a:rPr>
              <a:t>To say ‘</a:t>
            </a:r>
            <a:r>
              <a:rPr lang="en-US" sz="2400" b="1" dirty="0">
                <a:solidFill>
                  <a:srgbClr val="4472C4">
                    <a:lumMod val="50000"/>
                  </a:srgbClr>
                </a:solidFill>
                <a:latin typeface="Century Gothic" panose="020F0302020204030204"/>
              </a:rPr>
              <a:t>some</a:t>
            </a:r>
            <a:r>
              <a:rPr lang="en-US" sz="2400" dirty="0">
                <a:solidFill>
                  <a:srgbClr val="4472C4">
                    <a:lumMod val="50000"/>
                  </a:srgbClr>
                </a:solidFill>
                <a:latin typeface="Century Gothic" panose="020F0302020204030204"/>
              </a:rPr>
              <a:t>’ (an unspecified amount or ‘part’), we use the </a:t>
            </a:r>
            <a:r>
              <a:rPr lang="en-US" sz="2400" b="1" dirty="0">
                <a:solidFill>
                  <a:srgbClr val="E65D00"/>
                </a:solidFill>
                <a:latin typeface="Century Gothic" panose="020F0302020204030204"/>
              </a:rPr>
              <a:t>partitive article</a:t>
            </a:r>
            <a:r>
              <a:rPr lang="en-US" sz="2400" dirty="0">
                <a:solidFill>
                  <a:srgbClr val="4472C4">
                    <a:lumMod val="50000"/>
                  </a:srgbClr>
                </a:solidFill>
                <a:latin typeface="Century Gothic" panose="020F0302020204030204"/>
              </a:rPr>
              <a: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65D00"/>
                </a:solidFill>
                <a:latin typeface="Century Gothic" panose="020F0302020204030204"/>
              </a:rPr>
              <a:t>partitive article:	du</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poisson</a:t>
            </a:r>
            <a:r>
              <a:rPr lang="en-US" sz="2400" b="1" dirty="0">
                <a:solidFill>
                  <a:srgbClr val="4472C4">
                    <a:lumMod val="50000"/>
                  </a:srgbClr>
                </a:solidFill>
                <a:latin typeface="Century Gothic" panose="020F0302020204030204"/>
              </a:rPr>
              <a:t>		</a:t>
            </a:r>
            <a:r>
              <a:rPr lang="en-US" sz="2400" b="1" dirty="0">
                <a:solidFill>
                  <a:srgbClr val="E65D00"/>
                </a:solidFill>
                <a:latin typeface="Century Gothic" panose="020F0302020204030204"/>
              </a:rPr>
              <a:t>de la </a:t>
            </a:r>
            <a:r>
              <a:rPr lang="en-US" sz="2400" b="1" dirty="0">
                <a:solidFill>
                  <a:srgbClr val="4472C4">
                    <a:lumMod val="50000"/>
                  </a:srgbClr>
                </a:solidFill>
                <a:latin typeface="Century Gothic" panose="020F0302020204030204"/>
              </a:rPr>
              <a:t>glace		</a:t>
            </a:r>
            <a:r>
              <a:rPr lang="en-US" sz="2400" b="1" dirty="0">
                <a:solidFill>
                  <a:srgbClr val="E65D00"/>
                </a:solidFill>
                <a:latin typeface="Century Gothic" panose="020F0302020204030204"/>
              </a:rPr>
              <a:t>de </a:t>
            </a:r>
            <a:r>
              <a:rPr lang="en-US" sz="2400" b="1" dirty="0" err="1">
                <a:solidFill>
                  <a:srgbClr val="E65D00"/>
                </a:solidFill>
                <a:latin typeface="Century Gothic" panose="020F0302020204030204"/>
              </a:rPr>
              <a:t>l’</a:t>
            </a:r>
            <a:r>
              <a:rPr lang="en-US" sz="2400" b="1" dirty="0" err="1">
                <a:solidFill>
                  <a:srgbClr val="4472C4">
                    <a:lumMod val="50000"/>
                  </a:srgbClr>
                </a:solidFill>
                <a:latin typeface="Century Gothic" panose="020F0302020204030204"/>
              </a:rPr>
              <a:t>eau</a:t>
            </a:r>
            <a:endParaRPr lang="en-US" sz="24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			</a:t>
            </a:r>
            <a:r>
              <a:rPr lang="en-US" sz="2400" i="1" dirty="0">
                <a:solidFill>
                  <a:srgbClr val="4472C4">
                    <a:lumMod val="50000"/>
                  </a:srgbClr>
                </a:solidFill>
                <a:latin typeface="Century Gothic" panose="020F0302020204030204"/>
              </a:rPr>
              <a:t>some fish		some ice cream	some water</a:t>
            </a:r>
            <a:endParaRPr lang="en-US" sz="2400" b="1" dirty="0">
              <a:solidFill>
                <a:srgbClr val="4472C4">
                  <a:lumMod val="50000"/>
                </a:srgbClr>
              </a:solidFill>
              <a:latin typeface="Century Gothic" panose="020F0302020204030204"/>
            </a:endParaRPr>
          </a:p>
        </p:txBody>
      </p:sp>
      <p:sp>
        <p:nvSpPr>
          <p:cNvPr id="9" name="Rectangle 8">
            <a:extLst>
              <a:ext uri="{FF2B5EF4-FFF2-40B4-BE49-F238E27FC236}">
                <a16:creationId xmlns:a16="http://schemas.microsoft.com/office/drawing/2014/main" id="{42ABBD78-01BC-45DF-BCB3-C1D75352E256}"/>
              </a:ext>
            </a:extLst>
          </p:cNvPr>
          <p:cNvSpPr/>
          <p:nvPr/>
        </p:nvSpPr>
        <p:spPr>
          <a:xfrm>
            <a:off x="2929481" y="2054643"/>
            <a:ext cx="1714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E5F7C38-F150-47B0-B665-02D74CFB2D85}"/>
              </a:ext>
            </a:extLst>
          </p:cNvPr>
          <p:cNvSpPr/>
          <p:nvPr/>
        </p:nvSpPr>
        <p:spPr>
          <a:xfrm>
            <a:off x="2929481" y="2438400"/>
            <a:ext cx="1714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89D25E3-3C24-4C78-83D6-4215696390CB}"/>
              </a:ext>
            </a:extLst>
          </p:cNvPr>
          <p:cNvSpPr/>
          <p:nvPr/>
        </p:nvSpPr>
        <p:spPr>
          <a:xfrm>
            <a:off x="2929481" y="2800935"/>
            <a:ext cx="1714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16D1651-0889-42F1-93BE-26F65F5228FF}"/>
              </a:ext>
            </a:extLst>
          </p:cNvPr>
          <p:cNvSpPr/>
          <p:nvPr/>
        </p:nvSpPr>
        <p:spPr>
          <a:xfrm>
            <a:off x="5687400" y="2019300"/>
            <a:ext cx="1714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E36D062-0C29-467D-AD25-DEF810B03300}"/>
              </a:ext>
            </a:extLst>
          </p:cNvPr>
          <p:cNvSpPr/>
          <p:nvPr/>
        </p:nvSpPr>
        <p:spPr>
          <a:xfrm>
            <a:off x="5694600" y="2435328"/>
            <a:ext cx="1714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771823E-1C20-44C8-8A51-F89FC7713C1D}"/>
              </a:ext>
            </a:extLst>
          </p:cNvPr>
          <p:cNvSpPr/>
          <p:nvPr/>
        </p:nvSpPr>
        <p:spPr>
          <a:xfrm>
            <a:off x="5633530" y="2855787"/>
            <a:ext cx="2190750" cy="457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00424FA-975A-411C-921B-74A6126D8AF4}"/>
              </a:ext>
            </a:extLst>
          </p:cNvPr>
          <p:cNvSpPr/>
          <p:nvPr/>
        </p:nvSpPr>
        <p:spPr>
          <a:xfrm>
            <a:off x="8422161" y="2070123"/>
            <a:ext cx="3589839"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F1C564B-9F0A-40D9-9DEB-8FBD3FBC7B7C}"/>
              </a:ext>
            </a:extLst>
          </p:cNvPr>
          <p:cNvSpPr/>
          <p:nvPr/>
        </p:nvSpPr>
        <p:spPr>
          <a:xfrm>
            <a:off x="8417831" y="2435328"/>
            <a:ext cx="3589839"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1451F4B-5144-46A6-BEB2-9E68D73820C3}"/>
              </a:ext>
            </a:extLst>
          </p:cNvPr>
          <p:cNvSpPr/>
          <p:nvPr/>
        </p:nvSpPr>
        <p:spPr>
          <a:xfrm>
            <a:off x="8394561" y="2798994"/>
            <a:ext cx="3589839"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1A9934B-B4B6-4816-8B14-F9107885AD8A}"/>
              </a:ext>
            </a:extLst>
          </p:cNvPr>
          <p:cNvSpPr/>
          <p:nvPr/>
        </p:nvSpPr>
        <p:spPr>
          <a:xfrm>
            <a:off x="5687400" y="3543300"/>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3BC99F5-F774-49F1-AAAE-A98B11130651}"/>
              </a:ext>
            </a:extLst>
          </p:cNvPr>
          <p:cNvSpPr/>
          <p:nvPr/>
        </p:nvSpPr>
        <p:spPr>
          <a:xfrm>
            <a:off x="2929481" y="3894923"/>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5109DB7-18BC-4863-9C35-75F039EB6459}"/>
              </a:ext>
            </a:extLst>
          </p:cNvPr>
          <p:cNvSpPr/>
          <p:nvPr/>
        </p:nvSpPr>
        <p:spPr>
          <a:xfrm>
            <a:off x="3005680" y="3543300"/>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CC3EC16-DC79-4D85-ADCE-2939513A11EE}"/>
              </a:ext>
            </a:extLst>
          </p:cNvPr>
          <p:cNvSpPr/>
          <p:nvPr/>
        </p:nvSpPr>
        <p:spPr>
          <a:xfrm>
            <a:off x="5611200" y="3886200"/>
            <a:ext cx="2167479"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22F46AD-244E-4B7F-B970-D3E33F0DD6BA}"/>
              </a:ext>
            </a:extLst>
          </p:cNvPr>
          <p:cNvSpPr/>
          <p:nvPr/>
        </p:nvSpPr>
        <p:spPr>
          <a:xfrm>
            <a:off x="7962900" y="3503258"/>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263E101-4110-47D1-8C0F-564E7F77A389}"/>
              </a:ext>
            </a:extLst>
          </p:cNvPr>
          <p:cNvSpPr/>
          <p:nvPr/>
        </p:nvSpPr>
        <p:spPr>
          <a:xfrm>
            <a:off x="2929481" y="5351446"/>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38487FB-D7D2-4AEE-9B03-746F10A64341}"/>
              </a:ext>
            </a:extLst>
          </p:cNvPr>
          <p:cNvSpPr/>
          <p:nvPr/>
        </p:nvSpPr>
        <p:spPr>
          <a:xfrm>
            <a:off x="2929481" y="5736809"/>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0F90296-573B-441E-B837-812FB76E3DD2}"/>
              </a:ext>
            </a:extLst>
          </p:cNvPr>
          <p:cNvSpPr/>
          <p:nvPr/>
        </p:nvSpPr>
        <p:spPr>
          <a:xfrm>
            <a:off x="5690540" y="5332800"/>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75E489F-4398-47C9-99D3-1F8FC3DA2441}"/>
              </a:ext>
            </a:extLst>
          </p:cNvPr>
          <p:cNvSpPr/>
          <p:nvPr/>
        </p:nvSpPr>
        <p:spPr>
          <a:xfrm>
            <a:off x="5694600" y="5731345"/>
            <a:ext cx="254756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329AB529-BEB1-4133-BCB3-981CBD0ECE2C}"/>
              </a:ext>
            </a:extLst>
          </p:cNvPr>
          <p:cNvSpPr/>
          <p:nvPr/>
        </p:nvSpPr>
        <p:spPr>
          <a:xfrm>
            <a:off x="8242160" y="5332800"/>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7B075EC-7C66-49A5-81B4-3BD5EF15FD18}"/>
              </a:ext>
            </a:extLst>
          </p:cNvPr>
          <p:cNvSpPr/>
          <p:nvPr/>
        </p:nvSpPr>
        <p:spPr>
          <a:xfrm>
            <a:off x="8394561" y="5731345"/>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168FCD8-08FD-4520-9B3B-783045A246AE}"/>
              </a:ext>
            </a:extLst>
          </p:cNvPr>
          <p:cNvSpPr txBox="1"/>
          <p:nvPr/>
        </p:nvSpPr>
        <p:spPr>
          <a:xfrm>
            <a:off x="8394561" y="3378200"/>
            <a:ext cx="3515360" cy="1123712"/>
          </a:xfrm>
          <a:prstGeom prst="wedgeRoundRectCallout">
            <a:avLst/>
          </a:prstGeom>
          <a:solidFill>
            <a:srgbClr val="115076"/>
          </a:solidFill>
          <a:ln>
            <a:solidFill>
              <a:srgbClr val="E65D00"/>
            </a:solidFill>
          </a:ln>
        </p:spPr>
        <p:txBody>
          <a:bodyPr wrap="square" rtlCol="0" anchor="ctr">
            <a:spAutoFit/>
          </a:bodyPr>
          <a:lstStyle/>
          <a:p>
            <a:pPr algn="ctr"/>
            <a:r>
              <a:rPr lang="en-GB" sz="2000" dirty="0">
                <a:solidFill>
                  <a:schemeClr val="bg1"/>
                </a:solidFill>
              </a:rPr>
              <a:t>The forms are the same as </a:t>
            </a:r>
            <a:r>
              <a:rPr lang="en-GB" sz="2000" b="1" dirty="0">
                <a:solidFill>
                  <a:schemeClr val="bg1"/>
                </a:solidFill>
              </a:rPr>
              <a:t>de </a:t>
            </a:r>
            <a:r>
              <a:rPr lang="en-GB" sz="2000" dirty="0">
                <a:solidFill>
                  <a:schemeClr val="bg1"/>
                </a:solidFill>
              </a:rPr>
              <a:t>+ </a:t>
            </a:r>
            <a:r>
              <a:rPr lang="en-GB" sz="2000" b="1" dirty="0">
                <a:solidFill>
                  <a:schemeClr val="bg1"/>
                </a:solidFill>
              </a:rPr>
              <a:t>definite article</a:t>
            </a:r>
            <a:r>
              <a:rPr lang="en-GB" sz="2000" dirty="0">
                <a:solidFill>
                  <a:schemeClr val="bg1"/>
                </a:solidFill>
              </a:rPr>
              <a:t>, but the meaning is different! </a:t>
            </a:r>
          </a:p>
        </p:txBody>
      </p:sp>
      <p:sp>
        <p:nvSpPr>
          <p:cNvPr id="31" name="TextBox 30">
            <a:extLst>
              <a:ext uri="{FF2B5EF4-FFF2-40B4-BE49-F238E27FC236}">
                <a16:creationId xmlns:a16="http://schemas.microsoft.com/office/drawing/2014/main" id="{302A290A-5087-4331-93EE-9EA81F21735D}"/>
              </a:ext>
            </a:extLst>
          </p:cNvPr>
          <p:cNvSpPr txBox="1"/>
          <p:nvPr/>
        </p:nvSpPr>
        <p:spPr>
          <a:xfrm>
            <a:off x="10086933" y="5145988"/>
            <a:ext cx="1947320" cy="1123712"/>
          </a:xfrm>
          <a:prstGeom prst="wedgeRoundRectCallout">
            <a:avLst>
              <a:gd name="adj1" fmla="val -55605"/>
              <a:gd name="adj2" fmla="val -23590"/>
              <a:gd name="adj3" fmla="val 16667"/>
            </a:avLst>
          </a:prstGeom>
          <a:solidFill>
            <a:srgbClr val="115076"/>
          </a:solidFill>
          <a:ln>
            <a:solidFill>
              <a:srgbClr val="E65D00"/>
            </a:solidFill>
          </a:ln>
        </p:spPr>
        <p:txBody>
          <a:bodyPr wrap="square" lIns="0" rIns="0" rtlCol="0" anchor="ctr">
            <a:spAutoFit/>
          </a:bodyPr>
          <a:lstStyle/>
          <a:p>
            <a:pPr algn="ctr"/>
            <a:r>
              <a:rPr lang="en-GB" sz="2000" dirty="0">
                <a:solidFill>
                  <a:schemeClr val="bg1"/>
                </a:solidFill>
              </a:rPr>
              <a:t>This type of article </a:t>
            </a:r>
            <a:r>
              <a:rPr lang="en-GB" sz="2000" b="1" dirty="0">
                <a:solidFill>
                  <a:schemeClr val="bg1"/>
                </a:solidFill>
              </a:rPr>
              <a:t>doesn’t exist </a:t>
            </a:r>
            <a:r>
              <a:rPr lang="en-GB" sz="2000" dirty="0">
                <a:solidFill>
                  <a:schemeClr val="bg1"/>
                </a:solidFill>
              </a:rPr>
              <a:t>in English!</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
                                            <p:txEl>
                                              <p:pRg st="11" end="11"/>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2"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Il achète combien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80000" y="1296000"/>
            <a:ext cx="2912222" cy="3785652"/>
          </a:xfrm>
          <a:prstGeom prst="rect">
            <a:avLst/>
          </a:prstGeom>
          <a:noFill/>
        </p:spPr>
        <p:txBody>
          <a:bodyPr wrap="square" rtlCol="0">
            <a:spAutoFit/>
          </a:bodyPr>
          <a:lstStyle/>
          <a:p>
            <a:pPr lvl="0">
              <a:defRPr/>
            </a:pPr>
            <a:r>
              <a:rPr lang="fr-FR" sz="2400" dirty="0">
                <a:solidFill>
                  <a:srgbClr val="4472C4">
                    <a:lumMod val="50000"/>
                  </a:srgbClr>
                </a:solidFill>
              </a:rPr>
              <a:t>Romain fait les courses dans des magasins spécialistes.</a:t>
            </a:r>
          </a:p>
          <a:p>
            <a:pPr lvl="0">
              <a:defRPr/>
            </a:pPr>
            <a:endParaRPr lang="fr-FR" sz="2400" dirty="0">
              <a:solidFill>
                <a:srgbClr val="4472C4">
                  <a:lumMod val="50000"/>
                </a:srgbClr>
              </a:solidFill>
            </a:endParaRPr>
          </a:p>
          <a:p>
            <a:pPr lvl="0">
              <a:defRPr/>
            </a:pPr>
            <a:r>
              <a:rPr lang="fr-FR" sz="2400" dirty="0">
                <a:solidFill>
                  <a:srgbClr val="4472C4">
                    <a:lumMod val="50000"/>
                  </a:srgbClr>
                </a:solidFill>
              </a:rPr>
              <a:t>Il achète des produits </a:t>
            </a:r>
            <a:r>
              <a:rPr lang="fr-FR" sz="2400" u="sng" dirty="0">
                <a:solidFill>
                  <a:srgbClr val="4472C4">
                    <a:lumMod val="50000"/>
                  </a:srgbClr>
                </a:solidFill>
              </a:rPr>
              <a:t>entiers</a:t>
            </a:r>
            <a:r>
              <a:rPr lang="fr-FR" sz="2400" dirty="0">
                <a:solidFill>
                  <a:srgbClr val="4472C4">
                    <a:lumMod val="50000"/>
                  </a:srgbClr>
                </a:solidFill>
              </a:rPr>
              <a:t>*, ou des portions ?</a:t>
            </a:r>
          </a:p>
          <a:p>
            <a:pPr lvl="0">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lang="fr-FR" sz="2400" dirty="0">
                <a:solidFill>
                  <a:srgbClr val="4472C4">
                    <a:lumMod val="50000"/>
                  </a:srgbClr>
                </a:solidFill>
                <a:latin typeface="Century Gothic" panose="020F0302020204030204"/>
              </a:rPr>
              <a:t>Écris </a:t>
            </a:r>
            <a:r>
              <a:rPr lang="fr-FR" sz="2400" b="1" dirty="0">
                <a:solidFill>
                  <a:srgbClr val="4472C4">
                    <a:lumMod val="50000"/>
                  </a:srgbClr>
                </a:solidFill>
                <a:latin typeface="Century Gothic" panose="020F0302020204030204"/>
              </a:rPr>
              <a:t>a</a:t>
            </a:r>
            <a:r>
              <a:rPr lang="fr-FR" sz="2400" dirty="0">
                <a:solidFill>
                  <a:srgbClr val="4472C4">
                    <a:lumMod val="50000"/>
                  </a:srgbClr>
                </a:solidFill>
                <a:latin typeface="Century Gothic" panose="020F0302020204030204"/>
              </a:rPr>
              <a:t> ou </a:t>
            </a:r>
            <a:r>
              <a:rPr lang="fr-FR" sz="2400" b="1" dirty="0">
                <a:solidFill>
                  <a:srgbClr val="4472C4">
                    <a:lumMod val="50000"/>
                  </a:srgbClr>
                </a:solidFill>
                <a:latin typeface="Century Gothic" panose="020F0302020204030204"/>
              </a:rPr>
              <a:t>b</a:t>
            </a:r>
            <a:r>
              <a:rPr lang="fr-FR"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4" name="Table 6">
            <a:extLst>
              <a:ext uri="{FF2B5EF4-FFF2-40B4-BE49-F238E27FC236}">
                <a16:creationId xmlns:a16="http://schemas.microsoft.com/office/drawing/2014/main" id="{E5DBFC41-AC06-4E64-9102-5A8472E546DF}"/>
              </a:ext>
            </a:extLst>
          </p:cNvPr>
          <p:cNvGraphicFramePr>
            <a:graphicFrameLocks noGrp="1"/>
          </p:cNvGraphicFramePr>
          <p:nvPr>
            <p:extLst>
              <p:ext uri="{D42A27DB-BD31-4B8C-83A1-F6EECF244321}">
                <p14:modId xmlns:p14="http://schemas.microsoft.com/office/powerpoint/2010/main" val="1643668984"/>
              </p:ext>
            </p:extLst>
          </p:nvPr>
        </p:nvGraphicFramePr>
        <p:xfrm>
          <a:off x="3232111" y="1308873"/>
          <a:ext cx="4320000" cy="4817067"/>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val="1153431983"/>
                  </a:ext>
                </a:extLst>
              </a:tr>
              <a:tr h="108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108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108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108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graphicFrame>
        <p:nvGraphicFramePr>
          <p:cNvPr id="35" name="Table 6">
            <a:extLst>
              <a:ext uri="{FF2B5EF4-FFF2-40B4-BE49-F238E27FC236}">
                <a16:creationId xmlns:a16="http://schemas.microsoft.com/office/drawing/2014/main" id="{0B624C47-D716-40FF-9661-8F825D106665}"/>
              </a:ext>
            </a:extLst>
          </p:cNvPr>
          <p:cNvGraphicFramePr>
            <a:graphicFrameLocks noGrp="1"/>
          </p:cNvGraphicFramePr>
          <p:nvPr>
            <p:extLst>
              <p:ext uri="{D42A27DB-BD31-4B8C-83A1-F6EECF244321}">
                <p14:modId xmlns:p14="http://schemas.microsoft.com/office/powerpoint/2010/main" val="403938975"/>
              </p:ext>
            </p:extLst>
          </p:nvPr>
        </p:nvGraphicFramePr>
        <p:xfrm>
          <a:off x="7692001" y="1295999"/>
          <a:ext cx="4320000" cy="4817067"/>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val="1153431983"/>
                  </a:ext>
                </a:extLst>
              </a:tr>
              <a:tr h="108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108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108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108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36" name="Action Button: Custom 16">
            <a:hlinkClick r:id="" action="ppaction://noaction" highlightClick="1">
              <a:snd r:embed="rId4" name="1.wav"/>
            </a:hlinkClick>
            <a:extLst>
              <a:ext uri="{FF2B5EF4-FFF2-40B4-BE49-F238E27FC236}">
                <a16:creationId xmlns:a16="http://schemas.microsoft.com/office/drawing/2014/main" id="{2488AB4D-60EC-4729-830A-C0B6CBD7B2ED}"/>
              </a:ext>
            </a:extLst>
          </p:cNvPr>
          <p:cNvSpPr/>
          <p:nvPr/>
        </p:nvSpPr>
        <p:spPr>
          <a:xfrm>
            <a:off x="3319325" y="201116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5" name="2.wav"/>
            </a:hlinkClick>
            <a:extLst>
              <a:ext uri="{FF2B5EF4-FFF2-40B4-BE49-F238E27FC236}">
                <a16:creationId xmlns:a16="http://schemas.microsoft.com/office/drawing/2014/main" id="{9EF4A1FB-8266-40DD-8A26-1CA2436F7A67}"/>
              </a:ext>
            </a:extLst>
          </p:cNvPr>
          <p:cNvSpPr/>
          <p:nvPr/>
        </p:nvSpPr>
        <p:spPr>
          <a:xfrm>
            <a:off x="3319325" y="3109695"/>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6" name="3.wav"/>
            </a:hlinkClick>
            <a:extLst>
              <a:ext uri="{FF2B5EF4-FFF2-40B4-BE49-F238E27FC236}">
                <a16:creationId xmlns:a16="http://schemas.microsoft.com/office/drawing/2014/main" id="{6A322F1F-F5C4-4797-801E-CA3331BB4DE4}"/>
              </a:ext>
            </a:extLst>
          </p:cNvPr>
          <p:cNvSpPr/>
          <p:nvPr/>
        </p:nvSpPr>
        <p:spPr>
          <a:xfrm>
            <a:off x="3319325" y="420822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7" name="4.wav"/>
            </a:hlinkClick>
            <a:extLst>
              <a:ext uri="{FF2B5EF4-FFF2-40B4-BE49-F238E27FC236}">
                <a16:creationId xmlns:a16="http://schemas.microsoft.com/office/drawing/2014/main" id="{6A523BEF-9BE8-4F28-8737-E116676F91AD}"/>
              </a:ext>
            </a:extLst>
          </p:cNvPr>
          <p:cNvSpPr/>
          <p:nvPr/>
        </p:nvSpPr>
        <p:spPr>
          <a:xfrm>
            <a:off x="3319325" y="530674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8" name="5.wav"/>
            </a:hlinkClick>
            <a:extLst>
              <a:ext uri="{FF2B5EF4-FFF2-40B4-BE49-F238E27FC236}">
                <a16:creationId xmlns:a16="http://schemas.microsoft.com/office/drawing/2014/main" id="{3B34F6C2-C3D4-4CE4-BFF0-8E083BEE790D}"/>
              </a:ext>
            </a:extLst>
          </p:cNvPr>
          <p:cNvSpPr/>
          <p:nvPr/>
        </p:nvSpPr>
        <p:spPr>
          <a:xfrm>
            <a:off x="7768201" y="201116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2" name="Action Button: Custom 16">
            <a:hlinkClick r:id="" action="ppaction://noaction" highlightClick="1">
              <a:snd r:embed="rId9" name="au cafe glacier.wav"/>
            </a:hlinkClick>
            <a:extLst>
              <a:ext uri="{FF2B5EF4-FFF2-40B4-BE49-F238E27FC236}">
                <a16:creationId xmlns:a16="http://schemas.microsoft.com/office/drawing/2014/main" id="{43F94813-8BF0-44B3-A2D0-46E0A989FB0A}"/>
              </a:ext>
            </a:extLst>
          </p:cNvPr>
          <p:cNvSpPr/>
          <p:nvPr/>
        </p:nvSpPr>
        <p:spPr>
          <a:xfrm>
            <a:off x="7768201" y="3109695"/>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3" name="Action Button: Custom 16">
            <a:hlinkClick r:id="" action="ppaction://noaction" highlightClick="1">
              <a:snd r:embed="rId10" name="7.wav"/>
            </a:hlinkClick>
            <a:extLst>
              <a:ext uri="{FF2B5EF4-FFF2-40B4-BE49-F238E27FC236}">
                <a16:creationId xmlns:a16="http://schemas.microsoft.com/office/drawing/2014/main" id="{39AF6D04-254B-40F7-9E18-8F1D35BED594}"/>
              </a:ext>
            </a:extLst>
          </p:cNvPr>
          <p:cNvSpPr/>
          <p:nvPr/>
        </p:nvSpPr>
        <p:spPr>
          <a:xfrm>
            <a:off x="7768201" y="420822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4" name="Action Button: Custom 16">
            <a:hlinkClick r:id="" action="ppaction://noaction" highlightClick="1">
              <a:snd r:embed="rId11" name="8.wav"/>
            </a:hlinkClick>
            <a:extLst>
              <a:ext uri="{FF2B5EF4-FFF2-40B4-BE49-F238E27FC236}">
                <a16:creationId xmlns:a16="http://schemas.microsoft.com/office/drawing/2014/main" id="{4D1ECBE7-8F14-47CE-AD03-7A232ACF2899}"/>
              </a:ext>
            </a:extLst>
          </p:cNvPr>
          <p:cNvSpPr/>
          <p:nvPr/>
        </p:nvSpPr>
        <p:spPr>
          <a:xfrm>
            <a:off x="7768201" y="530674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5" name="Picture 44">
            <a:extLst>
              <a:ext uri="{FF2B5EF4-FFF2-40B4-BE49-F238E27FC236}">
                <a16:creationId xmlns:a16="http://schemas.microsoft.com/office/drawing/2014/main" id="{78BA9833-DA64-47E9-B579-876755A0FDF0}"/>
              </a:ext>
            </a:extLst>
          </p:cNvPr>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296250" y="1935506"/>
            <a:ext cx="1146814" cy="900000"/>
          </a:xfrm>
          <a:prstGeom prst="rect">
            <a:avLst/>
          </a:prstGeom>
        </p:spPr>
      </p:pic>
      <p:pic>
        <p:nvPicPr>
          <p:cNvPr id="47" name="Picture 46">
            <a:extLst>
              <a:ext uri="{FF2B5EF4-FFF2-40B4-BE49-F238E27FC236}">
                <a16:creationId xmlns:a16="http://schemas.microsoft.com/office/drawing/2014/main" id="{AED961EB-7E98-4AF3-8A94-143B150165C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48855" y="3239895"/>
            <a:ext cx="1440000" cy="409800"/>
          </a:xfrm>
          <a:prstGeom prst="rect">
            <a:avLst/>
          </a:prstGeom>
        </p:spPr>
      </p:pic>
      <p:pic>
        <p:nvPicPr>
          <p:cNvPr id="53" name="Picture 52">
            <a:extLst>
              <a:ext uri="{FF2B5EF4-FFF2-40B4-BE49-F238E27FC236}">
                <a16:creationId xmlns:a16="http://schemas.microsoft.com/office/drawing/2014/main" id="{2B286247-D40A-4B58-ABDC-DCCCA39AA2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48855" y="4163041"/>
            <a:ext cx="1440000" cy="630360"/>
          </a:xfrm>
          <a:prstGeom prst="rect">
            <a:avLst/>
          </a:prstGeom>
        </p:spPr>
      </p:pic>
      <p:pic>
        <p:nvPicPr>
          <p:cNvPr id="57" name="Picture 56">
            <a:extLst>
              <a:ext uri="{FF2B5EF4-FFF2-40B4-BE49-F238E27FC236}">
                <a16:creationId xmlns:a16="http://schemas.microsoft.com/office/drawing/2014/main" id="{574002C9-A5CA-4A38-8701-1AA5847CA2F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59521" y="4028221"/>
            <a:ext cx="1004641" cy="900000"/>
          </a:xfrm>
          <a:prstGeom prst="rect">
            <a:avLst/>
          </a:prstGeom>
        </p:spPr>
      </p:pic>
      <p:pic>
        <p:nvPicPr>
          <p:cNvPr id="59" name="Picture 58">
            <a:extLst>
              <a:ext uri="{FF2B5EF4-FFF2-40B4-BE49-F238E27FC236}">
                <a16:creationId xmlns:a16="http://schemas.microsoft.com/office/drawing/2014/main" id="{2AC3380F-FB55-4921-9995-54E13C84E23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19200" y="1849522"/>
            <a:ext cx="1201133" cy="900000"/>
          </a:xfrm>
          <a:prstGeom prst="rect">
            <a:avLst/>
          </a:prstGeom>
        </p:spPr>
      </p:pic>
      <p:pic>
        <p:nvPicPr>
          <p:cNvPr id="61" name="Picture 60">
            <a:extLst>
              <a:ext uri="{FF2B5EF4-FFF2-40B4-BE49-F238E27FC236}">
                <a16:creationId xmlns:a16="http://schemas.microsoft.com/office/drawing/2014/main" id="{E94A25BC-1338-4634-A30A-59710CD504E2}"/>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63706" y="1910804"/>
            <a:ext cx="926150" cy="900000"/>
          </a:xfrm>
          <a:prstGeom prst="rect">
            <a:avLst/>
          </a:prstGeom>
        </p:spPr>
      </p:pic>
      <p:pic>
        <p:nvPicPr>
          <p:cNvPr id="63" name="Picture 62">
            <a:extLst>
              <a:ext uri="{FF2B5EF4-FFF2-40B4-BE49-F238E27FC236}">
                <a16:creationId xmlns:a16="http://schemas.microsoft.com/office/drawing/2014/main" id="{E7653BCE-E3E3-46C2-BD4D-54E2E927BCA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939729" y="2944733"/>
            <a:ext cx="364585" cy="900000"/>
          </a:xfrm>
          <a:prstGeom prst="rect">
            <a:avLst/>
          </a:prstGeom>
        </p:spPr>
      </p:pic>
      <p:pic>
        <p:nvPicPr>
          <p:cNvPr id="65" name="Picture 64">
            <a:extLst>
              <a:ext uri="{FF2B5EF4-FFF2-40B4-BE49-F238E27FC236}">
                <a16:creationId xmlns:a16="http://schemas.microsoft.com/office/drawing/2014/main" id="{8DB28D7E-62B6-485E-A685-BC19253BB3F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92272" y="2944733"/>
            <a:ext cx="947368" cy="900000"/>
          </a:xfrm>
          <a:prstGeom prst="rect">
            <a:avLst/>
          </a:prstGeom>
        </p:spPr>
      </p:pic>
      <p:pic>
        <p:nvPicPr>
          <p:cNvPr id="67" name="Picture 66">
            <a:extLst>
              <a:ext uri="{FF2B5EF4-FFF2-40B4-BE49-F238E27FC236}">
                <a16:creationId xmlns:a16="http://schemas.microsoft.com/office/drawing/2014/main" id="{F690182B-0E68-48B6-8FB5-E76415DECBC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89894" y="4019484"/>
            <a:ext cx="1222573" cy="900000"/>
          </a:xfrm>
          <a:prstGeom prst="rect">
            <a:avLst/>
          </a:prstGeom>
        </p:spPr>
      </p:pic>
      <p:pic>
        <p:nvPicPr>
          <p:cNvPr id="69" name="Picture 68">
            <a:extLst>
              <a:ext uri="{FF2B5EF4-FFF2-40B4-BE49-F238E27FC236}">
                <a16:creationId xmlns:a16="http://schemas.microsoft.com/office/drawing/2014/main" id="{E9275A46-A3F9-40F2-B649-057EA955E96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415985" y="3978164"/>
            <a:ext cx="1304348" cy="900000"/>
          </a:xfrm>
          <a:prstGeom prst="rect">
            <a:avLst/>
          </a:prstGeom>
        </p:spPr>
      </p:pic>
      <p:pic>
        <p:nvPicPr>
          <p:cNvPr id="71" name="Picture 70">
            <a:extLst>
              <a:ext uri="{FF2B5EF4-FFF2-40B4-BE49-F238E27FC236}">
                <a16:creationId xmlns:a16="http://schemas.microsoft.com/office/drawing/2014/main" id="{93C900D5-6270-4D9B-BA34-186E9F588C0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81139" y="5105665"/>
            <a:ext cx="908581" cy="900000"/>
          </a:xfrm>
          <a:prstGeom prst="rect">
            <a:avLst/>
          </a:prstGeom>
        </p:spPr>
      </p:pic>
      <p:pic>
        <p:nvPicPr>
          <p:cNvPr id="73" name="Picture 72">
            <a:extLst>
              <a:ext uri="{FF2B5EF4-FFF2-40B4-BE49-F238E27FC236}">
                <a16:creationId xmlns:a16="http://schemas.microsoft.com/office/drawing/2014/main" id="{B5B7F215-08E9-4AA4-8C60-E1F441C8A3B7}"/>
              </a:ext>
            </a:extLst>
          </p:cNvPr>
          <p:cNvPicPr>
            <a:picLocks noChangeAspect="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6187" y="5126747"/>
            <a:ext cx="934256" cy="900000"/>
          </a:xfrm>
          <a:prstGeom prst="rect">
            <a:avLst/>
          </a:prstGeom>
        </p:spPr>
      </p:pic>
      <p:pic>
        <p:nvPicPr>
          <p:cNvPr id="75" name="Picture 74">
            <a:extLst>
              <a:ext uri="{FF2B5EF4-FFF2-40B4-BE49-F238E27FC236}">
                <a16:creationId xmlns:a16="http://schemas.microsoft.com/office/drawing/2014/main" id="{AA3ED027-4C83-4198-95BD-51EF5044366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838641" y="5131925"/>
            <a:ext cx="986802" cy="900000"/>
          </a:xfrm>
          <a:prstGeom prst="rect">
            <a:avLst/>
          </a:prstGeom>
        </p:spPr>
      </p:pic>
      <p:pic>
        <p:nvPicPr>
          <p:cNvPr id="77" name="Picture 76">
            <a:extLst>
              <a:ext uri="{FF2B5EF4-FFF2-40B4-BE49-F238E27FC236}">
                <a16:creationId xmlns:a16="http://schemas.microsoft.com/office/drawing/2014/main" id="{BE2C51F9-2C6F-47C1-A3E3-42466CA71D7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415985" y="5131925"/>
            <a:ext cx="1355422" cy="900000"/>
          </a:xfrm>
          <a:prstGeom prst="rect">
            <a:avLst/>
          </a:prstGeom>
        </p:spPr>
      </p:pic>
      <p:pic>
        <p:nvPicPr>
          <p:cNvPr id="79" name="Picture 78">
            <a:extLst>
              <a:ext uri="{FF2B5EF4-FFF2-40B4-BE49-F238E27FC236}">
                <a16:creationId xmlns:a16="http://schemas.microsoft.com/office/drawing/2014/main" id="{794E5C70-0F49-49DF-8363-8BC4C2157F8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0593" y="5036747"/>
            <a:ext cx="1080000" cy="1080000"/>
          </a:xfrm>
          <a:prstGeom prst="rect">
            <a:avLst/>
          </a:prstGeom>
        </p:spPr>
      </p:pic>
      <p:pic>
        <p:nvPicPr>
          <p:cNvPr id="1026" name="Picture 2" descr="Free Shopping Basket Cliparts, Download Free Clip Art, Free Clip ...">
            <a:extLst>
              <a:ext uri="{FF2B5EF4-FFF2-40B4-BE49-F238E27FC236}">
                <a16:creationId xmlns:a16="http://schemas.microsoft.com/office/drawing/2014/main" id="{6CBDC9FE-CB34-40E4-B409-2EA862ADBE2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636111" y="5393066"/>
            <a:ext cx="839000" cy="720000"/>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Rounded Corners 79">
            <a:extLst>
              <a:ext uri="{FF2B5EF4-FFF2-40B4-BE49-F238E27FC236}">
                <a16:creationId xmlns:a16="http://schemas.microsoft.com/office/drawing/2014/main" id="{06092311-6C8E-49FC-9DF7-CB3E5400C9DA}"/>
              </a:ext>
            </a:extLst>
          </p:cNvPr>
          <p:cNvSpPr/>
          <p:nvPr/>
        </p:nvSpPr>
        <p:spPr>
          <a:xfrm>
            <a:off x="3975320" y="1820804"/>
            <a:ext cx="1800000" cy="1080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Rounded Corners 82">
            <a:extLst>
              <a:ext uri="{FF2B5EF4-FFF2-40B4-BE49-F238E27FC236}">
                <a16:creationId xmlns:a16="http://schemas.microsoft.com/office/drawing/2014/main" id="{71E7C198-10D1-48BE-99B2-8567F7B561E6}"/>
              </a:ext>
            </a:extLst>
          </p:cNvPr>
          <p:cNvSpPr/>
          <p:nvPr/>
        </p:nvSpPr>
        <p:spPr>
          <a:xfrm>
            <a:off x="5758760" y="2869254"/>
            <a:ext cx="1800000" cy="1080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Rounded Corners 83">
            <a:extLst>
              <a:ext uri="{FF2B5EF4-FFF2-40B4-BE49-F238E27FC236}">
                <a16:creationId xmlns:a16="http://schemas.microsoft.com/office/drawing/2014/main" id="{794ADB41-EC7A-4168-B64D-D13F144E3837}"/>
              </a:ext>
            </a:extLst>
          </p:cNvPr>
          <p:cNvSpPr/>
          <p:nvPr/>
        </p:nvSpPr>
        <p:spPr>
          <a:xfrm>
            <a:off x="3965408" y="3940723"/>
            <a:ext cx="1800000" cy="1080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Rounded Corners 84">
            <a:extLst>
              <a:ext uri="{FF2B5EF4-FFF2-40B4-BE49-F238E27FC236}">
                <a16:creationId xmlns:a16="http://schemas.microsoft.com/office/drawing/2014/main" id="{04B698D9-F88A-4C5D-A756-B2704C1D7938}"/>
              </a:ext>
            </a:extLst>
          </p:cNvPr>
          <p:cNvSpPr/>
          <p:nvPr/>
        </p:nvSpPr>
        <p:spPr>
          <a:xfrm>
            <a:off x="5752111" y="5033331"/>
            <a:ext cx="1800000" cy="1080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Rounded Corners 85">
            <a:extLst>
              <a:ext uri="{FF2B5EF4-FFF2-40B4-BE49-F238E27FC236}">
                <a16:creationId xmlns:a16="http://schemas.microsoft.com/office/drawing/2014/main" id="{E7FF7928-0869-4FE2-8EC8-DB7A5DCFC522}"/>
              </a:ext>
            </a:extLst>
          </p:cNvPr>
          <p:cNvSpPr/>
          <p:nvPr/>
        </p:nvSpPr>
        <p:spPr>
          <a:xfrm>
            <a:off x="8426781" y="1789254"/>
            <a:ext cx="1800000" cy="1080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Rounded Corners 86">
            <a:extLst>
              <a:ext uri="{FF2B5EF4-FFF2-40B4-BE49-F238E27FC236}">
                <a16:creationId xmlns:a16="http://schemas.microsoft.com/office/drawing/2014/main" id="{CFAA4599-6D77-4C4F-BC0A-B2BDA330AE00}"/>
              </a:ext>
            </a:extLst>
          </p:cNvPr>
          <p:cNvSpPr/>
          <p:nvPr/>
        </p:nvSpPr>
        <p:spPr>
          <a:xfrm>
            <a:off x="8432042" y="2882623"/>
            <a:ext cx="1800000" cy="1080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Rounded Corners 87">
            <a:extLst>
              <a:ext uri="{FF2B5EF4-FFF2-40B4-BE49-F238E27FC236}">
                <a16:creationId xmlns:a16="http://schemas.microsoft.com/office/drawing/2014/main" id="{2ADDC8F0-480D-470E-BEFC-41F5DA3146E2}"/>
              </a:ext>
            </a:extLst>
          </p:cNvPr>
          <p:cNvSpPr/>
          <p:nvPr/>
        </p:nvSpPr>
        <p:spPr>
          <a:xfrm>
            <a:off x="8423712" y="3940723"/>
            <a:ext cx="1800000" cy="1080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Rounded Corners 88">
            <a:extLst>
              <a:ext uri="{FF2B5EF4-FFF2-40B4-BE49-F238E27FC236}">
                <a16:creationId xmlns:a16="http://schemas.microsoft.com/office/drawing/2014/main" id="{7177CE48-B8C3-4B7D-8DAB-99BA0C8B97CB}"/>
              </a:ext>
            </a:extLst>
          </p:cNvPr>
          <p:cNvSpPr/>
          <p:nvPr/>
        </p:nvSpPr>
        <p:spPr>
          <a:xfrm>
            <a:off x="10209784" y="5015665"/>
            <a:ext cx="1800000" cy="1080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Cedar Plank Salmon Clip Art">
            <a:extLst>
              <a:ext uri="{FF2B5EF4-FFF2-40B4-BE49-F238E27FC236}">
                <a16:creationId xmlns:a16="http://schemas.microsoft.com/office/drawing/2014/main" id="{56F57A84-6CE5-4A49-91F8-F774084BB48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906148" y="3066810"/>
            <a:ext cx="1582142" cy="6848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eese, Wheel, Dairy, Food, Slice, Orange Food">
            <a:extLst>
              <a:ext uri="{FF2B5EF4-FFF2-40B4-BE49-F238E27FC236}">
                <a16:creationId xmlns:a16="http://schemas.microsoft.com/office/drawing/2014/main" id="{3DF36B9A-15E0-496C-A023-4B997ED321C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923765" y="1986274"/>
            <a:ext cx="1469990" cy="7778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2D6DF1-5DF5-4FDA-9980-6E091CE13DF9}"/>
              </a:ext>
            </a:extLst>
          </p:cNvPr>
          <p:cNvSpPr txBox="1"/>
          <p:nvPr/>
        </p:nvSpPr>
        <p:spPr>
          <a:xfrm>
            <a:off x="7079974" y="221057"/>
            <a:ext cx="2456453" cy="783193"/>
          </a:xfrm>
          <a:prstGeom prst="wedgeRoundRectCallout">
            <a:avLst/>
          </a:prstGeom>
          <a:solidFill>
            <a:srgbClr val="115076"/>
          </a:solidFill>
          <a:ln>
            <a:solidFill>
              <a:srgbClr val="E65D00"/>
            </a:solidFill>
          </a:ln>
        </p:spPr>
        <p:txBody>
          <a:bodyPr wrap="none" rtlCol="0">
            <a:spAutoFit/>
          </a:bodyPr>
          <a:lstStyle/>
          <a:p>
            <a:pPr algn="ctr"/>
            <a:r>
              <a:rPr lang="en-GB" sz="2000" b="1">
                <a:solidFill>
                  <a:schemeClr val="bg1"/>
                </a:solidFill>
              </a:rPr>
              <a:t>* le </a:t>
            </a:r>
            <a:r>
              <a:rPr lang="en-GB" sz="2000" b="1" dirty="0" err="1">
                <a:solidFill>
                  <a:schemeClr val="bg1"/>
                </a:solidFill>
              </a:rPr>
              <a:t>produit</a:t>
            </a:r>
            <a:r>
              <a:rPr lang="en-GB" sz="2000" b="1" dirty="0">
                <a:solidFill>
                  <a:schemeClr val="bg1"/>
                </a:solidFill>
              </a:rPr>
              <a:t> </a:t>
            </a:r>
            <a:r>
              <a:rPr lang="en-GB" sz="2000" b="1" dirty="0" err="1">
                <a:solidFill>
                  <a:schemeClr val="bg1"/>
                </a:solidFill>
              </a:rPr>
              <a:t>entier</a:t>
            </a:r>
            <a:r>
              <a:rPr lang="en-GB" sz="2000" b="1" dirty="0">
                <a:solidFill>
                  <a:schemeClr val="bg1"/>
                </a:solidFill>
              </a:rPr>
              <a:t> </a:t>
            </a:r>
          </a:p>
          <a:p>
            <a:r>
              <a:rPr lang="en-GB" sz="2000" dirty="0">
                <a:solidFill>
                  <a:schemeClr val="bg1"/>
                </a:solidFill>
              </a:rPr>
              <a:t>= whole product</a:t>
            </a:r>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3" grpId="0" animBg="1"/>
      <p:bldP spid="84" grpId="0" animBg="1"/>
      <p:bldP spid="85" grpId="0" animBg="1"/>
      <p:bldP spid="86" grpId="0" animBg="1"/>
      <p:bldP spid="87" grpId="0" animBg="1"/>
      <p:bldP spid="88" grpId="0" animBg="1"/>
      <p:bldP spid="8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 </a:t>
            </a:r>
            <a:r>
              <a:rPr lang="en-GB" sz="3600" b="1" dirty="0" err="1">
                <a:solidFill>
                  <a:schemeClr val="bg1"/>
                </a:solidFill>
              </a:rPr>
              <a:t>mangé</a:t>
            </a:r>
            <a:r>
              <a:rPr lang="en-GB" sz="3600" b="1" dirty="0">
                <a:solidFill>
                  <a:schemeClr val="bg1"/>
                </a:solidFill>
              </a:rPr>
              <a: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bien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Qui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mangé</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quoi ?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les phrases.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04A3F24E-59B1-4FF7-AF32-00CFFC231F82}"/>
              </a:ext>
            </a:extLst>
          </p:cNvPr>
          <p:cNvSpPr/>
          <p:nvPr/>
        </p:nvSpPr>
        <p:spPr>
          <a:xfrm>
            <a:off x="3724050" y="1989000"/>
            <a:ext cx="818587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150000"/>
              </a:lnSpc>
              <a:defRPr/>
            </a:pPr>
            <a:r>
              <a:rPr lang="fr-FR" sz="2000" dirty="0">
                <a:solidFill>
                  <a:srgbClr val="115076"/>
                </a:solidFill>
              </a:rPr>
              <a:t>Noura a cherché du </a:t>
            </a:r>
            <a:r>
              <a:rPr lang="fr-FR" sz="2000" b="1" dirty="0">
                <a:solidFill>
                  <a:srgbClr val="115076"/>
                </a:solidFill>
              </a:rPr>
              <a:t>[1]</a:t>
            </a:r>
            <a:r>
              <a:rPr lang="fr-FR" sz="2000" dirty="0">
                <a:solidFill>
                  <a:srgbClr val="115076"/>
                </a:solidFill>
              </a:rPr>
              <a:t> </a:t>
            </a:r>
            <a:r>
              <a:rPr lang="fr-FR" sz="2000" b="1" dirty="0">
                <a:solidFill>
                  <a:srgbClr val="E65D00"/>
                </a:solidFill>
              </a:rPr>
              <a:t>gâteau (m) / glace </a:t>
            </a:r>
            <a:r>
              <a:rPr lang="fr-FR" sz="2000" dirty="0">
                <a:solidFill>
                  <a:srgbClr val="115076"/>
                </a:solidFill>
              </a:rPr>
              <a:t>au marché. </a:t>
            </a:r>
          </a:p>
          <a:p>
            <a:pPr lvl="0">
              <a:lnSpc>
                <a:spcPct val="150000"/>
              </a:lnSpc>
              <a:defRPr/>
            </a:pPr>
            <a:r>
              <a:rPr lang="fr-FR" sz="2000" dirty="0">
                <a:solidFill>
                  <a:srgbClr val="115076"/>
                </a:solidFill>
              </a:rPr>
              <a:t>Elle a trouvé du </a:t>
            </a:r>
            <a:r>
              <a:rPr lang="fr-FR" sz="2000" b="1" dirty="0">
                <a:solidFill>
                  <a:srgbClr val="115076"/>
                </a:solidFill>
              </a:rPr>
              <a:t>[2]</a:t>
            </a:r>
            <a:r>
              <a:rPr lang="fr-FR" sz="2000" dirty="0">
                <a:solidFill>
                  <a:srgbClr val="115076"/>
                </a:solidFill>
              </a:rPr>
              <a:t> </a:t>
            </a:r>
            <a:r>
              <a:rPr lang="fr-FR" sz="2000" b="1" dirty="0">
                <a:solidFill>
                  <a:srgbClr val="E65D00"/>
                </a:solidFill>
              </a:rPr>
              <a:t>emmental</a:t>
            </a:r>
            <a:r>
              <a:rPr lang="fr-FR" sz="2000" dirty="0">
                <a:solidFill>
                  <a:srgbClr val="E65D00"/>
                </a:solidFill>
              </a:rPr>
              <a:t> </a:t>
            </a:r>
            <a:r>
              <a:rPr lang="fr-FR" sz="2000" b="1" dirty="0">
                <a:solidFill>
                  <a:srgbClr val="E65D00"/>
                </a:solidFill>
              </a:rPr>
              <a:t>/ fromage</a:t>
            </a:r>
            <a:r>
              <a:rPr lang="fr-FR" sz="2000" dirty="0">
                <a:solidFill>
                  <a:srgbClr val="E65D00"/>
                </a:solidFill>
              </a:rPr>
              <a:t> </a:t>
            </a:r>
            <a:r>
              <a:rPr lang="fr-FR" sz="2000" dirty="0">
                <a:solidFill>
                  <a:srgbClr val="115076"/>
                </a:solidFill>
              </a:rPr>
              <a:t>suisse. Elle a emporté du </a:t>
            </a:r>
            <a:r>
              <a:rPr lang="fr-FR" sz="2000" b="1" dirty="0">
                <a:solidFill>
                  <a:srgbClr val="115076"/>
                </a:solidFill>
              </a:rPr>
              <a:t>[3] </a:t>
            </a:r>
            <a:r>
              <a:rPr lang="fr-FR" sz="2000" b="1" dirty="0">
                <a:solidFill>
                  <a:srgbClr val="E65D00"/>
                </a:solidFill>
              </a:rPr>
              <a:t>pain</a:t>
            </a:r>
            <a:r>
              <a:rPr lang="fr-FR" sz="2000" dirty="0">
                <a:solidFill>
                  <a:srgbClr val="E65D00"/>
                </a:solidFill>
              </a:rPr>
              <a:t> </a:t>
            </a:r>
            <a:r>
              <a:rPr lang="fr-FR" sz="2000" b="1" dirty="0">
                <a:solidFill>
                  <a:srgbClr val="E65D00"/>
                </a:solidFill>
              </a:rPr>
              <a:t>/ Orangina (f) </a:t>
            </a:r>
            <a:r>
              <a:rPr lang="fr-FR" sz="2000" dirty="0">
                <a:solidFill>
                  <a:srgbClr val="115076"/>
                </a:solidFill>
              </a:rPr>
              <a:t>au parc pour faire un pique-nique. Elle a acheté de l’ </a:t>
            </a:r>
            <a:r>
              <a:rPr lang="fr-FR" sz="2000" b="1" dirty="0">
                <a:solidFill>
                  <a:srgbClr val="115076"/>
                </a:solidFill>
              </a:rPr>
              <a:t>[4] </a:t>
            </a:r>
            <a:r>
              <a:rPr lang="fr-FR" sz="2000" b="1" dirty="0">
                <a:solidFill>
                  <a:srgbClr val="E65D00"/>
                </a:solidFill>
              </a:rPr>
              <a:t>poisson</a:t>
            </a:r>
            <a:r>
              <a:rPr lang="fr-FR" sz="2000" dirty="0">
                <a:solidFill>
                  <a:srgbClr val="E65D00"/>
                </a:solidFill>
              </a:rPr>
              <a:t> </a:t>
            </a:r>
            <a:r>
              <a:rPr lang="fr-FR" sz="2000" b="1" dirty="0">
                <a:solidFill>
                  <a:srgbClr val="E65D00"/>
                </a:solidFill>
              </a:rPr>
              <a:t>/ eau </a:t>
            </a:r>
            <a:r>
              <a:rPr lang="fr-FR" sz="2000" dirty="0">
                <a:solidFill>
                  <a:srgbClr val="115076"/>
                </a:solidFill>
              </a:rPr>
              <a:t>aussi. Au dîner, Amandine a mangé du </a:t>
            </a:r>
            <a:r>
              <a:rPr lang="fr-FR" sz="2000" b="1" dirty="0">
                <a:solidFill>
                  <a:srgbClr val="115076"/>
                </a:solidFill>
              </a:rPr>
              <a:t>[5] </a:t>
            </a:r>
            <a:r>
              <a:rPr lang="fr-FR" sz="2000" b="1" dirty="0">
                <a:solidFill>
                  <a:srgbClr val="E65D00"/>
                </a:solidFill>
              </a:rPr>
              <a:t>poisson</a:t>
            </a:r>
            <a:r>
              <a:rPr lang="fr-FR" sz="2000" dirty="0">
                <a:solidFill>
                  <a:srgbClr val="E65D00"/>
                </a:solidFill>
              </a:rPr>
              <a:t> </a:t>
            </a:r>
            <a:r>
              <a:rPr lang="fr-FR" sz="2000" b="1" dirty="0">
                <a:solidFill>
                  <a:srgbClr val="E65D00"/>
                </a:solidFill>
              </a:rPr>
              <a:t>/ aubergine </a:t>
            </a:r>
            <a:r>
              <a:rPr lang="fr-FR" sz="2000" dirty="0">
                <a:solidFill>
                  <a:srgbClr val="115076"/>
                </a:solidFill>
              </a:rPr>
              <a:t>dans un restaurant. Pour le dessert, elle a partagé de la </a:t>
            </a:r>
            <a:r>
              <a:rPr lang="fr-FR" sz="2000" b="1" dirty="0">
                <a:solidFill>
                  <a:srgbClr val="115076"/>
                </a:solidFill>
              </a:rPr>
              <a:t>[6] </a:t>
            </a:r>
            <a:r>
              <a:rPr lang="fr-FR" sz="2000" b="1" dirty="0">
                <a:solidFill>
                  <a:srgbClr val="E65D00"/>
                </a:solidFill>
              </a:rPr>
              <a:t>fruit / glace </a:t>
            </a:r>
            <a:r>
              <a:rPr lang="fr-FR" sz="2000" dirty="0">
                <a:solidFill>
                  <a:srgbClr val="115076"/>
                </a:solidFill>
              </a:rPr>
              <a:t>avec Bilal. À la maison, Amir a préparé un plat avec de l’ </a:t>
            </a:r>
            <a:r>
              <a:rPr lang="fr-FR" sz="2000" b="1" dirty="0">
                <a:solidFill>
                  <a:srgbClr val="115076"/>
                </a:solidFill>
              </a:rPr>
              <a:t>[7] </a:t>
            </a:r>
            <a:r>
              <a:rPr lang="fr-FR" sz="2000" b="1" dirty="0">
                <a:solidFill>
                  <a:srgbClr val="E65D00"/>
                </a:solidFill>
              </a:rPr>
              <a:t>aubergine (f)   / fromage</a:t>
            </a:r>
            <a:r>
              <a:rPr lang="fr-FR" sz="2000" dirty="0">
                <a:solidFill>
                  <a:srgbClr val="115076"/>
                </a:solidFill>
              </a:rPr>
              <a:t>. Il a utilisé de l’ </a:t>
            </a:r>
            <a:r>
              <a:rPr lang="fr-FR" sz="2000" b="1" dirty="0">
                <a:solidFill>
                  <a:srgbClr val="115076"/>
                </a:solidFill>
              </a:rPr>
              <a:t>[8] </a:t>
            </a:r>
            <a:r>
              <a:rPr lang="fr-FR" sz="2000" b="1" dirty="0">
                <a:solidFill>
                  <a:srgbClr val="E65D00"/>
                </a:solidFill>
              </a:rPr>
              <a:t>pain / emmental (m) </a:t>
            </a:r>
            <a:r>
              <a:rPr lang="fr-FR" sz="2000" dirty="0">
                <a:solidFill>
                  <a:srgbClr val="115076"/>
                </a:solidFill>
              </a:rPr>
              <a:t>dans la recette.</a:t>
            </a:r>
          </a:p>
          <a:p>
            <a:pPr lvl="0">
              <a:defRPr/>
            </a:pPr>
            <a:endParaRPr lang="fr-FR" sz="2000" dirty="0">
              <a:solidFill>
                <a:srgbClr val="115076"/>
              </a:solidFill>
            </a:endParaRPr>
          </a:p>
        </p:txBody>
      </p:sp>
      <p:pic>
        <p:nvPicPr>
          <p:cNvPr id="3" name="Picture 2">
            <a:extLst>
              <a:ext uri="{FF2B5EF4-FFF2-40B4-BE49-F238E27FC236}">
                <a16:creationId xmlns:a16="http://schemas.microsoft.com/office/drawing/2014/main" id="{A87F4103-9BD0-4707-A2EA-8EC3E8665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971" y="1989000"/>
            <a:ext cx="1440000" cy="1440000"/>
          </a:xfrm>
          <a:prstGeom prst="rect">
            <a:avLst/>
          </a:prstGeom>
        </p:spPr>
      </p:pic>
      <p:pic>
        <p:nvPicPr>
          <p:cNvPr id="28" name="Picture 27">
            <a:extLst>
              <a:ext uri="{FF2B5EF4-FFF2-40B4-BE49-F238E27FC236}">
                <a16:creationId xmlns:a16="http://schemas.microsoft.com/office/drawing/2014/main" id="{5E0273BB-3C9C-4B7B-99DE-975198C322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9336" y="1989000"/>
            <a:ext cx="1440000" cy="1440000"/>
          </a:xfrm>
          <a:prstGeom prst="rect">
            <a:avLst/>
          </a:prstGeom>
        </p:spPr>
      </p:pic>
      <p:pic>
        <p:nvPicPr>
          <p:cNvPr id="30" name="Picture 29">
            <a:extLst>
              <a:ext uri="{FF2B5EF4-FFF2-40B4-BE49-F238E27FC236}">
                <a16:creationId xmlns:a16="http://schemas.microsoft.com/office/drawing/2014/main" id="{8D013CC5-4101-460C-AC18-74F432E2C9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1957" y="2940335"/>
            <a:ext cx="1440000" cy="1440000"/>
          </a:xfrm>
          <a:prstGeom prst="rect">
            <a:avLst/>
          </a:prstGeom>
        </p:spPr>
      </p:pic>
      <p:pic>
        <p:nvPicPr>
          <p:cNvPr id="32" name="Picture 31">
            <a:extLst>
              <a:ext uri="{FF2B5EF4-FFF2-40B4-BE49-F238E27FC236}">
                <a16:creationId xmlns:a16="http://schemas.microsoft.com/office/drawing/2014/main" id="{887B2BD8-9B05-48E4-B296-42508BD1C1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864" y="2940512"/>
            <a:ext cx="1440000" cy="1440000"/>
          </a:xfrm>
          <a:prstGeom prst="rect">
            <a:avLst/>
          </a:prstGeom>
        </p:spPr>
      </p:pic>
      <p:pic>
        <p:nvPicPr>
          <p:cNvPr id="1026" name="Picture 2" descr="plate clipart - Clip Art Library">
            <a:extLst>
              <a:ext uri="{FF2B5EF4-FFF2-40B4-BE49-F238E27FC236}">
                <a16:creationId xmlns:a16="http://schemas.microsoft.com/office/drawing/2014/main" id="{FFF0BC18-ED18-48BE-99B8-DD9214B9A1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552" y="4791670"/>
            <a:ext cx="1597634"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Png Question Mark Clipart Png Png Image With Transparent ...">
            <a:extLst>
              <a:ext uri="{FF2B5EF4-FFF2-40B4-BE49-F238E27FC236}">
                <a16:creationId xmlns:a16="http://schemas.microsoft.com/office/drawing/2014/main" id="{378794FF-5454-4D11-9C21-F1A09D865CB6}"/>
              </a:ext>
            </a:extLst>
          </p:cNvPr>
          <p:cNvPicPr>
            <a:picLocks noChangeAspect="1" noChangeArrowheads="1"/>
          </p:cNvPicPr>
          <p:nvPr/>
        </p:nvPicPr>
        <p:blipFill>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305285" y="4971670"/>
            <a:ext cx="770167" cy="7200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EE360811-8FBB-4FDB-9C75-BBE4928E525D}"/>
              </a:ext>
            </a:extLst>
          </p:cNvPr>
          <p:cNvSpPr/>
          <p:nvPr/>
        </p:nvSpPr>
        <p:spPr>
          <a:xfrm>
            <a:off x="7145156" y="5282041"/>
            <a:ext cx="828675" cy="409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4D4D6FD4-88A8-4731-BBE8-EC239A0D25ED}"/>
              </a:ext>
            </a:extLst>
          </p:cNvPr>
          <p:cNvSpPr/>
          <p:nvPr/>
        </p:nvSpPr>
        <p:spPr>
          <a:xfrm>
            <a:off x="6133303" y="2490814"/>
            <a:ext cx="1491150" cy="415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E730E90E-E211-41EF-908F-BA1852323245}"/>
              </a:ext>
            </a:extLst>
          </p:cNvPr>
          <p:cNvSpPr/>
          <p:nvPr/>
        </p:nvSpPr>
        <p:spPr>
          <a:xfrm>
            <a:off x="4806717" y="3049185"/>
            <a:ext cx="1743723" cy="34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224A44D1-7748-46FE-AFF3-971B73F69C16}"/>
              </a:ext>
            </a:extLst>
          </p:cNvPr>
          <p:cNvSpPr/>
          <p:nvPr/>
        </p:nvSpPr>
        <p:spPr>
          <a:xfrm>
            <a:off x="5767584" y="3395739"/>
            <a:ext cx="1163991" cy="415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8FDDDA35-2C54-4E0E-A134-0B05937C12EB}"/>
              </a:ext>
            </a:extLst>
          </p:cNvPr>
          <p:cNvSpPr/>
          <p:nvPr/>
        </p:nvSpPr>
        <p:spPr>
          <a:xfrm>
            <a:off x="6550440" y="3872761"/>
            <a:ext cx="1491149" cy="415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C744FE4A-68B5-472B-B145-429327F52328}"/>
              </a:ext>
            </a:extLst>
          </p:cNvPr>
          <p:cNvSpPr/>
          <p:nvPr/>
        </p:nvSpPr>
        <p:spPr>
          <a:xfrm>
            <a:off x="7710000" y="4312135"/>
            <a:ext cx="663178" cy="415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3E4AE186-9AA1-4C97-8336-4AB6B1D1CAF8}"/>
              </a:ext>
            </a:extLst>
          </p:cNvPr>
          <p:cNvSpPr/>
          <p:nvPr/>
        </p:nvSpPr>
        <p:spPr>
          <a:xfrm>
            <a:off x="3800588" y="5275410"/>
            <a:ext cx="1065829" cy="41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FCE137D1-2893-405D-BCB9-0CD1C0CC2B1D}"/>
              </a:ext>
            </a:extLst>
          </p:cNvPr>
          <p:cNvSpPr/>
          <p:nvPr/>
        </p:nvSpPr>
        <p:spPr>
          <a:xfrm>
            <a:off x="8255225" y="2130670"/>
            <a:ext cx="911924" cy="415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398E9E5-2882-4272-8D17-31221371FE08}"/>
              </a:ext>
            </a:extLst>
          </p:cNvPr>
          <p:cNvSpPr/>
          <p:nvPr/>
        </p:nvSpPr>
        <p:spPr>
          <a:xfrm>
            <a:off x="11207931" y="4872009"/>
            <a:ext cx="437607" cy="40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animBg="1"/>
      <p:bldP spid="37" grpId="0" animBg="1"/>
      <p:bldP spid="38" grpId="0" animBg="1"/>
      <p:bldP spid="39" grpId="0" animBg="1"/>
      <p:bldP spid="40" grpId="0" animBg="1"/>
      <p:bldP spid="43" grpId="0" animBg="1"/>
      <p:bldP spid="44"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Ils</a:t>
            </a:r>
            <a:r>
              <a:rPr lang="en-GB" sz="3600" b="1" dirty="0">
                <a:solidFill>
                  <a:schemeClr val="bg1"/>
                </a:solidFill>
              </a:rPr>
              <a:t> </a:t>
            </a:r>
            <a:r>
              <a:rPr lang="en-GB" sz="3600" b="1" dirty="0" err="1">
                <a:solidFill>
                  <a:schemeClr val="bg1"/>
                </a:solidFill>
              </a:rPr>
              <a:t>demandent</a:t>
            </a:r>
            <a:r>
              <a:rPr lang="en-GB" sz="3600" b="1" dirty="0">
                <a:solidFill>
                  <a:schemeClr val="bg1"/>
                </a:solidFill>
              </a:rPr>
              <a: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aide des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touristes</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anglais</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qui </a:t>
            </a:r>
            <a:r>
              <a:rPr lang="en-US" sz="2400" dirty="0">
                <a:solidFill>
                  <a:schemeClr val="accent1">
                    <a:lumMod val="50000"/>
                  </a:schemeClr>
                </a:solidFill>
                <a:latin typeface="Century Gothic" panose="020F0302020204030204"/>
              </a:rPr>
              <a:t>font les courses</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les phrases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pic>
        <p:nvPicPr>
          <p:cNvPr id="5" name="Picture 4">
            <a:extLst>
              <a:ext uri="{FF2B5EF4-FFF2-40B4-BE49-F238E27FC236}">
                <a16:creationId xmlns:a16="http://schemas.microsoft.com/office/drawing/2014/main" id="{3556EC43-FF9A-4F16-943B-EF2ACE6C5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8080" y="1900718"/>
            <a:ext cx="720000" cy="720000"/>
          </a:xfrm>
          <a:prstGeom prst="rect">
            <a:avLst/>
          </a:prstGeom>
        </p:spPr>
      </p:pic>
      <p:pic>
        <p:nvPicPr>
          <p:cNvPr id="2050" name="Picture 2" descr="transparent tourist clipart - Clip Art Library">
            <a:extLst>
              <a:ext uri="{FF2B5EF4-FFF2-40B4-BE49-F238E27FC236}">
                <a16:creationId xmlns:a16="http://schemas.microsoft.com/office/drawing/2014/main" id="{1EA0A0C2-9F3D-4EC7-9BFB-71C2EC52C8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000" y="1900718"/>
            <a:ext cx="676667" cy="720000"/>
          </a:xfrm>
          <a:prstGeom prst="rect">
            <a:avLst/>
          </a:prstGeom>
          <a:noFill/>
          <a:extLst>
            <a:ext uri="{909E8E84-426E-40DD-AFC4-6F175D3DCCD1}">
              <a14:hiddenFill xmlns:a14="http://schemas.microsoft.com/office/drawing/2010/main">
                <a:solidFill>
                  <a:srgbClr val="FFFFFF"/>
                </a:solidFill>
              </a14:hiddenFill>
            </a:ext>
          </a:extLst>
        </p:spPr>
      </p:pic>
      <p:sp>
        <p:nvSpPr>
          <p:cNvPr id="32" name="Speech Bubble: Rectangle with Corners Rounded 31">
            <a:extLst>
              <a:ext uri="{FF2B5EF4-FFF2-40B4-BE49-F238E27FC236}">
                <a16:creationId xmlns:a16="http://schemas.microsoft.com/office/drawing/2014/main" id="{B259324E-771D-40F1-978A-FC7967E435BE}"/>
              </a:ext>
            </a:extLst>
          </p:cNvPr>
          <p:cNvSpPr/>
          <p:nvPr/>
        </p:nvSpPr>
        <p:spPr>
          <a:xfrm>
            <a:off x="977916" y="1893396"/>
            <a:ext cx="5040000" cy="720000"/>
          </a:xfrm>
          <a:prstGeom prst="wedgeRoundRectCallout">
            <a:avLst>
              <a:gd name="adj1" fmla="val -51544"/>
              <a:gd name="adj2" fmla="val -22167"/>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We’re looking for </a:t>
            </a:r>
            <a:r>
              <a:rPr lang="en-US" sz="2000" b="1" dirty="0">
                <a:solidFill>
                  <a:srgbClr val="115076"/>
                </a:solidFill>
              </a:rPr>
              <a:t>some cheese</a:t>
            </a:r>
            <a:r>
              <a:rPr lang="en-US" sz="2000" dirty="0">
                <a:solidFill>
                  <a:srgbClr val="115076"/>
                </a:solidFill>
              </a:rPr>
              <a:t>. How much does </a:t>
            </a:r>
            <a:r>
              <a:rPr lang="en-US" sz="2000" b="1" dirty="0">
                <a:solidFill>
                  <a:srgbClr val="115076"/>
                </a:solidFill>
              </a:rPr>
              <a:t>a (whole) cheese </a:t>
            </a:r>
            <a:r>
              <a:rPr lang="en-US" sz="2000" dirty="0">
                <a:solidFill>
                  <a:srgbClr val="115076"/>
                </a:solidFill>
              </a:rPr>
              <a:t>weigh?</a:t>
            </a:r>
          </a:p>
        </p:txBody>
      </p:sp>
      <p:pic>
        <p:nvPicPr>
          <p:cNvPr id="33" name="Picture 2" descr="transparent tourist clipart - Clip Art Library">
            <a:extLst>
              <a:ext uri="{FF2B5EF4-FFF2-40B4-BE49-F238E27FC236}">
                <a16:creationId xmlns:a16="http://schemas.microsoft.com/office/drawing/2014/main" id="{354FFD84-C528-4620-8B50-63AE99AF9C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000" y="3001591"/>
            <a:ext cx="6766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ransparent tourist clipart - Clip Art Library">
            <a:extLst>
              <a:ext uri="{FF2B5EF4-FFF2-40B4-BE49-F238E27FC236}">
                <a16:creationId xmlns:a16="http://schemas.microsoft.com/office/drawing/2014/main" id="{F43C7561-2E44-49C2-BD13-48DA4830E4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000" y="4041125"/>
            <a:ext cx="6766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ransparent tourist clipart - Clip Art Library">
            <a:extLst>
              <a:ext uri="{FF2B5EF4-FFF2-40B4-BE49-F238E27FC236}">
                <a16:creationId xmlns:a16="http://schemas.microsoft.com/office/drawing/2014/main" id="{295AE864-80AC-4759-8ADD-815BEA98B4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000" y="5112675"/>
            <a:ext cx="676667" cy="720000"/>
          </a:xfrm>
          <a:prstGeom prst="rect">
            <a:avLst/>
          </a:prstGeom>
          <a:noFill/>
          <a:extLst>
            <a:ext uri="{909E8E84-426E-40DD-AFC4-6F175D3DCCD1}">
              <a14:hiddenFill xmlns:a14="http://schemas.microsoft.com/office/drawing/2010/main">
                <a:solidFill>
                  <a:srgbClr val="FFFFFF"/>
                </a:solidFill>
              </a14:hiddenFill>
            </a:ext>
          </a:extLst>
        </p:spPr>
      </p:pic>
      <p:sp>
        <p:nvSpPr>
          <p:cNvPr id="36" name="Speech Bubble: Rectangle with Corners Rounded 35">
            <a:extLst>
              <a:ext uri="{FF2B5EF4-FFF2-40B4-BE49-F238E27FC236}">
                <a16:creationId xmlns:a16="http://schemas.microsoft.com/office/drawing/2014/main" id="{91B9D76F-0565-464D-A888-4C030D2E48BB}"/>
              </a:ext>
            </a:extLst>
          </p:cNvPr>
          <p:cNvSpPr/>
          <p:nvPr/>
        </p:nvSpPr>
        <p:spPr>
          <a:xfrm>
            <a:off x="977916" y="3001591"/>
            <a:ext cx="5040000" cy="720000"/>
          </a:xfrm>
          <a:prstGeom prst="wedgeRoundRectCallout">
            <a:avLst>
              <a:gd name="adj1" fmla="val -51544"/>
              <a:gd name="adj2" fmla="val -22167"/>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 I want </a:t>
            </a:r>
            <a:r>
              <a:rPr lang="en-US" sz="2000" b="1" dirty="0">
                <a:solidFill>
                  <a:srgbClr val="115076"/>
                </a:solidFill>
              </a:rPr>
              <a:t>some ice cream</a:t>
            </a:r>
            <a:r>
              <a:rPr lang="en-US" sz="2000" dirty="0">
                <a:solidFill>
                  <a:srgbClr val="115076"/>
                </a:solidFill>
              </a:rPr>
              <a:t>. How much does </a:t>
            </a:r>
            <a:r>
              <a:rPr lang="en-US" sz="2000" b="1" dirty="0">
                <a:solidFill>
                  <a:srgbClr val="115076"/>
                </a:solidFill>
              </a:rPr>
              <a:t>an ice cream </a:t>
            </a:r>
            <a:r>
              <a:rPr lang="en-US" sz="2000" dirty="0">
                <a:solidFill>
                  <a:srgbClr val="115076"/>
                </a:solidFill>
              </a:rPr>
              <a:t>cost?</a:t>
            </a:r>
            <a:endParaRPr lang="en-GB" sz="2000" dirty="0">
              <a:solidFill>
                <a:srgbClr val="115076"/>
              </a:solidFill>
            </a:endParaRPr>
          </a:p>
        </p:txBody>
      </p:sp>
      <p:sp>
        <p:nvSpPr>
          <p:cNvPr id="37" name="Speech Bubble: Rectangle with Corners Rounded 36">
            <a:extLst>
              <a:ext uri="{FF2B5EF4-FFF2-40B4-BE49-F238E27FC236}">
                <a16:creationId xmlns:a16="http://schemas.microsoft.com/office/drawing/2014/main" id="{1B9E3045-5E1D-46EC-B37F-113DB3C28447}"/>
              </a:ext>
            </a:extLst>
          </p:cNvPr>
          <p:cNvSpPr/>
          <p:nvPr/>
        </p:nvSpPr>
        <p:spPr>
          <a:xfrm>
            <a:off x="977916" y="4041125"/>
            <a:ext cx="5040000" cy="720000"/>
          </a:xfrm>
          <a:prstGeom prst="wedgeRoundRectCallout">
            <a:avLst>
              <a:gd name="adj1" fmla="val -51544"/>
              <a:gd name="adj2" fmla="val -22167"/>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She wants to buy </a:t>
            </a:r>
            <a:r>
              <a:rPr lang="en-US" sz="2000" b="1" dirty="0">
                <a:solidFill>
                  <a:srgbClr val="115076"/>
                </a:solidFill>
              </a:rPr>
              <a:t>some bread</a:t>
            </a:r>
            <a:r>
              <a:rPr lang="en-US" sz="2000" dirty="0">
                <a:solidFill>
                  <a:srgbClr val="115076"/>
                </a:solidFill>
              </a:rPr>
              <a:t>. Is </a:t>
            </a:r>
            <a:r>
              <a:rPr lang="en-US" sz="2000" b="1" dirty="0">
                <a:solidFill>
                  <a:srgbClr val="115076"/>
                </a:solidFill>
              </a:rPr>
              <a:t>a loaf of bread </a:t>
            </a:r>
            <a:r>
              <a:rPr lang="en-US" sz="2000" dirty="0">
                <a:solidFill>
                  <a:srgbClr val="115076"/>
                </a:solidFill>
              </a:rPr>
              <a:t>expensive?</a:t>
            </a:r>
            <a:endParaRPr lang="en-GB" sz="2000" dirty="0">
              <a:solidFill>
                <a:srgbClr val="115076"/>
              </a:solidFill>
            </a:endParaRPr>
          </a:p>
        </p:txBody>
      </p:sp>
      <p:sp>
        <p:nvSpPr>
          <p:cNvPr id="38" name="Speech Bubble: Rectangle with Corners Rounded 37">
            <a:extLst>
              <a:ext uri="{FF2B5EF4-FFF2-40B4-BE49-F238E27FC236}">
                <a16:creationId xmlns:a16="http://schemas.microsoft.com/office/drawing/2014/main" id="{8EE3A3BB-E88E-4159-8961-BC5A4F5ACC76}"/>
              </a:ext>
            </a:extLst>
          </p:cNvPr>
          <p:cNvSpPr/>
          <p:nvPr/>
        </p:nvSpPr>
        <p:spPr>
          <a:xfrm>
            <a:off x="977916" y="5108780"/>
            <a:ext cx="5040000" cy="720000"/>
          </a:xfrm>
          <a:prstGeom prst="wedgeRoundRectCallout">
            <a:avLst>
              <a:gd name="adj1" fmla="val -51544"/>
              <a:gd name="adj2" fmla="val -22167"/>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His mother is asking for </a:t>
            </a:r>
            <a:r>
              <a:rPr lang="en-US" sz="2000" b="1" dirty="0">
                <a:solidFill>
                  <a:srgbClr val="115076"/>
                </a:solidFill>
              </a:rPr>
              <a:t>some fish</a:t>
            </a:r>
            <a:r>
              <a:rPr lang="en-US" sz="2000" dirty="0">
                <a:solidFill>
                  <a:srgbClr val="115076"/>
                </a:solidFill>
              </a:rPr>
              <a:t>. Can he take </a:t>
            </a:r>
            <a:r>
              <a:rPr lang="en-US" sz="2000" b="1" dirty="0">
                <a:solidFill>
                  <a:srgbClr val="115076"/>
                </a:solidFill>
              </a:rPr>
              <a:t>a fish </a:t>
            </a:r>
            <a:r>
              <a:rPr lang="en-US" sz="2000" dirty="0">
                <a:solidFill>
                  <a:srgbClr val="115076"/>
                </a:solidFill>
              </a:rPr>
              <a:t>on the plane?</a:t>
            </a:r>
            <a:endParaRPr lang="en-GB" sz="2000" dirty="0">
              <a:solidFill>
                <a:srgbClr val="115076"/>
              </a:solidFill>
            </a:endParaRPr>
          </a:p>
        </p:txBody>
      </p:sp>
      <p:pic>
        <p:nvPicPr>
          <p:cNvPr id="40" name="Picture 39">
            <a:extLst>
              <a:ext uri="{FF2B5EF4-FFF2-40B4-BE49-F238E27FC236}">
                <a16:creationId xmlns:a16="http://schemas.microsoft.com/office/drawing/2014/main" id="{D86C99D1-2FE7-48B1-8108-CC707E3B5F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8080" y="2971374"/>
            <a:ext cx="720000" cy="720000"/>
          </a:xfrm>
          <a:prstGeom prst="rect">
            <a:avLst/>
          </a:prstGeom>
        </p:spPr>
      </p:pic>
      <p:pic>
        <p:nvPicPr>
          <p:cNvPr id="41" name="Picture 40">
            <a:extLst>
              <a:ext uri="{FF2B5EF4-FFF2-40B4-BE49-F238E27FC236}">
                <a16:creationId xmlns:a16="http://schemas.microsoft.com/office/drawing/2014/main" id="{EEA10C4B-C86A-45A9-BCDA-01B59B7F5D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8080" y="4041125"/>
            <a:ext cx="720000" cy="720000"/>
          </a:xfrm>
          <a:prstGeom prst="rect">
            <a:avLst/>
          </a:prstGeom>
        </p:spPr>
      </p:pic>
      <p:pic>
        <p:nvPicPr>
          <p:cNvPr id="42" name="Picture 41">
            <a:extLst>
              <a:ext uri="{FF2B5EF4-FFF2-40B4-BE49-F238E27FC236}">
                <a16:creationId xmlns:a16="http://schemas.microsoft.com/office/drawing/2014/main" id="{785DA522-82A6-4063-AD91-05C21DEC9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8080" y="5112933"/>
            <a:ext cx="720000" cy="720000"/>
          </a:xfrm>
          <a:prstGeom prst="rect">
            <a:avLst/>
          </a:prstGeom>
        </p:spPr>
      </p:pic>
      <p:sp>
        <p:nvSpPr>
          <p:cNvPr id="43" name="Speech Bubble: Rectangle with Corners Rounded 42">
            <a:extLst>
              <a:ext uri="{FF2B5EF4-FFF2-40B4-BE49-F238E27FC236}">
                <a16:creationId xmlns:a16="http://schemas.microsoft.com/office/drawing/2014/main" id="{F04F2275-586E-491C-83DE-61346E7A6F02}"/>
              </a:ext>
            </a:extLst>
          </p:cNvPr>
          <p:cNvSpPr/>
          <p:nvPr/>
        </p:nvSpPr>
        <p:spPr>
          <a:xfrm>
            <a:off x="6972000" y="1900718"/>
            <a:ext cx="5040000" cy="720000"/>
          </a:xfrm>
          <a:prstGeom prst="wedgeRoundRectCallout">
            <a:avLst>
              <a:gd name="adj1" fmla="val -51544"/>
              <a:gd name="adj2" fmla="val -221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Nous </a:t>
            </a:r>
            <a:r>
              <a:rPr lang="en-US" sz="2000" dirty="0" err="1">
                <a:solidFill>
                  <a:srgbClr val="115076"/>
                </a:solidFill>
              </a:rPr>
              <a:t>cherchons</a:t>
            </a:r>
            <a:r>
              <a:rPr lang="en-US" sz="2000" dirty="0">
                <a:solidFill>
                  <a:srgbClr val="115076"/>
                </a:solidFill>
              </a:rPr>
              <a:t> </a:t>
            </a:r>
            <a:r>
              <a:rPr lang="en-US" sz="2000" b="1" dirty="0">
                <a:solidFill>
                  <a:srgbClr val="E65D00"/>
                </a:solidFill>
              </a:rPr>
              <a:t>du fromage</a:t>
            </a:r>
            <a:r>
              <a:rPr lang="en-US" sz="2000" dirty="0">
                <a:solidFill>
                  <a:srgbClr val="115076"/>
                </a:solidFill>
              </a:rPr>
              <a:t>. </a:t>
            </a:r>
            <a:r>
              <a:rPr lang="en-GB" sz="2000" dirty="0" err="1">
                <a:solidFill>
                  <a:srgbClr val="115076"/>
                </a:solidFill>
              </a:rPr>
              <a:t>Combien</a:t>
            </a:r>
            <a:r>
              <a:rPr lang="en-GB" sz="2000" dirty="0">
                <a:solidFill>
                  <a:srgbClr val="115076"/>
                </a:solidFill>
              </a:rPr>
              <a:t> </a:t>
            </a:r>
            <a:r>
              <a:rPr lang="en-GB" sz="2000" dirty="0" err="1">
                <a:solidFill>
                  <a:srgbClr val="115076"/>
                </a:solidFill>
              </a:rPr>
              <a:t>pèse</a:t>
            </a:r>
            <a:r>
              <a:rPr lang="en-GB" sz="2000" dirty="0">
                <a:solidFill>
                  <a:srgbClr val="115076"/>
                </a:solidFill>
              </a:rPr>
              <a:t> </a:t>
            </a:r>
            <a:r>
              <a:rPr lang="en-GB" sz="2000" b="1" dirty="0">
                <a:solidFill>
                  <a:srgbClr val="E65D00"/>
                </a:solidFill>
              </a:rPr>
              <a:t>un fromage</a:t>
            </a:r>
            <a:r>
              <a:rPr lang="en-GB" sz="2000" dirty="0">
                <a:solidFill>
                  <a:srgbClr val="E65D00"/>
                </a:solidFill>
              </a:rPr>
              <a:t> </a:t>
            </a:r>
            <a:r>
              <a:rPr lang="en-GB" sz="2000" dirty="0">
                <a:solidFill>
                  <a:srgbClr val="115076"/>
                </a:solidFill>
              </a:rPr>
              <a:t>?</a:t>
            </a:r>
            <a:endParaRPr lang="en-GB" sz="2000" b="1" dirty="0">
              <a:solidFill>
                <a:srgbClr val="115076"/>
              </a:solidFill>
            </a:endParaRPr>
          </a:p>
        </p:txBody>
      </p:sp>
      <p:sp>
        <p:nvSpPr>
          <p:cNvPr id="44" name="Speech Bubble: Rectangle with Corners Rounded 43">
            <a:extLst>
              <a:ext uri="{FF2B5EF4-FFF2-40B4-BE49-F238E27FC236}">
                <a16:creationId xmlns:a16="http://schemas.microsoft.com/office/drawing/2014/main" id="{B4EF5682-496C-499D-80BF-82AB851568B2}"/>
              </a:ext>
            </a:extLst>
          </p:cNvPr>
          <p:cNvSpPr/>
          <p:nvPr/>
        </p:nvSpPr>
        <p:spPr>
          <a:xfrm>
            <a:off x="6972000" y="3008913"/>
            <a:ext cx="5040000" cy="720000"/>
          </a:xfrm>
          <a:prstGeom prst="wedgeRoundRectCallout">
            <a:avLst>
              <a:gd name="adj1" fmla="val -51544"/>
              <a:gd name="adj2" fmla="val -221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Je </a:t>
            </a:r>
            <a:r>
              <a:rPr lang="en-US" sz="2000" dirty="0" err="1">
                <a:solidFill>
                  <a:srgbClr val="115076"/>
                </a:solidFill>
              </a:rPr>
              <a:t>veux</a:t>
            </a:r>
            <a:r>
              <a:rPr lang="en-US" sz="2000" dirty="0">
                <a:solidFill>
                  <a:srgbClr val="115076"/>
                </a:solidFill>
              </a:rPr>
              <a:t> </a:t>
            </a:r>
            <a:r>
              <a:rPr lang="en-US" sz="2000" b="1" dirty="0">
                <a:solidFill>
                  <a:srgbClr val="E65D00"/>
                </a:solidFill>
              </a:rPr>
              <a:t>de la glace</a:t>
            </a:r>
            <a:r>
              <a:rPr lang="en-US" sz="2000" dirty="0">
                <a:solidFill>
                  <a:srgbClr val="115076"/>
                </a:solidFill>
              </a:rPr>
              <a:t>. </a:t>
            </a:r>
            <a:r>
              <a:rPr lang="en-US" sz="2000" dirty="0" err="1">
                <a:solidFill>
                  <a:srgbClr val="115076"/>
                </a:solidFill>
              </a:rPr>
              <a:t>Combien</a:t>
            </a:r>
            <a:r>
              <a:rPr lang="en-US" sz="2000" dirty="0">
                <a:solidFill>
                  <a:srgbClr val="115076"/>
                </a:solidFill>
              </a:rPr>
              <a:t> </a:t>
            </a:r>
            <a:r>
              <a:rPr lang="en-US" sz="2000" dirty="0" err="1">
                <a:solidFill>
                  <a:srgbClr val="115076"/>
                </a:solidFill>
              </a:rPr>
              <a:t>coûte</a:t>
            </a:r>
            <a:r>
              <a:rPr lang="en-US" sz="2000" dirty="0">
                <a:solidFill>
                  <a:srgbClr val="115076"/>
                </a:solidFill>
              </a:rPr>
              <a:t> </a:t>
            </a:r>
            <a:r>
              <a:rPr lang="en-US" sz="2000" b="1" dirty="0" err="1">
                <a:solidFill>
                  <a:srgbClr val="E65D00"/>
                </a:solidFill>
              </a:rPr>
              <a:t>une</a:t>
            </a:r>
            <a:r>
              <a:rPr lang="en-US" sz="2000" b="1" dirty="0">
                <a:solidFill>
                  <a:srgbClr val="E65D00"/>
                </a:solidFill>
              </a:rPr>
              <a:t> glace</a:t>
            </a:r>
            <a:r>
              <a:rPr lang="en-US" sz="2000" dirty="0">
                <a:solidFill>
                  <a:srgbClr val="E65D00"/>
                </a:solidFill>
              </a:rPr>
              <a:t> </a:t>
            </a:r>
            <a:r>
              <a:rPr lang="en-US" sz="2000" dirty="0">
                <a:solidFill>
                  <a:srgbClr val="115076"/>
                </a:solidFill>
              </a:rPr>
              <a:t>?</a:t>
            </a:r>
            <a:endParaRPr lang="en-GB" sz="2000" dirty="0">
              <a:solidFill>
                <a:srgbClr val="115076"/>
              </a:solidFill>
            </a:endParaRPr>
          </a:p>
        </p:txBody>
      </p:sp>
      <p:sp>
        <p:nvSpPr>
          <p:cNvPr id="45" name="Speech Bubble: Rectangle with Corners Rounded 44">
            <a:extLst>
              <a:ext uri="{FF2B5EF4-FFF2-40B4-BE49-F238E27FC236}">
                <a16:creationId xmlns:a16="http://schemas.microsoft.com/office/drawing/2014/main" id="{B75E192B-971A-46A4-91A4-5DB825ECBAE9}"/>
              </a:ext>
            </a:extLst>
          </p:cNvPr>
          <p:cNvSpPr/>
          <p:nvPr/>
        </p:nvSpPr>
        <p:spPr>
          <a:xfrm>
            <a:off x="6972000" y="4048447"/>
            <a:ext cx="5040000" cy="720000"/>
          </a:xfrm>
          <a:prstGeom prst="wedgeRoundRectCallout">
            <a:avLst>
              <a:gd name="adj1" fmla="val -51544"/>
              <a:gd name="adj2" fmla="val -221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Elle </a:t>
            </a:r>
            <a:r>
              <a:rPr lang="en-US" sz="2000" dirty="0" err="1">
                <a:solidFill>
                  <a:srgbClr val="115076"/>
                </a:solidFill>
              </a:rPr>
              <a:t>veut</a:t>
            </a:r>
            <a:r>
              <a:rPr lang="en-US" sz="2000" dirty="0">
                <a:solidFill>
                  <a:srgbClr val="115076"/>
                </a:solidFill>
              </a:rPr>
              <a:t> </a:t>
            </a:r>
            <a:r>
              <a:rPr lang="en-US" sz="2000" dirty="0" err="1">
                <a:solidFill>
                  <a:srgbClr val="115076"/>
                </a:solidFill>
              </a:rPr>
              <a:t>acheter</a:t>
            </a:r>
            <a:r>
              <a:rPr lang="en-US" sz="2000" dirty="0">
                <a:solidFill>
                  <a:srgbClr val="115076"/>
                </a:solidFill>
              </a:rPr>
              <a:t> </a:t>
            </a:r>
            <a:r>
              <a:rPr lang="en-US" sz="2000" b="1" dirty="0">
                <a:solidFill>
                  <a:srgbClr val="E65D00"/>
                </a:solidFill>
              </a:rPr>
              <a:t>du pain</a:t>
            </a:r>
            <a:r>
              <a:rPr lang="en-US" sz="2000" dirty="0">
                <a:solidFill>
                  <a:srgbClr val="115076"/>
                </a:solidFill>
              </a:rPr>
              <a:t>.  </a:t>
            </a:r>
          </a:p>
          <a:p>
            <a:r>
              <a:rPr lang="en-US" sz="2000" b="1" dirty="0">
                <a:solidFill>
                  <a:srgbClr val="E65D00"/>
                </a:solidFill>
              </a:rPr>
              <a:t>Un pain</a:t>
            </a:r>
            <a:r>
              <a:rPr lang="en-US" sz="2000" dirty="0">
                <a:solidFill>
                  <a:srgbClr val="E65D00"/>
                </a:solidFill>
              </a:rPr>
              <a:t>         </a:t>
            </a:r>
            <a:r>
              <a:rPr lang="en-US" sz="2000" dirty="0" err="1">
                <a:solidFill>
                  <a:srgbClr val="115076"/>
                </a:solidFill>
              </a:rPr>
              <a:t>coûte</a:t>
            </a:r>
            <a:r>
              <a:rPr lang="en-US" sz="2000" dirty="0">
                <a:solidFill>
                  <a:srgbClr val="115076"/>
                </a:solidFill>
              </a:rPr>
              <a:t> </a:t>
            </a:r>
            <a:r>
              <a:rPr lang="en-US" sz="2000" dirty="0" err="1">
                <a:solidFill>
                  <a:srgbClr val="115076"/>
                </a:solidFill>
              </a:rPr>
              <a:t>cher</a:t>
            </a:r>
            <a:r>
              <a:rPr lang="en-US" sz="2000" dirty="0">
                <a:solidFill>
                  <a:srgbClr val="115076"/>
                </a:solidFill>
              </a:rPr>
              <a:t> ?</a:t>
            </a:r>
            <a:endParaRPr lang="en-GB" sz="2000" dirty="0">
              <a:solidFill>
                <a:srgbClr val="115076"/>
              </a:solidFill>
            </a:endParaRPr>
          </a:p>
        </p:txBody>
      </p:sp>
      <p:sp>
        <p:nvSpPr>
          <p:cNvPr id="46" name="Speech Bubble: Rectangle with Corners Rounded 45">
            <a:extLst>
              <a:ext uri="{FF2B5EF4-FFF2-40B4-BE49-F238E27FC236}">
                <a16:creationId xmlns:a16="http://schemas.microsoft.com/office/drawing/2014/main" id="{B392ABBB-7885-4491-8D50-92C30FCA51D7}"/>
              </a:ext>
            </a:extLst>
          </p:cNvPr>
          <p:cNvSpPr/>
          <p:nvPr/>
        </p:nvSpPr>
        <p:spPr>
          <a:xfrm>
            <a:off x="6972000" y="5116102"/>
            <a:ext cx="5040000" cy="720000"/>
          </a:xfrm>
          <a:prstGeom prst="wedgeRoundRectCallout">
            <a:avLst>
              <a:gd name="adj1" fmla="val -51544"/>
              <a:gd name="adj2" fmla="val -221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Sa </a:t>
            </a:r>
            <a:r>
              <a:rPr lang="en-US" sz="2000" dirty="0" err="1">
                <a:solidFill>
                  <a:srgbClr val="115076"/>
                </a:solidFill>
              </a:rPr>
              <a:t>mère</a:t>
            </a:r>
            <a:r>
              <a:rPr lang="en-US" sz="2000" dirty="0">
                <a:solidFill>
                  <a:srgbClr val="115076"/>
                </a:solidFill>
              </a:rPr>
              <a:t> </a:t>
            </a:r>
            <a:r>
              <a:rPr lang="en-US" sz="2000" dirty="0" err="1">
                <a:solidFill>
                  <a:srgbClr val="115076"/>
                </a:solidFill>
              </a:rPr>
              <a:t>demande</a:t>
            </a:r>
            <a:r>
              <a:rPr lang="en-US" sz="2000" dirty="0">
                <a:solidFill>
                  <a:srgbClr val="115076"/>
                </a:solidFill>
              </a:rPr>
              <a:t> </a:t>
            </a:r>
            <a:r>
              <a:rPr lang="en-US" sz="2000" b="1" dirty="0">
                <a:solidFill>
                  <a:srgbClr val="E65D00"/>
                </a:solidFill>
              </a:rPr>
              <a:t>du </a:t>
            </a:r>
            <a:r>
              <a:rPr lang="en-US" sz="2000" b="1" dirty="0" err="1">
                <a:solidFill>
                  <a:srgbClr val="E65D00"/>
                </a:solidFill>
              </a:rPr>
              <a:t>poisson</a:t>
            </a:r>
            <a:r>
              <a:rPr lang="en-US" sz="2000" dirty="0">
                <a:solidFill>
                  <a:srgbClr val="115076"/>
                </a:solidFill>
              </a:rPr>
              <a:t>.  Il </a:t>
            </a:r>
            <a:r>
              <a:rPr lang="en-US" sz="2000" dirty="0" err="1">
                <a:solidFill>
                  <a:srgbClr val="115076"/>
                </a:solidFill>
              </a:rPr>
              <a:t>peut</a:t>
            </a:r>
            <a:r>
              <a:rPr lang="en-US" sz="2000" dirty="0">
                <a:solidFill>
                  <a:srgbClr val="115076"/>
                </a:solidFill>
              </a:rPr>
              <a:t> </a:t>
            </a:r>
            <a:r>
              <a:rPr lang="en-US" sz="2000" dirty="0" err="1">
                <a:solidFill>
                  <a:srgbClr val="115076"/>
                </a:solidFill>
              </a:rPr>
              <a:t>emporter</a:t>
            </a:r>
            <a:r>
              <a:rPr lang="en-US" sz="2000" dirty="0">
                <a:solidFill>
                  <a:srgbClr val="115076"/>
                </a:solidFill>
              </a:rPr>
              <a:t> </a:t>
            </a:r>
            <a:r>
              <a:rPr lang="en-US" sz="2000" b="1" dirty="0">
                <a:solidFill>
                  <a:srgbClr val="E65D00"/>
                </a:solidFill>
              </a:rPr>
              <a:t>un </a:t>
            </a:r>
            <a:r>
              <a:rPr lang="en-US" sz="2000" b="1" dirty="0" err="1">
                <a:solidFill>
                  <a:srgbClr val="E65D00"/>
                </a:solidFill>
              </a:rPr>
              <a:t>poisson</a:t>
            </a:r>
            <a:r>
              <a:rPr lang="en-US" sz="2000" b="1" dirty="0">
                <a:solidFill>
                  <a:srgbClr val="E65D00"/>
                </a:solidFill>
              </a:rPr>
              <a:t>   </a:t>
            </a:r>
            <a:r>
              <a:rPr lang="en-US" sz="2000" dirty="0">
                <a:solidFill>
                  <a:srgbClr val="115076"/>
                </a:solidFill>
              </a:rPr>
              <a:t>dans </a:t>
            </a:r>
            <a:r>
              <a:rPr lang="en-US" sz="2000" dirty="0" err="1">
                <a:solidFill>
                  <a:srgbClr val="115076"/>
                </a:solidFill>
              </a:rPr>
              <a:t>l’avion</a:t>
            </a:r>
            <a:r>
              <a:rPr lang="en-US" sz="2000" dirty="0">
                <a:solidFill>
                  <a:srgbClr val="115076"/>
                </a:solidFill>
              </a:rPr>
              <a:t> ?</a:t>
            </a:r>
            <a:endParaRPr lang="en-GB" sz="2000" dirty="0">
              <a:solidFill>
                <a:srgbClr val="115076"/>
              </a:solidFill>
            </a:endParaRPr>
          </a:p>
        </p:txBody>
      </p:sp>
      <p:sp>
        <p:nvSpPr>
          <p:cNvPr id="31" name="Rectangle 30">
            <a:extLst>
              <a:ext uri="{FF2B5EF4-FFF2-40B4-BE49-F238E27FC236}">
                <a16:creationId xmlns:a16="http://schemas.microsoft.com/office/drawing/2014/main" id="{ED0650B6-6345-4985-9074-9E07A4190BE4}"/>
              </a:ext>
            </a:extLst>
          </p:cNvPr>
          <p:cNvSpPr/>
          <p:nvPr/>
        </p:nvSpPr>
        <p:spPr>
          <a:xfrm>
            <a:off x="9124950" y="1938818"/>
            <a:ext cx="1533268" cy="340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[1] </a:t>
            </a:r>
            <a:r>
              <a:rPr lang="en-GB" sz="2000" dirty="0">
                <a:solidFill>
                  <a:srgbClr val="115076"/>
                </a:solidFill>
              </a:rPr>
              <a:t>_______.</a:t>
            </a:r>
            <a:endParaRPr lang="en-GB" sz="2000" b="1" dirty="0">
              <a:solidFill>
                <a:srgbClr val="115076"/>
              </a:solidFill>
            </a:endParaRPr>
          </a:p>
        </p:txBody>
      </p:sp>
      <p:sp>
        <p:nvSpPr>
          <p:cNvPr id="48" name="Rectangle 47">
            <a:extLst>
              <a:ext uri="{FF2B5EF4-FFF2-40B4-BE49-F238E27FC236}">
                <a16:creationId xmlns:a16="http://schemas.microsoft.com/office/drawing/2014/main" id="{162BF1E2-BF82-4CF4-869E-0D170D69B6C5}"/>
              </a:ext>
            </a:extLst>
          </p:cNvPr>
          <p:cNvSpPr/>
          <p:nvPr/>
        </p:nvSpPr>
        <p:spPr>
          <a:xfrm>
            <a:off x="8953500" y="2260718"/>
            <a:ext cx="1685668" cy="352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[2] </a:t>
            </a:r>
            <a:r>
              <a:rPr lang="en-GB" sz="2000" dirty="0">
                <a:solidFill>
                  <a:srgbClr val="115076"/>
                </a:solidFill>
              </a:rPr>
              <a:t>_______ ?</a:t>
            </a:r>
            <a:endParaRPr lang="en-GB" sz="2000" b="1" dirty="0">
              <a:solidFill>
                <a:srgbClr val="115076"/>
              </a:solidFill>
            </a:endParaRPr>
          </a:p>
        </p:txBody>
      </p:sp>
      <p:sp>
        <p:nvSpPr>
          <p:cNvPr id="49" name="Rectangle 48">
            <a:extLst>
              <a:ext uri="{FF2B5EF4-FFF2-40B4-BE49-F238E27FC236}">
                <a16:creationId xmlns:a16="http://schemas.microsoft.com/office/drawing/2014/main" id="{9CAA1E6B-C108-456C-8858-2B30DB90F1CA}"/>
              </a:ext>
            </a:extLst>
          </p:cNvPr>
          <p:cNvSpPr/>
          <p:nvPr/>
        </p:nvSpPr>
        <p:spPr>
          <a:xfrm>
            <a:off x="8073032" y="3029270"/>
            <a:ext cx="1533268" cy="340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[3] </a:t>
            </a:r>
            <a:r>
              <a:rPr lang="en-GB" sz="2000" dirty="0">
                <a:solidFill>
                  <a:srgbClr val="115076"/>
                </a:solidFill>
              </a:rPr>
              <a:t>_______.</a:t>
            </a:r>
            <a:endParaRPr lang="en-GB" sz="2000" b="1" dirty="0">
              <a:solidFill>
                <a:srgbClr val="115076"/>
              </a:solidFill>
            </a:endParaRPr>
          </a:p>
        </p:txBody>
      </p:sp>
      <p:sp>
        <p:nvSpPr>
          <p:cNvPr id="50" name="Rectangle 49">
            <a:extLst>
              <a:ext uri="{FF2B5EF4-FFF2-40B4-BE49-F238E27FC236}">
                <a16:creationId xmlns:a16="http://schemas.microsoft.com/office/drawing/2014/main" id="{CCC14257-A5A6-4EAE-877D-73AA275BF8E8}"/>
              </a:ext>
            </a:extLst>
          </p:cNvPr>
          <p:cNvSpPr/>
          <p:nvPr/>
        </p:nvSpPr>
        <p:spPr>
          <a:xfrm>
            <a:off x="7079194" y="3350982"/>
            <a:ext cx="1685668" cy="38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[4] </a:t>
            </a:r>
            <a:r>
              <a:rPr lang="en-GB" sz="2000" dirty="0">
                <a:solidFill>
                  <a:srgbClr val="115076"/>
                </a:solidFill>
              </a:rPr>
              <a:t>_______ ?</a:t>
            </a:r>
            <a:endParaRPr lang="en-GB" sz="2000" b="1" dirty="0">
              <a:solidFill>
                <a:srgbClr val="115076"/>
              </a:solidFill>
            </a:endParaRPr>
          </a:p>
        </p:txBody>
      </p:sp>
      <p:sp>
        <p:nvSpPr>
          <p:cNvPr id="51" name="Rectangle 50">
            <a:extLst>
              <a:ext uri="{FF2B5EF4-FFF2-40B4-BE49-F238E27FC236}">
                <a16:creationId xmlns:a16="http://schemas.microsoft.com/office/drawing/2014/main" id="{7DE279F2-70A5-4712-B488-18D09269A53C}"/>
              </a:ext>
            </a:extLst>
          </p:cNvPr>
          <p:cNvSpPr/>
          <p:nvPr/>
        </p:nvSpPr>
        <p:spPr>
          <a:xfrm>
            <a:off x="9210418" y="4117108"/>
            <a:ext cx="1533268" cy="340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[5] </a:t>
            </a:r>
            <a:r>
              <a:rPr lang="en-GB" sz="2000" dirty="0">
                <a:solidFill>
                  <a:srgbClr val="115076"/>
                </a:solidFill>
              </a:rPr>
              <a:t>_______.</a:t>
            </a:r>
            <a:endParaRPr lang="en-GB" sz="2000" b="1" dirty="0">
              <a:solidFill>
                <a:srgbClr val="115076"/>
              </a:solidFill>
            </a:endParaRPr>
          </a:p>
        </p:txBody>
      </p:sp>
      <p:sp>
        <p:nvSpPr>
          <p:cNvPr id="52" name="Rectangle 51">
            <a:extLst>
              <a:ext uri="{FF2B5EF4-FFF2-40B4-BE49-F238E27FC236}">
                <a16:creationId xmlns:a16="http://schemas.microsoft.com/office/drawing/2014/main" id="{29FC9F84-FB1E-49AF-850A-694AADA8A52E}"/>
              </a:ext>
            </a:extLst>
          </p:cNvPr>
          <p:cNvSpPr/>
          <p:nvPr/>
        </p:nvSpPr>
        <p:spPr>
          <a:xfrm>
            <a:off x="7079194" y="4401125"/>
            <a:ext cx="1533268"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[6] </a:t>
            </a:r>
            <a:r>
              <a:rPr lang="en-GB" sz="2000" dirty="0">
                <a:solidFill>
                  <a:srgbClr val="115076"/>
                </a:solidFill>
              </a:rPr>
              <a:t>_______</a:t>
            </a:r>
            <a:endParaRPr lang="en-GB" sz="2000" b="1" dirty="0">
              <a:solidFill>
                <a:srgbClr val="115076"/>
              </a:solidFill>
            </a:endParaRPr>
          </a:p>
        </p:txBody>
      </p:sp>
      <p:sp>
        <p:nvSpPr>
          <p:cNvPr id="53" name="Rectangle 52">
            <a:extLst>
              <a:ext uri="{FF2B5EF4-FFF2-40B4-BE49-F238E27FC236}">
                <a16:creationId xmlns:a16="http://schemas.microsoft.com/office/drawing/2014/main" id="{40E5746B-6D4F-4C04-BDB5-D075E13CD153}"/>
              </a:ext>
            </a:extLst>
          </p:cNvPr>
          <p:cNvSpPr/>
          <p:nvPr/>
        </p:nvSpPr>
        <p:spPr>
          <a:xfrm>
            <a:off x="9453900" y="5135710"/>
            <a:ext cx="1533268" cy="340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[7] </a:t>
            </a:r>
            <a:r>
              <a:rPr lang="en-GB" sz="2000" dirty="0">
                <a:solidFill>
                  <a:srgbClr val="115076"/>
                </a:solidFill>
              </a:rPr>
              <a:t>_______.</a:t>
            </a:r>
            <a:endParaRPr lang="en-GB" sz="2000" b="1" dirty="0">
              <a:solidFill>
                <a:srgbClr val="115076"/>
              </a:solidFill>
            </a:endParaRPr>
          </a:p>
        </p:txBody>
      </p:sp>
      <p:sp>
        <p:nvSpPr>
          <p:cNvPr id="54" name="Rectangle 53">
            <a:extLst>
              <a:ext uri="{FF2B5EF4-FFF2-40B4-BE49-F238E27FC236}">
                <a16:creationId xmlns:a16="http://schemas.microsoft.com/office/drawing/2014/main" id="{D31B07BC-9285-4650-98E2-4DBFFEE6F391}"/>
              </a:ext>
            </a:extLst>
          </p:cNvPr>
          <p:cNvSpPr/>
          <p:nvPr/>
        </p:nvSpPr>
        <p:spPr>
          <a:xfrm>
            <a:off x="8263066" y="5468780"/>
            <a:ext cx="1533268" cy="340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[8] </a:t>
            </a:r>
            <a:r>
              <a:rPr lang="en-GB" sz="2000" dirty="0">
                <a:solidFill>
                  <a:srgbClr val="115076"/>
                </a:solidFill>
              </a:rPr>
              <a:t>_______</a:t>
            </a:r>
            <a:endParaRPr lang="en-GB" sz="2000" b="1" dirty="0">
              <a:solidFill>
                <a:srgbClr val="115076"/>
              </a:solidFill>
            </a:endParaRPr>
          </a:p>
        </p:txBody>
      </p:sp>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8" grpId="0" animBg="1"/>
      <p:bldP spid="49" grpId="0" animBg="1"/>
      <p:bldP spid="50" grpId="0" animBg="1"/>
      <p:bldP spid="51" grpId="0" animBg="1"/>
      <p:bldP spid="52" grpId="0" animBg="1"/>
      <p:bldP spid="53" grpId="0" animBg="1"/>
      <p:bldP spid="5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44D62F1-A8E6-4674-9768-A54C575E0D85}"/>
              </a:ext>
            </a:extLst>
          </p:cNvPr>
          <p:cNvGraphicFramePr>
            <a:graphicFrameLocks noGrp="1"/>
          </p:cNvGraphicFramePr>
          <p:nvPr>
            <p:extLst>
              <p:ext uri="{D42A27DB-BD31-4B8C-83A1-F6EECF244321}">
                <p14:modId xmlns:p14="http://schemas.microsoft.com/office/powerpoint/2010/main" val="2845422953"/>
              </p:ext>
            </p:extLst>
          </p:nvPr>
        </p:nvGraphicFramePr>
        <p:xfrm>
          <a:off x="696000" y="2082114"/>
          <a:ext cx="10800000" cy="3600000"/>
        </p:xfrm>
        <a:graphic>
          <a:graphicData uri="http://schemas.openxmlformats.org/drawingml/2006/table">
            <a:tbl>
              <a:tblPr firstRow="1" bandRow="1">
                <a:tableStyleId>{5C22544A-7EE6-4342-B048-85BDC9FD1C3A}</a:tableStyleId>
              </a:tblPr>
              <a:tblGrid>
                <a:gridCol w="3600000">
                  <a:extLst>
                    <a:ext uri="{9D8B030D-6E8A-4147-A177-3AD203B41FA5}">
                      <a16:colId xmlns:a16="http://schemas.microsoft.com/office/drawing/2014/main" val="4071242774"/>
                    </a:ext>
                  </a:extLst>
                </a:gridCol>
                <a:gridCol w="3600000">
                  <a:extLst>
                    <a:ext uri="{9D8B030D-6E8A-4147-A177-3AD203B41FA5}">
                      <a16:colId xmlns:a16="http://schemas.microsoft.com/office/drawing/2014/main" val="3044532449"/>
                    </a:ext>
                  </a:extLst>
                </a:gridCol>
                <a:gridCol w="3600000">
                  <a:extLst>
                    <a:ext uri="{9D8B030D-6E8A-4147-A177-3AD203B41FA5}">
                      <a16:colId xmlns:a16="http://schemas.microsoft.com/office/drawing/2014/main" val="3409282995"/>
                    </a:ext>
                  </a:extLst>
                </a:gridCol>
              </a:tblGrid>
              <a:tr h="18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9785575"/>
                  </a:ext>
                </a:extLst>
              </a:tr>
              <a:tr h="18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591409190"/>
                  </a:ext>
                </a:extLst>
              </a:tr>
            </a:tbl>
          </a:graphicData>
        </a:graphic>
      </p:graphicFrame>
      <p:pic>
        <p:nvPicPr>
          <p:cNvPr id="1026" name="Picture 2" descr="Bread, Food, Slice, French, Loaf, Baked, Nutrition">
            <a:extLst>
              <a:ext uri="{FF2B5EF4-FFF2-40B4-BE49-F238E27FC236}">
                <a16:creationId xmlns:a16="http://schemas.microsoft.com/office/drawing/2014/main" id="{56881EBC-5C06-4076-9BA0-06D61FC3B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65874" y="2228490"/>
            <a:ext cx="2523652" cy="15783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Au </a:t>
            </a:r>
            <a:r>
              <a:rPr lang="en-GB" sz="3600" b="1" dirty="0" err="1">
                <a:solidFill>
                  <a:schemeClr val="bg1"/>
                </a:solidFill>
              </a:rPr>
              <a:t>marché</a:t>
            </a:r>
            <a:r>
              <a:rPr lang="en-GB" sz="3600" b="1" dirty="0">
                <a:solidFill>
                  <a:schemeClr val="bg1"/>
                </a:solidFill>
              </a:rPr>
              <a:t>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34550" y="249869"/>
            <a:ext cx="217537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729920" cy="461665"/>
          </a:xfrm>
          <a:prstGeom prst="rect">
            <a:avLst/>
          </a:prstGeom>
          <a:noFill/>
        </p:spPr>
        <p:txBody>
          <a:bodyPr wrap="square" rtlCol="0">
            <a:spAutoFit/>
          </a:bodyPr>
          <a:lstStyle/>
          <a:p>
            <a:pPr lvl="0" algn="ctr"/>
            <a:r>
              <a:rPr lang="en-US" sz="2400" b="1" dirty="0" err="1">
                <a:solidFill>
                  <a:srgbClr val="4472C4">
                    <a:lumMod val="50000"/>
                  </a:srgbClr>
                </a:solidFill>
              </a:rPr>
              <a:t>Partenaire</a:t>
            </a:r>
            <a:r>
              <a:rPr lang="en-US" sz="2400" b="1" dirty="0">
                <a:solidFill>
                  <a:srgbClr val="4472C4">
                    <a:lumMod val="50000"/>
                  </a:srgbClr>
                </a:solidFill>
              </a:rPr>
              <a:t> A : </a:t>
            </a:r>
            <a:r>
              <a:rPr lang="en-US" sz="2400" dirty="0">
                <a:solidFill>
                  <a:srgbClr val="4472C4">
                    <a:lumMod val="50000"/>
                  </a:srgbClr>
                </a:solidFill>
              </a:rPr>
              <a:t>Dis </a:t>
            </a:r>
            <a:r>
              <a:rPr lang="en-US" sz="2400" dirty="0" err="1">
                <a:solidFill>
                  <a:srgbClr val="4472C4">
                    <a:lumMod val="50000"/>
                  </a:srgbClr>
                </a:solidFill>
              </a:rPr>
              <a:t>combien</a:t>
            </a:r>
            <a:r>
              <a:rPr lang="en-US" sz="2400" dirty="0">
                <a:solidFill>
                  <a:srgbClr val="4472C4">
                    <a:lumMod val="50000"/>
                  </a:srgbClr>
                </a:solidFill>
              </a:rPr>
              <a:t> </a:t>
            </a:r>
            <a:r>
              <a:rPr lang="en-US" sz="2400" dirty="0" err="1">
                <a:solidFill>
                  <a:srgbClr val="4472C4">
                    <a:lumMod val="50000"/>
                  </a:srgbClr>
                </a:solidFill>
              </a:rPr>
              <a:t>ça</a:t>
            </a:r>
            <a:r>
              <a:rPr lang="en-US" sz="2400" dirty="0">
                <a:solidFill>
                  <a:srgbClr val="4472C4">
                    <a:lumMod val="50000"/>
                  </a:srgbClr>
                </a:solidFill>
              </a:rPr>
              <a:t> </a:t>
            </a:r>
            <a:r>
              <a:rPr lang="en-US" sz="2400" dirty="0" err="1">
                <a:solidFill>
                  <a:srgbClr val="4472C4">
                    <a:lumMod val="50000"/>
                  </a:srgbClr>
                </a:solidFill>
              </a:rPr>
              <a:t>coûte</a:t>
            </a:r>
            <a:r>
              <a:rPr lang="en-US" sz="2400" dirty="0">
                <a:solidFill>
                  <a:srgbClr val="4472C4">
                    <a:lumMod val="50000"/>
                  </a:srgbClr>
                </a:solidFill>
              </a:rPr>
              <a:t>. </a:t>
            </a:r>
            <a:r>
              <a:rPr lang="en-US" sz="2400" b="1" dirty="0" err="1">
                <a:solidFill>
                  <a:srgbClr val="4472C4">
                    <a:lumMod val="50000"/>
                  </a:srgbClr>
                </a:solidFill>
              </a:rPr>
              <a:t>Partenaire</a:t>
            </a:r>
            <a:r>
              <a:rPr lang="en-US" sz="2400" b="1" dirty="0">
                <a:solidFill>
                  <a:srgbClr val="4472C4">
                    <a:lumMod val="50000"/>
                  </a:srgbClr>
                </a:solidFill>
              </a:rPr>
              <a:t> B : </a:t>
            </a:r>
            <a:r>
              <a:rPr lang="en-US" sz="2400" dirty="0">
                <a:solidFill>
                  <a:srgbClr val="4472C4">
                    <a:lumMod val="50000"/>
                  </a:srgbClr>
                </a:solidFill>
              </a:rPr>
              <a:t>Il / </a:t>
            </a:r>
            <a:r>
              <a:rPr lang="en-US" sz="2400" dirty="0" err="1">
                <a:solidFill>
                  <a:srgbClr val="4472C4">
                    <a:lumMod val="50000"/>
                  </a:srgbClr>
                </a:solidFill>
              </a:rPr>
              <a:t>elle</a:t>
            </a:r>
            <a:r>
              <a:rPr lang="en-US" sz="2400" dirty="0">
                <a:solidFill>
                  <a:srgbClr val="4472C4">
                    <a:lumMod val="50000"/>
                  </a:srgbClr>
                </a:solidFill>
              </a:rPr>
              <a:t> a </a:t>
            </a:r>
            <a:r>
              <a:rPr lang="en-US" sz="2400" dirty="0" err="1">
                <a:solidFill>
                  <a:srgbClr val="4472C4">
                    <a:lumMod val="50000"/>
                  </a:srgbClr>
                </a:solidFill>
              </a:rPr>
              <a:t>acheté</a:t>
            </a:r>
            <a:r>
              <a:rPr lang="en-US" sz="2400" dirty="0">
                <a:solidFill>
                  <a:srgbClr val="4472C4">
                    <a:lumMod val="50000"/>
                  </a:srgbClr>
                </a:solidFill>
              </a:rPr>
              <a:t> quoi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6B1049E7-6CAE-4ABA-8712-7EDD334910B9}"/>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43791" y="2296195"/>
            <a:ext cx="1834902" cy="1440000"/>
          </a:xfrm>
          <a:prstGeom prst="rect">
            <a:avLst/>
          </a:prstGeom>
        </p:spPr>
      </p:pic>
      <p:pic>
        <p:nvPicPr>
          <p:cNvPr id="4098" name="Picture 2" descr="CLIP ART ">
            <a:extLst>
              <a:ext uri="{FF2B5EF4-FFF2-40B4-BE49-F238E27FC236}">
                <a16:creationId xmlns:a16="http://schemas.microsoft.com/office/drawing/2014/main" id="{F9DB00F8-F13D-490D-9E54-AC99AB99EF3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49440" y="2296195"/>
            <a:ext cx="129312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Water Bottle Clipart Png, Download Free Clip Art, Free Clip ...">
            <a:extLst>
              <a:ext uri="{FF2B5EF4-FFF2-40B4-BE49-F238E27FC236}">
                <a16:creationId xmlns:a16="http://schemas.microsoft.com/office/drawing/2014/main" id="{03473AE2-3EE6-4E91-AF4D-BDCF746114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8833" y="4106673"/>
            <a:ext cx="554333" cy="1440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14A7279-5F93-4F0E-B2DC-EACC020741A3}"/>
              </a:ext>
            </a:extLst>
          </p:cNvPr>
          <p:cNvGrpSpPr/>
          <p:nvPr/>
        </p:nvGrpSpPr>
        <p:grpSpPr>
          <a:xfrm>
            <a:off x="3228622" y="2891232"/>
            <a:ext cx="1080000" cy="1080000"/>
            <a:chOff x="3132705" y="4532147"/>
            <a:chExt cx="1080000" cy="1080000"/>
          </a:xfrm>
        </p:grpSpPr>
        <p:pic>
          <p:nvPicPr>
            <p:cNvPr id="4106" name="Picture 10" descr="Free Images Of Price Tags, Download Free Clip Art, Free Clip Art ...">
              <a:extLst>
                <a:ext uri="{FF2B5EF4-FFF2-40B4-BE49-F238E27FC236}">
                  <a16:creationId xmlns:a16="http://schemas.microsoft.com/office/drawing/2014/main" id="{7FD7EA11-BE4E-45C9-824E-73882A1528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705" y="453214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587B86-8425-4E2F-9F86-E2B70647C1D5}"/>
                </a:ext>
              </a:extLst>
            </p:cNvPr>
            <p:cNvSpPr txBox="1"/>
            <p:nvPr/>
          </p:nvSpPr>
          <p:spPr>
            <a:xfrm>
              <a:off x="3255763" y="4869860"/>
              <a:ext cx="833882" cy="400110"/>
            </a:xfrm>
            <a:prstGeom prst="rect">
              <a:avLst/>
            </a:prstGeom>
            <a:noFill/>
          </p:spPr>
          <p:txBody>
            <a:bodyPr wrap="none" rtlCol="0" anchor="ctr">
              <a:spAutoFit/>
            </a:bodyPr>
            <a:lstStyle/>
            <a:p>
              <a:pPr algn="ctr"/>
              <a:r>
                <a:rPr lang="en-GB" sz="2000" b="1" dirty="0">
                  <a:solidFill>
                    <a:schemeClr val="bg1"/>
                  </a:solidFill>
                </a:rPr>
                <a:t>3,24€</a:t>
              </a:r>
            </a:p>
          </p:txBody>
        </p:sp>
      </p:grpSp>
      <p:grpSp>
        <p:nvGrpSpPr>
          <p:cNvPr id="22" name="Group 21">
            <a:extLst>
              <a:ext uri="{FF2B5EF4-FFF2-40B4-BE49-F238E27FC236}">
                <a16:creationId xmlns:a16="http://schemas.microsoft.com/office/drawing/2014/main" id="{9595448C-1D2C-460B-B315-D63B6F6618B7}"/>
              </a:ext>
            </a:extLst>
          </p:cNvPr>
          <p:cNvGrpSpPr/>
          <p:nvPr/>
        </p:nvGrpSpPr>
        <p:grpSpPr>
          <a:xfrm>
            <a:off x="6859955" y="2891232"/>
            <a:ext cx="1080000" cy="1080000"/>
            <a:chOff x="3132705" y="4532147"/>
            <a:chExt cx="1080000" cy="1080000"/>
          </a:xfrm>
        </p:grpSpPr>
        <p:pic>
          <p:nvPicPr>
            <p:cNvPr id="23" name="Picture 10" descr="Free Images Of Price Tags, Download Free Clip Art, Free Clip Art ...">
              <a:extLst>
                <a:ext uri="{FF2B5EF4-FFF2-40B4-BE49-F238E27FC236}">
                  <a16:creationId xmlns:a16="http://schemas.microsoft.com/office/drawing/2014/main" id="{ECBA31CA-8ABE-42CC-B65F-C260205CA4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705" y="453214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B31CC00-1DFB-4A84-994C-41835ADAA931}"/>
                </a:ext>
              </a:extLst>
            </p:cNvPr>
            <p:cNvSpPr txBox="1"/>
            <p:nvPr/>
          </p:nvSpPr>
          <p:spPr>
            <a:xfrm>
              <a:off x="3255763" y="4872092"/>
              <a:ext cx="833882" cy="400110"/>
            </a:xfrm>
            <a:prstGeom prst="rect">
              <a:avLst/>
            </a:prstGeom>
            <a:noFill/>
          </p:spPr>
          <p:txBody>
            <a:bodyPr wrap="none" rtlCol="0" anchor="ctr">
              <a:spAutoFit/>
            </a:bodyPr>
            <a:lstStyle/>
            <a:p>
              <a:pPr algn="ctr"/>
              <a:r>
                <a:rPr lang="en-GB" sz="2000" b="1" dirty="0">
                  <a:solidFill>
                    <a:schemeClr val="bg1"/>
                  </a:solidFill>
                </a:rPr>
                <a:t>3,00€</a:t>
              </a:r>
            </a:p>
          </p:txBody>
        </p:sp>
      </p:grpSp>
      <p:grpSp>
        <p:nvGrpSpPr>
          <p:cNvPr id="26" name="Group 25">
            <a:extLst>
              <a:ext uri="{FF2B5EF4-FFF2-40B4-BE49-F238E27FC236}">
                <a16:creationId xmlns:a16="http://schemas.microsoft.com/office/drawing/2014/main" id="{BBA8AE1E-A60D-4ADA-AB6D-443A457B5D12}"/>
              </a:ext>
            </a:extLst>
          </p:cNvPr>
          <p:cNvGrpSpPr/>
          <p:nvPr/>
        </p:nvGrpSpPr>
        <p:grpSpPr>
          <a:xfrm>
            <a:off x="10418271" y="2891232"/>
            <a:ext cx="1080000" cy="1080000"/>
            <a:chOff x="3132705" y="4532147"/>
            <a:chExt cx="1080000" cy="1080000"/>
          </a:xfrm>
        </p:grpSpPr>
        <p:pic>
          <p:nvPicPr>
            <p:cNvPr id="27" name="Picture 10" descr="Free Images Of Price Tags, Download Free Clip Art, Free Clip Art ...">
              <a:extLst>
                <a:ext uri="{FF2B5EF4-FFF2-40B4-BE49-F238E27FC236}">
                  <a16:creationId xmlns:a16="http://schemas.microsoft.com/office/drawing/2014/main" id="{27A04D2A-84D7-4245-8649-1DE3A6D609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705" y="453214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02EA84A-28C7-41D5-8D63-13D85A3A11CE}"/>
                </a:ext>
              </a:extLst>
            </p:cNvPr>
            <p:cNvSpPr txBox="1"/>
            <p:nvPr/>
          </p:nvSpPr>
          <p:spPr>
            <a:xfrm>
              <a:off x="3255763" y="4872092"/>
              <a:ext cx="833883" cy="400110"/>
            </a:xfrm>
            <a:prstGeom prst="rect">
              <a:avLst/>
            </a:prstGeom>
            <a:noFill/>
          </p:spPr>
          <p:txBody>
            <a:bodyPr wrap="none" rtlCol="0" anchor="ctr">
              <a:spAutoFit/>
            </a:bodyPr>
            <a:lstStyle/>
            <a:p>
              <a:pPr algn="ctr"/>
              <a:r>
                <a:rPr lang="en-GB" sz="2000" b="1" dirty="0">
                  <a:solidFill>
                    <a:schemeClr val="bg1"/>
                  </a:solidFill>
                </a:rPr>
                <a:t>2,15€</a:t>
              </a:r>
            </a:p>
          </p:txBody>
        </p:sp>
      </p:grpSp>
      <p:grpSp>
        <p:nvGrpSpPr>
          <p:cNvPr id="29" name="Group 28">
            <a:extLst>
              <a:ext uri="{FF2B5EF4-FFF2-40B4-BE49-F238E27FC236}">
                <a16:creationId xmlns:a16="http://schemas.microsoft.com/office/drawing/2014/main" id="{62EB1F52-B586-4BAA-A959-99644851EC61}"/>
              </a:ext>
            </a:extLst>
          </p:cNvPr>
          <p:cNvGrpSpPr/>
          <p:nvPr/>
        </p:nvGrpSpPr>
        <p:grpSpPr>
          <a:xfrm>
            <a:off x="3237978" y="4669248"/>
            <a:ext cx="1080000" cy="1080000"/>
            <a:chOff x="3132705" y="4532147"/>
            <a:chExt cx="1080000" cy="1080000"/>
          </a:xfrm>
        </p:grpSpPr>
        <p:pic>
          <p:nvPicPr>
            <p:cNvPr id="30" name="Picture 10" descr="Free Images Of Price Tags, Download Free Clip Art, Free Clip Art ...">
              <a:extLst>
                <a:ext uri="{FF2B5EF4-FFF2-40B4-BE49-F238E27FC236}">
                  <a16:creationId xmlns:a16="http://schemas.microsoft.com/office/drawing/2014/main" id="{742C4FD0-F3FF-4DC9-B0F3-382D12936F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705" y="453214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D4239003-2AFC-4B89-8873-3751BE265F48}"/>
                </a:ext>
              </a:extLst>
            </p:cNvPr>
            <p:cNvSpPr txBox="1"/>
            <p:nvPr/>
          </p:nvSpPr>
          <p:spPr>
            <a:xfrm>
              <a:off x="3255763" y="4872092"/>
              <a:ext cx="833882" cy="400110"/>
            </a:xfrm>
            <a:prstGeom prst="rect">
              <a:avLst/>
            </a:prstGeom>
            <a:noFill/>
          </p:spPr>
          <p:txBody>
            <a:bodyPr wrap="none" rtlCol="0" anchor="ctr">
              <a:spAutoFit/>
            </a:bodyPr>
            <a:lstStyle/>
            <a:p>
              <a:pPr algn="ctr"/>
              <a:r>
                <a:rPr lang="en-GB" sz="2000" b="1" dirty="0">
                  <a:solidFill>
                    <a:schemeClr val="bg1"/>
                  </a:solidFill>
                </a:rPr>
                <a:t>2,17€</a:t>
              </a:r>
            </a:p>
          </p:txBody>
        </p:sp>
      </p:grpSp>
      <p:grpSp>
        <p:nvGrpSpPr>
          <p:cNvPr id="32" name="Group 31">
            <a:extLst>
              <a:ext uri="{FF2B5EF4-FFF2-40B4-BE49-F238E27FC236}">
                <a16:creationId xmlns:a16="http://schemas.microsoft.com/office/drawing/2014/main" id="{32ED0557-AB38-42F3-B2AE-2236F0ABA253}"/>
              </a:ext>
            </a:extLst>
          </p:cNvPr>
          <p:cNvGrpSpPr/>
          <p:nvPr/>
        </p:nvGrpSpPr>
        <p:grpSpPr>
          <a:xfrm>
            <a:off x="6859955" y="4663585"/>
            <a:ext cx="1080000" cy="1080000"/>
            <a:chOff x="3132705" y="4532147"/>
            <a:chExt cx="1080000" cy="1080000"/>
          </a:xfrm>
        </p:grpSpPr>
        <p:pic>
          <p:nvPicPr>
            <p:cNvPr id="33" name="Picture 10" descr="Free Images Of Price Tags, Download Free Clip Art, Free Clip Art ...">
              <a:extLst>
                <a:ext uri="{FF2B5EF4-FFF2-40B4-BE49-F238E27FC236}">
                  <a16:creationId xmlns:a16="http://schemas.microsoft.com/office/drawing/2014/main" id="{0F9497D0-42D8-4358-8155-51B071A8B6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705" y="453214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5F0EB70C-660E-4057-91B1-154F30D980C1}"/>
                </a:ext>
              </a:extLst>
            </p:cNvPr>
            <p:cNvSpPr txBox="1"/>
            <p:nvPr/>
          </p:nvSpPr>
          <p:spPr>
            <a:xfrm>
              <a:off x="3255763" y="4872092"/>
              <a:ext cx="833882" cy="400110"/>
            </a:xfrm>
            <a:prstGeom prst="rect">
              <a:avLst/>
            </a:prstGeom>
            <a:noFill/>
          </p:spPr>
          <p:txBody>
            <a:bodyPr wrap="none" rtlCol="0" anchor="ctr">
              <a:spAutoFit/>
            </a:bodyPr>
            <a:lstStyle/>
            <a:p>
              <a:pPr algn="ctr"/>
              <a:r>
                <a:rPr lang="en-GB" sz="2000" b="1" dirty="0">
                  <a:solidFill>
                    <a:schemeClr val="bg1"/>
                  </a:solidFill>
                </a:rPr>
                <a:t>1,00€</a:t>
              </a:r>
            </a:p>
          </p:txBody>
        </p:sp>
      </p:grpSp>
      <p:grpSp>
        <p:nvGrpSpPr>
          <p:cNvPr id="35" name="Group 34">
            <a:extLst>
              <a:ext uri="{FF2B5EF4-FFF2-40B4-BE49-F238E27FC236}">
                <a16:creationId xmlns:a16="http://schemas.microsoft.com/office/drawing/2014/main" id="{EB33961E-5876-4691-AD71-07E6CBF3E825}"/>
              </a:ext>
            </a:extLst>
          </p:cNvPr>
          <p:cNvGrpSpPr/>
          <p:nvPr/>
        </p:nvGrpSpPr>
        <p:grpSpPr>
          <a:xfrm>
            <a:off x="10459496" y="4664153"/>
            <a:ext cx="1080000" cy="1080000"/>
            <a:chOff x="3132705" y="4532147"/>
            <a:chExt cx="1080000" cy="1080000"/>
          </a:xfrm>
        </p:grpSpPr>
        <p:pic>
          <p:nvPicPr>
            <p:cNvPr id="36" name="Picture 10" descr="Free Images Of Price Tags, Download Free Clip Art, Free Clip Art ...">
              <a:extLst>
                <a:ext uri="{FF2B5EF4-FFF2-40B4-BE49-F238E27FC236}">
                  <a16:creationId xmlns:a16="http://schemas.microsoft.com/office/drawing/2014/main" id="{7C3A2783-F6E5-4D30-85F0-1B67960B85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705" y="453214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5C69DCE8-DC78-4DE1-A575-E3D3A3C6BE05}"/>
                </a:ext>
              </a:extLst>
            </p:cNvPr>
            <p:cNvSpPr txBox="1"/>
            <p:nvPr/>
          </p:nvSpPr>
          <p:spPr>
            <a:xfrm>
              <a:off x="3255762" y="4872092"/>
              <a:ext cx="833883" cy="400110"/>
            </a:xfrm>
            <a:prstGeom prst="rect">
              <a:avLst/>
            </a:prstGeom>
            <a:noFill/>
          </p:spPr>
          <p:txBody>
            <a:bodyPr wrap="none" rtlCol="0" anchor="ctr">
              <a:spAutoFit/>
            </a:bodyPr>
            <a:lstStyle/>
            <a:p>
              <a:pPr algn="ctr"/>
              <a:r>
                <a:rPr lang="en-GB" sz="2000" b="1" dirty="0">
                  <a:solidFill>
                    <a:schemeClr val="bg1"/>
                  </a:solidFill>
                </a:rPr>
                <a:t>€1,05</a:t>
              </a:r>
            </a:p>
          </p:txBody>
        </p:sp>
      </p:grpSp>
      <p:sp>
        <p:nvSpPr>
          <p:cNvPr id="19" name="TextBox 18">
            <a:extLst>
              <a:ext uri="{FF2B5EF4-FFF2-40B4-BE49-F238E27FC236}">
                <a16:creationId xmlns:a16="http://schemas.microsoft.com/office/drawing/2014/main" id="{EF6FA4F2-BD7D-4537-8A9E-4B782EC4B7AE}"/>
              </a:ext>
            </a:extLst>
          </p:cNvPr>
          <p:cNvSpPr txBox="1"/>
          <p:nvPr/>
        </p:nvSpPr>
        <p:spPr>
          <a:xfrm>
            <a:off x="6869320" y="296864"/>
            <a:ext cx="2453154" cy="783193"/>
          </a:xfrm>
          <a:prstGeom prst="wedgeRoundRectCallout">
            <a:avLst/>
          </a:prstGeom>
          <a:solidFill>
            <a:srgbClr val="115076"/>
          </a:solidFill>
          <a:ln>
            <a:solidFill>
              <a:srgbClr val="E65D00"/>
            </a:solidFill>
          </a:ln>
        </p:spPr>
        <p:txBody>
          <a:bodyPr wrap="none" rtlCol="0">
            <a:spAutoFit/>
          </a:bodyPr>
          <a:lstStyle/>
          <a:p>
            <a:r>
              <a:rPr lang="en-GB" sz="2000" b="1" dirty="0" err="1">
                <a:solidFill>
                  <a:schemeClr val="bg1"/>
                </a:solidFill>
              </a:rPr>
              <a:t>Exemple</a:t>
            </a:r>
            <a:r>
              <a:rPr lang="en-GB" sz="2000" dirty="0">
                <a:solidFill>
                  <a:schemeClr val="bg1"/>
                </a:solidFill>
              </a:rPr>
              <a:t> : 1,23€ =</a:t>
            </a:r>
          </a:p>
          <a:p>
            <a:r>
              <a:rPr lang="en-GB" sz="2000" dirty="0">
                <a:solidFill>
                  <a:schemeClr val="bg1"/>
                </a:solidFill>
              </a:rPr>
              <a:t>un euro </a:t>
            </a:r>
            <a:r>
              <a:rPr lang="en-GB" sz="2000" dirty="0" err="1">
                <a:solidFill>
                  <a:schemeClr val="bg1"/>
                </a:solidFill>
              </a:rPr>
              <a:t>vingt</a:t>
            </a:r>
            <a:r>
              <a:rPr lang="en-GB" sz="2000" dirty="0">
                <a:solidFill>
                  <a:schemeClr val="bg1"/>
                </a:solidFill>
              </a:rPr>
              <a:t>-trois</a:t>
            </a:r>
          </a:p>
        </p:txBody>
      </p:sp>
      <p:pic>
        <p:nvPicPr>
          <p:cNvPr id="10" name="Picture 2" descr="Cedar Plank Salmon Clip Art">
            <a:extLst>
              <a:ext uri="{FF2B5EF4-FFF2-40B4-BE49-F238E27FC236}">
                <a16:creationId xmlns:a16="http://schemas.microsoft.com/office/drawing/2014/main" id="{BD5E5B51-FDC4-489C-B9BB-FF2A775CBD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7841" y="4457215"/>
            <a:ext cx="2310932" cy="100037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3AAA0FF6-077A-4235-B2D3-4ADB414F1248}"/>
              </a:ext>
            </a:extLst>
          </p:cNvPr>
          <p:cNvGrpSpPr/>
          <p:nvPr/>
        </p:nvGrpSpPr>
        <p:grpSpPr>
          <a:xfrm>
            <a:off x="8426744" y="4131244"/>
            <a:ext cx="2026829" cy="1400270"/>
            <a:chOff x="8426744" y="4131244"/>
            <a:chExt cx="2026829" cy="1400270"/>
          </a:xfrm>
        </p:grpSpPr>
        <p:pic>
          <p:nvPicPr>
            <p:cNvPr id="1028" name="Picture 4" descr="Chocolate Clip Art">
              <a:extLst>
                <a:ext uri="{FF2B5EF4-FFF2-40B4-BE49-F238E27FC236}">
                  <a16:creationId xmlns:a16="http://schemas.microsoft.com/office/drawing/2014/main" id="{94870BD2-EE55-4EAC-8E36-A860BAC234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26744" y="4131244"/>
              <a:ext cx="1987047" cy="10911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5C2FFCA-77B9-401D-AB05-35DB8F879E00}"/>
                </a:ext>
              </a:extLst>
            </p:cNvPr>
            <p:cNvSpPr txBox="1"/>
            <p:nvPr/>
          </p:nvSpPr>
          <p:spPr>
            <a:xfrm>
              <a:off x="8831598" y="5100627"/>
              <a:ext cx="1621975" cy="430887"/>
            </a:xfrm>
            <a:prstGeom prst="rect">
              <a:avLst/>
            </a:prstGeom>
            <a:solidFill>
              <a:schemeClr val="bg1"/>
            </a:solidFill>
            <a:ln w="19050">
              <a:solidFill>
                <a:schemeClr val="tx1"/>
              </a:solidFill>
            </a:ln>
          </p:spPr>
          <p:txBody>
            <a:bodyPr wrap="square" rtlCol="0">
              <a:spAutoFit/>
            </a:bodyPr>
            <a:lstStyle/>
            <a:p>
              <a:pPr algn="l"/>
              <a:r>
                <a:rPr lang="en-GB" sz="2200" dirty="0">
                  <a:solidFill>
                    <a:schemeClr val="accent5">
                      <a:lumMod val="50000"/>
                    </a:schemeClr>
                  </a:solidFill>
                </a:rPr>
                <a:t>[</a:t>
              </a:r>
              <a:r>
                <a:rPr lang="en-GB" sz="2200" dirty="0" err="1">
                  <a:solidFill>
                    <a:schemeClr val="accent5">
                      <a:lumMod val="50000"/>
                    </a:schemeClr>
                  </a:solidFill>
                </a:rPr>
                <a:t>chocolat</a:t>
              </a:r>
              <a:r>
                <a:rPr lang="en-GB" sz="2200" dirty="0">
                  <a:solidFill>
                    <a:schemeClr val="accent5">
                      <a:lumMod val="50000"/>
                    </a:schemeClr>
                  </a:solidFill>
                </a:rPr>
                <a:t>]</a:t>
              </a:r>
            </a:p>
          </p:txBody>
        </p:sp>
      </p:grpSp>
    </p:spTree>
    <p:extLst>
      <p:ext uri="{BB962C8B-B14F-4D97-AF65-F5344CB8AC3E}">
        <p14:creationId xmlns:p14="http://schemas.microsoft.com/office/powerpoint/2010/main" val="3829144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Bread, Food, Slice, French, Loaf, Baked, Nutrition">
            <a:extLst>
              <a:ext uri="{FF2B5EF4-FFF2-40B4-BE49-F238E27FC236}">
                <a16:creationId xmlns:a16="http://schemas.microsoft.com/office/drawing/2014/main" id="{116FF478-FA94-44B4-B0FC-26227F9B5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65874" y="2228490"/>
            <a:ext cx="2523652" cy="15783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B44D62F1-A8E6-4674-9768-A54C575E0D85}"/>
              </a:ext>
            </a:extLst>
          </p:cNvPr>
          <p:cNvGraphicFramePr>
            <a:graphicFrameLocks noGrp="1"/>
          </p:cNvGraphicFramePr>
          <p:nvPr/>
        </p:nvGraphicFramePr>
        <p:xfrm>
          <a:off x="696000" y="2082114"/>
          <a:ext cx="10800000" cy="3600000"/>
        </p:xfrm>
        <a:graphic>
          <a:graphicData uri="http://schemas.openxmlformats.org/drawingml/2006/table">
            <a:tbl>
              <a:tblPr firstRow="1" bandRow="1">
                <a:tableStyleId>{5C22544A-7EE6-4342-B048-85BDC9FD1C3A}</a:tableStyleId>
              </a:tblPr>
              <a:tblGrid>
                <a:gridCol w="3600000">
                  <a:extLst>
                    <a:ext uri="{9D8B030D-6E8A-4147-A177-3AD203B41FA5}">
                      <a16:colId xmlns:a16="http://schemas.microsoft.com/office/drawing/2014/main" val="4071242774"/>
                    </a:ext>
                  </a:extLst>
                </a:gridCol>
                <a:gridCol w="3600000">
                  <a:extLst>
                    <a:ext uri="{9D8B030D-6E8A-4147-A177-3AD203B41FA5}">
                      <a16:colId xmlns:a16="http://schemas.microsoft.com/office/drawing/2014/main" val="3044532449"/>
                    </a:ext>
                  </a:extLst>
                </a:gridCol>
                <a:gridCol w="3600000">
                  <a:extLst>
                    <a:ext uri="{9D8B030D-6E8A-4147-A177-3AD203B41FA5}">
                      <a16:colId xmlns:a16="http://schemas.microsoft.com/office/drawing/2014/main" val="3409282995"/>
                    </a:ext>
                  </a:extLst>
                </a:gridCol>
              </a:tblGrid>
              <a:tr h="18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9785575"/>
                  </a:ext>
                </a:extLst>
              </a:tr>
              <a:tr h="18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591409190"/>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Au </a:t>
            </a:r>
            <a:r>
              <a:rPr lang="en-GB" sz="3600" b="1" dirty="0" err="1">
                <a:solidFill>
                  <a:schemeClr val="bg1"/>
                </a:solidFill>
              </a:rPr>
              <a:t>marché</a:t>
            </a:r>
            <a:r>
              <a:rPr lang="en-GB" sz="3600" b="1" dirty="0">
                <a:solidFill>
                  <a:schemeClr val="bg1"/>
                </a:solidFill>
              </a:rPr>
              <a:t>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34550" y="249869"/>
            <a:ext cx="217537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6B1049E7-6CAE-4ABA-8712-7EDD334910B9}"/>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43791" y="2296195"/>
            <a:ext cx="1834902" cy="1440000"/>
          </a:xfrm>
          <a:prstGeom prst="rect">
            <a:avLst/>
          </a:prstGeom>
        </p:spPr>
      </p:pic>
      <p:pic>
        <p:nvPicPr>
          <p:cNvPr id="4098" name="Picture 2" descr="CLIP ART ">
            <a:extLst>
              <a:ext uri="{FF2B5EF4-FFF2-40B4-BE49-F238E27FC236}">
                <a16:creationId xmlns:a16="http://schemas.microsoft.com/office/drawing/2014/main" id="{F9DB00F8-F13D-490D-9E54-AC99AB99EF3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49440" y="2296195"/>
            <a:ext cx="129312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Water Bottle Clipart Png, Download Free Clip Art, Free Clip ...">
            <a:extLst>
              <a:ext uri="{FF2B5EF4-FFF2-40B4-BE49-F238E27FC236}">
                <a16:creationId xmlns:a16="http://schemas.microsoft.com/office/drawing/2014/main" id="{03473AE2-3EE6-4E91-AF4D-BDCF746114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8833" y="4106673"/>
            <a:ext cx="554333" cy="1440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14A7279-5F93-4F0E-B2DC-EACC020741A3}"/>
              </a:ext>
            </a:extLst>
          </p:cNvPr>
          <p:cNvGrpSpPr/>
          <p:nvPr/>
        </p:nvGrpSpPr>
        <p:grpSpPr>
          <a:xfrm>
            <a:off x="3228622" y="2891232"/>
            <a:ext cx="1080000" cy="1080000"/>
            <a:chOff x="3132705" y="4532147"/>
            <a:chExt cx="1080000" cy="1080000"/>
          </a:xfrm>
        </p:grpSpPr>
        <p:pic>
          <p:nvPicPr>
            <p:cNvPr id="4106" name="Picture 10" descr="Free Images Of Price Tags, Download Free Clip Art, Free Clip Art ...">
              <a:extLst>
                <a:ext uri="{FF2B5EF4-FFF2-40B4-BE49-F238E27FC236}">
                  <a16:creationId xmlns:a16="http://schemas.microsoft.com/office/drawing/2014/main" id="{7FD7EA11-BE4E-45C9-824E-73882A1528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705" y="453214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587B86-8425-4E2F-9F86-E2B70647C1D5}"/>
                </a:ext>
              </a:extLst>
            </p:cNvPr>
            <p:cNvSpPr txBox="1"/>
            <p:nvPr/>
          </p:nvSpPr>
          <p:spPr>
            <a:xfrm>
              <a:off x="3255762" y="4869860"/>
              <a:ext cx="833883" cy="400110"/>
            </a:xfrm>
            <a:prstGeom prst="rect">
              <a:avLst/>
            </a:prstGeom>
            <a:noFill/>
          </p:spPr>
          <p:txBody>
            <a:bodyPr wrap="none" rtlCol="0" anchor="ctr">
              <a:spAutoFit/>
            </a:bodyPr>
            <a:lstStyle/>
            <a:p>
              <a:pPr algn="ctr"/>
              <a:r>
                <a:rPr lang="en-GB" sz="2000" b="1" dirty="0">
                  <a:solidFill>
                    <a:schemeClr val="bg1"/>
                  </a:solidFill>
                </a:rPr>
                <a:t>2,11€</a:t>
              </a:r>
            </a:p>
          </p:txBody>
        </p:sp>
      </p:grpSp>
      <p:grpSp>
        <p:nvGrpSpPr>
          <p:cNvPr id="22" name="Group 21">
            <a:extLst>
              <a:ext uri="{FF2B5EF4-FFF2-40B4-BE49-F238E27FC236}">
                <a16:creationId xmlns:a16="http://schemas.microsoft.com/office/drawing/2014/main" id="{9595448C-1D2C-460B-B315-D63B6F6618B7}"/>
              </a:ext>
            </a:extLst>
          </p:cNvPr>
          <p:cNvGrpSpPr/>
          <p:nvPr/>
        </p:nvGrpSpPr>
        <p:grpSpPr>
          <a:xfrm>
            <a:off x="6859955" y="2891232"/>
            <a:ext cx="1080000" cy="1080000"/>
            <a:chOff x="3132705" y="4532147"/>
            <a:chExt cx="1080000" cy="1080000"/>
          </a:xfrm>
        </p:grpSpPr>
        <p:pic>
          <p:nvPicPr>
            <p:cNvPr id="23" name="Picture 10" descr="Free Images Of Price Tags, Download Free Clip Art, Free Clip Art ...">
              <a:extLst>
                <a:ext uri="{FF2B5EF4-FFF2-40B4-BE49-F238E27FC236}">
                  <a16:creationId xmlns:a16="http://schemas.microsoft.com/office/drawing/2014/main" id="{ECBA31CA-8ABE-42CC-B65F-C260205CA4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705" y="453214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B31CC00-1DFB-4A84-994C-41835ADAA931}"/>
                </a:ext>
              </a:extLst>
            </p:cNvPr>
            <p:cNvSpPr txBox="1"/>
            <p:nvPr/>
          </p:nvSpPr>
          <p:spPr>
            <a:xfrm>
              <a:off x="3255763" y="4872092"/>
              <a:ext cx="833883" cy="400110"/>
            </a:xfrm>
            <a:prstGeom prst="rect">
              <a:avLst/>
            </a:prstGeom>
            <a:noFill/>
          </p:spPr>
          <p:txBody>
            <a:bodyPr wrap="none" rtlCol="0" anchor="ctr">
              <a:spAutoFit/>
            </a:bodyPr>
            <a:lstStyle/>
            <a:p>
              <a:pPr algn="ctr"/>
              <a:r>
                <a:rPr lang="en-GB" sz="2000" b="1" dirty="0">
                  <a:solidFill>
                    <a:schemeClr val="bg1"/>
                  </a:solidFill>
                </a:rPr>
                <a:t>2,02€</a:t>
              </a:r>
            </a:p>
          </p:txBody>
        </p:sp>
      </p:grpSp>
      <p:grpSp>
        <p:nvGrpSpPr>
          <p:cNvPr id="26" name="Group 25">
            <a:extLst>
              <a:ext uri="{FF2B5EF4-FFF2-40B4-BE49-F238E27FC236}">
                <a16:creationId xmlns:a16="http://schemas.microsoft.com/office/drawing/2014/main" id="{BBA8AE1E-A60D-4ADA-AB6D-443A457B5D12}"/>
              </a:ext>
            </a:extLst>
          </p:cNvPr>
          <p:cNvGrpSpPr/>
          <p:nvPr/>
        </p:nvGrpSpPr>
        <p:grpSpPr>
          <a:xfrm>
            <a:off x="10418271" y="2891232"/>
            <a:ext cx="1080000" cy="1080000"/>
            <a:chOff x="3132705" y="4532147"/>
            <a:chExt cx="1080000" cy="1080000"/>
          </a:xfrm>
        </p:grpSpPr>
        <p:pic>
          <p:nvPicPr>
            <p:cNvPr id="27" name="Picture 10" descr="Free Images Of Price Tags, Download Free Clip Art, Free Clip Art ...">
              <a:extLst>
                <a:ext uri="{FF2B5EF4-FFF2-40B4-BE49-F238E27FC236}">
                  <a16:creationId xmlns:a16="http://schemas.microsoft.com/office/drawing/2014/main" id="{27A04D2A-84D7-4245-8649-1DE3A6D609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705" y="453214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02EA84A-28C7-41D5-8D63-13D85A3A11CE}"/>
                </a:ext>
              </a:extLst>
            </p:cNvPr>
            <p:cNvSpPr txBox="1"/>
            <p:nvPr/>
          </p:nvSpPr>
          <p:spPr>
            <a:xfrm>
              <a:off x="3255764" y="4872092"/>
              <a:ext cx="833883" cy="400110"/>
            </a:xfrm>
            <a:prstGeom prst="rect">
              <a:avLst/>
            </a:prstGeom>
            <a:noFill/>
          </p:spPr>
          <p:txBody>
            <a:bodyPr wrap="none" rtlCol="0" anchor="ctr">
              <a:spAutoFit/>
            </a:bodyPr>
            <a:lstStyle/>
            <a:p>
              <a:pPr algn="ctr"/>
              <a:r>
                <a:rPr lang="en-GB" sz="2000" b="1" dirty="0">
                  <a:solidFill>
                    <a:schemeClr val="bg1"/>
                  </a:solidFill>
                </a:rPr>
                <a:t>3,19€</a:t>
              </a:r>
            </a:p>
          </p:txBody>
        </p:sp>
      </p:grpSp>
      <p:grpSp>
        <p:nvGrpSpPr>
          <p:cNvPr id="29" name="Group 28">
            <a:extLst>
              <a:ext uri="{FF2B5EF4-FFF2-40B4-BE49-F238E27FC236}">
                <a16:creationId xmlns:a16="http://schemas.microsoft.com/office/drawing/2014/main" id="{62EB1F52-B586-4BAA-A959-99644851EC61}"/>
              </a:ext>
            </a:extLst>
          </p:cNvPr>
          <p:cNvGrpSpPr/>
          <p:nvPr/>
        </p:nvGrpSpPr>
        <p:grpSpPr>
          <a:xfrm>
            <a:off x="3237978" y="4669248"/>
            <a:ext cx="1080000" cy="1080000"/>
            <a:chOff x="3132705" y="4532147"/>
            <a:chExt cx="1080000" cy="1080000"/>
          </a:xfrm>
        </p:grpSpPr>
        <p:pic>
          <p:nvPicPr>
            <p:cNvPr id="30" name="Picture 10" descr="Free Images Of Price Tags, Download Free Clip Art, Free Clip Art ...">
              <a:extLst>
                <a:ext uri="{FF2B5EF4-FFF2-40B4-BE49-F238E27FC236}">
                  <a16:creationId xmlns:a16="http://schemas.microsoft.com/office/drawing/2014/main" id="{742C4FD0-F3FF-4DC9-B0F3-382D12936F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705" y="453214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D4239003-2AFC-4B89-8873-3751BE265F48}"/>
                </a:ext>
              </a:extLst>
            </p:cNvPr>
            <p:cNvSpPr txBox="1"/>
            <p:nvPr/>
          </p:nvSpPr>
          <p:spPr>
            <a:xfrm>
              <a:off x="3255762" y="4872092"/>
              <a:ext cx="833883" cy="400110"/>
            </a:xfrm>
            <a:prstGeom prst="rect">
              <a:avLst/>
            </a:prstGeom>
            <a:noFill/>
          </p:spPr>
          <p:txBody>
            <a:bodyPr wrap="none" rtlCol="0" anchor="ctr">
              <a:spAutoFit/>
            </a:bodyPr>
            <a:lstStyle/>
            <a:p>
              <a:pPr algn="ctr"/>
              <a:r>
                <a:rPr lang="en-GB" sz="2000" b="1" dirty="0">
                  <a:solidFill>
                    <a:schemeClr val="bg1"/>
                  </a:solidFill>
                </a:rPr>
                <a:t>3,26€</a:t>
              </a:r>
            </a:p>
          </p:txBody>
        </p:sp>
      </p:grpSp>
      <p:grpSp>
        <p:nvGrpSpPr>
          <p:cNvPr id="32" name="Group 31">
            <a:extLst>
              <a:ext uri="{FF2B5EF4-FFF2-40B4-BE49-F238E27FC236}">
                <a16:creationId xmlns:a16="http://schemas.microsoft.com/office/drawing/2014/main" id="{32ED0557-AB38-42F3-B2AE-2236F0ABA253}"/>
              </a:ext>
            </a:extLst>
          </p:cNvPr>
          <p:cNvGrpSpPr/>
          <p:nvPr/>
        </p:nvGrpSpPr>
        <p:grpSpPr>
          <a:xfrm>
            <a:off x="6859955" y="4663585"/>
            <a:ext cx="1080000" cy="1080000"/>
            <a:chOff x="3132705" y="4532147"/>
            <a:chExt cx="1080000" cy="1080000"/>
          </a:xfrm>
        </p:grpSpPr>
        <p:pic>
          <p:nvPicPr>
            <p:cNvPr id="33" name="Picture 10" descr="Free Images Of Price Tags, Download Free Clip Art, Free Clip Art ...">
              <a:extLst>
                <a:ext uri="{FF2B5EF4-FFF2-40B4-BE49-F238E27FC236}">
                  <a16:creationId xmlns:a16="http://schemas.microsoft.com/office/drawing/2014/main" id="{0F9497D0-42D8-4358-8155-51B071A8B6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705" y="453214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5F0EB70C-660E-4057-91B1-154F30D980C1}"/>
                </a:ext>
              </a:extLst>
            </p:cNvPr>
            <p:cNvSpPr txBox="1"/>
            <p:nvPr/>
          </p:nvSpPr>
          <p:spPr>
            <a:xfrm>
              <a:off x="3255762" y="4872092"/>
              <a:ext cx="833883" cy="400110"/>
            </a:xfrm>
            <a:prstGeom prst="rect">
              <a:avLst/>
            </a:prstGeom>
            <a:noFill/>
          </p:spPr>
          <p:txBody>
            <a:bodyPr wrap="none" rtlCol="0" anchor="ctr">
              <a:spAutoFit/>
            </a:bodyPr>
            <a:lstStyle/>
            <a:p>
              <a:pPr algn="ctr"/>
              <a:r>
                <a:rPr lang="en-GB" sz="2000" b="1" dirty="0">
                  <a:solidFill>
                    <a:schemeClr val="bg1"/>
                  </a:solidFill>
                </a:rPr>
                <a:t>1,30€</a:t>
              </a:r>
            </a:p>
          </p:txBody>
        </p:sp>
      </p:grpSp>
      <p:grpSp>
        <p:nvGrpSpPr>
          <p:cNvPr id="35" name="Group 34">
            <a:extLst>
              <a:ext uri="{FF2B5EF4-FFF2-40B4-BE49-F238E27FC236}">
                <a16:creationId xmlns:a16="http://schemas.microsoft.com/office/drawing/2014/main" id="{EB33961E-5876-4691-AD71-07E6CBF3E825}"/>
              </a:ext>
            </a:extLst>
          </p:cNvPr>
          <p:cNvGrpSpPr/>
          <p:nvPr/>
        </p:nvGrpSpPr>
        <p:grpSpPr>
          <a:xfrm>
            <a:off x="10459496" y="4664153"/>
            <a:ext cx="1080000" cy="1080000"/>
            <a:chOff x="3132705" y="4532147"/>
            <a:chExt cx="1080000" cy="1080000"/>
          </a:xfrm>
        </p:grpSpPr>
        <p:pic>
          <p:nvPicPr>
            <p:cNvPr id="36" name="Picture 10" descr="Free Images Of Price Tags, Download Free Clip Art, Free Clip Art ...">
              <a:extLst>
                <a:ext uri="{FF2B5EF4-FFF2-40B4-BE49-F238E27FC236}">
                  <a16:creationId xmlns:a16="http://schemas.microsoft.com/office/drawing/2014/main" id="{7C3A2783-F6E5-4D30-85F0-1B67960B85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705" y="453214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5C69DCE8-DC78-4DE1-A575-E3D3A3C6BE05}"/>
                </a:ext>
              </a:extLst>
            </p:cNvPr>
            <p:cNvSpPr txBox="1"/>
            <p:nvPr/>
          </p:nvSpPr>
          <p:spPr>
            <a:xfrm>
              <a:off x="3255762" y="4872092"/>
              <a:ext cx="833882" cy="400110"/>
            </a:xfrm>
            <a:prstGeom prst="rect">
              <a:avLst/>
            </a:prstGeom>
            <a:noFill/>
          </p:spPr>
          <p:txBody>
            <a:bodyPr wrap="none" rtlCol="0" anchor="ctr">
              <a:spAutoFit/>
            </a:bodyPr>
            <a:lstStyle/>
            <a:p>
              <a:pPr algn="ctr"/>
              <a:r>
                <a:rPr lang="en-GB" sz="2000" b="1" dirty="0">
                  <a:solidFill>
                    <a:schemeClr val="bg1"/>
                  </a:solidFill>
                </a:rPr>
                <a:t>1,13€</a:t>
              </a:r>
            </a:p>
          </p:txBody>
        </p:sp>
      </p:grpSp>
      <p:sp>
        <p:nvSpPr>
          <p:cNvPr id="38" name="TextBox 37">
            <a:extLst>
              <a:ext uri="{FF2B5EF4-FFF2-40B4-BE49-F238E27FC236}">
                <a16:creationId xmlns:a16="http://schemas.microsoft.com/office/drawing/2014/main" id="{67564F21-BFDF-4ADE-9C08-05B6EAFCB232}"/>
              </a:ext>
            </a:extLst>
          </p:cNvPr>
          <p:cNvSpPr txBox="1"/>
          <p:nvPr/>
        </p:nvSpPr>
        <p:spPr>
          <a:xfrm>
            <a:off x="180000" y="1296000"/>
            <a:ext cx="11729920" cy="461665"/>
          </a:xfrm>
          <a:prstGeom prst="rect">
            <a:avLst/>
          </a:prstGeom>
          <a:noFill/>
        </p:spPr>
        <p:txBody>
          <a:bodyPr wrap="square" rtlCol="0">
            <a:spAutoFit/>
          </a:bodyPr>
          <a:lstStyle/>
          <a:p>
            <a:pPr lvl="0" algn="ctr"/>
            <a:r>
              <a:rPr lang="en-US" sz="2400" b="1" dirty="0" err="1">
                <a:solidFill>
                  <a:srgbClr val="4472C4">
                    <a:lumMod val="50000"/>
                  </a:srgbClr>
                </a:solidFill>
              </a:rPr>
              <a:t>Partenaire</a:t>
            </a:r>
            <a:r>
              <a:rPr lang="en-US" sz="2400" b="1" dirty="0">
                <a:solidFill>
                  <a:srgbClr val="4472C4">
                    <a:lumMod val="50000"/>
                  </a:srgbClr>
                </a:solidFill>
              </a:rPr>
              <a:t> B : </a:t>
            </a:r>
            <a:r>
              <a:rPr lang="en-US" sz="2400" dirty="0">
                <a:solidFill>
                  <a:srgbClr val="4472C4">
                    <a:lumMod val="50000"/>
                  </a:srgbClr>
                </a:solidFill>
              </a:rPr>
              <a:t>Dis </a:t>
            </a:r>
            <a:r>
              <a:rPr lang="en-US" sz="2400" dirty="0" err="1">
                <a:solidFill>
                  <a:srgbClr val="4472C4">
                    <a:lumMod val="50000"/>
                  </a:srgbClr>
                </a:solidFill>
              </a:rPr>
              <a:t>combien</a:t>
            </a:r>
            <a:r>
              <a:rPr lang="en-US" sz="2400" dirty="0">
                <a:solidFill>
                  <a:srgbClr val="4472C4">
                    <a:lumMod val="50000"/>
                  </a:srgbClr>
                </a:solidFill>
              </a:rPr>
              <a:t> </a:t>
            </a:r>
            <a:r>
              <a:rPr lang="en-US" sz="2400" dirty="0" err="1">
                <a:solidFill>
                  <a:srgbClr val="4472C4">
                    <a:lumMod val="50000"/>
                  </a:srgbClr>
                </a:solidFill>
              </a:rPr>
              <a:t>ça</a:t>
            </a:r>
            <a:r>
              <a:rPr lang="en-US" sz="2400" dirty="0">
                <a:solidFill>
                  <a:srgbClr val="4472C4">
                    <a:lumMod val="50000"/>
                  </a:srgbClr>
                </a:solidFill>
              </a:rPr>
              <a:t> </a:t>
            </a:r>
            <a:r>
              <a:rPr lang="en-US" sz="2400" dirty="0" err="1">
                <a:solidFill>
                  <a:srgbClr val="4472C4">
                    <a:lumMod val="50000"/>
                  </a:srgbClr>
                </a:solidFill>
              </a:rPr>
              <a:t>coûte</a:t>
            </a:r>
            <a:r>
              <a:rPr lang="en-US" sz="2400" dirty="0">
                <a:solidFill>
                  <a:srgbClr val="4472C4">
                    <a:lumMod val="50000"/>
                  </a:srgbClr>
                </a:solidFill>
              </a:rPr>
              <a:t>. </a:t>
            </a:r>
            <a:r>
              <a:rPr lang="en-US" sz="2400" b="1" dirty="0" err="1">
                <a:solidFill>
                  <a:srgbClr val="4472C4">
                    <a:lumMod val="50000"/>
                  </a:srgbClr>
                </a:solidFill>
              </a:rPr>
              <a:t>Partenaire</a:t>
            </a:r>
            <a:r>
              <a:rPr lang="en-US" sz="2400" b="1" dirty="0">
                <a:solidFill>
                  <a:srgbClr val="4472C4">
                    <a:lumMod val="50000"/>
                  </a:srgbClr>
                </a:solidFill>
              </a:rPr>
              <a:t> A : </a:t>
            </a:r>
            <a:r>
              <a:rPr lang="en-US" sz="2400" dirty="0">
                <a:solidFill>
                  <a:srgbClr val="4472C4">
                    <a:lumMod val="50000"/>
                  </a:srgbClr>
                </a:solidFill>
              </a:rPr>
              <a:t>Il / </a:t>
            </a:r>
            <a:r>
              <a:rPr lang="en-US" sz="2400" dirty="0" err="1">
                <a:solidFill>
                  <a:srgbClr val="4472C4">
                    <a:lumMod val="50000"/>
                  </a:srgbClr>
                </a:solidFill>
              </a:rPr>
              <a:t>elle</a:t>
            </a:r>
            <a:r>
              <a:rPr lang="en-US" sz="2400" dirty="0">
                <a:solidFill>
                  <a:srgbClr val="4472C4">
                    <a:lumMod val="50000"/>
                  </a:srgbClr>
                </a:solidFill>
              </a:rPr>
              <a:t> a </a:t>
            </a:r>
            <a:r>
              <a:rPr lang="en-US" sz="2400" dirty="0" err="1">
                <a:solidFill>
                  <a:srgbClr val="4472C4">
                    <a:lumMod val="50000"/>
                  </a:srgbClr>
                </a:solidFill>
              </a:rPr>
              <a:t>acheté</a:t>
            </a:r>
            <a:r>
              <a:rPr lang="en-US" sz="2400" dirty="0">
                <a:solidFill>
                  <a:srgbClr val="4472C4">
                    <a:lumMod val="50000"/>
                  </a:srgbClr>
                </a:solidFill>
              </a:rPr>
              <a:t> quoi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E22ED22E-DF16-481A-ABFD-1A4C5A7F5231}"/>
              </a:ext>
            </a:extLst>
          </p:cNvPr>
          <p:cNvSpPr txBox="1"/>
          <p:nvPr/>
        </p:nvSpPr>
        <p:spPr>
          <a:xfrm>
            <a:off x="6869320" y="296864"/>
            <a:ext cx="2453154" cy="783193"/>
          </a:xfrm>
          <a:prstGeom prst="wedgeRoundRectCallout">
            <a:avLst/>
          </a:prstGeom>
          <a:solidFill>
            <a:srgbClr val="115076"/>
          </a:solidFill>
          <a:ln>
            <a:solidFill>
              <a:srgbClr val="E65D00"/>
            </a:solidFill>
          </a:ln>
        </p:spPr>
        <p:txBody>
          <a:bodyPr wrap="none" rtlCol="0">
            <a:spAutoFit/>
          </a:bodyPr>
          <a:lstStyle/>
          <a:p>
            <a:r>
              <a:rPr lang="en-GB" sz="2000" b="1" dirty="0" err="1">
                <a:solidFill>
                  <a:schemeClr val="bg1"/>
                </a:solidFill>
              </a:rPr>
              <a:t>Exemple</a:t>
            </a:r>
            <a:r>
              <a:rPr lang="en-GB" sz="2000" dirty="0">
                <a:solidFill>
                  <a:schemeClr val="bg1"/>
                </a:solidFill>
              </a:rPr>
              <a:t> : 1,23€ =</a:t>
            </a:r>
          </a:p>
          <a:p>
            <a:r>
              <a:rPr lang="en-GB" sz="2000" dirty="0">
                <a:solidFill>
                  <a:schemeClr val="bg1"/>
                </a:solidFill>
              </a:rPr>
              <a:t>un euro </a:t>
            </a:r>
            <a:r>
              <a:rPr lang="en-GB" sz="2000" dirty="0" err="1">
                <a:solidFill>
                  <a:schemeClr val="bg1"/>
                </a:solidFill>
              </a:rPr>
              <a:t>vingt</a:t>
            </a:r>
            <a:r>
              <a:rPr lang="en-GB" sz="2000" dirty="0">
                <a:solidFill>
                  <a:schemeClr val="bg1"/>
                </a:solidFill>
              </a:rPr>
              <a:t>-trois</a:t>
            </a:r>
          </a:p>
        </p:txBody>
      </p:sp>
      <p:pic>
        <p:nvPicPr>
          <p:cNvPr id="10" name="Picture 2" descr="Cedar Plank Salmon Clip Art">
            <a:extLst>
              <a:ext uri="{FF2B5EF4-FFF2-40B4-BE49-F238E27FC236}">
                <a16:creationId xmlns:a16="http://schemas.microsoft.com/office/drawing/2014/main" id="{B2D894E3-E53D-41C5-BFA9-69429DA347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7841" y="4457215"/>
            <a:ext cx="2310932" cy="1000370"/>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F43E3C71-1E6A-49B4-8202-E69BBE671A15}"/>
              </a:ext>
            </a:extLst>
          </p:cNvPr>
          <p:cNvGrpSpPr/>
          <p:nvPr/>
        </p:nvGrpSpPr>
        <p:grpSpPr>
          <a:xfrm>
            <a:off x="8426744" y="4131244"/>
            <a:ext cx="2026829" cy="1400270"/>
            <a:chOff x="8426744" y="4131244"/>
            <a:chExt cx="2026829" cy="1400270"/>
          </a:xfrm>
        </p:grpSpPr>
        <p:pic>
          <p:nvPicPr>
            <p:cNvPr id="43" name="Picture 4" descr="Chocolate Clip Art">
              <a:extLst>
                <a:ext uri="{FF2B5EF4-FFF2-40B4-BE49-F238E27FC236}">
                  <a16:creationId xmlns:a16="http://schemas.microsoft.com/office/drawing/2014/main" id="{9BB7FC14-B2DA-46D9-A109-0843811D90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26744" y="4131244"/>
              <a:ext cx="1987047" cy="1091192"/>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E6E7FA16-570B-489D-9127-820CA3EC0D33}"/>
                </a:ext>
              </a:extLst>
            </p:cNvPr>
            <p:cNvSpPr txBox="1"/>
            <p:nvPr/>
          </p:nvSpPr>
          <p:spPr>
            <a:xfrm>
              <a:off x="8831598" y="5100627"/>
              <a:ext cx="1621975" cy="430887"/>
            </a:xfrm>
            <a:prstGeom prst="rect">
              <a:avLst/>
            </a:prstGeom>
            <a:solidFill>
              <a:schemeClr val="bg1"/>
            </a:solidFill>
            <a:ln w="19050">
              <a:solidFill>
                <a:schemeClr val="tx1"/>
              </a:solidFill>
            </a:ln>
          </p:spPr>
          <p:txBody>
            <a:bodyPr wrap="square" rtlCol="0">
              <a:spAutoFit/>
            </a:bodyPr>
            <a:lstStyle/>
            <a:p>
              <a:pPr algn="l"/>
              <a:r>
                <a:rPr lang="en-GB" sz="2200" dirty="0">
                  <a:solidFill>
                    <a:schemeClr val="accent5">
                      <a:lumMod val="50000"/>
                    </a:schemeClr>
                  </a:solidFill>
                </a:rPr>
                <a:t>[</a:t>
              </a:r>
              <a:r>
                <a:rPr lang="en-GB" sz="2200" dirty="0" err="1">
                  <a:solidFill>
                    <a:schemeClr val="accent5">
                      <a:lumMod val="50000"/>
                    </a:schemeClr>
                  </a:solidFill>
                </a:rPr>
                <a:t>chocolat</a:t>
              </a:r>
              <a:r>
                <a:rPr lang="en-GB" sz="2200" dirty="0">
                  <a:solidFill>
                    <a:schemeClr val="accent5">
                      <a:lumMod val="50000"/>
                    </a:schemeClr>
                  </a:solidFill>
                </a:rPr>
                <a:t>]</a:t>
              </a:r>
            </a:p>
          </p:txBody>
        </p:sp>
      </p:grpSp>
    </p:spTree>
    <p:extLst>
      <p:ext uri="{BB962C8B-B14F-4D97-AF65-F5344CB8AC3E}">
        <p14:creationId xmlns:p14="http://schemas.microsoft.com/office/powerpoint/2010/main" val="2579743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US" sz="4000" b="1" dirty="0">
                <a:solidFill>
                  <a:prstClr val="white"/>
                </a:solidFill>
              </a:rPr>
              <a:t>Talking about parts and wholes</a:t>
            </a:r>
            <a:br>
              <a:rPr lang="en-US"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fr-FR" sz="3000" dirty="0">
                <a:solidFill>
                  <a:prstClr val="white"/>
                </a:solidFill>
              </a:rPr>
              <a:t>partitive articles (du, de la, de l’)</a:t>
            </a:r>
          </a:p>
          <a:p>
            <a:pPr algn="l"/>
            <a:r>
              <a:rPr lang="fr-FR" sz="3000" dirty="0">
                <a:solidFill>
                  <a:prstClr val="white"/>
                </a:solidFill>
              </a:rPr>
              <a:t>question </a:t>
            </a:r>
            <a:r>
              <a:rPr lang="fr-FR" sz="3000" dirty="0" err="1">
                <a:solidFill>
                  <a:prstClr val="white"/>
                </a:solidFill>
              </a:rPr>
              <a:t>words</a:t>
            </a:r>
            <a:r>
              <a:rPr lang="fr-FR" sz="3000" dirty="0">
                <a:solidFill>
                  <a:prstClr val="white"/>
                </a:solidFill>
              </a:rPr>
              <a:t> </a:t>
            </a:r>
            <a:r>
              <a:rPr lang="fr-FR" sz="3000" i="1" dirty="0">
                <a:solidFill>
                  <a:prstClr val="white"/>
                </a:solidFill>
              </a:rPr>
              <a:t>quels </a:t>
            </a:r>
            <a:r>
              <a:rPr lang="fr-FR" sz="3000" dirty="0">
                <a:solidFill>
                  <a:prstClr val="white"/>
                </a:solidFill>
              </a:rPr>
              <a:t>and </a:t>
            </a:r>
            <a:r>
              <a:rPr lang="fr-FR" sz="3000" i="1" dirty="0">
                <a:solidFill>
                  <a:prstClr val="white"/>
                </a:solidFill>
              </a:rPr>
              <a:t>quelles</a:t>
            </a:r>
          </a:p>
          <a:p>
            <a:pPr algn="l"/>
            <a:r>
              <a:rPr lang="en-GB" sz="3000" dirty="0">
                <a:solidFill>
                  <a:prstClr val="white"/>
                </a:solidFill>
              </a:rPr>
              <a:t>SSC [</a:t>
            </a:r>
            <a:r>
              <a:rPr lang="en-GB" sz="3000" dirty="0" err="1">
                <a:solidFill>
                  <a:prstClr val="white"/>
                </a:solidFill>
              </a:rPr>
              <a:t>th</a:t>
            </a:r>
            <a:r>
              <a:rPr lang="en-GB" sz="3000" dirty="0">
                <a:solidFill>
                  <a:prstClr val="white"/>
                </a:solidFill>
              </a:rPr>
              <a:t>]</a:t>
            </a:r>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7 - Lesson 28</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87039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Catherine Morris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09/07/21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868286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C51324E-CA6E-4555-AE8F-7ABE879211D9}"/>
              </a:ext>
            </a:extLst>
          </p:cNvPr>
          <p:cNvGraphicFramePr>
            <a:graphicFrameLocks noGrp="1"/>
          </p:cNvGraphicFramePr>
          <p:nvPr/>
        </p:nvGraphicFramePr>
        <p:xfrm>
          <a:off x="2038578" y="1940655"/>
          <a:ext cx="5272000" cy="414528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3947137168"/>
                    </a:ext>
                  </a:extLst>
                </a:gridCol>
                <a:gridCol w="1080000">
                  <a:extLst>
                    <a:ext uri="{9D8B030D-6E8A-4147-A177-3AD203B41FA5}">
                      <a16:colId xmlns:a16="http://schemas.microsoft.com/office/drawing/2014/main" val="1472926253"/>
                    </a:ext>
                  </a:extLst>
                </a:gridCol>
                <a:gridCol w="1440000">
                  <a:extLst>
                    <a:ext uri="{9D8B030D-6E8A-4147-A177-3AD203B41FA5}">
                      <a16:colId xmlns:a16="http://schemas.microsoft.com/office/drawing/2014/main" val="1753133194"/>
                    </a:ext>
                  </a:extLst>
                </a:gridCol>
                <a:gridCol w="2032000">
                  <a:extLst>
                    <a:ext uri="{9D8B030D-6E8A-4147-A177-3AD203B41FA5}">
                      <a16:colId xmlns:a16="http://schemas.microsoft.com/office/drawing/2014/main" val="4114770290"/>
                    </a:ext>
                  </a:extLst>
                </a:gridCol>
              </a:tblGrid>
              <a:tr h="370840">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6198167"/>
                  </a:ext>
                </a:extLst>
              </a:tr>
              <a:tr h="370840">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8041947"/>
                  </a:ext>
                </a:extLst>
              </a:tr>
              <a:tr h="370840">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1067088"/>
                  </a:ext>
                </a:extLst>
              </a:tr>
              <a:tr h="370840">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4528427"/>
                  </a:ext>
                </a:extLst>
              </a:tr>
              <a:tr h="370840">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56941"/>
                  </a:ext>
                </a:extLst>
              </a:tr>
              <a:tr h="370840">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2322414"/>
                  </a:ext>
                </a:extLst>
              </a:tr>
              <a:tr h="370840">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2628751"/>
                  </a:ext>
                </a:extLst>
              </a:tr>
              <a:tr h="370840">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573986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Trouve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paires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 name="TextBox 2">
            <a:extLst>
              <a:ext uri="{FF2B5EF4-FFF2-40B4-BE49-F238E27FC236}">
                <a16:creationId xmlns:a16="http://schemas.microsoft.com/office/drawing/2014/main" id="{1AFC5D6D-6352-4226-B45D-30C1A852694A}"/>
              </a:ext>
            </a:extLst>
          </p:cNvPr>
          <p:cNvSpPr txBox="1"/>
          <p:nvPr/>
        </p:nvSpPr>
        <p:spPr>
          <a:xfrm>
            <a:off x="3149935" y="5617409"/>
            <a:ext cx="659155" cy="461665"/>
          </a:xfrm>
          <a:prstGeom prst="rect">
            <a:avLst/>
          </a:prstGeom>
          <a:noFill/>
          <a:ln w="38100">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thé</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14FE2BB9-68CC-46F5-BE6E-410396534F63}"/>
              </a:ext>
            </a:extLst>
          </p:cNvPr>
          <p:cNvSpPr txBox="1"/>
          <p:nvPr/>
        </p:nvSpPr>
        <p:spPr>
          <a:xfrm>
            <a:off x="3142852" y="2506309"/>
            <a:ext cx="659155" cy="461665"/>
          </a:xfrm>
          <a:prstGeom prst="rect">
            <a:avLst/>
          </a:prstGeom>
          <a:noFill/>
          <a:ln w="38100">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éth</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C27210DC-4299-4328-8570-776EF6435E56}"/>
              </a:ext>
            </a:extLst>
          </p:cNvPr>
          <p:cNvSpPr txBox="1"/>
          <p:nvPr/>
        </p:nvSpPr>
        <p:spPr>
          <a:xfrm>
            <a:off x="2847347" y="3030519"/>
            <a:ext cx="965329" cy="461665"/>
          </a:xfrm>
          <a:prstGeom prst="rect">
            <a:avLst/>
          </a:prstGeom>
          <a:noFill/>
          <a:ln w="38100">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mam</a:t>
            </a:r>
          </a:p>
        </p:txBody>
      </p:sp>
      <p:sp>
        <p:nvSpPr>
          <p:cNvPr id="11" name="TextBox 10">
            <a:extLst>
              <a:ext uri="{FF2B5EF4-FFF2-40B4-BE49-F238E27FC236}">
                <a16:creationId xmlns:a16="http://schemas.microsoft.com/office/drawing/2014/main" id="{7902BB3E-D353-4D30-9789-CE129CDEBF1D}"/>
              </a:ext>
            </a:extLst>
          </p:cNvPr>
          <p:cNvSpPr txBox="1"/>
          <p:nvPr/>
        </p:nvSpPr>
        <p:spPr>
          <a:xfrm>
            <a:off x="3033848" y="3550685"/>
            <a:ext cx="774571" cy="461665"/>
          </a:xfrm>
          <a:prstGeom prst="rect">
            <a:avLst/>
          </a:prstGeom>
          <a:noFill/>
          <a:ln w="38100">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mar</a:t>
            </a:r>
          </a:p>
        </p:txBody>
      </p:sp>
      <p:sp>
        <p:nvSpPr>
          <p:cNvPr id="12" name="TextBox 11">
            <a:extLst>
              <a:ext uri="{FF2B5EF4-FFF2-40B4-BE49-F238E27FC236}">
                <a16:creationId xmlns:a16="http://schemas.microsoft.com/office/drawing/2014/main" id="{A0D4B771-3BA7-411C-9721-CF4AFDBFBDDA}"/>
              </a:ext>
            </a:extLst>
          </p:cNvPr>
          <p:cNvSpPr txBox="1"/>
          <p:nvPr/>
        </p:nvSpPr>
        <p:spPr>
          <a:xfrm>
            <a:off x="2953698" y="4076648"/>
            <a:ext cx="854721" cy="461665"/>
          </a:xfrm>
          <a:prstGeom prst="rect">
            <a:avLst/>
          </a:prstGeom>
          <a:noFill/>
          <a:ln w="38100">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men</a:t>
            </a:r>
          </a:p>
        </p:txBody>
      </p:sp>
      <p:sp>
        <p:nvSpPr>
          <p:cNvPr id="13" name="TextBox 12">
            <a:extLst>
              <a:ext uri="{FF2B5EF4-FFF2-40B4-BE49-F238E27FC236}">
                <a16:creationId xmlns:a16="http://schemas.microsoft.com/office/drawing/2014/main" id="{DAA41935-47FB-4891-9EF0-00AAF0C1A0B7}"/>
              </a:ext>
            </a:extLst>
          </p:cNvPr>
          <p:cNvSpPr txBox="1"/>
          <p:nvPr/>
        </p:nvSpPr>
        <p:spPr>
          <a:xfrm>
            <a:off x="3062702" y="4593722"/>
            <a:ext cx="745717" cy="461665"/>
          </a:xfrm>
          <a:prstGeom prst="rect">
            <a:avLst/>
          </a:prstGeom>
          <a:noFill/>
          <a:ln w="38100">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télé</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B3229E9B-7DCF-411B-9060-FBA1D861169D}"/>
              </a:ext>
            </a:extLst>
          </p:cNvPr>
          <p:cNvSpPr txBox="1"/>
          <p:nvPr/>
        </p:nvSpPr>
        <p:spPr>
          <a:xfrm>
            <a:off x="3357490" y="5100335"/>
            <a:ext cx="461986" cy="461665"/>
          </a:xfrm>
          <a:prstGeom prst="rect">
            <a:avLst/>
          </a:prstGeom>
          <a:noFill/>
          <a:ln w="38100">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BA2AFE5F-48F7-4EE2-A5B4-E14CCFECD8D7}"/>
              </a:ext>
            </a:extLst>
          </p:cNvPr>
          <p:cNvSpPr txBox="1"/>
          <p:nvPr/>
        </p:nvSpPr>
        <p:spPr>
          <a:xfrm>
            <a:off x="5276441" y="5624270"/>
            <a:ext cx="1327608" cy="461665"/>
          </a:xfrm>
          <a:prstGeom prst="rect">
            <a:avLst/>
          </a:prstGeom>
          <a:noFill/>
          <a:ln w="38100">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[theory]</a:t>
            </a:r>
          </a:p>
        </p:txBody>
      </p:sp>
      <p:sp>
        <p:nvSpPr>
          <p:cNvPr id="16" name="TextBox 15">
            <a:extLst>
              <a:ext uri="{FF2B5EF4-FFF2-40B4-BE49-F238E27FC236}">
                <a16:creationId xmlns:a16="http://schemas.microsoft.com/office/drawing/2014/main" id="{D0D34DFA-C5F0-4B9A-AB3F-04106E3C62D0}"/>
              </a:ext>
            </a:extLst>
          </p:cNvPr>
          <p:cNvSpPr txBox="1"/>
          <p:nvPr/>
        </p:nvSpPr>
        <p:spPr>
          <a:xfrm>
            <a:off x="8148021" y="1984480"/>
            <a:ext cx="1047082"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athon</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0FB7B316-6CFA-4F03-91AE-A5DC6601FA35}"/>
              </a:ext>
            </a:extLst>
          </p:cNvPr>
          <p:cNvSpPr txBox="1"/>
          <p:nvPr/>
        </p:nvSpPr>
        <p:spPr>
          <a:xfrm>
            <a:off x="8148021" y="2506309"/>
            <a:ext cx="843501"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ique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E8597ECD-DE08-4E2B-9160-6246F854F85A}"/>
              </a:ext>
            </a:extLst>
          </p:cNvPr>
          <p:cNvSpPr txBox="1"/>
          <p:nvPr/>
        </p:nvSpPr>
        <p:spPr>
          <a:xfrm>
            <a:off x="8148021" y="3028138"/>
            <a:ext cx="745717"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lète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CCC4ACFD-CAD8-4690-A6A2-E3FCD5D9B14E}"/>
              </a:ext>
            </a:extLst>
          </p:cNvPr>
          <p:cNvSpPr txBox="1"/>
          <p:nvPr/>
        </p:nvSpPr>
        <p:spPr>
          <a:xfrm>
            <a:off x="8148021" y="3549967"/>
            <a:ext cx="1132041"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mouth</a:t>
            </a:r>
          </a:p>
        </p:txBody>
      </p:sp>
      <p:sp>
        <p:nvSpPr>
          <p:cNvPr id="20" name="TextBox 19">
            <a:extLst>
              <a:ext uri="{FF2B5EF4-FFF2-40B4-BE49-F238E27FC236}">
                <a16:creationId xmlns:a16="http://schemas.microsoft.com/office/drawing/2014/main" id="{669688AE-BFF1-4AC5-A6B0-871E25A3DBED}"/>
              </a:ext>
            </a:extLst>
          </p:cNvPr>
          <p:cNvSpPr txBox="1"/>
          <p:nvPr/>
        </p:nvSpPr>
        <p:spPr>
          <a:xfrm>
            <a:off x="8148021" y="4071796"/>
            <a:ext cx="566181"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p>
        </p:txBody>
      </p:sp>
      <p:sp>
        <p:nvSpPr>
          <p:cNvPr id="21" name="TextBox 20">
            <a:extLst>
              <a:ext uri="{FF2B5EF4-FFF2-40B4-BE49-F238E27FC236}">
                <a16:creationId xmlns:a16="http://schemas.microsoft.com/office/drawing/2014/main" id="{B98A0920-52C7-43FF-95E3-E334C5C0F817}"/>
              </a:ext>
            </a:extLst>
          </p:cNvPr>
          <p:cNvSpPr txBox="1"/>
          <p:nvPr/>
        </p:nvSpPr>
        <p:spPr>
          <a:xfrm>
            <a:off x="8147943" y="4597080"/>
            <a:ext cx="750526"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orie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2EFD04B-BB95-4A6B-9DBC-58090255C1E4}"/>
              </a:ext>
            </a:extLst>
          </p:cNvPr>
          <p:cNvSpPr txBox="1"/>
          <p:nvPr/>
        </p:nvSpPr>
        <p:spPr>
          <a:xfrm>
            <a:off x="8147943" y="5122364"/>
            <a:ext cx="1140056"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pathie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A2A670C9-D405-48D6-AE80-707636086534}"/>
              </a:ext>
            </a:extLst>
          </p:cNvPr>
          <p:cNvSpPr txBox="1"/>
          <p:nvPr/>
        </p:nvSpPr>
        <p:spPr>
          <a:xfrm>
            <a:off x="8148021" y="5629383"/>
            <a:ext cx="659155"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the</a:t>
            </a:r>
          </a:p>
        </p:txBody>
      </p:sp>
      <p:sp>
        <p:nvSpPr>
          <p:cNvPr id="24" name="Action Button: Custom 16">
            <a:hlinkClick r:id="" action="ppaction://noaction" highlightClick="1">
              <a:snd r:embed="rId4" name="athlete.wav"/>
            </a:hlinkClick>
            <a:extLst>
              <a:ext uri="{FF2B5EF4-FFF2-40B4-BE49-F238E27FC236}">
                <a16:creationId xmlns:a16="http://schemas.microsoft.com/office/drawing/2014/main" id="{F429052B-0722-42BB-ACBD-3F76DF843077}"/>
              </a:ext>
            </a:extLst>
          </p:cNvPr>
          <p:cNvSpPr/>
          <p:nvPr/>
        </p:nvSpPr>
        <p:spPr>
          <a:xfrm>
            <a:off x="2137327" y="198447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5" name="Action Button: Custom 16">
            <a:hlinkClick r:id="" action="ppaction://noaction" highlightClick="1">
              <a:snd r:embed="rId5" name="ethique.wav"/>
            </a:hlinkClick>
            <a:extLst>
              <a:ext uri="{FF2B5EF4-FFF2-40B4-BE49-F238E27FC236}">
                <a16:creationId xmlns:a16="http://schemas.microsoft.com/office/drawing/2014/main" id="{BF1987C5-1FBA-48C3-8920-5AE29851DEDD}"/>
              </a:ext>
            </a:extLst>
          </p:cNvPr>
          <p:cNvSpPr/>
          <p:nvPr/>
        </p:nvSpPr>
        <p:spPr>
          <a:xfrm>
            <a:off x="2139405" y="25118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Action Button: Custom 16">
            <a:hlinkClick r:id="" action="ppaction://noaction" highlightClick="1">
              <a:snd r:embed="rId6" name="mammouth.wav"/>
            </a:hlinkClick>
            <a:extLst>
              <a:ext uri="{FF2B5EF4-FFF2-40B4-BE49-F238E27FC236}">
                <a16:creationId xmlns:a16="http://schemas.microsoft.com/office/drawing/2014/main" id="{8E2F2AA1-9B26-499F-B3C1-D07BD108A976}"/>
              </a:ext>
            </a:extLst>
          </p:cNvPr>
          <p:cNvSpPr/>
          <p:nvPr/>
        </p:nvSpPr>
        <p:spPr>
          <a:xfrm>
            <a:off x="2145101" y="303913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7" name="Action Button: Custom 16">
            <a:hlinkClick r:id="" action="ppaction://noaction" highlightClick="1">
              <a:snd r:embed="rId7" name="marathon.wav"/>
            </a:hlinkClick>
            <a:extLst>
              <a:ext uri="{FF2B5EF4-FFF2-40B4-BE49-F238E27FC236}">
                <a16:creationId xmlns:a16="http://schemas.microsoft.com/office/drawing/2014/main" id="{F42DFB42-B262-4CE8-989B-79B65799D02A}"/>
              </a:ext>
            </a:extLst>
          </p:cNvPr>
          <p:cNvSpPr/>
          <p:nvPr/>
        </p:nvSpPr>
        <p:spPr>
          <a:xfrm>
            <a:off x="2137327" y="356646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8" name="Action Button: Custom 16">
            <a:hlinkClick r:id="" action="ppaction://noaction" highlightClick="1">
              <a:snd r:embed="rId8" name="menthe.wav"/>
            </a:hlinkClick>
            <a:extLst>
              <a:ext uri="{FF2B5EF4-FFF2-40B4-BE49-F238E27FC236}">
                <a16:creationId xmlns:a16="http://schemas.microsoft.com/office/drawing/2014/main" id="{B9EBF14B-541B-4DFC-BCE6-D66B840B5E5E}"/>
              </a:ext>
            </a:extLst>
          </p:cNvPr>
          <p:cNvSpPr/>
          <p:nvPr/>
        </p:nvSpPr>
        <p:spPr>
          <a:xfrm>
            <a:off x="2137327" y="409379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9" name="Action Button: Custom 16">
            <a:hlinkClick r:id="" action="ppaction://noaction" highlightClick="1">
              <a:snd r:embed="rId9" name="telepathie.wav"/>
            </a:hlinkClick>
            <a:extLst>
              <a:ext uri="{FF2B5EF4-FFF2-40B4-BE49-F238E27FC236}">
                <a16:creationId xmlns:a16="http://schemas.microsoft.com/office/drawing/2014/main" id="{28694664-92F1-4ADF-9EC0-A859E1F3B9F9}"/>
              </a:ext>
            </a:extLst>
          </p:cNvPr>
          <p:cNvSpPr/>
          <p:nvPr/>
        </p:nvSpPr>
        <p:spPr>
          <a:xfrm>
            <a:off x="2138639" y="46211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0" name="Action Button: Custom 16">
            <a:hlinkClick r:id="" action="ppaction://noaction" highlightClick="1">
              <a:snd r:embed="rId10" name="thon.wav"/>
            </a:hlinkClick>
            <a:extLst>
              <a:ext uri="{FF2B5EF4-FFF2-40B4-BE49-F238E27FC236}">
                <a16:creationId xmlns:a16="http://schemas.microsoft.com/office/drawing/2014/main" id="{D759A7DD-2D37-47E5-9EF4-4CA47DD5BCB1}"/>
              </a:ext>
            </a:extLst>
          </p:cNvPr>
          <p:cNvSpPr/>
          <p:nvPr/>
        </p:nvSpPr>
        <p:spPr>
          <a:xfrm>
            <a:off x="2141119" y="514845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1" name="theorie.wav"/>
            </a:hlinkClick>
            <a:extLst>
              <a:ext uri="{FF2B5EF4-FFF2-40B4-BE49-F238E27FC236}">
                <a16:creationId xmlns:a16="http://schemas.microsoft.com/office/drawing/2014/main" id="{EA8E18BB-6DB4-4D23-B6A6-76187A7686CB}"/>
              </a:ext>
            </a:extLst>
          </p:cNvPr>
          <p:cNvSpPr/>
          <p:nvPr/>
        </p:nvSpPr>
        <p:spPr>
          <a:xfrm>
            <a:off x="2137327" y="56757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4" name="TextBox 33">
            <a:extLst>
              <a:ext uri="{FF2B5EF4-FFF2-40B4-BE49-F238E27FC236}">
                <a16:creationId xmlns:a16="http://schemas.microsoft.com/office/drawing/2014/main" id="{65101023-6C95-4214-9FA4-754DB64B941B}"/>
              </a:ext>
            </a:extLst>
          </p:cNvPr>
          <p:cNvSpPr txBox="1"/>
          <p:nvPr/>
        </p:nvSpPr>
        <p:spPr>
          <a:xfrm>
            <a:off x="3867009" y="1984479"/>
            <a:ext cx="745717"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lète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2BBDE851-0BEB-4F62-88EF-584D6A336621}"/>
              </a:ext>
            </a:extLst>
          </p:cNvPr>
          <p:cNvSpPr txBox="1"/>
          <p:nvPr/>
        </p:nvSpPr>
        <p:spPr>
          <a:xfrm>
            <a:off x="3869177" y="2506309"/>
            <a:ext cx="843501"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ique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12077479-2ABD-49BC-94C2-6A68A8894FA1}"/>
              </a:ext>
            </a:extLst>
          </p:cNvPr>
          <p:cNvSpPr txBox="1"/>
          <p:nvPr/>
        </p:nvSpPr>
        <p:spPr>
          <a:xfrm>
            <a:off x="3867009" y="3032094"/>
            <a:ext cx="1132041"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mouth</a:t>
            </a:r>
          </a:p>
        </p:txBody>
      </p:sp>
      <p:sp>
        <p:nvSpPr>
          <p:cNvPr id="37" name="TextBox 36">
            <a:extLst>
              <a:ext uri="{FF2B5EF4-FFF2-40B4-BE49-F238E27FC236}">
                <a16:creationId xmlns:a16="http://schemas.microsoft.com/office/drawing/2014/main" id="{A765C660-2F2A-4A07-BF2D-795C731BF7A7}"/>
              </a:ext>
            </a:extLst>
          </p:cNvPr>
          <p:cNvSpPr txBox="1"/>
          <p:nvPr/>
        </p:nvSpPr>
        <p:spPr>
          <a:xfrm>
            <a:off x="3867009" y="3548502"/>
            <a:ext cx="1047082"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athon</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FD2AE0A3-F4E3-4A3C-8183-F178D43B3127}"/>
              </a:ext>
            </a:extLst>
          </p:cNvPr>
          <p:cNvSpPr txBox="1"/>
          <p:nvPr/>
        </p:nvSpPr>
        <p:spPr>
          <a:xfrm>
            <a:off x="3867009" y="4079709"/>
            <a:ext cx="659155"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the</a:t>
            </a:r>
          </a:p>
        </p:txBody>
      </p:sp>
      <p:sp>
        <p:nvSpPr>
          <p:cNvPr id="39" name="TextBox 38">
            <a:extLst>
              <a:ext uri="{FF2B5EF4-FFF2-40B4-BE49-F238E27FC236}">
                <a16:creationId xmlns:a16="http://schemas.microsoft.com/office/drawing/2014/main" id="{BDE19C4E-2224-41B1-BDD3-78E866D79F2A}"/>
              </a:ext>
            </a:extLst>
          </p:cNvPr>
          <p:cNvSpPr txBox="1"/>
          <p:nvPr/>
        </p:nvSpPr>
        <p:spPr>
          <a:xfrm>
            <a:off x="3863001" y="4591455"/>
            <a:ext cx="1140056"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pathie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CC3431D8-9CC0-4E0A-8030-33CFB13933F1}"/>
              </a:ext>
            </a:extLst>
          </p:cNvPr>
          <p:cNvSpPr txBox="1"/>
          <p:nvPr/>
        </p:nvSpPr>
        <p:spPr>
          <a:xfrm>
            <a:off x="3875898" y="5100334"/>
            <a:ext cx="566181"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p>
        </p:txBody>
      </p:sp>
      <p:sp>
        <p:nvSpPr>
          <p:cNvPr id="41" name="TextBox 40">
            <a:extLst>
              <a:ext uri="{FF2B5EF4-FFF2-40B4-BE49-F238E27FC236}">
                <a16:creationId xmlns:a16="http://schemas.microsoft.com/office/drawing/2014/main" id="{A6FF2239-1701-4328-BEC2-677CD2D8605B}"/>
              </a:ext>
            </a:extLst>
          </p:cNvPr>
          <p:cNvSpPr txBox="1"/>
          <p:nvPr/>
        </p:nvSpPr>
        <p:spPr>
          <a:xfrm>
            <a:off x="3862200" y="5624270"/>
            <a:ext cx="750526" cy="461665"/>
          </a:xfrm>
          <a:prstGeom prst="rect">
            <a:avLst/>
          </a:prstGeom>
          <a:noFill/>
          <a:ln w="38100">
            <a:solidFill>
              <a:srgbClr val="EE6000"/>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orie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37A901F7-B286-4A61-B4B6-A4D9DEF0DC7A}"/>
              </a:ext>
            </a:extLst>
          </p:cNvPr>
          <p:cNvSpPr txBox="1"/>
          <p:nvPr/>
        </p:nvSpPr>
        <p:spPr>
          <a:xfrm>
            <a:off x="5283729" y="1984479"/>
            <a:ext cx="1422184" cy="461665"/>
          </a:xfrm>
          <a:prstGeom prst="rect">
            <a:avLst/>
          </a:prstGeom>
          <a:noFill/>
          <a:ln w="38100">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[athlete]</a:t>
            </a:r>
          </a:p>
        </p:txBody>
      </p:sp>
      <p:sp>
        <p:nvSpPr>
          <p:cNvPr id="43" name="TextBox 42">
            <a:extLst>
              <a:ext uri="{FF2B5EF4-FFF2-40B4-BE49-F238E27FC236}">
                <a16:creationId xmlns:a16="http://schemas.microsoft.com/office/drawing/2014/main" id="{92569501-0A3A-4A59-82A2-C5CAA33F2C03}"/>
              </a:ext>
            </a:extLst>
          </p:cNvPr>
          <p:cNvSpPr txBox="1"/>
          <p:nvPr/>
        </p:nvSpPr>
        <p:spPr>
          <a:xfrm>
            <a:off x="5271146" y="2501236"/>
            <a:ext cx="1402948" cy="461665"/>
          </a:xfrm>
          <a:prstGeom prst="rect">
            <a:avLst/>
          </a:prstGeom>
          <a:noFill/>
          <a:ln w="38100">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[ethical]</a:t>
            </a:r>
          </a:p>
        </p:txBody>
      </p:sp>
      <p:sp>
        <p:nvSpPr>
          <p:cNvPr id="44" name="TextBox 43">
            <a:extLst>
              <a:ext uri="{FF2B5EF4-FFF2-40B4-BE49-F238E27FC236}">
                <a16:creationId xmlns:a16="http://schemas.microsoft.com/office/drawing/2014/main" id="{D9A488C6-AE9E-46CF-800F-4D2AD0FD281C}"/>
              </a:ext>
            </a:extLst>
          </p:cNvPr>
          <p:cNvSpPr txBox="1"/>
          <p:nvPr/>
        </p:nvSpPr>
        <p:spPr>
          <a:xfrm>
            <a:off x="5282148" y="3028138"/>
            <a:ext cx="1923925" cy="461665"/>
          </a:xfrm>
          <a:prstGeom prst="rect">
            <a:avLst/>
          </a:prstGeom>
          <a:noFill/>
          <a:ln w="38100">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[mammoth]</a:t>
            </a:r>
          </a:p>
        </p:txBody>
      </p:sp>
      <p:sp>
        <p:nvSpPr>
          <p:cNvPr id="45" name="TextBox 44">
            <a:extLst>
              <a:ext uri="{FF2B5EF4-FFF2-40B4-BE49-F238E27FC236}">
                <a16:creationId xmlns:a16="http://schemas.microsoft.com/office/drawing/2014/main" id="{D4CE4916-46BF-400B-95A2-67A9CF5937A4}"/>
              </a:ext>
            </a:extLst>
          </p:cNvPr>
          <p:cNvSpPr txBox="1"/>
          <p:nvPr/>
        </p:nvSpPr>
        <p:spPr>
          <a:xfrm>
            <a:off x="5276441" y="3544895"/>
            <a:ext cx="1832553" cy="461665"/>
          </a:xfrm>
          <a:prstGeom prst="rect">
            <a:avLst/>
          </a:prstGeom>
          <a:noFill/>
          <a:ln w="38100">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[marathon]</a:t>
            </a:r>
          </a:p>
        </p:txBody>
      </p:sp>
      <p:sp>
        <p:nvSpPr>
          <p:cNvPr id="46" name="TextBox 45">
            <a:extLst>
              <a:ext uri="{FF2B5EF4-FFF2-40B4-BE49-F238E27FC236}">
                <a16:creationId xmlns:a16="http://schemas.microsoft.com/office/drawing/2014/main" id="{BE138783-BCCC-4E08-9759-A6AC02AA9EAD}"/>
              </a:ext>
            </a:extLst>
          </p:cNvPr>
          <p:cNvSpPr txBox="1"/>
          <p:nvPr/>
        </p:nvSpPr>
        <p:spPr>
          <a:xfrm>
            <a:off x="5276441" y="4071796"/>
            <a:ext cx="1019831" cy="461665"/>
          </a:xfrm>
          <a:prstGeom prst="rect">
            <a:avLst/>
          </a:prstGeom>
          <a:noFill/>
          <a:ln w="38100">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[mint]</a:t>
            </a:r>
          </a:p>
        </p:txBody>
      </p:sp>
      <p:sp>
        <p:nvSpPr>
          <p:cNvPr id="47" name="TextBox 46">
            <a:extLst>
              <a:ext uri="{FF2B5EF4-FFF2-40B4-BE49-F238E27FC236}">
                <a16:creationId xmlns:a16="http://schemas.microsoft.com/office/drawing/2014/main" id="{7904391E-97C0-47C7-B421-BFF2A5DDB6A8}"/>
              </a:ext>
            </a:extLst>
          </p:cNvPr>
          <p:cNvSpPr txBox="1"/>
          <p:nvPr/>
        </p:nvSpPr>
        <p:spPr>
          <a:xfrm>
            <a:off x="5276441" y="4591455"/>
            <a:ext cx="1803699" cy="461665"/>
          </a:xfrm>
          <a:prstGeom prst="rect">
            <a:avLst/>
          </a:prstGeom>
          <a:noFill/>
          <a:ln w="38100">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[telepathy]</a:t>
            </a:r>
          </a:p>
        </p:txBody>
      </p:sp>
      <p:sp>
        <p:nvSpPr>
          <p:cNvPr id="48" name="TextBox 47">
            <a:extLst>
              <a:ext uri="{FF2B5EF4-FFF2-40B4-BE49-F238E27FC236}">
                <a16:creationId xmlns:a16="http://schemas.microsoft.com/office/drawing/2014/main" id="{2EB43615-4AA0-4F6B-8DE1-074751ADC9B4}"/>
              </a:ext>
            </a:extLst>
          </p:cNvPr>
          <p:cNvSpPr txBox="1"/>
          <p:nvPr/>
        </p:nvSpPr>
        <p:spPr>
          <a:xfrm>
            <a:off x="5276441" y="5111114"/>
            <a:ext cx="1045479" cy="461665"/>
          </a:xfrm>
          <a:prstGeom prst="rect">
            <a:avLst/>
          </a:prstGeom>
          <a:noFill/>
          <a:ln w="38100">
            <a:no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[tuna]</a:t>
            </a:r>
          </a:p>
        </p:txBody>
      </p:sp>
      <p:sp>
        <p:nvSpPr>
          <p:cNvPr id="49" name="TextBox 48">
            <a:extLst>
              <a:ext uri="{FF2B5EF4-FFF2-40B4-BE49-F238E27FC236}">
                <a16:creationId xmlns:a16="http://schemas.microsoft.com/office/drawing/2014/main" id="{6BFE462A-FFFF-4D80-86DE-B3082360079A}"/>
              </a:ext>
            </a:extLst>
          </p:cNvPr>
          <p:cNvSpPr txBox="1"/>
          <p:nvPr/>
        </p:nvSpPr>
        <p:spPr>
          <a:xfrm>
            <a:off x="3142852" y="1984478"/>
            <a:ext cx="665567" cy="461665"/>
          </a:xfrm>
          <a:prstGeom prst="rect">
            <a:avLst/>
          </a:prstGeom>
          <a:noFill/>
          <a:ln w="38100">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ath</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8754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5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21"/>
                                        </p:tgtEl>
                                      </p:cBhvr>
                                    </p:animEffect>
                                    <p:set>
                                      <p:cBhvr>
                                        <p:cTn id="91" dur="1" fill="hold">
                                          <p:stCondLst>
                                            <p:cond delay="499"/>
                                          </p:stCondLst>
                                        </p:cTn>
                                        <p:tgtEl>
                                          <p:spTgt spid="21"/>
                                        </p:tgtEl>
                                        <p:attrNameLst>
                                          <p:attrName>style.visibility</p:attrName>
                                        </p:attrNameLst>
                                      </p:cBhvr>
                                      <p:to>
                                        <p:strVal val="hidden"/>
                                      </p:to>
                                    </p:set>
                                  </p:childTnLst>
                                </p:cTn>
                              </p:par>
                              <p:par>
                                <p:cTn id="92" presetID="10" presetClass="entr" presetSubtype="0" fill="hold" grpId="0" nodeType="with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fade">
                                      <p:cBhvr>
                                        <p:cTn id="94" dur="500"/>
                                        <p:tgtEl>
                                          <p:spTgt spid="41"/>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0" grpId="0" animBg="1"/>
      <p:bldP spid="21" grpId="0" animBg="1"/>
      <p:bldP spid="22" grpId="0" animBg="1"/>
      <p:bldP spid="23" grpId="0" animBg="1"/>
      <p:bldP spid="34" grpId="0" animBg="1"/>
      <p:bldP spid="35" grpId="0" animBg="1"/>
      <p:bldP spid="36" grpId="0" animBg="1"/>
      <p:bldP spid="37" grpId="0" animBg="1"/>
      <p:bldP spid="38" grpId="0" animBg="1"/>
      <p:bldP spid="39" grpId="0" animBg="1"/>
      <p:bldP spid="40" grpId="0" animBg="1"/>
      <p:bldP spid="41" grpId="0" animBg="1"/>
      <p:bldP spid="42" grpId="0"/>
      <p:bldP spid="43" grpId="0"/>
      <p:bldP spid="44" grpId="0"/>
      <p:bldP spid="45" grpId="0"/>
      <p:bldP spid="46" grpId="0"/>
      <p:bldP spid="47" grpId="0"/>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th</a:t>
            </a:r>
            <a:endParaRPr lang="en-US" dirty="0"/>
          </a:p>
        </p:txBody>
      </p:sp>
      <p:sp>
        <p:nvSpPr>
          <p:cNvPr id="4" name="TextBox 3"/>
          <p:cNvSpPr txBox="1"/>
          <p:nvPr/>
        </p:nvSpPr>
        <p:spPr>
          <a:xfrm>
            <a:off x="4904224" y="2309526"/>
            <a:ext cx="256993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é</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51270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th th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657A5A17-345D-467D-A727-D20175730110}"/>
              </a:ext>
            </a:extLst>
          </p:cNvPr>
          <p:cNvGraphicFramePr>
            <a:graphicFrameLocks noGrp="1"/>
          </p:cNvGraphicFramePr>
          <p:nvPr/>
        </p:nvGraphicFramePr>
        <p:xfrm>
          <a:off x="1825702" y="2009773"/>
          <a:ext cx="8597744" cy="3999702"/>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810080005"/>
                    </a:ext>
                  </a:extLst>
                </a:gridCol>
                <a:gridCol w="1800000">
                  <a:extLst>
                    <a:ext uri="{9D8B030D-6E8A-4147-A177-3AD203B41FA5}">
                      <a16:colId xmlns:a16="http://schemas.microsoft.com/office/drawing/2014/main" val="1120428666"/>
                    </a:ext>
                  </a:extLst>
                </a:gridCol>
                <a:gridCol w="1800000">
                  <a:extLst>
                    <a:ext uri="{9D8B030D-6E8A-4147-A177-3AD203B41FA5}">
                      <a16:colId xmlns:a16="http://schemas.microsoft.com/office/drawing/2014/main" val="2133878556"/>
                    </a:ext>
                  </a:extLst>
                </a:gridCol>
                <a:gridCol w="720000">
                  <a:extLst>
                    <a:ext uri="{9D8B030D-6E8A-4147-A177-3AD203B41FA5}">
                      <a16:colId xmlns:a16="http://schemas.microsoft.com/office/drawing/2014/main" val="1314309203"/>
                    </a:ext>
                  </a:extLst>
                </a:gridCol>
                <a:gridCol w="1800000">
                  <a:extLst>
                    <a:ext uri="{9D8B030D-6E8A-4147-A177-3AD203B41FA5}">
                      <a16:colId xmlns:a16="http://schemas.microsoft.com/office/drawing/2014/main" val="1226845557"/>
                    </a:ext>
                  </a:extLst>
                </a:gridCol>
                <a:gridCol w="1757744">
                  <a:extLst>
                    <a:ext uri="{9D8B030D-6E8A-4147-A177-3AD203B41FA5}">
                      <a16:colId xmlns:a16="http://schemas.microsoft.com/office/drawing/2014/main" val="1897295395"/>
                    </a:ext>
                  </a:extLst>
                </a:gridCol>
              </a:tblGrid>
              <a:tr h="666617">
                <a:tc>
                  <a:txBody>
                    <a:bodyPr/>
                    <a:lstStyle/>
                    <a:p>
                      <a:pPr algn="ctr"/>
                      <a:endParaRPr lang="en-GB" sz="2000" b="1" dirty="0">
                        <a:solidFill>
                          <a:schemeClr val="accent5">
                            <a:lumMod val="50000"/>
                          </a:schemeClr>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200" b="1" dirty="0">
                          <a:solidFill>
                            <a:schemeClr val="accent1">
                              <a:lumMod val="50000"/>
                            </a:schemeClr>
                          </a:solidFill>
                        </a:rPr>
                        <a:t>t</a:t>
                      </a:r>
                    </a:p>
                  </a:txBody>
                  <a:tcPr anchor="ctr">
                    <a:lnL w="12700" cap="flat" cmpd="sng" algn="ctr">
                      <a:solidFill>
                        <a:schemeClr val="tx1"/>
                      </a:solidFill>
                      <a:prstDash val="solid"/>
                      <a:round/>
                      <a:headEnd type="none" w="med" len="med"/>
                      <a:tailEnd type="none" w="med" len="med"/>
                    </a:lnL>
                  </a:tcPr>
                </a:tc>
                <a:tc>
                  <a:txBody>
                    <a:bodyPr/>
                    <a:lstStyle/>
                    <a:p>
                      <a:pPr algn="ctr"/>
                      <a:r>
                        <a:rPr lang="en-GB" sz="2200" b="1" dirty="0" err="1">
                          <a:solidFill>
                            <a:schemeClr val="accent1">
                              <a:lumMod val="50000"/>
                            </a:schemeClr>
                          </a:solidFill>
                        </a:rPr>
                        <a:t>th</a:t>
                      </a:r>
                      <a:endParaRPr lang="en-GB" sz="2200" b="1" dirty="0">
                        <a:solidFill>
                          <a:schemeClr val="accent1">
                            <a:lumMod val="50000"/>
                          </a:schemeClr>
                        </a:solidFill>
                      </a:endParaRPr>
                    </a:p>
                  </a:txBody>
                  <a:tcPr anchor="ctr"/>
                </a:tc>
                <a:tc>
                  <a:txBody>
                    <a:bodyPr/>
                    <a:lstStyle/>
                    <a:p>
                      <a:pPr algn="ctr"/>
                      <a:endParaRPr lang="en-GB" sz="2200" b="1" dirty="0">
                        <a:solidFill>
                          <a:schemeClr val="accent1">
                            <a:lumMod val="50000"/>
                          </a:schemeClr>
                        </a:solidFill>
                      </a:endParaRPr>
                    </a:p>
                  </a:txBody>
                  <a:tcPr anchor="ctr">
                    <a:lnT w="12700" cap="flat" cmpd="sng" algn="ctr">
                      <a:noFill/>
                      <a:prstDash val="solid"/>
                      <a:round/>
                      <a:headEnd type="none" w="med" len="med"/>
                      <a:tailEnd type="none" w="med" len="med"/>
                    </a:lnT>
                  </a:tcPr>
                </a:tc>
                <a:tc>
                  <a:txBody>
                    <a:bodyPr/>
                    <a:lstStyle/>
                    <a:p>
                      <a:pPr algn="ctr"/>
                      <a:r>
                        <a:rPr lang="en-GB" sz="2200" b="1" dirty="0">
                          <a:solidFill>
                            <a:schemeClr val="accent1">
                              <a:lumMod val="50000"/>
                            </a:schemeClr>
                          </a:solidFill>
                        </a:rPr>
                        <a:t>t</a:t>
                      </a:r>
                    </a:p>
                  </a:txBody>
                  <a:tcPr anchor="ctr"/>
                </a:tc>
                <a:tc>
                  <a:txBody>
                    <a:bodyPr/>
                    <a:lstStyle/>
                    <a:p>
                      <a:pPr algn="ctr"/>
                      <a:r>
                        <a:rPr lang="en-GB" sz="2200" b="1" dirty="0" err="1">
                          <a:solidFill>
                            <a:schemeClr val="accent1">
                              <a:lumMod val="50000"/>
                            </a:schemeClr>
                          </a:solidFill>
                        </a:rPr>
                        <a:t>th</a:t>
                      </a:r>
                      <a:endParaRPr lang="en-GB" sz="2200" b="1" dirty="0">
                        <a:solidFill>
                          <a:schemeClr val="accent1">
                            <a:lumMod val="50000"/>
                          </a:schemeClr>
                        </a:solidFill>
                      </a:endParaRPr>
                    </a:p>
                  </a:txBody>
                  <a:tcPr anchor="ctr"/>
                </a:tc>
                <a:extLst>
                  <a:ext uri="{0D108BD9-81ED-4DB2-BD59-A6C34878D82A}">
                    <a16:rowId xmlns:a16="http://schemas.microsoft.com/office/drawing/2014/main" val="3841078693"/>
                  </a:ext>
                </a:extLst>
              </a:tr>
              <a:tr h="666617">
                <a:tc>
                  <a:txBody>
                    <a:bodyPr/>
                    <a:lstStyle/>
                    <a:p>
                      <a:pPr algn="ctr"/>
                      <a:endParaRPr lang="en-GB" dirty="0">
                        <a:solidFill>
                          <a:schemeClr val="accent5">
                            <a:lumMod val="50000"/>
                          </a:schemeClr>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2000" dirty="0">
                          <a:solidFill>
                            <a:schemeClr val="accent1">
                              <a:lumMod val="50000"/>
                            </a:schemeClr>
                          </a:solidFill>
                        </a:rPr>
                        <a:t>poli</a:t>
                      </a:r>
                      <a:r>
                        <a:rPr lang="en-GB" sz="2000" b="1" dirty="0">
                          <a:solidFill>
                            <a:schemeClr val="accent1">
                              <a:lumMod val="50000"/>
                            </a:schemeClr>
                          </a:solidFill>
                        </a:rPr>
                        <a:t>t</a:t>
                      </a:r>
                      <a:r>
                        <a:rPr lang="en-GB" sz="2000" dirty="0">
                          <a:solidFill>
                            <a:schemeClr val="accent1">
                              <a:lumMod val="50000"/>
                            </a:schemeClr>
                          </a:solidFill>
                        </a:rPr>
                        <a:t>ique</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quan</a:t>
                      </a:r>
                      <a:r>
                        <a:rPr lang="en-GB" sz="2000" b="1" dirty="0" err="1">
                          <a:solidFill>
                            <a:schemeClr val="accent1">
                              <a:lumMod val="50000"/>
                            </a:schemeClr>
                          </a:solidFill>
                        </a:rPr>
                        <a:t>t</a:t>
                      </a:r>
                      <a:r>
                        <a:rPr lang="en-GB" sz="2000" dirty="0" err="1">
                          <a:solidFill>
                            <a:schemeClr val="accent1">
                              <a:lumMod val="50000"/>
                            </a:schemeClr>
                          </a:solidFill>
                        </a:rPr>
                        <a:t>i</a:t>
                      </a:r>
                      <a:r>
                        <a:rPr lang="en-GB" sz="2000" b="1" dirty="0" err="1">
                          <a:solidFill>
                            <a:schemeClr val="accent1">
                              <a:lumMod val="50000"/>
                            </a:schemeClr>
                          </a:solidFill>
                        </a:rPr>
                        <a:t>t</a:t>
                      </a:r>
                      <a:r>
                        <a:rPr lang="en-GB" sz="2000" dirty="0" err="1">
                          <a:solidFill>
                            <a:schemeClr val="accent1">
                              <a:lumMod val="50000"/>
                            </a:schemeClr>
                          </a:solidFill>
                        </a:rPr>
                        <a:t>é</a:t>
                      </a: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27168465"/>
                  </a:ext>
                </a:extLst>
              </a:tr>
              <a:tr h="666617">
                <a:tc>
                  <a:txBody>
                    <a:bodyPr/>
                    <a:lstStyle/>
                    <a:p>
                      <a:pPr algn="ctr"/>
                      <a:endParaRPr lang="en-GB" dirty="0">
                        <a:solidFill>
                          <a:schemeClr val="accent5">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sympa</a:t>
                      </a:r>
                      <a:r>
                        <a:rPr lang="en-GB" sz="2000" b="1" dirty="0" err="1">
                          <a:solidFill>
                            <a:schemeClr val="accent1">
                              <a:lumMod val="50000"/>
                            </a:schemeClr>
                          </a:solidFill>
                        </a:rPr>
                        <a:t>th</a:t>
                      </a:r>
                      <a:r>
                        <a:rPr lang="en-GB" sz="2000" dirty="0" err="1">
                          <a:solidFill>
                            <a:schemeClr val="accent1">
                              <a:lumMod val="50000"/>
                            </a:schemeClr>
                          </a:solidFill>
                        </a:rPr>
                        <a:t>ie</a:t>
                      </a:r>
                      <a:endParaRPr lang="en-GB" sz="2000"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pPr algn="ctr"/>
                      <a:r>
                        <a:rPr lang="en-GB" sz="2000" b="1" dirty="0">
                          <a:solidFill>
                            <a:schemeClr val="accent1">
                              <a:lumMod val="50000"/>
                            </a:schemeClr>
                          </a:solidFill>
                        </a:rPr>
                        <a:t>t</a:t>
                      </a:r>
                      <a:r>
                        <a:rPr lang="en-GB" sz="2000" dirty="0">
                          <a:solidFill>
                            <a:schemeClr val="accent1">
                              <a:lumMod val="50000"/>
                            </a:schemeClr>
                          </a:solidFill>
                        </a:rPr>
                        <a:t>es</a:t>
                      </a:r>
                      <a:r>
                        <a:rPr lang="en-GB" sz="2000" b="1" dirty="0">
                          <a:solidFill>
                            <a:schemeClr val="accent1">
                              <a:lumMod val="50000"/>
                            </a:schemeClr>
                          </a:solidFill>
                        </a:rPr>
                        <a:t>t</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333875320"/>
                  </a:ext>
                </a:extLst>
              </a:tr>
              <a:tr h="666617">
                <a:tc>
                  <a:txBody>
                    <a:bodyPr/>
                    <a:lstStyle/>
                    <a:p>
                      <a:pPr algn="ctr"/>
                      <a:endParaRPr lang="en-GB" dirty="0">
                        <a:solidFill>
                          <a:schemeClr val="accent5">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e</a:t>
                      </a:r>
                      <a:r>
                        <a:rPr lang="en-GB" sz="2000" b="1" dirty="0" err="1">
                          <a:solidFill>
                            <a:schemeClr val="accent1">
                              <a:lumMod val="50000"/>
                            </a:schemeClr>
                          </a:solidFill>
                        </a:rPr>
                        <a:t>th</a:t>
                      </a:r>
                      <a:r>
                        <a:rPr lang="en-GB" sz="2000" dirty="0" err="1">
                          <a:solidFill>
                            <a:schemeClr val="accent1">
                              <a:lumMod val="50000"/>
                            </a:schemeClr>
                          </a:solidFill>
                        </a:rPr>
                        <a:t>nique</a:t>
                      </a:r>
                      <a:endParaRPr lang="en-GB" sz="2000"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th</a:t>
                      </a:r>
                      <a:r>
                        <a:rPr lang="en-GB" sz="2000" dirty="0" err="1">
                          <a:solidFill>
                            <a:schemeClr val="accent1">
                              <a:lumMod val="50000"/>
                            </a:schemeClr>
                          </a:solidFill>
                        </a:rPr>
                        <a:t>ème</a:t>
                      </a:r>
                      <a:endParaRPr lang="en-GB" sz="2000" dirty="0">
                        <a:solidFill>
                          <a:schemeClr val="accent1">
                            <a:lumMod val="50000"/>
                          </a:schemeClr>
                        </a:solidFill>
                      </a:endParaRPr>
                    </a:p>
                  </a:txBody>
                  <a:tcPr anchor="ctr"/>
                </a:tc>
                <a:extLst>
                  <a:ext uri="{0D108BD9-81ED-4DB2-BD59-A6C34878D82A}">
                    <a16:rowId xmlns:a16="http://schemas.microsoft.com/office/drawing/2014/main" val="2268102765"/>
                  </a:ext>
                </a:extLst>
              </a:tr>
              <a:tr h="666617">
                <a:tc>
                  <a:txBody>
                    <a:bodyPr/>
                    <a:lstStyle/>
                    <a:p>
                      <a:pPr algn="ctr"/>
                      <a:endParaRPr lang="en-GB" dirty="0">
                        <a:solidFill>
                          <a:schemeClr val="accent5">
                            <a:lumMod val="50000"/>
                          </a:schemeClr>
                        </a:solidFill>
                      </a:endParaRPr>
                    </a:p>
                  </a:txBody>
                  <a:tcPr anchor="ctr"/>
                </a:tc>
                <a:tc>
                  <a:txBody>
                    <a:bodyPr/>
                    <a:lstStyle/>
                    <a:p>
                      <a:pPr algn="ctr"/>
                      <a:r>
                        <a:rPr lang="en-GB" sz="2000" dirty="0">
                          <a:solidFill>
                            <a:schemeClr val="accent1">
                              <a:lumMod val="50000"/>
                            </a:schemeClr>
                          </a:solidFill>
                        </a:rPr>
                        <a:t>hos</a:t>
                      </a:r>
                      <a:r>
                        <a:rPr lang="en-GB" sz="2000" b="1" dirty="0">
                          <a:solidFill>
                            <a:schemeClr val="accent1">
                              <a:lumMod val="50000"/>
                            </a:schemeClr>
                          </a:solidFill>
                        </a:rPr>
                        <a:t>t</a:t>
                      </a:r>
                      <a:r>
                        <a:rPr lang="en-GB" sz="2000" dirty="0">
                          <a:solidFill>
                            <a:schemeClr val="accent1">
                              <a:lumMod val="50000"/>
                            </a:schemeClr>
                          </a:solidFill>
                        </a:rPr>
                        <a:t>ile</a:t>
                      </a: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02951230"/>
                  </a:ext>
                </a:extLst>
              </a:tr>
              <a:tr h="666617">
                <a:tc>
                  <a:txBody>
                    <a:bodyPr/>
                    <a:lstStyle/>
                    <a:p>
                      <a:pPr algn="ctr"/>
                      <a:endParaRPr lang="en-GB" dirty="0">
                        <a:solidFill>
                          <a:schemeClr val="accent5">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b="0" dirty="0" err="1">
                          <a:solidFill>
                            <a:schemeClr val="accent1">
                              <a:lumMod val="50000"/>
                            </a:schemeClr>
                          </a:solidFill>
                        </a:rPr>
                        <a:t>hypo</a:t>
                      </a:r>
                      <a:r>
                        <a:rPr lang="en-GB" sz="2000" b="1" dirty="0" err="1">
                          <a:solidFill>
                            <a:schemeClr val="accent1">
                              <a:lumMod val="50000"/>
                            </a:schemeClr>
                          </a:solidFill>
                        </a:rPr>
                        <a:t>th</a:t>
                      </a:r>
                      <a:r>
                        <a:rPr lang="en-GB" sz="2000" b="0" dirty="0" err="1">
                          <a:solidFill>
                            <a:schemeClr val="accent1">
                              <a:lumMod val="50000"/>
                            </a:schemeClr>
                          </a:solidFill>
                        </a:rPr>
                        <a:t>èse</a:t>
                      </a:r>
                      <a:endParaRPr lang="en-GB" sz="2000" b="0" dirty="0">
                        <a:solidFill>
                          <a:schemeClr val="accent1">
                            <a:lumMod val="50000"/>
                          </a:schemeClr>
                        </a:solidFill>
                      </a:endParaRPr>
                    </a:p>
                  </a:txBody>
                  <a:tcPr anchor="ctr"/>
                </a:tc>
                <a:tc>
                  <a:txBody>
                    <a:bodyPr/>
                    <a:lstStyle/>
                    <a:p>
                      <a:pPr algn="ctr"/>
                      <a:endParaRPr lang="en-GB"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th</a:t>
                      </a:r>
                      <a:r>
                        <a:rPr lang="en-GB" sz="2000" dirty="0" err="1">
                          <a:solidFill>
                            <a:schemeClr val="accent1">
                              <a:lumMod val="50000"/>
                            </a:schemeClr>
                          </a:solidFill>
                        </a:rPr>
                        <a:t>érapie</a:t>
                      </a:r>
                      <a:endParaRPr lang="en-GB" sz="2000" dirty="0">
                        <a:solidFill>
                          <a:schemeClr val="accent1">
                            <a:lumMod val="50000"/>
                          </a:schemeClr>
                        </a:solidFill>
                      </a:endParaRPr>
                    </a:p>
                  </a:txBody>
                  <a:tcPr anchor="ctr"/>
                </a:tc>
                <a:extLst>
                  <a:ext uri="{0D108BD9-81ED-4DB2-BD59-A6C34878D82A}">
                    <a16:rowId xmlns:a16="http://schemas.microsoft.com/office/drawing/2014/main" val="1457591091"/>
                  </a:ext>
                </a:extLst>
              </a:tr>
            </a:tbl>
          </a:graphicData>
        </a:graphic>
      </p:graphicFrame>
      <p:sp>
        <p:nvSpPr>
          <p:cNvPr id="22" name="Rectangle 21">
            <a:extLst>
              <a:ext uri="{FF2B5EF4-FFF2-40B4-BE49-F238E27FC236}">
                <a16:creationId xmlns:a16="http://schemas.microsoft.com/office/drawing/2014/main" id="{FF8826F8-8288-4179-961B-797433F7E32D}"/>
              </a:ext>
            </a:extLst>
          </p:cNvPr>
          <p:cNvSpPr/>
          <p:nvPr/>
        </p:nvSpPr>
        <p:spPr>
          <a:xfrm>
            <a:off x="6978369" y="4696716"/>
            <a:ext cx="1609725" cy="614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esthé</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ique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les mots avec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 name="Action Button: Custom 6" descr="number 1">
            <a:hlinkClick r:id="" action="ppaction://noaction" highlightClick="1">
              <a:snd r:embed="rId4" name="quantité.wav"/>
            </a:hlinkClick>
            <a:extLst>
              <a:ext uri="{FF2B5EF4-FFF2-40B4-BE49-F238E27FC236}">
                <a16:creationId xmlns:a16="http://schemas.microsoft.com/office/drawing/2014/main" id="{50A6A1F7-A665-45FD-A526-B6887AC4B88F}"/>
              </a:ext>
            </a:extLst>
          </p:cNvPr>
          <p:cNvSpPr/>
          <p:nvPr/>
        </p:nvSpPr>
        <p:spPr>
          <a:xfrm>
            <a:off x="6251050" y="2796356"/>
            <a:ext cx="501695" cy="392782"/>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1" name="Action Button: Custom 7" descr="number 1">
            <a:hlinkClick r:id="" action="ppaction://noaction" highlightClick="1">
              <a:snd r:embed="rId5" name="ethnique.wav"/>
            </a:hlinkClick>
            <a:extLst>
              <a:ext uri="{FF2B5EF4-FFF2-40B4-BE49-F238E27FC236}">
                <a16:creationId xmlns:a16="http://schemas.microsoft.com/office/drawing/2014/main" id="{265773EF-C7B8-4A26-877E-E63C3D3046C1}"/>
              </a:ext>
            </a:extLst>
          </p:cNvPr>
          <p:cNvSpPr/>
          <p:nvPr/>
        </p:nvSpPr>
        <p:spPr>
          <a:xfrm>
            <a:off x="1936062" y="4134654"/>
            <a:ext cx="501695" cy="432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Action Button: Custom 8" descr="number 1">
            <a:hlinkClick r:id="" action="ppaction://noaction" highlightClick="1">
              <a:snd r:embed="rId6" name="hypothese.wav"/>
            </a:hlinkClick>
            <a:extLst>
              <a:ext uri="{FF2B5EF4-FFF2-40B4-BE49-F238E27FC236}">
                <a16:creationId xmlns:a16="http://schemas.microsoft.com/office/drawing/2014/main" id="{F81AE927-5A28-4080-A926-488EC52EDEF2}"/>
              </a:ext>
            </a:extLst>
          </p:cNvPr>
          <p:cNvSpPr/>
          <p:nvPr/>
        </p:nvSpPr>
        <p:spPr>
          <a:xfrm>
            <a:off x="1936062" y="5470297"/>
            <a:ext cx="501695" cy="432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3" name="Action Button: Custom 9" descr="number 1">
            <a:hlinkClick r:id="" action="ppaction://noaction" highlightClick="1">
              <a:snd r:embed="rId7" name="thème.wav"/>
            </a:hlinkClick>
            <a:extLst>
              <a:ext uri="{FF2B5EF4-FFF2-40B4-BE49-F238E27FC236}">
                <a16:creationId xmlns:a16="http://schemas.microsoft.com/office/drawing/2014/main" id="{A0B1D204-0762-4BEE-B1C0-47B29125DB3A}"/>
              </a:ext>
            </a:extLst>
          </p:cNvPr>
          <p:cNvSpPr/>
          <p:nvPr/>
        </p:nvSpPr>
        <p:spPr>
          <a:xfrm>
            <a:off x="6251049" y="4135380"/>
            <a:ext cx="501695" cy="392782"/>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4" name="Action Button: Custom 10" descr="number 1">
            <a:hlinkClick r:id="" action="ppaction://noaction" highlightClick="1">
              <a:snd r:embed="rId8" name="therapie.wav"/>
            </a:hlinkClick>
            <a:extLst>
              <a:ext uri="{FF2B5EF4-FFF2-40B4-BE49-F238E27FC236}">
                <a16:creationId xmlns:a16="http://schemas.microsoft.com/office/drawing/2014/main" id="{B9F68ACB-37C2-4B6A-B034-B0A06F5F80E9}"/>
              </a:ext>
            </a:extLst>
          </p:cNvPr>
          <p:cNvSpPr/>
          <p:nvPr/>
        </p:nvSpPr>
        <p:spPr>
          <a:xfrm>
            <a:off x="6264872" y="5446011"/>
            <a:ext cx="501695" cy="392782"/>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15" name="Action Button: Custom 11" descr="number 1">
            <a:hlinkClick r:id="" action="ppaction://noaction" highlightClick="1">
              <a:snd r:embed="rId9" name="test.wav"/>
            </a:hlinkClick>
            <a:extLst>
              <a:ext uri="{FF2B5EF4-FFF2-40B4-BE49-F238E27FC236}">
                <a16:creationId xmlns:a16="http://schemas.microsoft.com/office/drawing/2014/main" id="{BC8CCDB7-5955-4718-AE03-8152E3369E52}"/>
              </a:ext>
            </a:extLst>
          </p:cNvPr>
          <p:cNvSpPr/>
          <p:nvPr/>
        </p:nvSpPr>
        <p:spPr>
          <a:xfrm>
            <a:off x="6256444" y="3465868"/>
            <a:ext cx="501695" cy="392782"/>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6" name="Action Button: Custom 12" descr="number 1">
            <a:hlinkClick r:id="" action="ppaction://noaction" highlightClick="1">
              <a:snd r:embed="rId10" name="sympathie.wav"/>
            </a:hlinkClick>
            <a:extLst>
              <a:ext uri="{FF2B5EF4-FFF2-40B4-BE49-F238E27FC236}">
                <a16:creationId xmlns:a16="http://schemas.microsoft.com/office/drawing/2014/main" id="{32BB04AC-ACF6-4DE7-9DDE-4626C74F67C1}"/>
              </a:ext>
            </a:extLst>
          </p:cNvPr>
          <p:cNvSpPr/>
          <p:nvPr/>
        </p:nvSpPr>
        <p:spPr>
          <a:xfrm>
            <a:off x="1936063" y="3464178"/>
            <a:ext cx="500400" cy="432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7" name="Action Button: Custom 13" descr="number 1">
            <a:hlinkClick r:id="" action="ppaction://noaction" highlightClick="1">
              <a:snd r:embed="rId11" name="politique.wav"/>
            </a:hlinkClick>
            <a:extLst>
              <a:ext uri="{FF2B5EF4-FFF2-40B4-BE49-F238E27FC236}">
                <a16:creationId xmlns:a16="http://schemas.microsoft.com/office/drawing/2014/main" id="{9078472A-0766-49B8-8EB4-C9C15C867A9D}"/>
              </a:ext>
            </a:extLst>
          </p:cNvPr>
          <p:cNvSpPr/>
          <p:nvPr/>
        </p:nvSpPr>
        <p:spPr>
          <a:xfrm>
            <a:off x="1927277" y="2796356"/>
            <a:ext cx="501695" cy="432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8" name="Action Button: Custom 14" descr="number 1">
            <a:hlinkClick r:id="" action="ppaction://noaction" highlightClick="1">
              <a:snd r:embed="rId12" name="esthetique.wav"/>
            </a:hlinkClick>
            <a:extLst>
              <a:ext uri="{FF2B5EF4-FFF2-40B4-BE49-F238E27FC236}">
                <a16:creationId xmlns:a16="http://schemas.microsoft.com/office/drawing/2014/main" id="{6E34FFD4-4003-4C67-A2FB-DF43ACAB75CB}"/>
              </a:ext>
            </a:extLst>
          </p:cNvPr>
          <p:cNvSpPr/>
          <p:nvPr/>
        </p:nvSpPr>
        <p:spPr>
          <a:xfrm>
            <a:off x="6261118" y="4782813"/>
            <a:ext cx="500400" cy="392782"/>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9" name="Action Button: Custom 15" descr="number 1">
            <a:hlinkClick r:id="" action="ppaction://noaction" highlightClick="1">
              <a:snd r:embed="rId13" name="hostile.wav"/>
            </a:hlinkClick>
            <a:extLst>
              <a:ext uri="{FF2B5EF4-FFF2-40B4-BE49-F238E27FC236}">
                <a16:creationId xmlns:a16="http://schemas.microsoft.com/office/drawing/2014/main" id="{3A9F36D0-39A7-4EDF-8BCB-B21DA4CC0DE0}"/>
              </a:ext>
            </a:extLst>
          </p:cNvPr>
          <p:cNvSpPr/>
          <p:nvPr/>
        </p:nvSpPr>
        <p:spPr>
          <a:xfrm>
            <a:off x="1941704" y="4802476"/>
            <a:ext cx="500400" cy="432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0" name="Rectangle 19">
            <a:extLst>
              <a:ext uri="{FF2B5EF4-FFF2-40B4-BE49-F238E27FC236}">
                <a16:creationId xmlns:a16="http://schemas.microsoft.com/office/drawing/2014/main" id="{19C0ED68-97C5-479D-94C5-8578B997A8A2}"/>
              </a:ext>
            </a:extLst>
          </p:cNvPr>
          <p:cNvSpPr/>
          <p:nvPr/>
        </p:nvSpPr>
        <p:spPr>
          <a:xfrm>
            <a:off x="2643754" y="4802476"/>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D3C69AE6-9BF2-49C5-8825-800FE0496560}"/>
              </a:ext>
            </a:extLst>
          </p:cNvPr>
          <p:cNvSpPr/>
          <p:nvPr/>
        </p:nvSpPr>
        <p:spPr>
          <a:xfrm>
            <a:off x="8739933" y="4078372"/>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B970538B-0C62-4729-A303-9560183A27D6}"/>
              </a:ext>
            </a:extLst>
          </p:cNvPr>
          <p:cNvSpPr/>
          <p:nvPr/>
        </p:nvSpPr>
        <p:spPr>
          <a:xfrm>
            <a:off x="2632692" y="2778749"/>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0721838C-EDCB-4E8C-8B80-05F109E09C13}"/>
              </a:ext>
            </a:extLst>
          </p:cNvPr>
          <p:cNvSpPr/>
          <p:nvPr/>
        </p:nvSpPr>
        <p:spPr>
          <a:xfrm>
            <a:off x="4449314" y="3475578"/>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6D11AA9-37C6-4C1F-9EB6-3189B3E62BB5}"/>
              </a:ext>
            </a:extLst>
          </p:cNvPr>
          <p:cNvSpPr/>
          <p:nvPr/>
        </p:nvSpPr>
        <p:spPr>
          <a:xfrm>
            <a:off x="4460521" y="4134654"/>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881C531B-683F-40B1-AA77-7477BC79889D}"/>
              </a:ext>
            </a:extLst>
          </p:cNvPr>
          <p:cNvSpPr/>
          <p:nvPr/>
        </p:nvSpPr>
        <p:spPr>
          <a:xfrm>
            <a:off x="4387411" y="5470297"/>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7CC13C88-D7FA-4A23-BB6D-F5568DA45FCF}"/>
              </a:ext>
            </a:extLst>
          </p:cNvPr>
          <p:cNvSpPr/>
          <p:nvPr/>
        </p:nvSpPr>
        <p:spPr>
          <a:xfrm>
            <a:off x="6955544" y="3475578"/>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CB7E9184-4DF9-4D01-B6D1-6E1BAB4FFFB3}"/>
              </a:ext>
            </a:extLst>
          </p:cNvPr>
          <p:cNvSpPr/>
          <p:nvPr/>
        </p:nvSpPr>
        <p:spPr>
          <a:xfrm>
            <a:off x="8739933" y="5435083"/>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B6F7062E-B170-4B97-A6A5-7A50964829FF}"/>
              </a:ext>
            </a:extLst>
          </p:cNvPr>
          <p:cNvSpPr/>
          <p:nvPr/>
        </p:nvSpPr>
        <p:spPr>
          <a:xfrm>
            <a:off x="6917202" y="2798253"/>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4E2C992C-4CCC-4035-8AC6-D8A8B8D95489}"/>
              </a:ext>
            </a:extLst>
          </p:cNvPr>
          <p:cNvSpPr/>
          <p:nvPr/>
        </p:nvSpPr>
        <p:spPr>
          <a:xfrm>
            <a:off x="8717884" y="4684861"/>
            <a:ext cx="1609725" cy="614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es</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th</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étique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70C89302-512E-455D-8B98-32C64A7AB096}"/>
              </a:ext>
            </a:extLst>
          </p:cNvPr>
          <p:cNvSpPr/>
          <p:nvPr/>
        </p:nvSpPr>
        <p:spPr>
          <a:xfrm>
            <a:off x="6918391" y="4782813"/>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9DC69B29-A846-40CC-930C-F711FD66822A}"/>
              </a:ext>
            </a:extLst>
          </p:cNvPr>
          <p:cNvSpPr/>
          <p:nvPr/>
        </p:nvSpPr>
        <p:spPr>
          <a:xfrm>
            <a:off x="8717883" y="4696716"/>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B90DDBA0-E6AB-40B4-8A6E-ADAA0E42CBA9}"/>
              </a:ext>
            </a:extLst>
          </p:cNvPr>
          <p:cNvSpPr txBox="1"/>
          <p:nvPr/>
        </p:nvSpPr>
        <p:spPr>
          <a:xfrm>
            <a:off x="6891189" y="245961"/>
            <a:ext cx="2670670" cy="1123712"/>
          </a:xfrm>
          <a:prstGeom prst="wedgeRoundRectCallout">
            <a:avLst>
              <a:gd name="adj1" fmla="val 21251"/>
              <a:gd name="adj2" fmla="val 65102"/>
              <a:gd name="adj3" fmla="val 16667"/>
            </a:avLst>
          </a:prstGeom>
          <a:solidFill>
            <a:srgbClr val="115076"/>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Use your knowledge of English to help you!</a:t>
            </a:r>
          </a:p>
        </p:txBody>
      </p:sp>
    </p:spTree>
    <p:extLst>
      <p:ext uri="{BB962C8B-B14F-4D97-AF65-F5344CB8AC3E}">
        <p14:creationId xmlns:p14="http://schemas.microsoft.com/office/powerpoint/2010/main" val="111819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25" grpId="0" animBg="1"/>
      <p:bldP spid="26" grpId="0" animBg="1"/>
      <p:bldP spid="27" grpId="0" animBg="1"/>
      <p:bldP spid="28" grpId="0" animBg="1"/>
      <p:bldP spid="29" grpId="0" animBg="1"/>
      <p:bldP spid="31" grpId="0" animBg="1"/>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Vocabulaire</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E207EE62-61D5-4294-B97A-5D5772A250FE}"/>
              </a:ext>
            </a:extLst>
          </p:cNvPr>
          <p:cNvSpPr txBox="1"/>
          <p:nvPr/>
        </p:nvSpPr>
        <p:spPr>
          <a:xfrm>
            <a:off x="744911" y="3188742"/>
            <a:ext cx="14778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l’eau</a:t>
            </a:r>
          </a:p>
        </p:txBody>
      </p:sp>
      <p:sp>
        <p:nvSpPr>
          <p:cNvPr id="15" name="Rectangle 3">
            <a:extLst>
              <a:ext uri="{FF2B5EF4-FFF2-40B4-BE49-F238E27FC236}">
                <a16:creationId xmlns:a16="http://schemas.microsoft.com/office/drawing/2014/main" id="{3E95FB87-CA68-479C-8D4A-9B78CB9CE593}"/>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AutoShape 11">
            <a:hlinkClick r:id="" action="ppaction://noaction" highlightClick="1"/>
            <a:extLst>
              <a:ext uri="{FF2B5EF4-FFF2-40B4-BE49-F238E27FC236}">
                <a16:creationId xmlns:a16="http://schemas.microsoft.com/office/drawing/2014/main" id="{2CCC7FC9-90BF-4C87-B6AA-EFC54291A1B2}"/>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17" name="Rectangle 2">
            <a:extLst>
              <a:ext uri="{FF2B5EF4-FFF2-40B4-BE49-F238E27FC236}">
                <a16:creationId xmlns:a16="http://schemas.microsoft.com/office/drawing/2014/main" id="{FD318A78-4CCD-499B-B99E-6A7B1FAE70B9}"/>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4892D4BA-D6B3-41E7-B902-2DEC365C768C}"/>
              </a:ext>
            </a:extLst>
          </p:cNvPr>
          <p:cNvGrpSpPr/>
          <p:nvPr/>
        </p:nvGrpSpPr>
        <p:grpSpPr>
          <a:xfrm>
            <a:off x="10912563" y="1275928"/>
            <a:ext cx="1439862" cy="4462189"/>
            <a:chOff x="10558328" y="1163992"/>
            <a:chExt cx="1439862" cy="4462189"/>
          </a:xfrm>
        </p:grpSpPr>
        <p:sp>
          <p:nvSpPr>
            <p:cNvPr id="19" name="Line 4">
              <a:extLst>
                <a:ext uri="{FF2B5EF4-FFF2-40B4-BE49-F238E27FC236}">
                  <a16:creationId xmlns:a16="http://schemas.microsoft.com/office/drawing/2014/main" id="{750F5B85-FBE1-4684-9524-6E07A62330C7}"/>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Line 7">
              <a:extLst>
                <a:ext uri="{FF2B5EF4-FFF2-40B4-BE49-F238E27FC236}">
                  <a16:creationId xmlns:a16="http://schemas.microsoft.com/office/drawing/2014/main" id="{09A4B9F1-69E1-442A-ADB1-503629087B3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Line 9">
              <a:extLst>
                <a:ext uri="{FF2B5EF4-FFF2-40B4-BE49-F238E27FC236}">
                  <a16:creationId xmlns:a16="http://schemas.microsoft.com/office/drawing/2014/main" id="{62EB8104-B4AF-4AF6-A61D-240A5AB96702}"/>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 Box 10">
              <a:extLst>
                <a:ext uri="{FF2B5EF4-FFF2-40B4-BE49-F238E27FC236}">
                  <a16:creationId xmlns:a16="http://schemas.microsoft.com/office/drawing/2014/main" id="{553B2D50-BF4E-4360-B590-29DF3D83E1EE}"/>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23" name="Text Box 12">
              <a:extLst>
                <a:ext uri="{FF2B5EF4-FFF2-40B4-BE49-F238E27FC236}">
                  <a16:creationId xmlns:a16="http://schemas.microsoft.com/office/drawing/2014/main" id="{6F343310-5B5B-4D66-A86C-CC70F8B97D48}"/>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dirty="0">
                  <a:solidFill>
                    <a:srgbClr val="5B9BD5">
                      <a:lumMod val="50000"/>
                    </a:srgbClr>
                  </a:solidFill>
                  <a:latin typeface="Century Gothic" panose="020B0502020202020204" pitchFamily="34" charset="0"/>
                </a:rPr>
                <a:t>10</a:t>
              </a:r>
              <a:endPar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4" name="Text Box 14">
              <a:extLst>
                <a:ext uri="{FF2B5EF4-FFF2-40B4-BE49-F238E27FC236}">
                  <a16:creationId xmlns:a16="http://schemas.microsoft.com/office/drawing/2014/main" id="{78EB44C6-96E8-4774-A95D-497AE6E2C057}"/>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25" name="TextBox 24">
            <a:extLst>
              <a:ext uri="{FF2B5EF4-FFF2-40B4-BE49-F238E27FC236}">
                <a16:creationId xmlns:a16="http://schemas.microsoft.com/office/drawing/2014/main" id="{87B69C96-8055-4CFE-83EC-0DFFB6FD1797}"/>
              </a:ext>
            </a:extLst>
          </p:cNvPr>
          <p:cNvSpPr txBox="1"/>
          <p:nvPr/>
        </p:nvSpPr>
        <p:spPr>
          <a:xfrm>
            <a:off x="2463858" y="3188742"/>
            <a:ext cx="26922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natation</a:t>
            </a:r>
          </a:p>
        </p:txBody>
      </p:sp>
      <p:sp>
        <p:nvSpPr>
          <p:cNvPr id="32" name="TextBox 31">
            <a:extLst>
              <a:ext uri="{FF2B5EF4-FFF2-40B4-BE49-F238E27FC236}">
                <a16:creationId xmlns:a16="http://schemas.microsoft.com/office/drawing/2014/main" id="{7B1A03BA-DA50-4D60-A95F-A522B604C68F}"/>
              </a:ext>
            </a:extLst>
          </p:cNvPr>
          <p:cNvSpPr txBox="1"/>
          <p:nvPr/>
        </p:nvSpPr>
        <p:spPr>
          <a:xfrm>
            <a:off x="5648334" y="1942087"/>
            <a:ext cx="185202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FF6600"/>
                </a:solidFill>
                <a:effectLst/>
                <a:uLnTx/>
                <a:uFillTx/>
                <a:latin typeface="Century Gothic" panose="020F0302020204030204"/>
                <a:ea typeface="+mn-ea"/>
                <a:cs typeface="+mn-cs"/>
              </a:rPr>
              <a:t>physical</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800" b="1" i="0" u="none" strike="noStrike" kern="1200" cap="none" spc="0" normalizeH="0" baseline="0" noProof="0" dirty="0" err="1">
                <a:ln>
                  <a:noFill/>
                </a:ln>
                <a:solidFill>
                  <a:srgbClr val="FF6600"/>
                </a:solidFill>
                <a:effectLst/>
                <a:uLnTx/>
                <a:uFillTx/>
                <a:latin typeface="Century Gothic" panose="020F0302020204030204"/>
                <a:ea typeface="+mn-ea"/>
                <a:cs typeface="+mn-cs"/>
              </a:rPr>
              <a:t>exercise</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5317B6BD-CB65-4DAC-8B19-8890B73FFF73}"/>
              </a:ext>
            </a:extLst>
          </p:cNvPr>
          <p:cNvSpPr txBox="1"/>
          <p:nvPr/>
        </p:nvSpPr>
        <p:spPr>
          <a:xfrm>
            <a:off x="4654155" y="3180480"/>
            <a:ext cx="38309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l’exercice</a:t>
            </a:r>
            <a:endPar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Rounded Rectangle 46">
            <a:extLst>
              <a:ext uri="{FF2B5EF4-FFF2-40B4-BE49-F238E27FC236}">
                <a16:creationId xmlns:a16="http://schemas.microsoft.com/office/drawing/2014/main" id="{EA6ECA00-D548-4A43-8ADA-AB6A6DD285A0}"/>
              </a:ext>
            </a:extLst>
          </p:cNvPr>
          <p:cNvSpPr/>
          <p:nvPr/>
        </p:nvSpPr>
        <p:spPr>
          <a:xfrm>
            <a:off x="10020300" y="249869"/>
            <a:ext cx="1889620" cy="41688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parler 1/2</a:t>
            </a:r>
          </a:p>
        </p:txBody>
      </p:sp>
      <p:sp>
        <p:nvSpPr>
          <p:cNvPr id="35" name="Title 2">
            <a:extLst>
              <a:ext uri="{FF2B5EF4-FFF2-40B4-BE49-F238E27FC236}">
                <a16:creationId xmlns:a16="http://schemas.microsoft.com/office/drawing/2014/main" id="{BD4422A2-0D6A-417C-8A7D-ECE1A492271B}"/>
              </a:ext>
            </a:extLst>
          </p:cNvPr>
          <p:cNvSpPr txBox="1">
            <a:spLocks/>
          </p:cNvSpPr>
          <p:nvPr/>
        </p:nvSpPr>
        <p:spPr>
          <a:xfrm>
            <a:off x="838200" y="443074"/>
            <a:ext cx="4800600" cy="55408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Vocabulaire</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37" name="Picture 36" descr="background rectangle">
            <a:extLst>
              <a:ext uri="{FF2B5EF4-FFF2-40B4-BE49-F238E27FC236}">
                <a16:creationId xmlns:a16="http://schemas.microsoft.com/office/drawing/2014/main" id="{EDDA1B04-F1D3-4F9D-B0C8-114CA993CAC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8" name="Title 3">
            <a:extLst>
              <a:ext uri="{FF2B5EF4-FFF2-40B4-BE49-F238E27FC236}">
                <a16:creationId xmlns:a16="http://schemas.microsoft.com/office/drawing/2014/main" id="{4D4E24C8-F326-4D70-8DB7-35F9F106DBD5}"/>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Vocabulaire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(1/2)</a:t>
            </a:r>
          </a:p>
        </p:txBody>
      </p:sp>
      <p:pic>
        <p:nvPicPr>
          <p:cNvPr id="2050" name="Picture 2" descr="Glass Of Water 3 Clip Art">
            <a:extLst>
              <a:ext uri="{FF2B5EF4-FFF2-40B4-BE49-F238E27FC236}">
                <a16:creationId xmlns:a16="http://schemas.microsoft.com/office/drawing/2014/main" id="{6841CEA3-2638-4F5B-8E1C-8C1493CB8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911" y="1564559"/>
            <a:ext cx="1286200" cy="17439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tel Icon Swimming Pool Clip Art">
            <a:extLst>
              <a:ext uri="{FF2B5EF4-FFF2-40B4-BE49-F238E27FC236}">
                <a16:creationId xmlns:a16="http://schemas.microsoft.com/office/drawing/2014/main" id="{F1AF6FDA-F44C-4801-B8FF-DAC4FECC4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4678" y="1506524"/>
            <a:ext cx="1533945" cy="153394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2E1C8B42-A3E1-4BB5-850A-A0EA6BDDB319}"/>
              </a:ext>
            </a:extLst>
          </p:cNvPr>
          <p:cNvSpPr txBox="1"/>
          <p:nvPr/>
        </p:nvSpPr>
        <p:spPr>
          <a:xfrm>
            <a:off x="8159259" y="3179698"/>
            <a:ext cx="26922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600" dirty="0">
                <a:solidFill>
                  <a:srgbClr val="4472C4">
                    <a:lumMod val="50000"/>
                  </a:srgbClr>
                </a:solidFill>
                <a:latin typeface="Century Gothic" panose="020F0302020204030204"/>
              </a:rPr>
              <a:t>acheter</a:t>
            </a:r>
            <a:endPar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7" name="Picture 2" descr="Cashier Case Calculator Clip Art">
            <a:extLst>
              <a:ext uri="{FF2B5EF4-FFF2-40B4-BE49-F238E27FC236}">
                <a16:creationId xmlns:a16="http://schemas.microsoft.com/office/drawing/2014/main" id="{62BA1327-C273-45AE-888E-6CE4ED48C4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2952" y="1268796"/>
            <a:ext cx="1651352" cy="16513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42B9A4-3835-48E0-B3A2-CFE1E88AB1B8}"/>
              </a:ext>
            </a:extLst>
          </p:cNvPr>
          <p:cNvSpPr txBox="1"/>
          <p:nvPr/>
        </p:nvSpPr>
        <p:spPr>
          <a:xfrm>
            <a:off x="8446557" y="2886515"/>
            <a:ext cx="20121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FF6600"/>
                </a:solidFill>
                <a:effectLst/>
                <a:uLnTx/>
                <a:uFillTx/>
                <a:latin typeface="Century Gothic" panose="020F0302020204030204"/>
                <a:ea typeface="+mn-ea"/>
                <a:cs typeface="+mn-cs"/>
              </a:rPr>
              <a:t>[to </a:t>
            </a:r>
            <a:r>
              <a:rPr kumimoji="0" lang="fr-FR" b="1" i="0" u="none" strike="noStrike" kern="1200" cap="none" spc="0" normalizeH="0" baseline="0" noProof="0" dirty="0" err="1">
                <a:ln>
                  <a:noFill/>
                </a:ln>
                <a:solidFill>
                  <a:srgbClr val="FF6600"/>
                </a:solidFill>
                <a:effectLst/>
                <a:uLnTx/>
                <a:uFillTx/>
                <a:latin typeface="Century Gothic" panose="020F0302020204030204"/>
                <a:ea typeface="+mn-ea"/>
                <a:cs typeface="+mn-cs"/>
              </a:rPr>
              <a:t>buy</a:t>
            </a:r>
            <a:r>
              <a:rPr kumimoji="0" lang="fr-FR"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b="1" i="0" u="none" strike="noStrike" kern="1200" cap="none" spc="0" normalizeH="0" baseline="0" noProof="0" dirty="0" err="1">
                <a:ln>
                  <a:noFill/>
                </a:ln>
                <a:solidFill>
                  <a:srgbClr val="FF6600"/>
                </a:solidFill>
                <a:effectLst/>
                <a:uLnTx/>
                <a:uFillTx/>
                <a:latin typeface="Century Gothic" panose="020F0302020204030204"/>
                <a:ea typeface="+mn-ea"/>
                <a:cs typeface="+mn-cs"/>
              </a:rPr>
              <a:t>buying</a:t>
            </a:r>
            <a:r>
              <a:rPr kumimoji="0" lang="fr-FR"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pic>
        <p:nvPicPr>
          <p:cNvPr id="1026" name="Picture 2" descr="Cheese Clip Art">
            <a:extLst>
              <a:ext uri="{FF2B5EF4-FFF2-40B4-BE49-F238E27FC236}">
                <a16:creationId xmlns:a16="http://schemas.microsoft.com/office/drawing/2014/main" id="{01A1A0CA-BC62-478E-B4E3-4134BB4CC8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6150" y="4204613"/>
            <a:ext cx="2029571" cy="131245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F48F69D-BD98-49A4-BB92-D5F10A858C08}"/>
              </a:ext>
            </a:extLst>
          </p:cNvPr>
          <p:cNvSpPr txBox="1"/>
          <p:nvPr/>
        </p:nvSpPr>
        <p:spPr>
          <a:xfrm>
            <a:off x="617335" y="5597466"/>
            <a:ext cx="1790235" cy="646331"/>
          </a:xfrm>
          <a:prstGeom prst="rect">
            <a:avLst/>
          </a:prstGeom>
          <a:noFill/>
        </p:spPr>
        <p:txBody>
          <a:bodyPr wrap="square" rtlCol="0">
            <a:spAutoFit/>
          </a:bodyPr>
          <a:lstStyle/>
          <a:p>
            <a:pPr lvl="0">
              <a:defRPr/>
            </a:pPr>
            <a:r>
              <a:rPr lang="fr-FR" sz="3600" dirty="0">
                <a:solidFill>
                  <a:srgbClr val="4472C4">
                    <a:lumMod val="50000"/>
                  </a:srgbClr>
                </a:solidFill>
              </a:rPr>
              <a:t>coûter</a:t>
            </a:r>
            <a:endPar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F4D26AEC-2598-4FD9-A56D-5E3445D09B11}"/>
              </a:ext>
            </a:extLst>
          </p:cNvPr>
          <p:cNvSpPr txBox="1"/>
          <p:nvPr/>
        </p:nvSpPr>
        <p:spPr>
          <a:xfrm>
            <a:off x="7111052" y="5600341"/>
            <a:ext cx="26922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glace</a:t>
            </a:r>
          </a:p>
        </p:txBody>
      </p:sp>
      <p:sp>
        <p:nvSpPr>
          <p:cNvPr id="36" name="TextBox 35">
            <a:extLst>
              <a:ext uri="{FF2B5EF4-FFF2-40B4-BE49-F238E27FC236}">
                <a16:creationId xmlns:a16="http://schemas.microsoft.com/office/drawing/2014/main" id="{53158ECB-62A7-42DB-81EE-587B2DC72CD1}"/>
              </a:ext>
            </a:extLst>
          </p:cNvPr>
          <p:cNvSpPr txBox="1"/>
          <p:nvPr/>
        </p:nvSpPr>
        <p:spPr>
          <a:xfrm>
            <a:off x="3280084" y="5564089"/>
            <a:ext cx="38309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fromage</a:t>
            </a:r>
            <a:endPar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8" name="Picture 4" descr="Ice Cream Cone (3 Scoop) Clip Art">
            <a:extLst>
              <a:ext uri="{FF2B5EF4-FFF2-40B4-BE49-F238E27FC236}">
                <a16:creationId xmlns:a16="http://schemas.microsoft.com/office/drawing/2014/main" id="{367538E8-602D-4A18-A82C-62ACA35E76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464325">
            <a:off x="8511209" y="3994370"/>
            <a:ext cx="778673" cy="19500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otation Clip Art">
            <a:extLst>
              <a:ext uri="{FF2B5EF4-FFF2-40B4-BE49-F238E27FC236}">
                <a16:creationId xmlns:a16="http://schemas.microsoft.com/office/drawing/2014/main" id="{47B615E5-507C-4A01-A980-949BF58074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8142" y="3904765"/>
            <a:ext cx="1790236" cy="19121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03347D-F812-45B8-AA4F-3F0A8963407E}"/>
              </a:ext>
            </a:extLst>
          </p:cNvPr>
          <p:cNvSpPr txBox="1"/>
          <p:nvPr/>
        </p:nvSpPr>
        <p:spPr>
          <a:xfrm>
            <a:off x="923256" y="5228134"/>
            <a:ext cx="18520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FF6600"/>
                </a:solidFill>
                <a:effectLst/>
                <a:uLnTx/>
                <a:uFillTx/>
                <a:latin typeface="Century Gothic" panose="020F0302020204030204"/>
                <a:ea typeface="+mn-ea"/>
                <a:cs typeface="+mn-cs"/>
              </a:rPr>
              <a:t>[to </a:t>
            </a:r>
            <a:r>
              <a:rPr kumimoji="0" lang="fr-FR" b="1" i="0" u="none" strike="noStrike" kern="1200" cap="none" spc="0" normalizeH="0" baseline="0" noProof="0" dirty="0" err="1">
                <a:ln>
                  <a:noFill/>
                </a:ln>
                <a:solidFill>
                  <a:srgbClr val="FF6600"/>
                </a:solidFill>
                <a:effectLst/>
                <a:uLnTx/>
                <a:uFillTx/>
                <a:latin typeface="Century Gothic" panose="020F0302020204030204"/>
                <a:ea typeface="+mn-ea"/>
                <a:cs typeface="+mn-cs"/>
              </a:rPr>
              <a:t>cost</a:t>
            </a:r>
            <a:r>
              <a:rPr kumimoji="0" lang="fr-FR"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51733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10000"/>
                                        <p:tgtEl>
                                          <p:spTgt spid="15"/>
                                        </p:tgtEl>
                                      </p:cBhvr>
                                    </p:animEffect>
                                    <p:set>
                                      <p:cBhvr>
                                        <p:cTn id="24" dur="1" fill="hold">
                                          <p:stCondLst>
                                            <p:cond delay="9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p:bldP spid="25" grpId="0"/>
      <p:bldP spid="33" grpId="0"/>
      <p:bldP spid="26" grpId="0"/>
      <p:bldP spid="30" grpId="0"/>
      <p:bldP spid="31" grpId="0"/>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Vocabulaire</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1" name="TextBox 10">
            <a:extLst>
              <a:ext uri="{FF2B5EF4-FFF2-40B4-BE49-F238E27FC236}">
                <a16:creationId xmlns:a16="http://schemas.microsoft.com/office/drawing/2014/main" id="{53E8DDC8-1055-44B0-AE10-B930D7ABD743}"/>
              </a:ext>
            </a:extLst>
          </p:cNvPr>
          <p:cNvSpPr txBox="1"/>
          <p:nvPr/>
        </p:nvSpPr>
        <p:spPr>
          <a:xfrm>
            <a:off x="4526837" y="2811147"/>
            <a:ext cx="25871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pain</a:t>
            </a:r>
          </a:p>
        </p:txBody>
      </p:sp>
      <p:sp>
        <p:nvSpPr>
          <p:cNvPr id="14" name="TextBox 13">
            <a:extLst>
              <a:ext uri="{FF2B5EF4-FFF2-40B4-BE49-F238E27FC236}">
                <a16:creationId xmlns:a16="http://schemas.microsoft.com/office/drawing/2014/main" id="{8EC93049-8E74-438C-ACED-3B4F7D95CBB5}"/>
              </a:ext>
            </a:extLst>
          </p:cNvPr>
          <p:cNvSpPr txBox="1"/>
          <p:nvPr/>
        </p:nvSpPr>
        <p:spPr>
          <a:xfrm>
            <a:off x="338950" y="2811148"/>
            <a:ext cx="38330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poisson</a:t>
            </a:r>
          </a:p>
        </p:txBody>
      </p:sp>
      <p:sp>
        <p:nvSpPr>
          <p:cNvPr id="30" name="Rounded Rectangle 46">
            <a:extLst>
              <a:ext uri="{FF2B5EF4-FFF2-40B4-BE49-F238E27FC236}">
                <a16:creationId xmlns:a16="http://schemas.microsoft.com/office/drawing/2014/main" id="{54AF46BC-EF6F-48D3-AEAE-06BED31B617C}"/>
              </a:ext>
            </a:extLst>
          </p:cNvPr>
          <p:cNvSpPr/>
          <p:nvPr/>
        </p:nvSpPr>
        <p:spPr>
          <a:xfrm>
            <a:off x="10020300" y="249869"/>
            <a:ext cx="1889620" cy="41688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parler 2/2</a:t>
            </a:r>
          </a:p>
        </p:txBody>
      </p:sp>
      <p:sp>
        <p:nvSpPr>
          <p:cNvPr id="31" name="Rectangle 3">
            <a:extLst>
              <a:ext uri="{FF2B5EF4-FFF2-40B4-BE49-F238E27FC236}">
                <a16:creationId xmlns:a16="http://schemas.microsoft.com/office/drawing/2014/main" id="{0A087034-323F-4026-B4D3-10C3F83EE860}"/>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2" name="AutoShape 11">
            <a:hlinkClick r:id="" action="ppaction://noaction" highlightClick="1"/>
            <a:extLst>
              <a:ext uri="{FF2B5EF4-FFF2-40B4-BE49-F238E27FC236}">
                <a16:creationId xmlns:a16="http://schemas.microsoft.com/office/drawing/2014/main" id="{1EE0AEB6-1A0D-455F-B2E2-B16997C61CF5}"/>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33" name="Rectangle 2">
            <a:extLst>
              <a:ext uri="{FF2B5EF4-FFF2-40B4-BE49-F238E27FC236}">
                <a16:creationId xmlns:a16="http://schemas.microsoft.com/office/drawing/2014/main" id="{0E099949-024F-41C8-8A27-B3AF8FD53B1A}"/>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4" name="Group 33">
            <a:extLst>
              <a:ext uri="{FF2B5EF4-FFF2-40B4-BE49-F238E27FC236}">
                <a16:creationId xmlns:a16="http://schemas.microsoft.com/office/drawing/2014/main" id="{F0920398-1B6C-47A0-97DA-5F15EC5A70E9}"/>
              </a:ext>
            </a:extLst>
          </p:cNvPr>
          <p:cNvGrpSpPr/>
          <p:nvPr/>
        </p:nvGrpSpPr>
        <p:grpSpPr>
          <a:xfrm>
            <a:off x="10912563" y="1275928"/>
            <a:ext cx="1439862" cy="4462189"/>
            <a:chOff x="10558328" y="1163992"/>
            <a:chExt cx="1439862" cy="4462189"/>
          </a:xfrm>
        </p:grpSpPr>
        <p:sp>
          <p:nvSpPr>
            <p:cNvPr id="35" name="Line 4">
              <a:extLst>
                <a:ext uri="{FF2B5EF4-FFF2-40B4-BE49-F238E27FC236}">
                  <a16:creationId xmlns:a16="http://schemas.microsoft.com/office/drawing/2014/main" id="{E2B2F543-4337-4EA2-9B02-3F31B2A5A476}"/>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Line 7">
              <a:extLst>
                <a:ext uri="{FF2B5EF4-FFF2-40B4-BE49-F238E27FC236}">
                  <a16:creationId xmlns:a16="http://schemas.microsoft.com/office/drawing/2014/main" id="{AAF008E0-3AD2-4C03-ACE1-391AF995035F}"/>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Line 9">
              <a:extLst>
                <a:ext uri="{FF2B5EF4-FFF2-40B4-BE49-F238E27FC236}">
                  <a16:creationId xmlns:a16="http://schemas.microsoft.com/office/drawing/2014/main" id="{23B6D383-15A2-4C6C-897A-E72D0CAA96B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 Box 10">
              <a:extLst>
                <a:ext uri="{FF2B5EF4-FFF2-40B4-BE49-F238E27FC236}">
                  <a16:creationId xmlns:a16="http://schemas.microsoft.com/office/drawing/2014/main" id="{57B9076A-1146-41E8-874C-F01579765F75}"/>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39" name="Text Box 12">
              <a:extLst>
                <a:ext uri="{FF2B5EF4-FFF2-40B4-BE49-F238E27FC236}">
                  <a16:creationId xmlns:a16="http://schemas.microsoft.com/office/drawing/2014/main" id="{3033DE75-0538-4738-862E-A5F1EED7B95C}"/>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10</a:t>
              </a:r>
            </a:p>
          </p:txBody>
        </p:sp>
        <p:sp>
          <p:nvSpPr>
            <p:cNvPr id="40" name="Text Box 14">
              <a:extLst>
                <a:ext uri="{FF2B5EF4-FFF2-40B4-BE49-F238E27FC236}">
                  <a16:creationId xmlns:a16="http://schemas.microsoft.com/office/drawing/2014/main" id="{5ED13639-C9EC-4E5F-B072-A4095F576ADB}"/>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41" name="Title 2">
            <a:extLst>
              <a:ext uri="{FF2B5EF4-FFF2-40B4-BE49-F238E27FC236}">
                <a16:creationId xmlns:a16="http://schemas.microsoft.com/office/drawing/2014/main" id="{103BAFB9-1D6D-44E2-ABBF-8EAD71E8295C}"/>
              </a:ext>
            </a:extLst>
          </p:cNvPr>
          <p:cNvSpPr txBox="1">
            <a:spLocks/>
          </p:cNvSpPr>
          <p:nvPr/>
        </p:nvSpPr>
        <p:spPr>
          <a:xfrm>
            <a:off x="838200" y="443074"/>
            <a:ext cx="4800600" cy="55408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Vocabulaire</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42" name="Picture 41" descr="background rectangle">
            <a:extLst>
              <a:ext uri="{FF2B5EF4-FFF2-40B4-BE49-F238E27FC236}">
                <a16:creationId xmlns:a16="http://schemas.microsoft.com/office/drawing/2014/main" id="{670C9925-BC38-4928-944A-492C728FB3E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3" name="Title 3">
            <a:extLst>
              <a:ext uri="{FF2B5EF4-FFF2-40B4-BE49-F238E27FC236}">
                <a16:creationId xmlns:a16="http://schemas.microsoft.com/office/drawing/2014/main" id="{D965291C-0978-422A-8CAB-E9AA40CB6F7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Vocabulaire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(2/2)</a:t>
            </a:r>
          </a:p>
        </p:txBody>
      </p:sp>
      <p:pic>
        <p:nvPicPr>
          <p:cNvPr id="3074" name="Picture 2" descr="Giraffe Cichlid Clip Art">
            <a:extLst>
              <a:ext uri="{FF2B5EF4-FFF2-40B4-BE49-F238E27FC236}">
                <a16:creationId xmlns:a16="http://schemas.microsoft.com/office/drawing/2014/main" id="{2A6F3E4D-5952-411D-AE39-D7877291C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50" y="1691750"/>
            <a:ext cx="2510891" cy="10629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read Bun Clip Art">
            <a:extLst>
              <a:ext uri="{FF2B5EF4-FFF2-40B4-BE49-F238E27FC236}">
                <a16:creationId xmlns:a16="http://schemas.microsoft.com/office/drawing/2014/main" id="{8854873D-C1BD-409E-93EE-7D6D94371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195" y="1900057"/>
            <a:ext cx="2393818" cy="6463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ood Scale Clip Art">
            <a:extLst>
              <a:ext uri="{FF2B5EF4-FFF2-40B4-BE49-F238E27FC236}">
                <a16:creationId xmlns:a16="http://schemas.microsoft.com/office/drawing/2014/main" id="{0A107833-D7D7-4D8E-A1FC-ABC947542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7009" y="1488782"/>
            <a:ext cx="1386154" cy="140029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FD23DE3-5081-4E2D-8BEB-0C2F690A8C9F}"/>
              </a:ext>
            </a:extLst>
          </p:cNvPr>
          <p:cNvSpPr txBox="1"/>
          <p:nvPr/>
        </p:nvSpPr>
        <p:spPr>
          <a:xfrm>
            <a:off x="7707402" y="2782205"/>
            <a:ext cx="25871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peser</a:t>
            </a:r>
          </a:p>
        </p:txBody>
      </p:sp>
      <p:pic>
        <p:nvPicPr>
          <p:cNvPr id="2050" name="Picture 2" descr="Monetary Euro Symbol Clip Art">
            <a:extLst>
              <a:ext uri="{FF2B5EF4-FFF2-40B4-BE49-F238E27FC236}">
                <a16:creationId xmlns:a16="http://schemas.microsoft.com/office/drawing/2014/main" id="{3A5577A5-4DBF-4A33-98DE-B21876B46C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874" y="3808178"/>
            <a:ext cx="1463190" cy="15628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tel Icon Squash Clip Art">
            <a:extLst>
              <a:ext uri="{FF2B5EF4-FFF2-40B4-BE49-F238E27FC236}">
                <a16:creationId xmlns:a16="http://schemas.microsoft.com/office/drawing/2014/main" id="{D5E6F8C6-313B-43EE-BA9F-D72B87CEEB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7066" y="3682698"/>
            <a:ext cx="1736635" cy="17366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ngineer Cartoon Plans Site Clip Art">
            <a:extLst>
              <a:ext uri="{FF2B5EF4-FFF2-40B4-BE49-F238E27FC236}">
                <a16:creationId xmlns:a16="http://schemas.microsoft.com/office/drawing/2014/main" id="{983B9FB6-B869-47D0-86F2-EC5C60BE03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3740" y="3621033"/>
            <a:ext cx="1462595" cy="1937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FA8994-4E2F-45EB-852D-F7359825C942}"/>
              </a:ext>
            </a:extLst>
          </p:cNvPr>
          <p:cNvSpPr txBox="1"/>
          <p:nvPr/>
        </p:nvSpPr>
        <p:spPr>
          <a:xfrm>
            <a:off x="8052421" y="4922250"/>
            <a:ext cx="18520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b="1" i="0" u="none" strike="noStrike" kern="1200" cap="none" spc="0" normalizeH="0" baseline="0" noProof="0" dirty="0" err="1">
                <a:ln>
                  <a:noFill/>
                </a:ln>
                <a:solidFill>
                  <a:srgbClr val="FF6600"/>
                </a:solidFill>
                <a:effectLst/>
                <a:uLnTx/>
                <a:uFillTx/>
                <a:latin typeface="Century Gothic" panose="020F0302020204030204"/>
                <a:ea typeface="+mn-ea"/>
                <a:cs typeface="+mn-cs"/>
              </a:rPr>
              <a:t>work</a:t>
            </a:r>
            <a:r>
              <a:rPr kumimoji="0" lang="fr-FR"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458A6DF8-F777-4B77-8DD5-F99DA99198AD}"/>
              </a:ext>
            </a:extLst>
          </p:cNvPr>
          <p:cNvSpPr txBox="1"/>
          <p:nvPr/>
        </p:nvSpPr>
        <p:spPr>
          <a:xfrm>
            <a:off x="1339115" y="5436120"/>
            <a:ext cx="25871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l’euro (m)</a:t>
            </a:r>
          </a:p>
        </p:txBody>
      </p:sp>
      <p:sp>
        <p:nvSpPr>
          <p:cNvPr id="46" name="TextBox 45">
            <a:extLst>
              <a:ext uri="{FF2B5EF4-FFF2-40B4-BE49-F238E27FC236}">
                <a16:creationId xmlns:a16="http://schemas.microsoft.com/office/drawing/2014/main" id="{AE0940D0-7607-41C5-9AA5-5642ACDF29FC}"/>
              </a:ext>
            </a:extLst>
          </p:cNvPr>
          <p:cNvSpPr txBox="1"/>
          <p:nvPr/>
        </p:nvSpPr>
        <p:spPr>
          <a:xfrm>
            <a:off x="4397066" y="5436120"/>
            <a:ext cx="25871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sport</a:t>
            </a:r>
          </a:p>
        </p:txBody>
      </p:sp>
      <p:sp>
        <p:nvSpPr>
          <p:cNvPr id="47" name="TextBox 46">
            <a:extLst>
              <a:ext uri="{FF2B5EF4-FFF2-40B4-BE49-F238E27FC236}">
                <a16:creationId xmlns:a16="http://schemas.microsoft.com/office/drawing/2014/main" id="{53D5ED8F-9365-4F78-95EE-51077E331023}"/>
              </a:ext>
            </a:extLst>
          </p:cNvPr>
          <p:cNvSpPr txBox="1"/>
          <p:nvPr/>
        </p:nvSpPr>
        <p:spPr>
          <a:xfrm>
            <a:off x="7304307" y="5436120"/>
            <a:ext cx="25871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travail</a:t>
            </a:r>
          </a:p>
        </p:txBody>
      </p:sp>
    </p:spTree>
    <p:extLst>
      <p:ext uri="{BB962C8B-B14F-4D97-AF65-F5344CB8AC3E}">
        <p14:creationId xmlns:p14="http://schemas.microsoft.com/office/powerpoint/2010/main" val="57007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12" presetClass="exit" presetSubtype="4" fill="hold" nodeType="withEffect">
                                  <p:stCondLst>
                                    <p:cond delay="0"/>
                                  </p:stCondLst>
                                  <p:childTnLst>
                                    <p:animEffect transition="out" filter="slide(fromBottom)">
                                      <p:cBhvr>
                                        <p:cTn id="21" dur="10000"/>
                                        <p:tgtEl>
                                          <p:spTgt spid="31"/>
                                        </p:tgtEl>
                                      </p:cBhvr>
                                    </p:animEffect>
                                    <p:set>
                                      <p:cBhvr>
                                        <p:cTn id="22" dur="1" fill="hold">
                                          <p:stCondLst>
                                            <p:cond delay="9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1" grpId="0"/>
      <p:bldP spid="14" grpId="0"/>
      <p:bldP spid="25" grpId="0"/>
      <p:bldP spid="45" grpId="0"/>
      <p:bldP spid="46" grpId="0"/>
      <p:bldP spid="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Google Shape;53;p11"/>
          <p:cNvSpPr txBox="1"/>
          <p:nvPr/>
        </p:nvSpPr>
        <p:spPr>
          <a:xfrm>
            <a:off x="18" y="136687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weigh | weighing]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 name="Google Shape;55;p11"/>
          <p:cNvSpPr txBox="1"/>
          <p:nvPr/>
        </p:nvSpPr>
        <p:spPr>
          <a:xfrm>
            <a:off x="17" y="350805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[weighs | is weighing]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Google Shape;54;p11">
            <a:extLst>
              <a:ext uri="{FF2B5EF4-FFF2-40B4-BE49-F238E27FC236}">
                <a16:creationId xmlns:a16="http://schemas.microsoft.com/office/drawing/2014/main" id="{62F5D66D-9055-4F4B-9C68-3BC9B26E6E30}"/>
              </a:ext>
            </a:extLst>
          </p:cNvPr>
          <p:cNvSpPr txBox="1"/>
          <p:nvPr/>
        </p:nvSpPr>
        <p:spPr>
          <a:xfrm>
            <a:off x="0" y="4359131"/>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pesons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55;p11">
            <a:extLst>
              <a:ext uri="{FF2B5EF4-FFF2-40B4-BE49-F238E27FC236}">
                <a16:creationId xmlns:a16="http://schemas.microsoft.com/office/drawing/2014/main" id="{A5621FAC-6DFE-4AC4-9B12-A0E225CA96D9}"/>
              </a:ext>
            </a:extLst>
          </p:cNvPr>
          <p:cNvSpPr txBox="1"/>
          <p:nvPr/>
        </p:nvSpPr>
        <p:spPr>
          <a:xfrm>
            <a:off x="18" y="561861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[weigh | are weighing]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1" name="Picture 2" descr="Food Scale ">
            <a:extLst>
              <a:ext uri="{FF2B5EF4-FFF2-40B4-BE49-F238E27FC236}">
                <a16:creationId xmlns:a16="http://schemas.microsoft.com/office/drawing/2014/main" id="{7DB0E2D1-8986-4A51-AF52-7D3CCAA7AB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7087" y="402461"/>
            <a:ext cx="1843239" cy="1862048"/>
          </a:xfrm>
          <a:prstGeom prst="rect">
            <a:avLst/>
          </a:prstGeom>
          <a:noFill/>
          <a:extLst>
            <a:ext uri="{909E8E84-426E-40DD-AFC4-6F175D3DCCD1}">
              <a14:hiddenFill xmlns:a14="http://schemas.microsoft.com/office/drawing/2010/main">
                <a:solidFill>
                  <a:srgbClr val="FFFFFF"/>
                </a:solidFill>
              </a14:hiddenFill>
            </a:ext>
          </a:extLst>
        </p:spPr>
      </p:pic>
      <p:sp>
        <p:nvSpPr>
          <p:cNvPr id="52" name="Google Shape;52;p11"/>
          <p:cNvSpPr txBox="1">
            <a:spLocks noGrp="1"/>
          </p:cNvSpPr>
          <p:nvPr>
            <p:ph type="title"/>
          </p:nvPr>
        </p:nvSpPr>
        <p:spPr>
          <a:xfrm>
            <a:off x="20" y="190121"/>
            <a:ext cx="12191997" cy="125587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peser</a:t>
            </a:r>
            <a:endParaRPr sz="8000" dirty="0"/>
          </a:p>
        </p:txBody>
      </p:sp>
      <p:sp>
        <p:nvSpPr>
          <p:cNvPr id="54" name="Google Shape;54;p11"/>
          <p:cNvSpPr txBox="1"/>
          <p:nvPr/>
        </p:nvSpPr>
        <p:spPr>
          <a:xfrm>
            <a:off x="19" y="2238908"/>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t>
            </a:r>
            <a:r>
              <a:rPr kumimoji="0" lang="en-GB" sz="8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è</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se</a:t>
            </a:r>
            <a:endPar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2" name="Speech Bubble: Rectangle with Corners Rounded 11">
            <a:extLst>
              <a:ext uri="{FF2B5EF4-FFF2-40B4-BE49-F238E27FC236}">
                <a16:creationId xmlns:a16="http://schemas.microsoft.com/office/drawing/2014/main" id="{506ECEA9-179C-42EB-91D3-844E21577571}"/>
              </a:ext>
            </a:extLst>
          </p:cNvPr>
          <p:cNvSpPr/>
          <p:nvPr/>
        </p:nvSpPr>
        <p:spPr>
          <a:xfrm>
            <a:off x="418214" y="1911843"/>
            <a:ext cx="2908082" cy="2540185"/>
          </a:xfrm>
          <a:prstGeom prst="wedgeRoundRectCallout">
            <a:avLst>
              <a:gd name="adj1" fmla="val 59502"/>
              <a:gd name="adj2" fmla="val 21808"/>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the stem changes to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è</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in all forms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except </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nous</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and </a:t>
            </a:r>
            <a:r>
              <a:rPr kumimoji="0" lang="en-GB" sz="26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vous</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977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pe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pes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pesons.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33" name="Google Shape;55;p11">
            <a:extLst>
              <a:ext uri="{FF2B5EF4-FFF2-40B4-BE49-F238E27FC236}">
                <a16:creationId xmlns:a16="http://schemas.microsoft.com/office/drawing/2014/main" id="{B2ECBC46-60CA-4747-88ED-0DC1AEF15AE5}"/>
              </a:ext>
            </a:extLst>
          </p:cNvPr>
          <p:cNvSpPr txBox="1"/>
          <p:nvPr/>
        </p:nvSpPr>
        <p:spPr>
          <a:xfrm>
            <a:off x="17" y="3506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[weighs | is weighing]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54;p11">
            <a:extLst>
              <a:ext uri="{FF2B5EF4-FFF2-40B4-BE49-F238E27FC236}">
                <a16:creationId xmlns:a16="http://schemas.microsoft.com/office/drawing/2014/main" id="{F8C0F8D4-65E6-4756-993D-3491AC75A0F2}"/>
              </a:ext>
            </a:extLst>
          </p:cNvPr>
          <p:cNvSpPr txBox="1"/>
          <p:nvPr/>
        </p:nvSpPr>
        <p:spPr>
          <a:xfrm>
            <a:off x="0" y="43596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pesons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65;p12" descr="question mark action button">
            <a:hlinkClick r:id="" action="ppaction://noaction">
              <a:snd r:embed="rId4" name="pese.wav"/>
            </a:hlinkClick>
            <a:extLst>
              <a:ext uri="{FF2B5EF4-FFF2-40B4-BE49-F238E27FC236}">
                <a16:creationId xmlns:a16="http://schemas.microsoft.com/office/drawing/2014/main" id="{5736ECBD-5493-4504-B11E-7124DEBF53AB}"/>
              </a:ext>
            </a:extLst>
          </p:cNvPr>
          <p:cNvSpPr/>
          <p:nvPr/>
        </p:nvSpPr>
        <p:spPr>
          <a:xfrm>
            <a:off x="1392522" y="360055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32" name="Google Shape;53;p11">
            <a:extLst>
              <a:ext uri="{FF2B5EF4-FFF2-40B4-BE49-F238E27FC236}">
                <a16:creationId xmlns:a16="http://schemas.microsoft.com/office/drawing/2014/main" id="{F933DB9F-C743-4E86-92BF-C58A66ADCA50}"/>
              </a:ext>
            </a:extLst>
          </p:cNvPr>
          <p:cNvSpPr txBox="1"/>
          <p:nvPr/>
        </p:nvSpPr>
        <p:spPr>
          <a:xfrm>
            <a:off x="18" y="1368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weigh | weighing]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 name="Google Shape;55;p11">
            <a:extLst>
              <a:ext uri="{FF2B5EF4-FFF2-40B4-BE49-F238E27FC236}">
                <a16:creationId xmlns:a16="http://schemas.microsoft.com/office/drawing/2014/main" id="{2CF865CE-D2AD-4CDB-81FE-D6371BF45A85}"/>
              </a:ext>
            </a:extLst>
          </p:cNvPr>
          <p:cNvSpPr txBox="1"/>
          <p:nvPr/>
        </p:nvSpPr>
        <p:spPr>
          <a:xfrm>
            <a:off x="18" y="56196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[weigh | are weighing]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52;p11">
            <a:extLst>
              <a:ext uri="{FF2B5EF4-FFF2-40B4-BE49-F238E27FC236}">
                <a16:creationId xmlns:a16="http://schemas.microsoft.com/office/drawing/2014/main" id="{3E2AE57B-E03E-4A58-B2EC-E5A827F6CBD4}"/>
              </a:ext>
            </a:extLst>
          </p:cNvPr>
          <p:cNvSpPr txBox="1">
            <a:spLocks noGrp="1"/>
          </p:cNvSpPr>
          <p:nvPr>
            <p:ph type="title"/>
          </p:nvPr>
        </p:nvSpPr>
        <p:spPr>
          <a:xfrm>
            <a:off x="20" y="158142"/>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peser</a:t>
            </a:r>
            <a:endParaRPr sz="8000" dirty="0"/>
          </a:p>
        </p:txBody>
      </p:sp>
      <p:sp>
        <p:nvSpPr>
          <p:cNvPr id="37" name="Google Shape;54;p11">
            <a:extLst>
              <a:ext uri="{FF2B5EF4-FFF2-40B4-BE49-F238E27FC236}">
                <a16:creationId xmlns:a16="http://schemas.microsoft.com/office/drawing/2014/main" id="{20F2677F-7B61-4E0C-9652-4B143A29C623}"/>
              </a:ext>
            </a:extLst>
          </p:cNvPr>
          <p:cNvSpPr txBox="1"/>
          <p:nvPr/>
        </p:nvSpPr>
        <p:spPr>
          <a:xfrm>
            <a:off x="19" y="22392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t>
            </a:r>
            <a:r>
              <a:rPr kumimoji="0" lang="en-GB" sz="8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è</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se</a:t>
            </a:r>
            <a:endPar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2" name="Google Shape;62;p12" descr="question mark action button">
            <a:hlinkClick r:id="" action="ppaction://noaction">
              <a:snd r:embed="rId3" name="peser.wav"/>
            </a:hlinkClick>
            <a:extLst>
              <a:ext uri="{FF2B5EF4-FFF2-40B4-BE49-F238E27FC236}">
                <a16:creationId xmlns:a16="http://schemas.microsoft.com/office/drawing/2014/main" id="{4DDB81A2-6217-4D63-AAA5-E47BBC145AD9}"/>
              </a:ext>
            </a:extLst>
          </p:cNvPr>
          <p:cNvSpPr/>
          <p:nvPr/>
        </p:nvSpPr>
        <p:spPr>
          <a:xfrm>
            <a:off x="1392522" y="15422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3" name="Google Shape;65;p12" descr="question mark action button">
            <a:hlinkClick r:id="" action="ppaction://noaction">
              <a:snd r:embed="rId5" name="pesons.wav"/>
            </a:hlinkClick>
            <a:extLst>
              <a:ext uri="{FF2B5EF4-FFF2-40B4-BE49-F238E27FC236}">
                <a16:creationId xmlns:a16="http://schemas.microsoft.com/office/drawing/2014/main" id="{C5EE84AF-132C-481A-A6D1-CB224CEA3194}"/>
              </a:ext>
            </a:extLst>
          </p:cNvPr>
          <p:cNvSpPr/>
          <p:nvPr/>
        </p:nvSpPr>
        <p:spPr>
          <a:xfrm>
            <a:off x="1392522" y="56589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3565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pe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pes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peson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a:t>
            </a:r>
            <a:r>
              <a:rPr lang="en-GB" sz="11500" b="1" dirty="0" err="1">
                <a:solidFill>
                  <a:srgbClr val="ED7D31"/>
                </a:solidFill>
              </a:rPr>
              <a:t>è</a:t>
            </a:r>
            <a:r>
              <a:rPr lang="en-GB" sz="11500" b="1" dirty="0" err="1">
                <a:solidFill>
                  <a:srgbClr val="1E4E79"/>
                </a:solidFill>
              </a:rPr>
              <a:t>se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[weighs | is weighing]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427373" y="4039200"/>
            <a:ext cx="933725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p</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èse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des fruits.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weighs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weighing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634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pes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il pese des fruit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pesons</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[weigh | are weighing]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427373" y="4039200"/>
            <a:ext cx="933725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pesons</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des fruits.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weigh</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weighing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8747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pes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nous pesons des fruit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peser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weigh | weighing]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doit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peser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des fruits.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3274677" y="5165639"/>
            <a:ext cx="5642646"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has to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weigh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627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pe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il doit peser des fruit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pes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a:t>
            </a:r>
            <a:r>
              <a:rPr lang="en-GB" sz="11500" b="1" dirty="0" err="1">
                <a:solidFill>
                  <a:srgbClr val="ED7D31"/>
                </a:solidFill>
              </a:rPr>
              <a:t>è</a:t>
            </a:r>
            <a:r>
              <a:rPr lang="en-GB" sz="11500" b="1" dirty="0" err="1">
                <a:solidFill>
                  <a:srgbClr val="1E4E79"/>
                </a:solidFill>
              </a:rPr>
              <a:t>se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[weighs | is weighing]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il pese des fruits.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des fruits.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601937" y="4006248"/>
            <a:ext cx="2962986"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pèse</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weighs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weighing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7448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pes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il pese des fruit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pesons.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pesons</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[weigh | are weighing]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nous pesons des fruits.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1" y="4069009"/>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des fruits.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932137" y="4056190"/>
            <a:ext cx="2962986"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pesons</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weigh</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weighing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8088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pes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nous pesons des fruit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th</a:t>
            </a:r>
            <a:endParaRPr lang="en-US" dirty="0"/>
          </a:p>
        </p:txBody>
      </p:sp>
      <p:pic>
        <p:nvPicPr>
          <p:cNvPr id="10242" name="Picture 2" descr="tea"/>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65057" y="1145107"/>
            <a:ext cx="3245977" cy="2727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03078" y="4410175"/>
            <a:ext cx="256993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é</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58389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weigh | weighing]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pes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peser</a:t>
            </a:r>
            <a:endParaRPr sz="11500" dirty="0"/>
          </a:p>
        </p:txBody>
      </p:sp>
      <p:sp>
        <p:nvSpPr>
          <p:cNvPr id="106" name="Google Shape;106;p16" descr="question mark action button">
            <a:hlinkClick r:id="" action="ppaction://noaction">
              <a:snd r:embed="rId4" name="il doit peser des fruits.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doit</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des fruits.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4391216" y="3960340"/>
            <a:ext cx="3221996"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peser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has to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weigh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791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pe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il doit peser des fruit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often use the partitive article to talk about food and drink:</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4472C4">
                  <a:lumMod val="50000"/>
                </a:srgbClr>
              </a:solidFill>
              <a:latin typeface="Century Gothic" panose="020F0302020204030204"/>
            </a:endParaRPr>
          </a:p>
          <a:p>
            <a:r>
              <a:rPr lang="en-US" sz="2400" b="1" dirty="0">
                <a:solidFill>
                  <a:srgbClr val="E65D00"/>
                </a:solidFill>
              </a:rPr>
              <a:t>		   (m) noun</a:t>
            </a:r>
            <a:r>
              <a:rPr lang="en-US" sz="2400" b="1" dirty="0">
                <a:solidFill>
                  <a:srgbClr val="4472C4">
                    <a:lumMod val="50000"/>
                  </a:srgbClr>
                </a:solidFill>
              </a:rPr>
              <a:t>		    </a:t>
            </a:r>
            <a:r>
              <a:rPr lang="en-US" sz="2400" b="1" dirty="0">
                <a:solidFill>
                  <a:srgbClr val="E65D00"/>
                </a:solidFill>
              </a:rPr>
              <a:t>(f) noun</a:t>
            </a:r>
            <a:r>
              <a:rPr lang="en-US" sz="2400" b="1" dirty="0">
                <a:solidFill>
                  <a:srgbClr val="4472C4">
                    <a:lumMod val="50000"/>
                  </a:srgbClr>
                </a:solidFill>
              </a:rPr>
              <a:t>			</a:t>
            </a:r>
            <a:r>
              <a:rPr lang="en-US" sz="2400" b="1" dirty="0">
                <a:solidFill>
                  <a:srgbClr val="E65D00"/>
                </a:solidFill>
              </a:rPr>
              <a:t>(m/f) before a vowel/h</a:t>
            </a:r>
          </a:p>
          <a:p>
            <a:pPr lvl="0">
              <a:defRPr/>
            </a:pPr>
            <a:r>
              <a:rPr lang="en-US" sz="2400" b="1" dirty="0" err="1">
                <a:solidFill>
                  <a:srgbClr val="4472C4">
                    <a:lumMod val="50000"/>
                  </a:srgbClr>
                </a:solidFill>
              </a:rPr>
              <a:t>J’achète</a:t>
            </a:r>
            <a:r>
              <a:rPr lang="en-US" sz="2400" b="1" dirty="0">
                <a:solidFill>
                  <a:srgbClr val="4472C4">
                    <a:lumMod val="50000"/>
                  </a:srgbClr>
                </a:solidFill>
              </a:rPr>
              <a:t>…</a:t>
            </a:r>
            <a:r>
              <a:rPr lang="en-US" sz="2400" b="1" dirty="0">
                <a:solidFill>
                  <a:srgbClr val="E65D00"/>
                </a:solidFill>
              </a:rPr>
              <a:t>	   du</a:t>
            </a:r>
            <a:r>
              <a:rPr lang="en-US" sz="2400" b="1" dirty="0">
                <a:solidFill>
                  <a:srgbClr val="4472C4">
                    <a:lumMod val="50000"/>
                  </a:srgbClr>
                </a:solidFill>
              </a:rPr>
              <a:t> </a:t>
            </a:r>
            <a:r>
              <a:rPr lang="en-US" sz="2400" b="1" dirty="0" err="1">
                <a:solidFill>
                  <a:srgbClr val="4472C4">
                    <a:lumMod val="50000"/>
                  </a:srgbClr>
                </a:solidFill>
              </a:rPr>
              <a:t>poisson</a:t>
            </a:r>
            <a:r>
              <a:rPr lang="en-US" sz="2400" b="1" dirty="0">
                <a:solidFill>
                  <a:srgbClr val="4472C4">
                    <a:lumMod val="50000"/>
                  </a:srgbClr>
                </a:solidFill>
              </a:rPr>
              <a:t>	    </a:t>
            </a:r>
            <a:r>
              <a:rPr lang="en-US" sz="2400" b="1" dirty="0">
                <a:solidFill>
                  <a:srgbClr val="E65D00"/>
                </a:solidFill>
              </a:rPr>
              <a:t>de la </a:t>
            </a:r>
            <a:r>
              <a:rPr lang="en-US" sz="2400" b="1" dirty="0">
                <a:solidFill>
                  <a:srgbClr val="4472C4">
                    <a:lumMod val="50000"/>
                  </a:srgbClr>
                </a:solidFill>
              </a:rPr>
              <a:t>glace		</a:t>
            </a:r>
            <a:r>
              <a:rPr lang="en-US" sz="2400" b="1" dirty="0">
                <a:solidFill>
                  <a:srgbClr val="E65D00"/>
                </a:solidFill>
              </a:rPr>
              <a:t>de </a:t>
            </a:r>
            <a:r>
              <a:rPr lang="en-US" sz="2400" b="1" dirty="0" err="1">
                <a:solidFill>
                  <a:srgbClr val="E65D00"/>
                </a:solidFill>
              </a:rPr>
              <a:t>l’</a:t>
            </a:r>
            <a:r>
              <a:rPr lang="en-US" sz="2400" b="1" dirty="0" err="1">
                <a:solidFill>
                  <a:srgbClr val="4472C4">
                    <a:lumMod val="50000"/>
                  </a:srgbClr>
                </a:solidFill>
              </a:rPr>
              <a:t>eau</a:t>
            </a:r>
            <a:endParaRPr lang="en-US" sz="2400" b="1" dirty="0">
              <a:solidFill>
                <a:srgbClr val="4472C4">
                  <a:lumMod val="50000"/>
                </a:srgbClr>
              </a:solidFill>
            </a:endParaRPr>
          </a:p>
          <a:p>
            <a:pPr lvl="0">
              <a:defRPr/>
            </a:pPr>
            <a:r>
              <a:rPr lang="en-US" sz="2400" i="1" dirty="0">
                <a:solidFill>
                  <a:srgbClr val="4472C4">
                    <a:lumMod val="50000"/>
                  </a:srgbClr>
                </a:solidFill>
              </a:rPr>
              <a:t>I buy…</a:t>
            </a:r>
            <a:r>
              <a:rPr lang="en-US" sz="2400" b="1" dirty="0">
                <a:solidFill>
                  <a:srgbClr val="4472C4">
                    <a:lumMod val="50000"/>
                  </a:srgbClr>
                </a:solidFill>
              </a:rPr>
              <a:t>	   </a:t>
            </a:r>
            <a:r>
              <a:rPr lang="en-US" sz="2400" i="1" dirty="0">
                <a:solidFill>
                  <a:srgbClr val="4472C4">
                    <a:lumMod val="50000"/>
                  </a:srgbClr>
                </a:solidFill>
              </a:rPr>
              <a:t>(some) fish	    (some) ice cream	(some) water</a:t>
            </a:r>
            <a:endParaRPr lang="en-US" sz="2400" b="1"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We can also use it with </a:t>
            </a:r>
            <a:r>
              <a:rPr lang="en-US" sz="2400" b="1" dirty="0">
                <a:solidFill>
                  <a:srgbClr val="4472C4">
                    <a:lumMod val="50000"/>
                  </a:srgbClr>
                </a:solidFill>
                <a:latin typeface="Century Gothic" panose="020F0302020204030204"/>
              </a:rPr>
              <a:t>faire</a:t>
            </a:r>
            <a:r>
              <a:rPr lang="en-US" sz="2400" dirty="0">
                <a:solidFill>
                  <a:srgbClr val="4472C4">
                    <a:lumMod val="50000"/>
                  </a:srgbClr>
                </a:solidFill>
                <a:latin typeface="Century Gothic" panose="020F0302020204030204"/>
              </a:rPr>
              <a:t> to talk about doing different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E65D00"/>
                </a:solidFill>
                <a:latin typeface="Century Gothic" panose="020F0302020204030204"/>
              </a:rPr>
              <a:t>du</a:t>
            </a:r>
            <a:r>
              <a:rPr lang="en-US" sz="2400" b="1" dirty="0">
                <a:solidFill>
                  <a:srgbClr val="4472C4">
                    <a:lumMod val="50000"/>
                  </a:srgbClr>
                </a:solidFill>
                <a:latin typeface="Century Gothic" panose="020F0302020204030204"/>
              </a:rPr>
              <a:t> sport		    </a:t>
            </a:r>
            <a:r>
              <a:rPr lang="en-US" sz="2400" b="1" dirty="0">
                <a:solidFill>
                  <a:srgbClr val="E65D00"/>
                </a:solidFill>
                <a:latin typeface="Century Gothic" panose="020F0302020204030204"/>
              </a:rPr>
              <a:t>de la </a:t>
            </a:r>
            <a:r>
              <a:rPr lang="en-US" sz="2400" b="1" dirty="0">
                <a:solidFill>
                  <a:srgbClr val="4472C4">
                    <a:lumMod val="50000"/>
                  </a:srgbClr>
                </a:solidFill>
                <a:latin typeface="Century Gothic" panose="020F0302020204030204"/>
              </a:rPr>
              <a:t>natation		</a:t>
            </a:r>
            <a:r>
              <a:rPr lang="en-US" sz="2400" b="1" dirty="0">
                <a:solidFill>
                  <a:srgbClr val="E65D00"/>
                </a:solidFill>
                <a:latin typeface="Century Gothic" panose="020F0302020204030204"/>
              </a:rPr>
              <a:t>de </a:t>
            </a:r>
            <a:r>
              <a:rPr lang="en-US" sz="2400" b="1" dirty="0" err="1">
                <a:solidFill>
                  <a:srgbClr val="E65D00"/>
                </a:solidFill>
                <a:latin typeface="Century Gothic" panose="020F0302020204030204"/>
              </a:rPr>
              <a:t>l’</a:t>
            </a:r>
            <a:r>
              <a:rPr lang="en-US" sz="2400" b="1" dirty="0" err="1">
                <a:solidFill>
                  <a:srgbClr val="4472C4">
                    <a:lumMod val="50000"/>
                  </a:srgbClr>
                </a:solidFill>
                <a:latin typeface="Century Gothic" panose="020F0302020204030204"/>
              </a:rPr>
              <a:t>exercice</a:t>
            </a:r>
            <a:endParaRPr lang="en-US" sz="24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4472C4">
                    <a:lumMod val="50000"/>
                  </a:srgbClr>
                </a:solidFill>
                <a:latin typeface="Century Gothic" panose="020F0302020204030204"/>
              </a:rPr>
              <a:t>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i="1" dirty="0">
                <a:solidFill>
                  <a:srgbClr val="4472C4">
                    <a:lumMod val="50000"/>
                  </a:srgbClr>
                </a:solidFill>
                <a:latin typeface="Century Gothic" panose="020F0302020204030204"/>
              </a:rPr>
              <a:t>do (some) sport	    do (some) swimming	do (some) exercise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US" sz="2400" i="1" dirty="0">
                <a:solidFill>
                  <a:srgbClr val="4472C4">
                    <a:lumMod val="50000"/>
                  </a:srgbClr>
                </a:solidFill>
                <a:latin typeface="Century Gothic" panose="020F0302020204030204"/>
              </a:rPr>
              <a:t>go swimming</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The partitive article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F5694E6C-1AE6-4911-AE0E-2A26BD560644}"/>
              </a:ext>
            </a:extLst>
          </p:cNvPr>
          <p:cNvSpPr/>
          <p:nvPr/>
        </p:nvSpPr>
        <p:spPr>
          <a:xfrm>
            <a:off x="2325932" y="2085435"/>
            <a:ext cx="1714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6526B8D-3A61-4A89-8442-03079B8973EB}"/>
              </a:ext>
            </a:extLst>
          </p:cNvPr>
          <p:cNvSpPr/>
          <p:nvPr/>
        </p:nvSpPr>
        <p:spPr>
          <a:xfrm>
            <a:off x="5083851" y="2050092"/>
            <a:ext cx="17145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2505C53-AEBF-4721-99CD-14DB6F1B48C7}"/>
              </a:ext>
            </a:extLst>
          </p:cNvPr>
          <p:cNvSpPr/>
          <p:nvPr/>
        </p:nvSpPr>
        <p:spPr>
          <a:xfrm>
            <a:off x="8422161" y="2104498"/>
            <a:ext cx="3589839"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37935C9-B284-4E71-B9F1-9B3C5ABBF895}"/>
              </a:ext>
            </a:extLst>
          </p:cNvPr>
          <p:cNvSpPr/>
          <p:nvPr/>
        </p:nvSpPr>
        <p:spPr>
          <a:xfrm>
            <a:off x="2327171" y="2419229"/>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1D040F2-7CC3-4922-932F-221CE21DB7FA}"/>
              </a:ext>
            </a:extLst>
          </p:cNvPr>
          <p:cNvSpPr/>
          <p:nvPr/>
        </p:nvSpPr>
        <p:spPr>
          <a:xfrm>
            <a:off x="2327171" y="2804592"/>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BBB0C52-9E76-4BD6-9F79-62474F491A1E}"/>
              </a:ext>
            </a:extLst>
          </p:cNvPr>
          <p:cNvSpPr/>
          <p:nvPr/>
        </p:nvSpPr>
        <p:spPr>
          <a:xfrm>
            <a:off x="5088230" y="2419633"/>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96CB735-122A-4582-9C2E-7F0EA0C8AD13}"/>
              </a:ext>
            </a:extLst>
          </p:cNvPr>
          <p:cNvSpPr/>
          <p:nvPr/>
        </p:nvSpPr>
        <p:spPr>
          <a:xfrm>
            <a:off x="5092289" y="2818177"/>
            <a:ext cx="2699961" cy="448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B81D8A5-DC58-42C0-A019-DC49B1790028}"/>
              </a:ext>
            </a:extLst>
          </p:cNvPr>
          <p:cNvSpPr/>
          <p:nvPr/>
        </p:nvSpPr>
        <p:spPr>
          <a:xfrm>
            <a:off x="8243399" y="2423216"/>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09E9E41-373F-4608-87D0-4A591A55754A}"/>
              </a:ext>
            </a:extLst>
          </p:cNvPr>
          <p:cNvSpPr/>
          <p:nvPr/>
        </p:nvSpPr>
        <p:spPr>
          <a:xfrm>
            <a:off x="8422161" y="2820153"/>
            <a:ext cx="2055228" cy="398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3D4E8FB-2AB0-44CC-801D-4F729DF1AE86}"/>
              </a:ext>
            </a:extLst>
          </p:cNvPr>
          <p:cNvSpPr/>
          <p:nvPr/>
        </p:nvSpPr>
        <p:spPr>
          <a:xfrm>
            <a:off x="2270021" y="4303694"/>
            <a:ext cx="194732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0934A2B-EAEF-4E92-802A-47900CE2EF0C}"/>
              </a:ext>
            </a:extLst>
          </p:cNvPr>
          <p:cNvSpPr/>
          <p:nvPr/>
        </p:nvSpPr>
        <p:spPr>
          <a:xfrm>
            <a:off x="1646423" y="4655448"/>
            <a:ext cx="3054708"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8BB81FD-707B-42C3-A279-A54AD687C444}"/>
              </a:ext>
            </a:extLst>
          </p:cNvPr>
          <p:cNvSpPr/>
          <p:nvPr/>
        </p:nvSpPr>
        <p:spPr>
          <a:xfrm>
            <a:off x="5129056" y="4206721"/>
            <a:ext cx="213474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BD633B4-55B2-40C5-9ADD-3835538E3785}"/>
              </a:ext>
            </a:extLst>
          </p:cNvPr>
          <p:cNvSpPr/>
          <p:nvPr/>
        </p:nvSpPr>
        <p:spPr>
          <a:xfrm>
            <a:off x="5017164" y="4666089"/>
            <a:ext cx="3312569" cy="940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8D2032D4-4EBA-4923-846A-02ADEF5771F9}"/>
              </a:ext>
            </a:extLst>
          </p:cNvPr>
          <p:cNvSpPr/>
          <p:nvPr/>
        </p:nvSpPr>
        <p:spPr>
          <a:xfrm>
            <a:off x="8414423" y="4252414"/>
            <a:ext cx="2036605"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1813965-FF40-46A1-8185-0386CDE5D255}"/>
              </a:ext>
            </a:extLst>
          </p:cNvPr>
          <p:cNvSpPr/>
          <p:nvPr/>
        </p:nvSpPr>
        <p:spPr>
          <a:xfrm>
            <a:off x="8414421" y="4630075"/>
            <a:ext cx="3047287"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2883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Que fait Abdel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314501"/>
            <a:ext cx="38099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Abdel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vie active.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fait-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extLst>
              <p:ext uri="{D42A27DB-BD31-4B8C-83A1-F6EECF244321}">
                <p14:modId xmlns:p14="http://schemas.microsoft.com/office/powerpoint/2010/main" val="1045089920"/>
              </p:ext>
            </p:extLst>
          </p:nvPr>
        </p:nvGraphicFramePr>
        <p:xfrm>
          <a:off x="3989920" y="1475166"/>
          <a:ext cx="7920000" cy="43586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1600817978"/>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370840">
                <a:tc>
                  <a:txBody>
                    <a:bodyPr/>
                    <a:lstStyle/>
                    <a:p>
                      <a:endParaRPr lang="en-GB" sz="2000" b="1" dirty="0"/>
                    </a:p>
                  </a:txBody>
                  <a:tcPr anchor="ctr">
                    <a:solidFill>
                      <a:schemeClr val="bg1"/>
                    </a:solidFill>
                  </a:tcPr>
                </a:tc>
                <a:tc>
                  <a:txBody>
                    <a:bodyPr/>
                    <a:lstStyle/>
                    <a:p>
                      <a:endParaRPr lang="en-GB" sz="2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b</a:t>
                      </a: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nchor="ctr"/>
                </a:tc>
                <a:tc>
                  <a:txBody>
                    <a:bodyPr/>
                    <a:lstStyle/>
                    <a:p>
                      <a:r>
                        <a:rPr lang="fr-FR" sz="2000" dirty="0">
                          <a:solidFill>
                            <a:schemeClr val="accent1">
                              <a:lumMod val="50000"/>
                            </a:schemeClr>
                          </a:solidFill>
                        </a:rPr>
                        <a:t>Abdel aime faire de l’…</a:t>
                      </a:r>
                      <a:endParaRPr lang="en-GB" sz="2000" dirty="0">
                        <a:solidFill>
                          <a:schemeClr val="accent1">
                            <a:lumMod val="50000"/>
                          </a:schemeClr>
                        </a:solidFill>
                      </a:endParaRPr>
                    </a:p>
                  </a:txBody>
                  <a:tcPr anchor="ctr"/>
                </a:tc>
                <a:tc>
                  <a:txBody>
                    <a:bodyPr/>
                    <a:lstStyle/>
                    <a:p>
                      <a:r>
                        <a:rPr lang="en-GB" sz="2000" b="1" dirty="0" err="1">
                          <a:solidFill>
                            <a:schemeClr val="accent1">
                              <a:lumMod val="50000"/>
                            </a:schemeClr>
                          </a:solidFill>
                        </a:rPr>
                        <a:t>exercice</a:t>
                      </a:r>
                      <a:r>
                        <a:rPr lang="en-GB" sz="2000" b="1" dirty="0">
                          <a:solidFill>
                            <a:schemeClr val="accent1">
                              <a:lumMod val="50000"/>
                            </a:schemeClr>
                          </a:solidFill>
                        </a:rPr>
                        <a:t>.</a:t>
                      </a:r>
                    </a:p>
                  </a:txBody>
                  <a:tcPr anchor="ctr"/>
                </a:tc>
                <a:tc>
                  <a:txBody>
                    <a:bodyPr/>
                    <a:lstStyle/>
                    <a:p>
                      <a:r>
                        <a:rPr lang="en-GB" sz="2000" b="1" dirty="0" err="1">
                          <a:solidFill>
                            <a:schemeClr val="accent1">
                              <a:lumMod val="50000"/>
                            </a:schemeClr>
                          </a:solidFill>
                        </a:rPr>
                        <a:t>activité</a:t>
                      </a:r>
                      <a:r>
                        <a:rPr lang="en-GB" sz="2000" b="1" dirty="0">
                          <a:solidFill>
                            <a:schemeClr val="accent1">
                              <a:lumMod val="50000"/>
                            </a:schemeClr>
                          </a:solidFill>
                        </a:rPr>
                        <a:t>.</a:t>
                      </a:r>
                    </a:p>
                  </a:txBody>
                  <a:tcPr anchor="ctr"/>
                </a:tc>
                <a:extLst>
                  <a:ext uri="{0D108BD9-81ED-4DB2-BD59-A6C34878D82A}">
                    <a16:rowId xmlns:a16="http://schemas.microsoft.com/office/drawing/2014/main" val="1171492714"/>
                  </a:ext>
                </a:extLst>
              </a:tr>
              <a:tr h="370840">
                <a:tc>
                  <a:txBody>
                    <a:bodyPr/>
                    <a:lstStyle/>
                    <a:p>
                      <a:pPr algn="ctr"/>
                      <a:r>
                        <a:rPr lang="en-GB" sz="2000" b="1" dirty="0">
                          <a:solidFill>
                            <a:schemeClr val="accent1">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50000"/>
                            </a:schemeClr>
                          </a:solidFill>
                        </a:rPr>
                        <a:t>Chaque jour, il fait du…</a:t>
                      </a:r>
                      <a:endParaRPr lang="en-GB" sz="2000" dirty="0">
                        <a:solidFill>
                          <a:schemeClr val="accent1">
                            <a:lumMod val="50000"/>
                          </a:schemeClr>
                        </a:solidFill>
                      </a:endParaRPr>
                    </a:p>
                  </a:txBody>
                  <a:tcPr anchor="ctr"/>
                </a:tc>
                <a:tc>
                  <a:txBody>
                    <a:bodyPr/>
                    <a:lstStyle/>
                    <a:p>
                      <a:r>
                        <a:rPr lang="en-GB" sz="2000" b="1" dirty="0">
                          <a:solidFill>
                            <a:schemeClr val="accent1">
                              <a:lumMod val="50000"/>
                            </a:schemeClr>
                          </a:solidFill>
                        </a:rPr>
                        <a:t>sport.</a:t>
                      </a:r>
                    </a:p>
                  </a:txBody>
                  <a:tcPr anchor="ctr"/>
                </a:tc>
                <a:tc>
                  <a:txBody>
                    <a:bodyPr/>
                    <a:lstStyle/>
                    <a:p>
                      <a:r>
                        <a:rPr lang="en-GB" sz="2000" b="1" dirty="0">
                          <a:solidFill>
                            <a:schemeClr val="accent1">
                              <a:lumMod val="50000"/>
                            </a:schemeClr>
                          </a:solidFill>
                        </a:rPr>
                        <a:t>lit.</a:t>
                      </a:r>
                    </a:p>
                  </a:txBody>
                  <a:tcPr anchor="ctr"/>
                </a:tc>
                <a:extLst>
                  <a:ext uri="{0D108BD9-81ED-4DB2-BD59-A6C34878D82A}">
                    <a16:rowId xmlns:a16="http://schemas.microsoft.com/office/drawing/2014/main" val="1961458278"/>
                  </a:ext>
                </a:extLst>
              </a:tr>
              <a:tr h="370840">
                <a:tc>
                  <a:txBody>
                    <a:bodyPr/>
                    <a:lstStyle/>
                    <a:p>
                      <a:pPr algn="ctr"/>
                      <a:r>
                        <a:rPr lang="en-GB" sz="2000" b="1">
                          <a:solidFill>
                            <a:schemeClr val="accent1">
                              <a:lumMod val="50000"/>
                            </a:schemeClr>
                          </a:solidFill>
                        </a:rPr>
                        <a:t>3.</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Souvent</a:t>
                      </a:r>
                      <a:r>
                        <a:rPr lang="en-GB" sz="2000" dirty="0">
                          <a:solidFill>
                            <a:schemeClr val="accent1">
                              <a:lumMod val="50000"/>
                            </a:schemeClr>
                          </a:solidFill>
                        </a:rPr>
                        <a:t>, </a:t>
                      </a:r>
                      <a:r>
                        <a:rPr lang="en-GB" sz="2000" dirty="0" err="1">
                          <a:solidFill>
                            <a:schemeClr val="accent1">
                              <a:lumMod val="50000"/>
                            </a:schemeClr>
                          </a:solidFill>
                        </a:rPr>
                        <a:t>il</a:t>
                      </a:r>
                      <a:r>
                        <a:rPr lang="en-GB" sz="2000" dirty="0">
                          <a:solidFill>
                            <a:schemeClr val="accent1">
                              <a:lumMod val="50000"/>
                            </a:schemeClr>
                          </a:solidFill>
                        </a:rPr>
                        <a:t> fait de la…</a:t>
                      </a:r>
                    </a:p>
                  </a:txBody>
                  <a:tcPr anchor="ctr"/>
                </a:tc>
                <a:tc>
                  <a:txBody>
                    <a:bodyPr/>
                    <a:lstStyle/>
                    <a:p>
                      <a:r>
                        <a:rPr lang="en-GB" sz="2000" b="1" dirty="0" err="1">
                          <a:solidFill>
                            <a:schemeClr val="accent1">
                              <a:lumMod val="50000"/>
                            </a:schemeClr>
                          </a:solidFill>
                        </a:rPr>
                        <a:t>liste</a:t>
                      </a:r>
                      <a:r>
                        <a:rPr lang="en-GB" sz="2000" b="1" dirty="0">
                          <a:solidFill>
                            <a:schemeClr val="accent1">
                              <a:lumMod val="50000"/>
                            </a:schemeClr>
                          </a:solidFill>
                        </a:rPr>
                        <a:t>.</a:t>
                      </a:r>
                    </a:p>
                  </a:txBody>
                  <a:tcPr anchor="ctr"/>
                </a:tc>
                <a:tc>
                  <a:txBody>
                    <a:bodyPr/>
                    <a:lstStyle/>
                    <a:p>
                      <a:r>
                        <a:rPr lang="en-GB" sz="2000" b="1" dirty="0">
                          <a:solidFill>
                            <a:schemeClr val="accent1">
                              <a:lumMod val="50000"/>
                            </a:schemeClr>
                          </a:solidFill>
                        </a:rPr>
                        <a:t>natation.</a:t>
                      </a:r>
                    </a:p>
                  </a:txBody>
                  <a:tcPr anchor="ctr"/>
                </a:tc>
                <a:extLst>
                  <a:ext uri="{0D108BD9-81ED-4DB2-BD59-A6C34878D82A}">
                    <a16:rowId xmlns:a16="http://schemas.microsoft.com/office/drawing/2014/main" val="2189313960"/>
                  </a:ext>
                </a:extLst>
              </a:tr>
              <a:tr h="370840">
                <a:tc>
                  <a:txBody>
                    <a:bodyPr/>
                    <a:lstStyle/>
                    <a:p>
                      <a:pPr algn="ctr"/>
                      <a:r>
                        <a:rPr lang="en-GB" sz="2000" b="1">
                          <a:solidFill>
                            <a:schemeClr val="accent1">
                              <a:lumMod val="50000"/>
                            </a:schemeClr>
                          </a:solidFill>
                        </a:rPr>
                        <a:t>4.</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Rarement</a:t>
                      </a:r>
                      <a:r>
                        <a:rPr lang="en-GB" sz="2000" dirty="0">
                          <a:solidFill>
                            <a:schemeClr val="accent1">
                              <a:lumMod val="50000"/>
                            </a:schemeClr>
                          </a:solidFill>
                        </a:rPr>
                        <a:t>, </a:t>
                      </a:r>
                      <a:r>
                        <a:rPr lang="en-GB" sz="2000" dirty="0" err="1">
                          <a:solidFill>
                            <a:schemeClr val="accent1">
                              <a:lumMod val="50000"/>
                            </a:schemeClr>
                          </a:solidFill>
                        </a:rPr>
                        <a:t>il</a:t>
                      </a:r>
                      <a:r>
                        <a:rPr lang="en-GB" sz="2000" dirty="0">
                          <a:solidFill>
                            <a:schemeClr val="accent1">
                              <a:lumMod val="50000"/>
                            </a:schemeClr>
                          </a:solidFill>
                        </a:rPr>
                        <a:t> fait du… </a:t>
                      </a:r>
                    </a:p>
                  </a:txBody>
                  <a:tcPr anchor="ctr"/>
                </a:tc>
                <a:tc>
                  <a:txBody>
                    <a:bodyPr/>
                    <a:lstStyle/>
                    <a:p>
                      <a:r>
                        <a:rPr lang="en-GB" sz="2000" b="1" dirty="0" err="1">
                          <a:solidFill>
                            <a:schemeClr val="accent1">
                              <a:lumMod val="50000"/>
                            </a:schemeClr>
                          </a:solidFill>
                        </a:rPr>
                        <a:t>vélo</a:t>
                      </a:r>
                      <a:r>
                        <a:rPr lang="en-GB" sz="2000" b="1" dirty="0">
                          <a:solidFill>
                            <a:schemeClr val="accent1">
                              <a:lumMod val="50000"/>
                            </a:schemeClr>
                          </a:solidFill>
                        </a:rPr>
                        <a:t>.</a:t>
                      </a:r>
                    </a:p>
                  </a:txBody>
                  <a:tcPr anchor="ctr"/>
                </a:tc>
                <a:tc>
                  <a:txBody>
                    <a:bodyPr/>
                    <a:lstStyle/>
                    <a:p>
                      <a:r>
                        <a:rPr lang="en-GB" sz="2000" b="1" dirty="0">
                          <a:solidFill>
                            <a:schemeClr val="accent1">
                              <a:lumMod val="50000"/>
                            </a:schemeClr>
                          </a:solidFill>
                        </a:rPr>
                        <a:t>voyage.</a:t>
                      </a:r>
                    </a:p>
                  </a:txBody>
                  <a:tcPr anchor="ctr"/>
                </a:tc>
                <a:extLst>
                  <a:ext uri="{0D108BD9-81ED-4DB2-BD59-A6C34878D82A}">
                    <a16:rowId xmlns:a16="http://schemas.microsoft.com/office/drawing/2014/main" val="2344197191"/>
                  </a:ext>
                </a:extLst>
              </a:tr>
              <a:tr h="370840">
                <a:tc>
                  <a:txBody>
                    <a:bodyPr/>
                    <a:lstStyle/>
                    <a:p>
                      <a:pPr algn="ctr"/>
                      <a:r>
                        <a:rPr lang="en-GB" sz="2000" b="1">
                          <a:solidFill>
                            <a:schemeClr val="accent1">
                              <a:lumMod val="50000"/>
                            </a:schemeClr>
                          </a:solidFill>
                        </a:rPr>
                        <a:t>5.</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Parfois</a:t>
                      </a:r>
                      <a:r>
                        <a:rPr lang="en-GB" sz="2000" dirty="0">
                          <a:solidFill>
                            <a:schemeClr val="accent1">
                              <a:lumMod val="50000"/>
                            </a:schemeClr>
                          </a:solidFill>
                        </a:rPr>
                        <a:t>, </a:t>
                      </a:r>
                      <a:r>
                        <a:rPr lang="en-GB" sz="2000" dirty="0" err="1">
                          <a:solidFill>
                            <a:schemeClr val="accent1">
                              <a:lumMod val="50000"/>
                            </a:schemeClr>
                          </a:solidFill>
                        </a:rPr>
                        <a:t>il</a:t>
                      </a:r>
                      <a:r>
                        <a:rPr lang="en-GB" sz="2000" dirty="0">
                          <a:solidFill>
                            <a:schemeClr val="accent1">
                              <a:lumMod val="50000"/>
                            </a:schemeClr>
                          </a:solidFill>
                        </a:rPr>
                        <a:t> fait la… </a:t>
                      </a:r>
                    </a:p>
                  </a:txBody>
                  <a:tcPr anchor="ctr"/>
                </a:tc>
                <a:tc>
                  <a:txBody>
                    <a:bodyPr/>
                    <a:lstStyle/>
                    <a:p>
                      <a:r>
                        <a:rPr lang="en-GB" sz="2000" b="1" dirty="0">
                          <a:solidFill>
                            <a:schemeClr val="accent1">
                              <a:lumMod val="50000"/>
                            </a:schemeClr>
                          </a:solidFill>
                        </a:rPr>
                        <a:t>natation.</a:t>
                      </a:r>
                    </a:p>
                  </a:txBody>
                  <a:tcPr anchor="ctr"/>
                </a:tc>
                <a:tc>
                  <a:txBody>
                    <a:bodyPr/>
                    <a:lstStyle/>
                    <a:p>
                      <a:r>
                        <a:rPr lang="en-GB" sz="2000" b="1" dirty="0">
                          <a:solidFill>
                            <a:schemeClr val="accent1">
                              <a:lumMod val="50000"/>
                            </a:schemeClr>
                          </a:solidFill>
                        </a:rPr>
                        <a:t>cuisine.</a:t>
                      </a:r>
                    </a:p>
                  </a:txBody>
                  <a:tcPr anchor="ctr"/>
                </a:tc>
                <a:extLst>
                  <a:ext uri="{0D108BD9-81ED-4DB2-BD59-A6C34878D82A}">
                    <a16:rowId xmlns:a16="http://schemas.microsoft.com/office/drawing/2014/main" val="1972389626"/>
                  </a:ext>
                </a:extLst>
              </a:tr>
              <a:tr h="370840">
                <a:tc>
                  <a:txBody>
                    <a:bodyPr/>
                    <a:lstStyle/>
                    <a:p>
                      <a:pPr algn="ctr"/>
                      <a:r>
                        <a:rPr lang="en-GB" sz="2000" b="1">
                          <a:solidFill>
                            <a:schemeClr val="accent1">
                              <a:lumMod val="50000"/>
                            </a:schemeClr>
                          </a:solidFill>
                        </a:rPr>
                        <a:t>6.</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À </a:t>
                      </a:r>
                      <a:r>
                        <a:rPr lang="en-GB" sz="2000" dirty="0" err="1">
                          <a:solidFill>
                            <a:schemeClr val="accent1">
                              <a:lumMod val="50000"/>
                            </a:schemeClr>
                          </a:solidFill>
                        </a:rPr>
                        <a:t>l’université</a:t>
                      </a:r>
                      <a:r>
                        <a:rPr lang="en-GB" sz="2000" dirty="0">
                          <a:solidFill>
                            <a:schemeClr val="accent1">
                              <a:lumMod val="50000"/>
                            </a:schemeClr>
                          </a:solidFill>
                        </a:rPr>
                        <a:t>, </a:t>
                      </a:r>
                      <a:r>
                        <a:rPr lang="en-GB" sz="2000" dirty="0" err="1">
                          <a:solidFill>
                            <a:schemeClr val="accent1">
                              <a:lumMod val="50000"/>
                            </a:schemeClr>
                          </a:solidFill>
                        </a:rPr>
                        <a:t>il</a:t>
                      </a:r>
                      <a:r>
                        <a:rPr lang="en-GB" sz="2000" dirty="0">
                          <a:solidFill>
                            <a:schemeClr val="accent1">
                              <a:lumMod val="50000"/>
                            </a:schemeClr>
                          </a:solidFill>
                        </a:rPr>
                        <a:t> fait…</a:t>
                      </a:r>
                    </a:p>
                  </a:txBody>
                  <a:tcPr anchor="ctr"/>
                </a:tc>
                <a:tc>
                  <a:txBody>
                    <a:bodyPr/>
                    <a:lstStyle/>
                    <a:p>
                      <a:r>
                        <a:rPr lang="en-GB" sz="2000" b="1" dirty="0">
                          <a:solidFill>
                            <a:schemeClr val="accent1">
                              <a:lumMod val="50000"/>
                            </a:schemeClr>
                          </a:solidFill>
                        </a:rPr>
                        <a:t>attention.</a:t>
                      </a:r>
                    </a:p>
                  </a:txBody>
                  <a:tcPr anchor="ctr"/>
                </a:tc>
                <a:tc>
                  <a:txBody>
                    <a:bodyPr/>
                    <a:lstStyle/>
                    <a:p>
                      <a:r>
                        <a:rPr lang="en-GB" sz="2000" b="1" dirty="0">
                          <a:solidFill>
                            <a:schemeClr val="accent1">
                              <a:lumMod val="50000"/>
                            </a:schemeClr>
                          </a:solidFill>
                        </a:rPr>
                        <a:t>sport.</a:t>
                      </a:r>
                    </a:p>
                  </a:txBody>
                  <a:tcPr anchor="ctr"/>
                </a:tc>
                <a:extLst>
                  <a:ext uri="{0D108BD9-81ED-4DB2-BD59-A6C34878D82A}">
                    <a16:rowId xmlns:a16="http://schemas.microsoft.com/office/drawing/2014/main" val="664931564"/>
                  </a:ext>
                </a:extLst>
              </a:tr>
              <a:tr h="370840">
                <a:tc>
                  <a:txBody>
                    <a:bodyPr/>
                    <a:lstStyle/>
                    <a:p>
                      <a:pPr algn="ctr"/>
                      <a:r>
                        <a:rPr lang="en-GB" sz="2000" b="1" dirty="0">
                          <a:solidFill>
                            <a:schemeClr val="accent1">
                              <a:lumMod val="50000"/>
                            </a:schemeClr>
                          </a:solidFill>
                        </a:rPr>
                        <a:t>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50000"/>
                            </a:schemeClr>
                          </a:solidFill>
                        </a:rPr>
                        <a:t>Chez un ami, il fait du… </a:t>
                      </a:r>
                      <a:endParaRPr lang="en-GB" sz="2000" dirty="0">
                        <a:solidFill>
                          <a:schemeClr val="accent1">
                            <a:lumMod val="50000"/>
                          </a:schemeClr>
                        </a:solidFill>
                      </a:endParaRPr>
                    </a:p>
                  </a:txBody>
                  <a:tcPr anchor="ctr"/>
                </a:tc>
                <a:tc>
                  <a:txBody>
                    <a:bodyPr/>
                    <a:lstStyle/>
                    <a:p>
                      <a:r>
                        <a:rPr lang="en-GB" sz="2000" b="1" dirty="0" err="1">
                          <a:solidFill>
                            <a:schemeClr val="accent1">
                              <a:lumMod val="50000"/>
                            </a:schemeClr>
                          </a:solidFill>
                        </a:rPr>
                        <a:t>modèle</a:t>
                      </a:r>
                      <a:r>
                        <a:rPr lang="en-GB" sz="2000" b="1" dirty="0">
                          <a:solidFill>
                            <a:schemeClr val="accent1">
                              <a:lumMod val="50000"/>
                            </a:schemeClr>
                          </a:solidFill>
                        </a:rPr>
                        <a:t>.</a:t>
                      </a:r>
                    </a:p>
                  </a:txBody>
                  <a:tcPr anchor="ctr"/>
                </a:tc>
                <a:tc>
                  <a:txBody>
                    <a:bodyPr/>
                    <a:lstStyle/>
                    <a:p>
                      <a:r>
                        <a:rPr lang="en-GB" sz="2000" b="1" dirty="0">
                          <a:solidFill>
                            <a:schemeClr val="accent1">
                              <a:lumMod val="50000"/>
                            </a:schemeClr>
                          </a:solidFill>
                        </a:rPr>
                        <a:t>travail.</a:t>
                      </a:r>
                    </a:p>
                  </a:txBody>
                  <a:tcPr anchor="ctr"/>
                </a:tc>
                <a:extLst>
                  <a:ext uri="{0D108BD9-81ED-4DB2-BD59-A6C34878D82A}">
                    <a16:rowId xmlns:a16="http://schemas.microsoft.com/office/drawing/2014/main" val="2371851735"/>
                  </a:ext>
                </a:extLst>
              </a:tr>
              <a:tr h="0">
                <a:tc>
                  <a:txBody>
                    <a:bodyPr/>
                    <a:lstStyle/>
                    <a:p>
                      <a:pPr algn="ctr"/>
                      <a:r>
                        <a:rPr lang="en-GB" sz="2000" b="1" dirty="0">
                          <a:solidFill>
                            <a:schemeClr val="accent1">
                              <a:lumMod val="50000"/>
                            </a:schemeClr>
                          </a:solidFill>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u="none" dirty="0">
                          <a:solidFill>
                            <a:schemeClr val="accent1">
                              <a:lumMod val="50000"/>
                            </a:schemeClr>
                          </a:solidFill>
                        </a:rPr>
                        <a:t>À la maison, il fait un… </a:t>
                      </a:r>
                      <a:endParaRPr lang="en-GB" sz="2000" u="none" dirty="0">
                        <a:solidFill>
                          <a:schemeClr val="accent1">
                            <a:lumMod val="50000"/>
                          </a:schemeClr>
                        </a:solidFill>
                      </a:endParaRPr>
                    </a:p>
                  </a:txBody>
                  <a:tcPr anchor="ctr"/>
                </a:tc>
                <a:tc>
                  <a:txBody>
                    <a:bodyPr/>
                    <a:lstStyle/>
                    <a:p>
                      <a:r>
                        <a:rPr lang="en-GB" sz="2000" b="1" dirty="0">
                          <a:solidFill>
                            <a:schemeClr val="accent1">
                              <a:lumMod val="50000"/>
                            </a:schemeClr>
                          </a:solidFill>
                        </a:rPr>
                        <a:t>yoga.</a:t>
                      </a:r>
                    </a:p>
                  </a:txBody>
                  <a:tcPr anchor="ctr"/>
                </a:tc>
                <a:tc>
                  <a:txBody>
                    <a:bodyPr/>
                    <a:lstStyle/>
                    <a:p>
                      <a:r>
                        <a:rPr lang="en-GB" sz="2000" b="1" dirty="0" err="1">
                          <a:solidFill>
                            <a:schemeClr val="accent1">
                              <a:lumMod val="50000"/>
                            </a:schemeClr>
                          </a:solidFill>
                        </a:rPr>
                        <a:t>exercice</a:t>
                      </a:r>
                      <a:r>
                        <a:rPr lang="en-GB" sz="2000" b="1" dirty="0">
                          <a:solidFill>
                            <a:schemeClr val="accent1">
                              <a:lumMod val="50000"/>
                            </a:schemeClr>
                          </a:solidFill>
                        </a:rPr>
                        <a:t>.</a:t>
                      </a:r>
                    </a:p>
                  </a:txBody>
                  <a:tcPr anchor="ctr"/>
                </a:tc>
                <a:extLst>
                  <a:ext uri="{0D108BD9-81ED-4DB2-BD59-A6C34878D82A}">
                    <a16:rowId xmlns:a16="http://schemas.microsoft.com/office/drawing/2014/main" val="1736239533"/>
                  </a:ext>
                </a:extLst>
              </a:tr>
              <a:tr h="0">
                <a:tc>
                  <a:txBody>
                    <a:bodyPr/>
                    <a:lstStyle/>
                    <a:p>
                      <a:pPr algn="ctr"/>
                      <a:r>
                        <a:rPr lang="en-GB" sz="2000" b="1" dirty="0">
                          <a:solidFill>
                            <a:schemeClr val="accent1">
                              <a:lumMod val="50000"/>
                            </a:schemeClr>
                          </a:solidFill>
                        </a:rPr>
                        <a:t>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u="none" dirty="0">
                          <a:solidFill>
                            <a:schemeClr val="accent1">
                              <a:lumMod val="50000"/>
                            </a:schemeClr>
                          </a:solidFill>
                        </a:rPr>
                        <a:t>Dehors, </a:t>
                      </a:r>
                      <a:r>
                        <a:rPr lang="en-GB" sz="2000" u="none" dirty="0" err="1">
                          <a:solidFill>
                            <a:schemeClr val="accent1">
                              <a:lumMod val="50000"/>
                            </a:schemeClr>
                          </a:solidFill>
                        </a:rPr>
                        <a:t>il</a:t>
                      </a:r>
                      <a:r>
                        <a:rPr lang="en-GB" sz="2000" u="none" dirty="0">
                          <a:solidFill>
                            <a:schemeClr val="accent1">
                              <a:lumMod val="50000"/>
                            </a:schemeClr>
                          </a:solidFill>
                        </a:rPr>
                        <a:t> fait </a:t>
                      </a:r>
                      <a:r>
                        <a:rPr lang="en-GB" sz="2000" u="none" dirty="0" err="1">
                          <a:solidFill>
                            <a:schemeClr val="accent1">
                              <a:lumMod val="50000"/>
                            </a:schemeClr>
                          </a:solidFill>
                        </a:rPr>
                        <a:t>une</a:t>
                      </a:r>
                      <a:r>
                        <a:rPr lang="en-GB" sz="2000" u="none" dirty="0">
                          <a:solidFill>
                            <a:schemeClr val="accent1">
                              <a:lumMod val="50000"/>
                            </a:schemeClr>
                          </a:solidFill>
                        </a:rPr>
                        <a:t>… </a:t>
                      </a:r>
                    </a:p>
                  </a:txBody>
                  <a:tcPr anchor="ctr"/>
                </a:tc>
                <a:tc>
                  <a:txBody>
                    <a:bodyPr/>
                    <a:lstStyle/>
                    <a:p>
                      <a:r>
                        <a:rPr lang="en-GB" sz="2000" b="1" dirty="0">
                          <a:solidFill>
                            <a:schemeClr val="accent1">
                              <a:lumMod val="50000"/>
                            </a:schemeClr>
                          </a:solidFill>
                        </a:rPr>
                        <a:t>promenade.</a:t>
                      </a:r>
                    </a:p>
                  </a:txBody>
                  <a:tcPr anchor="ctr"/>
                </a:tc>
                <a:tc>
                  <a:txBody>
                    <a:bodyPr/>
                    <a:lstStyle/>
                    <a:p>
                      <a:r>
                        <a:rPr lang="en-GB" sz="2000" b="1" dirty="0">
                          <a:solidFill>
                            <a:schemeClr val="accent1">
                              <a:lumMod val="50000"/>
                            </a:schemeClr>
                          </a:solidFill>
                        </a:rPr>
                        <a:t>natation.</a:t>
                      </a:r>
                    </a:p>
                  </a:txBody>
                  <a:tcPr anchor="ctr"/>
                </a:tc>
                <a:extLst>
                  <a:ext uri="{0D108BD9-81ED-4DB2-BD59-A6C34878D82A}">
                    <a16:rowId xmlns:a16="http://schemas.microsoft.com/office/drawing/2014/main" val="2386369780"/>
                  </a:ext>
                </a:extLst>
              </a:tr>
              <a:tr h="0">
                <a:tc>
                  <a:txBody>
                    <a:bodyPr/>
                    <a:lstStyle/>
                    <a:p>
                      <a:pPr algn="ctr"/>
                      <a:r>
                        <a:rPr lang="en-GB" sz="2000" b="1" dirty="0">
                          <a:solidFill>
                            <a:schemeClr val="accent1">
                              <a:lumMod val="50000"/>
                            </a:schemeClr>
                          </a:solidFill>
                        </a:rPr>
                        <a:t>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u="none" dirty="0" err="1">
                          <a:solidFill>
                            <a:schemeClr val="accent1">
                              <a:lumMod val="50000"/>
                            </a:schemeClr>
                          </a:solidFill>
                        </a:rPr>
                        <a:t>Aujourd’hui</a:t>
                      </a:r>
                      <a:r>
                        <a:rPr lang="en-GB" sz="2000" u="none" dirty="0">
                          <a:solidFill>
                            <a:schemeClr val="accent1">
                              <a:lumMod val="50000"/>
                            </a:schemeClr>
                          </a:solidFill>
                        </a:rPr>
                        <a:t>, </a:t>
                      </a:r>
                      <a:r>
                        <a:rPr lang="en-GB" sz="2000" u="none" dirty="0" err="1">
                          <a:solidFill>
                            <a:schemeClr val="accent1">
                              <a:lumMod val="50000"/>
                            </a:schemeClr>
                          </a:solidFill>
                        </a:rPr>
                        <a:t>il</a:t>
                      </a:r>
                      <a:r>
                        <a:rPr lang="en-GB" sz="2000" u="none" dirty="0">
                          <a:solidFill>
                            <a:schemeClr val="accent1">
                              <a:lumMod val="50000"/>
                            </a:schemeClr>
                          </a:solidFill>
                        </a:rPr>
                        <a:t> fait… </a:t>
                      </a:r>
                    </a:p>
                  </a:txBody>
                  <a:tcPr anchor="ctr"/>
                </a:tc>
                <a:tc>
                  <a:txBody>
                    <a:bodyPr/>
                    <a:lstStyle/>
                    <a:p>
                      <a:r>
                        <a:rPr lang="en-GB" sz="2000" b="1" dirty="0">
                          <a:solidFill>
                            <a:schemeClr val="accent1">
                              <a:lumMod val="50000"/>
                            </a:schemeClr>
                          </a:solidFill>
                        </a:rPr>
                        <a:t>travail.</a:t>
                      </a:r>
                    </a:p>
                  </a:txBody>
                  <a:tcPr anchor="ctr"/>
                </a:tc>
                <a:tc>
                  <a:txBody>
                    <a:bodyPr/>
                    <a:lstStyle/>
                    <a:p>
                      <a:r>
                        <a:rPr lang="en-GB" sz="2000" b="1" dirty="0">
                          <a:solidFill>
                            <a:schemeClr val="accent1">
                              <a:lumMod val="50000"/>
                            </a:schemeClr>
                          </a:solidFill>
                        </a:rPr>
                        <a:t>beau.</a:t>
                      </a:r>
                    </a:p>
                  </a:txBody>
                  <a:tcPr anchor="ctr"/>
                </a:tc>
                <a:extLst>
                  <a:ext uri="{0D108BD9-81ED-4DB2-BD59-A6C34878D82A}">
                    <a16:rowId xmlns:a16="http://schemas.microsoft.com/office/drawing/2014/main" val="2183547038"/>
                  </a:ext>
                </a:extLst>
              </a:tr>
            </a:tbl>
          </a:graphicData>
        </a:graphic>
      </p:graphicFrame>
      <p:sp>
        <p:nvSpPr>
          <p:cNvPr id="2" name="Rectangle: Rounded Corners 1">
            <a:extLst>
              <a:ext uri="{FF2B5EF4-FFF2-40B4-BE49-F238E27FC236}">
                <a16:creationId xmlns:a16="http://schemas.microsoft.com/office/drawing/2014/main" id="{33E538B8-76AD-4AE6-BC0C-748D410715CD}"/>
              </a:ext>
            </a:extLst>
          </p:cNvPr>
          <p:cNvSpPr/>
          <p:nvPr/>
        </p:nvSpPr>
        <p:spPr>
          <a:xfrm>
            <a:off x="8309920" y="1892635"/>
            <a:ext cx="1800000" cy="384605"/>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EB9C565F-FCBC-426B-A20E-E5501F248F9B}"/>
              </a:ext>
            </a:extLst>
          </p:cNvPr>
          <p:cNvSpPr/>
          <p:nvPr/>
        </p:nvSpPr>
        <p:spPr>
          <a:xfrm>
            <a:off x="8309920" y="2277240"/>
            <a:ext cx="1800000" cy="384605"/>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3A3930AB-75FC-4CAE-90E0-794AAA42E5E3}"/>
              </a:ext>
            </a:extLst>
          </p:cNvPr>
          <p:cNvSpPr/>
          <p:nvPr/>
        </p:nvSpPr>
        <p:spPr>
          <a:xfrm>
            <a:off x="10109920" y="2679159"/>
            <a:ext cx="1800000" cy="384605"/>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4DE97B50-1890-4CA1-9227-95C4C41E6B91}"/>
              </a:ext>
            </a:extLst>
          </p:cNvPr>
          <p:cNvSpPr/>
          <p:nvPr/>
        </p:nvSpPr>
        <p:spPr>
          <a:xfrm>
            <a:off x="8309920" y="3059915"/>
            <a:ext cx="1800000" cy="384605"/>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AC6CB2B1-88AF-4A92-8D1D-01830C16BB08}"/>
              </a:ext>
            </a:extLst>
          </p:cNvPr>
          <p:cNvSpPr/>
          <p:nvPr/>
        </p:nvSpPr>
        <p:spPr>
          <a:xfrm>
            <a:off x="10109920" y="3477654"/>
            <a:ext cx="1800000" cy="384605"/>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9648A655-DBBF-4291-87A9-3DBF6FF81963}"/>
              </a:ext>
            </a:extLst>
          </p:cNvPr>
          <p:cNvSpPr/>
          <p:nvPr/>
        </p:nvSpPr>
        <p:spPr>
          <a:xfrm>
            <a:off x="8309920" y="3857368"/>
            <a:ext cx="1800000" cy="384605"/>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19E1356F-A34A-420A-B718-FCF789DF18CF}"/>
              </a:ext>
            </a:extLst>
          </p:cNvPr>
          <p:cNvSpPr/>
          <p:nvPr/>
        </p:nvSpPr>
        <p:spPr>
          <a:xfrm>
            <a:off x="10109920" y="4255521"/>
            <a:ext cx="1800000" cy="384605"/>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B7AEB3DA-B62D-4E83-A6E6-53966BD827CB}"/>
              </a:ext>
            </a:extLst>
          </p:cNvPr>
          <p:cNvSpPr/>
          <p:nvPr/>
        </p:nvSpPr>
        <p:spPr>
          <a:xfrm>
            <a:off x="10109920" y="4634890"/>
            <a:ext cx="1800000" cy="384605"/>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47803153-1E90-4226-B741-602200F0282F}"/>
              </a:ext>
            </a:extLst>
          </p:cNvPr>
          <p:cNvSpPr/>
          <p:nvPr/>
        </p:nvSpPr>
        <p:spPr>
          <a:xfrm>
            <a:off x="8309920" y="5042045"/>
            <a:ext cx="1800000" cy="384605"/>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082EA9F-C954-41AE-A0EC-28F1747019D3}"/>
              </a:ext>
            </a:extLst>
          </p:cNvPr>
          <p:cNvSpPr/>
          <p:nvPr/>
        </p:nvSpPr>
        <p:spPr>
          <a:xfrm>
            <a:off x="10109920" y="5436771"/>
            <a:ext cx="1800000" cy="384605"/>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B91F5F7-789B-4A16-AA9C-62FAABB02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00" y="4393806"/>
            <a:ext cx="1440000" cy="1440000"/>
          </a:xfrm>
          <a:prstGeom prst="rect">
            <a:avLst/>
          </a:prstGeom>
        </p:spPr>
      </p:pic>
      <p:pic>
        <p:nvPicPr>
          <p:cNvPr id="36" name="Graphic 35" descr="Swimming">
            <a:extLst>
              <a:ext uri="{FF2B5EF4-FFF2-40B4-BE49-F238E27FC236}">
                <a16:creationId xmlns:a16="http://schemas.microsoft.com/office/drawing/2014/main" id="{CFE3B747-B38B-450F-9B14-80A02DF3B5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690148" y="4374718"/>
            <a:ext cx="720000" cy="720000"/>
          </a:xfrm>
          <a:prstGeom prst="rect">
            <a:avLst/>
          </a:prstGeom>
        </p:spPr>
      </p:pic>
      <p:pic>
        <p:nvPicPr>
          <p:cNvPr id="38" name="Graphic 37" descr="Cycling">
            <a:extLst>
              <a:ext uri="{FF2B5EF4-FFF2-40B4-BE49-F238E27FC236}">
                <a16:creationId xmlns:a16="http://schemas.microsoft.com/office/drawing/2014/main" id="{A553CB58-C477-4DBE-B1A3-7F6334E25D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2454408" y="4496224"/>
            <a:ext cx="720000" cy="720000"/>
          </a:xfrm>
          <a:prstGeom prst="rect">
            <a:avLst/>
          </a:prstGeom>
        </p:spPr>
      </p:pic>
      <p:pic>
        <p:nvPicPr>
          <p:cNvPr id="42" name="Graphic 41" descr="Graduation cap">
            <a:extLst>
              <a:ext uri="{FF2B5EF4-FFF2-40B4-BE49-F238E27FC236}">
                <a16:creationId xmlns:a16="http://schemas.microsoft.com/office/drawing/2014/main" id="{63331BF1-3ED7-4EFB-86B4-66D24AAA35F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914929" y="3766470"/>
            <a:ext cx="720000" cy="720000"/>
          </a:xfrm>
          <a:prstGeom prst="rect">
            <a:avLst/>
          </a:prstGeom>
        </p:spPr>
      </p:pic>
      <p:pic>
        <p:nvPicPr>
          <p:cNvPr id="44" name="Graphic 43" descr="Chef">
            <a:extLst>
              <a:ext uri="{FF2B5EF4-FFF2-40B4-BE49-F238E27FC236}">
                <a16:creationId xmlns:a16="http://schemas.microsoft.com/office/drawing/2014/main" id="{F1B5254A-2948-4CD2-AC28-8BBA93C1F45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2694160" y="3690331"/>
            <a:ext cx="720000" cy="720000"/>
          </a:xfrm>
          <a:prstGeom prst="rect">
            <a:avLst/>
          </a:prstGeom>
        </p:spPr>
      </p:pic>
      <p:sp>
        <p:nvSpPr>
          <p:cNvPr id="45" name="Thought Bubble: Cloud 44">
            <a:extLst>
              <a:ext uri="{FF2B5EF4-FFF2-40B4-BE49-F238E27FC236}">
                <a16:creationId xmlns:a16="http://schemas.microsoft.com/office/drawing/2014/main" id="{8A5E37A5-E267-4693-AA1F-C51497B0BB6A}"/>
              </a:ext>
            </a:extLst>
          </p:cNvPr>
          <p:cNvSpPr/>
          <p:nvPr/>
        </p:nvSpPr>
        <p:spPr>
          <a:xfrm>
            <a:off x="1356792" y="3376232"/>
            <a:ext cx="2369920" cy="2383505"/>
          </a:xfrm>
          <a:prstGeom prst="cloudCallout">
            <a:avLst>
              <a:gd name="adj1" fmla="val -54594"/>
              <a:gd name="adj2" fmla="val 32928"/>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388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Saying ‘which’ in French</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the word for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French changes depending on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noun: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E65D0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65D00"/>
                </a:solidFill>
                <a:latin typeface="Century Gothic" panose="020F0302020204030204"/>
              </a:rPr>
              <a:t>	(m) noun:	</a:t>
            </a:r>
            <a:r>
              <a:rPr lang="en-US" sz="2400" b="1" dirty="0">
                <a:solidFill>
                  <a:srgbClr val="4472C4">
                    <a:lumMod val="50000"/>
                  </a:srgbClr>
                </a:solidFill>
                <a:latin typeface="Century Gothic" panose="020F0302020204030204"/>
              </a:rPr>
              <a:t>				</a:t>
            </a:r>
            <a:r>
              <a:rPr lang="en-US" sz="2400" b="1" dirty="0">
                <a:solidFill>
                  <a:srgbClr val="E65D00"/>
                </a:solidFill>
                <a:latin typeface="Century Gothic" panose="020F0302020204030204"/>
              </a:rPr>
              <a:t>(f) noun: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livre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aimes-tu</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Quelle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voiture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aimes-tu</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	</a:t>
            </a:r>
            <a:r>
              <a:rPr lang="en-US" sz="2400" i="1" dirty="0">
                <a:solidFill>
                  <a:srgbClr val="4472C4">
                    <a:lumMod val="50000"/>
                  </a:srgbClr>
                </a:solidFill>
                <a:latin typeface="Century Gothic" panose="020F0302020204030204"/>
              </a:rPr>
              <a:t>Which book do you like?			Which car do you like?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The word for ‘</a:t>
            </a:r>
            <a:r>
              <a:rPr lang="en-US" sz="2400" b="1" dirty="0">
                <a:solidFill>
                  <a:srgbClr val="4472C4">
                    <a:lumMod val="50000"/>
                  </a:srgbClr>
                </a:solidFill>
                <a:latin typeface="Century Gothic" panose="020F0302020204030204"/>
              </a:rPr>
              <a:t>which</a:t>
            </a:r>
            <a:r>
              <a:rPr lang="en-US" sz="2400" dirty="0">
                <a:solidFill>
                  <a:srgbClr val="4472C4">
                    <a:lumMod val="50000"/>
                  </a:srgbClr>
                </a:solidFill>
                <a:latin typeface="Century Gothic" panose="020F0302020204030204"/>
              </a:rPr>
              <a:t>’ also changes depending on the </a:t>
            </a:r>
            <a:r>
              <a:rPr lang="en-US" sz="2400" b="1" dirty="0">
                <a:solidFill>
                  <a:srgbClr val="4472C4">
                    <a:lumMod val="50000"/>
                  </a:srgbClr>
                </a:solidFill>
                <a:latin typeface="Century Gothic" panose="020F0302020204030204"/>
              </a:rPr>
              <a:t>number</a:t>
            </a:r>
            <a:r>
              <a:rPr lang="en-US" sz="2400" dirty="0">
                <a:solidFill>
                  <a:srgbClr val="4472C4">
                    <a:lumMod val="50000"/>
                  </a:srgbClr>
                </a:solidFill>
                <a:latin typeface="Century Gothic" panose="020F0302020204030204"/>
              </a:rPr>
              <a:t> of the noun: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	(m </a:t>
            </a:r>
            <a:r>
              <a:rPr lang="en-US" sz="2400" b="1" dirty="0">
                <a:solidFill>
                  <a:srgbClr val="E65D00"/>
                </a:solidFill>
                <a:latin typeface="Century Gothic" panose="020F0302020204030204"/>
              </a:rPr>
              <a:t>pl) noun:		</a:t>
            </a:r>
            <a:r>
              <a:rPr lang="en-US" sz="2400" b="1" dirty="0">
                <a:solidFill>
                  <a:srgbClr val="4472C4">
                    <a:lumMod val="50000"/>
                  </a:srgbClr>
                </a:solidFill>
                <a:latin typeface="Century Gothic" panose="020F0302020204030204"/>
              </a:rPr>
              <a:t>			</a:t>
            </a:r>
            <a:r>
              <a:rPr lang="en-US" sz="2400" b="1" dirty="0">
                <a:solidFill>
                  <a:srgbClr val="E65D00"/>
                </a:solidFill>
                <a:latin typeface="Century Gothic" panose="020F0302020204030204"/>
              </a:rPr>
              <a:t>(f pl) noun: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Quel</a:t>
            </a:r>
            <a:r>
              <a:rPr lang="en-US" sz="2400" b="1" dirty="0">
                <a:solidFill>
                  <a:srgbClr val="E65D00"/>
                </a:solidFill>
                <a:latin typeface="Century Gothic" panose="020F0302020204030204"/>
              </a:rPr>
              <a:t>s</a:t>
            </a:r>
            <a:r>
              <a:rPr lang="en-US" sz="2400" b="1" dirty="0">
                <a:solidFill>
                  <a:srgbClr val="4472C4">
                    <a:lumMod val="50000"/>
                  </a:srgbClr>
                </a:solidFill>
                <a:latin typeface="Century Gothic" panose="020F0302020204030204"/>
              </a:rPr>
              <a:t> livres </a:t>
            </a:r>
            <a:r>
              <a:rPr lang="en-US" sz="2400" b="1" dirty="0" err="1">
                <a:solidFill>
                  <a:srgbClr val="4472C4">
                    <a:lumMod val="50000"/>
                  </a:srgbClr>
                </a:solidFill>
                <a:latin typeface="Century Gothic" panose="020F0302020204030204"/>
              </a:rPr>
              <a:t>aimes-tu</a:t>
            </a:r>
            <a:r>
              <a:rPr lang="en-US" sz="2400" b="1" dirty="0">
                <a:solidFill>
                  <a:srgbClr val="4472C4">
                    <a:lumMod val="50000"/>
                  </a:srgbClr>
                </a:solidFill>
                <a:latin typeface="Century Gothic" panose="020F0302020204030204"/>
              </a:rPr>
              <a:t> ?			</a:t>
            </a:r>
            <a:r>
              <a:rPr lang="en-US" sz="2400" b="1" dirty="0" err="1">
                <a:solidFill>
                  <a:srgbClr val="E65D00"/>
                </a:solidFill>
                <a:latin typeface="Century Gothic" panose="020F0302020204030204"/>
              </a:rPr>
              <a:t>Quelles</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voitures</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aimes-tu</a:t>
            </a:r>
            <a:r>
              <a:rPr lang="en-US" sz="2400" b="1"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 books do you like?		Which cars do you like?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7E86CF2D-B525-4B0D-BFE0-9BA1C876CB0E}"/>
              </a:ext>
            </a:extLst>
          </p:cNvPr>
          <p:cNvSpPr/>
          <p:nvPr/>
        </p:nvSpPr>
        <p:spPr>
          <a:xfrm>
            <a:off x="6496050" y="2450020"/>
            <a:ext cx="4171950" cy="369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F796C26-D0FF-46A3-B680-BC45C26AD28F}"/>
              </a:ext>
            </a:extLst>
          </p:cNvPr>
          <p:cNvSpPr/>
          <p:nvPr/>
        </p:nvSpPr>
        <p:spPr>
          <a:xfrm>
            <a:off x="6496050" y="2819399"/>
            <a:ext cx="4171950" cy="369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0BC1790-D431-4EC0-9F03-ABF42DD7B2CC}"/>
              </a:ext>
            </a:extLst>
          </p:cNvPr>
          <p:cNvSpPr/>
          <p:nvPr/>
        </p:nvSpPr>
        <p:spPr>
          <a:xfrm>
            <a:off x="6496050" y="3188777"/>
            <a:ext cx="4171950" cy="369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2EEC161-88F1-4DED-B3B0-859F02959617}"/>
              </a:ext>
            </a:extLst>
          </p:cNvPr>
          <p:cNvSpPr/>
          <p:nvPr/>
        </p:nvSpPr>
        <p:spPr>
          <a:xfrm>
            <a:off x="6496050" y="4708414"/>
            <a:ext cx="4171950" cy="369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8349660-44C7-49D0-9A34-777099B916F9}"/>
              </a:ext>
            </a:extLst>
          </p:cNvPr>
          <p:cNvSpPr/>
          <p:nvPr/>
        </p:nvSpPr>
        <p:spPr>
          <a:xfrm>
            <a:off x="6496050" y="5026444"/>
            <a:ext cx="4171950" cy="369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A320CBC-4AA5-4A5B-9B32-0853E714328E}"/>
              </a:ext>
            </a:extLst>
          </p:cNvPr>
          <p:cNvSpPr/>
          <p:nvPr/>
        </p:nvSpPr>
        <p:spPr>
          <a:xfrm>
            <a:off x="6496050" y="5369944"/>
            <a:ext cx="4171950" cy="369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descr="Blank Open Book Clip Art Blue Book Cartoon - Clip Art Library">
            <a:extLst>
              <a:ext uri="{FF2B5EF4-FFF2-40B4-BE49-F238E27FC236}">
                <a16:creationId xmlns:a16="http://schemas.microsoft.com/office/drawing/2014/main" id="{EED34771-C63E-48E2-AE3D-D38B47A0C2C8}"/>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80000" y="2819399"/>
            <a:ext cx="92514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ook Clip art - Lit Cliparts png download - 1754*1240 - Free ...">
            <a:extLst>
              <a:ext uri="{FF2B5EF4-FFF2-40B4-BE49-F238E27FC236}">
                <a16:creationId xmlns:a16="http://schemas.microsoft.com/office/drawing/2014/main" id="{E43CBCAD-99A8-4BED-B05B-DFB852AAE4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40" y="5004324"/>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odel car Toy Clip art - Red Car Cliparts png download - 1969*1392 ...">
            <a:extLst>
              <a:ext uri="{FF2B5EF4-FFF2-40B4-BE49-F238E27FC236}">
                <a16:creationId xmlns:a16="http://schemas.microsoft.com/office/drawing/2014/main" id="{D313908D-4B7A-4C41-AAE7-154D5067C4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6750" y="2819398"/>
            <a:ext cx="1018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Free Free Vector Cars, Download Free Clip Art, Free Clip Art on ...">
            <a:extLst>
              <a:ext uri="{FF2B5EF4-FFF2-40B4-BE49-F238E27FC236}">
                <a16:creationId xmlns:a16="http://schemas.microsoft.com/office/drawing/2014/main" id="{EDF8505A-8A09-4912-8AAB-D7A368143A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0948" y="5004324"/>
            <a:ext cx="1134302" cy="72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FA6380-8C0F-4297-AA29-62A1E9517DA4}"/>
              </a:ext>
            </a:extLst>
          </p:cNvPr>
          <p:cNvSpPr txBox="1"/>
          <p:nvPr/>
        </p:nvSpPr>
        <p:spPr>
          <a:xfrm>
            <a:off x="180000" y="5820315"/>
            <a:ext cx="9524573" cy="442674"/>
          </a:xfrm>
          <a:prstGeom prst="wedgeRoundRectCallout">
            <a:avLst>
              <a:gd name="adj1" fmla="val -22635"/>
              <a:gd name="adj2" fmla="val -75209"/>
              <a:gd name="adj3" fmla="val 16667"/>
            </a:avLst>
          </a:prstGeom>
          <a:solidFill>
            <a:srgbClr val="115076"/>
          </a:solidFill>
          <a:ln>
            <a:solidFill>
              <a:srgbClr val="E65D00"/>
            </a:solidFill>
          </a:ln>
        </p:spPr>
        <p:txBody>
          <a:bodyPr wrap="square" rtlCol="0">
            <a:spAutoFit/>
          </a:bodyPr>
          <a:lstStyle/>
          <a:p>
            <a:pPr algn="l"/>
            <a:r>
              <a:rPr lang="en-GB" sz="2000" b="1" dirty="0" err="1">
                <a:solidFill>
                  <a:schemeClr val="bg1"/>
                </a:solidFill>
              </a:rPr>
              <a:t>Quels</a:t>
            </a:r>
            <a:r>
              <a:rPr lang="en-GB" sz="2000" dirty="0">
                <a:solidFill>
                  <a:schemeClr val="bg1"/>
                </a:solidFill>
              </a:rPr>
              <a:t> is also used if the noun refers to a mixed group of males and females.</a:t>
            </a:r>
            <a:endParaRPr lang="en-GB" sz="2000" b="1" dirty="0">
              <a:solidFill>
                <a:schemeClr val="bg1"/>
              </a:solidFill>
            </a:endParaRPr>
          </a:p>
        </p:txBody>
      </p:sp>
    </p:spTree>
    <p:extLst>
      <p:ext uri="{BB962C8B-B14F-4D97-AF65-F5344CB8AC3E}">
        <p14:creationId xmlns:p14="http://schemas.microsoft.com/office/powerpoint/2010/main" val="287612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130"/>
                                        </p:tgtEl>
                                        <p:attrNameLst>
                                          <p:attrName>style.visibility</p:attrName>
                                        </p:attrNameLst>
                                      </p:cBhvr>
                                      <p:to>
                                        <p:strVal val="visible"/>
                                      </p:to>
                                    </p:set>
                                  </p:childTnLst>
                                </p:cTn>
                              </p:par>
                              <p:par>
                                <p:cTn id="57" presetID="1" presetClass="exit"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err="1">
                <a:solidFill>
                  <a:schemeClr val="bg1"/>
                </a:solidFill>
              </a:rPr>
              <a:t>C’est</a:t>
            </a:r>
            <a:r>
              <a:rPr lang="en-GB" sz="3600" b="1" dirty="0">
                <a:solidFill>
                  <a:schemeClr val="bg1"/>
                </a:solidFill>
              </a:rPr>
              <a:t> quoi la question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344150" y="249870"/>
            <a:ext cx="156577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question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r>
              <a:rPr lang="en-US" sz="2400" dirty="0" err="1">
                <a:solidFill>
                  <a:srgbClr val="4472C4">
                    <a:lumMod val="50000"/>
                  </a:srgbClr>
                </a:solidFill>
              </a:rPr>
              <a:t>Écris</a:t>
            </a:r>
            <a:r>
              <a:rPr lang="en-US" sz="2400" dirty="0">
                <a:solidFill>
                  <a:srgbClr val="4472C4">
                    <a:lumMod val="50000"/>
                  </a:srgbClr>
                </a:solidFill>
              </a:rPr>
              <a:t> des </a:t>
            </a:r>
            <a:r>
              <a:rPr lang="en-US" sz="2400" dirty="0" err="1">
                <a:solidFill>
                  <a:srgbClr val="4472C4">
                    <a:lumMod val="50000"/>
                  </a:srgbClr>
                </a:solidFill>
              </a:rPr>
              <a:t>réponses</a:t>
            </a:r>
            <a:r>
              <a:rPr lang="en-US" sz="2400" dirty="0">
                <a:solidFill>
                  <a:srgbClr val="4472C4">
                    <a:lumMod val="50000"/>
                  </a:srgbClr>
                </a:solidFill>
              </a:rPr>
              <a:t> </a:t>
            </a:r>
            <a:r>
              <a:rPr lang="en-US" sz="2400" dirty="0" err="1">
                <a:solidFill>
                  <a:srgbClr val="4472C4">
                    <a:lumMod val="50000"/>
                  </a:srgbClr>
                </a:solidFill>
              </a:rPr>
              <a:t>personelles</a:t>
            </a:r>
            <a:r>
              <a:rPr lang="en-US" sz="2400" dirty="0">
                <a:solidFill>
                  <a:srgbClr val="4472C4">
                    <a:lumMod val="50000"/>
                  </a:srgbClr>
                </a:solidFill>
              </a:rPr>
              <a:t> à </a:t>
            </a:r>
            <a:r>
              <a:rPr lang="en-US" sz="2400" dirty="0" err="1">
                <a:solidFill>
                  <a:srgbClr val="4472C4">
                    <a:lumMod val="50000"/>
                  </a:srgbClr>
                </a:solidFill>
              </a:rPr>
              <a:t>chaque</a:t>
            </a:r>
            <a:r>
              <a:rPr lang="en-US" sz="2400" dirty="0">
                <a:solidFill>
                  <a:srgbClr val="4472C4">
                    <a:lumMod val="50000"/>
                  </a:srgbClr>
                </a:solidFill>
              </a:rPr>
              <a:t> question.</a:t>
            </a:r>
          </a:p>
        </p:txBody>
      </p:sp>
      <p:sp>
        <p:nvSpPr>
          <p:cNvPr id="10" name="Rectangle 9">
            <a:extLst>
              <a:ext uri="{FF2B5EF4-FFF2-40B4-BE49-F238E27FC236}">
                <a16:creationId xmlns:a16="http://schemas.microsoft.com/office/drawing/2014/main" id="{42E5B479-6EA3-495A-A516-9F75DC719C9B}"/>
              </a:ext>
            </a:extLst>
          </p:cNvPr>
          <p:cNvSpPr/>
          <p:nvPr/>
        </p:nvSpPr>
        <p:spPr>
          <a:xfrm>
            <a:off x="180000" y="2259005"/>
            <a:ext cx="7200000" cy="378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buFont typeface="+mj-lt"/>
              <a:buAutoNum type="arabicPeriod"/>
            </a:pPr>
            <a:r>
              <a:rPr lang="en-GB" sz="2000" dirty="0" err="1">
                <a:solidFill>
                  <a:srgbClr val="115076"/>
                </a:solidFill>
              </a:rPr>
              <a:t>Quels</a:t>
            </a:r>
            <a:r>
              <a:rPr lang="en-GB" sz="2000" dirty="0">
                <a:solidFill>
                  <a:srgbClr val="115076"/>
                </a:solidFill>
              </a:rPr>
              <a:t> </a:t>
            </a:r>
            <a:r>
              <a:rPr lang="en-GB" sz="2000" b="1" dirty="0">
                <a:solidFill>
                  <a:srgbClr val="E65D00"/>
                </a:solidFill>
              </a:rPr>
              <a:t>sports / </a:t>
            </a:r>
            <a:r>
              <a:rPr lang="en-GB" sz="2000" b="1" dirty="0" err="1">
                <a:solidFill>
                  <a:srgbClr val="E65D00"/>
                </a:solidFill>
              </a:rPr>
              <a:t>activités</a:t>
            </a:r>
            <a:r>
              <a:rPr lang="en-GB" sz="2000" b="1" dirty="0">
                <a:solidFill>
                  <a:srgbClr val="E65D00"/>
                </a:solidFill>
              </a:rPr>
              <a:t> </a:t>
            </a:r>
            <a:r>
              <a:rPr lang="en-GB" sz="2000" dirty="0" err="1">
                <a:solidFill>
                  <a:srgbClr val="115076"/>
                </a:solidFill>
              </a:rPr>
              <a:t>fais-tu</a:t>
            </a:r>
            <a:r>
              <a:rPr lang="en-GB" sz="2000" dirty="0">
                <a:solidFill>
                  <a:srgbClr val="115076"/>
                </a:solidFill>
              </a:rPr>
              <a:t> ?</a:t>
            </a:r>
          </a:p>
          <a:p>
            <a:pPr marL="457200" indent="-457200">
              <a:lnSpc>
                <a:spcPct val="150000"/>
              </a:lnSpc>
              <a:buFont typeface="+mj-lt"/>
              <a:buAutoNum type="arabicPeriod"/>
            </a:pPr>
            <a:r>
              <a:rPr lang="en-GB" sz="2000" dirty="0" err="1">
                <a:solidFill>
                  <a:srgbClr val="115076"/>
                </a:solidFill>
              </a:rPr>
              <a:t>Quelles</a:t>
            </a:r>
            <a:r>
              <a:rPr lang="en-GB" sz="2000" dirty="0">
                <a:solidFill>
                  <a:srgbClr val="115076"/>
                </a:solidFill>
              </a:rPr>
              <a:t> </a:t>
            </a:r>
            <a:r>
              <a:rPr lang="en-GB" sz="2000" b="1" dirty="0">
                <a:solidFill>
                  <a:srgbClr val="E65D00"/>
                </a:solidFill>
              </a:rPr>
              <a:t>fruits / </a:t>
            </a:r>
            <a:r>
              <a:rPr lang="en-GB" sz="2000" b="1" dirty="0" err="1">
                <a:solidFill>
                  <a:srgbClr val="E65D00"/>
                </a:solidFill>
              </a:rPr>
              <a:t>glaces</a:t>
            </a:r>
            <a:r>
              <a:rPr lang="en-GB" sz="2000" b="1" dirty="0">
                <a:solidFill>
                  <a:srgbClr val="E65D00"/>
                </a:solidFill>
              </a:rPr>
              <a:t> </a:t>
            </a:r>
            <a:r>
              <a:rPr lang="en-GB" sz="2000" dirty="0" err="1">
                <a:solidFill>
                  <a:srgbClr val="115076"/>
                </a:solidFill>
              </a:rPr>
              <a:t>aimes-tu</a:t>
            </a:r>
            <a:r>
              <a:rPr lang="en-GB" sz="2000" dirty="0">
                <a:solidFill>
                  <a:srgbClr val="115076"/>
                </a:solidFill>
              </a:rPr>
              <a:t> ?</a:t>
            </a:r>
          </a:p>
          <a:p>
            <a:pPr marL="457200" indent="-457200">
              <a:lnSpc>
                <a:spcPct val="150000"/>
              </a:lnSpc>
              <a:buFont typeface="+mj-lt"/>
              <a:buAutoNum type="arabicPeriod"/>
            </a:pPr>
            <a:r>
              <a:rPr lang="en-GB" sz="2000" dirty="0" err="1">
                <a:solidFill>
                  <a:srgbClr val="115076"/>
                </a:solidFill>
              </a:rPr>
              <a:t>Quels</a:t>
            </a:r>
            <a:r>
              <a:rPr lang="en-GB" sz="2000" dirty="0">
                <a:solidFill>
                  <a:srgbClr val="115076"/>
                </a:solidFill>
              </a:rPr>
              <a:t> </a:t>
            </a:r>
            <a:r>
              <a:rPr lang="en-GB" sz="2000" b="1" dirty="0">
                <a:solidFill>
                  <a:srgbClr val="E65D00"/>
                </a:solidFill>
              </a:rPr>
              <a:t>sandwich / plats </a:t>
            </a:r>
            <a:r>
              <a:rPr lang="en-GB" sz="2000" dirty="0" err="1">
                <a:solidFill>
                  <a:srgbClr val="115076"/>
                </a:solidFill>
              </a:rPr>
              <a:t>manges-tu</a:t>
            </a:r>
            <a:r>
              <a:rPr lang="en-GB" sz="2000" dirty="0">
                <a:solidFill>
                  <a:srgbClr val="115076"/>
                </a:solidFill>
              </a:rPr>
              <a:t> au déjeuner ?</a:t>
            </a:r>
          </a:p>
          <a:p>
            <a:pPr marL="457200" indent="-457200">
              <a:lnSpc>
                <a:spcPct val="150000"/>
              </a:lnSpc>
              <a:buFont typeface="+mj-lt"/>
              <a:buAutoNum type="arabicPeriod"/>
            </a:pPr>
            <a:r>
              <a:rPr lang="en-GB" sz="2000" dirty="0" err="1">
                <a:solidFill>
                  <a:srgbClr val="115076"/>
                </a:solidFill>
              </a:rPr>
              <a:t>Quelles</a:t>
            </a:r>
            <a:r>
              <a:rPr lang="en-GB" sz="2000" dirty="0">
                <a:solidFill>
                  <a:srgbClr val="115076"/>
                </a:solidFill>
              </a:rPr>
              <a:t> </a:t>
            </a:r>
            <a:r>
              <a:rPr lang="en-GB" sz="2000" b="1" dirty="0" err="1">
                <a:solidFill>
                  <a:srgbClr val="E65D00"/>
                </a:solidFill>
              </a:rPr>
              <a:t>recettes</a:t>
            </a:r>
            <a:r>
              <a:rPr lang="en-GB" sz="2000" b="1" dirty="0">
                <a:solidFill>
                  <a:srgbClr val="E65D00"/>
                </a:solidFill>
              </a:rPr>
              <a:t> / </a:t>
            </a:r>
            <a:r>
              <a:rPr lang="en-GB" sz="2000" b="1" dirty="0" err="1">
                <a:solidFill>
                  <a:srgbClr val="E65D00"/>
                </a:solidFill>
              </a:rPr>
              <a:t>repas</a:t>
            </a:r>
            <a:r>
              <a:rPr lang="en-GB" sz="2000" dirty="0">
                <a:solidFill>
                  <a:srgbClr val="E65D00"/>
                </a:solidFill>
              </a:rPr>
              <a:t> </a:t>
            </a:r>
            <a:r>
              <a:rPr lang="en-GB" sz="2000" dirty="0" err="1">
                <a:solidFill>
                  <a:srgbClr val="115076"/>
                </a:solidFill>
              </a:rPr>
              <a:t>sais-tu</a:t>
            </a:r>
            <a:r>
              <a:rPr lang="en-GB" sz="2000" dirty="0">
                <a:solidFill>
                  <a:srgbClr val="115076"/>
                </a:solidFill>
              </a:rPr>
              <a:t> </a:t>
            </a:r>
            <a:r>
              <a:rPr lang="en-GB" sz="2000" dirty="0" err="1">
                <a:solidFill>
                  <a:srgbClr val="115076"/>
                </a:solidFill>
              </a:rPr>
              <a:t>préparer</a:t>
            </a:r>
            <a:r>
              <a:rPr lang="en-GB" sz="2000" dirty="0">
                <a:solidFill>
                  <a:srgbClr val="115076"/>
                </a:solidFill>
              </a:rPr>
              <a:t> ?</a:t>
            </a:r>
          </a:p>
          <a:p>
            <a:pPr marL="457200" indent="-457200">
              <a:lnSpc>
                <a:spcPct val="150000"/>
              </a:lnSpc>
              <a:buFont typeface="+mj-lt"/>
              <a:buAutoNum type="arabicPeriod"/>
            </a:pPr>
            <a:r>
              <a:rPr lang="en-GB" sz="2000" dirty="0">
                <a:solidFill>
                  <a:srgbClr val="115076"/>
                </a:solidFill>
              </a:rPr>
              <a:t>Quelle </a:t>
            </a:r>
            <a:r>
              <a:rPr lang="en-GB" sz="2000" b="1" dirty="0">
                <a:solidFill>
                  <a:srgbClr val="E65D00"/>
                </a:solidFill>
              </a:rPr>
              <a:t>pays / </a:t>
            </a:r>
            <a:r>
              <a:rPr lang="en-GB" sz="2000" b="1" dirty="0" err="1">
                <a:solidFill>
                  <a:srgbClr val="E65D00"/>
                </a:solidFill>
              </a:rPr>
              <a:t>ville</a:t>
            </a:r>
            <a:r>
              <a:rPr lang="en-GB" sz="2000" b="1" dirty="0">
                <a:solidFill>
                  <a:srgbClr val="E65D00"/>
                </a:solidFill>
              </a:rPr>
              <a:t> </a:t>
            </a:r>
            <a:r>
              <a:rPr lang="en-GB" sz="2000" dirty="0" err="1">
                <a:solidFill>
                  <a:srgbClr val="115076"/>
                </a:solidFill>
              </a:rPr>
              <a:t>veux-tu</a:t>
            </a:r>
            <a:r>
              <a:rPr lang="en-GB" sz="2000" dirty="0">
                <a:solidFill>
                  <a:srgbClr val="115076"/>
                </a:solidFill>
              </a:rPr>
              <a:t> </a:t>
            </a:r>
            <a:r>
              <a:rPr lang="en-GB" sz="2000" dirty="0" err="1">
                <a:solidFill>
                  <a:srgbClr val="115076"/>
                </a:solidFill>
              </a:rPr>
              <a:t>visiter</a:t>
            </a:r>
            <a:r>
              <a:rPr lang="en-GB" sz="2000" dirty="0">
                <a:solidFill>
                  <a:srgbClr val="115076"/>
                </a:solidFill>
              </a:rPr>
              <a:t> ?</a:t>
            </a:r>
          </a:p>
          <a:p>
            <a:pPr marL="457200" indent="-457200">
              <a:lnSpc>
                <a:spcPct val="150000"/>
              </a:lnSpc>
              <a:buFont typeface="+mj-lt"/>
              <a:buAutoNum type="arabicPeriod"/>
            </a:pPr>
            <a:r>
              <a:rPr lang="en-GB" sz="2000" dirty="0" err="1">
                <a:solidFill>
                  <a:srgbClr val="115076"/>
                </a:solidFill>
              </a:rPr>
              <a:t>Quel</a:t>
            </a:r>
            <a:r>
              <a:rPr lang="en-GB" sz="2000" dirty="0">
                <a:solidFill>
                  <a:srgbClr val="115076"/>
                </a:solidFill>
              </a:rPr>
              <a:t> </a:t>
            </a:r>
            <a:r>
              <a:rPr lang="en-GB" sz="2000" b="1" dirty="0" err="1">
                <a:solidFill>
                  <a:srgbClr val="E65D00"/>
                </a:solidFill>
              </a:rPr>
              <a:t>emploi</a:t>
            </a:r>
            <a:r>
              <a:rPr lang="en-GB" sz="2000" b="1" dirty="0">
                <a:solidFill>
                  <a:srgbClr val="E65D00"/>
                </a:solidFill>
              </a:rPr>
              <a:t> / </a:t>
            </a:r>
            <a:r>
              <a:rPr lang="en-GB" sz="2000" b="1" dirty="0" err="1">
                <a:solidFill>
                  <a:srgbClr val="E65D00"/>
                </a:solidFill>
              </a:rPr>
              <a:t>voiture</a:t>
            </a:r>
            <a:r>
              <a:rPr lang="en-GB" sz="2000" b="1" dirty="0">
                <a:solidFill>
                  <a:srgbClr val="E65D00"/>
                </a:solidFill>
              </a:rPr>
              <a:t> </a:t>
            </a:r>
            <a:r>
              <a:rPr lang="en-GB" sz="2000" dirty="0">
                <a:solidFill>
                  <a:srgbClr val="115076"/>
                </a:solidFill>
              </a:rPr>
              <a:t>vas-</a:t>
            </a:r>
            <a:r>
              <a:rPr lang="en-GB" sz="2000" dirty="0" err="1">
                <a:solidFill>
                  <a:srgbClr val="115076"/>
                </a:solidFill>
              </a:rPr>
              <a:t>tu</a:t>
            </a:r>
            <a:r>
              <a:rPr lang="en-GB" sz="2000" dirty="0">
                <a:solidFill>
                  <a:srgbClr val="115076"/>
                </a:solidFill>
              </a:rPr>
              <a:t> </a:t>
            </a:r>
            <a:r>
              <a:rPr lang="en-GB" sz="2000" dirty="0" err="1">
                <a:solidFill>
                  <a:srgbClr val="115076"/>
                </a:solidFill>
              </a:rPr>
              <a:t>avoir</a:t>
            </a:r>
            <a:r>
              <a:rPr lang="en-GB" sz="2000" dirty="0">
                <a:solidFill>
                  <a:srgbClr val="115076"/>
                </a:solidFill>
              </a:rPr>
              <a:t> à </a:t>
            </a:r>
            <a:r>
              <a:rPr lang="en-GB" sz="2000" dirty="0" err="1">
                <a:solidFill>
                  <a:srgbClr val="115076"/>
                </a:solidFill>
              </a:rPr>
              <a:t>l’avenir</a:t>
            </a:r>
            <a:r>
              <a:rPr lang="en-GB" sz="2000" dirty="0">
                <a:solidFill>
                  <a:srgbClr val="115076"/>
                </a:solidFill>
              </a:rPr>
              <a:t> ?</a:t>
            </a:r>
          </a:p>
          <a:p>
            <a:pPr marL="457200" indent="-457200">
              <a:lnSpc>
                <a:spcPct val="150000"/>
              </a:lnSpc>
              <a:buFont typeface="+mj-lt"/>
              <a:buAutoNum type="arabicPeriod"/>
            </a:pPr>
            <a:r>
              <a:rPr lang="en-GB" sz="2000" dirty="0" err="1">
                <a:solidFill>
                  <a:srgbClr val="115076"/>
                </a:solidFill>
              </a:rPr>
              <a:t>Quel</a:t>
            </a:r>
            <a:r>
              <a:rPr lang="en-GB" sz="2000" dirty="0">
                <a:solidFill>
                  <a:srgbClr val="115076"/>
                </a:solidFill>
              </a:rPr>
              <a:t> </a:t>
            </a:r>
            <a:r>
              <a:rPr lang="en-GB" sz="2000" b="1" dirty="0">
                <a:solidFill>
                  <a:srgbClr val="E65D00"/>
                </a:solidFill>
              </a:rPr>
              <a:t>chanteur / albums</a:t>
            </a:r>
            <a:r>
              <a:rPr lang="en-GB" sz="2000" dirty="0">
                <a:solidFill>
                  <a:srgbClr val="E65D00"/>
                </a:solidFill>
              </a:rPr>
              <a:t> </a:t>
            </a:r>
            <a:r>
              <a:rPr lang="en-GB" sz="2000" dirty="0" err="1">
                <a:solidFill>
                  <a:srgbClr val="115076"/>
                </a:solidFill>
              </a:rPr>
              <a:t>écoutes-tu</a:t>
            </a:r>
            <a:r>
              <a:rPr lang="en-GB" sz="2000" dirty="0">
                <a:solidFill>
                  <a:srgbClr val="115076"/>
                </a:solidFill>
              </a:rPr>
              <a:t> </a:t>
            </a:r>
            <a:r>
              <a:rPr lang="en-GB" sz="2000" dirty="0" err="1">
                <a:solidFill>
                  <a:srgbClr val="115076"/>
                </a:solidFill>
              </a:rPr>
              <a:t>en</a:t>
            </a:r>
            <a:r>
              <a:rPr lang="en-GB" sz="2000" dirty="0">
                <a:solidFill>
                  <a:srgbClr val="115076"/>
                </a:solidFill>
              </a:rPr>
              <a:t> </a:t>
            </a:r>
            <a:r>
              <a:rPr lang="en-GB" sz="2000" dirty="0" err="1">
                <a:solidFill>
                  <a:srgbClr val="115076"/>
                </a:solidFill>
              </a:rPr>
              <a:t>ce</a:t>
            </a:r>
            <a:r>
              <a:rPr lang="en-GB" sz="2000" dirty="0">
                <a:solidFill>
                  <a:srgbClr val="115076"/>
                </a:solidFill>
              </a:rPr>
              <a:t> moment ?</a:t>
            </a:r>
          </a:p>
          <a:p>
            <a:pPr marL="457200" indent="-457200">
              <a:lnSpc>
                <a:spcPct val="150000"/>
              </a:lnSpc>
              <a:buFont typeface="+mj-lt"/>
              <a:buAutoNum type="arabicPeriod"/>
            </a:pPr>
            <a:r>
              <a:rPr lang="en-GB" sz="2000" dirty="0">
                <a:solidFill>
                  <a:srgbClr val="115076"/>
                </a:solidFill>
              </a:rPr>
              <a:t>Quelle </a:t>
            </a:r>
            <a:r>
              <a:rPr lang="en-GB" sz="2000" b="1" dirty="0" err="1">
                <a:solidFill>
                  <a:srgbClr val="E65D00"/>
                </a:solidFill>
              </a:rPr>
              <a:t>numéro</a:t>
            </a:r>
            <a:r>
              <a:rPr lang="en-GB" sz="2000" b="1" dirty="0">
                <a:solidFill>
                  <a:srgbClr val="E65D00"/>
                </a:solidFill>
              </a:rPr>
              <a:t> / couleur </a:t>
            </a:r>
            <a:r>
              <a:rPr lang="en-GB" sz="2000" dirty="0" err="1">
                <a:solidFill>
                  <a:srgbClr val="115076"/>
                </a:solidFill>
              </a:rPr>
              <a:t>préfères-tu</a:t>
            </a:r>
            <a:r>
              <a:rPr lang="en-GB" sz="2000" dirty="0">
                <a:solidFill>
                  <a:srgbClr val="115076"/>
                </a:solidFill>
              </a:rPr>
              <a:t> ?</a:t>
            </a:r>
          </a:p>
        </p:txBody>
      </p:sp>
      <p:sp>
        <p:nvSpPr>
          <p:cNvPr id="11" name="Rectangle 10">
            <a:extLst>
              <a:ext uri="{FF2B5EF4-FFF2-40B4-BE49-F238E27FC236}">
                <a16:creationId xmlns:a16="http://schemas.microsoft.com/office/drawing/2014/main" id="{1E18588C-1A9A-4F26-B909-9DF2591E7A55}"/>
              </a:ext>
            </a:extLst>
          </p:cNvPr>
          <p:cNvSpPr/>
          <p:nvPr/>
        </p:nvSpPr>
        <p:spPr>
          <a:xfrm>
            <a:off x="7589920" y="2259005"/>
            <a:ext cx="4320000" cy="234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2400" b="1" dirty="0" err="1">
                <a:solidFill>
                  <a:srgbClr val="115076"/>
                </a:solidFill>
              </a:rPr>
              <a:t>Exemples</a:t>
            </a:r>
            <a:r>
              <a:rPr lang="en-GB" sz="2400" b="1" dirty="0">
                <a:solidFill>
                  <a:srgbClr val="115076"/>
                </a:solidFill>
              </a:rPr>
              <a:t> (Question 1):</a:t>
            </a:r>
          </a:p>
          <a:p>
            <a:pPr>
              <a:lnSpc>
                <a:spcPct val="150000"/>
              </a:lnSpc>
            </a:pPr>
            <a:endParaRPr lang="en-GB" sz="2400" b="1" dirty="0">
              <a:solidFill>
                <a:srgbClr val="115076"/>
              </a:solidFill>
            </a:endParaRPr>
          </a:p>
          <a:p>
            <a:pPr>
              <a:lnSpc>
                <a:spcPct val="150000"/>
              </a:lnSpc>
            </a:pPr>
            <a:r>
              <a:rPr lang="en-GB" sz="2400" b="1" dirty="0">
                <a:solidFill>
                  <a:srgbClr val="115076"/>
                </a:solidFill>
              </a:rPr>
              <a:t>Amir : </a:t>
            </a:r>
            <a:r>
              <a:rPr lang="en-GB" sz="2400" dirty="0">
                <a:solidFill>
                  <a:srgbClr val="115076"/>
                </a:solidFill>
              </a:rPr>
              <a:t>Je </a:t>
            </a:r>
            <a:r>
              <a:rPr lang="en-GB" sz="2400" dirty="0" err="1">
                <a:solidFill>
                  <a:srgbClr val="115076"/>
                </a:solidFill>
              </a:rPr>
              <a:t>joue</a:t>
            </a:r>
            <a:r>
              <a:rPr lang="en-GB" sz="2400" dirty="0">
                <a:solidFill>
                  <a:srgbClr val="115076"/>
                </a:solidFill>
              </a:rPr>
              <a:t> </a:t>
            </a:r>
            <a:r>
              <a:rPr lang="en-GB" sz="2400" b="1" dirty="0">
                <a:solidFill>
                  <a:srgbClr val="E65D00"/>
                </a:solidFill>
              </a:rPr>
              <a:t>au</a:t>
            </a:r>
            <a:r>
              <a:rPr lang="en-GB" sz="2400" dirty="0">
                <a:solidFill>
                  <a:srgbClr val="115076"/>
                </a:solidFill>
              </a:rPr>
              <a:t> foot.</a:t>
            </a:r>
          </a:p>
          <a:p>
            <a:pPr>
              <a:lnSpc>
                <a:spcPct val="150000"/>
              </a:lnSpc>
            </a:pPr>
            <a:r>
              <a:rPr lang="en-GB" sz="2400" b="1" dirty="0" err="1">
                <a:solidFill>
                  <a:srgbClr val="115076"/>
                </a:solidFill>
              </a:rPr>
              <a:t>Léa</a:t>
            </a:r>
            <a:r>
              <a:rPr lang="en-GB" sz="2400" b="1" dirty="0">
                <a:solidFill>
                  <a:srgbClr val="115076"/>
                </a:solidFill>
              </a:rPr>
              <a:t> : </a:t>
            </a:r>
            <a:r>
              <a:rPr lang="en-GB" sz="2400" dirty="0">
                <a:solidFill>
                  <a:srgbClr val="115076"/>
                </a:solidFill>
              </a:rPr>
              <a:t>Je </a:t>
            </a:r>
            <a:r>
              <a:rPr lang="en-GB" sz="2400" dirty="0" err="1">
                <a:solidFill>
                  <a:srgbClr val="115076"/>
                </a:solidFill>
              </a:rPr>
              <a:t>fais</a:t>
            </a:r>
            <a:r>
              <a:rPr lang="en-GB" sz="2400" dirty="0">
                <a:solidFill>
                  <a:srgbClr val="115076"/>
                </a:solidFill>
              </a:rPr>
              <a:t> </a:t>
            </a:r>
            <a:r>
              <a:rPr lang="en-GB" sz="2400" b="1" dirty="0">
                <a:solidFill>
                  <a:srgbClr val="E65D00"/>
                </a:solidFill>
              </a:rPr>
              <a:t>du</a:t>
            </a:r>
            <a:r>
              <a:rPr lang="en-GB" sz="2400" dirty="0">
                <a:solidFill>
                  <a:srgbClr val="115076"/>
                </a:solidFill>
              </a:rPr>
              <a:t> </a:t>
            </a:r>
            <a:r>
              <a:rPr lang="en-GB" sz="2400" dirty="0" err="1">
                <a:solidFill>
                  <a:srgbClr val="115076"/>
                </a:solidFill>
              </a:rPr>
              <a:t>vélo</a:t>
            </a:r>
            <a:r>
              <a:rPr lang="en-GB" sz="2400" dirty="0">
                <a:solidFill>
                  <a:srgbClr val="115076"/>
                </a:solidFill>
              </a:rPr>
              <a:t>.</a:t>
            </a:r>
          </a:p>
        </p:txBody>
      </p:sp>
      <p:sp>
        <p:nvSpPr>
          <p:cNvPr id="12" name="TextBox 11">
            <a:extLst>
              <a:ext uri="{FF2B5EF4-FFF2-40B4-BE49-F238E27FC236}">
                <a16:creationId xmlns:a16="http://schemas.microsoft.com/office/drawing/2014/main" id="{62D5761F-7901-43E0-A2E5-B22031A2CADA}"/>
              </a:ext>
            </a:extLst>
          </p:cNvPr>
          <p:cNvSpPr txBox="1"/>
          <p:nvPr/>
        </p:nvSpPr>
        <p:spPr>
          <a:xfrm>
            <a:off x="7503555" y="4710982"/>
            <a:ext cx="4508445" cy="1328023"/>
          </a:xfrm>
          <a:prstGeom prst="wedgeRoundRectCallout">
            <a:avLst>
              <a:gd name="adj1" fmla="val -21678"/>
              <a:gd name="adj2" fmla="val -62298"/>
              <a:gd name="adj3" fmla="val 16667"/>
            </a:avLst>
          </a:prstGeom>
          <a:solidFill>
            <a:srgbClr val="115076"/>
          </a:solidFill>
          <a:ln>
            <a:solidFill>
              <a:srgbClr val="E65D00"/>
            </a:solidFill>
          </a:ln>
        </p:spPr>
        <p:txBody>
          <a:bodyPr wrap="none" rtlCol="0">
            <a:spAutoFit/>
          </a:bodyPr>
          <a:lstStyle/>
          <a:p>
            <a:pPr algn="l"/>
            <a:r>
              <a:rPr lang="en-GB" sz="2400" dirty="0">
                <a:solidFill>
                  <a:schemeClr val="bg1"/>
                </a:solidFill>
              </a:rPr>
              <a:t>Pay attention to the articles!</a:t>
            </a:r>
          </a:p>
          <a:p>
            <a:pPr algn="l"/>
            <a:endParaRPr lang="en-GB" sz="2400" dirty="0">
              <a:solidFill>
                <a:schemeClr val="bg1"/>
              </a:solidFill>
            </a:endParaRPr>
          </a:p>
          <a:p>
            <a:pPr algn="l"/>
            <a:r>
              <a:rPr lang="en-GB" sz="2400" dirty="0">
                <a:solidFill>
                  <a:schemeClr val="bg1"/>
                </a:solidFill>
              </a:rPr>
              <a:t>You can use a dictionary.</a:t>
            </a:r>
          </a:p>
        </p:txBody>
      </p:sp>
      <p:pic>
        <p:nvPicPr>
          <p:cNvPr id="14" name="Picture 13">
            <a:extLst>
              <a:ext uri="{FF2B5EF4-FFF2-40B4-BE49-F238E27FC236}">
                <a16:creationId xmlns:a16="http://schemas.microsoft.com/office/drawing/2014/main" id="{23BE3F64-01A8-4C3B-A1F5-01B7B254D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6185" y="818995"/>
            <a:ext cx="1440000" cy="1440000"/>
          </a:xfrm>
          <a:prstGeom prst="rect">
            <a:avLst/>
          </a:prstGeom>
        </p:spPr>
      </p:pic>
      <p:pic>
        <p:nvPicPr>
          <p:cNvPr id="16" name="Picture 15">
            <a:extLst>
              <a:ext uri="{FF2B5EF4-FFF2-40B4-BE49-F238E27FC236}">
                <a16:creationId xmlns:a16="http://schemas.microsoft.com/office/drawing/2014/main" id="{C41B4C70-62EE-4015-920D-6ED82336ED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3655" y="818995"/>
            <a:ext cx="1440000" cy="1440000"/>
          </a:xfrm>
          <a:prstGeom prst="rect">
            <a:avLst/>
          </a:prstGeom>
        </p:spPr>
      </p:pic>
      <p:pic>
        <p:nvPicPr>
          <p:cNvPr id="7170" name="Picture 2" descr="Free Writing Clipart Png, Download Free Clip Art, Free Clip Art on ...">
            <a:extLst>
              <a:ext uri="{FF2B5EF4-FFF2-40B4-BE49-F238E27FC236}">
                <a16:creationId xmlns:a16="http://schemas.microsoft.com/office/drawing/2014/main" id="{AF109C5F-87B8-4BDD-8E0D-99AA93A2AD3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13281">
            <a:off x="9397777" y="1351497"/>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BADC03B-C5E6-4F61-AB77-CCAE1CA686AE}"/>
              </a:ext>
            </a:extLst>
          </p:cNvPr>
          <p:cNvSpPr/>
          <p:nvPr/>
        </p:nvSpPr>
        <p:spPr>
          <a:xfrm>
            <a:off x="2266950" y="2434638"/>
            <a:ext cx="1257300" cy="3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FC8C631-94F4-44D8-B39E-72AEE3E5CC22}"/>
              </a:ext>
            </a:extLst>
          </p:cNvPr>
          <p:cNvSpPr/>
          <p:nvPr/>
        </p:nvSpPr>
        <p:spPr>
          <a:xfrm>
            <a:off x="1668401" y="2798684"/>
            <a:ext cx="777258" cy="3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FEBD1A3-674A-4632-AFF3-D38A19A77DC8}"/>
              </a:ext>
            </a:extLst>
          </p:cNvPr>
          <p:cNvSpPr/>
          <p:nvPr/>
        </p:nvSpPr>
        <p:spPr>
          <a:xfrm>
            <a:off x="1466850" y="3259636"/>
            <a:ext cx="1390650" cy="3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15EDBA3-AE6A-415B-8ACD-5FF2DAA664C1}"/>
              </a:ext>
            </a:extLst>
          </p:cNvPr>
          <p:cNvSpPr/>
          <p:nvPr/>
        </p:nvSpPr>
        <p:spPr>
          <a:xfrm>
            <a:off x="2718064" y="3758441"/>
            <a:ext cx="958586" cy="326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EF11706-BCB3-4830-A568-933651A28E1F}"/>
              </a:ext>
            </a:extLst>
          </p:cNvPr>
          <p:cNvSpPr/>
          <p:nvPr/>
        </p:nvSpPr>
        <p:spPr>
          <a:xfrm>
            <a:off x="1533525" y="4235692"/>
            <a:ext cx="912134" cy="3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544B9CB-DE4A-40C0-99C7-70F09671EA0A}"/>
              </a:ext>
            </a:extLst>
          </p:cNvPr>
          <p:cNvSpPr/>
          <p:nvPr/>
        </p:nvSpPr>
        <p:spPr>
          <a:xfrm>
            <a:off x="2305050" y="4666613"/>
            <a:ext cx="1072886" cy="3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3700BB82-A54B-4B3A-8F05-E8702E1DB3FD}"/>
              </a:ext>
            </a:extLst>
          </p:cNvPr>
          <p:cNvSpPr/>
          <p:nvPr/>
        </p:nvSpPr>
        <p:spPr>
          <a:xfrm>
            <a:off x="2539736" y="5118299"/>
            <a:ext cx="1136914" cy="326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F0D7FB2-1557-4D34-A54A-3467C0318EC6}"/>
              </a:ext>
            </a:extLst>
          </p:cNvPr>
          <p:cNvSpPr/>
          <p:nvPr/>
        </p:nvSpPr>
        <p:spPr>
          <a:xfrm>
            <a:off x="1586883" y="5591904"/>
            <a:ext cx="1169281" cy="3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905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P spid="19" grpId="0" animBg="1"/>
      <p:bldP spid="20" grpId="0" animBg="1"/>
      <p:bldP spid="22" grpId="0" animBg="1"/>
      <p:bldP spid="23" grpId="0" animBg="1"/>
      <p:bldP spid="24" grpId="0" animBg="1"/>
      <p:bldP spid="25" grpId="0" animBg="1"/>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catégorisation</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 French word is a good example of…?</a:t>
            </a:r>
          </a:p>
        </p:txBody>
      </p:sp>
      <p:graphicFrame>
        <p:nvGraphicFramePr>
          <p:cNvPr id="3" name="Table 4">
            <a:extLst>
              <a:ext uri="{FF2B5EF4-FFF2-40B4-BE49-F238E27FC236}">
                <a16:creationId xmlns:a16="http://schemas.microsoft.com/office/drawing/2014/main" id="{85AF5162-20EB-496C-A541-18DEA7310130}"/>
              </a:ext>
            </a:extLst>
          </p:cNvPr>
          <p:cNvGraphicFramePr>
            <a:graphicFrameLocks noGrp="1"/>
          </p:cNvGraphicFramePr>
          <p:nvPr>
            <p:extLst>
              <p:ext uri="{D42A27DB-BD31-4B8C-83A1-F6EECF244321}">
                <p14:modId xmlns:p14="http://schemas.microsoft.com/office/powerpoint/2010/main" val="1328398271"/>
              </p:ext>
            </p:extLst>
          </p:nvPr>
        </p:nvGraphicFramePr>
        <p:xfrm>
          <a:off x="838200" y="2031812"/>
          <a:ext cx="10539888" cy="4114800"/>
        </p:xfrm>
        <a:graphic>
          <a:graphicData uri="http://schemas.openxmlformats.org/drawingml/2006/table">
            <a:tbl>
              <a:tblPr firstRow="1" bandRow="1">
                <a:tableStyleId>{5C22544A-7EE6-4342-B048-85BDC9FD1C3A}</a:tableStyleId>
              </a:tblPr>
              <a:tblGrid>
                <a:gridCol w="4930140">
                  <a:extLst>
                    <a:ext uri="{9D8B030D-6E8A-4147-A177-3AD203B41FA5}">
                      <a16:colId xmlns:a16="http://schemas.microsoft.com/office/drawing/2014/main" val="3154156263"/>
                    </a:ext>
                  </a:extLst>
                </a:gridCol>
                <a:gridCol w="765334">
                  <a:extLst>
                    <a:ext uri="{9D8B030D-6E8A-4147-A177-3AD203B41FA5}">
                      <a16:colId xmlns:a16="http://schemas.microsoft.com/office/drawing/2014/main" val="864248003"/>
                    </a:ext>
                  </a:extLst>
                </a:gridCol>
                <a:gridCol w="765334">
                  <a:extLst>
                    <a:ext uri="{9D8B030D-6E8A-4147-A177-3AD203B41FA5}">
                      <a16:colId xmlns:a16="http://schemas.microsoft.com/office/drawing/2014/main" val="2011786368"/>
                    </a:ext>
                  </a:extLst>
                </a:gridCol>
                <a:gridCol w="765334">
                  <a:extLst>
                    <a:ext uri="{9D8B030D-6E8A-4147-A177-3AD203B41FA5}">
                      <a16:colId xmlns:a16="http://schemas.microsoft.com/office/drawing/2014/main" val="2438863585"/>
                    </a:ext>
                  </a:extLst>
                </a:gridCol>
                <a:gridCol w="765334">
                  <a:extLst>
                    <a:ext uri="{9D8B030D-6E8A-4147-A177-3AD203B41FA5}">
                      <a16:colId xmlns:a16="http://schemas.microsoft.com/office/drawing/2014/main" val="1216242228"/>
                    </a:ext>
                  </a:extLst>
                </a:gridCol>
                <a:gridCol w="2548412">
                  <a:extLst>
                    <a:ext uri="{9D8B030D-6E8A-4147-A177-3AD203B41FA5}">
                      <a16:colId xmlns:a16="http://schemas.microsoft.com/office/drawing/2014/main" val="611191474"/>
                    </a:ext>
                  </a:extLst>
                </a:gridCol>
              </a:tblGrid>
              <a:tr h="370840">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035070579"/>
                  </a:ext>
                </a:extLst>
              </a:tr>
              <a:tr h="370840">
                <a:tc>
                  <a:txBody>
                    <a:bodyPr/>
                    <a:lstStyle/>
                    <a:p>
                      <a:pPr algn="ctr"/>
                      <a:r>
                        <a:rPr lang="fr-FR" sz="2400" dirty="0">
                          <a:solidFill>
                            <a:srgbClr val="115076"/>
                          </a:solidFill>
                        </a:rPr>
                        <a:t>a country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15076"/>
                          </a:solidFill>
                        </a:rPr>
                        <a:t>la Suisse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35443860"/>
                  </a:ext>
                </a:extLst>
              </a:tr>
              <a:tr h="370840">
                <a:tc>
                  <a:txBody>
                    <a:bodyPr/>
                    <a:lstStyle/>
                    <a:p>
                      <a:pPr algn="ctr"/>
                      <a:r>
                        <a:rPr lang="fr-FR" sz="2400" dirty="0">
                          <a:solidFill>
                            <a:srgbClr val="115076"/>
                          </a:solidFill>
                        </a:rPr>
                        <a:t>a job </a:t>
                      </a:r>
                      <a:r>
                        <a:rPr lang="fr-FR" sz="2400" dirty="0" err="1">
                          <a:solidFill>
                            <a:srgbClr val="115076"/>
                          </a:solidFill>
                        </a:rPr>
                        <a:t>title</a:t>
                      </a: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15076"/>
                          </a:solidFill>
                        </a:rPr>
                        <a:t>l’avocate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360536598"/>
                  </a:ext>
                </a:extLst>
              </a:tr>
              <a:tr h="370840">
                <a:tc>
                  <a:txBody>
                    <a:bodyPr/>
                    <a:lstStyle/>
                    <a:p>
                      <a:pPr algn="ctr"/>
                      <a:r>
                        <a:rPr lang="fr-FR" sz="2400" dirty="0" err="1">
                          <a:solidFill>
                            <a:srgbClr val="115076"/>
                          </a:solidFill>
                        </a:rPr>
                        <a:t>something</a:t>
                      </a:r>
                      <a:r>
                        <a:rPr lang="fr-FR" sz="2400" dirty="0">
                          <a:solidFill>
                            <a:srgbClr val="115076"/>
                          </a:solidFill>
                        </a:rPr>
                        <a:t> </a:t>
                      </a:r>
                      <a:r>
                        <a:rPr lang="fr-FR" sz="2400" dirty="0" err="1">
                          <a:solidFill>
                            <a:srgbClr val="115076"/>
                          </a:solidFill>
                        </a:rPr>
                        <a:t>you</a:t>
                      </a:r>
                      <a:r>
                        <a:rPr lang="fr-FR" sz="2400" dirty="0">
                          <a:solidFill>
                            <a:srgbClr val="115076"/>
                          </a:solidFill>
                        </a:rPr>
                        <a:t> do on a bridge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15076"/>
                          </a:solidFill>
                        </a:rPr>
                        <a:t>traverser</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85026436"/>
                  </a:ext>
                </a:extLst>
              </a:tr>
              <a:tr h="370840">
                <a:tc>
                  <a:txBody>
                    <a:bodyPr/>
                    <a:lstStyle/>
                    <a:p>
                      <a:pPr algn="ctr"/>
                      <a:r>
                        <a:rPr lang="fr-FR" sz="2400" dirty="0">
                          <a:solidFill>
                            <a:srgbClr val="115076"/>
                          </a:solidFill>
                        </a:rPr>
                        <a:t>a </a:t>
                      </a:r>
                      <a:r>
                        <a:rPr lang="fr-FR" sz="2400" dirty="0" err="1">
                          <a:solidFill>
                            <a:srgbClr val="115076"/>
                          </a:solidFill>
                        </a:rPr>
                        <a:t>word</a:t>
                      </a:r>
                      <a:r>
                        <a:rPr lang="fr-FR" sz="2400" dirty="0">
                          <a:solidFill>
                            <a:srgbClr val="115076"/>
                          </a:solidFill>
                        </a:rPr>
                        <a:t> </a:t>
                      </a:r>
                      <a:r>
                        <a:rPr lang="fr-FR" sz="2400" dirty="0" err="1">
                          <a:solidFill>
                            <a:srgbClr val="115076"/>
                          </a:solidFill>
                        </a:rPr>
                        <a:t>describing</a:t>
                      </a:r>
                      <a:r>
                        <a:rPr lang="fr-FR" sz="2400" dirty="0">
                          <a:solidFill>
                            <a:srgbClr val="115076"/>
                          </a:solidFill>
                        </a:rPr>
                        <a:t> a house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15076"/>
                          </a:solidFill>
                        </a:rPr>
                        <a:t>cher</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5487959"/>
                  </a:ext>
                </a:extLst>
              </a:tr>
              <a:tr h="370840">
                <a:tc>
                  <a:txBody>
                    <a:bodyPr/>
                    <a:lstStyle/>
                    <a:p>
                      <a:pPr algn="ctr"/>
                      <a:r>
                        <a:rPr lang="fr-FR" sz="2400" dirty="0">
                          <a:solidFill>
                            <a:srgbClr val="115076"/>
                          </a:solidFill>
                        </a:rPr>
                        <a:t>a place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15076"/>
                          </a:solidFill>
                        </a:rPr>
                        <a:t>la montagne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939109483"/>
                  </a:ext>
                </a:extLst>
              </a:tr>
              <a:tr h="370840">
                <a:tc>
                  <a:txBody>
                    <a:bodyPr/>
                    <a:lstStyle/>
                    <a:p>
                      <a:pPr algn="ctr"/>
                      <a:r>
                        <a:rPr lang="fr-FR" sz="2400" dirty="0">
                          <a:solidFill>
                            <a:srgbClr val="115076"/>
                          </a:solidFill>
                        </a:rPr>
                        <a:t>a </a:t>
                      </a:r>
                      <a:r>
                        <a:rPr lang="fr-FR" sz="2400" dirty="0" err="1">
                          <a:solidFill>
                            <a:srgbClr val="115076"/>
                          </a:solidFill>
                        </a:rPr>
                        <a:t>nationality</a:t>
                      </a: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15076"/>
                          </a:solidFill>
                        </a:rPr>
                        <a:t>suisse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57057978"/>
                  </a:ext>
                </a:extLst>
              </a:tr>
              <a:tr h="370840">
                <a:tc>
                  <a:txBody>
                    <a:bodyPr/>
                    <a:lstStyle/>
                    <a:p>
                      <a:pPr algn="ctr"/>
                      <a:r>
                        <a:rPr lang="fr-FR" sz="2400" dirty="0">
                          <a:solidFill>
                            <a:srgbClr val="115076"/>
                          </a:solidFill>
                        </a:rPr>
                        <a:t>an </a:t>
                      </a:r>
                      <a:r>
                        <a:rPr lang="fr-FR" sz="2400" dirty="0" err="1">
                          <a:solidFill>
                            <a:srgbClr val="115076"/>
                          </a:solidFill>
                        </a:rPr>
                        <a:t>amount</a:t>
                      </a:r>
                      <a:r>
                        <a:rPr lang="fr-FR" sz="2400" dirty="0">
                          <a:solidFill>
                            <a:srgbClr val="115076"/>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15076"/>
                          </a:solidFill>
                        </a:rPr>
                        <a:t>assez</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49465998"/>
                  </a:ext>
                </a:extLst>
              </a:tr>
              <a:tr h="370840">
                <a:tc>
                  <a:txBody>
                    <a:bodyPr/>
                    <a:lstStyle/>
                    <a:p>
                      <a:pPr algn="ctr"/>
                      <a:r>
                        <a:rPr lang="fr-FR" sz="2400" dirty="0" err="1">
                          <a:solidFill>
                            <a:srgbClr val="115076"/>
                          </a:solidFill>
                        </a:rPr>
                        <a:t>something</a:t>
                      </a:r>
                      <a:r>
                        <a:rPr lang="fr-FR" sz="2400" dirty="0">
                          <a:solidFill>
                            <a:srgbClr val="115076"/>
                          </a:solidFill>
                        </a:rPr>
                        <a:t> on a </a:t>
                      </a:r>
                      <a:r>
                        <a:rPr lang="fr-FR" sz="2400" dirty="0" err="1">
                          <a:solidFill>
                            <a:srgbClr val="115076"/>
                          </a:solidFill>
                        </a:rPr>
                        <a:t>map</a:t>
                      </a: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15076"/>
                          </a:solidFill>
                        </a:rPr>
                        <a:t>la serveuse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976140231"/>
                  </a:ext>
                </a:extLst>
              </a:tr>
            </a:tbl>
          </a:graphicData>
        </a:graphic>
      </p:graphicFrame>
      <p:pic>
        <p:nvPicPr>
          <p:cNvPr id="1026" name="Picture 2" descr="Check Mark Clip Art">
            <a:extLst>
              <a:ext uri="{FF2B5EF4-FFF2-40B4-BE49-F238E27FC236}">
                <a16:creationId xmlns:a16="http://schemas.microsoft.com/office/drawing/2014/main" id="{3B460078-B09A-468A-90F5-EF1F344994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9111" y="2492005"/>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heck Mark Clip Art">
            <a:extLst>
              <a:ext uri="{FF2B5EF4-FFF2-40B4-BE49-F238E27FC236}">
                <a16:creationId xmlns:a16="http://schemas.microsoft.com/office/drawing/2014/main" id="{B397D748-A44A-46E3-A2AC-8CD3A15690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1975" y="2950574"/>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heck Mark Clip Art">
            <a:extLst>
              <a:ext uri="{FF2B5EF4-FFF2-40B4-BE49-F238E27FC236}">
                <a16:creationId xmlns:a16="http://schemas.microsoft.com/office/drawing/2014/main" id="{FBF47D67-72FF-42DB-B299-3E74840ABB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9111" y="3391285"/>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heck Mark Clip Art">
            <a:extLst>
              <a:ext uri="{FF2B5EF4-FFF2-40B4-BE49-F238E27FC236}">
                <a16:creationId xmlns:a16="http://schemas.microsoft.com/office/drawing/2014/main" id="{0EC68B35-C834-4BF7-98BB-6101BA69B9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3354" y="3859927"/>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heck Mark Clip Art">
            <a:extLst>
              <a:ext uri="{FF2B5EF4-FFF2-40B4-BE49-F238E27FC236}">
                <a16:creationId xmlns:a16="http://schemas.microsoft.com/office/drawing/2014/main" id="{30E55694-00E8-4DC9-B56F-192DACA127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9111" y="4290565"/>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heck Mark Clip Art">
            <a:extLst>
              <a:ext uri="{FF2B5EF4-FFF2-40B4-BE49-F238E27FC236}">
                <a16:creationId xmlns:a16="http://schemas.microsoft.com/office/drawing/2014/main" id="{3EAC63AF-BB24-4E73-93CF-BA7605837B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1975" y="4749134"/>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heck Mark Clip Art">
            <a:extLst>
              <a:ext uri="{FF2B5EF4-FFF2-40B4-BE49-F238E27FC236}">
                <a16:creationId xmlns:a16="http://schemas.microsoft.com/office/drawing/2014/main" id="{CC6A2326-BC84-4743-85D2-8E1488CAF8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3918" y="5216849"/>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heck Mark Clip Art">
            <a:extLst>
              <a:ext uri="{FF2B5EF4-FFF2-40B4-BE49-F238E27FC236}">
                <a16:creationId xmlns:a16="http://schemas.microsoft.com/office/drawing/2014/main" id="{AFDE42C1-96C1-430D-A03B-8E517F1371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3354" y="5663420"/>
            <a:ext cx="598134" cy="4585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E13BF4B-EE18-46CC-B99B-EE191A5C6FC8}"/>
              </a:ext>
            </a:extLst>
          </p:cNvPr>
          <p:cNvSpPr/>
          <p:nvPr/>
        </p:nvSpPr>
        <p:spPr>
          <a:xfrm>
            <a:off x="9047745" y="2492005"/>
            <a:ext cx="2794000"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37A9FD4B-F767-400B-9D3A-7731F2933EE3}"/>
              </a:ext>
            </a:extLst>
          </p:cNvPr>
          <p:cNvSpPr/>
          <p:nvPr/>
        </p:nvSpPr>
        <p:spPr>
          <a:xfrm>
            <a:off x="9117842" y="2995436"/>
            <a:ext cx="2794000"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6695183B-0DD0-44D9-9F9D-367A4E57C066}"/>
              </a:ext>
            </a:extLst>
          </p:cNvPr>
          <p:cNvSpPr/>
          <p:nvPr/>
        </p:nvSpPr>
        <p:spPr>
          <a:xfrm>
            <a:off x="8958288" y="3383743"/>
            <a:ext cx="2794000"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C6E872F4-D0FC-45A4-B90D-82F086831ACE}"/>
              </a:ext>
            </a:extLst>
          </p:cNvPr>
          <p:cNvSpPr/>
          <p:nvPr/>
        </p:nvSpPr>
        <p:spPr>
          <a:xfrm>
            <a:off x="8867597" y="3887174"/>
            <a:ext cx="2794000"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236CAC5D-C508-4709-966B-47FD81A28084}"/>
              </a:ext>
            </a:extLst>
          </p:cNvPr>
          <p:cNvSpPr/>
          <p:nvPr/>
        </p:nvSpPr>
        <p:spPr>
          <a:xfrm>
            <a:off x="9047745" y="4345743"/>
            <a:ext cx="2794000"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DCF8EBCD-D6CE-4EC4-BC3A-44EF281278CD}"/>
              </a:ext>
            </a:extLst>
          </p:cNvPr>
          <p:cNvSpPr/>
          <p:nvPr/>
        </p:nvSpPr>
        <p:spPr>
          <a:xfrm>
            <a:off x="8867597" y="4768785"/>
            <a:ext cx="2794000"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58BF5C58-B559-462A-BE13-E7DDA16E0A4A}"/>
              </a:ext>
            </a:extLst>
          </p:cNvPr>
          <p:cNvSpPr/>
          <p:nvPr/>
        </p:nvSpPr>
        <p:spPr>
          <a:xfrm>
            <a:off x="8958288" y="5261315"/>
            <a:ext cx="2794000"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9F32236D-0504-48EE-842C-9670CA2DD4DB}"/>
              </a:ext>
            </a:extLst>
          </p:cNvPr>
          <p:cNvSpPr/>
          <p:nvPr/>
        </p:nvSpPr>
        <p:spPr>
          <a:xfrm>
            <a:off x="8867597" y="5666188"/>
            <a:ext cx="2794000"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hlinkClick r:id="" action="ppaction://noaction">
              <a:snd r:embed="rId5" name="1.wav"/>
            </a:hlinkClick>
            <a:extLst>
              <a:ext uri="{FF2B5EF4-FFF2-40B4-BE49-F238E27FC236}">
                <a16:creationId xmlns:a16="http://schemas.microsoft.com/office/drawing/2014/main" id="{A9B9275C-84AF-4D66-BF29-BA3A06E8D800}"/>
              </a:ext>
            </a:extLst>
          </p:cNvPr>
          <p:cNvSpPr/>
          <p:nvPr/>
        </p:nvSpPr>
        <p:spPr>
          <a:xfrm>
            <a:off x="331441" y="247176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4" name="Rectangle 23">
            <a:hlinkClick r:id="" action="ppaction://noaction">
              <a:snd r:embed="rId6" name="2.wav"/>
            </a:hlinkClick>
            <a:extLst>
              <a:ext uri="{FF2B5EF4-FFF2-40B4-BE49-F238E27FC236}">
                <a16:creationId xmlns:a16="http://schemas.microsoft.com/office/drawing/2014/main" id="{5E466ED1-3838-45F2-93DA-07526D246EE4}"/>
              </a:ext>
            </a:extLst>
          </p:cNvPr>
          <p:cNvSpPr/>
          <p:nvPr/>
        </p:nvSpPr>
        <p:spPr>
          <a:xfrm>
            <a:off x="331441" y="293562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6" name="Rectangle 25">
            <a:hlinkClick r:id="" action="ppaction://noaction">
              <a:snd r:embed="rId7" name="3.wav"/>
            </a:hlinkClick>
            <a:extLst>
              <a:ext uri="{FF2B5EF4-FFF2-40B4-BE49-F238E27FC236}">
                <a16:creationId xmlns:a16="http://schemas.microsoft.com/office/drawing/2014/main" id="{61A84678-6E5A-4EA5-879D-5AF6D508310C}"/>
              </a:ext>
            </a:extLst>
          </p:cNvPr>
          <p:cNvSpPr/>
          <p:nvPr/>
        </p:nvSpPr>
        <p:spPr>
          <a:xfrm>
            <a:off x="331441" y="339949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Rectangle 27">
            <a:hlinkClick r:id="" action="ppaction://noaction">
              <a:snd r:embed="rId8" name="4.wav"/>
            </a:hlinkClick>
            <a:extLst>
              <a:ext uri="{FF2B5EF4-FFF2-40B4-BE49-F238E27FC236}">
                <a16:creationId xmlns:a16="http://schemas.microsoft.com/office/drawing/2014/main" id="{E04B8E78-AD61-4E83-90AC-1E936C5D213F}"/>
              </a:ext>
            </a:extLst>
          </p:cNvPr>
          <p:cNvSpPr/>
          <p:nvPr/>
        </p:nvSpPr>
        <p:spPr>
          <a:xfrm>
            <a:off x="331441" y="386335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0" name="Rectangle 29">
            <a:hlinkClick r:id="" action="ppaction://noaction">
              <a:snd r:embed="rId9" name="5.wav"/>
            </a:hlinkClick>
            <a:extLst>
              <a:ext uri="{FF2B5EF4-FFF2-40B4-BE49-F238E27FC236}">
                <a16:creationId xmlns:a16="http://schemas.microsoft.com/office/drawing/2014/main" id="{08857E61-75B5-4C2E-9D76-8D7D9C8F5AAD}"/>
              </a:ext>
            </a:extLst>
          </p:cNvPr>
          <p:cNvSpPr/>
          <p:nvPr/>
        </p:nvSpPr>
        <p:spPr>
          <a:xfrm>
            <a:off x="331441" y="432721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2" name="Rectangle 31">
            <a:hlinkClick r:id="" action="ppaction://noaction">
              <a:snd r:embed="rId10" name="6.wav"/>
            </a:hlinkClick>
            <a:extLst>
              <a:ext uri="{FF2B5EF4-FFF2-40B4-BE49-F238E27FC236}">
                <a16:creationId xmlns:a16="http://schemas.microsoft.com/office/drawing/2014/main" id="{1C370D02-4360-44E8-A4FE-F8B3F4E026EA}"/>
              </a:ext>
            </a:extLst>
          </p:cNvPr>
          <p:cNvSpPr/>
          <p:nvPr/>
        </p:nvSpPr>
        <p:spPr>
          <a:xfrm>
            <a:off x="331441" y="479107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4" name="Rectangle 33">
            <a:hlinkClick r:id="" action="ppaction://noaction">
              <a:snd r:embed="rId11" name="7.wav"/>
            </a:hlinkClick>
            <a:extLst>
              <a:ext uri="{FF2B5EF4-FFF2-40B4-BE49-F238E27FC236}">
                <a16:creationId xmlns:a16="http://schemas.microsoft.com/office/drawing/2014/main" id="{1EFF870F-4A3B-4F9D-A955-D3200C9DDCF6}"/>
              </a:ext>
            </a:extLst>
          </p:cNvPr>
          <p:cNvSpPr/>
          <p:nvPr/>
        </p:nvSpPr>
        <p:spPr>
          <a:xfrm>
            <a:off x="331441" y="525493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6" name="Rectangle 35">
            <a:hlinkClick r:id="" action="ppaction://noaction">
              <a:snd r:embed="rId12" name="8.wav"/>
            </a:hlinkClick>
            <a:extLst>
              <a:ext uri="{FF2B5EF4-FFF2-40B4-BE49-F238E27FC236}">
                <a16:creationId xmlns:a16="http://schemas.microsoft.com/office/drawing/2014/main" id="{4DB10E4E-1BC1-42CD-BD77-66E628BB25C6}"/>
              </a:ext>
            </a:extLst>
          </p:cNvPr>
          <p:cNvSpPr/>
          <p:nvPr/>
        </p:nvSpPr>
        <p:spPr>
          <a:xfrm>
            <a:off x="331441" y="571880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xit" presetSubtype="0" fill="hold" grpId="0"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xit" presetSubtype="0" fill="hold" grpId="0" nodeType="with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xit" presetSubtype="0" fill="hold" grpId="0" nodeType="with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xit" presetSubtype="0" fill="hold" grpId="0" nodeType="with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xit" presetSubtype="0" fill="hold" grpId="0" nodeType="withEffect">
                                  <p:stCondLst>
                                    <p:cond delay="0"/>
                                  </p:stCondLst>
                                  <p:childTnLst>
                                    <p:animEffect transition="out" filter="fade">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xit" presetSubtype="0" fill="hold" grpId="0" nodeType="with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par>
                                <p:cTn id="64" presetID="10" presetClass="exit" presetSubtype="0" fill="hold" grpId="0" nodeType="withEffect">
                                  <p:stCondLst>
                                    <p:cond delay="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P spid="19" grpId="0" animBg="1"/>
      <p:bldP spid="20" grpId="0" animBg="1"/>
      <p:bldP spid="21" grpId="0" animBg="1"/>
      <p:bldP spid="22" grpId="0" animBg="1"/>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4">
            <a:extLst>
              <a:ext uri="{FF2B5EF4-FFF2-40B4-BE49-F238E27FC236}">
                <a16:creationId xmlns:a16="http://schemas.microsoft.com/office/drawing/2014/main" id="{80FB9912-42FA-404A-9836-DD0F1BF97E9B}"/>
              </a:ext>
            </a:extLst>
          </p:cNvPr>
          <p:cNvGraphicFramePr>
            <a:graphicFrameLocks noGrp="1"/>
          </p:cNvGraphicFramePr>
          <p:nvPr>
            <p:extLst>
              <p:ext uri="{D42A27DB-BD31-4B8C-83A1-F6EECF244321}">
                <p14:modId xmlns:p14="http://schemas.microsoft.com/office/powerpoint/2010/main" val="62032005"/>
              </p:ext>
            </p:extLst>
          </p:nvPr>
        </p:nvGraphicFramePr>
        <p:xfrm>
          <a:off x="267936" y="2091522"/>
          <a:ext cx="5252754" cy="1828800"/>
        </p:xfrm>
        <a:graphic>
          <a:graphicData uri="http://schemas.openxmlformats.org/drawingml/2006/table">
            <a:tbl>
              <a:tblPr firstRow="1" bandRow="1">
                <a:tableStyleId>{5C22544A-7EE6-4342-B048-85BDC9FD1C3A}</a:tableStyleId>
              </a:tblPr>
              <a:tblGrid>
                <a:gridCol w="2717843">
                  <a:extLst>
                    <a:ext uri="{9D8B030D-6E8A-4147-A177-3AD203B41FA5}">
                      <a16:colId xmlns:a16="http://schemas.microsoft.com/office/drawing/2014/main" val="2646796528"/>
                    </a:ext>
                  </a:extLst>
                </a:gridCol>
                <a:gridCol w="2534911">
                  <a:extLst>
                    <a:ext uri="{9D8B030D-6E8A-4147-A177-3AD203B41FA5}">
                      <a16:colId xmlns:a16="http://schemas.microsoft.com/office/drawing/2014/main" val="1734342587"/>
                    </a:ext>
                  </a:extLst>
                </a:gridCol>
              </a:tblGrid>
              <a:tr h="370840">
                <a:tc rowSpan="4">
                  <a:txBody>
                    <a:bodyPr/>
                    <a:lstStyle/>
                    <a:p>
                      <a:pPr algn="ctr"/>
                      <a:r>
                        <a:rPr lang="fr-FR" sz="2400" b="0" dirty="0">
                          <a:solidFill>
                            <a:srgbClr val="115076"/>
                          </a:solidFill>
                        </a:rPr>
                        <a:t>1. </a:t>
                      </a:r>
                      <a:r>
                        <a:rPr lang="fr-FR" sz="2400" b="1" dirty="0">
                          <a:solidFill>
                            <a:srgbClr val="115076"/>
                          </a:solidFill>
                        </a:rPr>
                        <a:t>le secrétaire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a) la vue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b) prudent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c) l’emploi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d) traverser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5" name="Table 4">
            <a:extLst>
              <a:ext uri="{FF2B5EF4-FFF2-40B4-BE49-F238E27FC236}">
                <a16:creationId xmlns:a16="http://schemas.microsoft.com/office/drawing/2014/main" id="{87DCD9D1-B0B7-4052-8FF2-3331D5FF4E81}"/>
              </a:ext>
            </a:extLst>
          </p:cNvPr>
          <p:cNvGraphicFramePr>
            <a:graphicFrameLocks noGrp="1"/>
          </p:cNvGraphicFramePr>
          <p:nvPr>
            <p:extLst>
              <p:ext uri="{D42A27DB-BD31-4B8C-83A1-F6EECF244321}">
                <p14:modId xmlns:p14="http://schemas.microsoft.com/office/powerpoint/2010/main" val="3118615251"/>
              </p:ext>
            </p:extLst>
          </p:nvPr>
        </p:nvGraphicFramePr>
        <p:xfrm>
          <a:off x="267936" y="4293166"/>
          <a:ext cx="5252754" cy="1828800"/>
        </p:xfrm>
        <a:graphic>
          <a:graphicData uri="http://schemas.openxmlformats.org/drawingml/2006/table">
            <a:tbl>
              <a:tblPr firstRow="1" bandRow="1">
                <a:tableStyleId>{5C22544A-7EE6-4342-B048-85BDC9FD1C3A}</a:tableStyleId>
              </a:tblPr>
              <a:tblGrid>
                <a:gridCol w="2717843">
                  <a:extLst>
                    <a:ext uri="{9D8B030D-6E8A-4147-A177-3AD203B41FA5}">
                      <a16:colId xmlns:a16="http://schemas.microsoft.com/office/drawing/2014/main" val="2646796528"/>
                    </a:ext>
                  </a:extLst>
                </a:gridCol>
                <a:gridCol w="2534911">
                  <a:extLst>
                    <a:ext uri="{9D8B030D-6E8A-4147-A177-3AD203B41FA5}">
                      <a16:colId xmlns:a16="http://schemas.microsoft.com/office/drawing/2014/main" val="1734342587"/>
                    </a:ext>
                  </a:extLst>
                </a:gridCol>
              </a:tblGrid>
              <a:tr h="370840">
                <a:tc rowSpan="4">
                  <a:txBody>
                    <a:bodyPr/>
                    <a:lstStyle/>
                    <a:p>
                      <a:pPr algn="ctr"/>
                      <a:r>
                        <a:rPr lang="fr-FR" sz="2400" b="0" dirty="0">
                          <a:solidFill>
                            <a:srgbClr val="115076"/>
                          </a:solidFill>
                        </a:rPr>
                        <a:t>2. </a:t>
                      </a:r>
                      <a:r>
                        <a:rPr lang="fr-FR" sz="2400" b="1" dirty="0">
                          <a:solidFill>
                            <a:srgbClr val="115076"/>
                          </a:solidFill>
                        </a:rPr>
                        <a:t>ambitieux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a) assez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b) travailleur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c) suisse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d) le montagne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2" name="Table 4">
            <a:extLst>
              <a:ext uri="{FF2B5EF4-FFF2-40B4-BE49-F238E27FC236}">
                <a16:creationId xmlns:a16="http://schemas.microsoft.com/office/drawing/2014/main" id="{50E27FF9-3140-4B0C-8D6E-6A43FA5B1ACC}"/>
              </a:ext>
            </a:extLst>
          </p:cNvPr>
          <p:cNvGraphicFramePr>
            <a:graphicFrameLocks noGrp="1"/>
          </p:cNvGraphicFramePr>
          <p:nvPr>
            <p:extLst>
              <p:ext uri="{D42A27DB-BD31-4B8C-83A1-F6EECF244321}">
                <p14:modId xmlns:p14="http://schemas.microsoft.com/office/powerpoint/2010/main" val="4244330041"/>
              </p:ext>
            </p:extLst>
          </p:nvPr>
        </p:nvGraphicFramePr>
        <p:xfrm>
          <a:off x="6096000" y="2091522"/>
          <a:ext cx="5105400" cy="1828800"/>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val="2646796528"/>
                    </a:ext>
                  </a:extLst>
                </a:gridCol>
                <a:gridCol w="2463800">
                  <a:extLst>
                    <a:ext uri="{9D8B030D-6E8A-4147-A177-3AD203B41FA5}">
                      <a16:colId xmlns:a16="http://schemas.microsoft.com/office/drawing/2014/main" val="1734342587"/>
                    </a:ext>
                  </a:extLst>
                </a:gridCol>
              </a:tblGrid>
              <a:tr h="370840">
                <a:tc rowSpan="4">
                  <a:txBody>
                    <a:bodyPr/>
                    <a:lstStyle/>
                    <a:p>
                      <a:pPr algn="ctr"/>
                      <a:r>
                        <a:rPr lang="fr-FR" sz="2400" b="0" dirty="0">
                          <a:solidFill>
                            <a:srgbClr val="115076"/>
                          </a:solidFill>
                        </a:rPr>
                        <a:t>3. </a:t>
                      </a:r>
                      <a:r>
                        <a:rPr lang="fr-FR" sz="2400" b="1" dirty="0">
                          <a:solidFill>
                            <a:srgbClr val="115076"/>
                          </a:solidFill>
                        </a:rPr>
                        <a:t>traverser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a) la factrice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b) le directeur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c) emporter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d) la frontière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4" name="Table 4">
            <a:extLst>
              <a:ext uri="{FF2B5EF4-FFF2-40B4-BE49-F238E27FC236}">
                <a16:creationId xmlns:a16="http://schemas.microsoft.com/office/drawing/2014/main" id="{7B9E8C76-47CC-4341-ADF7-1C9B313F100A}"/>
              </a:ext>
            </a:extLst>
          </p:cNvPr>
          <p:cNvGraphicFramePr>
            <a:graphicFrameLocks noGrp="1"/>
          </p:cNvGraphicFramePr>
          <p:nvPr>
            <p:extLst>
              <p:ext uri="{D42A27DB-BD31-4B8C-83A1-F6EECF244321}">
                <p14:modId xmlns:p14="http://schemas.microsoft.com/office/powerpoint/2010/main" val="2338366116"/>
              </p:ext>
            </p:extLst>
          </p:nvPr>
        </p:nvGraphicFramePr>
        <p:xfrm>
          <a:off x="6096000" y="4293166"/>
          <a:ext cx="5105400" cy="1828800"/>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val="2646796528"/>
                    </a:ext>
                  </a:extLst>
                </a:gridCol>
                <a:gridCol w="2463800">
                  <a:extLst>
                    <a:ext uri="{9D8B030D-6E8A-4147-A177-3AD203B41FA5}">
                      <a16:colId xmlns:a16="http://schemas.microsoft.com/office/drawing/2014/main" val="1734342587"/>
                    </a:ext>
                  </a:extLst>
                </a:gridCol>
              </a:tblGrid>
              <a:tr h="370840">
                <a:tc rowSpan="4">
                  <a:txBody>
                    <a:bodyPr/>
                    <a:lstStyle/>
                    <a:p>
                      <a:pPr algn="ctr"/>
                      <a:r>
                        <a:rPr lang="fr-FR" sz="2400" b="0" dirty="0">
                          <a:solidFill>
                            <a:srgbClr val="115076"/>
                          </a:solidFill>
                        </a:rPr>
                        <a:t>4. </a:t>
                      </a:r>
                      <a:r>
                        <a:rPr lang="fr-FR" sz="2400" b="1" dirty="0">
                          <a:solidFill>
                            <a:srgbClr val="115076"/>
                          </a:solidFill>
                        </a:rPr>
                        <a:t>l’avocate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a) le forêt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b) le bureau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c) la Suisse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115076"/>
                          </a:solidFill>
                        </a:rPr>
                        <a:t>d) il y avait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sp>
        <p:nvSpPr>
          <p:cNvPr id="17" name="Rectangle: Rounded Corners 16">
            <a:extLst>
              <a:ext uri="{FF2B5EF4-FFF2-40B4-BE49-F238E27FC236}">
                <a16:creationId xmlns:a16="http://schemas.microsoft.com/office/drawing/2014/main" id="{7287F209-A9AB-40F5-9890-DDE0D21BD022}"/>
              </a:ext>
            </a:extLst>
          </p:cNvPr>
          <p:cNvSpPr/>
          <p:nvPr/>
        </p:nvSpPr>
        <p:spPr>
          <a:xfrm>
            <a:off x="2995860" y="3017520"/>
            <a:ext cx="2479110" cy="441224"/>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44C66B27-893C-4226-AD8B-F17552DA5BE6}"/>
              </a:ext>
            </a:extLst>
          </p:cNvPr>
          <p:cNvSpPr/>
          <p:nvPr/>
        </p:nvSpPr>
        <p:spPr>
          <a:xfrm>
            <a:off x="2995860" y="4766310"/>
            <a:ext cx="2479110" cy="398612"/>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5DC2E69E-58ED-4425-A52A-1FBD4C244CE1}"/>
              </a:ext>
            </a:extLst>
          </p:cNvPr>
          <p:cNvSpPr/>
          <p:nvPr/>
        </p:nvSpPr>
        <p:spPr>
          <a:xfrm>
            <a:off x="8732484" y="3458744"/>
            <a:ext cx="2444748"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35B642E9-4997-4B8D-8248-B95AF19599FF}"/>
              </a:ext>
            </a:extLst>
          </p:cNvPr>
          <p:cNvSpPr/>
          <p:nvPr/>
        </p:nvSpPr>
        <p:spPr>
          <a:xfrm>
            <a:off x="8756652" y="4732922"/>
            <a:ext cx="2444748"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1FA88BA0-0B77-413F-B3E6-72E74B624DDD}"/>
              </a:ext>
            </a:extLst>
          </p:cNvPr>
          <p:cNvSpPr/>
          <p:nvPr/>
        </p:nvSpPr>
        <p:spPr>
          <a:xfrm>
            <a:off x="180621" y="1369912"/>
            <a:ext cx="11743443" cy="461665"/>
          </a:xfrm>
          <a:prstGeom prst="rect">
            <a:avLst/>
          </a:prstGeom>
        </p:spPr>
        <p:txBody>
          <a:bodyPr wrap="square">
            <a:spAutoFit/>
          </a:bodyPr>
          <a:lstStyle/>
          <a:p>
            <a:r>
              <a:rPr lang="en-GB" sz="2400" dirty="0">
                <a:solidFill>
                  <a:srgbClr val="115076"/>
                </a:solidFill>
              </a:rPr>
              <a:t>Choose the word (</a:t>
            </a:r>
            <a:r>
              <a:rPr lang="en-GB" sz="2400" dirty="0" err="1">
                <a:solidFill>
                  <a:srgbClr val="115076"/>
                </a:solidFill>
              </a:rPr>
              <a:t>a,b,c,d</a:t>
            </a:r>
            <a:r>
              <a:rPr lang="en-GB" sz="2400" dirty="0">
                <a:solidFill>
                  <a:srgbClr val="115076"/>
                </a:solidFill>
              </a:rPr>
              <a:t>) which best goes together with the word in bold.</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23676" y="249870"/>
            <a:ext cx="188624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lire</a:t>
            </a:r>
          </a:p>
        </p:txBody>
      </p:sp>
      <p:sp>
        <p:nvSpPr>
          <p:cNvPr id="6" name="TextBox 5">
            <a:extLst>
              <a:ext uri="{FF2B5EF4-FFF2-40B4-BE49-F238E27FC236}">
                <a16:creationId xmlns:a16="http://schemas.microsoft.com/office/drawing/2014/main" id="{0A92D81F-0650-F447-8359-0A6373AAFC18}"/>
              </a:ext>
            </a:extLst>
          </p:cNvPr>
          <p:cNvSpPr txBox="1"/>
          <p:nvPr/>
        </p:nvSpPr>
        <p:spPr>
          <a:xfrm>
            <a:off x="299561" y="1236551"/>
            <a:ext cx="109460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Complete the French sentences. Then translate to English.</a:t>
            </a:r>
          </a:p>
        </p:txBody>
      </p:sp>
      <p:graphicFrame>
        <p:nvGraphicFramePr>
          <p:cNvPr id="3" name="Table 4">
            <a:extLst>
              <a:ext uri="{FF2B5EF4-FFF2-40B4-BE49-F238E27FC236}">
                <a16:creationId xmlns:a16="http://schemas.microsoft.com/office/drawing/2014/main" id="{E3E4B9C5-2888-475F-96C7-0E9813E22D9C}"/>
              </a:ext>
            </a:extLst>
          </p:cNvPr>
          <p:cNvGraphicFramePr>
            <a:graphicFrameLocks noGrp="1"/>
          </p:cNvGraphicFramePr>
          <p:nvPr>
            <p:extLst>
              <p:ext uri="{D42A27DB-BD31-4B8C-83A1-F6EECF244321}">
                <p14:modId xmlns:p14="http://schemas.microsoft.com/office/powerpoint/2010/main" val="2597940504"/>
              </p:ext>
            </p:extLst>
          </p:nvPr>
        </p:nvGraphicFramePr>
        <p:xfrm>
          <a:off x="415308" y="1712561"/>
          <a:ext cx="11361384" cy="4572000"/>
        </p:xfrm>
        <a:graphic>
          <a:graphicData uri="http://schemas.openxmlformats.org/drawingml/2006/table">
            <a:tbl>
              <a:tblPr firstRow="1" bandRow="1">
                <a:tableStyleId>{5C22544A-7EE6-4342-B048-85BDC9FD1C3A}</a:tableStyleId>
              </a:tblPr>
              <a:tblGrid>
                <a:gridCol w="11361384">
                  <a:extLst>
                    <a:ext uri="{9D8B030D-6E8A-4147-A177-3AD203B41FA5}">
                      <a16:colId xmlns:a16="http://schemas.microsoft.com/office/drawing/2014/main" val="1141382530"/>
                    </a:ext>
                  </a:extLst>
                </a:gridCol>
              </a:tblGrid>
              <a:tr h="370840">
                <a:tc>
                  <a:txBody>
                    <a:bodyPr/>
                    <a:lstStyle/>
                    <a:p>
                      <a:pPr algn="ctr"/>
                      <a:r>
                        <a:rPr lang="fr-FR" sz="2400" b="0" dirty="0">
                          <a:solidFill>
                            <a:srgbClr val="115076"/>
                          </a:solidFill>
                        </a:rPr>
                        <a:t>Les papiers sont dans </a:t>
                      </a:r>
                      <a:r>
                        <a:rPr lang="fr-FR" sz="2400" b="0" u="sng" dirty="0">
                          <a:solidFill>
                            <a:srgbClr val="115076"/>
                          </a:solidFill>
                        </a:rPr>
                        <a:t>le bureau</a:t>
                      </a:r>
                      <a:r>
                        <a:rPr lang="fr-FR" sz="2400" b="0" u="none" dirty="0">
                          <a:solidFill>
                            <a:srgbClr val="115076"/>
                          </a:solidFill>
                        </a:rPr>
                        <a:t>. (the office)</a:t>
                      </a: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40272240"/>
                  </a:ext>
                </a:extLst>
              </a:tr>
              <a:tr h="370840">
                <a:tc>
                  <a:txBody>
                    <a:bodyPr/>
                    <a:lstStyle/>
                    <a:p>
                      <a:pPr algn="ctr"/>
                      <a:r>
                        <a:rPr lang="fr-FR" sz="2400" b="0" dirty="0">
                          <a:solidFill>
                            <a:srgbClr val="115076"/>
                          </a:solidFill>
                        </a:rPr>
                        <a:t>The </a:t>
                      </a:r>
                      <a:r>
                        <a:rPr lang="fr-FR" sz="2400" b="0" dirty="0" err="1">
                          <a:solidFill>
                            <a:srgbClr val="115076"/>
                          </a:solidFill>
                        </a:rPr>
                        <a:t>papers</a:t>
                      </a:r>
                      <a:r>
                        <a:rPr lang="fr-FR" sz="2400" b="0" dirty="0">
                          <a:solidFill>
                            <a:srgbClr val="115076"/>
                          </a:solidFill>
                        </a:rPr>
                        <a:t> are in the office.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7870273"/>
                  </a:ext>
                </a:extLst>
              </a:tr>
              <a:tr h="370840">
                <a:tc>
                  <a:txBody>
                    <a:bodyPr/>
                    <a:lstStyle/>
                    <a:p>
                      <a:pPr algn="ctr"/>
                      <a:r>
                        <a:rPr lang="fr-FR" sz="2400" b="0" u="sng" dirty="0">
                          <a:solidFill>
                            <a:srgbClr val="115076"/>
                          </a:solidFill>
                        </a:rPr>
                        <a:t>Traverser la frontière</a:t>
                      </a:r>
                      <a:r>
                        <a:rPr lang="fr-FR" sz="2400" b="0" u="none" dirty="0">
                          <a:solidFill>
                            <a:srgbClr val="115076"/>
                          </a:solidFill>
                        </a:rPr>
                        <a:t> est difficile. (</a:t>
                      </a:r>
                      <a:r>
                        <a:rPr lang="fr-FR" sz="2400" b="0" u="none" dirty="0" err="1">
                          <a:solidFill>
                            <a:srgbClr val="115076"/>
                          </a:solidFill>
                        </a:rPr>
                        <a:t>crossing</a:t>
                      </a:r>
                      <a:r>
                        <a:rPr lang="fr-FR" sz="2400" b="0" u="none" dirty="0">
                          <a:solidFill>
                            <a:srgbClr val="115076"/>
                          </a:solidFill>
                        </a:rPr>
                        <a:t> the border)</a:t>
                      </a:r>
                      <a:endParaRPr lang="fr-FR" sz="2400" b="0" u="sng"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731797003"/>
                  </a:ext>
                </a:extLst>
              </a:tr>
              <a:tr h="370840">
                <a:tc>
                  <a:txBody>
                    <a:bodyPr/>
                    <a:lstStyle/>
                    <a:p>
                      <a:pPr algn="ctr"/>
                      <a:r>
                        <a:rPr lang="fr-FR" sz="2400" b="0" u="none" dirty="0" err="1">
                          <a:solidFill>
                            <a:srgbClr val="115076"/>
                          </a:solidFill>
                        </a:rPr>
                        <a:t>Crossing</a:t>
                      </a:r>
                      <a:r>
                        <a:rPr lang="fr-FR" sz="2400" b="0" u="none" dirty="0">
                          <a:solidFill>
                            <a:srgbClr val="115076"/>
                          </a:solidFill>
                        </a:rPr>
                        <a:t> the border </a:t>
                      </a:r>
                      <a:r>
                        <a:rPr lang="fr-FR" sz="2400" b="0" u="none" dirty="0" err="1">
                          <a:solidFill>
                            <a:srgbClr val="115076"/>
                          </a:solidFill>
                        </a:rPr>
                        <a:t>is</a:t>
                      </a:r>
                      <a:r>
                        <a:rPr lang="fr-FR" sz="2400" b="0" u="none" dirty="0">
                          <a:solidFill>
                            <a:srgbClr val="115076"/>
                          </a:solidFill>
                        </a:rPr>
                        <a:t> </a:t>
                      </a:r>
                      <a:r>
                        <a:rPr lang="fr-FR" sz="2400" b="0" u="none" dirty="0" err="1">
                          <a:solidFill>
                            <a:srgbClr val="115076"/>
                          </a:solidFill>
                        </a:rPr>
                        <a:t>difficult</a:t>
                      </a:r>
                      <a:endParaRPr lang="fr-FR" sz="2400" b="0" u="none"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861225"/>
                  </a:ext>
                </a:extLst>
              </a:tr>
              <a:tr h="370840">
                <a:tc>
                  <a:txBody>
                    <a:bodyPr/>
                    <a:lstStyle/>
                    <a:p>
                      <a:pPr algn="ctr"/>
                      <a:r>
                        <a:rPr lang="fr-FR" sz="2400" b="0" dirty="0">
                          <a:solidFill>
                            <a:srgbClr val="115076"/>
                          </a:solidFill>
                        </a:rPr>
                        <a:t>Le facteur est </a:t>
                      </a:r>
                      <a:r>
                        <a:rPr lang="fr-FR" sz="2400" b="0" u="sng" dirty="0">
                          <a:solidFill>
                            <a:srgbClr val="115076"/>
                          </a:solidFill>
                        </a:rPr>
                        <a:t>ambitieux et travailleur</a:t>
                      </a:r>
                      <a:r>
                        <a:rPr lang="fr-FR" sz="2400" b="0" u="none" dirty="0">
                          <a:solidFill>
                            <a:srgbClr val="115076"/>
                          </a:solidFill>
                        </a:rPr>
                        <a:t>. (</a:t>
                      </a:r>
                      <a:r>
                        <a:rPr lang="fr-FR" sz="2400" b="0" u="none" dirty="0" err="1">
                          <a:solidFill>
                            <a:srgbClr val="115076"/>
                          </a:solidFill>
                        </a:rPr>
                        <a:t>ambitious</a:t>
                      </a:r>
                      <a:r>
                        <a:rPr lang="fr-FR" sz="2400" b="0" u="none" dirty="0">
                          <a:solidFill>
                            <a:srgbClr val="115076"/>
                          </a:solidFill>
                        </a:rPr>
                        <a:t> and hard </a:t>
                      </a:r>
                      <a:r>
                        <a:rPr lang="fr-FR" sz="2400" b="0" u="none" dirty="0" err="1">
                          <a:solidFill>
                            <a:srgbClr val="115076"/>
                          </a:solidFill>
                        </a:rPr>
                        <a:t>working</a:t>
                      </a:r>
                      <a:r>
                        <a:rPr lang="fr-FR" sz="2400" b="0" u="none" dirty="0">
                          <a:solidFill>
                            <a:srgbClr val="115076"/>
                          </a:solidFill>
                        </a:rPr>
                        <a:t>)</a:t>
                      </a:r>
                      <a:endParaRPr lang="fr-FR" sz="2400" b="0" u="sng"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49243236"/>
                  </a:ext>
                </a:extLst>
              </a:tr>
              <a:tr h="370840">
                <a:tc>
                  <a:txBody>
                    <a:bodyPr/>
                    <a:lstStyle/>
                    <a:p>
                      <a:pPr algn="ctr"/>
                      <a:r>
                        <a:rPr lang="fr-FR" sz="2400" b="0" u="none" dirty="0">
                          <a:solidFill>
                            <a:srgbClr val="115076"/>
                          </a:solidFill>
                        </a:rPr>
                        <a:t>The </a:t>
                      </a:r>
                      <a:r>
                        <a:rPr lang="fr-FR" sz="2400" b="0" u="none" dirty="0" err="1">
                          <a:solidFill>
                            <a:srgbClr val="115076"/>
                          </a:solidFill>
                        </a:rPr>
                        <a:t>waiter</a:t>
                      </a:r>
                      <a:r>
                        <a:rPr lang="fr-FR" sz="2400" b="0" u="none" dirty="0">
                          <a:solidFill>
                            <a:srgbClr val="115076"/>
                          </a:solidFill>
                        </a:rPr>
                        <a:t> </a:t>
                      </a:r>
                      <a:r>
                        <a:rPr lang="fr-FR" sz="2400" b="0" u="none" dirty="0" err="1">
                          <a:solidFill>
                            <a:srgbClr val="115076"/>
                          </a:solidFill>
                        </a:rPr>
                        <a:t>is</a:t>
                      </a:r>
                      <a:r>
                        <a:rPr lang="fr-FR" sz="2400" b="0" u="none" dirty="0">
                          <a:solidFill>
                            <a:srgbClr val="115076"/>
                          </a:solidFill>
                        </a:rPr>
                        <a:t> </a:t>
                      </a:r>
                      <a:r>
                        <a:rPr lang="fr-FR" sz="2400" b="0" u="none" dirty="0" err="1">
                          <a:solidFill>
                            <a:srgbClr val="115076"/>
                          </a:solidFill>
                        </a:rPr>
                        <a:t>ambitious</a:t>
                      </a:r>
                      <a:r>
                        <a:rPr lang="fr-FR" sz="2400" b="0" u="none" dirty="0">
                          <a:solidFill>
                            <a:srgbClr val="115076"/>
                          </a:solidFill>
                        </a:rPr>
                        <a:t> and hard </a:t>
                      </a:r>
                      <a:r>
                        <a:rPr lang="fr-FR" sz="2400" b="0" u="none" dirty="0" err="1">
                          <a:solidFill>
                            <a:srgbClr val="115076"/>
                          </a:solidFill>
                        </a:rPr>
                        <a:t>working</a:t>
                      </a:r>
                      <a:r>
                        <a:rPr lang="fr-FR" sz="2400" b="0" u="none"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2417651"/>
                  </a:ext>
                </a:extLst>
              </a:tr>
              <a:tr h="370840">
                <a:tc>
                  <a:txBody>
                    <a:bodyPr/>
                    <a:lstStyle/>
                    <a:p>
                      <a:pPr algn="ctr"/>
                      <a:r>
                        <a:rPr lang="fr-FR" sz="2400" b="0" u="sng" dirty="0">
                          <a:solidFill>
                            <a:srgbClr val="115076"/>
                          </a:solidFill>
                        </a:rPr>
                        <a:t>Il y avait</a:t>
                      </a:r>
                      <a:r>
                        <a:rPr lang="fr-FR" sz="2400" b="0" u="none" dirty="0">
                          <a:solidFill>
                            <a:srgbClr val="115076"/>
                          </a:solidFill>
                        </a:rPr>
                        <a:t> une belle vue dans le passé. (</a:t>
                      </a:r>
                      <a:r>
                        <a:rPr lang="fr-FR" sz="2400" b="0" u="none" dirty="0" err="1">
                          <a:solidFill>
                            <a:srgbClr val="115076"/>
                          </a:solidFill>
                        </a:rPr>
                        <a:t>there</a:t>
                      </a:r>
                      <a:r>
                        <a:rPr lang="fr-FR" sz="2400" b="0" u="none" dirty="0">
                          <a:solidFill>
                            <a:srgbClr val="115076"/>
                          </a:solidFill>
                        </a:rPr>
                        <a:t> </a:t>
                      </a:r>
                      <a:r>
                        <a:rPr lang="fr-FR" sz="2400" b="0" u="none" dirty="0" err="1">
                          <a:solidFill>
                            <a:srgbClr val="115076"/>
                          </a:solidFill>
                        </a:rPr>
                        <a:t>was</a:t>
                      </a:r>
                      <a:r>
                        <a:rPr lang="fr-FR" sz="2400" b="0" u="none" dirty="0">
                          <a:solidFill>
                            <a:srgbClr val="115076"/>
                          </a:solidFill>
                        </a:rPr>
                        <a:t>)</a:t>
                      </a:r>
                      <a:endParaRPr lang="fr-FR" sz="2400" b="0" u="sng"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739033695"/>
                  </a:ext>
                </a:extLst>
              </a:tr>
              <a:tr h="370840">
                <a:tc>
                  <a:txBody>
                    <a:bodyPr/>
                    <a:lstStyle/>
                    <a:p>
                      <a:pPr algn="ctr"/>
                      <a:r>
                        <a:rPr lang="fr-FR" sz="2400" b="0" u="none" dirty="0">
                          <a:solidFill>
                            <a:srgbClr val="115076"/>
                          </a:solidFill>
                        </a:rPr>
                        <a:t>There </a:t>
                      </a:r>
                      <a:r>
                        <a:rPr lang="fr-FR" sz="2400" b="0" u="none" dirty="0" err="1">
                          <a:solidFill>
                            <a:srgbClr val="115076"/>
                          </a:solidFill>
                        </a:rPr>
                        <a:t>was</a:t>
                      </a:r>
                      <a:r>
                        <a:rPr lang="fr-FR" sz="2400" b="0" u="none" dirty="0">
                          <a:solidFill>
                            <a:srgbClr val="115076"/>
                          </a:solidFill>
                        </a:rPr>
                        <a:t> a </a:t>
                      </a:r>
                      <a:r>
                        <a:rPr lang="fr-FR" sz="2400" b="0" u="none" dirty="0" err="1">
                          <a:solidFill>
                            <a:srgbClr val="115076"/>
                          </a:solidFill>
                        </a:rPr>
                        <a:t>beautiful</a:t>
                      </a:r>
                      <a:r>
                        <a:rPr lang="fr-FR" sz="2400" b="0" u="none" dirty="0">
                          <a:solidFill>
                            <a:srgbClr val="115076"/>
                          </a:solidFill>
                        </a:rPr>
                        <a:t> </a:t>
                      </a:r>
                      <a:r>
                        <a:rPr lang="fr-FR" sz="2400" b="0" u="none" dirty="0" err="1">
                          <a:solidFill>
                            <a:srgbClr val="115076"/>
                          </a:solidFill>
                        </a:rPr>
                        <a:t>view</a:t>
                      </a:r>
                      <a:r>
                        <a:rPr lang="fr-FR" sz="2400" b="0" u="none" dirty="0">
                          <a:solidFill>
                            <a:srgbClr val="115076"/>
                          </a:solidFill>
                        </a:rPr>
                        <a:t> in the </a:t>
                      </a:r>
                      <a:r>
                        <a:rPr lang="fr-FR" sz="2400" b="0" u="none" dirty="0" err="1">
                          <a:solidFill>
                            <a:srgbClr val="115076"/>
                          </a:solidFill>
                        </a:rPr>
                        <a:t>past</a:t>
                      </a:r>
                      <a:r>
                        <a:rPr lang="fr-FR" sz="2400" b="0" u="none"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0633542"/>
                  </a:ext>
                </a:extLst>
              </a:tr>
              <a:tr h="370840">
                <a:tc>
                  <a:txBody>
                    <a:bodyPr/>
                    <a:lstStyle/>
                    <a:p>
                      <a:pPr algn="ctr"/>
                      <a:r>
                        <a:rPr lang="fr-FR" sz="2400" b="0" dirty="0">
                          <a:solidFill>
                            <a:srgbClr val="115076"/>
                          </a:solidFill>
                        </a:rPr>
                        <a:t>Je vais </a:t>
                      </a:r>
                      <a:r>
                        <a:rPr lang="fr-FR" sz="2400" b="0" u="sng" dirty="0">
                          <a:solidFill>
                            <a:srgbClr val="115076"/>
                          </a:solidFill>
                        </a:rPr>
                        <a:t>proposer</a:t>
                      </a:r>
                      <a:r>
                        <a:rPr lang="fr-FR" sz="2400" b="0" u="none" dirty="0">
                          <a:solidFill>
                            <a:srgbClr val="115076"/>
                          </a:solidFill>
                        </a:rPr>
                        <a:t> une idée. (to </a:t>
                      </a:r>
                      <a:r>
                        <a:rPr lang="fr-FR" sz="2400" b="0" u="none" dirty="0" err="1">
                          <a:solidFill>
                            <a:srgbClr val="115076"/>
                          </a:solidFill>
                        </a:rPr>
                        <a:t>suggest</a:t>
                      </a:r>
                      <a:r>
                        <a:rPr lang="fr-FR" sz="2400" b="0" u="none" dirty="0">
                          <a:solidFill>
                            <a:srgbClr val="115076"/>
                          </a:solidFill>
                        </a:rPr>
                        <a:t> </a:t>
                      </a:r>
                      <a:r>
                        <a:rPr lang="fr-FR" sz="2400" b="0" u="none" dirty="0" err="1">
                          <a:solidFill>
                            <a:srgbClr val="115076"/>
                          </a:solidFill>
                        </a:rPr>
                        <a:t>something</a:t>
                      </a:r>
                      <a:r>
                        <a:rPr lang="fr-FR" sz="2400" b="0" u="none" dirty="0">
                          <a:solidFill>
                            <a:srgbClr val="115076"/>
                          </a:solidFill>
                        </a:rPr>
                        <a:t>)</a:t>
                      </a: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11928515"/>
                  </a:ext>
                </a:extLst>
              </a:tr>
              <a:tr h="370840">
                <a:tc>
                  <a:txBody>
                    <a:bodyPr/>
                    <a:lstStyle/>
                    <a:p>
                      <a:pPr algn="ctr"/>
                      <a:r>
                        <a:rPr lang="fr-FR" sz="2400" b="0" i="0" dirty="0">
                          <a:solidFill>
                            <a:srgbClr val="115076"/>
                          </a:solidFill>
                        </a:rPr>
                        <a:t>I </a:t>
                      </a:r>
                      <a:r>
                        <a:rPr lang="fr-FR" sz="2400" b="0" i="0" dirty="0" err="1">
                          <a:solidFill>
                            <a:srgbClr val="115076"/>
                          </a:solidFill>
                        </a:rPr>
                        <a:t>will</a:t>
                      </a:r>
                      <a:r>
                        <a:rPr lang="fr-FR" sz="2400" b="0" i="0" dirty="0">
                          <a:solidFill>
                            <a:srgbClr val="115076"/>
                          </a:solidFill>
                        </a:rPr>
                        <a:t> / I </a:t>
                      </a:r>
                      <a:r>
                        <a:rPr lang="fr-FR" sz="2400" b="0" i="0" dirty="0" err="1">
                          <a:solidFill>
                            <a:srgbClr val="115076"/>
                          </a:solidFill>
                        </a:rPr>
                        <a:t>am</a:t>
                      </a:r>
                      <a:r>
                        <a:rPr lang="fr-FR" sz="2400" b="0" i="0" dirty="0">
                          <a:solidFill>
                            <a:srgbClr val="115076"/>
                          </a:solidFill>
                        </a:rPr>
                        <a:t> </a:t>
                      </a:r>
                      <a:r>
                        <a:rPr lang="fr-FR" sz="2400" b="0" i="0" dirty="0" err="1">
                          <a:solidFill>
                            <a:srgbClr val="115076"/>
                          </a:solidFill>
                        </a:rPr>
                        <a:t>going</a:t>
                      </a:r>
                      <a:r>
                        <a:rPr lang="fr-FR" sz="2400" b="0" i="0" dirty="0">
                          <a:solidFill>
                            <a:srgbClr val="115076"/>
                          </a:solidFill>
                        </a:rPr>
                        <a:t> to </a:t>
                      </a:r>
                      <a:r>
                        <a:rPr lang="fr-FR" sz="2400" b="0" i="0" dirty="0" err="1">
                          <a:solidFill>
                            <a:srgbClr val="115076"/>
                          </a:solidFill>
                        </a:rPr>
                        <a:t>suggest</a:t>
                      </a:r>
                      <a:r>
                        <a:rPr lang="fr-FR" sz="2400" b="0" i="0" dirty="0">
                          <a:solidFill>
                            <a:srgbClr val="115076"/>
                          </a:solidFill>
                        </a:rPr>
                        <a:t> an </a:t>
                      </a:r>
                      <a:r>
                        <a:rPr lang="fr-FR" sz="2400" b="0" i="0" dirty="0" err="1">
                          <a:solidFill>
                            <a:srgbClr val="115076"/>
                          </a:solidFill>
                        </a:rPr>
                        <a:t>idea</a:t>
                      </a:r>
                      <a:r>
                        <a:rPr lang="fr-FR" sz="2400" b="0" i="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8763361"/>
                  </a:ext>
                </a:extLst>
              </a:tr>
            </a:tbl>
          </a:graphicData>
        </a:graphic>
      </p:graphicFrame>
      <p:sp>
        <p:nvSpPr>
          <p:cNvPr id="5" name="Rectangle 4">
            <a:extLst>
              <a:ext uri="{FF2B5EF4-FFF2-40B4-BE49-F238E27FC236}">
                <a16:creationId xmlns:a16="http://schemas.microsoft.com/office/drawing/2014/main" id="{EDECA909-BA0C-4EE0-92B2-809A6F67603C}"/>
              </a:ext>
            </a:extLst>
          </p:cNvPr>
          <p:cNvSpPr/>
          <p:nvPr/>
        </p:nvSpPr>
        <p:spPr>
          <a:xfrm>
            <a:off x="6096000" y="1756533"/>
            <a:ext cx="1504950" cy="384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a:t>
            </a:r>
            <a:r>
              <a:rPr kumimoji="0" lang="fr-FR" sz="18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________</a:t>
            </a:r>
          </a:p>
        </p:txBody>
      </p:sp>
      <p:sp>
        <p:nvSpPr>
          <p:cNvPr id="9" name="Rectangle 8">
            <a:extLst>
              <a:ext uri="{FF2B5EF4-FFF2-40B4-BE49-F238E27FC236}">
                <a16:creationId xmlns:a16="http://schemas.microsoft.com/office/drawing/2014/main" id="{38F3D89A-F255-4935-AACB-47472AACF67E}"/>
              </a:ext>
            </a:extLst>
          </p:cNvPr>
          <p:cNvSpPr/>
          <p:nvPr/>
        </p:nvSpPr>
        <p:spPr>
          <a:xfrm>
            <a:off x="3817584" y="2271968"/>
            <a:ext cx="4361216" cy="292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DB0AA4D-FBF7-4C45-B96E-46C7E37B998B}"/>
              </a:ext>
            </a:extLst>
          </p:cNvPr>
          <p:cNvSpPr/>
          <p:nvPr/>
        </p:nvSpPr>
        <p:spPr>
          <a:xfrm>
            <a:off x="3889992" y="3190972"/>
            <a:ext cx="4361216" cy="292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9E0FDB25-072C-44DB-ABC6-74F560E8DC45}"/>
              </a:ext>
            </a:extLst>
          </p:cNvPr>
          <p:cNvSpPr/>
          <p:nvPr/>
        </p:nvSpPr>
        <p:spPr>
          <a:xfrm>
            <a:off x="3008576" y="4107321"/>
            <a:ext cx="6110024" cy="284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82BCEB0B-2F1E-428F-888A-E8621A204C29}"/>
              </a:ext>
            </a:extLst>
          </p:cNvPr>
          <p:cNvSpPr/>
          <p:nvPr/>
        </p:nvSpPr>
        <p:spPr>
          <a:xfrm>
            <a:off x="2943180" y="5018872"/>
            <a:ext cx="6110024" cy="284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B3FD63E3-5FA9-4F8D-84A2-C55846E05E43}"/>
              </a:ext>
            </a:extLst>
          </p:cNvPr>
          <p:cNvSpPr/>
          <p:nvPr/>
        </p:nvSpPr>
        <p:spPr>
          <a:xfrm>
            <a:off x="3008576" y="5860446"/>
            <a:ext cx="6110024" cy="381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83524F6D-A420-443D-9994-A365AE24B1C1}"/>
              </a:ext>
            </a:extLst>
          </p:cNvPr>
          <p:cNvSpPr/>
          <p:nvPr/>
        </p:nvSpPr>
        <p:spPr>
          <a:xfrm>
            <a:off x="2076450" y="2703840"/>
            <a:ext cx="3086100" cy="384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___________ ___ __________</a:t>
            </a:r>
          </a:p>
        </p:txBody>
      </p:sp>
      <p:sp>
        <p:nvSpPr>
          <p:cNvPr id="19" name="Rectangle 18">
            <a:extLst>
              <a:ext uri="{FF2B5EF4-FFF2-40B4-BE49-F238E27FC236}">
                <a16:creationId xmlns:a16="http://schemas.microsoft.com/office/drawing/2014/main" id="{20954EF3-2822-46F3-B15C-E918B9787BDA}"/>
              </a:ext>
            </a:extLst>
          </p:cNvPr>
          <p:cNvSpPr/>
          <p:nvPr/>
        </p:nvSpPr>
        <p:spPr>
          <a:xfrm>
            <a:off x="3105150" y="3608129"/>
            <a:ext cx="3524250" cy="384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___________ ___ __________</a:t>
            </a:r>
          </a:p>
        </p:txBody>
      </p:sp>
      <p:sp>
        <p:nvSpPr>
          <p:cNvPr id="20" name="Rectangle 19">
            <a:extLst>
              <a:ext uri="{FF2B5EF4-FFF2-40B4-BE49-F238E27FC236}">
                <a16:creationId xmlns:a16="http://schemas.microsoft.com/office/drawing/2014/main" id="{8486CC3D-B4EA-4657-A98E-2A96FB8CD1D8}"/>
              </a:ext>
            </a:extLst>
          </p:cNvPr>
          <p:cNvSpPr/>
          <p:nvPr/>
        </p:nvSpPr>
        <p:spPr>
          <a:xfrm>
            <a:off x="1752600" y="4499270"/>
            <a:ext cx="2008451" cy="384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a:t>
            </a:r>
            <a:r>
              <a:rPr kumimoji="0" lang="fr-FR" sz="18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__ </a:t>
            </a:r>
            <a:r>
              <a:rPr kumimoji="0" lang="fr-FR"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_________</a:t>
            </a:r>
          </a:p>
        </p:txBody>
      </p:sp>
      <p:sp>
        <p:nvSpPr>
          <p:cNvPr id="21" name="Rectangle 20">
            <a:extLst>
              <a:ext uri="{FF2B5EF4-FFF2-40B4-BE49-F238E27FC236}">
                <a16:creationId xmlns:a16="http://schemas.microsoft.com/office/drawing/2014/main" id="{D20B735B-DF58-4FB4-87FC-018132506CAB}"/>
              </a:ext>
            </a:extLst>
          </p:cNvPr>
          <p:cNvSpPr/>
          <p:nvPr/>
        </p:nvSpPr>
        <p:spPr>
          <a:xfrm>
            <a:off x="3505200" y="5403559"/>
            <a:ext cx="1362075" cy="384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__________</a:t>
            </a: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3" grpId="0" animBg="1"/>
      <p:bldP spid="15" grpId="0" animBg="1"/>
      <p:bldP spid="17" grpId="0" animBg="1"/>
      <p:bldP spid="18" grpId="0" animBg="1"/>
      <p:bldP spid="19" grpId="0" animBg="1"/>
      <p:bldP spid="20" grpId="0" animBg="1"/>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hlinkClick r:id="rId3"/>
              </a:rPr>
              <a:t>Questions: Subject-verb inversion (Question formation)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447833" y="2445432"/>
            <a:ext cx="7296333" cy="3895705"/>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2865755" algn="ctr"/>
                <a:tab pos="5731510" algn="r"/>
              </a:tabLst>
              <a:defRPr/>
            </a:pPr>
            <a:r>
              <a:rPr lang="en-GB" sz="2800" b="1" dirty="0">
                <a:solidFill>
                  <a:srgbClr val="115076"/>
                </a:solidFill>
                <a:ea typeface="Calibri" panose="020F0502020204030204" pitchFamily="34" charset="0"/>
                <a:cs typeface="Calibri" panose="020F0502020204030204" pitchFamily="34" charset="0"/>
              </a:rPr>
              <a:t>Vocabulary Learning Homework</a:t>
            </a:r>
            <a:r>
              <a:rPr lang="en-GB" sz="2800" b="1" dirty="0">
                <a:solidFill>
                  <a:srgbClr val="115076"/>
                </a:solidFill>
                <a:ea typeface="Calibri" panose="020F0502020204030204" pitchFamily="34" charset="0"/>
                <a:cs typeface="Times New Roman" panose="02020603050405020304" pitchFamily="18" charset="0"/>
              </a:rPr>
              <a:t> (Y8, </a:t>
            </a:r>
            <a:r>
              <a:rPr lang="en-GB" sz="2800" b="1" dirty="0">
                <a:solidFill>
                  <a:srgbClr val="115076"/>
                </a:solidFill>
                <a:ea typeface="Calibri" panose="020F0502020204030204" pitchFamily="34" charset="0"/>
                <a:cs typeface="Calibri" panose="020F0502020204030204" pitchFamily="34" charset="0"/>
              </a:rPr>
              <a:t>Term 2.1, Week 1)</a:t>
            </a:r>
            <a:endParaRPr lang="en-GB" sz="2800" dirty="0">
              <a:solidFill>
                <a:srgbClr val="115076"/>
              </a:solidFill>
              <a:ea typeface="Calibri" panose="020F0502020204030204" pitchFamily="34" charset="0"/>
              <a:cs typeface="Times New Roman" panose="02020603050405020304" pitchFamily="18" charset="0"/>
            </a:endParaRPr>
          </a:p>
        </p:txBody>
      </p:sp>
      <p:sp>
        <p:nvSpPr>
          <p:cNvPr id="17" name="TextBox 12">
            <a:extLst>
              <a:ext uri="{FF2B5EF4-FFF2-40B4-BE49-F238E27FC236}">
                <a16:creationId xmlns:a16="http://schemas.microsoft.com/office/drawing/2014/main" id="{1ECF4764-B4FC-4F58-9A6C-742B9E38A0D8}"/>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6"/>
              </a:rPr>
              <a:t>Audio file</a:t>
            </a:r>
            <a:endParaRPr lang="en-GB" sz="2400" dirty="0">
              <a:solidFill>
                <a:srgbClr val="115076"/>
              </a:solidFill>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rPr>
              <a:t>Audio file QR code:</a:t>
            </a:r>
          </a:p>
        </p:txBody>
      </p:sp>
      <p:sp>
        <p:nvSpPr>
          <p:cNvPr id="20" name="TextBox 9">
            <a:extLst>
              <a:ext uri="{FF2B5EF4-FFF2-40B4-BE49-F238E27FC236}">
                <a16:creationId xmlns:a16="http://schemas.microsoft.com/office/drawing/2014/main" id="{99D3DB3D-063A-44FB-9C93-A65627A6E32C}"/>
              </a:ext>
            </a:extLst>
          </p:cNvPr>
          <p:cNvSpPr txBox="1"/>
          <p:nvPr/>
        </p:nvSpPr>
        <p:spPr>
          <a:xfrm>
            <a:off x="175149" y="4503068"/>
            <a:ext cx="1033840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7"/>
              </a:rPr>
              <a:t>Quizlet link</a:t>
            </a:r>
            <a:br>
              <a:rPr lang="en-GB" sz="2400" dirty="0">
                <a:solidFill>
                  <a:prstClr val="black"/>
                </a:solidFill>
                <a:hlinkClick r:id="rId7"/>
              </a:rPr>
            </a:br>
            <a:endParaRPr lang="en-GB" sz="2400" dirty="0">
              <a:solidFill>
                <a:srgbClr val="115076"/>
              </a:solidFill>
            </a:endParaRPr>
          </a:p>
        </p:txBody>
      </p:sp>
      <p:sp>
        <p:nvSpPr>
          <p:cNvPr id="21" name="Rectangle 20">
            <a:extLst>
              <a:ext uri="{FF2B5EF4-FFF2-40B4-BE49-F238E27FC236}">
                <a16:creationId xmlns:a16="http://schemas.microsoft.com/office/drawing/2014/main" id="{2FE054F8-DF67-43F3-893B-5A5A9DF81F7F}"/>
              </a:ext>
            </a:extLst>
          </p:cNvPr>
          <p:cNvSpPr/>
          <p:nvPr/>
        </p:nvSpPr>
        <p:spPr>
          <a:xfrm>
            <a:off x="175149" y="5405255"/>
            <a:ext cx="11066804" cy="120032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Y8 Term 1.2 Week 5</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Y8 Term 1.1 Week 4</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91C77E9E-0F07-4B50-A4D8-40A14B22E3A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537396" y="2366936"/>
            <a:ext cx="1430554" cy="143055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th</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388111" y="3594940"/>
            <a:ext cx="14157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8029" y="584479"/>
            <a:ext cx="293381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éâtre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41752" y="3594940"/>
            <a:ext cx="47315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sympa</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ique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6803883" y="608301"/>
            <a:ext cx="56437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biblio</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èque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68852" y="3502607"/>
            <a:ext cx="246093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1" name="Picture 2" descr="tea">
            <a:extLst>
              <a:ext uri="{FF2B5EF4-FFF2-40B4-BE49-F238E27FC236}">
                <a16:creationId xmlns:a16="http://schemas.microsoft.com/office/drawing/2014/main" id="{7D9D9C46-FE71-F341-8608-7E375E3103A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491327" y="2578223"/>
            <a:ext cx="1113362" cy="9353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heater masks">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4477" y="1839057"/>
            <a:ext cx="1729534" cy="1562439"/>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1351656" y="4498273"/>
            <a:ext cx="148149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[nice]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D60EDF84-67F6-4780-B0AD-F811625FA316}"/>
              </a:ext>
            </a:extLst>
          </p:cNvPr>
          <p:cNvSpPr/>
          <p:nvPr/>
        </p:nvSpPr>
        <p:spPr>
          <a:xfrm>
            <a:off x="4660575" y="5655319"/>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[method]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6" name="Group 5" descr="library with building and books">
            <a:extLst>
              <a:ext uri="{FF2B5EF4-FFF2-40B4-BE49-F238E27FC236}">
                <a16:creationId xmlns:a16="http://schemas.microsoft.com/office/drawing/2014/main" id="{4F26B3D8-64CC-41BA-8093-BD1C764B770D}"/>
              </a:ext>
            </a:extLst>
          </p:cNvPr>
          <p:cNvGrpSpPr/>
          <p:nvPr/>
        </p:nvGrpSpPr>
        <p:grpSpPr>
          <a:xfrm>
            <a:off x="8453140" y="1788758"/>
            <a:ext cx="2549453" cy="1559776"/>
            <a:chOff x="8438093" y="1328787"/>
            <a:chExt cx="2549453" cy="1559776"/>
          </a:xfrm>
        </p:grpSpPr>
        <p:pic>
          <p:nvPicPr>
            <p:cNvPr id="1026" name="Picture 2">
              <a:extLst>
                <a:ext uri="{FF2B5EF4-FFF2-40B4-BE49-F238E27FC236}">
                  <a16:creationId xmlns:a16="http://schemas.microsoft.com/office/drawing/2014/main" id="{E2556FE8-675C-476B-B0C7-DA62BE17E2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11088" y="1328787"/>
              <a:ext cx="1976458" cy="1470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ck Of Books Clip Art">
              <a:extLst>
                <a:ext uri="{FF2B5EF4-FFF2-40B4-BE49-F238E27FC236}">
                  <a16:creationId xmlns:a16="http://schemas.microsoft.com/office/drawing/2014/main" id="{DA209533-FEE2-47A4-8037-74AC227A35F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38093" y="1828935"/>
              <a:ext cx="903696" cy="1059628"/>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slate with addition sum and apple">
            <a:extLst>
              <a:ext uri="{FF2B5EF4-FFF2-40B4-BE49-F238E27FC236}">
                <a16:creationId xmlns:a16="http://schemas.microsoft.com/office/drawing/2014/main" id="{6A84AD24-DF22-4BB7-A7FF-D2B32EDBF2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19078" y="4412966"/>
            <a:ext cx="1442517" cy="1774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2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th thé.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th thé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th théa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th bibliothe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6" name="th bibliothe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th sympathiqu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th sympathiqu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th méthod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th méthod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th maths.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32"/>
                                        </p:tgtEl>
                                        <p:attrNameLst>
                                          <p:attrName>style.visibility</p:attrName>
                                        </p:attrNameLst>
                                      </p:cBhvr>
                                      <p:to>
                                        <p:strVal val="visible"/>
                                      </p:to>
                                    </p:set>
                                    <p:animEffect transition="in" filter="fade">
                                      <p:cBhvr>
                                        <p:cTn id="68" dur="500"/>
                                        <p:tgtEl>
                                          <p:spTgt spid="1032"/>
                                        </p:tgtEl>
                                      </p:cBhvr>
                                    </p:animEffect>
                                  </p:childTnLst>
                                  <p:subTnLst>
                                    <p:audio>
                                      <p:cMediaNode>
                                        <p:cTn display="0" masterRel="sameClick">
                                          <p:stCondLst>
                                            <p:cond evt="begin" delay="0">
                                              <p:tn val="66"/>
                                            </p:cond>
                                          </p:stCondLst>
                                          <p:endCondLst>
                                            <p:cond evt="onStopAudio" delay="0">
                                              <p:tgtEl>
                                                <p:sldTgt/>
                                              </p:tgtEl>
                                            </p:cond>
                                          </p:endCondLst>
                                        </p:cTn>
                                        <p:tgtEl>
                                          <p:sndTgt r:embed="rId9" name="th math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th</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628029" y="584479"/>
            <a:ext cx="293381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éâtre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41752" y="3594940"/>
            <a:ext cx="47315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sympa</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ique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6803883" y="608400"/>
            <a:ext cx="56437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biblio</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èque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68852" y="3502800"/>
            <a:ext cx="246093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6C1313F5-9062-8A4C-8A92-5F92FFEA5F92}"/>
              </a:ext>
            </a:extLst>
          </p:cNvPr>
          <p:cNvSpPr txBox="1"/>
          <p:nvPr/>
        </p:nvSpPr>
        <p:spPr>
          <a:xfrm>
            <a:off x="5388111" y="3594940"/>
            <a:ext cx="14157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2" name="Picture 2" descr="tea">
            <a:extLst>
              <a:ext uri="{FF2B5EF4-FFF2-40B4-BE49-F238E27FC236}">
                <a16:creationId xmlns:a16="http://schemas.microsoft.com/office/drawing/2014/main" id="{9014900B-59AE-D14F-8984-922825F3FB7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491327" y="2578223"/>
            <a:ext cx="1113362" cy="935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20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th thé.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th thé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th bibliothequ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th sympathi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th méthod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th math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4" grpId="0"/>
      <p:bldP spid="15" grpId="0"/>
      <p:bldP spid="7" grpId="0"/>
      <p:bldP spid="8"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th</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388111" y="3594940"/>
            <a:ext cx="14157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8029" y="584479"/>
            <a:ext cx="293381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éâtre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41752" y="3594940"/>
            <a:ext cx="47315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sympa</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ique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6803883" y="608400"/>
            <a:ext cx="56437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biblio</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èque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68852" y="3502800"/>
            <a:ext cx="246093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1" name="Picture 2" descr="tea">
            <a:extLst>
              <a:ext uri="{FF2B5EF4-FFF2-40B4-BE49-F238E27FC236}">
                <a16:creationId xmlns:a16="http://schemas.microsoft.com/office/drawing/2014/main" id="{7D9D9C46-FE71-F341-8608-7E375E3103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91327" y="2578223"/>
            <a:ext cx="1113362" cy="935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7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Comment </a:t>
            </a:r>
            <a:r>
              <a:rPr lang="en-GB" sz="3600" b="1" dirty="0" err="1">
                <a:solidFill>
                  <a:schemeClr val="bg1"/>
                </a:solidFill>
              </a:rPr>
              <a:t>dit</a:t>
            </a:r>
            <a:r>
              <a:rPr lang="en-GB" sz="3600" b="1" dirty="0">
                <a:solidFill>
                  <a:schemeClr val="bg1"/>
                </a:solidFill>
              </a:rPr>
              <a:t>-on…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808E69B-CFD7-4B20-8754-26238C48CD0A}"/>
              </a:ext>
            </a:extLst>
          </p:cNvPr>
          <p:cNvSpPr txBox="1"/>
          <p:nvPr/>
        </p:nvSpPr>
        <p:spPr>
          <a:xfrm>
            <a:off x="197427" y="1294796"/>
            <a:ext cx="118326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not a typical French SSC. All French words containing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]come from other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will recognise a lot of the words from English. Be careful to pronounce them correctly!</a:t>
            </a:r>
          </a:p>
        </p:txBody>
      </p:sp>
      <p:graphicFrame>
        <p:nvGraphicFramePr>
          <p:cNvPr id="10" name="Table 9">
            <a:extLst>
              <a:ext uri="{FF2B5EF4-FFF2-40B4-BE49-F238E27FC236}">
                <a16:creationId xmlns:a16="http://schemas.microsoft.com/office/drawing/2014/main" id="{3B275057-00B2-4115-A1BC-F88F80F3566F}"/>
              </a:ext>
            </a:extLst>
          </p:cNvPr>
          <p:cNvGraphicFramePr>
            <a:graphicFrameLocks noGrp="1"/>
          </p:cNvGraphicFramePr>
          <p:nvPr/>
        </p:nvGraphicFramePr>
        <p:xfrm>
          <a:off x="342912" y="2275488"/>
          <a:ext cx="4616783" cy="3293838"/>
        </p:xfrm>
        <a:graphic>
          <a:graphicData uri="http://schemas.openxmlformats.org/drawingml/2006/table">
            <a:tbl>
              <a:tblPr firstRow="1" bandRow="1">
                <a:tableStyleId>{5940675A-B579-460E-94D1-54222C63F5DA}</a:tableStyleId>
              </a:tblPr>
              <a:tblGrid>
                <a:gridCol w="688185">
                  <a:extLst>
                    <a:ext uri="{9D8B030D-6E8A-4147-A177-3AD203B41FA5}">
                      <a16:colId xmlns:a16="http://schemas.microsoft.com/office/drawing/2014/main" val="2227752998"/>
                    </a:ext>
                  </a:extLst>
                </a:gridCol>
                <a:gridCol w="3928598">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algn="l"/>
                      <a:r>
                        <a:rPr lang="en-GB" sz="2600" b="0" u="none" dirty="0" err="1">
                          <a:solidFill>
                            <a:schemeClr val="accent5">
                              <a:lumMod val="50000"/>
                            </a:schemeClr>
                          </a:solidFill>
                        </a:rPr>
                        <a:t>athlète</a:t>
                      </a:r>
                      <a:endParaRPr lang="en-GB" sz="2600" b="0" dirty="0">
                        <a:solidFill>
                          <a:schemeClr val="accent5">
                            <a:lumMod val="50000"/>
                          </a:schemeClr>
                        </a:solidFill>
                      </a:endParaRP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u="none" dirty="0" err="1">
                          <a:solidFill>
                            <a:schemeClr val="accent5">
                              <a:lumMod val="50000"/>
                            </a:schemeClr>
                          </a:solidFill>
                        </a:rPr>
                        <a:t>mammouth</a:t>
                      </a:r>
                      <a:r>
                        <a:rPr lang="en-GB" sz="2600" dirty="0">
                          <a:solidFill>
                            <a:schemeClr val="accent5">
                              <a:lumMod val="50000"/>
                            </a:schemeClr>
                          </a:solidFill>
                        </a:rPr>
                        <a:t>         </a:t>
                      </a:r>
                      <a:endParaRPr lang="en-GB" sz="2200" dirty="0">
                        <a:solidFill>
                          <a:schemeClr val="accent5">
                            <a:lumMod val="50000"/>
                          </a:schemeClr>
                        </a:solidFill>
                      </a:endParaRPr>
                    </a:p>
                  </a:txBody>
                  <a:tcPr/>
                </a:tc>
                <a:extLst>
                  <a:ext uri="{0D108BD9-81ED-4DB2-BD59-A6C34878D82A}">
                    <a16:rowId xmlns:a16="http://schemas.microsoft.com/office/drawing/2014/main" val="936896680"/>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é</a:t>
                      </a:r>
                      <a:r>
                        <a:rPr lang="en-GB" sz="2600" b="0" dirty="0" err="1">
                          <a:solidFill>
                            <a:schemeClr val="accent5">
                              <a:lumMod val="50000"/>
                            </a:schemeClr>
                          </a:solidFill>
                        </a:rPr>
                        <a:t>th</a:t>
                      </a:r>
                      <a:r>
                        <a:rPr lang="en-GB" sz="2600" dirty="0" err="1">
                          <a:solidFill>
                            <a:schemeClr val="accent5">
                              <a:lumMod val="50000"/>
                            </a:schemeClr>
                          </a:solidFill>
                        </a:rPr>
                        <a:t>ique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[ethic]</a:t>
                      </a:r>
                      <a:endParaRPr lang="en-GB" sz="2600" b="1" u="none" dirty="0">
                        <a:solidFill>
                          <a:schemeClr val="accent5">
                            <a:lumMod val="50000"/>
                          </a:schemeClr>
                        </a:solidFill>
                      </a:endParaRPr>
                    </a:p>
                  </a:txBody>
                  <a:tcPr/>
                </a:tc>
                <a:extLst>
                  <a:ext uri="{0D108BD9-81ED-4DB2-BD59-A6C34878D82A}">
                    <a16:rowId xmlns:a16="http://schemas.microsoft.com/office/drawing/2014/main" val="2346498914"/>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5">
                              <a:lumMod val="50000"/>
                            </a:schemeClr>
                          </a:solidFill>
                        </a:rPr>
                        <a:t>menthe</a:t>
                      </a:r>
                      <a:endParaRPr lang="en-GB" sz="2600" dirty="0">
                        <a:solidFill>
                          <a:schemeClr val="accent5">
                            <a:lumMod val="50000"/>
                          </a:schemeClr>
                        </a:solidFill>
                      </a:endParaRPr>
                    </a:p>
                  </a:txBody>
                  <a:tcPr/>
                </a:tc>
                <a:extLst>
                  <a:ext uri="{0D108BD9-81ED-4DB2-BD59-A6C34878D82A}">
                    <a16:rowId xmlns:a16="http://schemas.microsoft.com/office/drawing/2014/main" val="2132613832"/>
                  </a:ext>
                </a:extLst>
              </a:tr>
              <a:tr h="548973">
                <a:tc>
                  <a:txBody>
                    <a:bodyPr/>
                    <a:lstStyle/>
                    <a:p>
                      <a:endParaRPr lang="en-GB"/>
                    </a:p>
                  </a:txBody>
                  <a:tcPr/>
                </a:tc>
                <a:tc>
                  <a:txBody>
                    <a:bodyPr/>
                    <a:lstStyle/>
                    <a:p>
                      <a:pPr algn="l"/>
                      <a:r>
                        <a:rPr lang="en-GB" sz="2600" b="0" dirty="0">
                          <a:solidFill>
                            <a:schemeClr val="accent5">
                              <a:lumMod val="50000"/>
                            </a:schemeClr>
                          </a:solidFill>
                        </a:rPr>
                        <a:t>thon</a:t>
                      </a: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5">
                              <a:lumMod val="50000"/>
                            </a:schemeClr>
                          </a:solidFill>
                        </a:rPr>
                        <a:t>mara</a:t>
                      </a:r>
                      <a:r>
                        <a:rPr lang="en-GB" sz="2600" b="0" dirty="0">
                          <a:solidFill>
                            <a:schemeClr val="accent5">
                              <a:lumMod val="50000"/>
                            </a:schemeClr>
                          </a:solidFill>
                        </a:rPr>
                        <a:t>th</a:t>
                      </a:r>
                      <a:r>
                        <a:rPr lang="en-GB" sz="2600" dirty="0">
                          <a:solidFill>
                            <a:schemeClr val="accent5">
                              <a:lumMod val="50000"/>
                            </a:schemeClr>
                          </a:solidFill>
                        </a:rPr>
                        <a:t>on      </a:t>
                      </a:r>
                      <a:r>
                        <a:rPr lang="en-GB" sz="2200" dirty="0">
                          <a:solidFill>
                            <a:schemeClr val="accent5">
                              <a:lumMod val="50000"/>
                            </a:schemeClr>
                          </a:solidFill>
                        </a:rPr>
                        <a:t>[marathon]</a:t>
                      </a:r>
                    </a:p>
                  </a:txBody>
                  <a:tcPr/>
                </a:tc>
                <a:extLst>
                  <a:ext uri="{0D108BD9-81ED-4DB2-BD59-A6C34878D82A}">
                    <a16:rowId xmlns:a16="http://schemas.microsoft.com/office/drawing/2014/main" val="685166923"/>
                  </a:ext>
                </a:extLst>
              </a:tr>
            </a:tbl>
          </a:graphicData>
        </a:graphic>
      </p:graphicFrame>
      <p:graphicFrame>
        <p:nvGraphicFramePr>
          <p:cNvPr id="11" name="Table 10">
            <a:extLst>
              <a:ext uri="{FF2B5EF4-FFF2-40B4-BE49-F238E27FC236}">
                <a16:creationId xmlns:a16="http://schemas.microsoft.com/office/drawing/2014/main" id="{FD548E50-6801-46E7-9089-4D5C35DA023C}"/>
              </a:ext>
            </a:extLst>
          </p:cNvPr>
          <p:cNvGraphicFramePr>
            <a:graphicFrameLocks noGrp="1"/>
          </p:cNvGraphicFramePr>
          <p:nvPr/>
        </p:nvGraphicFramePr>
        <p:xfrm>
          <a:off x="5121665" y="2269366"/>
          <a:ext cx="4826439" cy="3293838"/>
        </p:xfrm>
        <a:graphic>
          <a:graphicData uri="http://schemas.openxmlformats.org/drawingml/2006/table">
            <a:tbl>
              <a:tblPr firstRow="1" bandRow="1">
                <a:tableStyleId>{5940675A-B579-460E-94D1-54222C63F5DA}</a:tableStyleId>
              </a:tblPr>
              <a:tblGrid>
                <a:gridCol w="719436">
                  <a:extLst>
                    <a:ext uri="{9D8B030D-6E8A-4147-A177-3AD203B41FA5}">
                      <a16:colId xmlns:a16="http://schemas.microsoft.com/office/drawing/2014/main" val="2227752998"/>
                    </a:ext>
                  </a:extLst>
                </a:gridCol>
                <a:gridCol w="4107003">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au</a:t>
                      </a:r>
                      <a:r>
                        <a:rPr lang="en-GB" sz="2600" b="0" dirty="0" err="1">
                          <a:solidFill>
                            <a:schemeClr val="accent5">
                              <a:lumMod val="50000"/>
                            </a:schemeClr>
                          </a:solidFill>
                        </a:rPr>
                        <a:t>th</a:t>
                      </a:r>
                      <a:r>
                        <a:rPr lang="en-GB" sz="2600" dirty="0" err="1">
                          <a:solidFill>
                            <a:schemeClr val="accent5">
                              <a:lumMod val="50000"/>
                            </a:schemeClr>
                          </a:solidFill>
                        </a:rPr>
                        <a:t>entique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[authentic]</a:t>
                      </a:r>
                      <a:endParaRPr lang="en-GB" sz="2600" dirty="0">
                        <a:solidFill>
                          <a:schemeClr val="accent5">
                            <a:lumMod val="50000"/>
                          </a:schemeClr>
                        </a:solidFill>
                      </a:endParaRP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err="1">
                          <a:solidFill>
                            <a:schemeClr val="accent5">
                              <a:lumMod val="50000"/>
                            </a:schemeClr>
                          </a:solidFill>
                        </a:rPr>
                        <a:t>théorie</a:t>
                      </a:r>
                      <a:endParaRPr lang="en-GB" sz="2600" b="0" dirty="0">
                        <a:solidFill>
                          <a:schemeClr val="accent5">
                            <a:lumMod val="50000"/>
                          </a:schemeClr>
                        </a:solidFill>
                      </a:endParaRPr>
                    </a:p>
                  </a:txBody>
                  <a:tcPr/>
                </a:tc>
                <a:extLst>
                  <a:ext uri="{0D108BD9-81ED-4DB2-BD59-A6C34878D82A}">
                    <a16:rowId xmlns:a16="http://schemas.microsoft.com/office/drawing/2014/main" val="936896680"/>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télépa</a:t>
                      </a:r>
                      <a:r>
                        <a:rPr lang="en-GB" sz="2600" b="0" dirty="0" err="1">
                          <a:solidFill>
                            <a:schemeClr val="accent5">
                              <a:lumMod val="50000"/>
                            </a:schemeClr>
                          </a:solidFill>
                        </a:rPr>
                        <a:t>th</a:t>
                      </a:r>
                      <a:r>
                        <a:rPr lang="en-GB" sz="2600" dirty="0" err="1">
                          <a:solidFill>
                            <a:schemeClr val="accent5">
                              <a:lumMod val="50000"/>
                            </a:schemeClr>
                          </a:solidFill>
                        </a:rPr>
                        <a:t>ie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[telepathy]</a:t>
                      </a:r>
                      <a:endParaRPr lang="en-GB" sz="2600" dirty="0">
                        <a:solidFill>
                          <a:schemeClr val="accent5">
                            <a:lumMod val="50000"/>
                          </a:schemeClr>
                        </a:solidFill>
                      </a:endParaRPr>
                    </a:p>
                  </a:txBody>
                  <a:tcPr/>
                </a:tc>
                <a:extLst>
                  <a:ext uri="{0D108BD9-81ED-4DB2-BD59-A6C34878D82A}">
                    <a16:rowId xmlns:a16="http://schemas.microsoft.com/office/drawing/2014/main" val="2346498914"/>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err="1">
                          <a:solidFill>
                            <a:schemeClr val="accent5">
                              <a:lumMod val="50000"/>
                            </a:schemeClr>
                          </a:solidFill>
                        </a:rPr>
                        <a:t>catholique</a:t>
                      </a:r>
                      <a:endParaRPr lang="en-GB" sz="2200" dirty="0">
                        <a:solidFill>
                          <a:schemeClr val="accent5">
                            <a:lumMod val="50000"/>
                          </a:schemeClr>
                        </a:solidFill>
                      </a:endParaRPr>
                    </a:p>
                  </a:txBody>
                  <a:tcPr/>
                </a:tc>
                <a:extLst>
                  <a:ext uri="{0D108BD9-81ED-4DB2-BD59-A6C34878D82A}">
                    <a16:rowId xmlns:a16="http://schemas.microsoft.com/office/drawing/2014/main" val="2132613832"/>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en</a:t>
                      </a:r>
                      <a:r>
                        <a:rPr lang="en-GB" sz="2600" b="0" dirty="0" err="1">
                          <a:solidFill>
                            <a:schemeClr val="accent5">
                              <a:lumMod val="50000"/>
                            </a:schemeClr>
                          </a:solidFill>
                        </a:rPr>
                        <a:t>th</a:t>
                      </a:r>
                      <a:r>
                        <a:rPr lang="en-GB" sz="2600" dirty="0" err="1">
                          <a:solidFill>
                            <a:schemeClr val="accent5">
                              <a:lumMod val="50000"/>
                            </a:schemeClr>
                          </a:solidFill>
                        </a:rPr>
                        <a:t>ousiaste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[enthusiastic]</a:t>
                      </a:r>
                      <a:endParaRPr lang="en-GB" sz="2600" b="1" dirty="0">
                        <a:solidFill>
                          <a:schemeClr val="accent5">
                            <a:lumMod val="50000"/>
                          </a:schemeClr>
                        </a:solidFill>
                      </a:endParaRP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5">
                              <a:lumMod val="50000"/>
                            </a:schemeClr>
                          </a:solidFill>
                        </a:rPr>
                        <a:t>Mathieu</a:t>
                      </a:r>
                      <a:endParaRPr lang="en-GB" sz="2600" b="1" dirty="0">
                        <a:solidFill>
                          <a:schemeClr val="accent5">
                            <a:lumMod val="50000"/>
                          </a:schemeClr>
                        </a:solidFill>
                      </a:endParaRPr>
                    </a:p>
                  </a:txBody>
                  <a:tcPr/>
                </a:tc>
                <a:extLst>
                  <a:ext uri="{0D108BD9-81ED-4DB2-BD59-A6C34878D82A}">
                    <a16:rowId xmlns:a16="http://schemas.microsoft.com/office/drawing/2014/main" val="685166923"/>
                  </a:ext>
                </a:extLst>
              </a:tr>
            </a:tbl>
          </a:graphicData>
        </a:graphic>
      </p:graphicFrame>
      <p:pic>
        <p:nvPicPr>
          <p:cNvPr id="13" name="Picture 6" descr="Runner, Run, Running, Woman Runner, Athlete, Sport">
            <a:extLst>
              <a:ext uri="{FF2B5EF4-FFF2-40B4-BE49-F238E27FC236}">
                <a16:creationId xmlns:a16="http://schemas.microsoft.com/office/drawing/2014/main" id="{6810FA2D-BD79-4BAA-9898-60FA687FD2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8003" y="2335541"/>
            <a:ext cx="361548" cy="417171"/>
          </a:xfrm>
          <a:prstGeom prst="rect">
            <a:avLst/>
          </a:prstGeom>
          <a:noFill/>
          <a:extLst>
            <a:ext uri="{909E8E84-426E-40DD-AFC4-6F175D3DCCD1}">
              <a14:hiddenFill xmlns:a14="http://schemas.microsoft.com/office/drawing/2010/main">
                <a:solidFill>
                  <a:srgbClr val="FFFFFF"/>
                </a:solidFill>
              </a14:hiddenFill>
            </a:ext>
          </a:extLst>
        </p:spPr>
      </p:pic>
      <p:sp>
        <p:nvSpPr>
          <p:cNvPr id="33" name="Action Button: Sound 32">
            <a:hlinkClick r:id="" action="ppaction://noaction" highlightClick="1">
              <a:snd r:embed="rId5" name="athlete.wav"/>
            </a:hlinkClick>
            <a:extLst>
              <a:ext uri="{FF2B5EF4-FFF2-40B4-BE49-F238E27FC236}">
                <a16:creationId xmlns:a16="http://schemas.microsoft.com/office/drawing/2014/main" id="{BB4A6F85-1870-4C30-A830-96A0ECA41A1B}"/>
              </a:ext>
            </a:extLst>
          </p:cNvPr>
          <p:cNvSpPr/>
          <p:nvPr/>
        </p:nvSpPr>
        <p:spPr>
          <a:xfrm>
            <a:off x="485976" y="237878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Action Button: Sound 33">
            <a:hlinkClick r:id="" action="ppaction://noaction" highlightClick="1">
              <a:snd r:embed="rId6" name="mammouth.wav"/>
            </a:hlinkClick>
            <a:extLst>
              <a:ext uri="{FF2B5EF4-FFF2-40B4-BE49-F238E27FC236}">
                <a16:creationId xmlns:a16="http://schemas.microsoft.com/office/drawing/2014/main" id="{0D9B6E94-5E6B-43DC-BC25-AF767D6869F2}"/>
              </a:ext>
            </a:extLst>
          </p:cNvPr>
          <p:cNvSpPr/>
          <p:nvPr/>
        </p:nvSpPr>
        <p:spPr>
          <a:xfrm>
            <a:off x="486579" y="2929335"/>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Action Button: Sound 34">
            <a:hlinkClick r:id="" action="ppaction://noaction" highlightClick="1">
              <a:snd r:embed="rId7" name="ethique.wav"/>
            </a:hlinkClick>
            <a:extLst>
              <a:ext uri="{FF2B5EF4-FFF2-40B4-BE49-F238E27FC236}">
                <a16:creationId xmlns:a16="http://schemas.microsoft.com/office/drawing/2014/main" id="{4D17DCC4-60EC-43AF-9EAE-53414E6A41B8}"/>
              </a:ext>
            </a:extLst>
          </p:cNvPr>
          <p:cNvSpPr/>
          <p:nvPr/>
        </p:nvSpPr>
        <p:spPr>
          <a:xfrm>
            <a:off x="487180" y="347989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Action Button: Sound 35">
            <a:hlinkClick r:id="" action="ppaction://noaction" highlightClick="1">
              <a:snd r:embed="rId8" name="menthe.wav"/>
            </a:hlinkClick>
            <a:extLst>
              <a:ext uri="{FF2B5EF4-FFF2-40B4-BE49-F238E27FC236}">
                <a16:creationId xmlns:a16="http://schemas.microsoft.com/office/drawing/2014/main" id="{4D2F7199-7BCE-4351-87D7-A40511B1CEBA}"/>
              </a:ext>
            </a:extLst>
          </p:cNvPr>
          <p:cNvSpPr/>
          <p:nvPr/>
        </p:nvSpPr>
        <p:spPr>
          <a:xfrm>
            <a:off x="484167" y="4030445"/>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Action Button: Sound 36">
            <a:hlinkClick r:id="" action="ppaction://noaction" highlightClick="1">
              <a:snd r:embed="rId9" name="thon.wav"/>
            </a:hlinkClick>
            <a:extLst>
              <a:ext uri="{FF2B5EF4-FFF2-40B4-BE49-F238E27FC236}">
                <a16:creationId xmlns:a16="http://schemas.microsoft.com/office/drawing/2014/main" id="{7214FE7C-1B66-44C9-8C52-D225A3BCD194}"/>
              </a:ext>
            </a:extLst>
          </p:cNvPr>
          <p:cNvSpPr/>
          <p:nvPr/>
        </p:nvSpPr>
        <p:spPr>
          <a:xfrm>
            <a:off x="484770" y="458100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Action Button: Sound 37">
            <a:hlinkClick r:id="" action="ppaction://noaction" highlightClick="1">
              <a:snd r:embed="rId10" name="marathon.wav"/>
            </a:hlinkClick>
            <a:extLst>
              <a:ext uri="{FF2B5EF4-FFF2-40B4-BE49-F238E27FC236}">
                <a16:creationId xmlns:a16="http://schemas.microsoft.com/office/drawing/2014/main" id="{150D336A-BE01-43D4-9636-B6E117B25762}"/>
              </a:ext>
            </a:extLst>
          </p:cNvPr>
          <p:cNvSpPr/>
          <p:nvPr/>
        </p:nvSpPr>
        <p:spPr>
          <a:xfrm>
            <a:off x="485373" y="5131555"/>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Action Button: Sound 38">
            <a:hlinkClick r:id="" action="ppaction://noaction" highlightClick="1">
              <a:snd r:embed="rId11" name="telepathie.wav"/>
            </a:hlinkClick>
            <a:extLst>
              <a:ext uri="{FF2B5EF4-FFF2-40B4-BE49-F238E27FC236}">
                <a16:creationId xmlns:a16="http://schemas.microsoft.com/office/drawing/2014/main" id="{B2A692CA-1A93-486C-ABA0-5448417FCC35}"/>
              </a:ext>
            </a:extLst>
          </p:cNvPr>
          <p:cNvSpPr/>
          <p:nvPr/>
        </p:nvSpPr>
        <p:spPr>
          <a:xfrm>
            <a:off x="5280368" y="347989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Action Button: Sound 39">
            <a:hlinkClick r:id="" action="ppaction://noaction" highlightClick="1">
              <a:snd r:embed="rId12" name="authentique.wav"/>
            </a:hlinkClick>
            <a:extLst>
              <a:ext uri="{FF2B5EF4-FFF2-40B4-BE49-F238E27FC236}">
                <a16:creationId xmlns:a16="http://schemas.microsoft.com/office/drawing/2014/main" id="{52099300-18D6-49CA-9B55-7F44F9BD2069}"/>
              </a:ext>
            </a:extLst>
          </p:cNvPr>
          <p:cNvSpPr/>
          <p:nvPr/>
        </p:nvSpPr>
        <p:spPr>
          <a:xfrm>
            <a:off x="5277556" y="2372659"/>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Action Button: Sound 40">
            <a:hlinkClick r:id="" action="ppaction://noaction" highlightClick="1">
              <a:snd r:embed="rId13" name="theorie.wav"/>
            </a:hlinkClick>
            <a:extLst>
              <a:ext uri="{FF2B5EF4-FFF2-40B4-BE49-F238E27FC236}">
                <a16:creationId xmlns:a16="http://schemas.microsoft.com/office/drawing/2014/main" id="{F83B2309-FE65-4E6A-9746-AEBC18E22EE9}"/>
              </a:ext>
            </a:extLst>
          </p:cNvPr>
          <p:cNvSpPr/>
          <p:nvPr/>
        </p:nvSpPr>
        <p:spPr>
          <a:xfrm>
            <a:off x="5278961" y="2923214"/>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Action Button: Sound 42">
            <a:hlinkClick r:id="" action="ppaction://noaction" highlightClick="1">
              <a:snd r:embed="rId14" name="catholique.wav"/>
            </a:hlinkClick>
            <a:extLst>
              <a:ext uri="{FF2B5EF4-FFF2-40B4-BE49-F238E27FC236}">
                <a16:creationId xmlns:a16="http://schemas.microsoft.com/office/drawing/2014/main" id="{7E455282-67FC-46D3-A821-7E9C088E1180}"/>
              </a:ext>
            </a:extLst>
          </p:cNvPr>
          <p:cNvSpPr/>
          <p:nvPr/>
        </p:nvSpPr>
        <p:spPr>
          <a:xfrm>
            <a:off x="5273341" y="4024324"/>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Action Button: Sound 43">
            <a:hlinkClick r:id="" action="ppaction://noaction" highlightClick="1">
              <a:snd r:embed="rId15" name="enthousiaste.wav"/>
            </a:hlinkClick>
            <a:extLst>
              <a:ext uri="{FF2B5EF4-FFF2-40B4-BE49-F238E27FC236}">
                <a16:creationId xmlns:a16="http://schemas.microsoft.com/office/drawing/2014/main" id="{C24B7370-D053-410E-BB89-2380A8990AFD}"/>
              </a:ext>
            </a:extLst>
          </p:cNvPr>
          <p:cNvSpPr/>
          <p:nvPr/>
        </p:nvSpPr>
        <p:spPr>
          <a:xfrm>
            <a:off x="5274746" y="4574879"/>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Action Button: Sound 44">
            <a:hlinkClick r:id="" action="ppaction://noaction" highlightClick="1">
              <a:snd r:embed="rId16" name="mathieu.wav"/>
            </a:hlinkClick>
            <a:extLst>
              <a:ext uri="{FF2B5EF4-FFF2-40B4-BE49-F238E27FC236}">
                <a16:creationId xmlns:a16="http://schemas.microsoft.com/office/drawing/2014/main" id="{70E945EA-E8E6-4415-B765-6266F78FE093}"/>
              </a:ext>
            </a:extLst>
          </p:cNvPr>
          <p:cNvSpPr/>
          <p:nvPr/>
        </p:nvSpPr>
        <p:spPr>
          <a:xfrm>
            <a:off x="5276151" y="5125434"/>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 name="Picture 2" descr="Free Herbal Leaf Cliparts, Download Free Clip Art, Free Clip Art ...">
            <a:extLst>
              <a:ext uri="{FF2B5EF4-FFF2-40B4-BE49-F238E27FC236}">
                <a16:creationId xmlns:a16="http://schemas.microsoft.com/office/drawing/2014/main" id="{B0863232-3F84-4A03-9D3B-99EF343C9CD5}"/>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7774" y="3908487"/>
            <a:ext cx="388245" cy="6039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una cartoon png - Clip Art Library">
            <a:extLst>
              <a:ext uri="{FF2B5EF4-FFF2-40B4-BE49-F238E27FC236}">
                <a16:creationId xmlns:a16="http://schemas.microsoft.com/office/drawing/2014/main" id="{00B8E824-D72D-4458-9460-E73F7491D127}"/>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6486" y="4402665"/>
            <a:ext cx="477162" cy="747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Mammoth Clip Art">
            <a:extLst>
              <a:ext uri="{FF2B5EF4-FFF2-40B4-BE49-F238E27FC236}">
                <a16:creationId xmlns:a16="http://schemas.microsoft.com/office/drawing/2014/main" id="{2E8508B8-D4A5-4F71-8CF6-C8C2C4C9EA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274587" y="2825491"/>
            <a:ext cx="685108" cy="5793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descr="Einstein, Theory Of Relativity, Math, Physics, Science">
            <a:extLst>
              <a:ext uri="{FF2B5EF4-FFF2-40B4-BE49-F238E27FC236}">
                <a16:creationId xmlns:a16="http://schemas.microsoft.com/office/drawing/2014/main" id="{6DBA7439-AF1E-4CB0-A71D-D4C84A04B73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93990" y="2857913"/>
            <a:ext cx="783746" cy="3918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pe Clip Art">
            <a:extLst>
              <a:ext uri="{FF2B5EF4-FFF2-40B4-BE49-F238E27FC236}">
                <a16:creationId xmlns:a16="http://schemas.microsoft.com/office/drawing/2014/main" id="{F769C1F4-A201-4863-B242-65EB9947BA9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868171" y="3908487"/>
            <a:ext cx="604052" cy="6476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Happy Boy Cartoon Clip Art">
            <a:extLst>
              <a:ext uri="{FF2B5EF4-FFF2-40B4-BE49-F238E27FC236}">
                <a16:creationId xmlns:a16="http://schemas.microsoft.com/office/drawing/2014/main" id="{AA48B38C-BC06-4429-8200-4B8CD34527E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830035" y="5057683"/>
            <a:ext cx="405740" cy="467073"/>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2">
            <a:extLst>
              <a:ext uri="{FF2B5EF4-FFF2-40B4-BE49-F238E27FC236}">
                <a16:creationId xmlns:a16="http://schemas.microsoft.com/office/drawing/2014/main" id="{1D552827-F19D-41F9-B852-BFA9AB6AFF82}"/>
              </a:ext>
            </a:extLst>
          </p:cNvPr>
          <p:cNvSpPr>
            <a:spLocks noChangeArrowheads="1"/>
          </p:cNvSpPr>
          <p:nvPr/>
        </p:nvSpPr>
        <p:spPr bwMode="auto">
          <a:xfrm>
            <a:off x="10107270" y="2239444"/>
            <a:ext cx="502131" cy="3255388"/>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6" name="Rectangle 3">
            <a:extLst>
              <a:ext uri="{FF2B5EF4-FFF2-40B4-BE49-F238E27FC236}">
                <a16:creationId xmlns:a16="http://schemas.microsoft.com/office/drawing/2014/main" id="{93B6804B-7EA5-4060-AF48-4B3904BB265B}"/>
              </a:ext>
            </a:extLst>
          </p:cNvPr>
          <p:cNvSpPr>
            <a:spLocks noChangeArrowheads="1"/>
          </p:cNvSpPr>
          <p:nvPr/>
        </p:nvSpPr>
        <p:spPr bwMode="auto">
          <a:xfrm>
            <a:off x="10104904" y="2239442"/>
            <a:ext cx="503528" cy="3255390"/>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Line 4">
            <a:extLst>
              <a:ext uri="{FF2B5EF4-FFF2-40B4-BE49-F238E27FC236}">
                <a16:creationId xmlns:a16="http://schemas.microsoft.com/office/drawing/2014/main" id="{1D6E4B06-A78A-4647-88AD-BC9AF64197F3}"/>
              </a:ext>
            </a:extLst>
          </p:cNvPr>
          <p:cNvSpPr>
            <a:spLocks noChangeShapeType="1"/>
          </p:cNvSpPr>
          <p:nvPr/>
        </p:nvSpPr>
        <p:spPr bwMode="auto">
          <a:xfrm>
            <a:off x="10790643" y="2228016"/>
            <a:ext cx="0" cy="325539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8" name="Line 7">
            <a:extLst>
              <a:ext uri="{FF2B5EF4-FFF2-40B4-BE49-F238E27FC236}">
                <a16:creationId xmlns:a16="http://schemas.microsoft.com/office/drawing/2014/main" id="{08C7A573-BCC5-4E74-B6F2-8DB8B5A68D7D}"/>
              </a:ext>
            </a:extLst>
          </p:cNvPr>
          <p:cNvSpPr>
            <a:spLocks noChangeShapeType="1"/>
          </p:cNvSpPr>
          <p:nvPr/>
        </p:nvSpPr>
        <p:spPr bwMode="auto">
          <a:xfrm>
            <a:off x="10779783" y="222801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9" name="Line 9">
            <a:extLst>
              <a:ext uri="{FF2B5EF4-FFF2-40B4-BE49-F238E27FC236}">
                <a16:creationId xmlns:a16="http://schemas.microsoft.com/office/drawing/2014/main" id="{B9263805-92B6-41B6-9F85-74AFCA07106C}"/>
              </a:ext>
            </a:extLst>
          </p:cNvPr>
          <p:cNvSpPr>
            <a:spLocks noChangeShapeType="1"/>
          </p:cNvSpPr>
          <p:nvPr/>
        </p:nvSpPr>
        <p:spPr bwMode="auto">
          <a:xfrm>
            <a:off x="10790643" y="548340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0" name="Text Box 10">
            <a:extLst>
              <a:ext uri="{FF2B5EF4-FFF2-40B4-BE49-F238E27FC236}">
                <a16:creationId xmlns:a16="http://schemas.microsoft.com/office/drawing/2014/main" id="{62DFEA87-BE93-4211-908D-CABA4AA56FF1}"/>
              </a:ext>
            </a:extLst>
          </p:cNvPr>
          <p:cNvSpPr txBox="1">
            <a:spLocks noChangeArrowheads="1"/>
          </p:cNvSpPr>
          <p:nvPr/>
        </p:nvSpPr>
        <p:spPr bwMode="auto">
          <a:xfrm>
            <a:off x="10719917" y="3676349"/>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61" name="Text Box 12">
            <a:extLst>
              <a:ext uri="{FF2B5EF4-FFF2-40B4-BE49-F238E27FC236}">
                <a16:creationId xmlns:a16="http://schemas.microsoft.com/office/drawing/2014/main" id="{44E9DF62-386B-4192-8030-B6F15EA512EC}"/>
              </a:ext>
            </a:extLst>
          </p:cNvPr>
          <p:cNvSpPr txBox="1">
            <a:spLocks noChangeArrowheads="1"/>
          </p:cNvSpPr>
          <p:nvPr/>
        </p:nvSpPr>
        <p:spPr bwMode="auto">
          <a:xfrm>
            <a:off x="10971886" y="207016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62" name="Text Box 14">
            <a:extLst>
              <a:ext uri="{FF2B5EF4-FFF2-40B4-BE49-F238E27FC236}">
                <a16:creationId xmlns:a16="http://schemas.microsoft.com/office/drawing/2014/main" id="{32C8A559-0A5A-4C5E-896E-018C1EC0392D}"/>
              </a:ext>
            </a:extLst>
          </p:cNvPr>
          <p:cNvSpPr txBox="1">
            <a:spLocks noChangeArrowheads="1"/>
          </p:cNvSpPr>
          <p:nvPr/>
        </p:nvSpPr>
        <p:spPr bwMode="auto">
          <a:xfrm>
            <a:off x="11052686" y="529293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63" name="AutoShape 11">
            <a:hlinkClick r:id="" action="ppaction://noaction" highlightClick="1"/>
            <a:extLst>
              <a:ext uri="{FF2B5EF4-FFF2-40B4-BE49-F238E27FC236}">
                <a16:creationId xmlns:a16="http://schemas.microsoft.com/office/drawing/2014/main" id="{7CDED67B-922A-41C1-9C55-C7511F25812B}"/>
              </a:ext>
            </a:extLst>
          </p:cNvPr>
          <p:cNvSpPr>
            <a:spLocks noChangeArrowheads="1"/>
          </p:cNvSpPr>
          <p:nvPr/>
        </p:nvSpPr>
        <p:spPr bwMode="auto">
          <a:xfrm>
            <a:off x="9875007" y="5771561"/>
            <a:ext cx="1058732" cy="299266"/>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Tree>
    <p:extLst>
      <p:ext uri="{BB962C8B-B14F-4D97-AF65-F5344CB8AC3E}">
        <p14:creationId xmlns:p14="http://schemas.microsoft.com/office/powerpoint/2010/main" val="1625406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56"/>
                                        </p:tgtEl>
                                      </p:cBhvr>
                                    </p:animEffect>
                                    <p:set>
                                      <p:cBhvr>
                                        <p:cTn id="7" dur="1" fill="hold">
                                          <p:stCondLst>
                                            <p:cond delay="44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Comment </a:t>
            </a:r>
            <a:r>
              <a:rPr lang="en-GB" sz="3600" b="1" dirty="0" err="1">
                <a:solidFill>
                  <a:schemeClr val="bg1"/>
                </a:solidFill>
              </a:rPr>
              <a:t>dit</a:t>
            </a:r>
            <a:r>
              <a:rPr lang="en-GB" sz="3600" b="1" dirty="0">
                <a:solidFill>
                  <a:schemeClr val="bg1"/>
                </a:solidFill>
              </a:rPr>
              <a:t>-on…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808E69B-CFD7-4B20-8754-26238C48CD0A}"/>
              </a:ext>
            </a:extLst>
          </p:cNvPr>
          <p:cNvSpPr txBox="1"/>
          <p:nvPr/>
        </p:nvSpPr>
        <p:spPr>
          <a:xfrm>
            <a:off x="197427" y="1294796"/>
            <a:ext cx="118326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not a typical French SSC. All French words containing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]come from other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will recognise a lot of the words from English. Be careful to pronounce them correctly!</a:t>
            </a:r>
          </a:p>
        </p:txBody>
      </p:sp>
      <p:sp>
        <p:nvSpPr>
          <p:cNvPr id="22" name="Rectangle 2">
            <a:extLst>
              <a:ext uri="{FF2B5EF4-FFF2-40B4-BE49-F238E27FC236}">
                <a16:creationId xmlns:a16="http://schemas.microsoft.com/office/drawing/2014/main" id="{92C68F58-6C34-4936-BEF4-143CF8ABE105}"/>
              </a:ext>
            </a:extLst>
          </p:cNvPr>
          <p:cNvSpPr>
            <a:spLocks noChangeArrowheads="1"/>
          </p:cNvSpPr>
          <p:nvPr/>
        </p:nvSpPr>
        <p:spPr bwMode="auto">
          <a:xfrm>
            <a:off x="10107270" y="2239444"/>
            <a:ext cx="502131" cy="3255388"/>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Rectangle 3">
            <a:extLst>
              <a:ext uri="{FF2B5EF4-FFF2-40B4-BE49-F238E27FC236}">
                <a16:creationId xmlns:a16="http://schemas.microsoft.com/office/drawing/2014/main" id="{CE6D9488-F372-4099-9FF1-9730EC22275A}"/>
              </a:ext>
            </a:extLst>
          </p:cNvPr>
          <p:cNvSpPr>
            <a:spLocks noChangeArrowheads="1"/>
          </p:cNvSpPr>
          <p:nvPr/>
        </p:nvSpPr>
        <p:spPr bwMode="auto">
          <a:xfrm>
            <a:off x="10104904" y="2239442"/>
            <a:ext cx="503528" cy="3255390"/>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Line 4">
            <a:extLst>
              <a:ext uri="{FF2B5EF4-FFF2-40B4-BE49-F238E27FC236}">
                <a16:creationId xmlns:a16="http://schemas.microsoft.com/office/drawing/2014/main" id="{AFDA1FAE-EBA8-405A-92D8-82F0C22CBCC9}"/>
              </a:ext>
            </a:extLst>
          </p:cNvPr>
          <p:cNvSpPr>
            <a:spLocks noChangeShapeType="1"/>
          </p:cNvSpPr>
          <p:nvPr/>
        </p:nvSpPr>
        <p:spPr bwMode="auto">
          <a:xfrm>
            <a:off x="10790643" y="2228016"/>
            <a:ext cx="0" cy="325539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5" name="Line 7">
            <a:extLst>
              <a:ext uri="{FF2B5EF4-FFF2-40B4-BE49-F238E27FC236}">
                <a16:creationId xmlns:a16="http://schemas.microsoft.com/office/drawing/2014/main" id="{35C81DEE-0E4D-4E26-BF38-BD1B3F4BAC93}"/>
              </a:ext>
            </a:extLst>
          </p:cNvPr>
          <p:cNvSpPr>
            <a:spLocks noChangeShapeType="1"/>
          </p:cNvSpPr>
          <p:nvPr/>
        </p:nvSpPr>
        <p:spPr bwMode="auto">
          <a:xfrm>
            <a:off x="10779783" y="222801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6" name="Line 9">
            <a:extLst>
              <a:ext uri="{FF2B5EF4-FFF2-40B4-BE49-F238E27FC236}">
                <a16:creationId xmlns:a16="http://schemas.microsoft.com/office/drawing/2014/main" id="{43CE22B8-56BF-4E98-9AED-DB72DF0E88C5}"/>
              </a:ext>
            </a:extLst>
          </p:cNvPr>
          <p:cNvSpPr>
            <a:spLocks noChangeShapeType="1"/>
          </p:cNvSpPr>
          <p:nvPr/>
        </p:nvSpPr>
        <p:spPr bwMode="auto">
          <a:xfrm>
            <a:off x="10790643" y="548340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7" name="Text Box 10">
            <a:extLst>
              <a:ext uri="{FF2B5EF4-FFF2-40B4-BE49-F238E27FC236}">
                <a16:creationId xmlns:a16="http://schemas.microsoft.com/office/drawing/2014/main" id="{7B130945-9D42-416C-A7B8-471606233B30}"/>
              </a:ext>
            </a:extLst>
          </p:cNvPr>
          <p:cNvSpPr txBox="1">
            <a:spLocks noChangeArrowheads="1"/>
          </p:cNvSpPr>
          <p:nvPr/>
        </p:nvSpPr>
        <p:spPr bwMode="auto">
          <a:xfrm>
            <a:off x="10719917" y="3676349"/>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8" name="Text Box 12">
            <a:extLst>
              <a:ext uri="{FF2B5EF4-FFF2-40B4-BE49-F238E27FC236}">
                <a16:creationId xmlns:a16="http://schemas.microsoft.com/office/drawing/2014/main" id="{837FF9B1-0892-408C-B3C6-CADA27AA686B}"/>
              </a:ext>
            </a:extLst>
          </p:cNvPr>
          <p:cNvSpPr txBox="1">
            <a:spLocks noChangeArrowheads="1"/>
          </p:cNvSpPr>
          <p:nvPr/>
        </p:nvSpPr>
        <p:spPr bwMode="auto">
          <a:xfrm>
            <a:off x="10971886" y="207016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29" name="Text Box 14">
            <a:extLst>
              <a:ext uri="{FF2B5EF4-FFF2-40B4-BE49-F238E27FC236}">
                <a16:creationId xmlns:a16="http://schemas.microsoft.com/office/drawing/2014/main" id="{5D005CF0-AC47-448F-872A-83561A8F3EBA}"/>
              </a:ext>
            </a:extLst>
          </p:cNvPr>
          <p:cNvSpPr txBox="1">
            <a:spLocks noChangeArrowheads="1"/>
          </p:cNvSpPr>
          <p:nvPr/>
        </p:nvSpPr>
        <p:spPr bwMode="auto">
          <a:xfrm>
            <a:off x="11052686" y="529293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0" name="Rectangle 29">
            <a:extLst>
              <a:ext uri="{FF2B5EF4-FFF2-40B4-BE49-F238E27FC236}">
                <a16:creationId xmlns:a16="http://schemas.microsoft.com/office/drawing/2014/main" id="{5B047A1E-28DE-421D-AD15-7FC686E0DCB0}"/>
              </a:ext>
            </a:extLst>
          </p:cNvPr>
          <p:cNvSpPr/>
          <p:nvPr/>
        </p:nvSpPr>
        <p:spPr>
          <a:xfrm>
            <a:off x="9812162" y="5655532"/>
            <a:ext cx="745068" cy="599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AutoShape 11">
            <a:hlinkClick r:id="" action="ppaction://noaction" highlightClick="1"/>
            <a:extLst>
              <a:ext uri="{FF2B5EF4-FFF2-40B4-BE49-F238E27FC236}">
                <a16:creationId xmlns:a16="http://schemas.microsoft.com/office/drawing/2014/main" id="{D8EE1B37-38BB-4B20-8F60-7F71B66BD067}"/>
              </a:ext>
            </a:extLst>
          </p:cNvPr>
          <p:cNvSpPr>
            <a:spLocks noChangeArrowheads="1"/>
          </p:cNvSpPr>
          <p:nvPr/>
        </p:nvSpPr>
        <p:spPr bwMode="auto">
          <a:xfrm>
            <a:off x="9875007" y="5771561"/>
            <a:ext cx="1058732" cy="299266"/>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graphicFrame>
        <p:nvGraphicFramePr>
          <p:cNvPr id="34" name="Table 33">
            <a:extLst>
              <a:ext uri="{FF2B5EF4-FFF2-40B4-BE49-F238E27FC236}">
                <a16:creationId xmlns:a16="http://schemas.microsoft.com/office/drawing/2014/main" id="{F4C6AE1D-CCA9-4A1C-8703-D491F21B3311}"/>
              </a:ext>
            </a:extLst>
          </p:cNvPr>
          <p:cNvGraphicFramePr>
            <a:graphicFrameLocks noGrp="1"/>
          </p:cNvGraphicFramePr>
          <p:nvPr/>
        </p:nvGraphicFramePr>
        <p:xfrm>
          <a:off x="342912" y="2275488"/>
          <a:ext cx="4616783" cy="3293838"/>
        </p:xfrm>
        <a:graphic>
          <a:graphicData uri="http://schemas.openxmlformats.org/drawingml/2006/table">
            <a:tbl>
              <a:tblPr firstRow="1" bandRow="1">
                <a:tableStyleId>{5940675A-B579-460E-94D1-54222C63F5DA}</a:tableStyleId>
              </a:tblPr>
              <a:tblGrid>
                <a:gridCol w="688185">
                  <a:extLst>
                    <a:ext uri="{9D8B030D-6E8A-4147-A177-3AD203B41FA5}">
                      <a16:colId xmlns:a16="http://schemas.microsoft.com/office/drawing/2014/main" val="2227752998"/>
                    </a:ext>
                  </a:extLst>
                </a:gridCol>
                <a:gridCol w="3928598">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algn="l"/>
                      <a:r>
                        <a:rPr lang="en-GB" sz="2600" b="0" u="none" dirty="0" err="1">
                          <a:solidFill>
                            <a:schemeClr val="accent5">
                              <a:lumMod val="50000"/>
                            </a:schemeClr>
                          </a:solidFill>
                        </a:rPr>
                        <a:t>athlète</a:t>
                      </a:r>
                      <a:endParaRPr lang="en-GB" sz="2600" b="0" dirty="0">
                        <a:solidFill>
                          <a:schemeClr val="accent5">
                            <a:lumMod val="50000"/>
                          </a:schemeClr>
                        </a:solidFill>
                      </a:endParaRP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u="none" dirty="0" err="1">
                          <a:solidFill>
                            <a:schemeClr val="accent5">
                              <a:lumMod val="50000"/>
                            </a:schemeClr>
                          </a:solidFill>
                        </a:rPr>
                        <a:t>mammouth</a:t>
                      </a:r>
                      <a:r>
                        <a:rPr lang="en-GB" sz="2600" dirty="0">
                          <a:solidFill>
                            <a:schemeClr val="accent5">
                              <a:lumMod val="50000"/>
                            </a:schemeClr>
                          </a:solidFill>
                        </a:rPr>
                        <a:t>         </a:t>
                      </a:r>
                      <a:endParaRPr lang="en-GB" sz="2200" dirty="0">
                        <a:solidFill>
                          <a:schemeClr val="accent5">
                            <a:lumMod val="50000"/>
                          </a:schemeClr>
                        </a:solidFill>
                      </a:endParaRPr>
                    </a:p>
                  </a:txBody>
                  <a:tcPr/>
                </a:tc>
                <a:extLst>
                  <a:ext uri="{0D108BD9-81ED-4DB2-BD59-A6C34878D82A}">
                    <a16:rowId xmlns:a16="http://schemas.microsoft.com/office/drawing/2014/main" val="936896680"/>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é</a:t>
                      </a:r>
                      <a:r>
                        <a:rPr lang="en-GB" sz="2600" b="0" dirty="0" err="1">
                          <a:solidFill>
                            <a:schemeClr val="accent5">
                              <a:lumMod val="50000"/>
                            </a:schemeClr>
                          </a:solidFill>
                        </a:rPr>
                        <a:t>th</a:t>
                      </a:r>
                      <a:r>
                        <a:rPr lang="en-GB" sz="2600" dirty="0" err="1">
                          <a:solidFill>
                            <a:schemeClr val="accent5">
                              <a:lumMod val="50000"/>
                            </a:schemeClr>
                          </a:solidFill>
                        </a:rPr>
                        <a:t>ique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[ethic]</a:t>
                      </a:r>
                      <a:endParaRPr lang="en-GB" sz="2600" b="1" u="none" dirty="0">
                        <a:solidFill>
                          <a:schemeClr val="accent5">
                            <a:lumMod val="50000"/>
                          </a:schemeClr>
                        </a:solidFill>
                      </a:endParaRPr>
                    </a:p>
                  </a:txBody>
                  <a:tcPr/>
                </a:tc>
                <a:extLst>
                  <a:ext uri="{0D108BD9-81ED-4DB2-BD59-A6C34878D82A}">
                    <a16:rowId xmlns:a16="http://schemas.microsoft.com/office/drawing/2014/main" val="2346498914"/>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5">
                              <a:lumMod val="50000"/>
                            </a:schemeClr>
                          </a:solidFill>
                        </a:rPr>
                        <a:t>menthe</a:t>
                      </a:r>
                      <a:endParaRPr lang="en-GB" sz="2600" dirty="0">
                        <a:solidFill>
                          <a:schemeClr val="accent5">
                            <a:lumMod val="50000"/>
                          </a:schemeClr>
                        </a:solidFill>
                      </a:endParaRPr>
                    </a:p>
                  </a:txBody>
                  <a:tcPr/>
                </a:tc>
                <a:extLst>
                  <a:ext uri="{0D108BD9-81ED-4DB2-BD59-A6C34878D82A}">
                    <a16:rowId xmlns:a16="http://schemas.microsoft.com/office/drawing/2014/main" val="2132613832"/>
                  </a:ext>
                </a:extLst>
              </a:tr>
              <a:tr h="548973">
                <a:tc>
                  <a:txBody>
                    <a:bodyPr/>
                    <a:lstStyle/>
                    <a:p>
                      <a:endParaRPr lang="en-GB"/>
                    </a:p>
                  </a:txBody>
                  <a:tcPr/>
                </a:tc>
                <a:tc>
                  <a:txBody>
                    <a:bodyPr/>
                    <a:lstStyle/>
                    <a:p>
                      <a:pPr algn="l"/>
                      <a:r>
                        <a:rPr lang="en-GB" sz="2600" b="0" dirty="0">
                          <a:solidFill>
                            <a:schemeClr val="accent5">
                              <a:lumMod val="50000"/>
                            </a:schemeClr>
                          </a:solidFill>
                        </a:rPr>
                        <a:t>thon</a:t>
                      </a: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5">
                              <a:lumMod val="50000"/>
                            </a:schemeClr>
                          </a:solidFill>
                        </a:rPr>
                        <a:t>mara</a:t>
                      </a:r>
                      <a:r>
                        <a:rPr lang="en-GB" sz="2600" b="0" dirty="0">
                          <a:solidFill>
                            <a:schemeClr val="accent5">
                              <a:lumMod val="50000"/>
                            </a:schemeClr>
                          </a:solidFill>
                        </a:rPr>
                        <a:t>th</a:t>
                      </a:r>
                      <a:r>
                        <a:rPr lang="en-GB" sz="2600" dirty="0">
                          <a:solidFill>
                            <a:schemeClr val="accent5">
                              <a:lumMod val="50000"/>
                            </a:schemeClr>
                          </a:solidFill>
                        </a:rPr>
                        <a:t>on      </a:t>
                      </a:r>
                      <a:r>
                        <a:rPr lang="en-GB" sz="2200" dirty="0">
                          <a:solidFill>
                            <a:schemeClr val="accent5">
                              <a:lumMod val="50000"/>
                            </a:schemeClr>
                          </a:solidFill>
                        </a:rPr>
                        <a:t>[marathon]</a:t>
                      </a:r>
                    </a:p>
                  </a:txBody>
                  <a:tcPr/>
                </a:tc>
                <a:extLst>
                  <a:ext uri="{0D108BD9-81ED-4DB2-BD59-A6C34878D82A}">
                    <a16:rowId xmlns:a16="http://schemas.microsoft.com/office/drawing/2014/main" val="685166923"/>
                  </a:ext>
                </a:extLst>
              </a:tr>
            </a:tbl>
          </a:graphicData>
        </a:graphic>
      </p:graphicFrame>
      <p:graphicFrame>
        <p:nvGraphicFramePr>
          <p:cNvPr id="35" name="Table 34">
            <a:extLst>
              <a:ext uri="{FF2B5EF4-FFF2-40B4-BE49-F238E27FC236}">
                <a16:creationId xmlns:a16="http://schemas.microsoft.com/office/drawing/2014/main" id="{EA93F928-2AEF-4435-AE2F-97F5E08A226C}"/>
              </a:ext>
            </a:extLst>
          </p:cNvPr>
          <p:cNvGraphicFramePr>
            <a:graphicFrameLocks noGrp="1"/>
          </p:cNvGraphicFramePr>
          <p:nvPr/>
        </p:nvGraphicFramePr>
        <p:xfrm>
          <a:off x="5121665" y="2269366"/>
          <a:ext cx="4826439" cy="3293838"/>
        </p:xfrm>
        <a:graphic>
          <a:graphicData uri="http://schemas.openxmlformats.org/drawingml/2006/table">
            <a:tbl>
              <a:tblPr firstRow="1" bandRow="1">
                <a:tableStyleId>{5940675A-B579-460E-94D1-54222C63F5DA}</a:tableStyleId>
              </a:tblPr>
              <a:tblGrid>
                <a:gridCol w="719436">
                  <a:extLst>
                    <a:ext uri="{9D8B030D-6E8A-4147-A177-3AD203B41FA5}">
                      <a16:colId xmlns:a16="http://schemas.microsoft.com/office/drawing/2014/main" val="2227752998"/>
                    </a:ext>
                  </a:extLst>
                </a:gridCol>
                <a:gridCol w="4107003">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au</a:t>
                      </a:r>
                      <a:r>
                        <a:rPr lang="en-GB" sz="2600" b="0" dirty="0" err="1">
                          <a:solidFill>
                            <a:schemeClr val="accent5">
                              <a:lumMod val="50000"/>
                            </a:schemeClr>
                          </a:solidFill>
                        </a:rPr>
                        <a:t>th</a:t>
                      </a:r>
                      <a:r>
                        <a:rPr lang="en-GB" sz="2600" dirty="0" err="1">
                          <a:solidFill>
                            <a:schemeClr val="accent5">
                              <a:lumMod val="50000"/>
                            </a:schemeClr>
                          </a:solidFill>
                        </a:rPr>
                        <a:t>entique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[authentic]</a:t>
                      </a:r>
                      <a:endParaRPr lang="en-GB" sz="2600" dirty="0">
                        <a:solidFill>
                          <a:schemeClr val="accent5">
                            <a:lumMod val="50000"/>
                          </a:schemeClr>
                        </a:solidFill>
                      </a:endParaRP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err="1">
                          <a:solidFill>
                            <a:schemeClr val="accent5">
                              <a:lumMod val="50000"/>
                            </a:schemeClr>
                          </a:solidFill>
                        </a:rPr>
                        <a:t>théorie</a:t>
                      </a:r>
                      <a:endParaRPr lang="en-GB" sz="2600" b="0" dirty="0">
                        <a:solidFill>
                          <a:schemeClr val="accent5">
                            <a:lumMod val="50000"/>
                          </a:schemeClr>
                        </a:solidFill>
                      </a:endParaRPr>
                    </a:p>
                  </a:txBody>
                  <a:tcPr/>
                </a:tc>
                <a:extLst>
                  <a:ext uri="{0D108BD9-81ED-4DB2-BD59-A6C34878D82A}">
                    <a16:rowId xmlns:a16="http://schemas.microsoft.com/office/drawing/2014/main" val="936896680"/>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télépa</a:t>
                      </a:r>
                      <a:r>
                        <a:rPr lang="en-GB" sz="2600" b="0" dirty="0" err="1">
                          <a:solidFill>
                            <a:schemeClr val="accent5">
                              <a:lumMod val="50000"/>
                            </a:schemeClr>
                          </a:solidFill>
                        </a:rPr>
                        <a:t>th</a:t>
                      </a:r>
                      <a:r>
                        <a:rPr lang="en-GB" sz="2600" dirty="0" err="1">
                          <a:solidFill>
                            <a:schemeClr val="accent5">
                              <a:lumMod val="50000"/>
                            </a:schemeClr>
                          </a:solidFill>
                        </a:rPr>
                        <a:t>ie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[telepathy]</a:t>
                      </a:r>
                      <a:endParaRPr lang="en-GB" sz="2600" dirty="0">
                        <a:solidFill>
                          <a:schemeClr val="accent5">
                            <a:lumMod val="50000"/>
                          </a:schemeClr>
                        </a:solidFill>
                      </a:endParaRPr>
                    </a:p>
                  </a:txBody>
                  <a:tcPr/>
                </a:tc>
                <a:extLst>
                  <a:ext uri="{0D108BD9-81ED-4DB2-BD59-A6C34878D82A}">
                    <a16:rowId xmlns:a16="http://schemas.microsoft.com/office/drawing/2014/main" val="2346498914"/>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err="1">
                          <a:solidFill>
                            <a:schemeClr val="accent5">
                              <a:lumMod val="50000"/>
                            </a:schemeClr>
                          </a:solidFill>
                        </a:rPr>
                        <a:t>catholique</a:t>
                      </a:r>
                      <a:endParaRPr lang="en-GB" sz="2200" dirty="0">
                        <a:solidFill>
                          <a:schemeClr val="accent5">
                            <a:lumMod val="50000"/>
                          </a:schemeClr>
                        </a:solidFill>
                      </a:endParaRPr>
                    </a:p>
                  </a:txBody>
                  <a:tcPr/>
                </a:tc>
                <a:extLst>
                  <a:ext uri="{0D108BD9-81ED-4DB2-BD59-A6C34878D82A}">
                    <a16:rowId xmlns:a16="http://schemas.microsoft.com/office/drawing/2014/main" val="2132613832"/>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rPr>
                        <a:t>en</a:t>
                      </a:r>
                      <a:r>
                        <a:rPr lang="en-GB" sz="2600" b="0" dirty="0" err="1">
                          <a:solidFill>
                            <a:schemeClr val="accent5">
                              <a:lumMod val="50000"/>
                            </a:schemeClr>
                          </a:solidFill>
                        </a:rPr>
                        <a:t>th</a:t>
                      </a:r>
                      <a:r>
                        <a:rPr lang="en-GB" sz="2600" dirty="0" err="1">
                          <a:solidFill>
                            <a:schemeClr val="accent5">
                              <a:lumMod val="50000"/>
                            </a:schemeClr>
                          </a:solidFill>
                        </a:rPr>
                        <a:t>ousiaste</a:t>
                      </a:r>
                      <a:r>
                        <a:rPr lang="en-GB" sz="2600" dirty="0">
                          <a:solidFill>
                            <a:schemeClr val="accent5">
                              <a:lumMod val="50000"/>
                            </a:schemeClr>
                          </a:solidFill>
                        </a:rPr>
                        <a:t> </a:t>
                      </a:r>
                      <a:r>
                        <a:rPr kumimoji="0" lang="en-GB" sz="2200" b="0" i="0" u="none" strike="noStrike" kern="1200" cap="none" spc="0" normalizeH="0" baseline="0" noProof="0" dirty="0">
                          <a:ln>
                            <a:noFill/>
                          </a:ln>
                          <a:solidFill>
                            <a:srgbClr val="4472C4">
                              <a:lumMod val="50000"/>
                            </a:srgbClr>
                          </a:solidFill>
                          <a:effectLst/>
                          <a:uLnTx/>
                          <a:uFillTx/>
                          <a:latin typeface="+mn-lt"/>
                          <a:ea typeface="+mn-ea"/>
                          <a:cs typeface="+mn-cs"/>
                        </a:rPr>
                        <a:t>[enthusiastic]</a:t>
                      </a:r>
                      <a:endParaRPr lang="en-GB" sz="2600" b="1" dirty="0">
                        <a:solidFill>
                          <a:schemeClr val="accent5">
                            <a:lumMod val="50000"/>
                          </a:schemeClr>
                        </a:solidFill>
                      </a:endParaRP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5">
                              <a:lumMod val="50000"/>
                            </a:schemeClr>
                          </a:solidFill>
                        </a:rPr>
                        <a:t>Mathieu</a:t>
                      </a:r>
                      <a:endParaRPr lang="en-GB" sz="2600" b="1" dirty="0">
                        <a:solidFill>
                          <a:schemeClr val="accent5">
                            <a:lumMod val="50000"/>
                          </a:schemeClr>
                        </a:solidFill>
                      </a:endParaRPr>
                    </a:p>
                  </a:txBody>
                  <a:tcPr/>
                </a:tc>
                <a:extLst>
                  <a:ext uri="{0D108BD9-81ED-4DB2-BD59-A6C34878D82A}">
                    <a16:rowId xmlns:a16="http://schemas.microsoft.com/office/drawing/2014/main" val="685166923"/>
                  </a:ext>
                </a:extLst>
              </a:tr>
            </a:tbl>
          </a:graphicData>
        </a:graphic>
      </p:graphicFrame>
      <p:pic>
        <p:nvPicPr>
          <p:cNvPr id="36" name="Picture 6" descr="Runner, Run, Running, Woman Runner, Athlete, Sport">
            <a:extLst>
              <a:ext uri="{FF2B5EF4-FFF2-40B4-BE49-F238E27FC236}">
                <a16:creationId xmlns:a16="http://schemas.microsoft.com/office/drawing/2014/main" id="{64B35683-D5B3-4670-B016-51DE6237F6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8003" y="2335541"/>
            <a:ext cx="361548" cy="41717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Free Herbal Leaf Cliparts, Download Free Clip Art, Free Clip Art ...">
            <a:extLst>
              <a:ext uri="{FF2B5EF4-FFF2-40B4-BE49-F238E27FC236}">
                <a16:creationId xmlns:a16="http://schemas.microsoft.com/office/drawing/2014/main" id="{A25810E0-5E21-48A7-A9CD-A79EECF76BAD}"/>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7774" y="3908487"/>
            <a:ext cx="388245" cy="60393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tuna cartoon png - Clip Art Library">
            <a:extLst>
              <a:ext uri="{FF2B5EF4-FFF2-40B4-BE49-F238E27FC236}">
                <a16:creationId xmlns:a16="http://schemas.microsoft.com/office/drawing/2014/main" id="{951673FB-FC80-4ADF-964B-C2D8C492FC72}"/>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6486" y="4402665"/>
            <a:ext cx="477162" cy="74767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Cartoon Mammoth Clip Art">
            <a:extLst>
              <a:ext uri="{FF2B5EF4-FFF2-40B4-BE49-F238E27FC236}">
                <a16:creationId xmlns:a16="http://schemas.microsoft.com/office/drawing/2014/main" id="{C5BC2695-E465-4A7F-AE81-0BA10BE3EB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74587" y="2825491"/>
            <a:ext cx="685108" cy="57935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2" descr="Einstein, Theory Of Relativity, Math, Physics, Science">
            <a:extLst>
              <a:ext uri="{FF2B5EF4-FFF2-40B4-BE49-F238E27FC236}">
                <a16:creationId xmlns:a16="http://schemas.microsoft.com/office/drawing/2014/main" id="{7EBA6129-F996-4BD7-9321-5D693C47BE1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93990" y="2857913"/>
            <a:ext cx="783746" cy="39187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Pope Clip Art">
            <a:extLst>
              <a:ext uri="{FF2B5EF4-FFF2-40B4-BE49-F238E27FC236}">
                <a16:creationId xmlns:a16="http://schemas.microsoft.com/office/drawing/2014/main" id="{EF71795A-F1A1-4F40-A8AC-A2F6EA09D50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68171" y="3908487"/>
            <a:ext cx="604052" cy="64766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Happy Boy Cartoon Clip Art">
            <a:extLst>
              <a:ext uri="{FF2B5EF4-FFF2-40B4-BE49-F238E27FC236}">
                <a16:creationId xmlns:a16="http://schemas.microsoft.com/office/drawing/2014/main" id="{20AF1429-F12B-4B4F-B082-56FA4B634C9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30035" y="5057683"/>
            <a:ext cx="405740" cy="467073"/>
          </a:xfrm>
          <a:prstGeom prst="rect">
            <a:avLst/>
          </a:prstGeom>
          <a:noFill/>
          <a:extLst>
            <a:ext uri="{909E8E84-426E-40DD-AFC4-6F175D3DCCD1}">
              <a14:hiddenFill xmlns:a14="http://schemas.microsoft.com/office/drawing/2010/main">
                <a:solidFill>
                  <a:srgbClr val="FFFFFF"/>
                </a:solidFill>
              </a14:hiddenFill>
            </a:ext>
          </a:extLst>
        </p:spPr>
      </p:pic>
      <p:sp>
        <p:nvSpPr>
          <p:cNvPr id="79" name="Action Button: Sound 78">
            <a:hlinkClick r:id="" action="ppaction://noaction" highlightClick="1">
              <a:snd r:embed="rId11" name="athlete.wav"/>
            </a:hlinkClick>
            <a:extLst>
              <a:ext uri="{FF2B5EF4-FFF2-40B4-BE49-F238E27FC236}">
                <a16:creationId xmlns:a16="http://schemas.microsoft.com/office/drawing/2014/main" id="{842FEA17-A1E0-40D7-BEEB-1B4CD61B7DF6}"/>
              </a:ext>
            </a:extLst>
          </p:cNvPr>
          <p:cNvSpPr/>
          <p:nvPr/>
        </p:nvSpPr>
        <p:spPr>
          <a:xfrm>
            <a:off x="485976" y="237878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1" name="Action Button: Sound 80">
            <a:hlinkClick r:id="" action="ppaction://noaction" highlightClick="1">
              <a:snd r:embed="rId12" name="mammouth.wav"/>
            </a:hlinkClick>
            <a:extLst>
              <a:ext uri="{FF2B5EF4-FFF2-40B4-BE49-F238E27FC236}">
                <a16:creationId xmlns:a16="http://schemas.microsoft.com/office/drawing/2014/main" id="{7B470B75-5303-4289-B1FD-B439247858CD}"/>
              </a:ext>
            </a:extLst>
          </p:cNvPr>
          <p:cNvSpPr/>
          <p:nvPr/>
        </p:nvSpPr>
        <p:spPr>
          <a:xfrm>
            <a:off x="486579" y="2929335"/>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Action Button: Sound 82">
            <a:hlinkClick r:id="" action="ppaction://noaction" highlightClick="1">
              <a:snd r:embed="rId13" name="ethique.wav"/>
            </a:hlinkClick>
            <a:extLst>
              <a:ext uri="{FF2B5EF4-FFF2-40B4-BE49-F238E27FC236}">
                <a16:creationId xmlns:a16="http://schemas.microsoft.com/office/drawing/2014/main" id="{33B7E2E7-CB47-481A-8FCF-6E39AF0A0AD3}"/>
              </a:ext>
            </a:extLst>
          </p:cNvPr>
          <p:cNvSpPr/>
          <p:nvPr/>
        </p:nvSpPr>
        <p:spPr>
          <a:xfrm>
            <a:off x="487180" y="347989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5" name="Action Button: Sound 84">
            <a:hlinkClick r:id="" action="ppaction://noaction" highlightClick="1">
              <a:snd r:embed="rId14" name="menthe.wav"/>
            </a:hlinkClick>
            <a:extLst>
              <a:ext uri="{FF2B5EF4-FFF2-40B4-BE49-F238E27FC236}">
                <a16:creationId xmlns:a16="http://schemas.microsoft.com/office/drawing/2014/main" id="{E8C7492F-33AB-4CA6-8EE3-AD3D561F2613}"/>
              </a:ext>
            </a:extLst>
          </p:cNvPr>
          <p:cNvSpPr/>
          <p:nvPr/>
        </p:nvSpPr>
        <p:spPr>
          <a:xfrm>
            <a:off x="484167" y="4030445"/>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Action Button: Sound 86">
            <a:hlinkClick r:id="" action="ppaction://noaction" highlightClick="1">
              <a:snd r:embed="rId15" name="thon.wav"/>
            </a:hlinkClick>
            <a:extLst>
              <a:ext uri="{FF2B5EF4-FFF2-40B4-BE49-F238E27FC236}">
                <a16:creationId xmlns:a16="http://schemas.microsoft.com/office/drawing/2014/main" id="{81A206A8-E6E0-424A-B875-F44673DCBB63}"/>
              </a:ext>
            </a:extLst>
          </p:cNvPr>
          <p:cNvSpPr/>
          <p:nvPr/>
        </p:nvSpPr>
        <p:spPr>
          <a:xfrm>
            <a:off x="484770" y="458100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9" name="Action Button: Sound 88">
            <a:hlinkClick r:id="" action="ppaction://noaction" highlightClick="1">
              <a:snd r:embed="rId16" name="marathon.wav"/>
            </a:hlinkClick>
            <a:extLst>
              <a:ext uri="{FF2B5EF4-FFF2-40B4-BE49-F238E27FC236}">
                <a16:creationId xmlns:a16="http://schemas.microsoft.com/office/drawing/2014/main" id="{2C69C529-D38A-45F7-BBFA-74C6A4CF8826}"/>
              </a:ext>
            </a:extLst>
          </p:cNvPr>
          <p:cNvSpPr/>
          <p:nvPr/>
        </p:nvSpPr>
        <p:spPr>
          <a:xfrm>
            <a:off x="485373" y="5131555"/>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1" name="Action Button: Sound 90">
            <a:hlinkClick r:id="" action="ppaction://noaction" highlightClick="1">
              <a:snd r:embed="rId17" name="telepathie.wav"/>
            </a:hlinkClick>
            <a:extLst>
              <a:ext uri="{FF2B5EF4-FFF2-40B4-BE49-F238E27FC236}">
                <a16:creationId xmlns:a16="http://schemas.microsoft.com/office/drawing/2014/main" id="{21E97450-E3E6-4BD3-9494-4784225BDE8B}"/>
              </a:ext>
            </a:extLst>
          </p:cNvPr>
          <p:cNvSpPr/>
          <p:nvPr/>
        </p:nvSpPr>
        <p:spPr>
          <a:xfrm>
            <a:off x="5280368" y="3479890"/>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Action Button: Sound 92">
            <a:hlinkClick r:id="" action="ppaction://noaction" highlightClick="1">
              <a:snd r:embed="rId18" name="authentique.wav"/>
            </a:hlinkClick>
            <a:extLst>
              <a:ext uri="{FF2B5EF4-FFF2-40B4-BE49-F238E27FC236}">
                <a16:creationId xmlns:a16="http://schemas.microsoft.com/office/drawing/2014/main" id="{9F6F0DA1-054F-4E0E-8C46-85C757B4A1C8}"/>
              </a:ext>
            </a:extLst>
          </p:cNvPr>
          <p:cNvSpPr/>
          <p:nvPr/>
        </p:nvSpPr>
        <p:spPr>
          <a:xfrm>
            <a:off x="5277556" y="2372659"/>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5" name="Action Button: Sound 94">
            <a:hlinkClick r:id="" action="ppaction://noaction" highlightClick="1">
              <a:snd r:embed="rId19" name="theorie.wav"/>
            </a:hlinkClick>
            <a:extLst>
              <a:ext uri="{FF2B5EF4-FFF2-40B4-BE49-F238E27FC236}">
                <a16:creationId xmlns:a16="http://schemas.microsoft.com/office/drawing/2014/main" id="{6C7241F1-91EF-4DD2-938B-09227E5084AE}"/>
              </a:ext>
            </a:extLst>
          </p:cNvPr>
          <p:cNvSpPr/>
          <p:nvPr/>
        </p:nvSpPr>
        <p:spPr>
          <a:xfrm>
            <a:off x="5278961" y="2923214"/>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7" name="Action Button: Sound 96">
            <a:hlinkClick r:id="" action="ppaction://noaction" highlightClick="1">
              <a:snd r:embed="rId20" name="catholique.wav"/>
            </a:hlinkClick>
            <a:extLst>
              <a:ext uri="{FF2B5EF4-FFF2-40B4-BE49-F238E27FC236}">
                <a16:creationId xmlns:a16="http://schemas.microsoft.com/office/drawing/2014/main" id="{46F56ECB-8741-4368-8FCF-0BA646AE4455}"/>
              </a:ext>
            </a:extLst>
          </p:cNvPr>
          <p:cNvSpPr/>
          <p:nvPr/>
        </p:nvSpPr>
        <p:spPr>
          <a:xfrm>
            <a:off x="5273341" y="4024324"/>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Action Button: Sound 98">
            <a:hlinkClick r:id="" action="ppaction://noaction" highlightClick="1">
              <a:snd r:embed="rId21" name="enthousiaste.wav"/>
            </a:hlinkClick>
            <a:extLst>
              <a:ext uri="{FF2B5EF4-FFF2-40B4-BE49-F238E27FC236}">
                <a16:creationId xmlns:a16="http://schemas.microsoft.com/office/drawing/2014/main" id="{14026453-18B9-485C-8DBE-9201B793FEED}"/>
              </a:ext>
            </a:extLst>
          </p:cNvPr>
          <p:cNvSpPr/>
          <p:nvPr/>
        </p:nvSpPr>
        <p:spPr>
          <a:xfrm>
            <a:off x="5274746" y="4574879"/>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Action Button: Sound 100">
            <a:hlinkClick r:id="" action="ppaction://noaction" highlightClick="1">
              <a:snd r:embed="rId22" name="mathieu.wav"/>
            </a:hlinkClick>
            <a:extLst>
              <a:ext uri="{FF2B5EF4-FFF2-40B4-BE49-F238E27FC236}">
                <a16:creationId xmlns:a16="http://schemas.microsoft.com/office/drawing/2014/main" id="{770F3AE2-7ECD-4F0E-828C-8D1DBD1D4BFA}"/>
              </a:ext>
            </a:extLst>
          </p:cNvPr>
          <p:cNvSpPr/>
          <p:nvPr/>
        </p:nvSpPr>
        <p:spPr>
          <a:xfrm>
            <a:off x="5276151" y="5125434"/>
            <a:ext cx="363894" cy="326572"/>
          </a:xfrm>
          <a:prstGeom prst="actionButtonSound">
            <a:avLst/>
          </a:prstGeom>
          <a:solidFill>
            <a:schemeClr val="accent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4173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23"/>
                                        </p:tgtEl>
                                      </p:cBhvr>
                                    </p:animEffect>
                                    <p:set>
                                      <p:cBhvr>
                                        <p:cTn id="7" dur="1" fill="hold">
                                          <p:stCondLst>
                                            <p:cond delay="29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3.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4873</TotalTime>
  <Words>6972</Words>
  <Application>Microsoft Macintosh PowerPoint</Application>
  <PresentationFormat>Widescreen</PresentationFormat>
  <Paragraphs>986</Paragraphs>
  <Slides>49</Slides>
  <Notes>49</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49</vt:i4>
      </vt:variant>
    </vt:vector>
  </HeadingPairs>
  <TitlesOfParts>
    <vt:vector size="60" baseType="lpstr">
      <vt:lpstr>Arial</vt:lpstr>
      <vt:lpstr>Arial</vt:lpstr>
      <vt:lpstr>Calibri</vt:lpstr>
      <vt:lpstr>Calibri Light</vt:lpstr>
      <vt:lpstr>Century Gothic</vt:lpstr>
      <vt:lpstr>Tw Cen MT</vt:lpstr>
      <vt:lpstr>Office Theme</vt:lpstr>
      <vt:lpstr>1_Office Theme</vt:lpstr>
      <vt:lpstr>NCELP Theme</vt:lpstr>
      <vt:lpstr>3_Office Theme</vt:lpstr>
      <vt:lpstr>5_Office Theme</vt:lpstr>
      <vt:lpstr>Talking about parts and wholes </vt:lpstr>
      <vt:lpstr>th</vt:lpstr>
      <vt:lpstr>th</vt:lpstr>
      <vt:lpstr>th</vt:lpstr>
      <vt:lpstr>th</vt:lpstr>
      <vt:lpstr>th</vt:lpstr>
      <vt:lpstr>th</vt:lpstr>
      <vt:lpstr>Comment dit-on… ?</vt:lpstr>
      <vt:lpstr>Comment dit-on… ?</vt:lpstr>
      <vt:lpstr>Comment dit-on… ?</vt:lpstr>
      <vt:lpstr>Vocabulaire</vt:lpstr>
      <vt:lpstr>Vocabulaire</vt:lpstr>
      <vt:lpstr>L’euro</vt:lpstr>
      <vt:lpstr>acheter</vt:lpstr>
      <vt:lpstr>acheter</vt:lpstr>
      <vt:lpstr>achète</vt:lpstr>
      <vt:lpstr>achetons</vt:lpstr>
      <vt:lpstr>acheter</vt:lpstr>
      <vt:lpstr>achète</vt:lpstr>
      <vt:lpstr>achetons</vt:lpstr>
      <vt:lpstr>acheter</vt:lpstr>
      <vt:lpstr>The partitive article</vt:lpstr>
      <vt:lpstr>Il achète combien ?</vt:lpstr>
      <vt:lpstr>Qui a mangé quoi ?</vt:lpstr>
      <vt:lpstr>Ils demandent quoi ?</vt:lpstr>
      <vt:lpstr>Au marché (A)</vt:lpstr>
      <vt:lpstr>Au marché (B)</vt:lpstr>
      <vt:lpstr>Talking about parts and wholes </vt:lpstr>
      <vt:lpstr>Phonétique  </vt:lpstr>
      <vt:lpstr>Phonétique </vt:lpstr>
      <vt:lpstr>Vocabulaire</vt:lpstr>
      <vt:lpstr>Vocabulaire</vt:lpstr>
      <vt:lpstr>peser</vt:lpstr>
      <vt:lpstr>peser</vt:lpstr>
      <vt:lpstr>pèse</vt:lpstr>
      <vt:lpstr>pesons</vt:lpstr>
      <vt:lpstr>peser</vt:lpstr>
      <vt:lpstr>pèse</vt:lpstr>
      <vt:lpstr>pesons</vt:lpstr>
      <vt:lpstr>peser</vt:lpstr>
      <vt:lpstr>The partitive article</vt:lpstr>
      <vt:lpstr>Que fait Abdel ?</vt:lpstr>
      <vt:lpstr>Saying ‘which’ in French</vt:lpstr>
      <vt:lpstr>C’est quoi la question ?</vt:lpstr>
      <vt:lpstr>La catégorisation</vt:lpstr>
      <vt:lpstr>Vocabulaire</vt:lpstr>
      <vt:lpstr>Vocabulaire</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Distinguishing between parts and wholes</dc:title>
  <dc:creator>Kirsten Somerville</dc:creator>
  <cp:lastModifiedBy>Amber Dudley</cp:lastModifiedBy>
  <cp:revision>278</cp:revision>
  <dcterms:created xsi:type="dcterms:W3CDTF">2020-07-20T11:46:24Z</dcterms:created>
  <dcterms:modified xsi:type="dcterms:W3CDTF">2021-07-09T13:05:07Z</dcterms:modified>
</cp:coreProperties>
</file>