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1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07A4-7121-453B-AD3A-6CC1A7D4B18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6000C-BE69-4EBE-B2E7-4E2956A7D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9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9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72411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0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3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71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025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1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7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16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73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92562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4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7B7717-E659-D54E-B3D2-2FF33758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3" y="0"/>
            <a:ext cx="10515600" cy="572958"/>
          </a:xfrm>
        </p:spPr>
        <p:txBody>
          <a:bodyPr>
            <a:normAutofit/>
          </a:bodyPr>
          <a:lstStyle/>
          <a:p>
            <a:r>
              <a:rPr lang="en-GB" sz="1600" b="1" dirty="0"/>
              <a:t>German Y7 scheme of work overview</a:t>
            </a:r>
          </a:p>
        </p:txBody>
      </p:sp>
      <p:graphicFrame>
        <p:nvGraphicFramePr>
          <p:cNvPr id="5" name="Table 4" descr="showing the context, grammar, phonics and vocabularly covered in year 7 German terms 1.1 and 1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91869"/>
              </p:ext>
            </p:extLst>
          </p:nvPr>
        </p:nvGraphicFramePr>
        <p:xfrm>
          <a:off x="194733" y="572958"/>
          <a:ext cx="11802533" cy="573802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7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1.1</a:t>
                      </a: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Asking and stating where something is (location)</a:t>
                      </a: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Asking and stating what something is (existence)</a:t>
                      </a: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something is like (description)</a:t>
                      </a: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something is not, and is not like (negation)</a:t>
                      </a: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people have (possession)</a:t>
                      </a: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Asking and answering questions about what you have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Singular definite articles (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der, die, das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be, being -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SEIN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have, having –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HABEN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Singular indefinite articles (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eine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Using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keine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for negation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Using articles (definite and indefinite) after a verb (Row 2 / accusative)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Subject-verb inversion questions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Using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i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mein</a:t>
                      </a:r>
                      <a:r>
                        <a:rPr lang="en-GB" sz="100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front of a verb </a:t>
                      </a:r>
                      <a:b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(Row 1 / nominative)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Long and short ‘a’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Long and short ‘e’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‘z’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‘w’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SSC: a, e, 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ei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z, w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‘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Learning what it means to know a word from recognition, to pronunciation, spelling and using the word in a sentence.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High-frequency vocabulary relevant to given context.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Mixed word class vocabulary sets (average 10 words per week) on QUIZLET</a:t>
                      </a:r>
                      <a:r>
                        <a:rPr lang="en-GB" sz="100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for each week of the Y7 course.</a:t>
                      </a: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1.2</a:t>
                      </a: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people do (in school and at home)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Asking and answering questions about activities (at home)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Narrating a simple plot/story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one or many (Christmas)</a:t>
                      </a:r>
                    </a:p>
                    <a:p>
                      <a:pPr marL="27305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Weak verbs 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(1</a:t>
                      </a:r>
                      <a:r>
                        <a:rPr lang="en-GB" sz="100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00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00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persons singular)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Question words: </a:t>
                      </a:r>
                      <a:r>
                        <a:rPr lang="en-GB" sz="1000" b="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wo, was, </a:t>
                      </a:r>
                      <a:r>
                        <a:rPr lang="en-GB" sz="1000" b="0" i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wie</a:t>
                      </a:r>
                      <a:r>
                        <a:rPr lang="en-GB" sz="1000" b="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0" i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wer</a:t>
                      </a:r>
                      <a:endParaRPr lang="en-GB" sz="1000" b="0" i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Negation with</a:t>
                      </a:r>
                      <a:r>
                        <a:rPr lang="en-GB" sz="1000" b="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nicht</a:t>
                      </a:r>
                      <a:r>
                        <a:rPr lang="en-GB" sz="1000" b="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 verb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noun rules (umlaut+-e, no change, +e/+</a:t>
                      </a:r>
                      <a:r>
                        <a:rPr lang="en-GB" sz="1000" b="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definite article (die)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plural)</a:t>
                      </a: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be, being -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SEIN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Long and short ‘o’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Long and short ‘</a:t>
                      </a:r>
                      <a:r>
                        <a:rPr lang="en-GB" sz="10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Hard and soft ‘</a:t>
                      </a:r>
                      <a:r>
                        <a:rPr lang="en-GB" sz="10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‘u’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‘ü’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‘ä’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Consolidation and extension of vocabulary relevant to the given contexts. 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a verb lexicon (weak verbs)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knowledge through work with a challenging text.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86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733" y="0"/>
            <a:ext cx="11731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1F4E79"/>
                </a:solidFill>
                <a:latin typeface="Century Gothic" panose="020B0502020202020204" pitchFamily="34" charset="0"/>
              </a:rPr>
              <a:t>Assessment</a:t>
            </a:r>
            <a:r>
              <a:rPr lang="en-GB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: </a:t>
            </a:r>
            <a:r>
              <a:rPr lang="en-GB" sz="12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Final week 1</a:t>
            </a:r>
            <a:r>
              <a:rPr lang="en-GB" sz="1200" baseline="300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st</a:t>
            </a:r>
            <a:r>
              <a:rPr lang="en-GB" sz="12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 half </a:t>
            </a:r>
            <a:r>
              <a:rPr lang="en-GB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Spring Term (Week </a:t>
            </a:r>
            <a:r>
              <a:rPr lang="en-GB" sz="12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2.1.6). </a:t>
            </a:r>
            <a:r>
              <a:rPr lang="en-GB" sz="1200" dirty="0">
                <a:solidFill>
                  <a:srgbClr val="1F4E79"/>
                </a:solidFill>
                <a:latin typeface="Century Gothic" panose="020B0502020202020204" pitchFamily="34" charset="0"/>
              </a:rPr>
              <a:t>Separate phonics, vocabulary and grammar assessments. Total assessment time: 35 minutes.</a:t>
            </a:r>
          </a:p>
        </p:txBody>
      </p:sp>
      <p:graphicFrame>
        <p:nvGraphicFramePr>
          <p:cNvPr id="3" name="Table 2" descr="showing the context, grammar, phonics and vocabularly covered in year 7 German terms 2.1 and 2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96306"/>
              </p:ext>
            </p:extLst>
          </p:nvPr>
        </p:nvGraphicFramePr>
        <p:xfrm>
          <a:off x="194733" y="276999"/>
          <a:ext cx="11802533" cy="58819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3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00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1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2.1</a:t>
                      </a: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you and others have </a:t>
                      </a:r>
                      <a:b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(and what it is/they are like)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more than one, numbers</a:t>
                      </a: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Asking and stating your likes and dislikes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Asking for and giving views (on school life)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yourself, to and about someone else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447675" marR="0" lvl="2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have, having –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HABEN </a:t>
                      </a:r>
                      <a:b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singular, 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plural)</a:t>
                      </a:r>
                    </a:p>
                    <a:p>
                      <a:pPr marL="447675" marR="0" lvl="2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be, being –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SEIN </a:t>
                      </a:r>
                      <a:b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 and plural)</a:t>
                      </a:r>
                    </a:p>
                    <a:p>
                      <a:pPr marL="447675" marR="0" lvl="2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There is, there are –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10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gibt</a:t>
                      </a:r>
                      <a:endParaRPr lang="en-GB" sz="10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marR="0" lvl="2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find, finding –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FINDEN </a:t>
                      </a:r>
                      <a:b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Subject pronouns –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es </a:t>
                      </a: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(it) and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(they)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Question words: 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Wie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viele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?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Model verb </a:t>
                      </a: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– to like, liking -  </a:t>
                      </a:r>
                      <a:r>
                        <a:rPr lang="en-GB" sz="100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MÖGEN </a:t>
                      </a:r>
                      <a:br>
                        <a:rPr lang="en-GB" sz="100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Object pronouns –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ihn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es </a:t>
                      </a: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(it) and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(they)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‘ö’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</a:t>
                      </a:r>
                      <a:r>
                        <a:rPr lang="en-GB" sz="10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äu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</a:t>
                      </a:r>
                      <a:r>
                        <a:rPr lang="en-GB" sz="10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sch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’, ‘</a:t>
                      </a:r>
                      <a:r>
                        <a:rPr lang="en-GB" sz="10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s(start/middle) like z,  ss/ß/final-s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</a:t>
                      </a:r>
                      <a:r>
                        <a:rPr lang="en-GB" sz="10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er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 (stressed and unstressed)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Essential</a:t>
                      </a: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are revisited in new contexts (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SEIN, HABEN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en-GB" sz="10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Consolidation of question words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the verb lexicon (weak verbs – 1</a:t>
                      </a:r>
                      <a:r>
                        <a:rPr lang="en-GB" sz="100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00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00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persons singular and 1</a:t>
                      </a:r>
                      <a:r>
                        <a:rPr lang="en-GB" sz="100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plural)</a:t>
                      </a: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18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2.2</a:t>
                      </a: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we do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I and others can and cannot do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 lifestyles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life outside school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u="none" strike="noStrike" kern="1200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Narrating other people’s actions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Weak verbs </a:t>
                      </a:r>
                      <a:r>
                        <a:rPr lang="en-GB" sz="10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plural)</a:t>
                      </a:r>
                      <a:br>
                        <a:rPr lang="en-GB" sz="10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00" b="0" u="none" strike="noStrike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Model </a:t>
                      </a:r>
                      <a:r>
                        <a:rPr lang="en-GB" sz="100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verb </a:t>
                      </a: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– to be able to - </a:t>
                      </a:r>
                      <a:r>
                        <a:rPr lang="en-GB" sz="100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KÖNNEN </a:t>
                      </a:r>
                      <a:br>
                        <a:rPr lang="en-GB" sz="100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 + infinitive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1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Nicht</a:t>
                      </a:r>
                      <a:r>
                        <a:rPr lang="en-GB" sz="100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000" b="0" i="1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kein</a:t>
                      </a:r>
                      <a:r>
                        <a:rPr lang="en-GB" sz="1000" b="0" i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00" b="0" i="1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kein</a:t>
                      </a:r>
                      <a:r>
                        <a:rPr lang="en-GB" sz="1000" b="0" i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with plurals)</a:t>
                      </a:r>
                      <a:br>
                        <a:rPr lang="en-GB" sz="1000" b="0" i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Strong verbs 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i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Weak and strong verbs </a:t>
                      </a:r>
                      <a:b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(3</a:t>
                      </a:r>
                      <a:r>
                        <a:rPr lang="en-GB" sz="10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 and plural)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1" i="1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SSC ‘au’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‘r’ (consonantal and vocalic)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</a:t>
                      </a:r>
                      <a:r>
                        <a:rPr lang="en-GB" sz="10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eu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several SSC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Revisiting negation in new contexts</a:t>
                      </a:r>
                      <a:endParaRPr lang="en-GB" sz="10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the verb lexicon (Strong verbs)</a:t>
                      </a: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23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howing the context, grammar, phonics and vocabularly covered in year 7 German terms 3.1 and 3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6083"/>
              </p:ext>
            </p:extLst>
          </p:nvPr>
        </p:nvGraphicFramePr>
        <p:xfrm>
          <a:off x="194733" y="93137"/>
          <a:ext cx="11802533" cy="586579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3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00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5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3.1</a:t>
                      </a: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when you and others do things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Talking about movement into, and location in, places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Asking and answering questions (about family)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Describing one day in your </a:t>
                      </a:r>
                      <a:r>
                        <a:rPr lang="en-GB" sz="1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life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Saying what is where (in German-speaking countries)</a:t>
                      </a: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Word order 2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Verb-subject questions, with </a:t>
                      </a:r>
                      <a:r>
                        <a:rPr lang="en-GB" sz="1000" b="0" i="1" u="none" strike="noStrike" kern="1200" baseline="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wann</a:t>
                      </a:r>
                      <a:endParaRPr lang="en-GB" sz="1000" b="0" i="1" u="none" strike="noStrike" kern="1200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Prepositions</a:t>
                      </a:r>
                      <a:r>
                        <a:rPr lang="en-GB" sz="1000" b="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n-GB" sz="1000" b="0" i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auf</a:t>
                      </a:r>
                      <a:r>
                        <a:rPr lang="en-GB" sz="1000" b="0" i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000" b="0" i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Row 2/accusative and Row 3/dative)</a:t>
                      </a:r>
                      <a:endParaRPr lang="en-GB" sz="1000" b="0" i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Possessive adjectives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mein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dein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sein,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ihr</a:t>
                      </a:r>
                      <a: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GB" sz="1000" b="0" i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(Row 1/nominative)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Word Order 2 (with expressions of location</a:t>
                      </a:r>
                      <a:r>
                        <a:rPr lang="en-GB" sz="10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en-GB" sz="1000" b="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‘</a:t>
                      </a:r>
                      <a:r>
                        <a:rPr lang="en-GB" sz="1000" u="none" strike="noStrike" kern="1200" dirty="0" err="1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0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SSC ‘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st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Contrast ‘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ie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 and ‘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ei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Final ‘-d’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Final ‘-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ig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and grammar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a verb lexicon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4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3.2</a:t>
                      </a: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happens usually and what is happening now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Saying what people can/must/want to do to improve their lifestyle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Explaining</a:t>
                      </a:r>
                      <a:r>
                        <a:rPr lang="en-GB" sz="10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the rules of a game</a:t>
                      </a:r>
                      <a:endParaRPr lang="en-GB" sz="10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 </a:t>
                      </a: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usual activities with future summer</a:t>
                      </a: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plans</a:t>
                      </a: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going to places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Present tense revision - weak</a:t>
                      </a:r>
                      <a:r>
                        <a:rPr lang="en-GB" sz="10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strong verbs, revisit question-forming</a:t>
                      </a:r>
                      <a:endParaRPr lang="en-GB" sz="1000" b="0" u="none" strike="noStrike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1" u="none" strike="noStrike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Model verbs </a:t>
                      </a:r>
                      <a:r>
                        <a:rPr lang="en-GB" sz="10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– to be able to -  </a:t>
                      </a:r>
                      <a: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KÖNNEN, </a:t>
                      </a:r>
                      <a:b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have to – </a:t>
                      </a:r>
                      <a: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MÜSSEN, </a:t>
                      </a:r>
                      <a:r>
                        <a:rPr lang="en-GB" sz="1000" b="0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want to – </a:t>
                      </a:r>
                      <a: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WOLLEN </a:t>
                      </a:r>
                      <a:br>
                        <a:rPr lang="en-GB" sz="1000" b="1" u="none" strike="noStrike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00" b="0" u="none" strike="noStrike" baseline="30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 + </a:t>
                      </a:r>
                      <a:r>
                        <a:rPr lang="en-GB" sz="1000" b="0" i="1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man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0" u="none" strike="noStrike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Present 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tense (1</a:t>
                      </a:r>
                      <a:r>
                        <a:rPr lang="en-GB" sz="100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</a:t>
                      </a: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singular and plural) and time adverbials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Word order 2 (with expressions of time)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Compound nouns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zu</a:t>
                      </a: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vs </a:t>
                      </a:r>
                      <a:r>
                        <a:rPr lang="en-GB" sz="1000" b="0" i="1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nach</a:t>
                      </a: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(meaning ‘to’)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numbers 1-31, dates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SSC ‘j’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baseline="0" dirty="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baseline="0" dirty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</a:t>
                      </a:r>
                      <a:r>
                        <a:rPr lang="en-GB" sz="100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full range of SSC taught this year</a:t>
                      </a: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knowledge of word order (consolidating WO2, and learning WO3)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and grammar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1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4733" y="5958928"/>
            <a:ext cx="120678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1F4E79"/>
                </a:solidFill>
                <a:latin typeface="Century Gothic" panose="020B0502020202020204" pitchFamily="34" charset="0"/>
              </a:rPr>
              <a:t>Assessment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: </a:t>
            </a:r>
            <a:r>
              <a:rPr lang="en-GB" sz="11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2</a:t>
            </a:r>
            <a:r>
              <a:rPr lang="en-GB" sz="1100" baseline="300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nd</a:t>
            </a:r>
            <a:r>
              <a:rPr lang="en-GB" sz="11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 half summer 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t</a:t>
            </a:r>
            <a:r>
              <a:rPr lang="en-GB" sz="1100" dirty="0" smtClean="0">
                <a:solidFill>
                  <a:srgbClr val="1F4E79"/>
                </a:solidFill>
                <a:latin typeface="Century Gothic" panose="020B0502020202020204" pitchFamily="34" charset="0"/>
              </a:rPr>
              <a:t>erm</a:t>
            </a: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. Separate phonics, vocabulary and grammar achievement tests. Total assessment time: 45 minutes.  </a:t>
            </a:r>
            <a:b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</a:br>
            <a:r>
              <a:rPr lang="en-GB" sz="1100" dirty="0">
                <a:solidFill>
                  <a:srgbClr val="1F4E79"/>
                </a:solidFill>
                <a:latin typeface="Century Gothic" panose="020B0502020202020204" pitchFamily="34" charset="0"/>
              </a:rPr>
              <a:t>Additional (optional) holistic, proficient assessments. Total assessment time: 45 minutes.</a:t>
            </a:r>
          </a:p>
        </p:txBody>
      </p:sp>
    </p:spTree>
    <p:extLst>
      <p:ext uri="{BB962C8B-B14F-4D97-AF65-F5344CB8AC3E}">
        <p14:creationId xmlns:p14="http://schemas.microsoft.com/office/powerpoint/2010/main" val="5770062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E201B1D-F283-4761-B109-34C1B42736A8}" vid="{4FD433AE-AD99-42F2-91AA-464A1A1B2D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780</Words>
  <Application>Microsoft Office PowerPoint</Application>
  <PresentationFormat>Widescreen</PresentationFormat>
  <Paragraphs>224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1_Office Theme</vt:lpstr>
      <vt:lpstr>German Y7 scheme of work overview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hören</dc:title>
  <dc:creator>Rachel Hawkes</dc:creator>
  <cp:lastModifiedBy>Rachel Hawkes</cp:lastModifiedBy>
  <cp:revision>13</cp:revision>
  <dcterms:created xsi:type="dcterms:W3CDTF">2019-12-20T11:43:32Z</dcterms:created>
  <dcterms:modified xsi:type="dcterms:W3CDTF">2020-03-30T13:50:14Z</dcterms:modified>
</cp:coreProperties>
</file>