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2"/>
  </p:notesMasterIdLst>
  <p:sldIdLst>
    <p:sldId id="314" r:id="rId4"/>
    <p:sldId id="290" r:id="rId5"/>
    <p:sldId id="291" r:id="rId6"/>
    <p:sldId id="256" r:id="rId7"/>
    <p:sldId id="315" r:id="rId8"/>
    <p:sldId id="270" r:id="rId9"/>
    <p:sldId id="316" r:id="rId10"/>
    <p:sldId id="313"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1" clrIdx="0">
    <p:extLst>
      <p:ext uri="{19B8F6BF-5375-455C-9EA6-DF929625EA0E}">
        <p15:presenceInfo xmlns:p15="http://schemas.microsoft.com/office/powerpoint/2012/main" userId="Emma Marsden" providerId="None"/>
      </p:ext>
    </p:extLst>
  </p:cmAuthor>
  <p:cmAuthor id="2" name="Microsoft Office User" initials="MOU" lastIdx="22"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a:srgbClr val="115076"/>
    <a:srgbClr val="FBF0D5"/>
    <a:srgbClr val="DAA520"/>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44" autoAdjust="0"/>
    <p:restoredTop sz="86401" autoAdjust="0"/>
  </p:normalViewPr>
  <p:slideViewPr>
    <p:cSldViewPr snapToGrid="0">
      <p:cViewPr>
        <p:scale>
          <a:sx n="82" d="100"/>
          <a:sy n="82" d="100"/>
        </p:scale>
        <p:origin x="208" y="7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9BAE9C-ACF2-4362-814B-1AB50972AD2E}" type="datetimeFigureOut">
              <a:rPr lang="en-GB" smtClean="0"/>
              <a:t>23/02/2020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1332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The </a:t>
            </a:r>
            <a:r>
              <a:rPr lang="en-GB" dirty="0" err="1"/>
              <a:t>SoW</a:t>
            </a:r>
            <a:r>
              <a:rPr lang="en-GB" baseline="0" dirty="0"/>
              <a:t> indicates that the phonics element for this week is revisiting ‘a’ (originally taught in Term 1.1 – Week 1).  </a:t>
            </a:r>
          </a:p>
          <a:p>
            <a:r>
              <a:rPr lang="en-GB" baseline="0" dirty="0"/>
              <a:t>The introductory slides are included plus opportunities for developing and consolidating use.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t>
            </a:r>
            <a:r>
              <a:rPr lang="en-GB" baseline="0" dirty="0"/>
              <a:t>these four original slides can be re-used to refresh students’ memory of pronunciation, either in the way the original teacher notes suggest </a:t>
            </a:r>
            <a:r>
              <a:rPr lang="en-GB" dirty="0"/>
              <a:t>(by introducing</a:t>
            </a:r>
            <a:r>
              <a:rPr lang="en-GB" baseline="0" dirty="0"/>
              <a:t> and eliciting the pronunciation of the individual </a:t>
            </a:r>
            <a:r>
              <a:rPr lang="en-GB" b="1" baseline="0" dirty="0"/>
              <a:t>SSC ‘a’ </a:t>
            </a:r>
            <a:r>
              <a:rPr lang="en-GB" baseline="0" dirty="0"/>
              <a:t>and then presenting and practising the pronunciation of the </a:t>
            </a:r>
            <a:r>
              <a:rPr lang="en-GB" b="1" baseline="0" dirty="0"/>
              <a:t>source word ‘animal’</a:t>
            </a:r>
            <a:r>
              <a:rPr lang="en-GB" b="0" baseline="0" dirty="0"/>
              <a:t>)</a:t>
            </a:r>
            <a:r>
              <a:rPr lang="en-GB" baseline="0" dirty="0"/>
              <a:t>, or with eliciting the pronunciation first from the students, foregoing the introductory teacher’s step.  (This will test if students can remember the pronunciation – if so, less listen and repeat will be needed and teachers could move quicker onto slide 6, which is more challenging).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teachers will need to </a:t>
            </a:r>
            <a:r>
              <a:rPr lang="en-GB" b="1" baseline="0" dirty="0"/>
              <a:t>mute the sound</a:t>
            </a:r>
            <a:r>
              <a:rPr lang="en-GB" b="0" baseline="0" dirty="0"/>
              <a:t> if choosing to elicit the responses from the students first, as the text and images appear simultaneously with sound.</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Remember - a</a:t>
            </a:r>
            <a:r>
              <a:rPr lang="en-GB" dirty="0"/>
              <a:t> possible gesture for this</a:t>
            </a:r>
            <a:r>
              <a:rPr lang="en-GB" b="1" dirty="0"/>
              <a:t> source </a:t>
            </a:r>
            <a:r>
              <a:rPr lang="en-GB" dirty="0"/>
              <a:t>word</a:t>
            </a:r>
            <a:r>
              <a:rPr lang="en-GB" baseline="0" dirty="0"/>
              <a:t> </a:t>
            </a:r>
            <a:r>
              <a:rPr lang="en-GB" dirty="0"/>
              <a:t>would be to mimic</a:t>
            </a:r>
            <a:r>
              <a:rPr lang="en-GB" baseline="0" dirty="0"/>
              <a:t> an animal’s motion, perhaps holding ones arms and hands close to the chest as ‘paws’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139255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‘animal’.</a:t>
            </a:r>
            <a:br>
              <a:rPr lang="en-GB" baseline="0" dirty="0"/>
            </a:br>
            <a:r>
              <a:rPr lang="en-GB" baseline="0" dirty="0"/>
              <a:t>Or:</a:t>
            </a:r>
          </a:p>
          <a:p>
            <a:r>
              <a:rPr lang="en-GB" baseline="0" dirty="0"/>
              <a:t>elicit pronunciation first from the students, if appropriate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222724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a:t>
            </a:r>
            <a:r>
              <a:rPr lang="en-GB" dirty="0" err="1"/>
              <a:t>SoW</a:t>
            </a:r>
            <a:r>
              <a:rPr lang="en-GB" baseline="0" dirty="0"/>
              <a:t> indicates that the phonics element for this week is revisiting ‘a’ (originally taught in Term 1.1 – Week 1).  </a:t>
            </a:r>
          </a:p>
          <a:p>
            <a:r>
              <a:rPr lang="en-GB" baseline="0" dirty="0"/>
              <a:t>The introductory slides are included plus opportunities for developing and consolidating use.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a:t>
            </a:r>
            <a:r>
              <a:rPr lang="en-GB" baseline="0" dirty="0"/>
              <a:t>these four original slides can be re-used to refresh students’ memory of pronunciation, either in the way the original teacher notes suggest </a:t>
            </a:r>
            <a:r>
              <a:rPr lang="en-GB" dirty="0"/>
              <a:t>(by introducing</a:t>
            </a:r>
            <a:r>
              <a:rPr lang="en-GB" baseline="0" dirty="0"/>
              <a:t> and eliciting the pronunciation of the individual </a:t>
            </a:r>
            <a:r>
              <a:rPr lang="en-GB" b="1" baseline="0" dirty="0"/>
              <a:t>SSC ‘a’ </a:t>
            </a:r>
            <a:r>
              <a:rPr lang="en-GB" baseline="0" dirty="0"/>
              <a:t>and then presenting and practising the pronunciation of the </a:t>
            </a:r>
            <a:r>
              <a:rPr lang="en-GB" b="1" baseline="0" dirty="0"/>
              <a:t>source word ‘animal’</a:t>
            </a:r>
            <a:r>
              <a:rPr lang="en-GB" b="0" baseline="0" dirty="0"/>
              <a:t>)</a:t>
            </a:r>
            <a:r>
              <a:rPr lang="en-GB" baseline="0" dirty="0"/>
              <a:t>, or with eliciting the pronunciation first from the students, foregoing the introductory teacher’s step.  (This will test if students can remember the pronunciation – if so, less listen and repeat will be needed and teachers could move quicker onto slide 6, which is more challenging).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NB </a:t>
            </a:r>
            <a:r>
              <a:rPr lang="en-GB" b="0" baseline="0" dirty="0"/>
              <a:t>teachers will need to </a:t>
            </a:r>
            <a:r>
              <a:rPr lang="en-GB" b="1" baseline="0" dirty="0"/>
              <a:t>mute the sound</a:t>
            </a:r>
            <a:r>
              <a:rPr lang="en-GB" b="0" baseline="0" dirty="0"/>
              <a:t> if choosing to elicit the responses from the students first, as the text and images appear simultaneously with sound.</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Remember - a</a:t>
            </a:r>
            <a:r>
              <a:rPr lang="en-GB" dirty="0"/>
              <a:t> possible gesture for this</a:t>
            </a:r>
            <a:r>
              <a:rPr lang="en-GB" b="1" dirty="0"/>
              <a:t> source </a:t>
            </a:r>
            <a:r>
              <a:rPr lang="en-GB" dirty="0"/>
              <a:t>word</a:t>
            </a:r>
            <a:r>
              <a:rPr lang="en-GB" baseline="0" dirty="0"/>
              <a:t> </a:t>
            </a:r>
            <a:r>
              <a:rPr lang="en-GB" dirty="0"/>
              <a:t>would be to mimic</a:t>
            </a:r>
            <a:r>
              <a:rPr lang="en-GB" baseline="0" dirty="0"/>
              <a:t> an animal’s motion, perhaps holding ones arms and hands close to the chest as ‘paws’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3129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 </a:t>
            </a:r>
            <a:r>
              <a:rPr lang="en-GB" baseline="0" dirty="0"/>
              <a:t>and then present and practise the pronunciation of the </a:t>
            </a:r>
            <a:r>
              <a:rPr lang="en-GB" b="1" baseline="0" dirty="0"/>
              <a:t>source word ‘animal’.</a:t>
            </a:r>
            <a:br>
              <a:rPr lang="en-GB" baseline="0" dirty="0"/>
            </a:br>
            <a:r>
              <a:rPr lang="en-GB" baseline="0" dirty="0"/>
              <a:t>Or:</a:t>
            </a:r>
          </a:p>
          <a:p>
            <a:r>
              <a:rPr lang="en-GB" baseline="0" dirty="0"/>
              <a:t>elicit pronunciation first from the students, if appropriate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7658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Or:</a:t>
            </a:r>
          </a:p>
          <a:p>
            <a:r>
              <a:rPr lang="en-GB" baseline="0" dirty="0"/>
              <a:t>elicit pronunciation first from the students, if appropriate to the group.</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6</a:t>
            </a:fld>
            <a:endParaRPr lang="en-GB" dirty="0"/>
          </a:p>
        </p:txBody>
      </p:sp>
    </p:spTree>
    <p:extLst>
      <p:ext uri="{BB962C8B-B14F-4D97-AF65-F5344CB8AC3E}">
        <p14:creationId xmlns:p14="http://schemas.microsoft.com/office/powerpoint/2010/main" val="71437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‘a’ </a:t>
            </a:r>
            <a:r>
              <a:rPr lang="en-GB" baseline="0" dirty="0"/>
              <a:t>and then the </a:t>
            </a:r>
            <a:r>
              <a:rPr lang="en-GB" b="1" baseline="0" dirty="0"/>
              <a:t>source</a:t>
            </a:r>
            <a:r>
              <a:rPr lang="en-GB" baseline="0" dirty="0"/>
              <a:t> word </a:t>
            </a:r>
            <a:r>
              <a:rPr lang="en-GB" b="1" baseline="0" dirty="0"/>
              <a:t>‘animal</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elicit pronunciation first from the students, if appropriate to the group.</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7</a:t>
            </a:fld>
            <a:endParaRPr lang="en-GB" dirty="0"/>
          </a:p>
        </p:txBody>
      </p:sp>
    </p:spTree>
    <p:extLst>
      <p:ext uri="{BB962C8B-B14F-4D97-AF65-F5344CB8AC3E}">
        <p14:creationId xmlns:p14="http://schemas.microsoft.com/office/powerpoint/2010/main" val="3104967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Further</a:t>
            </a:r>
            <a:r>
              <a:rPr lang="en-GB" sz="1200" kern="1200" baseline="0" dirty="0">
                <a:solidFill>
                  <a:schemeClr val="tx1"/>
                </a:solidFill>
                <a:effectLst/>
                <a:latin typeface="+mn-lt"/>
                <a:ea typeface="+mn-ea"/>
                <a:cs typeface="+mn-cs"/>
              </a:rPr>
              <a:t> SSC practice: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There are several ways to use this slide: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baseline="0" dirty="0">
                <a:solidFill>
                  <a:schemeClr val="tx1"/>
                </a:solidFill>
                <a:effectLst/>
                <a:latin typeface="+mn-lt"/>
                <a:ea typeface="+mn-ea"/>
                <a:cs typeface="+mn-cs"/>
              </a:rPr>
              <a:t>students transcribe what is heard</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baseline="0" dirty="0">
                <a:solidFill>
                  <a:schemeClr val="tx1"/>
                </a:solidFill>
                <a:effectLst/>
                <a:latin typeface="+mn-lt"/>
                <a:ea typeface="+mn-ea"/>
                <a:cs typeface="+mn-cs"/>
              </a:rPr>
              <a:t>read aloud sentences – either as choral class work or pairs reading to each other, with audio played afterwards for reinforcing correct pronunciation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sz="1200" kern="1200" dirty="0">
                <a:solidFill>
                  <a:schemeClr val="tx1"/>
                </a:solidFill>
                <a:effectLst/>
                <a:latin typeface="+mn-lt"/>
                <a:ea typeface="+mn-ea"/>
                <a:cs typeface="+mn-cs"/>
              </a:rPr>
              <a:t>students</a:t>
            </a:r>
            <a:r>
              <a:rPr lang="en-GB" sz="1200" kern="1200" baseline="0" dirty="0">
                <a:solidFill>
                  <a:schemeClr val="tx1"/>
                </a:solidFill>
                <a:effectLst/>
                <a:latin typeface="+mn-lt"/>
                <a:ea typeface="+mn-ea"/>
                <a:cs typeface="+mn-cs"/>
              </a:rPr>
              <a:t> read the sentence as they are listening to the recording; the teacher </a:t>
            </a:r>
            <a:r>
              <a:rPr lang="en-GB" sz="1200" kern="1200" dirty="0">
                <a:solidFill>
                  <a:schemeClr val="tx1"/>
                </a:solidFill>
                <a:effectLst/>
                <a:latin typeface="+mn-lt"/>
                <a:ea typeface="+mn-ea"/>
                <a:cs typeface="+mn-cs"/>
              </a:rPr>
              <a:t>pauses</a:t>
            </a:r>
            <a:r>
              <a:rPr lang="en-GB" sz="1200" kern="1200" baseline="0" dirty="0">
                <a:solidFill>
                  <a:schemeClr val="tx1"/>
                </a:solidFill>
                <a:effectLst/>
                <a:latin typeface="+mn-lt"/>
                <a:ea typeface="+mn-ea"/>
                <a:cs typeface="+mn-cs"/>
              </a:rPr>
              <a:t> the recording at the end of one of the words, just before one begins, and students say aloud the next word. This helps students to link the sound to the written form, and helps them “segment” the input into words. When listening gets faster, students need to be really good at this – chopping up the input into words from one continuous stream.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9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9919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9"/>
        <p:cNvGrpSpPr/>
        <p:nvPr/>
      </p:nvGrpSpPr>
      <p:grpSpPr>
        <a:xfrm>
          <a:off x="0" y="0"/>
          <a:ext cx="0" cy="0"/>
          <a:chOff x="0" y="0"/>
          <a:chExt cx="0" cy="0"/>
        </a:xfrm>
      </p:grpSpPr>
      <p:sp>
        <p:nvSpPr>
          <p:cNvPr id="60" name="Google Shape;60;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023479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0940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1"/>
        <p:cNvGrpSpPr/>
        <p:nvPr/>
      </p:nvGrpSpPr>
      <p:grpSpPr>
        <a:xfrm>
          <a:off x="0" y="0"/>
          <a:ext cx="0" cy="0"/>
          <a:chOff x="0" y="0"/>
          <a:chExt cx="0" cy="0"/>
        </a:xfrm>
      </p:grpSpPr>
      <p:sp>
        <p:nvSpPr>
          <p:cNvPr id="72" name="Google Shape;7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4405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7"/>
        <p:cNvGrpSpPr/>
        <p:nvPr/>
      </p:nvGrpSpPr>
      <p:grpSpPr>
        <a:xfrm>
          <a:off x="0" y="0"/>
          <a:ext cx="0" cy="0"/>
          <a:chOff x="0" y="0"/>
          <a:chExt cx="0" cy="0"/>
        </a:xfrm>
      </p:grpSpPr>
      <p:sp>
        <p:nvSpPr>
          <p:cNvPr id="78" name="Google Shape;7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3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0842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0146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0" name="Google Shape;100;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 name="Google Shape;10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02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4"/>
        <p:cNvGrpSpPr/>
        <p:nvPr/>
      </p:nvGrpSpPr>
      <p:grpSpPr>
        <a:xfrm>
          <a:off x="0" y="0"/>
          <a:ext cx="0" cy="0"/>
          <a:chOff x="0" y="0"/>
          <a:chExt cx="0" cy="0"/>
        </a:xfrm>
      </p:grpSpPr>
      <p:sp>
        <p:nvSpPr>
          <p:cNvPr id="105" name="Google Shape;10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8" name="Google Shape;1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61217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1"/>
        <p:cNvGrpSpPr/>
        <p:nvPr/>
      </p:nvGrpSpPr>
      <p:grpSpPr>
        <a:xfrm>
          <a:off x="0" y="0"/>
          <a:ext cx="0" cy="0"/>
          <a:chOff x="0" y="0"/>
          <a:chExt cx="0" cy="0"/>
        </a:xfrm>
      </p:grpSpPr>
      <p:sp>
        <p:nvSpPr>
          <p:cNvPr id="112" name="Google Shape;11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015901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7"/>
        <p:cNvGrpSpPr/>
        <p:nvPr/>
      </p:nvGrpSpPr>
      <p:grpSpPr>
        <a:xfrm>
          <a:off x="0" y="0"/>
          <a:ext cx="0" cy="0"/>
          <a:chOff x="0" y="0"/>
          <a:chExt cx="0" cy="0"/>
        </a:xfrm>
      </p:grpSpPr>
      <p:sp>
        <p:nvSpPr>
          <p:cNvPr id="118" name="Google Shape;118;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69639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3965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711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523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3897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90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29983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27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0797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87622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13431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23/02/2020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8407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23/02/2020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Google Shape;4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3847117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46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8.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slideLayout" Target="../slideLayouts/slideLayout6.xml"/><Relationship Id="rId3" Type="http://schemas.microsoft.com/office/2007/relationships/media" Target="../media/media2.wav"/><Relationship Id="rId7" Type="http://schemas.microsoft.com/office/2007/relationships/media" Target="../media/media4.wav"/><Relationship Id="rId12" Type="http://schemas.openxmlformats.org/officeDocument/2006/relationships/audio" Target="../media/media6.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microsoft.com/office/2007/relationships/media" Target="../media/media6.wav"/><Relationship Id="rId5" Type="http://schemas.microsoft.com/office/2007/relationships/media" Target="../media/media3.wav"/><Relationship Id="rId15" Type="http://schemas.openxmlformats.org/officeDocument/2006/relationships/image" Target="../media/image12.png"/><Relationship Id="rId10" Type="http://schemas.openxmlformats.org/officeDocument/2006/relationships/audio" Target="../media/media5.wav"/><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12"/>
          <p:cNvGrpSpPr/>
          <p:nvPr/>
        </p:nvGrpSpPr>
        <p:grpSpPr>
          <a:xfrm>
            <a:off x="-56445" y="0"/>
            <a:ext cx="12192000" cy="6858000"/>
            <a:chOff x="-56445" y="0"/>
            <a:chExt cx="12192000" cy="6858000"/>
          </a:xfrm>
        </p:grpSpPr>
        <p:grpSp>
          <p:nvGrpSpPr>
            <p:cNvPr id="352" name="Google Shape;352;p12"/>
            <p:cNvGrpSpPr/>
            <p:nvPr/>
          </p:nvGrpSpPr>
          <p:grpSpPr>
            <a:xfrm>
              <a:off x="-56445" y="0"/>
              <a:ext cx="12192000" cy="6858000"/>
              <a:chOff x="0" y="0"/>
              <a:chExt cx="12192000" cy="6858000"/>
            </a:xfrm>
          </p:grpSpPr>
          <p:sp>
            <p:nvSpPr>
              <p:cNvPr id="353" name="Google Shape;353;p12"/>
              <p:cNvSpPr/>
              <p:nvPr/>
            </p:nvSpPr>
            <p:spPr>
              <a:xfrm rot="5400000">
                <a:off x="4992512" y="-341488"/>
                <a:ext cx="6857998" cy="7540978"/>
              </a:xfrm>
              <a:prstGeom prst="triangle">
                <a:avLst>
                  <a:gd name="adj" fmla="val 0"/>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4" name="Google Shape;354;p12"/>
              <p:cNvSpPr/>
              <p:nvPr/>
            </p:nvSpPr>
            <p:spPr>
              <a:xfrm>
                <a:off x="0" y="0"/>
                <a:ext cx="4651022" cy="6858000"/>
              </a:xfrm>
              <a:prstGeom prst="rect">
                <a:avLst/>
              </a:prstGeom>
              <a:solidFill>
                <a:srgbClr val="E3EA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55" name="Google Shape;355;p12"/>
            <p:cNvSpPr/>
            <p:nvPr/>
          </p:nvSpPr>
          <p:spPr>
            <a:xfrm rot="5400000">
              <a:off x="4636029" y="-341488"/>
              <a:ext cx="6857998" cy="7540978"/>
            </a:xfrm>
            <a:prstGeom prst="triangle">
              <a:avLst>
                <a:gd name="adj" fmla="val 0"/>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6" name="Google Shape;356;p12"/>
            <p:cNvSpPr/>
            <p:nvPr/>
          </p:nvSpPr>
          <p:spPr>
            <a:xfrm>
              <a:off x="-56445" y="0"/>
              <a:ext cx="4350984" cy="6858000"/>
            </a:xfrm>
            <a:prstGeom prst="rect">
              <a:avLst/>
            </a:prstGeom>
            <a:solidFill>
              <a:srgbClr val="11507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57" name="Google Shape;357;p12"/>
          <p:cNvSpPr txBox="1">
            <a:spLocks noGrp="1"/>
          </p:cNvSpPr>
          <p:nvPr>
            <p:ph type="ctrTitle"/>
          </p:nvPr>
        </p:nvSpPr>
        <p:spPr>
          <a:xfrm>
            <a:off x="138731" y="2095401"/>
            <a:ext cx="8420100" cy="87947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000"/>
              <a:buFont typeface="Century Gothic"/>
              <a:buNone/>
            </a:pPr>
            <a:r>
              <a:rPr lang="en-GB" sz="4000" b="1" dirty="0">
                <a:solidFill>
                  <a:srgbClr val="FFFFFF"/>
                </a:solidFill>
                <a:latin typeface="Century Gothic"/>
                <a:ea typeface="Century Gothic"/>
                <a:cs typeface="Century Gothic"/>
                <a:sym typeface="Century Gothic"/>
              </a:rPr>
              <a:t>Phonics</a:t>
            </a:r>
            <a:endParaRPr dirty="0"/>
          </a:p>
        </p:txBody>
      </p:sp>
      <p:sp>
        <p:nvSpPr>
          <p:cNvPr id="358" name="Google Shape;358;p12"/>
          <p:cNvSpPr txBox="1">
            <a:spLocks noGrp="1"/>
          </p:cNvSpPr>
          <p:nvPr>
            <p:ph type="subTitle" idx="1"/>
          </p:nvPr>
        </p:nvSpPr>
        <p:spPr>
          <a:xfrm>
            <a:off x="138731" y="2974876"/>
            <a:ext cx="2770539" cy="6651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3200"/>
              <a:buNone/>
            </a:pPr>
            <a:r>
              <a:rPr lang="en-GB" sz="3200" dirty="0">
                <a:solidFill>
                  <a:srgbClr val="FFFFFF"/>
                </a:solidFill>
                <a:latin typeface="Century Gothic"/>
                <a:ea typeface="Century Gothic"/>
                <a:cs typeface="Century Gothic"/>
                <a:sym typeface="Century Gothic"/>
              </a:rPr>
              <a:t>SSC /a/</a:t>
            </a:r>
            <a:endParaRPr dirty="0">
              <a:solidFill>
                <a:srgbClr val="FFFFFF"/>
              </a:solidFill>
              <a:latin typeface="Century Gothic"/>
              <a:ea typeface="Century Gothic"/>
              <a:cs typeface="Century Gothic"/>
              <a:sym typeface="Century Gothic"/>
            </a:endParaRPr>
          </a:p>
          <a:p>
            <a:pPr marL="0" lvl="0" indent="0" algn="ctr" rtl="0">
              <a:lnSpc>
                <a:spcPct val="90000"/>
              </a:lnSpc>
              <a:spcBef>
                <a:spcPts val="1000"/>
              </a:spcBef>
              <a:spcAft>
                <a:spcPts val="0"/>
              </a:spcAft>
              <a:buClr>
                <a:schemeClr val="dk1"/>
              </a:buClr>
              <a:buSzPts val="2400"/>
              <a:buNone/>
            </a:pPr>
            <a:endParaRPr dirty="0"/>
          </a:p>
        </p:txBody>
      </p:sp>
      <p:pic>
        <p:nvPicPr>
          <p:cNvPr id="359" name="Google Shape;359;p12"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
        <p:nvSpPr>
          <p:cNvPr id="14" name="Title 3">
            <a:extLst>
              <a:ext uri="{FF2B5EF4-FFF2-40B4-BE49-F238E27FC236}">
                <a16:creationId xmlns:a16="http://schemas.microsoft.com/office/drawing/2014/main" id="{7B424077-B2D5-46AA-BDA8-6FF15DA500E8}"/>
              </a:ext>
            </a:extLst>
          </p:cNvPr>
          <p:cNvSpPr txBox="1">
            <a:spLocks/>
          </p:cNvSpPr>
          <p:nvPr/>
        </p:nvSpPr>
        <p:spPr>
          <a:xfrm>
            <a:off x="-56445" y="52030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 - Term 1.2 - Week </a:t>
            </a:r>
            <a:r>
              <a:rPr lang="en-GB" sz="2000" noProof="0" dirty="0">
                <a:solidFill>
                  <a:prstClr val="white"/>
                </a:solidFill>
                <a:latin typeface="Century Gothic" panose="020B0502020202020204" pitchFamily="34" charset="0"/>
              </a:rPr>
              <a:t>6</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a:t>
            </a:r>
          </a:p>
        </p:txBody>
      </p:sp>
      <p:sp>
        <p:nvSpPr>
          <p:cNvPr id="15" name="Title 3">
            <a:extLst>
              <a:ext uri="{FF2B5EF4-FFF2-40B4-BE49-F238E27FC236}">
                <a16:creationId xmlns:a16="http://schemas.microsoft.com/office/drawing/2014/main" id="{C0508B9B-5891-4D3C-9F6E-ECDA43B43AC2}"/>
              </a:ext>
            </a:extLst>
          </p:cNvPr>
          <p:cNvSpPr txBox="1">
            <a:spLocks/>
          </p:cNvSpPr>
          <p:nvPr/>
        </p:nvSpPr>
        <p:spPr>
          <a:xfrm>
            <a:off x="-56445" y="5732454"/>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600" dirty="0">
                <a:solidFill>
                  <a:prstClr val="white"/>
                </a:solidFill>
                <a:latin typeface="Century Gothic" panose="020B0502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1600" dirty="0">
                <a:solidFill>
                  <a:prstClr val="white"/>
                </a:solidFill>
                <a:latin typeface="Century Gothic" panose="020B0502020202020204" pitchFamily="34" charset="0"/>
              </a:rPr>
              <a:t>Victoria Hobson / Emma Marsden / Rachel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Hawkes</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76207" y="6261872"/>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 Date</a:t>
            </a:r>
            <a:r>
              <a:rPr kumimoji="0" lang="en-GB" sz="1600" b="0" i="0" u="none" strike="noStrike" kern="1200" cap="none" spc="0" normalizeH="0" noProof="0" dirty="0">
                <a:ln>
                  <a:noFill/>
                </a:ln>
                <a:solidFill>
                  <a:prstClr val="white"/>
                </a:solidFill>
                <a:effectLst/>
                <a:uLnTx/>
                <a:uFillTx/>
                <a:latin typeface="Century Gothic" panose="020B0502020202020204" pitchFamily="34" charset="0"/>
                <a:ea typeface="+mj-ea"/>
                <a:cs typeface="+mj-cs"/>
              </a:rPr>
              <a:t> updated: </a:t>
            </a:r>
            <a:r>
              <a:rPr lang="en-GB" sz="1600" dirty="0">
                <a:solidFill>
                  <a:prstClr val="white"/>
                </a:solidFill>
                <a:latin typeface="Century Gothic" panose="020B0502020202020204" pitchFamily="34" charset="0"/>
              </a:rPr>
              <a:t>23</a:t>
            </a:r>
            <a:r>
              <a:rPr kumimoji="0" lang="en-GB" sz="1600" b="0" i="0" u="none" strike="noStrike" kern="1200" cap="none" spc="0" normalizeH="0" noProof="0">
                <a:ln>
                  <a:noFill/>
                </a:ln>
                <a:solidFill>
                  <a:prstClr val="white"/>
                </a:solidFill>
                <a:effectLst/>
                <a:uLnTx/>
                <a:uFillTx/>
                <a:latin typeface="Century Gothic" panose="020B0502020202020204" pitchFamily="34" charset="0"/>
                <a:ea typeface="+mj-ea"/>
                <a:cs typeface="+mj-cs"/>
              </a:rPr>
              <a:t>/02/20</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221255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615" y="4257541"/>
            <a:ext cx="8208768"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nim</a:t>
            </a: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l</a:t>
            </a:r>
            <a:endParaRPr lang="en-GB" sz="12000" b="1" dirty="0">
              <a:solidFill>
                <a:srgbClr val="1F4E79"/>
              </a:solidFill>
              <a:latin typeface="Century Gothic" panose="020B0502020202020204" pitchFamily="34" charset="0"/>
              <a:cs typeface="Calibri" panose="020F050202020403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48" y="861307"/>
            <a:ext cx="2986901" cy="3521699"/>
          </a:xfrm>
          <a:prstGeom prst="rect">
            <a:avLst/>
          </a:prstGeom>
        </p:spPr>
      </p:pic>
      <p:sp>
        <p:nvSpPr>
          <p:cNvPr id="3" name="Title 2">
            <a:extLst>
              <a:ext uri="{FF2B5EF4-FFF2-40B4-BE49-F238E27FC236}">
                <a16:creationId xmlns:a16="http://schemas.microsoft.com/office/drawing/2014/main" id="{81E7EB26-9DB8-FD4E-958B-5F6CE3CB3C69}"/>
              </a:ext>
            </a:extLst>
          </p:cNvPr>
          <p:cNvSpPr>
            <a:spLocks noGrp="1"/>
          </p:cNvSpPr>
          <p:nvPr>
            <p:ph type="title"/>
          </p:nvPr>
        </p:nvSpPr>
        <p:spPr>
          <a:xfrm>
            <a:off x="292019" y="198525"/>
            <a:ext cx="2866292" cy="1325563"/>
          </a:xfrm>
        </p:spPr>
        <p:txBody>
          <a:bodyPr>
            <a:noAutofit/>
          </a:bodyPr>
          <a:lstStyle/>
          <a:p>
            <a:r>
              <a:rPr lang="en-GB" sz="24000" b="1" dirty="0">
                <a:solidFill>
                  <a:srgbClr val="1F4E79"/>
                </a:solidFill>
                <a:cs typeface="Calibri" panose="020F0502020204030204" pitchFamily="34" charset="0"/>
              </a:rPr>
              <a:t>a</a:t>
            </a:r>
            <a:endParaRPr lang="en-US" sz="24000" dirty="0"/>
          </a:p>
        </p:txBody>
      </p:sp>
    </p:spTree>
    <p:extLst>
      <p:ext uri="{BB962C8B-B14F-4D97-AF65-F5344CB8AC3E}">
        <p14:creationId xmlns:p14="http://schemas.microsoft.com/office/powerpoint/2010/main" val="14427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91616" y="2578043"/>
            <a:ext cx="8208768" cy="1938992"/>
          </a:xfrm>
          <a:prstGeom prst="rect">
            <a:avLst/>
          </a:prstGeom>
          <a:noFill/>
        </p:spPr>
        <p:txBody>
          <a:bodyPr wrap="square" rtlCol="0">
            <a:spAutoFit/>
          </a:bodyPr>
          <a:lstStyle/>
          <a:p>
            <a:pPr algn="ct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nim</a:t>
            </a:r>
            <a:r>
              <a:rPr lang="en-GB" sz="12000" b="1" dirty="0">
                <a:solidFill>
                  <a:srgbClr val="FA6500"/>
                </a:solidFill>
                <a:latin typeface="Century Gothic" panose="020B0502020202020204" pitchFamily="34" charset="0"/>
                <a:cs typeface="Calibri" panose="020F0502020204030204" pitchFamily="34" charset="0"/>
              </a:rPr>
              <a:t>a</a:t>
            </a:r>
            <a:r>
              <a:rPr lang="en-GB" sz="12000" dirty="0">
                <a:solidFill>
                  <a:srgbClr val="1F4E79"/>
                </a:solidFill>
                <a:latin typeface="Century Gothic" panose="020B0502020202020204" pitchFamily="34" charset="0"/>
                <a:cs typeface="Calibri" panose="020F0502020204030204" pitchFamily="34" charset="0"/>
              </a:rPr>
              <a:t>l</a:t>
            </a:r>
            <a:endParaRPr lang="en-GB" sz="12000" b="1" dirty="0">
              <a:solidFill>
                <a:srgbClr val="1F4E79"/>
              </a:solidFill>
              <a:latin typeface="Century Gothic" panose="020B0502020202020204" pitchFamily="34" charset="0"/>
              <a:cs typeface="Calibri" panose="020F0502020204030204" pitchFamily="34" charset="0"/>
            </a:endParaRPr>
          </a:p>
        </p:txBody>
      </p:sp>
      <p:sp>
        <p:nvSpPr>
          <p:cNvPr id="2" name="Title 1">
            <a:extLst>
              <a:ext uri="{FF2B5EF4-FFF2-40B4-BE49-F238E27FC236}">
                <a16:creationId xmlns:a16="http://schemas.microsoft.com/office/drawing/2014/main" id="{9A386F46-8420-8345-8363-062859D46544}"/>
              </a:ext>
            </a:extLst>
          </p:cNvPr>
          <p:cNvSpPr>
            <a:spLocks noGrp="1"/>
          </p:cNvSpPr>
          <p:nvPr>
            <p:ph type="title"/>
          </p:nvPr>
        </p:nvSpPr>
        <p:spPr>
          <a:xfrm>
            <a:off x="292019" y="195100"/>
            <a:ext cx="2280700" cy="1325563"/>
          </a:xfrm>
        </p:spPr>
        <p:txBody>
          <a:bodyPr>
            <a:noAutofit/>
          </a:bodyPr>
          <a:lstStyle/>
          <a:p>
            <a:r>
              <a:rPr lang="en-GB" sz="24000" b="1" dirty="0">
                <a:solidFill>
                  <a:srgbClr val="1F4E79"/>
                </a:solidFill>
                <a:cs typeface="Calibri" panose="020F0502020204030204" pitchFamily="34" charset="0"/>
              </a:rPr>
              <a:t>a</a:t>
            </a:r>
            <a:endParaRPr lang="en-US" sz="24000" dirty="0"/>
          </a:p>
        </p:txBody>
      </p:sp>
    </p:spTree>
    <p:extLst>
      <p:ext uri="{BB962C8B-B14F-4D97-AF65-F5344CB8AC3E}">
        <p14:creationId xmlns:p14="http://schemas.microsoft.com/office/powerpoint/2010/main" val="23438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07B03-2EA7-F94D-93CB-7AC25AF9234B}"/>
              </a:ext>
            </a:extLst>
          </p:cNvPr>
          <p:cNvSpPr>
            <a:spLocks noGrp="1"/>
          </p:cNvSpPr>
          <p:nvPr>
            <p:ph type="title"/>
          </p:nvPr>
        </p:nvSpPr>
        <p:spPr>
          <a:xfrm>
            <a:off x="292019" y="-742133"/>
            <a:ext cx="10515600" cy="1325563"/>
          </a:xfrm>
        </p:spPr>
        <p:txBody>
          <a:bodyPr/>
          <a:lstStyle/>
          <a:p>
            <a:r>
              <a:rPr lang="en-GB" sz="24000" b="1" dirty="0">
                <a:solidFill>
                  <a:srgbClr val="1F4E79"/>
                </a:solidFill>
                <a:latin typeface="Century Gothic" panose="020B0502020202020204" pitchFamily="34" charset="0"/>
                <a:ea typeface="+mn-ea"/>
                <a:cs typeface="Calibri" panose="020F0502020204030204" pitchFamily="34" charset="0"/>
              </a:rPr>
              <a:t>a</a:t>
            </a:r>
            <a:endParaRPr lang="en-US" dirty="0"/>
          </a:p>
        </p:txBody>
      </p:sp>
      <p:pic>
        <p:nvPicPr>
          <p:cNvPr id="2" name="Picture 1" descr="fro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2548" y="861307"/>
            <a:ext cx="2986901" cy="3521699"/>
          </a:xfrm>
          <a:prstGeom prst="rect">
            <a:avLst/>
          </a:prstGeom>
        </p:spPr>
      </p:pic>
      <p:sp>
        <p:nvSpPr>
          <p:cNvPr id="6" name="TextBox 5"/>
          <p:cNvSpPr txBox="1"/>
          <p:nvPr/>
        </p:nvSpPr>
        <p:spPr>
          <a:xfrm>
            <a:off x="1991615" y="4257541"/>
            <a:ext cx="82087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nim</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a:t>
            </a:r>
            <a:endParaRPr kumimoji="0" lang="en-GB" sz="1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8169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905C-308C-5549-81BD-C3623BE4AD40}"/>
              </a:ext>
            </a:extLst>
          </p:cNvPr>
          <p:cNvSpPr>
            <a:spLocks noGrp="1"/>
          </p:cNvSpPr>
          <p:nvPr>
            <p:ph type="title"/>
          </p:nvPr>
        </p:nvSpPr>
        <p:spPr>
          <a:xfrm>
            <a:off x="292019" y="-704895"/>
            <a:ext cx="10515600" cy="1325563"/>
          </a:xfrm>
        </p:spPr>
        <p:txBody>
          <a:bodyPr/>
          <a:lstStyle/>
          <a:p>
            <a:r>
              <a:rPr lang="en-GB" sz="24000" b="1" dirty="0">
                <a:solidFill>
                  <a:srgbClr val="1F4E79"/>
                </a:solidFill>
                <a:latin typeface="Century Gothic" panose="020B0502020202020204" pitchFamily="34" charset="0"/>
                <a:ea typeface="+mn-ea"/>
                <a:cs typeface="Calibri" panose="020F0502020204030204" pitchFamily="34" charset="0"/>
              </a:rPr>
              <a:t>a</a:t>
            </a:r>
            <a:endParaRPr lang="en-US" dirty="0"/>
          </a:p>
        </p:txBody>
      </p:sp>
      <p:sp>
        <p:nvSpPr>
          <p:cNvPr id="6" name="TextBox 5"/>
          <p:cNvSpPr txBox="1"/>
          <p:nvPr/>
        </p:nvSpPr>
        <p:spPr>
          <a:xfrm>
            <a:off x="1991616" y="2578043"/>
            <a:ext cx="82087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nim</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l</a:t>
            </a:r>
            <a:endParaRPr kumimoji="0" lang="en-GB" sz="120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337628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44620"/>
            <a:ext cx="10515600" cy="1325563"/>
          </a:xfrm>
        </p:spPr>
        <p:txBody>
          <a:bodyPr>
            <a:noAutofit/>
          </a:bodyPr>
          <a:lstStyle/>
          <a:p>
            <a:pPr algn="ctr"/>
            <a:r>
              <a:rPr lang="en-GB" sz="12000" b="1" dirty="0">
                <a:solidFill>
                  <a:srgbClr val="115076"/>
                </a:solidFill>
                <a:cs typeface="Calibri" panose="020F0502020204030204" pitchFamily="34" charset="0"/>
              </a:rPr>
              <a:t>a</a:t>
            </a:r>
          </a:p>
        </p:txBody>
      </p:sp>
      <p:sp>
        <p:nvSpPr>
          <p:cNvPr id="13" name="Rounded Rectangle 12" descr="rectangle"/>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4" name="Picture 2" descr="frog"/>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698515" y="1787747"/>
            <a:ext cx="871144" cy="1027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pic>
        <p:nvPicPr>
          <p:cNvPr id="22" name="Picture 21" descr="'ok' sig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5518" y="1307624"/>
            <a:ext cx="1826342" cy="1826342"/>
          </a:xfrm>
          <a:prstGeom prst="rect">
            <a:avLst/>
          </a:prstGeom>
        </p:spPr>
      </p:pic>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18" name="Picture 17" descr="ill child"/>
          <p:cNvPicPr>
            <a:picLocks noChangeAspect="1"/>
          </p:cNvPicPr>
          <p:nvPr/>
        </p:nvPicPr>
        <p:blipFill rotWithShape="1">
          <a:blip r:embed="rId12" cstate="print">
            <a:extLst>
              <a:ext uri="{28A0092B-C50C-407E-A947-70E740481C1C}">
                <a14:useLocalDpi xmlns:a14="http://schemas.microsoft.com/office/drawing/2010/main" val="0"/>
              </a:ext>
            </a:extLst>
          </a:blip>
          <a:srcRect l="17777"/>
          <a:stretch/>
        </p:blipFill>
        <p:spPr>
          <a:xfrm>
            <a:off x="1653047" y="4619027"/>
            <a:ext cx="1587863" cy="1699433"/>
          </a:xfrm>
          <a:prstGeom prst="rect">
            <a:avLst/>
          </a:prstGeom>
        </p:spPr>
      </p:pic>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pic>
        <p:nvPicPr>
          <p:cNvPr id="23" name="Picture 22" descr="angry devil figure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76076" y="5005235"/>
            <a:ext cx="1185604" cy="1319374"/>
          </a:xfrm>
          <a:prstGeom prst="rect">
            <a:avLst/>
          </a:prstGeom>
        </p:spPr>
      </p:pic>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pic>
        <p:nvPicPr>
          <p:cNvPr id="20" name="Picture 19" descr="table"/>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73709" y="1441654"/>
            <a:ext cx="2312548" cy="1927123"/>
          </a:xfrm>
          <a:prstGeom prst="rect">
            <a:avLst/>
          </a:prstGeom>
        </p:spPr>
      </p:pic>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pic>
        <p:nvPicPr>
          <p:cNvPr id="19" name="Picture 18" descr="bag"/>
          <p:cNvPicPr>
            <a:picLocks noChangeAspect="1"/>
          </p:cNvPicPr>
          <p:nvPr/>
        </p:nvPicPr>
        <p:blipFill>
          <a:blip r:embed="rId15"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879927" y="4569222"/>
            <a:ext cx="1421990" cy="1541917"/>
          </a:xfrm>
          <a:prstGeom prst="rect">
            <a:avLst/>
          </a:prstGeom>
        </p:spPr>
      </p:pic>
      <p:sp>
        <p:nvSpPr>
          <p:cNvPr id="16" name="TextBox 15"/>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419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ca v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subTnLst>
                                    <p:audio>
                                      <p:cMediaNode>
                                        <p:cTn display="0" masterRel="sameClick">
                                          <p:stCondLst>
                                            <p:cond evt="begin" delay="0">
                                              <p:tn val="31"/>
                                            </p:cond>
                                          </p:stCondLst>
                                          <p:endCondLst>
                                            <p:cond evt="onStopAudio" delay="0">
                                              <p:tgtEl>
                                                <p:sldTgt/>
                                              </p:tgtEl>
                                            </p:cond>
                                          </p:endCondLst>
                                        </p:cTn>
                                        <p:tgtEl>
                                          <p:sndTgt r:embed="rId6" name="tabl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7" name="malad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subTnLst>
                                    <p:audio>
                                      <p:cMediaNode>
                                        <p:cTn display="0" masterRel="sameClick">
                                          <p:stCondLst>
                                            <p:cond evt="begin" delay="0">
                                              <p:tn val="51"/>
                                            </p:cond>
                                          </p:stCondLst>
                                          <p:endCondLst>
                                            <p:cond evt="onStopAudio" delay="0">
                                              <p:tgtEl>
                                                <p:sldTgt/>
                                              </p:tgtEl>
                                            </p:cond>
                                          </p:endCondLst>
                                        </p:cTn>
                                        <p:tgtEl>
                                          <p:sndTgt r:embed="rId8" name="mal.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subTnLst>
                                    <p:audio>
                                      <p:cMediaNode>
                                        <p:cTn display="0" masterRel="sameClick">
                                          <p:stCondLst>
                                            <p:cond evt="begin" delay="0">
                                              <p:tn val="61"/>
                                            </p:cond>
                                          </p:stCondLst>
                                          <p:endCondLst>
                                            <p:cond evt="onStopAudio" delay="0">
                                              <p:tgtEl>
                                                <p:sldTgt/>
                                              </p:tgtEl>
                                            </p:cond>
                                          </p:endCondLst>
                                        </p:cTn>
                                        <p:tgtEl>
                                          <p:sndTgt r:embed="rId9" name="sac.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3" grpId="0"/>
      <p:bldP spid="7" grpId="0"/>
      <p:bldP spid="6" grpId="0"/>
      <p:bldP spid="2" grpId="0"/>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07158"/>
            <a:ext cx="10515600" cy="1325563"/>
          </a:xfrm>
        </p:spPr>
        <p:txBody>
          <a:bodyPr>
            <a:normAutofit fontScale="90000"/>
          </a:bodyPr>
          <a:lstStyle/>
          <a:p>
            <a:pPr algn="ctr"/>
            <a:r>
              <a:rPr lang="en-GB" sz="13300" b="1" dirty="0">
                <a:solidFill>
                  <a:srgbClr val="115076"/>
                </a:solidFill>
                <a:cs typeface="Calibri" panose="020F0502020204030204" pitchFamily="34" charset="0"/>
              </a:rPr>
              <a:t>a</a:t>
            </a:r>
            <a:br>
              <a:rPr lang="en-GB" sz="9600" b="1" dirty="0">
                <a:solidFill>
                  <a:srgbClr val="115076"/>
                </a:solidFill>
                <a:cs typeface="Calibri" panose="020F0502020204030204" pitchFamily="34" charset="0"/>
              </a:rPr>
            </a:br>
            <a:endParaRPr lang="en-GB" dirty="0"/>
          </a:p>
        </p:txBody>
      </p:sp>
      <p:sp>
        <p:nvSpPr>
          <p:cNvPr id="13" name="Rounded Rectangle 12" descr="rectangle"/>
          <p:cNvSpPr/>
          <p:nvPr/>
        </p:nvSpPr>
        <p:spPr>
          <a:xfrm>
            <a:off x="4646490" y="1433440"/>
            <a:ext cx="2975194" cy="2683590"/>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3" name="TextBox 2"/>
          <p:cNvSpPr txBox="1"/>
          <p:nvPr/>
        </p:nvSpPr>
        <p:spPr>
          <a:xfrm>
            <a:off x="4751782" y="2766148"/>
            <a:ext cx="3278038" cy="1015663"/>
          </a:xfrm>
          <a:prstGeom prst="rect">
            <a:avLst/>
          </a:prstGeom>
          <a:noFill/>
        </p:spPr>
        <p:txBody>
          <a:bodyPr wrap="square" rtlCol="0">
            <a:spAutoFit/>
          </a:bodyPr>
          <a:lstStyle/>
          <a:p>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nim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7" name="TextBox 6"/>
          <p:cNvSpPr txBox="1"/>
          <p:nvPr/>
        </p:nvSpPr>
        <p:spPr>
          <a:xfrm>
            <a:off x="1212899" y="425991"/>
            <a:ext cx="3412052"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ç</a:t>
            </a:r>
            <a:r>
              <a:rPr lang="en-GB" sz="6000" dirty="0" err="1">
                <a:solidFill>
                  <a:srgbClr val="E65D00"/>
                </a:solidFill>
                <a:latin typeface="Century Gothic" panose="020B0502020202020204" pitchFamily="34" charset="0"/>
                <a:cs typeface="Calibri" panose="020F0502020204030204" pitchFamily="34" charset="0"/>
              </a:rPr>
              <a:t>a</a:t>
            </a:r>
            <a:r>
              <a:rPr lang="en-GB" sz="6000" dirty="0">
                <a:latin typeface="Century Gothic" panose="020B0502020202020204" pitchFamily="34" charset="0"/>
                <a:cs typeface="Calibri" panose="020F0502020204030204" pitchFamily="34" charset="0"/>
              </a:rPr>
              <a:t> </a:t>
            </a:r>
            <a:r>
              <a:rPr lang="en-GB" sz="6000" dirty="0" err="1">
                <a:solidFill>
                  <a:srgbClr val="115076"/>
                </a:solidFill>
                <a:latin typeface="Century Gothic" panose="020B0502020202020204" pitchFamily="34" charset="0"/>
                <a:cs typeface="Calibri" panose="020F0502020204030204" pitchFamily="34" charset="0"/>
              </a:rPr>
              <a:t>v</a:t>
            </a:r>
            <a:r>
              <a:rPr lang="en-GB" sz="6000" dirty="0" err="1">
                <a:solidFill>
                  <a:srgbClr val="E65D00"/>
                </a:solidFill>
                <a:latin typeface="Century Gothic" panose="020B0502020202020204" pitchFamily="34" charset="0"/>
                <a:cs typeface="Calibri" panose="020F0502020204030204" pitchFamily="34" charset="0"/>
              </a:rPr>
              <a:t>a</a:t>
            </a:r>
            <a:r>
              <a:rPr lang="en-GB" sz="6000" dirty="0">
                <a:solidFill>
                  <a:srgbClr val="E65D00"/>
                </a:solidFill>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a:t>
            </a:r>
          </a:p>
        </p:txBody>
      </p:sp>
      <p:sp>
        <p:nvSpPr>
          <p:cNvPr id="6" name="TextBox 5"/>
          <p:cNvSpPr txBox="1"/>
          <p:nvPr/>
        </p:nvSpPr>
        <p:spPr>
          <a:xfrm>
            <a:off x="1064053" y="3579684"/>
            <a:ext cx="3138964" cy="1015663"/>
          </a:xfrm>
          <a:prstGeom prst="rect">
            <a:avLst/>
          </a:prstGeom>
          <a:noFill/>
        </p:spPr>
        <p:txBody>
          <a:bodyPr wrap="square" rtlCol="0">
            <a:spAutoFit/>
          </a:bodyPr>
          <a:lstStyle/>
          <a:p>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l</a:t>
            </a:r>
            <a:r>
              <a:rPr lang="en-GB" sz="6000" dirty="0" err="1">
                <a:solidFill>
                  <a:srgbClr val="E65D00"/>
                </a:solidFill>
                <a:latin typeface="Century Gothic" panose="020B0502020202020204" pitchFamily="34" charset="0"/>
                <a:cs typeface="Calibri" panose="020F0502020204030204" pitchFamily="34" charset="0"/>
              </a:rPr>
              <a:t>a</a:t>
            </a:r>
            <a:r>
              <a:rPr lang="en-GB" sz="6000" dirty="0" err="1">
                <a:solidFill>
                  <a:srgbClr val="115076"/>
                </a:solidFill>
                <a:latin typeface="Century Gothic" panose="020B0502020202020204" pitchFamily="34" charset="0"/>
                <a:cs typeface="Calibri" panose="020F0502020204030204" pitchFamily="34" charset="0"/>
              </a:rPr>
              <a:t>de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 name="TextBox 1"/>
          <p:cNvSpPr txBox="1"/>
          <p:nvPr/>
        </p:nvSpPr>
        <p:spPr>
          <a:xfrm>
            <a:off x="5265074" y="4098856"/>
            <a:ext cx="1590689"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l</a:t>
            </a:r>
          </a:p>
        </p:txBody>
      </p:sp>
      <p:sp>
        <p:nvSpPr>
          <p:cNvPr id="5" name="TextBox 4"/>
          <p:cNvSpPr txBox="1"/>
          <p:nvPr/>
        </p:nvSpPr>
        <p:spPr>
          <a:xfrm>
            <a:off x="8716787" y="471306"/>
            <a:ext cx="2505878"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ble</a:t>
            </a:r>
          </a:p>
        </p:txBody>
      </p:sp>
      <p:sp>
        <p:nvSpPr>
          <p:cNvPr id="14" name="TextBox 13"/>
          <p:cNvSpPr txBox="1"/>
          <p:nvPr/>
        </p:nvSpPr>
        <p:spPr>
          <a:xfrm>
            <a:off x="8974010" y="3553559"/>
            <a:ext cx="1603775"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65D00"/>
                </a:solidFill>
                <a:latin typeface="Century Gothic" panose="020B0502020202020204" pitchFamily="34" charset="0"/>
                <a:cs typeface="Calibri" panose="020F0502020204030204" pitchFamily="34" charset="0"/>
              </a:rPr>
              <a:t>a</a:t>
            </a:r>
            <a:r>
              <a:rPr lang="en-GB" sz="6000" dirty="0">
                <a:solidFill>
                  <a:srgbClr val="115076"/>
                </a:solidFill>
                <a:latin typeface="Century Gothic" panose="020B0502020202020204" pitchFamily="34" charset="0"/>
                <a:cs typeface="Calibri" panose="020F0502020204030204" pitchFamily="34" charset="0"/>
              </a:rPr>
              <a:t>c</a:t>
            </a:r>
          </a:p>
        </p:txBody>
      </p:sp>
      <p:sp>
        <p:nvSpPr>
          <p:cNvPr id="16" name="TextBox 15"/>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76313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animal.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ca v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6" name="tabl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7" name="malad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8" name="mal.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9" name="sac.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3" grpId="0"/>
      <p:bldP spid="7" grpId="0"/>
      <p:bldP spid="6" grpId="0"/>
      <p:bldP spid="2" grpId="0"/>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4440" y="5769714"/>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6)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a un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ami</a:t>
            </a:r>
            <a:r>
              <a:rPr kumimoji="0" lang="en-GB" sz="2800" b="0" i="0" u="none" strike="noStrike" kern="1200" cap="none" spc="0" normalizeH="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noProof="0" dirty="0" err="1">
                <a:ln>
                  <a:noFill/>
                </a:ln>
                <a:solidFill>
                  <a:srgbClr val="5B9BD5">
                    <a:lumMod val="50000"/>
                  </a:srgbClr>
                </a:solidFill>
                <a:effectLst/>
                <a:uLnTx/>
                <a:uFillTx/>
                <a:latin typeface="Century Gothic" panose="020B0502020202020204" pitchFamily="34" charset="0"/>
                <a:ea typeface="+mn-ea"/>
                <a:cs typeface="+mn-cs"/>
              </a:rPr>
              <a:t>amusant</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6" name="TextBox 5"/>
          <p:cNvSpPr txBox="1"/>
          <p:nvPr/>
        </p:nvSpPr>
        <p:spPr>
          <a:xfrm>
            <a:off x="1254440" y="278255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3)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Il a un animal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malade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1292197" y="4846012"/>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5)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L’acteur</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une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classe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calme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10" name="TextBox 9"/>
          <p:cNvSpPr txBox="1"/>
          <p:nvPr/>
        </p:nvSpPr>
        <p:spPr>
          <a:xfrm>
            <a:off x="1254440" y="797869"/>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B9BD5">
                    <a:lumMod val="50000"/>
                  </a:srgbClr>
                </a:solidFill>
                <a:latin typeface="Century Gothic" panose="020B0502020202020204" pitchFamily="34" charset="0"/>
              </a:rPr>
              <a:t>1) </a:t>
            </a:r>
            <a:r>
              <a:rPr lang="en-GB" sz="2800" dirty="0" err="1">
                <a:solidFill>
                  <a:srgbClr val="5B9BD5">
                    <a:lumMod val="50000"/>
                  </a:srgbClr>
                </a:solidFill>
                <a:latin typeface="Century Gothic" panose="020B0502020202020204" pitchFamily="34" charset="0"/>
              </a:rPr>
              <a:t>Tu</a:t>
            </a:r>
            <a:r>
              <a:rPr lang="en-GB" sz="2800" dirty="0">
                <a:solidFill>
                  <a:srgbClr val="5B9BD5">
                    <a:lumMod val="50000"/>
                  </a:srgbClr>
                </a:solidFill>
                <a:latin typeface="Century Gothic" panose="020B0502020202020204" pitchFamily="34" charset="0"/>
              </a:rPr>
              <a:t> as un animal.</a:t>
            </a:r>
            <a:endPar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1254440" y="3830786"/>
            <a:ext cx="1106524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4)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as un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ami</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sympa</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4" name="TextBox 13"/>
          <p:cNvSpPr txBox="1"/>
          <p:nvPr/>
        </p:nvSpPr>
        <p:spPr>
          <a:xfrm>
            <a:off x="1254440" y="1767333"/>
            <a:ext cx="111407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B9BD5">
                    <a:lumMod val="50000"/>
                  </a:srgbClr>
                </a:solidFill>
                <a:latin typeface="Century Gothic" panose="020B0502020202020204" pitchFamily="34" charset="0"/>
              </a:rPr>
              <a:t>2) </a:t>
            </a:r>
            <a:r>
              <a:rPr lang="en-GB" sz="2800" dirty="0">
                <a:solidFill>
                  <a:srgbClr val="5B9BD5">
                    <a:lumMod val="50000"/>
                  </a:srgbClr>
                </a:solidFill>
                <a:latin typeface="Century Gothic" panose="020B0502020202020204" pitchFamily="34" charset="0"/>
              </a:rPr>
              <a:t>Elle a  un </a:t>
            </a:r>
            <a:r>
              <a:rPr lang="en-GB" sz="2800" dirty="0" err="1">
                <a:solidFill>
                  <a:srgbClr val="5B9BD5">
                    <a:lumMod val="50000"/>
                  </a:srgbClr>
                </a:solidFill>
                <a:latin typeface="Century Gothic" panose="020B0502020202020204" pitchFamily="34" charset="0"/>
              </a:rPr>
              <a:t>cadeau</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Rounded Rectangle 14"/>
          <p:cNvSpPr/>
          <p:nvPr/>
        </p:nvSpPr>
        <p:spPr>
          <a:xfrm>
            <a:off x="9792394" y="73946"/>
            <a:ext cx="2180532" cy="400919"/>
          </a:xfrm>
          <a:prstGeom prst="roundRect">
            <a:avLst/>
          </a:prstGeom>
          <a:solidFill>
            <a:schemeClr val="accent5">
              <a:lumMod val="75000"/>
            </a:schemeClr>
          </a:solidFill>
          <a:ln>
            <a:solidFill>
              <a:schemeClr val="accent1"/>
            </a:solidFill>
          </a:ln>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b="1" dirty="0">
              <a:latin typeface="Century Gothic" panose="020B0502020202020204" pitchFamily="34" charset="0"/>
            </a:endParaRPr>
          </a:p>
        </p:txBody>
      </p:sp>
      <p:pic>
        <p:nvPicPr>
          <p:cNvPr id="2" name="tu as un anim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444285" y="770288"/>
            <a:ext cx="609600" cy="609600"/>
          </a:xfrm>
          <a:prstGeom prst="rect">
            <a:avLst/>
          </a:prstGeom>
          <a:solidFill>
            <a:srgbClr val="002060"/>
          </a:solidFill>
        </p:spPr>
      </p:pic>
      <p:pic>
        <p:nvPicPr>
          <p:cNvPr id="16" name="elle a un cadeau">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444285" y="1724143"/>
            <a:ext cx="609600" cy="609600"/>
          </a:xfrm>
          <a:prstGeom prst="rect">
            <a:avLst/>
          </a:prstGeom>
          <a:solidFill>
            <a:srgbClr val="002060"/>
          </a:solidFill>
        </p:spPr>
      </p:pic>
      <p:pic>
        <p:nvPicPr>
          <p:cNvPr id="17" name="il a un animal malad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44285" y="2739369"/>
            <a:ext cx="609600" cy="609600"/>
          </a:xfrm>
          <a:prstGeom prst="rect">
            <a:avLst/>
          </a:prstGeom>
          <a:solidFill>
            <a:srgbClr val="002060"/>
          </a:solidFill>
        </p:spPr>
      </p:pic>
      <p:pic>
        <p:nvPicPr>
          <p:cNvPr id="18" name="tu as un ami symp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444285" y="3754595"/>
            <a:ext cx="609600" cy="609600"/>
          </a:xfrm>
          <a:prstGeom prst="rect">
            <a:avLst/>
          </a:prstGeom>
          <a:solidFill>
            <a:srgbClr val="002060"/>
          </a:solidFill>
        </p:spPr>
      </p:pic>
      <p:pic>
        <p:nvPicPr>
          <p:cNvPr id="19" name="l'acteur a une classe calme">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444285" y="4771156"/>
            <a:ext cx="609600" cy="609600"/>
          </a:xfrm>
          <a:prstGeom prst="rect">
            <a:avLst/>
          </a:prstGeom>
          <a:solidFill>
            <a:srgbClr val="002060"/>
          </a:solidFill>
        </p:spPr>
      </p:pic>
      <p:pic>
        <p:nvPicPr>
          <p:cNvPr id="20" name="elle a un ami amusan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444285" y="5726524"/>
            <a:ext cx="609600" cy="609600"/>
          </a:xfrm>
          <a:prstGeom prst="rect">
            <a:avLst/>
          </a:prstGeom>
          <a:solidFill>
            <a:srgbClr val="002060"/>
          </a:solidFill>
        </p:spPr>
      </p:pic>
      <p:sp>
        <p:nvSpPr>
          <p:cNvPr id="3" name="Title 2">
            <a:extLst>
              <a:ext uri="{FF2B5EF4-FFF2-40B4-BE49-F238E27FC236}">
                <a16:creationId xmlns:a16="http://schemas.microsoft.com/office/drawing/2014/main" id="{4C6F7DC4-466A-C340-A576-28E835420510}"/>
              </a:ext>
            </a:extLst>
          </p:cNvPr>
          <p:cNvSpPr>
            <a:spLocks noGrp="1"/>
          </p:cNvSpPr>
          <p:nvPr>
            <p:ph type="title"/>
          </p:nvPr>
        </p:nvSpPr>
        <p:spPr>
          <a:xfrm>
            <a:off x="9792394" y="41218"/>
            <a:ext cx="2180532" cy="463288"/>
          </a:xfrm>
        </p:spPr>
        <p:txBody>
          <a:bodyPr>
            <a:normAutofit/>
          </a:bodyPr>
          <a:lstStyle/>
          <a:p>
            <a:pPr algn="ctr"/>
            <a:r>
              <a:rPr lang="en-GB" sz="1800" b="1" dirty="0" err="1">
                <a:solidFill>
                  <a:schemeClr val="bg1"/>
                </a:solidFill>
              </a:rPr>
              <a:t>écouter</a:t>
            </a:r>
            <a:r>
              <a:rPr lang="en-GB" sz="1800" b="1" dirty="0">
                <a:solidFill>
                  <a:schemeClr val="bg1"/>
                </a:solidFill>
              </a:rPr>
              <a:t> et </a:t>
            </a:r>
            <a:r>
              <a:rPr lang="en-GB" sz="1800" b="1" dirty="0" err="1">
                <a:solidFill>
                  <a:schemeClr val="bg1"/>
                </a:solidFill>
              </a:rPr>
              <a:t>écrire</a:t>
            </a:r>
            <a:endParaRPr lang="en-US" sz="1800" dirty="0">
              <a:solidFill>
                <a:schemeClr val="bg1"/>
              </a:solidFill>
            </a:endParaRPr>
          </a:p>
        </p:txBody>
      </p:sp>
    </p:spTree>
    <p:extLst>
      <p:ext uri="{BB962C8B-B14F-4D97-AF65-F5344CB8AC3E}">
        <p14:creationId xmlns:p14="http://schemas.microsoft.com/office/powerpoint/2010/main" val="12640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27"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seq concurrent="1" nextAc="seek">
              <p:cTn id="33" restart="whenNotActive" fill="hold" evtFilter="cancelBubble" nodeType="interactiveSeq">
                <p:stCondLst>
                  <p:cond evt="onClick" delay="0">
                    <p:tgtEl>
                      <p:spTgt spid="16"/>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2567" fill="hold"/>
                                        <p:tgtEl>
                                          <p:spTgt spid="16"/>
                                        </p:tgtEl>
                                      </p:cBhvr>
                                    </p:cmd>
                                  </p:childTnLst>
                                </p:cTn>
                              </p:par>
                            </p:childTnLst>
                          </p:cTn>
                        </p:par>
                      </p:childTnLst>
                    </p:cTn>
                  </p:par>
                </p:childTnLst>
              </p:cTn>
              <p:nextCondLst>
                <p:cond evt="onClick" delay="0">
                  <p:tgtEl>
                    <p:spTgt spid="16"/>
                  </p:tgtEl>
                </p:cond>
              </p:nextCondLst>
            </p:seq>
            <p:audio>
              <p:cMediaNode vol="80000">
                <p:cTn id="38" fill="hold" display="0">
                  <p:stCondLst>
                    <p:cond delay="indefinite"/>
                  </p:stCondLst>
                  <p:endCondLst>
                    <p:cond evt="onStopAudio" delay="0">
                      <p:tgtEl>
                        <p:sldTgt/>
                      </p:tgtEl>
                    </p:cond>
                  </p:endCondLst>
                </p:cTn>
                <p:tgtEl>
                  <p:spTgt spid="16"/>
                </p:tgtEl>
              </p:cMediaNode>
            </p:audio>
            <p:seq concurrent="1" nextAc="seek">
              <p:cTn id="39" restart="whenNotActive" fill="hold" evtFilter="cancelBubble" nodeType="interactiveSeq">
                <p:stCondLst>
                  <p:cond evt="onClick" delay="0">
                    <p:tgtEl>
                      <p:spTgt spid="17"/>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4902" fill="hold"/>
                                        <p:tgtEl>
                                          <p:spTgt spid="17"/>
                                        </p:tgtEl>
                                      </p:cBhvr>
                                    </p:cmd>
                                  </p:childTnLst>
                                </p:cTn>
                              </p:par>
                            </p:childTnLst>
                          </p:cTn>
                        </p:par>
                      </p:childTnLst>
                    </p:cTn>
                  </p:par>
                </p:childTnLst>
              </p:cTn>
              <p:nextCondLst>
                <p:cond evt="onClick" delay="0">
                  <p:tgtEl>
                    <p:spTgt spid="17"/>
                  </p:tgtEl>
                </p:cond>
              </p:nextCondLst>
            </p:seq>
            <p:audio>
              <p:cMediaNode vol="80000">
                <p:cTn id="44" fill="hold" display="0">
                  <p:stCondLst>
                    <p:cond delay="indefinite"/>
                  </p:stCondLst>
                  <p:endCondLst>
                    <p:cond evt="onStopAudio" delay="0">
                      <p:tgtEl>
                        <p:sldTgt/>
                      </p:tgtEl>
                    </p:cond>
                  </p:endCondLst>
                </p:cTn>
                <p:tgtEl>
                  <p:spTgt spid="17"/>
                </p:tgtEl>
              </p:cMediaNode>
            </p:audio>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261" fill="hold"/>
                                        <p:tgtEl>
                                          <p:spTgt spid="18"/>
                                        </p:tgtEl>
                                      </p:cBhvr>
                                    </p:cmd>
                                  </p:childTnLst>
                                </p:cTn>
                              </p:par>
                            </p:childTnLst>
                          </p:cTn>
                        </p:par>
                      </p:childTnLst>
                    </p:cTn>
                  </p:par>
                </p:childTnLst>
              </p:cTn>
              <p:nextCondLst>
                <p:cond evt="onClick" delay="0">
                  <p:tgtEl>
                    <p:spTgt spid="18"/>
                  </p:tgtEl>
                </p:cond>
              </p:nextCondLst>
            </p:seq>
            <p:audio>
              <p:cMediaNode vol="80000">
                <p:cTn id="50" fill="hold" display="0">
                  <p:stCondLst>
                    <p:cond delay="indefinite"/>
                  </p:stCondLst>
                  <p:endCondLst>
                    <p:cond evt="onStopAudio" delay="0">
                      <p:tgtEl>
                        <p:sldTgt/>
                      </p:tgtEl>
                    </p:cond>
                  </p:endCondLst>
                </p:cTn>
                <p:tgtEl>
                  <p:spTgt spid="18"/>
                </p:tgtEl>
              </p:cMediaNode>
            </p:audio>
            <p:seq concurrent="1" nextAc="seek">
              <p:cTn id="51" restart="whenNotActive" fill="hold" evtFilter="cancelBubble" nodeType="interactiveSeq">
                <p:stCondLst>
                  <p:cond evt="onClick" delay="0">
                    <p:tgtEl>
                      <p:spTgt spid="19"/>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3980" fill="hold"/>
                                        <p:tgtEl>
                                          <p:spTgt spid="19"/>
                                        </p:tgtEl>
                                      </p:cBhvr>
                                    </p:cmd>
                                  </p:childTnLst>
                                </p:cTn>
                              </p:par>
                            </p:childTnLst>
                          </p:cTn>
                        </p:par>
                      </p:childTnLst>
                    </p:cTn>
                  </p:par>
                </p:childTnLst>
              </p:cTn>
              <p:nextCondLst>
                <p:cond evt="onClick" delay="0">
                  <p:tgtEl>
                    <p:spTgt spid="19"/>
                  </p:tgtEl>
                </p:cond>
              </p:nextCondLst>
            </p:seq>
            <p:audio>
              <p:cMediaNode vol="80000">
                <p:cTn id="56" fill="hold" display="0">
                  <p:stCondLst>
                    <p:cond delay="indefinite"/>
                  </p:stCondLst>
                  <p:endCondLst>
                    <p:cond evt="onStopAudio" delay="0">
                      <p:tgtEl>
                        <p:sldTgt/>
                      </p:tgtEl>
                    </p:cond>
                  </p:endCondLst>
                </p:cTn>
                <p:tgtEl>
                  <p:spTgt spid="19"/>
                </p:tgtEl>
              </p:cMediaNode>
            </p:audio>
            <p:seq concurrent="1" nextAc="seek">
              <p:cTn id="57" restart="whenNotActive" fill="hold" evtFilter="cancelBubble" nodeType="interactiveSeq">
                <p:stCondLst>
                  <p:cond evt="onClick" delay="0">
                    <p:tgtEl>
                      <p:spTgt spid="20"/>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4328" fill="hold"/>
                                        <p:tgtEl>
                                          <p:spTgt spid="20"/>
                                        </p:tgtEl>
                                      </p:cBhvr>
                                    </p:cmd>
                                  </p:childTnLst>
                                </p:cTn>
                              </p:par>
                            </p:childTnLst>
                          </p:cTn>
                        </p:par>
                      </p:childTnLst>
                    </p:cTn>
                  </p:par>
                </p:childTnLst>
              </p:cTn>
              <p:nextCondLst>
                <p:cond evt="onClick" delay="0">
                  <p:tgtEl>
                    <p:spTgt spid="20"/>
                  </p:tgtEl>
                </p:cond>
              </p:nextCondLst>
            </p:seq>
            <p:audio>
              <p:cMediaNode vol="80000">
                <p:cTn id="62" fill="hold" display="0">
                  <p:stCondLst>
                    <p:cond delay="indefinite"/>
                  </p:stCondLst>
                  <p:endCondLst>
                    <p:cond evt="onStopAudio" delay="0">
                      <p:tgtEl>
                        <p:sldTgt/>
                      </p:tgtEl>
                    </p:cond>
                  </p:endCondLst>
                </p:cTn>
                <p:tgtEl>
                  <p:spTgt spid="20"/>
                </p:tgtEl>
              </p:cMediaNode>
            </p:audio>
          </p:childTnLst>
        </p:cTn>
      </p:par>
    </p:tnLst>
    <p:bldLst>
      <p:bldP spid="4" grpId="0"/>
      <p:bldP spid="6" grpId="0"/>
      <p:bldP spid="8" grpId="0"/>
      <p:bldP spid="10" grpId="0"/>
      <p:bldP spid="12" grpId="0"/>
      <p:bldP spid="14"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5954</TotalTime>
  <Words>766</Words>
  <Application>Microsoft Macintosh PowerPoint</Application>
  <PresentationFormat>Widescreen</PresentationFormat>
  <Paragraphs>76</Paragraphs>
  <Slides>8</Slides>
  <Notes>8</Notes>
  <HiddenSlides>0</HiddenSlides>
  <MMClips>6</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Calibri</vt:lpstr>
      <vt:lpstr>Century Gothic</vt:lpstr>
      <vt:lpstr>Tw Cen MT</vt:lpstr>
      <vt:lpstr>1_Office Theme</vt:lpstr>
      <vt:lpstr>Office Theme</vt:lpstr>
      <vt:lpstr>NCELP Theme</vt:lpstr>
      <vt:lpstr>Phonics</vt:lpstr>
      <vt:lpstr>a</vt:lpstr>
      <vt:lpstr>a</vt:lpstr>
      <vt:lpstr>a</vt:lpstr>
      <vt:lpstr>a</vt:lpstr>
      <vt:lpstr>a</vt:lpstr>
      <vt:lpstr>a </vt:lpstr>
      <vt:lpstr>écouter et écrire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Helen Thomas</cp:lastModifiedBy>
  <cp:revision>408</cp:revision>
  <cp:lastPrinted>2019-10-23T08:19:38Z</cp:lastPrinted>
  <dcterms:created xsi:type="dcterms:W3CDTF">2019-03-27T07:30:03Z</dcterms:created>
  <dcterms:modified xsi:type="dcterms:W3CDTF">2020-02-23T09:05:47Z</dcterms:modified>
</cp:coreProperties>
</file>